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90" r:id="rId3"/>
    <p:sldId id="291" r:id="rId4"/>
    <p:sldId id="292" r:id="rId5"/>
    <p:sldId id="285" r:id="rId6"/>
    <p:sldId id="287" r:id="rId7"/>
    <p:sldId id="286" r:id="rId8"/>
    <p:sldId id="288" r:id="rId9"/>
    <p:sldId id="284" r:id="rId10"/>
    <p:sldId id="289" r:id="rId11"/>
    <p:sldId id="276" r:id="rId12"/>
    <p:sldId id="278" r:id="rId13"/>
    <p:sldId id="277" r:id="rId14"/>
    <p:sldId id="279" r:id="rId15"/>
    <p:sldId id="280" r:id="rId16"/>
    <p:sldId id="281" r:id="rId17"/>
    <p:sldId id="282" r:id="rId18"/>
    <p:sldId id="283" r:id="rId19"/>
    <p:sldId id="258" r:id="rId20"/>
    <p:sldId id="261" r:id="rId21"/>
    <p:sldId id="257" r:id="rId22"/>
    <p:sldId id="295" r:id="rId23"/>
    <p:sldId id="293" r:id="rId24"/>
    <p:sldId id="269" r:id="rId25"/>
    <p:sldId id="270" r:id="rId26"/>
    <p:sldId id="271" r:id="rId27"/>
    <p:sldId id="294" r:id="rId28"/>
    <p:sldId id="299" r:id="rId29"/>
    <p:sldId id="274" r:id="rId30"/>
    <p:sldId id="272" r:id="rId31"/>
    <p:sldId id="260" r:id="rId32"/>
    <p:sldId id="262" r:id="rId33"/>
    <p:sldId id="263" r:id="rId34"/>
    <p:sldId id="275" r:id="rId35"/>
    <p:sldId id="265" r:id="rId36"/>
    <p:sldId id="296" r:id="rId37"/>
    <p:sldId id="297" r:id="rId38"/>
    <p:sldId id="298" r:id="rId39"/>
    <p:sldId id="300" r:id="rId40"/>
    <p:sldId id="301" r:id="rId41"/>
    <p:sldId id="30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C3DF8-8806-4E1C-B533-3FA7352ED9AE}" type="doc">
      <dgm:prSet loTypeId="urn:microsoft.com/office/officeart/2005/8/layout/vProcess5" loCatId="process" qsTypeId="urn:microsoft.com/office/officeart/2005/8/quickstyle/simple2" qsCatId="simple" csTypeId="urn:microsoft.com/office/officeart/2005/8/colors/accent0_3" csCatId="mainScheme"/>
      <dgm:spPr/>
      <dgm:t>
        <a:bodyPr/>
        <a:lstStyle/>
        <a:p>
          <a:endParaRPr lang="en-US"/>
        </a:p>
      </dgm:t>
    </dgm:pt>
    <dgm:pt modelId="{634E79CA-A76C-418B-B6A4-29D0ABCC2B6A}">
      <dgm:prSet/>
      <dgm:spPr/>
      <dgm:t>
        <a:bodyPr/>
        <a:lstStyle/>
        <a:p>
          <a:r>
            <a:rPr lang="en-US" b="0" i="0" dirty="0"/>
            <a:t>Have you ever thought about how big discoveries and ideas are shared and proven?</a:t>
          </a:r>
          <a:endParaRPr lang="en-US" dirty="0"/>
        </a:p>
      </dgm:t>
    </dgm:pt>
    <dgm:pt modelId="{91190303-CB66-4CAE-A5EC-5B5510E73AD6}" type="parTrans" cxnId="{B48E9102-7753-46EE-A5AD-11478E3CAE56}">
      <dgm:prSet/>
      <dgm:spPr/>
      <dgm:t>
        <a:bodyPr/>
        <a:lstStyle/>
        <a:p>
          <a:endParaRPr lang="en-US"/>
        </a:p>
      </dgm:t>
    </dgm:pt>
    <dgm:pt modelId="{D3248ABA-402A-4B95-9EE0-AD2132EDE736}" type="sibTrans" cxnId="{B48E9102-7753-46EE-A5AD-11478E3CAE56}">
      <dgm:prSet/>
      <dgm:spPr/>
      <dgm:t>
        <a:bodyPr/>
        <a:lstStyle/>
        <a:p>
          <a:endParaRPr lang="en-US"/>
        </a:p>
      </dgm:t>
    </dgm:pt>
    <dgm:pt modelId="{69BA0B17-1B06-4DB6-AA29-B4092A26662E}">
      <dgm:prSet/>
      <dgm:spPr/>
      <dgm:t>
        <a:bodyPr/>
        <a:lstStyle/>
        <a:p>
          <a:r>
            <a:rPr lang="en-US" b="1" i="0" u="sng" dirty="0"/>
            <a:t>What makes a strong, </a:t>
          </a:r>
          <a:r>
            <a:rPr lang="en-US" b="0" i="0" dirty="0"/>
            <a:t>well-researched point of view different from just a personal opinion?</a:t>
          </a:r>
          <a:endParaRPr lang="en-US" dirty="0"/>
        </a:p>
      </dgm:t>
    </dgm:pt>
    <dgm:pt modelId="{A2B36547-2A77-4E10-98EE-5B4F7372D400}" type="parTrans" cxnId="{DA975CF8-CEF4-4E05-8F32-3B46ADF2A2F0}">
      <dgm:prSet/>
      <dgm:spPr/>
      <dgm:t>
        <a:bodyPr/>
        <a:lstStyle/>
        <a:p>
          <a:endParaRPr lang="en-US"/>
        </a:p>
      </dgm:t>
    </dgm:pt>
    <dgm:pt modelId="{839C8399-629C-4D0D-B438-FE180F372D39}" type="sibTrans" cxnId="{DA975CF8-CEF4-4E05-8F32-3B46ADF2A2F0}">
      <dgm:prSet/>
      <dgm:spPr/>
      <dgm:t>
        <a:bodyPr/>
        <a:lstStyle/>
        <a:p>
          <a:endParaRPr lang="en-US"/>
        </a:p>
      </dgm:t>
    </dgm:pt>
    <dgm:pt modelId="{F396CE65-6527-4B7D-BEA3-24FE8988465C}">
      <dgm:prSet/>
      <dgm:spPr/>
      <dgm:t>
        <a:bodyPr/>
        <a:lstStyle/>
        <a:p>
          <a:r>
            <a:rPr lang="en-US" b="0" i="0"/>
            <a:t>How do experts from all over the world add to our knowledge, and how do we know which information we can trust?</a:t>
          </a:r>
          <a:endParaRPr lang="en-US"/>
        </a:p>
      </dgm:t>
    </dgm:pt>
    <dgm:pt modelId="{AFF0BFCB-1D0B-4CE7-BBCE-281090816CA9}" type="parTrans" cxnId="{023CAE16-0BFB-4CA4-A39F-FB4442433949}">
      <dgm:prSet/>
      <dgm:spPr/>
      <dgm:t>
        <a:bodyPr/>
        <a:lstStyle/>
        <a:p>
          <a:endParaRPr lang="en-US"/>
        </a:p>
      </dgm:t>
    </dgm:pt>
    <dgm:pt modelId="{EBFEF810-1769-4610-ABBA-0189B1D77738}" type="sibTrans" cxnId="{023CAE16-0BFB-4CA4-A39F-FB4442433949}">
      <dgm:prSet/>
      <dgm:spPr/>
      <dgm:t>
        <a:bodyPr/>
        <a:lstStyle/>
        <a:p>
          <a:endParaRPr lang="en-US"/>
        </a:p>
      </dgm:t>
    </dgm:pt>
    <dgm:pt modelId="{41B0D166-F21F-4F56-96AA-027F8710D3F6}">
      <dgm:prSet/>
      <dgm:spPr/>
      <dgm:t>
        <a:bodyPr/>
        <a:lstStyle/>
        <a:p>
          <a:r>
            <a:rPr lang="en-US" b="0" i="0"/>
            <a:t>Why do some research findings change how we see the world, </a:t>
          </a:r>
          <a:r>
            <a:rPr lang="en-US" b="1" i="0" u="sng"/>
            <a:t>while others are quickly forgotten</a:t>
          </a:r>
          <a:r>
            <a:rPr lang="en-US" b="0" i="0"/>
            <a:t>?</a:t>
          </a:r>
          <a:endParaRPr lang="en-US"/>
        </a:p>
      </dgm:t>
    </dgm:pt>
    <dgm:pt modelId="{1E10F1AB-55F1-493C-AD5A-B4AB70D5CB9C}" type="parTrans" cxnId="{EA137005-ECE0-4969-8499-B7DC71070BAB}">
      <dgm:prSet/>
      <dgm:spPr/>
      <dgm:t>
        <a:bodyPr/>
        <a:lstStyle/>
        <a:p>
          <a:endParaRPr lang="en-US"/>
        </a:p>
      </dgm:t>
    </dgm:pt>
    <dgm:pt modelId="{4F05EAEC-14A6-491E-8B17-7CE04E497C90}" type="sibTrans" cxnId="{EA137005-ECE0-4969-8499-B7DC71070BAB}">
      <dgm:prSet/>
      <dgm:spPr/>
      <dgm:t>
        <a:bodyPr/>
        <a:lstStyle/>
        <a:p>
          <a:endParaRPr lang="en-US"/>
        </a:p>
      </dgm:t>
    </dgm:pt>
    <dgm:pt modelId="{A3BB32E2-3002-4EFF-895F-123E1CDB9046}">
      <dgm:prSet/>
      <dgm:spPr/>
      <dgm:t>
        <a:bodyPr/>
        <a:lstStyle/>
        <a:p>
          <a:r>
            <a:rPr lang="en-US" b="0" i="0"/>
            <a:t>How can you, as a student and someone new to research, learn to join in and add your own valuable ideas to this world of study?</a:t>
          </a:r>
          <a:endParaRPr lang="en-US"/>
        </a:p>
      </dgm:t>
    </dgm:pt>
    <dgm:pt modelId="{B4209BD4-A613-4683-A15F-F4D13F1ECA92}" type="parTrans" cxnId="{7441496F-4CB0-4981-A2C0-09A873E92240}">
      <dgm:prSet/>
      <dgm:spPr/>
      <dgm:t>
        <a:bodyPr/>
        <a:lstStyle/>
        <a:p>
          <a:endParaRPr lang="en-US"/>
        </a:p>
      </dgm:t>
    </dgm:pt>
    <dgm:pt modelId="{C6703BAC-EA09-4969-96A8-24D44B223E14}" type="sibTrans" cxnId="{7441496F-4CB0-4981-A2C0-09A873E92240}">
      <dgm:prSet/>
      <dgm:spPr/>
      <dgm:t>
        <a:bodyPr/>
        <a:lstStyle/>
        <a:p>
          <a:endParaRPr lang="en-US"/>
        </a:p>
      </dgm:t>
    </dgm:pt>
    <dgm:pt modelId="{6FE78213-F750-4BDA-90E9-6CEE7A17BEF3}" type="pres">
      <dgm:prSet presAssocID="{24AC3DF8-8806-4E1C-B533-3FA7352ED9AE}" presName="outerComposite" presStyleCnt="0">
        <dgm:presLayoutVars>
          <dgm:chMax val="5"/>
          <dgm:dir/>
          <dgm:resizeHandles val="exact"/>
        </dgm:presLayoutVars>
      </dgm:prSet>
      <dgm:spPr/>
    </dgm:pt>
    <dgm:pt modelId="{592B3901-29B7-497A-AA67-14D189FCF249}" type="pres">
      <dgm:prSet presAssocID="{24AC3DF8-8806-4E1C-B533-3FA7352ED9AE}" presName="dummyMaxCanvas" presStyleCnt="0">
        <dgm:presLayoutVars/>
      </dgm:prSet>
      <dgm:spPr/>
    </dgm:pt>
    <dgm:pt modelId="{855D7E71-DEAA-4BE3-8DB8-58C4A1FEA28E}" type="pres">
      <dgm:prSet presAssocID="{24AC3DF8-8806-4E1C-B533-3FA7352ED9AE}" presName="FiveNodes_1" presStyleLbl="node1" presStyleIdx="0" presStyleCnt="5">
        <dgm:presLayoutVars>
          <dgm:bulletEnabled val="1"/>
        </dgm:presLayoutVars>
      </dgm:prSet>
      <dgm:spPr/>
    </dgm:pt>
    <dgm:pt modelId="{41C7271E-D86B-46FB-8EAD-6ECC1B4F9D44}" type="pres">
      <dgm:prSet presAssocID="{24AC3DF8-8806-4E1C-B533-3FA7352ED9AE}" presName="FiveNodes_2" presStyleLbl="node1" presStyleIdx="1" presStyleCnt="5">
        <dgm:presLayoutVars>
          <dgm:bulletEnabled val="1"/>
        </dgm:presLayoutVars>
      </dgm:prSet>
      <dgm:spPr/>
    </dgm:pt>
    <dgm:pt modelId="{4A872D4F-4FC9-4B12-9393-F9E979E56E98}" type="pres">
      <dgm:prSet presAssocID="{24AC3DF8-8806-4E1C-B533-3FA7352ED9AE}" presName="FiveNodes_3" presStyleLbl="node1" presStyleIdx="2" presStyleCnt="5">
        <dgm:presLayoutVars>
          <dgm:bulletEnabled val="1"/>
        </dgm:presLayoutVars>
      </dgm:prSet>
      <dgm:spPr/>
    </dgm:pt>
    <dgm:pt modelId="{33147076-6055-4F04-A9ED-73D547C2EFE4}" type="pres">
      <dgm:prSet presAssocID="{24AC3DF8-8806-4E1C-B533-3FA7352ED9AE}" presName="FiveNodes_4" presStyleLbl="node1" presStyleIdx="3" presStyleCnt="5">
        <dgm:presLayoutVars>
          <dgm:bulletEnabled val="1"/>
        </dgm:presLayoutVars>
      </dgm:prSet>
      <dgm:spPr/>
    </dgm:pt>
    <dgm:pt modelId="{D79BBC66-BD48-421E-9107-D0BF9C6BD1A8}" type="pres">
      <dgm:prSet presAssocID="{24AC3DF8-8806-4E1C-B533-3FA7352ED9AE}" presName="FiveNodes_5" presStyleLbl="node1" presStyleIdx="4" presStyleCnt="5">
        <dgm:presLayoutVars>
          <dgm:bulletEnabled val="1"/>
        </dgm:presLayoutVars>
      </dgm:prSet>
      <dgm:spPr/>
    </dgm:pt>
    <dgm:pt modelId="{DACFA0A1-525E-4FB9-B829-A7AE0D1232B7}" type="pres">
      <dgm:prSet presAssocID="{24AC3DF8-8806-4E1C-B533-3FA7352ED9AE}" presName="FiveConn_1-2" presStyleLbl="fgAccFollowNode1" presStyleIdx="0" presStyleCnt="4">
        <dgm:presLayoutVars>
          <dgm:bulletEnabled val="1"/>
        </dgm:presLayoutVars>
      </dgm:prSet>
      <dgm:spPr/>
    </dgm:pt>
    <dgm:pt modelId="{8DA48C14-F9BA-44A9-A325-FE8EEBA9DDF5}" type="pres">
      <dgm:prSet presAssocID="{24AC3DF8-8806-4E1C-B533-3FA7352ED9AE}" presName="FiveConn_2-3" presStyleLbl="fgAccFollowNode1" presStyleIdx="1" presStyleCnt="4">
        <dgm:presLayoutVars>
          <dgm:bulletEnabled val="1"/>
        </dgm:presLayoutVars>
      </dgm:prSet>
      <dgm:spPr/>
    </dgm:pt>
    <dgm:pt modelId="{885D3108-5317-42C0-81F2-BE9C7E706F4E}" type="pres">
      <dgm:prSet presAssocID="{24AC3DF8-8806-4E1C-B533-3FA7352ED9AE}" presName="FiveConn_3-4" presStyleLbl="fgAccFollowNode1" presStyleIdx="2" presStyleCnt="4">
        <dgm:presLayoutVars>
          <dgm:bulletEnabled val="1"/>
        </dgm:presLayoutVars>
      </dgm:prSet>
      <dgm:spPr/>
    </dgm:pt>
    <dgm:pt modelId="{C46C031B-C8B7-4F7D-ACE6-8E0E761A6F94}" type="pres">
      <dgm:prSet presAssocID="{24AC3DF8-8806-4E1C-B533-3FA7352ED9AE}" presName="FiveConn_4-5" presStyleLbl="fgAccFollowNode1" presStyleIdx="3" presStyleCnt="4">
        <dgm:presLayoutVars>
          <dgm:bulletEnabled val="1"/>
        </dgm:presLayoutVars>
      </dgm:prSet>
      <dgm:spPr/>
    </dgm:pt>
    <dgm:pt modelId="{85C9CD06-C468-4BAC-BBD5-5F62323DD6BA}" type="pres">
      <dgm:prSet presAssocID="{24AC3DF8-8806-4E1C-B533-3FA7352ED9AE}" presName="FiveNodes_1_text" presStyleLbl="node1" presStyleIdx="4" presStyleCnt="5">
        <dgm:presLayoutVars>
          <dgm:bulletEnabled val="1"/>
        </dgm:presLayoutVars>
      </dgm:prSet>
      <dgm:spPr/>
    </dgm:pt>
    <dgm:pt modelId="{B6C31D88-C837-4855-965B-A2F62752DB6C}" type="pres">
      <dgm:prSet presAssocID="{24AC3DF8-8806-4E1C-B533-3FA7352ED9AE}" presName="FiveNodes_2_text" presStyleLbl="node1" presStyleIdx="4" presStyleCnt="5">
        <dgm:presLayoutVars>
          <dgm:bulletEnabled val="1"/>
        </dgm:presLayoutVars>
      </dgm:prSet>
      <dgm:spPr/>
    </dgm:pt>
    <dgm:pt modelId="{540C45C0-33DC-43E4-821A-4A111A4EE850}" type="pres">
      <dgm:prSet presAssocID="{24AC3DF8-8806-4E1C-B533-3FA7352ED9AE}" presName="FiveNodes_3_text" presStyleLbl="node1" presStyleIdx="4" presStyleCnt="5">
        <dgm:presLayoutVars>
          <dgm:bulletEnabled val="1"/>
        </dgm:presLayoutVars>
      </dgm:prSet>
      <dgm:spPr/>
    </dgm:pt>
    <dgm:pt modelId="{8D73DFA4-2631-47EB-90A8-3824EF55D89D}" type="pres">
      <dgm:prSet presAssocID="{24AC3DF8-8806-4E1C-B533-3FA7352ED9AE}" presName="FiveNodes_4_text" presStyleLbl="node1" presStyleIdx="4" presStyleCnt="5">
        <dgm:presLayoutVars>
          <dgm:bulletEnabled val="1"/>
        </dgm:presLayoutVars>
      </dgm:prSet>
      <dgm:spPr/>
    </dgm:pt>
    <dgm:pt modelId="{3984EA12-B4D5-4F3E-8A6E-1E5F8E7F5F36}" type="pres">
      <dgm:prSet presAssocID="{24AC3DF8-8806-4E1C-B533-3FA7352ED9AE}" presName="FiveNodes_5_text" presStyleLbl="node1" presStyleIdx="4" presStyleCnt="5">
        <dgm:presLayoutVars>
          <dgm:bulletEnabled val="1"/>
        </dgm:presLayoutVars>
      </dgm:prSet>
      <dgm:spPr/>
    </dgm:pt>
  </dgm:ptLst>
  <dgm:cxnLst>
    <dgm:cxn modelId="{B48E9102-7753-46EE-A5AD-11478E3CAE56}" srcId="{24AC3DF8-8806-4E1C-B533-3FA7352ED9AE}" destId="{634E79CA-A76C-418B-B6A4-29D0ABCC2B6A}" srcOrd="0" destOrd="0" parTransId="{91190303-CB66-4CAE-A5EC-5B5510E73AD6}" sibTransId="{D3248ABA-402A-4B95-9EE0-AD2132EDE736}"/>
    <dgm:cxn modelId="{EA137005-ECE0-4969-8499-B7DC71070BAB}" srcId="{24AC3DF8-8806-4E1C-B533-3FA7352ED9AE}" destId="{41B0D166-F21F-4F56-96AA-027F8710D3F6}" srcOrd="3" destOrd="0" parTransId="{1E10F1AB-55F1-493C-AD5A-B4AB70D5CB9C}" sibTransId="{4F05EAEC-14A6-491E-8B17-7CE04E497C90}"/>
    <dgm:cxn modelId="{C62D1A06-F176-488A-B248-2AF187171E48}" type="presOf" srcId="{41B0D166-F21F-4F56-96AA-027F8710D3F6}" destId="{8D73DFA4-2631-47EB-90A8-3824EF55D89D}" srcOrd="1" destOrd="0" presId="urn:microsoft.com/office/officeart/2005/8/layout/vProcess5"/>
    <dgm:cxn modelId="{0034E406-9D33-43B1-AE69-4DB035485886}" type="presOf" srcId="{D3248ABA-402A-4B95-9EE0-AD2132EDE736}" destId="{DACFA0A1-525E-4FB9-B829-A7AE0D1232B7}" srcOrd="0" destOrd="0" presId="urn:microsoft.com/office/officeart/2005/8/layout/vProcess5"/>
    <dgm:cxn modelId="{F9385D0B-336D-42C8-9305-0F16A38E412A}" type="presOf" srcId="{4F05EAEC-14A6-491E-8B17-7CE04E497C90}" destId="{C46C031B-C8B7-4F7D-ACE6-8E0E761A6F94}" srcOrd="0" destOrd="0" presId="urn:microsoft.com/office/officeart/2005/8/layout/vProcess5"/>
    <dgm:cxn modelId="{023CAE16-0BFB-4CA4-A39F-FB4442433949}" srcId="{24AC3DF8-8806-4E1C-B533-3FA7352ED9AE}" destId="{F396CE65-6527-4B7D-BEA3-24FE8988465C}" srcOrd="2" destOrd="0" parTransId="{AFF0BFCB-1D0B-4CE7-BBCE-281090816CA9}" sibTransId="{EBFEF810-1769-4610-ABBA-0189B1D77738}"/>
    <dgm:cxn modelId="{B55FF322-44D6-493D-A7E7-E4C52AD278B9}" type="presOf" srcId="{A3BB32E2-3002-4EFF-895F-123E1CDB9046}" destId="{3984EA12-B4D5-4F3E-8A6E-1E5F8E7F5F36}" srcOrd="1" destOrd="0" presId="urn:microsoft.com/office/officeart/2005/8/layout/vProcess5"/>
    <dgm:cxn modelId="{C4DE323A-442F-4A35-A00F-6E4D3C64516E}" type="presOf" srcId="{69BA0B17-1B06-4DB6-AA29-B4092A26662E}" destId="{B6C31D88-C837-4855-965B-A2F62752DB6C}" srcOrd="1" destOrd="0" presId="urn:microsoft.com/office/officeart/2005/8/layout/vProcess5"/>
    <dgm:cxn modelId="{6B17913A-92D6-4A48-9E47-2387A698790A}" type="presOf" srcId="{634E79CA-A76C-418B-B6A4-29D0ABCC2B6A}" destId="{855D7E71-DEAA-4BE3-8DB8-58C4A1FEA28E}" srcOrd="0" destOrd="0" presId="urn:microsoft.com/office/officeart/2005/8/layout/vProcess5"/>
    <dgm:cxn modelId="{BAC7C763-B054-47D1-B72C-FFDB61998FE0}" type="presOf" srcId="{839C8399-629C-4D0D-B438-FE180F372D39}" destId="{8DA48C14-F9BA-44A9-A325-FE8EEBA9DDF5}" srcOrd="0" destOrd="0" presId="urn:microsoft.com/office/officeart/2005/8/layout/vProcess5"/>
    <dgm:cxn modelId="{7441496F-4CB0-4981-A2C0-09A873E92240}" srcId="{24AC3DF8-8806-4E1C-B533-3FA7352ED9AE}" destId="{A3BB32E2-3002-4EFF-895F-123E1CDB9046}" srcOrd="4" destOrd="0" parTransId="{B4209BD4-A613-4683-A15F-F4D13F1ECA92}" sibTransId="{C6703BAC-EA09-4969-96A8-24D44B223E14}"/>
    <dgm:cxn modelId="{E7BF3150-3382-4B83-B05A-FA9487FA1B1D}" type="presOf" srcId="{A3BB32E2-3002-4EFF-895F-123E1CDB9046}" destId="{D79BBC66-BD48-421E-9107-D0BF9C6BD1A8}" srcOrd="0" destOrd="0" presId="urn:microsoft.com/office/officeart/2005/8/layout/vProcess5"/>
    <dgm:cxn modelId="{89672E52-FA50-48AA-9CD3-5A68C4350CB6}" type="presOf" srcId="{41B0D166-F21F-4F56-96AA-027F8710D3F6}" destId="{33147076-6055-4F04-A9ED-73D547C2EFE4}" srcOrd="0" destOrd="0" presId="urn:microsoft.com/office/officeart/2005/8/layout/vProcess5"/>
    <dgm:cxn modelId="{C68B9C74-2A28-4081-88F5-452D9273C251}" type="presOf" srcId="{F396CE65-6527-4B7D-BEA3-24FE8988465C}" destId="{540C45C0-33DC-43E4-821A-4A111A4EE850}" srcOrd="1" destOrd="0" presId="urn:microsoft.com/office/officeart/2005/8/layout/vProcess5"/>
    <dgm:cxn modelId="{247CF780-596F-40CB-BACC-FA208E586EAE}" type="presOf" srcId="{69BA0B17-1B06-4DB6-AA29-B4092A26662E}" destId="{41C7271E-D86B-46FB-8EAD-6ECC1B4F9D44}" srcOrd="0" destOrd="0" presId="urn:microsoft.com/office/officeart/2005/8/layout/vProcess5"/>
    <dgm:cxn modelId="{4BF6F698-EA2E-4E53-8DE4-719C006DF6F2}" type="presOf" srcId="{634E79CA-A76C-418B-B6A4-29D0ABCC2B6A}" destId="{85C9CD06-C468-4BAC-BBD5-5F62323DD6BA}" srcOrd="1" destOrd="0" presId="urn:microsoft.com/office/officeart/2005/8/layout/vProcess5"/>
    <dgm:cxn modelId="{12EE1EA4-F1BB-4C0C-9FCF-A4D413C016E1}" type="presOf" srcId="{EBFEF810-1769-4610-ABBA-0189B1D77738}" destId="{885D3108-5317-42C0-81F2-BE9C7E706F4E}" srcOrd="0" destOrd="0" presId="urn:microsoft.com/office/officeart/2005/8/layout/vProcess5"/>
    <dgm:cxn modelId="{CCDAB0B6-DB54-415C-85AB-7C02A4052D19}" type="presOf" srcId="{24AC3DF8-8806-4E1C-B533-3FA7352ED9AE}" destId="{6FE78213-F750-4BDA-90E9-6CEE7A17BEF3}" srcOrd="0" destOrd="0" presId="urn:microsoft.com/office/officeart/2005/8/layout/vProcess5"/>
    <dgm:cxn modelId="{2E263DF4-F4E0-43F5-8741-EA30382C4F79}" type="presOf" srcId="{F396CE65-6527-4B7D-BEA3-24FE8988465C}" destId="{4A872D4F-4FC9-4B12-9393-F9E979E56E98}" srcOrd="0" destOrd="0" presId="urn:microsoft.com/office/officeart/2005/8/layout/vProcess5"/>
    <dgm:cxn modelId="{DA975CF8-CEF4-4E05-8F32-3B46ADF2A2F0}" srcId="{24AC3DF8-8806-4E1C-B533-3FA7352ED9AE}" destId="{69BA0B17-1B06-4DB6-AA29-B4092A26662E}" srcOrd="1" destOrd="0" parTransId="{A2B36547-2A77-4E10-98EE-5B4F7372D400}" sibTransId="{839C8399-629C-4D0D-B438-FE180F372D39}"/>
    <dgm:cxn modelId="{FE403B57-0016-4A09-8AD3-862E07C60063}" type="presParOf" srcId="{6FE78213-F750-4BDA-90E9-6CEE7A17BEF3}" destId="{592B3901-29B7-497A-AA67-14D189FCF249}" srcOrd="0" destOrd="0" presId="urn:microsoft.com/office/officeart/2005/8/layout/vProcess5"/>
    <dgm:cxn modelId="{BED34548-AFDD-4410-88BB-59F9E905C436}" type="presParOf" srcId="{6FE78213-F750-4BDA-90E9-6CEE7A17BEF3}" destId="{855D7E71-DEAA-4BE3-8DB8-58C4A1FEA28E}" srcOrd="1" destOrd="0" presId="urn:microsoft.com/office/officeart/2005/8/layout/vProcess5"/>
    <dgm:cxn modelId="{CF114EEC-2E84-42A4-90A6-5638E0AB6BE0}" type="presParOf" srcId="{6FE78213-F750-4BDA-90E9-6CEE7A17BEF3}" destId="{41C7271E-D86B-46FB-8EAD-6ECC1B4F9D44}" srcOrd="2" destOrd="0" presId="urn:microsoft.com/office/officeart/2005/8/layout/vProcess5"/>
    <dgm:cxn modelId="{404F210B-231F-438E-A10A-947D98955610}" type="presParOf" srcId="{6FE78213-F750-4BDA-90E9-6CEE7A17BEF3}" destId="{4A872D4F-4FC9-4B12-9393-F9E979E56E98}" srcOrd="3" destOrd="0" presId="urn:microsoft.com/office/officeart/2005/8/layout/vProcess5"/>
    <dgm:cxn modelId="{499B4BC0-0AC8-4DF7-8813-9AC0A2C662D0}" type="presParOf" srcId="{6FE78213-F750-4BDA-90E9-6CEE7A17BEF3}" destId="{33147076-6055-4F04-A9ED-73D547C2EFE4}" srcOrd="4" destOrd="0" presId="urn:microsoft.com/office/officeart/2005/8/layout/vProcess5"/>
    <dgm:cxn modelId="{2FBD6F1C-D309-460A-8ADD-91BDB09E5113}" type="presParOf" srcId="{6FE78213-F750-4BDA-90E9-6CEE7A17BEF3}" destId="{D79BBC66-BD48-421E-9107-D0BF9C6BD1A8}" srcOrd="5" destOrd="0" presId="urn:microsoft.com/office/officeart/2005/8/layout/vProcess5"/>
    <dgm:cxn modelId="{7997E969-A112-4C67-9F81-E63D27F107F5}" type="presParOf" srcId="{6FE78213-F750-4BDA-90E9-6CEE7A17BEF3}" destId="{DACFA0A1-525E-4FB9-B829-A7AE0D1232B7}" srcOrd="6" destOrd="0" presId="urn:microsoft.com/office/officeart/2005/8/layout/vProcess5"/>
    <dgm:cxn modelId="{C8E79A18-A4EA-49AF-8F3C-A981839124E5}" type="presParOf" srcId="{6FE78213-F750-4BDA-90E9-6CEE7A17BEF3}" destId="{8DA48C14-F9BA-44A9-A325-FE8EEBA9DDF5}" srcOrd="7" destOrd="0" presId="urn:microsoft.com/office/officeart/2005/8/layout/vProcess5"/>
    <dgm:cxn modelId="{12057D41-72EE-428D-BBFD-003471043FED}" type="presParOf" srcId="{6FE78213-F750-4BDA-90E9-6CEE7A17BEF3}" destId="{885D3108-5317-42C0-81F2-BE9C7E706F4E}" srcOrd="8" destOrd="0" presId="urn:microsoft.com/office/officeart/2005/8/layout/vProcess5"/>
    <dgm:cxn modelId="{36AA5DB1-FF35-4B48-B230-06C0FFF80D1A}" type="presParOf" srcId="{6FE78213-F750-4BDA-90E9-6CEE7A17BEF3}" destId="{C46C031B-C8B7-4F7D-ACE6-8E0E761A6F94}" srcOrd="9" destOrd="0" presId="urn:microsoft.com/office/officeart/2005/8/layout/vProcess5"/>
    <dgm:cxn modelId="{FF6C5ECB-C320-4077-969D-02A4385A49FD}" type="presParOf" srcId="{6FE78213-F750-4BDA-90E9-6CEE7A17BEF3}" destId="{85C9CD06-C468-4BAC-BBD5-5F62323DD6BA}" srcOrd="10" destOrd="0" presId="urn:microsoft.com/office/officeart/2005/8/layout/vProcess5"/>
    <dgm:cxn modelId="{045482ED-0583-4D2C-A96C-DA38F47F7274}" type="presParOf" srcId="{6FE78213-F750-4BDA-90E9-6CEE7A17BEF3}" destId="{B6C31D88-C837-4855-965B-A2F62752DB6C}" srcOrd="11" destOrd="0" presId="urn:microsoft.com/office/officeart/2005/8/layout/vProcess5"/>
    <dgm:cxn modelId="{0B9BDCD0-E6C2-40C2-9C62-98489B2D40C0}" type="presParOf" srcId="{6FE78213-F750-4BDA-90E9-6CEE7A17BEF3}" destId="{540C45C0-33DC-43E4-821A-4A111A4EE850}" srcOrd="12" destOrd="0" presId="urn:microsoft.com/office/officeart/2005/8/layout/vProcess5"/>
    <dgm:cxn modelId="{F71A3DB8-A719-4F73-B2D4-93450A6C01D6}" type="presParOf" srcId="{6FE78213-F750-4BDA-90E9-6CEE7A17BEF3}" destId="{8D73DFA4-2631-47EB-90A8-3824EF55D89D}" srcOrd="13" destOrd="0" presId="urn:microsoft.com/office/officeart/2005/8/layout/vProcess5"/>
    <dgm:cxn modelId="{7165B377-8DB5-4D49-94B7-E4AF1785178E}" type="presParOf" srcId="{6FE78213-F750-4BDA-90E9-6CEE7A17BEF3}" destId="{3984EA12-B4D5-4F3E-8A6E-1E5F8E7F5F36}"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A7B7F-3B84-40ED-ABBF-EDFBEE72A16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C48F37B-05BF-4041-AC14-5AAA9EFE42A2}">
      <dgm:prSet/>
      <dgm:spPr/>
      <dgm:t>
        <a:bodyPr/>
        <a:lstStyle/>
        <a:p>
          <a:r>
            <a:rPr lang="en-US" b="0" i="0" dirty="0"/>
            <a:t>At its heart, </a:t>
          </a:r>
          <a:r>
            <a:rPr lang="en-US" b="1" i="0" dirty="0"/>
            <a:t>academic research and writing is </a:t>
          </a:r>
          <a:r>
            <a:rPr lang="en-US" b="1" i="0" dirty="0">
              <a:highlight>
                <a:srgbClr val="FFFF00"/>
              </a:highlight>
            </a:rPr>
            <a:t>more than just an academic exercise</a:t>
          </a:r>
          <a:r>
            <a:rPr lang="en-US" b="0" i="0" dirty="0"/>
            <a:t>; it's a powerful tool for d</a:t>
          </a:r>
          <a:r>
            <a:rPr lang="en-US" b="0" i="0" u="sng" dirty="0"/>
            <a:t>iscovery, innovation, and contributing to the vast sea of human knowledge</a:t>
          </a:r>
          <a:r>
            <a:rPr lang="en-US" b="0" i="0" dirty="0"/>
            <a:t>. </a:t>
          </a:r>
          <a:endParaRPr lang="en-US" dirty="0"/>
        </a:p>
      </dgm:t>
    </dgm:pt>
    <dgm:pt modelId="{CF396753-3A2A-4C6F-B6ED-AAF19F1CD1C3}" type="parTrans" cxnId="{A1D0D7FE-E576-4D47-90B1-FA39FFBD5287}">
      <dgm:prSet/>
      <dgm:spPr/>
      <dgm:t>
        <a:bodyPr/>
        <a:lstStyle/>
        <a:p>
          <a:endParaRPr lang="en-US"/>
        </a:p>
      </dgm:t>
    </dgm:pt>
    <dgm:pt modelId="{08E3938A-5375-4AA5-9939-A9468BD4354A}" type="sibTrans" cxnId="{A1D0D7FE-E576-4D47-90B1-FA39FFBD5287}">
      <dgm:prSet/>
      <dgm:spPr/>
      <dgm:t>
        <a:bodyPr/>
        <a:lstStyle/>
        <a:p>
          <a:endParaRPr lang="en-US"/>
        </a:p>
      </dgm:t>
    </dgm:pt>
    <dgm:pt modelId="{934066FA-1BA3-4A62-871B-38CF7B085EFB}">
      <dgm:prSet/>
      <dgm:spPr/>
      <dgm:t>
        <a:bodyPr/>
        <a:lstStyle/>
        <a:p>
          <a:r>
            <a:rPr lang="en-US" b="0" i="0" dirty="0"/>
            <a:t>Whether you're aspiring to be a </a:t>
          </a:r>
          <a:r>
            <a:rPr lang="en-US" b="1" i="0" u="sng" dirty="0"/>
            <a:t>scientist</a:t>
          </a:r>
          <a:r>
            <a:rPr lang="en-US" b="0" i="0" dirty="0"/>
            <a:t>, a </a:t>
          </a:r>
          <a:r>
            <a:rPr lang="en-US" b="1" i="0" u="sng" dirty="0"/>
            <a:t>historian</a:t>
          </a:r>
          <a:r>
            <a:rPr lang="en-US" b="0" i="0" dirty="0"/>
            <a:t>, an </a:t>
          </a:r>
          <a:r>
            <a:rPr lang="en-US" b="1" i="0" u="sng" dirty="0"/>
            <a:t>educator</a:t>
          </a:r>
          <a:r>
            <a:rPr lang="en-US" b="0" i="0" dirty="0"/>
            <a:t>, or any professional in the myriad fields that rely on solid research, </a:t>
          </a:r>
          <a:r>
            <a:rPr lang="en-US" b="1" i="0" dirty="0">
              <a:highlight>
                <a:srgbClr val="FFFF00"/>
              </a:highlight>
            </a:rPr>
            <a:t>mastering this skill is pivotal.</a:t>
          </a:r>
          <a:endParaRPr lang="en-US" dirty="0">
            <a:highlight>
              <a:srgbClr val="FFFF00"/>
            </a:highlight>
          </a:endParaRPr>
        </a:p>
      </dgm:t>
    </dgm:pt>
    <dgm:pt modelId="{4CA1EEF3-B706-4FA0-9FF5-49D04BC7E0E6}" type="parTrans" cxnId="{B277AB67-C1BE-49C5-862E-5AFA81FCD085}">
      <dgm:prSet/>
      <dgm:spPr/>
      <dgm:t>
        <a:bodyPr/>
        <a:lstStyle/>
        <a:p>
          <a:endParaRPr lang="en-US"/>
        </a:p>
      </dgm:t>
    </dgm:pt>
    <dgm:pt modelId="{179ADDCC-F4B1-499C-97F1-8F453E75938D}" type="sibTrans" cxnId="{B277AB67-C1BE-49C5-862E-5AFA81FCD085}">
      <dgm:prSet/>
      <dgm:spPr/>
      <dgm:t>
        <a:bodyPr/>
        <a:lstStyle/>
        <a:p>
          <a:endParaRPr lang="en-US"/>
        </a:p>
      </dgm:t>
    </dgm:pt>
    <dgm:pt modelId="{2FF91D18-852A-4DDF-92EB-F3ADA5E14D1E}">
      <dgm:prSet/>
      <dgm:spPr/>
      <dgm:t>
        <a:bodyPr/>
        <a:lstStyle/>
        <a:p>
          <a:r>
            <a:rPr lang="en-US" b="1" i="0" u="sng" dirty="0"/>
            <a:t>This course will not only equip you with these skills </a:t>
          </a:r>
          <a:r>
            <a:rPr lang="en-US" b="0" i="0" dirty="0"/>
            <a:t>but also teach you how to articulate your ideas with clarity and precision, an invaluable asset in any professional or academic setting.</a:t>
          </a:r>
          <a:endParaRPr lang="en-US" dirty="0"/>
        </a:p>
      </dgm:t>
    </dgm:pt>
    <dgm:pt modelId="{BBC61EBA-F983-4A23-89F8-3CC70CDAA706}" type="parTrans" cxnId="{B93B325A-1FC3-4CCC-A312-BFFA4FC1F12B}">
      <dgm:prSet/>
      <dgm:spPr/>
      <dgm:t>
        <a:bodyPr/>
        <a:lstStyle/>
        <a:p>
          <a:endParaRPr lang="en-US"/>
        </a:p>
      </dgm:t>
    </dgm:pt>
    <dgm:pt modelId="{A9786557-56F7-4C7A-834C-884E41E83C5B}" type="sibTrans" cxnId="{B93B325A-1FC3-4CCC-A312-BFFA4FC1F12B}">
      <dgm:prSet/>
      <dgm:spPr/>
      <dgm:t>
        <a:bodyPr/>
        <a:lstStyle/>
        <a:p>
          <a:endParaRPr lang="en-US"/>
        </a:p>
      </dgm:t>
    </dgm:pt>
    <dgm:pt modelId="{2083E14E-EC04-4F9E-BECB-1D2E257B8230}" type="pres">
      <dgm:prSet presAssocID="{368A7B7F-3B84-40ED-ABBF-EDFBEE72A164}" presName="vert0" presStyleCnt="0">
        <dgm:presLayoutVars>
          <dgm:dir/>
          <dgm:animOne val="branch"/>
          <dgm:animLvl val="lvl"/>
        </dgm:presLayoutVars>
      </dgm:prSet>
      <dgm:spPr/>
    </dgm:pt>
    <dgm:pt modelId="{1D7552B6-2364-4FB0-A709-32517BAFF4C0}" type="pres">
      <dgm:prSet presAssocID="{AC48F37B-05BF-4041-AC14-5AAA9EFE42A2}" presName="thickLine" presStyleLbl="alignNode1" presStyleIdx="0" presStyleCnt="3"/>
      <dgm:spPr/>
    </dgm:pt>
    <dgm:pt modelId="{DF413333-E7E9-4498-981F-56EBD04C158F}" type="pres">
      <dgm:prSet presAssocID="{AC48F37B-05BF-4041-AC14-5AAA9EFE42A2}" presName="horz1" presStyleCnt="0"/>
      <dgm:spPr/>
    </dgm:pt>
    <dgm:pt modelId="{68275927-24E7-47BC-AA57-C3FF62AE2838}" type="pres">
      <dgm:prSet presAssocID="{AC48F37B-05BF-4041-AC14-5AAA9EFE42A2}" presName="tx1" presStyleLbl="revTx" presStyleIdx="0" presStyleCnt="3"/>
      <dgm:spPr/>
    </dgm:pt>
    <dgm:pt modelId="{6F2F2E3B-3CBB-4DB3-907C-31C051F9CF2C}" type="pres">
      <dgm:prSet presAssocID="{AC48F37B-05BF-4041-AC14-5AAA9EFE42A2}" presName="vert1" presStyleCnt="0"/>
      <dgm:spPr/>
    </dgm:pt>
    <dgm:pt modelId="{A6977088-9912-4759-8E55-93A9FBC2E58F}" type="pres">
      <dgm:prSet presAssocID="{934066FA-1BA3-4A62-871B-38CF7B085EFB}" presName="thickLine" presStyleLbl="alignNode1" presStyleIdx="1" presStyleCnt="3"/>
      <dgm:spPr/>
    </dgm:pt>
    <dgm:pt modelId="{5E62EE33-29FB-44E8-A3ED-3A00BABEF50A}" type="pres">
      <dgm:prSet presAssocID="{934066FA-1BA3-4A62-871B-38CF7B085EFB}" presName="horz1" presStyleCnt="0"/>
      <dgm:spPr/>
    </dgm:pt>
    <dgm:pt modelId="{4A254DA1-590B-4C4C-9102-C1374BA6F747}" type="pres">
      <dgm:prSet presAssocID="{934066FA-1BA3-4A62-871B-38CF7B085EFB}" presName="tx1" presStyleLbl="revTx" presStyleIdx="1" presStyleCnt="3"/>
      <dgm:spPr/>
    </dgm:pt>
    <dgm:pt modelId="{1B4F8077-8E5A-411B-8958-B4DEAEB24669}" type="pres">
      <dgm:prSet presAssocID="{934066FA-1BA3-4A62-871B-38CF7B085EFB}" presName="vert1" presStyleCnt="0"/>
      <dgm:spPr/>
    </dgm:pt>
    <dgm:pt modelId="{2A56982C-7595-4F57-8E75-4A7E4CBE0AC0}" type="pres">
      <dgm:prSet presAssocID="{2FF91D18-852A-4DDF-92EB-F3ADA5E14D1E}" presName="thickLine" presStyleLbl="alignNode1" presStyleIdx="2" presStyleCnt="3"/>
      <dgm:spPr/>
    </dgm:pt>
    <dgm:pt modelId="{1EBD7C6F-48AD-4206-8893-74E12F885910}" type="pres">
      <dgm:prSet presAssocID="{2FF91D18-852A-4DDF-92EB-F3ADA5E14D1E}" presName="horz1" presStyleCnt="0"/>
      <dgm:spPr/>
    </dgm:pt>
    <dgm:pt modelId="{8B62CD3B-2377-4EDB-919A-4F0ADB94CDE9}" type="pres">
      <dgm:prSet presAssocID="{2FF91D18-852A-4DDF-92EB-F3ADA5E14D1E}" presName="tx1" presStyleLbl="revTx" presStyleIdx="2" presStyleCnt="3"/>
      <dgm:spPr/>
    </dgm:pt>
    <dgm:pt modelId="{ED48567B-8A16-4C91-BD28-72C2BA14851A}" type="pres">
      <dgm:prSet presAssocID="{2FF91D18-852A-4DDF-92EB-F3ADA5E14D1E}" presName="vert1" presStyleCnt="0"/>
      <dgm:spPr/>
    </dgm:pt>
  </dgm:ptLst>
  <dgm:cxnLst>
    <dgm:cxn modelId="{B33D7A0F-CA54-47EF-9F59-053FE33DC78E}" type="presOf" srcId="{368A7B7F-3B84-40ED-ABBF-EDFBEE72A164}" destId="{2083E14E-EC04-4F9E-BECB-1D2E257B8230}" srcOrd="0" destOrd="0" presId="urn:microsoft.com/office/officeart/2008/layout/LinedList"/>
    <dgm:cxn modelId="{DCFC6A32-42EE-4E75-841C-B3A58DC6E52C}" type="presOf" srcId="{934066FA-1BA3-4A62-871B-38CF7B085EFB}" destId="{4A254DA1-590B-4C4C-9102-C1374BA6F747}" srcOrd="0" destOrd="0" presId="urn:microsoft.com/office/officeart/2008/layout/LinedList"/>
    <dgm:cxn modelId="{74A93A3D-887A-4D5B-8972-C3FD4BAA384B}" type="presOf" srcId="{AC48F37B-05BF-4041-AC14-5AAA9EFE42A2}" destId="{68275927-24E7-47BC-AA57-C3FF62AE2838}" srcOrd="0" destOrd="0" presId="urn:microsoft.com/office/officeart/2008/layout/LinedList"/>
    <dgm:cxn modelId="{B277AB67-C1BE-49C5-862E-5AFA81FCD085}" srcId="{368A7B7F-3B84-40ED-ABBF-EDFBEE72A164}" destId="{934066FA-1BA3-4A62-871B-38CF7B085EFB}" srcOrd="1" destOrd="0" parTransId="{4CA1EEF3-B706-4FA0-9FF5-49D04BC7E0E6}" sibTransId="{179ADDCC-F4B1-499C-97F1-8F453E75938D}"/>
    <dgm:cxn modelId="{CB20F351-5E69-4A64-8CBF-2F898BCC48AE}" type="presOf" srcId="{2FF91D18-852A-4DDF-92EB-F3ADA5E14D1E}" destId="{8B62CD3B-2377-4EDB-919A-4F0ADB94CDE9}" srcOrd="0" destOrd="0" presId="urn:microsoft.com/office/officeart/2008/layout/LinedList"/>
    <dgm:cxn modelId="{B93B325A-1FC3-4CCC-A312-BFFA4FC1F12B}" srcId="{368A7B7F-3B84-40ED-ABBF-EDFBEE72A164}" destId="{2FF91D18-852A-4DDF-92EB-F3ADA5E14D1E}" srcOrd="2" destOrd="0" parTransId="{BBC61EBA-F983-4A23-89F8-3CC70CDAA706}" sibTransId="{A9786557-56F7-4C7A-834C-884E41E83C5B}"/>
    <dgm:cxn modelId="{A1D0D7FE-E576-4D47-90B1-FA39FFBD5287}" srcId="{368A7B7F-3B84-40ED-ABBF-EDFBEE72A164}" destId="{AC48F37B-05BF-4041-AC14-5AAA9EFE42A2}" srcOrd="0" destOrd="0" parTransId="{CF396753-3A2A-4C6F-B6ED-AAF19F1CD1C3}" sibTransId="{08E3938A-5375-4AA5-9939-A9468BD4354A}"/>
    <dgm:cxn modelId="{31F6512D-3031-4088-93AD-A10903CE8F1D}" type="presParOf" srcId="{2083E14E-EC04-4F9E-BECB-1D2E257B8230}" destId="{1D7552B6-2364-4FB0-A709-32517BAFF4C0}" srcOrd="0" destOrd="0" presId="urn:microsoft.com/office/officeart/2008/layout/LinedList"/>
    <dgm:cxn modelId="{31ADBA4A-A77D-4FDA-94A1-697BE6C8B069}" type="presParOf" srcId="{2083E14E-EC04-4F9E-BECB-1D2E257B8230}" destId="{DF413333-E7E9-4498-981F-56EBD04C158F}" srcOrd="1" destOrd="0" presId="urn:microsoft.com/office/officeart/2008/layout/LinedList"/>
    <dgm:cxn modelId="{BA3ACFEC-C280-4594-973C-E21A3D3F33BD}" type="presParOf" srcId="{DF413333-E7E9-4498-981F-56EBD04C158F}" destId="{68275927-24E7-47BC-AA57-C3FF62AE2838}" srcOrd="0" destOrd="0" presId="urn:microsoft.com/office/officeart/2008/layout/LinedList"/>
    <dgm:cxn modelId="{EA3893C9-6E42-454E-8626-28FBA3738A85}" type="presParOf" srcId="{DF413333-E7E9-4498-981F-56EBD04C158F}" destId="{6F2F2E3B-3CBB-4DB3-907C-31C051F9CF2C}" srcOrd="1" destOrd="0" presId="urn:microsoft.com/office/officeart/2008/layout/LinedList"/>
    <dgm:cxn modelId="{1FCC8CB1-E989-4945-80FA-74D568B2AD67}" type="presParOf" srcId="{2083E14E-EC04-4F9E-BECB-1D2E257B8230}" destId="{A6977088-9912-4759-8E55-93A9FBC2E58F}" srcOrd="2" destOrd="0" presId="urn:microsoft.com/office/officeart/2008/layout/LinedList"/>
    <dgm:cxn modelId="{F8AE8B22-57EA-4DF3-B455-17C4D9A90BB6}" type="presParOf" srcId="{2083E14E-EC04-4F9E-BECB-1D2E257B8230}" destId="{5E62EE33-29FB-44E8-A3ED-3A00BABEF50A}" srcOrd="3" destOrd="0" presId="urn:microsoft.com/office/officeart/2008/layout/LinedList"/>
    <dgm:cxn modelId="{F7B7FB08-CD28-4CB4-9639-AF4A704E2871}" type="presParOf" srcId="{5E62EE33-29FB-44E8-A3ED-3A00BABEF50A}" destId="{4A254DA1-590B-4C4C-9102-C1374BA6F747}" srcOrd="0" destOrd="0" presId="urn:microsoft.com/office/officeart/2008/layout/LinedList"/>
    <dgm:cxn modelId="{808640DA-131F-4F6D-94AF-7C8FF036EF2A}" type="presParOf" srcId="{5E62EE33-29FB-44E8-A3ED-3A00BABEF50A}" destId="{1B4F8077-8E5A-411B-8958-B4DEAEB24669}" srcOrd="1" destOrd="0" presId="urn:microsoft.com/office/officeart/2008/layout/LinedList"/>
    <dgm:cxn modelId="{594464BF-B846-4433-960D-B546CBE79133}" type="presParOf" srcId="{2083E14E-EC04-4F9E-BECB-1D2E257B8230}" destId="{2A56982C-7595-4F57-8E75-4A7E4CBE0AC0}" srcOrd="4" destOrd="0" presId="urn:microsoft.com/office/officeart/2008/layout/LinedList"/>
    <dgm:cxn modelId="{147D48C8-4F8E-4A1D-997F-4E40E70620BA}" type="presParOf" srcId="{2083E14E-EC04-4F9E-BECB-1D2E257B8230}" destId="{1EBD7C6F-48AD-4206-8893-74E12F885910}" srcOrd="5" destOrd="0" presId="urn:microsoft.com/office/officeart/2008/layout/LinedList"/>
    <dgm:cxn modelId="{F0670FFE-9198-47EB-B448-276A0027FABE}" type="presParOf" srcId="{1EBD7C6F-48AD-4206-8893-74E12F885910}" destId="{8B62CD3B-2377-4EDB-919A-4F0ADB94CDE9}" srcOrd="0" destOrd="0" presId="urn:microsoft.com/office/officeart/2008/layout/LinedList"/>
    <dgm:cxn modelId="{CFB6FD31-9CF8-4E8E-ACC4-5834DD0E6E49}" type="presParOf" srcId="{1EBD7C6F-48AD-4206-8893-74E12F885910}" destId="{ED48567B-8A16-4C91-BD28-72C2BA14851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350C05-F411-4452-A00D-DDA145D56728}"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6AB6BC2-6A18-4DBF-9D32-32FD15EB8304}">
      <dgm:prSet custT="1"/>
      <dgm:spPr/>
      <dgm:t>
        <a:bodyPr/>
        <a:lstStyle/>
        <a:p>
          <a:pPr>
            <a:defRPr cap="all"/>
          </a:pPr>
          <a:r>
            <a:rPr lang="en-MY" sz="2800" i="0">
              <a:latin typeface="Times New Roman" panose="02020603050405020304" pitchFamily="18" charset="0"/>
              <a:cs typeface="Times New Roman" panose="02020603050405020304" pitchFamily="18" charset="0"/>
            </a:rPr>
            <a:t>Tone and Language</a:t>
          </a:r>
          <a:endParaRPr lang="en-US" sz="2800">
            <a:latin typeface="Times New Roman" panose="02020603050405020304" pitchFamily="18" charset="0"/>
            <a:cs typeface="Times New Roman" panose="02020603050405020304" pitchFamily="18" charset="0"/>
          </a:endParaRPr>
        </a:p>
      </dgm:t>
    </dgm:pt>
    <dgm:pt modelId="{B2C7C7F4-4811-4462-9D56-132714315C7D}" type="parTrans" cxnId="{A9F53986-DF1E-4251-ACEA-BA36AE89EAA2}">
      <dgm:prSet/>
      <dgm:spPr/>
      <dgm:t>
        <a:bodyPr/>
        <a:lstStyle/>
        <a:p>
          <a:endParaRPr lang="en-US"/>
        </a:p>
      </dgm:t>
    </dgm:pt>
    <dgm:pt modelId="{E5C99073-5DA8-43F2-BC62-02012084755E}" type="sibTrans" cxnId="{A9F53986-DF1E-4251-ACEA-BA36AE89EAA2}">
      <dgm:prSet/>
      <dgm:spPr/>
      <dgm:t>
        <a:bodyPr/>
        <a:lstStyle/>
        <a:p>
          <a:endParaRPr lang="en-US"/>
        </a:p>
      </dgm:t>
    </dgm:pt>
    <dgm:pt modelId="{54A3098F-A9AA-44B5-A8D7-5EBC72C48E05}">
      <dgm:prSet custT="1"/>
      <dgm:spPr/>
      <dgm:t>
        <a:bodyPr/>
        <a:lstStyle/>
        <a:p>
          <a:pPr>
            <a:defRPr cap="all"/>
          </a:pPr>
          <a:r>
            <a:rPr lang="en-MY" sz="2800" i="0">
              <a:latin typeface="Times New Roman" panose="02020603050405020304" pitchFamily="18" charset="0"/>
              <a:cs typeface="Times New Roman" panose="02020603050405020304" pitchFamily="18" charset="0"/>
            </a:rPr>
            <a:t>Content and Structure</a:t>
          </a:r>
          <a:endParaRPr lang="en-US" sz="2800">
            <a:latin typeface="Times New Roman" panose="02020603050405020304" pitchFamily="18" charset="0"/>
            <a:cs typeface="Times New Roman" panose="02020603050405020304" pitchFamily="18" charset="0"/>
          </a:endParaRPr>
        </a:p>
      </dgm:t>
    </dgm:pt>
    <dgm:pt modelId="{F7C9F99F-D48A-4C86-AB1F-4D77ECEE6849}" type="parTrans" cxnId="{8C2C7F65-BFE1-4876-8298-4C89D00087B1}">
      <dgm:prSet/>
      <dgm:spPr/>
      <dgm:t>
        <a:bodyPr/>
        <a:lstStyle/>
        <a:p>
          <a:endParaRPr lang="en-US"/>
        </a:p>
      </dgm:t>
    </dgm:pt>
    <dgm:pt modelId="{AB1463E1-AD71-4CAF-9F65-7ECA9E7B875C}" type="sibTrans" cxnId="{8C2C7F65-BFE1-4876-8298-4C89D00087B1}">
      <dgm:prSet/>
      <dgm:spPr/>
      <dgm:t>
        <a:bodyPr/>
        <a:lstStyle/>
        <a:p>
          <a:endParaRPr lang="en-US"/>
        </a:p>
      </dgm:t>
    </dgm:pt>
    <dgm:pt modelId="{CF82AAA3-00EE-4479-9ED2-07A5BDF137C2}">
      <dgm:prSet custT="1"/>
      <dgm:spPr/>
      <dgm:t>
        <a:bodyPr/>
        <a:lstStyle/>
        <a:p>
          <a:pPr>
            <a:defRPr cap="all"/>
          </a:pPr>
          <a:r>
            <a:rPr lang="en-MY" sz="2800" i="0">
              <a:latin typeface="Times New Roman" panose="02020603050405020304" pitchFamily="18" charset="0"/>
              <a:cs typeface="Times New Roman" panose="02020603050405020304" pitchFamily="18" charset="0"/>
            </a:rPr>
            <a:t>Purpose and Audience</a:t>
          </a:r>
          <a:endParaRPr lang="en-US" sz="2800">
            <a:latin typeface="Times New Roman" panose="02020603050405020304" pitchFamily="18" charset="0"/>
            <a:cs typeface="Times New Roman" panose="02020603050405020304" pitchFamily="18" charset="0"/>
          </a:endParaRPr>
        </a:p>
      </dgm:t>
    </dgm:pt>
    <dgm:pt modelId="{650264A1-3059-482D-9390-D577278AE067}" type="parTrans" cxnId="{235A5BB8-4787-4E2A-84AA-68529FC5B794}">
      <dgm:prSet/>
      <dgm:spPr/>
      <dgm:t>
        <a:bodyPr/>
        <a:lstStyle/>
        <a:p>
          <a:endParaRPr lang="en-US"/>
        </a:p>
      </dgm:t>
    </dgm:pt>
    <dgm:pt modelId="{90AC347A-2984-4849-8642-DEC71AC0B1C2}" type="sibTrans" cxnId="{235A5BB8-4787-4E2A-84AA-68529FC5B794}">
      <dgm:prSet/>
      <dgm:spPr/>
      <dgm:t>
        <a:bodyPr/>
        <a:lstStyle/>
        <a:p>
          <a:endParaRPr lang="en-US"/>
        </a:p>
      </dgm:t>
    </dgm:pt>
    <dgm:pt modelId="{C5F39EA8-0BD2-4163-B114-5E5891B441DC}">
      <dgm:prSet custT="1"/>
      <dgm:spPr/>
      <dgm:t>
        <a:bodyPr/>
        <a:lstStyle/>
        <a:p>
          <a:pPr>
            <a:defRPr cap="all"/>
          </a:pPr>
          <a:r>
            <a:rPr lang="en-MY" sz="2800" i="0">
              <a:latin typeface="Times New Roman" panose="02020603050405020304" pitchFamily="18" charset="0"/>
              <a:cs typeface="Times New Roman" panose="02020603050405020304" pitchFamily="18" charset="0"/>
            </a:rPr>
            <a:t>References and Citations</a:t>
          </a:r>
          <a:endParaRPr lang="en-US" sz="2800">
            <a:latin typeface="Times New Roman" panose="02020603050405020304" pitchFamily="18" charset="0"/>
            <a:cs typeface="Times New Roman" panose="02020603050405020304" pitchFamily="18" charset="0"/>
          </a:endParaRPr>
        </a:p>
      </dgm:t>
    </dgm:pt>
    <dgm:pt modelId="{2073952D-C8AC-40AC-BD5F-B0085EA0584B}" type="parTrans" cxnId="{D663A3F2-6B77-4C37-A0ED-A33F4B56A2FB}">
      <dgm:prSet/>
      <dgm:spPr/>
      <dgm:t>
        <a:bodyPr/>
        <a:lstStyle/>
        <a:p>
          <a:endParaRPr lang="en-US"/>
        </a:p>
      </dgm:t>
    </dgm:pt>
    <dgm:pt modelId="{88A35B27-A751-4DF3-8F63-19609DDA2A44}" type="sibTrans" cxnId="{D663A3F2-6B77-4C37-A0ED-A33F4B56A2FB}">
      <dgm:prSet/>
      <dgm:spPr/>
      <dgm:t>
        <a:bodyPr/>
        <a:lstStyle/>
        <a:p>
          <a:endParaRPr lang="en-US"/>
        </a:p>
      </dgm:t>
    </dgm:pt>
    <dgm:pt modelId="{78C7A4CF-3DBB-42AF-9809-37F96D5C392E}" type="pres">
      <dgm:prSet presAssocID="{DE350C05-F411-4452-A00D-DDA145D56728}" presName="root" presStyleCnt="0">
        <dgm:presLayoutVars>
          <dgm:dir/>
          <dgm:resizeHandles val="exact"/>
        </dgm:presLayoutVars>
      </dgm:prSet>
      <dgm:spPr/>
    </dgm:pt>
    <dgm:pt modelId="{F0BC998F-A0F8-40B9-8613-EB6657ECB2E3}" type="pres">
      <dgm:prSet presAssocID="{56AB6BC2-6A18-4DBF-9D32-32FD15EB8304}" presName="compNode" presStyleCnt="0"/>
      <dgm:spPr/>
    </dgm:pt>
    <dgm:pt modelId="{EA192670-210E-4F30-9D52-7B747E0F767B}" type="pres">
      <dgm:prSet presAssocID="{56AB6BC2-6A18-4DBF-9D32-32FD15EB8304}" presName="iconBgRect" presStyleLbl="bgShp" presStyleIdx="0" presStyleCnt="4"/>
      <dgm:spPr/>
    </dgm:pt>
    <dgm:pt modelId="{CA12A9A9-5CB7-4F30-9300-FF067A7CE3B4}" type="pres">
      <dgm:prSet presAssocID="{56AB6BC2-6A18-4DBF-9D32-32FD15EB83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0EEF63FD-81B5-426E-BBF9-0E037DF698E2}" type="pres">
      <dgm:prSet presAssocID="{56AB6BC2-6A18-4DBF-9D32-32FD15EB8304}" presName="spaceRect" presStyleCnt="0"/>
      <dgm:spPr/>
    </dgm:pt>
    <dgm:pt modelId="{F054FC24-2A91-4981-A0EB-D7AEAA98FA08}" type="pres">
      <dgm:prSet presAssocID="{56AB6BC2-6A18-4DBF-9D32-32FD15EB8304}" presName="textRect" presStyleLbl="revTx" presStyleIdx="0" presStyleCnt="4" custScaleX="107713">
        <dgm:presLayoutVars>
          <dgm:chMax val="1"/>
          <dgm:chPref val="1"/>
        </dgm:presLayoutVars>
      </dgm:prSet>
      <dgm:spPr/>
    </dgm:pt>
    <dgm:pt modelId="{FE530E3D-6A3A-4F95-8473-AA869F66ACE4}" type="pres">
      <dgm:prSet presAssocID="{E5C99073-5DA8-43F2-BC62-02012084755E}" presName="sibTrans" presStyleCnt="0"/>
      <dgm:spPr/>
    </dgm:pt>
    <dgm:pt modelId="{018B1E95-BEAA-4D9E-B979-05F1B6D76513}" type="pres">
      <dgm:prSet presAssocID="{54A3098F-A9AA-44B5-A8D7-5EBC72C48E05}" presName="compNode" presStyleCnt="0"/>
      <dgm:spPr/>
    </dgm:pt>
    <dgm:pt modelId="{A7616FBC-0849-4293-98BA-561BE8E3A379}" type="pres">
      <dgm:prSet presAssocID="{54A3098F-A9AA-44B5-A8D7-5EBC72C48E05}" presName="iconBgRect" presStyleLbl="bgShp" presStyleIdx="1" presStyleCnt="4"/>
      <dgm:spPr/>
    </dgm:pt>
    <dgm:pt modelId="{EAEBCA1E-DA61-4965-8D13-FE7B651283C8}" type="pres">
      <dgm:prSet presAssocID="{54A3098F-A9AA-44B5-A8D7-5EBC72C48E0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09EFCE6A-985C-46CE-BABD-D181B0EAB869}" type="pres">
      <dgm:prSet presAssocID="{54A3098F-A9AA-44B5-A8D7-5EBC72C48E05}" presName="spaceRect" presStyleCnt="0"/>
      <dgm:spPr/>
    </dgm:pt>
    <dgm:pt modelId="{F7824411-A077-4957-B9D1-F96316B96442}" type="pres">
      <dgm:prSet presAssocID="{54A3098F-A9AA-44B5-A8D7-5EBC72C48E05}" presName="textRect" presStyleLbl="revTx" presStyleIdx="1" presStyleCnt="4" custScaleX="107713">
        <dgm:presLayoutVars>
          <dgm:chMax val="1"/>
          <dgm:chPref val="1"/>
        </dgm:presLayoutVars>
      </dgm:prSet>
      <dgm:spPr/>
    </dgm:pt>
    <dgm:pt modelId="{6D2A3B17-A95B-439D-8293-924A5743152A}" type="pres">
      <dgm:prSet presAssocID="{AB1463E1-AD71-4CAF-9F65-7ECA9E7B875C}" presName="sibTrans" presStyleCnt="0"/>
      <dgm:spPr/>
    </dgm:pt>
    <dgm:pt modelId="{EE9A20B9-8386-40CF-AF99-523621435A7B}" type="pres">
      <dgm:prSet presAssocID="{CF82AAA3-00EE-4479-9ED2-07A5BDF137C2}" presName="compNode" presStyleCnt="0"/>
      <dgm:spPr/>
    </dgm:pt>
    <dgm:pt modelId="{2B9227CA-B20B-4009-842B-282CDE556550}" type="pres">
      <dgm:prSet presAssocID="{CF82AAA3-00EE-4479-9ED2-07A5BDF137C2}" presName="iconBgRect" presStyleLbl="bgShp" presStyleIdx="2" presStyleCnt="4"/>
      <dgm:spPr/>
    </dgm:pt>
    <dgm:pt modelId="{0F8EB8F4-3E90-4114-B510-AB44249EA4DD}" type="pres">
      <dgm:prSet presAssocID="{CF82AAA3-00EE-4479-9ED2-07A5BDF137C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630498F4-DCD5-49FF-9F20-39468D9BC7AB}" type="pres">
      <dgm:prSet presAssocID="{CF82AAA3-00EE-4479-9ED2-07A5BDF137C2}" presName="spaceRect" presStyleCnt="0"/>
      <dgm:spPr/>
    </dgm:pt>
    <dgm:pt modelId="{6BB3B204-6F8C-413F-A7F7-084A918F5BE0}" type="pres">
      <dgm:prSet presAssocID="{CF82AAA3-00EE-4479-9ED2-07A5BDF137C2}" presName="textRect" presStyleLbl="revTx" presStyleIdx="2" presStyleCnt="4" custScaleX="107713">
        <dgm:presLayoutVars>
          <dgm:chMax val="1"/>
          <dgm:chPref val="1"/>
        </dgm:presLayoutVars>
      </dgm:prSet>
      <dgm:spPr/>
    </dgm:pt>
    <dgm:pt modelId="{761445EE-9088-4CC8-AC16-33B2AD81CA6F}" type="pres">
      <dgm:prSet presAssocID="{90AC347A-2984-4849-8642-DEC71AC0B1C2}" presName="sibTrans" presStyleCnt="0"/>
      <dgm:spPr/>
    </dgm:pt>
    <dgm:pt modelId="{F1C10A16-D032-47A2-AB2D-9663D401D39B}" type="pres">
      <dgm:prSet presAssocID="{C5F39EA8-0BD2-4163-B114-5E5891B441DC}" presName="compNode" presStyleCnt="0"/>
      <dgm:spPr/>
    </dgm:pt>
    <dgm:pt modelId="{D9FCB974-2827-417C-87B6-28DF4A4865F6}" type="pres">
      <dgm:prSet presAssocID="{C5F39EA8-0BD2-4163-B114-5E5891B441DC}" presName="iconBgRect" presStyleLbl="bgShp" presStyleIdx="3" presStyleCnt="4"/>
      <dgm:spPr/>
    </dgm:pt>
    <dgm:pt modelId="{DEA9BEA5-9CDE-4F8E-9423-CB8C6E51C275}" type="pres">
      <dgm:prSet presAssocID="{C5F39EA8-0BD2-4163-B114-5E5891B441D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7D27AD55-2496-4477-A09E-A1F1177E3853}" type="pres">
      <dgm:prSet presAssocID="{C5F39EA8-0BD2-4163-B114-5E5891B441DC}" presName="spaceRect" presStyleCnt="0"/>
      <dgm:spPr/>
    </dgm:pt>
    <dgm:pt modelId="{11314544-5241-4E90-9798-64C1D9A0B8D3}" type="pres">
      <dgm:prSet presAssocID="{C5F39EA8-0BD2-4163-B114-5E5891B441DC}" presName="textRect" presStyleLbl="revTx" presStyleIdx="3" presStyleCnt="4" custScaleX="107713">
        <dgm:presLayoutVars>
          <dgm:chMax val="1"/>
          <dgm:chPref val="1"/>
        </dgm:presLayoutVars>
      </dgm:prSet>
      <dgm:spPr/>
    </dgm:pt>
  </dgm:ptLst>
  <dgm:cxnLst>
    <dgm:cxn modelId="{8C2C7F65-BFE1-4876-8298-4C89D00087B1}" srcId="{DE350C05-F411-4452-A00D-DDA145D56728}" destId="{54A3098F-A9AA-44B5-A8D7-5EBC72C48E05}" srcOrd="1" destOrd="0" parTransId="{F7C9F99F-D48A-4C86-AB1F-4D77ECEE6849}" sibTransId="{AB1463E1-AD71-4CAF-9F65-7ECA9E7B875C}"/>
    <dgm:cxn modelId="{A9F53986-DF1E-4251-ACEA-BA36AE89EAA2}" srcId="{DE350C05-F411-4452-A00D-DDA145D56728}" destId="{56AB6BC2-6A18-4DBF-9D32-32FD15EB8304}" srcOrd="0" destOrd="0" parTransId="{B2C7C7F4-4811-4462-9D56-132714315C7D}" sibTransId="{E5C99073-5DA8-43F2-BC62-02012084755E}"/>
    <dgm:cxn modelId="{7F5AAD86-5929-448F-AEF9-1B5D6B04BBE3}" type="presOf" srcId="{54A3098F-A9AA-44B5-A8D7-5EBC72C48E05}" destId="{F7824411-A077-4957-B9D1-F96316B96442}" srcOrd="0" destOrd="0" presId="urn:microsoft.com/office/officeart/2018/5/layout/IconCircleLabelList"/>
    <dgm:cxn modelId="{D7238D98-8C12-4CA9-B3CD-B929A514A7C4}" type="presOf" srcId="{C5F39EA8-0BD2-4163-B114-5E5891B441DC}" destId="{11314544-5241-4E90-9798-64C1D9A0B8D3}" srcOrd="0" destOrd="0" presId="urn:microsoft.com/office/officeart/2018/5/layout/IconCircleLabelList"/>
    <dgm:cxn modelId="{3C5939B1-6A75-48BA-B252-46BC1375C193}" type="presOf" srcId="{DE350C05-F411-4452-A00D-DDA145D56728}" destId="{78C7A4CF-3DBB-42AF-9809-37F96D5C392E}" srcOrd="0" destOrd="0" presId="urn:microsoft.com/office/officeart/2018/5/layout/IconCircleLabelList"/>
    <dgm:cxn modelId="{235A5BB8-4787-4E2A-84AA-68529FC5B794}" srcId="{DE350C05-F411-4452-A00D-DDA145D56728}" destId="{CF82AAA3-00EE-4479-9ED2-07A5BDF137C2}" srcOrd="2" destOrd="0" parTransId="{650264A1-3059-482D-9390-D577278AE067}" sibTransId="{90AC347A-2984-4849-8642-DEC71AC0B1C2}"/>
    <dgm:cxn modelId="{E588EBBF-C24F-491C-A043-5FDC7D5A27DE}" type="presOf" srcId="{56AB6BC2-6A18-4DBF-9D32-32FD15EB8304}" destId="{F054FC24-2A91-4981-A0EB-D7AEAA98FA08}" srcOrd="0" destOrd="0" presId="urn:microsoft.com/office/officeart/2018/5/layout/IconCircleLabelList"/>
    <dgm:cxn modelId="{CA350FD9-C905-4776-96C0-91EA98ED6C63}" type="presOf" srcId="{CF82AAA3-00EE-4479-9ED2-07A5BDF137C2}" destId="{6BB3B204-6F8C-413F-A7F7-084A918F5BE0}" srcOrd="0" destOrd="0" presId="urn:microsoft.com/office/officeart/2018/5/layout/IconCircleLabelList"/>
    <dgm:cxn modelId="{D663A3F2-6B77-4C37-A0ED-A33F4B56A2FB}" srcId="{DE350C05-F411-4452-A00D-DDA145D56728}" destId="{C5F39EA8-0BD2-4163-B114-5E5891B441DC}" srcOrd="3" destOrd="0" parTransId="{2073952D-C8AC-40AC-BD5F-B0085EA0584B}" sibTransId="{88A35B27-A751-4DF3-8F63-19609DDA2A44}"/>
    <dgm:cxn modelId="{BD7A9E0B-B083-4ACF-A84B-DB62F343AC6F}" type="presParOf" srcId="{78C7A4CF-3DBB-42AF-9809-37F96D5C392E}" destId="{F0BC998F-A0F8-40B9-8613-EB6657ECB2E3}" srcOrd="0" destOrd="0" presId="urn:microsoft.com/office/officeart/2018/5/layout/IconCircleLabelList"/>
    <dgm:cxn modelId="{8458758C-2694-41E4-88F4-1A900E916D5E}" type="presParOf" srcId="{F0BC998F-A0F8-40B9-8613-EB6657ECB2E3}" destId="{EA192670-210E-4F30-9D52-7B747E0F767B}" srcOrd="0" destOrd="0" presId="urn:microsoft.com/office/officeart/2018/5/layout/IconCircleLabelList"/>
    <dgm:cxn modelId="{2A6D80D2-FAD5-4CBF-ACEA-3E592B907CF8}" type="presParOf" srcId="{F0BC998F-A0F8-40B9-8613-EB6657ECB2E3}" destId="{CA12A9A9-5CB7-4F30-9300-FF067A7CE3B4}" srcOrd="1" destOrd="0" presId="urn:microsoft.com/office/officeart/2018/5/layout/IconCircleLabelList"/>
    <dgm:cxn modelId="{FEB1A6A2-524F-417D-86EE-73629D69CDDB}" type="presParOf" srcId="{F0BC998F-A0F8-40B9-8613-EB6657ECB2E3}" destId="{0EEF63FD-81B5-426E-BBF9-0E037DF698E2}" srcOrd="2" destOrd="0" presId="urn:microsoft.com/office/officeart/2018/5/layout/IconCircleLabelList"/>
    <dgm:cxn modelId="{D303410B-9AD8-47A6-BB1B-08E26A11DFAB}" type="presParOf" srcId="{F0BC998F-A0F8-40B9-8613-EB6657ECB2E3}" destId="{F054FC24-2A91-4981-A0EB-D7AEAA98FA08}" srcOrd="3" destOrd="0" presId="urn:microsoft.com/office/officeart/2018/5/layout/IconCircleLabelList"/>
    <dgm:cxn modelId="{50A3A9E1-FF4F-458C-B19A-D979D80CB13C}" type="presParOf" srcId="{78C7A4CF-3DBB-42AF-9809-37F96D5C392E}" destId="{FE530E3D-6A3A-4F95-8473-AA869F66ACE4}" srcOrd="1" destOrd="0" presId="urn:microsoft.com/office/officeart/2018/5/layout/IconCircleLabelList"/>
    <dgm:cxn modelId="{C165DE8C-9816-47F4-8F80-0A8070832376}" type="presParOf" srcId="{78C7A4CF-3DBB-42AF-9809-37F96D5C392E}" destId="{018B1E95-BEAA-4D9E-B979-05F1B6D76513}" srcOrd="2" destOrd="0" presId="urn:microsoft.com/office/officeart/2018/5/layout/IconCircleLabelList"/>
    <dgm:cxn modelId="{A6D8A4FD-2D72-494A-B930-793F3AC23EF6}" type="presParOf" srcId="{018B1E95-BEAA-4D9E-B979-05F1B6D76513}" destId="{A7616FBC-0849-4293-98BA-561BE8E3A379}" srcOrd="0" destOrd="0" presId="urn:microsoft.com/office/officeart/2018/5/layout/IconCircleLabelList"/>
    <dgm:cxn modelId="{4D999B0F-2E9A-4576-8F68-078E7D462C2C}" type="presParOf" srcId="{018B1E95-BEAA-4D9E-B979-05F1B6D76513}" destId="{EAEBCA1E-DA61-4965-8D13-FE7B651283C8}" srcOrd="1" destOrd="0" presId="urn:microsoft.com/office/officeart/2018/5/layout/IconCircleLabelList"/>
    <dgm:cxn modelId="{1DCE10F5-8125-44AB-94FB-E7BD058C63AB}" type="presParOf" srcId="{018B1E95-BEAA-4D9E-B979-05F1B6D76513}" destId="{09EFCE6A-985C-46CE-BABD-D181B0EAB869}" srcOrd="2" destOrd="0" presId="urn:microsoft.com/office/officeart/2018/5/layout/IconCircleLabelList"/>
    <dgm:cxn modelId="{275094C6-9497-47AD-95C5-FA01D81A7ECB}" type="presParOf" srcId="{018B1E95-BEAA-4D9E-B979-05F1B6D76513}" destId="{F7824411-A077-4957-B9D1-F96316B96442}" srcOrd="3" destOrd="0" presId="urn:microsoft.com/office/officeart/2018/5/layout/IconCircleLabelList"/>
    <dgm:cxn modelId="{E9A3E601-A8AA-4F86-A4D1-2AF7EF2E4F11}" type="presParOf" srcId="{78C7A4CF-3DBB-42AF-9809-37F96D5C392E}" destId="{6D2A3B17-A95B-439D-8293-924A5743152A}" srcOrd="3" destOrd="0" presId="urn:microsoft.com/office/officeart/2018/5/layout/IconCircleLabelList"/>
    <dgm:cxn modelId="{96D1A6DB-C5CD-4EC5-A2BD-D962B5285A7C}" type="presParOf" srcId="{78C7A4CF-3DBB-42AF-9809-37F96D5C392E}" destId="{EE9A20B9-8386-40CF-AF99-523621435A7B}" srcOrd="4" destOrd="0" presId="urn:microsoft.com/office/officeart/2018/5/layout/IconCircleLabelList"/>
    <dgm:cxn modelId="{E0059D3F-57D1-4C52-A04D-E334FE6731E0}" type="presParOf" srcId="{EE9A20B9-8386-40CF-AF99-523621435A7B}" destId="{2B9227CA-B20B-4009-842B-282CDE556550}" srcOrd="0" destOrd="0" presId="urn:microsoft.com/office/officeart/2018/5/layout/IconCircleLabelList"/>
    <dgm:cxn modelId="{887506BE-E347-45E7-99C7-ECBDB5582CCC}" type="presParOf" srcId="{EE9A20B9-8386-40CF-AF99-523621435A7B}" destId="{0F8EB8F4-3E90-4114-B510-AB44249EA4DD}" srcOrd="1" destOrd="0" presId="urn:microsoft.com/office/officeart/2018/5/layout/IconCircleLabelList"/>
    <dgm:cxn modelId="{63B1A9F9-252A-4826-8A27-AA2132B53948}" type="presParOf" srcId="{EE9A20B9-8386-40CF-AF99-523621435A7B}" destId="{630498F4-DCD5-49FF-9F20-39468D9BC7AB}" srcOrd="2" destOrd="0" presId="urn:microsoft.com/office/officeart/2018/5/layout/IconCircleLabelList"/>
    <dgm:cxn modelId="{46DC9BE2-2F2B-4457-A131-0EF41BC8FC3E}" type="presParOf" srcId="{EE9A20B9-8386-40CF-AF99-523621435A7B}" destId="{6BB3B204-6F8C-413F-A7F7-084A918F5BE0}" srcOrd="3" destOrd="0" presId="urn:microsoft.com/office/officeart/2018/5/layout/IconCircleLabelList"/>
    <dgm:cxn modelId="{4026BF8D-2823-4D75-A867-0C5214AC891D}" type="presParOf" srcId="{78C7A4CF-3DBB-42AF-9809-37F96D5C392E}" destId="{761445EE-9088-4CC8-AC16-33B2AD81CA6F}" srcOrd="5" destOrd="0" presId="urn:microsoft.com/office/officeart/2018/5/layout/IconCircleLabelList"/>
    <dgm:cxn modelId="{0179BACF-1DB9-4442-9DB3-9800BBBEC91B}" type="presParOf" srcId="{78C7A4CF-3DBB-42AF-9809-37F96D5C392E}" destId="{F1C10A16-D032-47A2-AB2D-9663D401D39B}" srcOrd="6" destOrd="0" presId="urn:microsoft.com/office/officeart/2018/5/layout/IconCircleLabelList"/>
    <dgm:cxn modelId="{A4C0360C-C35F-4900-B971-27D518BC66D9}" type="presParOf" srcId="{F1C10A16-D032-47A2-AB2D-9663D401D39B}" destId="{D9FCB974-2827-417C-87B6-28DF4A4865F6}" srcOrd="0" destOrd="0" presId="urn:microsoft.com/office/officeart/2018/5/layout/IconCircleLabelList"/>
    <dgm:cxn modelId="{E5327D38-F7E6-4661-AFFD-E9C1ACE3B408}" type="presParOf" srcId="{F1C10A16-D032-47A2-AB2D-9663D401D39B}" destId="{DEA9BEA5-9CDE-4F8E-9423-CB8C6E51C275}" srcOrd="1" destOrd="0" presId="urn:microsoft.com/office/officeart/2018/5/layout/IconCircleLabelList"/>
    <dgm:cxn modelId="{CC4CBE90-5FBE-4EF3-B872-3B7C1AFF22C6}" type="presParOf" srcId="{F1C10A16-D032-47A2-AB2D-9663D401D39B}" destId="{7D27AD55-2496-4477-A09E-A1F1177E3853}" srcOrd="2" destOrd="0" presId="urn:microsoft.com/office/officeart/2018/5/layout/IconCircleLabelList"/>
    <dgm:cxn modelId="{D60C00EB-081A-4B5A-90F6-7084C1587847}" type="presParOf" srcId="{F1C10A16-D032-47A2-AB2D-9663D401D39B}" destId="{11314544-5241-4E90-9798-64C1D9A0B8D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DC7385-341D-49AA-BD14-9D9CC53C16B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715E941-028C-491B-97F3-6A5A9B4D6F46}">
      <dgm:prSet/>
      <dgm:spPr/>
      <dgm:t>
        <a:bodyPr/>
        <a:lstStyle/>
        <a:p>
          <a:r>
            <a:rPr lang="en-US" dirty="0">
              <a:latin typeface="Times New Roman" panose="02020603050405020304" pitchFamily="18" charset="0"/>
              <a:cs typeface="Times New Roman" panose="02020603050405020304" pitchFamily="18" charset="0"/>
            </a:rPr>
            <a:t>Academia or Academics an inevitable part of the society </a:t>
          </a:r>
        </a:p>
      </dgm:t>
    </dgm:pt>
    <dgm:pt modelId="{47005909-7898-4F92-BD38-DF8CB59C5BDC}" type="parTrans" cxnId="{5970B093-AFCD-43CA-ADDC-491D2D7B9A76}">
      <dgm:prSet/>
      <dgm:spPr/>
      <dgm:t>
        <a:bodyPr/>
        <a:lstStyle/>
        <a:p>
          <a:endParaRPr lang="en-US"/>
        </a:p>
      </dgm:t>
    </dgm:pt>
    <dgm:pt modelId="{E43EDA09-73BD-4F7C-ABAD-3E028F50A524}" type="sibTrans" cxnId="{5970B093-AFCD-43CA-ADDC-491D2D7B9A76}">
      <dgm:prSet/>
      <dgm:spPr/>
      <dgm:t>
        <a:bodyPr/>
        <a:lstStyle/>
        <a:p>
          <a:endParaRPr lang="en-US"/>
        </a:p>
      </dgm:t>
    </dgm:pt>
    <dgm:pt modelId="{636F11E3-518D-4D21-A9BB-61828CCE1F56}">
      <dgm:prSet/>
      <dgm:spPr/>
      <dgm:t>
        <a:bodyPr/>
        <a:lstStyle/>
        <a:p>
          <a:r>
            <a:rPr lang="en-US" dirty="0">
              <a:latin typeface="Times New Roman" panose="02020603050405020304" pitchFamily="18" charset="0"/>
              <a:cs typeface="Times New Roman" panose="02020603050405020304" pitchFamily="18" charset="0"/>
            </a:rPr>
            <a:t>Academia or Academics is that part of the society which is </a:t>
          </a:r>
          <a:r>
            <a:rPr lang="en-US" dirty="0">
              <a:highlight>
                <a:srgbClr val="FFFF00"/>
              </a:highlight>
              <a:latin typeface="Times New Roman" panose="02020603050405020304" pitchFamily="18" charset="0"/>
              <a:cs typeface="Times New Roman" panose="02020603050405020304" pitchFamily="18" charset="0"/>
            </a:rPr>
            <a:t>engaged in this pursuit of knowledge. </a:t>
          </a:r>
        </a:p>
      </dgm:t>
    </dgm:pt>
    <dgm:pt modelId="{E853844E-6332-44BD-9F6D-E2CD96404ADE}" type="parTrans" cxnId="{C5A0E9E6-26D4-4F2C-8BC3-8D015B1D9F1F}">
      <dgm:prSet/>
      <dgm:spPr/>
      <dgm:t>
        <a:bodyPr/>
        <a:lstStyle/>
        <a:p>
          <a:endParaRPr lang="en-US"/>
        </a:p>
      </dgm:t>
    </dgm:pt>
    <dgm:pt modelId="{9A1A290F-CFAB-47A7-A232-6F521B31787D}" type="sibTrans" cxnId="{C5A0E9E6-26D4-4F2C-8BC3-8D015B1D9F1F}">
      <dgm:prSet/>
      <dgm:spPr/>
      <dgm:t>
        <a:bodyPr/>
        <a:lstStyle/>
        <a:p>
          <a:endParaRPr lang="en-US"/>
        </a:p>
      </dgm:t>
    </dgm:pt>
    <dgm:pt modelId="{A197D6CA-4B36-4D94-95BB-7989271F0201}">
      <dgm:prSet/>
      <dgm:spPr/>
      <dgm:t>
        <a:bodyPr/>
        <a:lstStyle/>
        <a:p>
          <a:r>
            <a:rPr lang="en-US" dirty="0">
              <a:latin typeface="Times New Roman" panose="02020603050405020304" pitchFamily="18" charset="0"/>
              <a:cs typeface="Times New Roman" panose="02020603050405020304" pitchFamily="18" charset="0"/>
            </a:rPr>
            <a:t>In every sphere of life, be it social, economical, philosophical, ecological, or whatever sphere if life it many be, </a:t>
          </a:r>
          <a:r>
            <a:rPr lang="en-US" dirty="0">
              <a:highlight>
                <a:srgbClr val="FFFF00"/>
              </a:highlight>
              <a:latin typeface="Times New Roman" panose="02020603050405020304" pitchFamily="18" charset="0"/>
              <a:cs typeface="Times New Roman" panose="02020603050405020304" pitchFamily="18" charset="0"/>
            </a:rPr>
            <a:t>the </a:t>
          </a:r>
          <a:r>
            <a:rPr lang="en-US" dirty="0" err="1">
              <a:highlight>
                <a:srgbClr val="FFFF00"/>
              </a:highlight>
              <a:latin typeface="Times New Roman" panose="02020603050405020304" pitchFamily="18" charset="0"/>
              <a:cs typeface="Times New Roman" panose="02020603050405020304" pitchFamily="18" charset="0"/>
            </a:rPr>
            <a:t>pusuit</a:t>
          </a:r>
          <a:r>
            <a:rPr lang="en-US" dirty="0">
              <a:highlight>
                <a:srgbClr val="FFFF00"/>
              </a:highlight>
              <a:latin typeface="Times New Roman" panose="02020603050405020304" pitchFamily="18" charset="0"/>
              <a:cs typeface="Times New Roman" panose="02020603050405020304" pitchFamily="18" charset="0"/>
            </a:rPr>
            <a:t> of knowledge drives and controls present and shapes the future too. </a:t>
          </a:r>
        </a:p>
      </dgm:t>
    </dgm:pt>
    <dgm:pt modelId="{766C3B0A-4931-4869-9190-BB870A7569CA}" type="parTrans" cxnId="{B61EB0A1-484E-4F4C-83B2-84B144303A30}">
      <dgm:prSet/>
      <dgm:spPr/>
      <dgm:t>
        <a:bodyPr/>
        <a:lstStyle/>
        <a:p>
          <a:endParaRPr lang="en-US"/>
        </a:p>
      </dgm:t>
    </dgm:pt>
    <dgm:pt modelId="{0B88E8E3-C655-47DF-9E8F-9907B17786DC}" type="sibTrans" cxnId="{B61EB0A1-484E-4F4C-83B2-84B144303A30}">
      <dgm:prSet/>
      <dgm:spPr/>
      <dgm:t>
        <a:bodyPr/>
        <a:lstStyle/>
        <a:p>
          <a:endParaRPr lang="en-US"/>
        </a:p>
      </dgm:t>
    </dgm:pt>
    <dgm:pt modelId="{E5DCBA2F-CC19-4922-8E0F-817A21852B6F}" type="pres">
      <dgm:prSet presAssocID="{84DC7385-341D-49AA-BD14-9D9CC53C16B9}" presName="vert0" presStyleCnt="0">
        <dgm:presLayoutVars>
          <dgm:dir/>
          <dgm:animOne val="branch"/>
          <dgm:animLvl val="lvl"/>
        </dgm:presLayoutVars>
      </dgm:prSet>
      <dgm:spPr/>
    </dgm:pt>
    <dgm:pt modelId="{5EC26B02-D341-415C-8018-27362C017474}" type="pres">
      <dgm:prSet presAssocID="{3715E941-028C-491B-97F3-6A5A9B4D6F46}" presName="thickLine" presStyleLbl="alignNode1" presStyleIdx="0" presStyleCnt="3"/>
      <dgm:spPr/>
    </dgm:pt>
    <dgm:pt modelId="{C6524F87-A9AB-4A46-AE0F-A9DD2E986E1D}" type="pres">
      <dgm:prSet presAssocID="{3715E941-028C-491B-97F3-6A5A9B4D6F46}" presName="horz1" presStyleCnt="0"/>
      <dgm:spPr/>
    </dgm:pt>
    <dgm:pt modelId="{46E865A4-89D0-42C7-9AB6-50F824002B16}" type="pres">
      <dgm:prSet presAssocID="{3715E941-028C-491B-97F3-6A5A9B4D6F46}" presName="tx1" presStyleLbl="revTx" presStyleIdx="0" presStyleCnt="3"/>
      <dgm:spPr/>
    </dgm:pt>
    <dgm:pt modelId="{E487E9A6-64B4-481B-B119-32BA034DBC04}" type="pres">
      <dgm:prSet presAssocID="{3715E941-028C-491B-97F3-6A5A9B4D6F46}" presName="vert1" presStyleCnt="0"/>
      <dgm:spPr/>
    </dgm:pt>
    <dgm:pt modelId="{33B7ABC8-092A-4D19-89E3-85CD24AC80ED}" type="pres">
      <dgm:prSet presAssocID="{636F11E3-518D-4D21-A9BB-61828CCE1F56}" presName="thickLine" presStyleLbl="alignNode1" presStyleIdx="1" presStyleCnt="3"/>
      <dgm:spPr/>
    </dgm:pt>
    <dgm:pt modelId="{76786E40-8230-464F-9D5F-F638F23468DE}" type="pres">
      <dgm:prSet presAssocID="{636F11E3-518D-4D21-A9BB-61828CCE1F56}" presName="horz1" presStyleCnt="0"/>
      <dgm:spPr/>
    </dgm:pt>
    <dgm:pt modelId="{9212A051-B437-4624-9EA7-8E9CC1B9DD92}" type="pres">
      <dgm:prSet presAssocID="{636F11E3-518D-4D21-A9BB-61828CCE1F56}" presName="tx1" presStyleLbl="revTx" presStyleIdx="1" presStyleCnt="3"/>
      <dgm:spPr/>
    </dgm:pt>
    <dgm:pt modelId="{DDCA1352-4A1C-4890-A54A-24D481A53D9E}" type="pres">
      <dgm:prSet presAssocID="{636F11E3-518D-4D21-A9BB-61828CCE1F56}" presName="vert1" presStyleCnt="0"/>
      <dgm:spPr/>
    </dgm:pt>
    <dgm:pt modelId="{058821F6-335A-42A8-836F-6CA5773EF98A}" type="pres">
      <dgm:prSet presAssocID="{A197D6CA-4B36-4D94-95BB-7989271F0201}" presName="thickLine" presStyleLbl="alignNode1" presStyleIdx="2" presStyleCnt="3"/>
      <dgm:spPr/>
    </dgm:pt>
    <dgm:pt modelId="{63FC1E56-B7D0-4832-8BFB-9F86551D5E42}" type="pres">
      <dgm:prSet presAssocID="{A197D6CA-4B36-4D94-95BB-7989271F0201}" presName="horz1" presStyleCnt="0"/>
      <dgm:spPr/>
    </dgm:pt>
    <dgm:pt modelId="{69FC3C15-A529-4BFF-8E44-C0B2B9C0BF54}" type="pres">
      <dgm:prSet presAssocID="{A197D6CA-4B36-4D94-95BB-7989271F0201}" presName="tx1" presStyleLbl="revTx" presStyleIdx="2" presStyleCnt="3"/>
      <dgm:spPr/>
    </dgm:pt>
    <dgm:pt modelId="{B374459F-B723-42CC-B720-98B7365DA28F}" type="pres">
      <dgm:prSet presAssocID="{A197D6CA-4B36-4D94-95BB-7989271F0201}" presName="vert1" presStyleCnt="0"/>
      <dgm:spPr/>
    </dgm:pt>
  </dgm:ptLst>
  <dgm:cxnLst>
    <dgm:cxn modelId="{E36EC614-D931-41EE-A7C6-E2A7B10BB5A0}" type="presOf" srcId="{84DC7385-341D-49AA-BD14-9D9CC53C16B9}" destId="{E5DCBA2F-CC19-4922-8E0F-817A21852B6F}" srcOrd="0" destOrd="0" presId="urn:microsoft.com/office/officeart/2008/layout/LinedList"/>
    <dgm:cxn modelId="{221B0773-CF14-4C31-9E61-4CEA016D3474}" type="presOf" srcId="{636F11E3-518D-4D21-A9BB-61828CCE1F56}" destId="{9212A051-B437-4624-9EA7-8E9CC1B9DD92}" srcOrd="0" destOrd="0" presId="urn:microsoft.com/office/officeart/2008/layout/LinedList"/>
    <dgm:cxn modelId="{5970B093-AFCD-43CA-ADDC-491D2D7B9A76}" srcId="{84DC7385-341D-49AA-BD14-9D9CC53C16B9}" destId="{3715E941-028C-491B-97F3-6A5A9B4D6F46}" srcOrd="0" destOrd="0" parTransId="{47005909-7898-4F92-BD38-DF8CB59C5BDC}" sibTransId="{E43EDA09-73BD-4F7C-ABAD-3E028F50A524}"/>
    <dgm:cxn modelId="{B61EB0A1-484E-4F4C-83B2-84B144303A30}" srcId="{84DC7385-341D-49AA-BD14-9D9CC53C16B9}" destId="{A197D6CA-4B36-4D94-95BB-7989271F0201}" srcOrd="2" destOrd="0" parTransId="{766C3B0A-4931-4869-9190-BB870A7569CA}" sibTransId="{0B88E8E3-C655-47DF-9E8F-9907B17786DC}"/>
    <dgm:cxn modelId="{C5A0E9E6-26D4-4F2C-8BC3-8D015B1D9F1F}" srcId="{84DC7385-341D-49AA-BD14-9D9CC53C16B9}" destId="{636F11E3-518D-4D21-A9BB-61828CCE1F56}" srcOrd="1" destOrd="0" parTransId="{E853844E-6332-44BD-9F6D-E2CD96404ADE}" sibTransId="{9A1A290F-CFAB-47A7-A232-6F521B31787D}"/>
    <dgm:cxn modelId="{377BC4E7-24D6-4C11-AF84-EC0132F67503}" type="presOf" srcId="{3715E941-028C-491B-97F3-6A5A9B4D6F46}" destId="{46E865A4-89D0-42C7-9AB6-50F824002B16}" srcOrd="0" destOrd="0" presId="urn:microsoft.com/office/officeart/2008/layout/LinedList"/>
    <dgm:cxn modelId="{F4301DFC-FD37-443B-821B-B66A2CA34B87}" type="presOf" srcId="{A197D6CA-4B36-4D94-95BB-7989271F0201}" destId="{69FC3C15-A529-4BFF-8E44-C0B2B9C0BF54}" srcOrd="0" destOrd="0" presId="urn:microsoft.com/office/officeart/2008/layout/LinedList"/>
    <dgm:cxn modelId="{063C6E79-3479-4398-B849-9631EEA03A85}" type="presParOf" srcId="{E5DCBA2F-CC19-4922-8E0F-817A21852B6F}" destId="{5EC26B02-D341-415C-8018-27362C017474}" srcOrd="0" destOrd="0" presId="urn:microsoft.com/office/officeart/2008/layout/LinedList"/>
    <dgm:cxn modelId="{351756B8-E36D-4FFB-9C1F-B267AAFBC579}" type="presParOf" srcId="{E5DCBA2F-CC19-4922-8E0F-817A21852B6F}" destId="{C6524F87-A9AB-4A46-AE0F-A9DD2E986E1D}" srcOrd="1" destOrd="0" presId="urn:microsoft.com/office/officeart/2008/layout/LinedList"/>
    <dgm:cxn modelId="{906D0F2C-9D21-428B-BF47-BC079E64B402}" type="presParOf" srcId="{C6524F87-A9AB-4A46-AE0F-A9DD2E986E1D}" destId="{46E865A4-89D0-42C7-9AB6-50F824002B16}" srcOrd="0" destOrd="0" presId="urn:microsoft.com/office/officeart/2008/layout/LinedList"/>
    <dgm:cxn modelId="{0D2D95D6-4CA1-4176-9545-3AE1AFD396D7}" type="presParOf" srcId="{C6524F87-A9AB-4A46-AE0F-A9DD2E986E1D}" destId="{E487E9A6-64B4-481B-B119-32BA034DBC04}" srcOrd="1" destOrd="0" presId="urn:microsoft.com/office/officeart/2008/layout/LinedList"/>
    <dgm:cxn modelId="{175AD568-40C9-4BC6-B8F9-6145A7BCAB72}" type="presParOf" srcId="{E5DCBA2F-CC19-4922-8E0F-817A21852B6F}" destId="{33B7ABC8-092A-4D19-89E3-85CD24AC80ED}" srcOrd="2" destOrd="0" presId="urn:microsoft.com/office/officeart/2008/layout/LinedList"/>
    <dgm:cxn modelId="{E29F11B3-0D5E-407E-A3C3-D288C7BE5402}" type="presParOf" srcId="{E5DCBA2F-CC19-4922-8E0F-817A21852B6F}" destId="{76786E40-8230-464F-9D5F-F638F23468DE}" srcOrd="3" destOrd="0" presId="urn:microsoft.com/office/officeart/2008/layout/LinedList"/>
    <dgm:cxn modelId="{2FEC75E7-03B5-4338-B85E-FF9912EC32FE}" type="presParOf" srcId="{76786E40-8230-464F-9D5F-F638F23468DE}" destId="{9212A051-B437-4624-9EA7-8E9CC1B9DD92}" srcOrd="0" destOrd="0" presId="urn:microsoft.com/office/officeart/2008/layout/LinedList"/>
    <dgm:cxn modelId="{CC7EEE32-60B9-4EE5-ABAA-06DA14A5634B}" type="presParOf" srcId="{76786E40-8230-464F-9D5F-F638F23468DE}" destId="{DDCA1352-4A1C-4890-A54A-24D481A53D9E}" srcOrd="1" destOrd="0" presId="urn:microsoft.com/office/officeart/2008/layout/LinedList"/>
    <dgm:cxn modelId="{F835E711-A493-43C4-9A5D-3FC9236282E0}" type="presParOf" srcId="{E5DCBA2F-CC19-4922-8E0F-817A21852B6F}" destId="{058821F6-335A-42A8-836F-6CA5773EF98A}" srcOrd="4" destOrd="0" presId="urn:microsoft.com/office/officeart/2008/layout/LinedList"/>
    <dgm:cxn modelId="{140B80B0-3E3A-49D3-AF3B-E8C872108CF8}" type="presParOf" srcId="{E5DCBA2F-CC19-4922-8E0F-817A21852B6F}" destId="{63FC1E56-B7D0-4832-8BFB-9F86551D5E42}" srcOrd="5" destOrd="0" presId="urn:microsoft.com/office/officeart/2008/layout/LinedList"/>
    <dgm:cxn modelId="{1C75AACF-527B-4C91-9188-7919E6C5827E}" type="presParOf" srcId="{63FC1E56-B7D0-4832-8BFB-9F86551D5E42}" destId="{69FC3C15-A529-4BFF-8E44-C0B2B9C0BF54}" srcOrd="0" destOrd="0" presId="urn:microsoft.com/office/officeart/2008/layout/LinedList"/>
    <dgm:cxn modelId="{DC98E464-224F-482C-A8A5-102B70814C8B}" type="presParOf" srcId="{63FC1E56-B7D0-4832-8BFB-9F86551D5E42}" destId="{B374459F-B723-42CC-B720-98B7365DA2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A43E1E-5043-4552-8475-E82C601198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83E56A7-2ACD-4527-B3C0-F681E82A5F1D}">
      <dgm:prSet/>
      <dgm:spPr/>
      <dgm:t>
        <a:bodyPr/>
        <a:lstStyle/>
        <a:p>
          <a:r>
            <a:rPr lang="en-US" dirty="0">
              <a:latin typeface="Times New Roman" panose="02020603050405020304" pitchFamily="18" charset="0"/>
              <a:cs typeface="Times New Roman" panose="02020603050405020304" pitchFamily="18" charset="0"/>
            </a:rPr>
            <a:t>Academic writing can be re-conceptualized as a dynamic set of activities and practices, constructing, deconstructing, and reconstructing knowledge, connecting concepts, and shaping ideas.</a:t>
          </a:r>
        </a:p>
      </dgm:t>
    </dgm:pt>
    <dgm:pt modelId="{178C1C5D-5B84-4B06-AE08-2224F809517B}" type="parTrans" cxnId="{2272FE49-96B1-4EE8-A613-E38B2C336967}">
      <dgm:prSet/>
      <dgm:spPr/>
      <dgm:t>
        <a:bodyPr/>
        <a:lstStyle/>
        <a:p>
          <a:endParaRPr lang="en-US"/>
        </a:p>
      </dgm:t>
    </dgm:pt>
    <dgm:pt modelId="{B7800340-4172-41B6-BA2C-1D32BCBB37FD}" type="sibTrans" cxnId="{2272FE49-96B1-4EE8-A613-E38B2C336967}">
      <dgm:prSet/>
      <dgm:spPr/>
      <dgm:t>
        <a:bodyPr/>
        <a:lstStyle/>
        <a:p>
          <a:endParaRPr lang="en-US"/>
        </a:p>
      </dgm:t>
    </dgm:pt>
    <dgm:pt modelId="{45E5077E-07FD-4867-B4DE-B3088D0FFEDD}">
      <dgm:prSet/>
      <dgm:spPr/>
      <dgm:t>
        <a:bodyPr/>
        <a:lstStyle/>
        <a:p>
          <a:r>
            <a:rPr lang="en-US" dirty="0">
              <a:latin typeface="Times New Roman" panose="02020603050405020304" pitchFamily="18" charset="0"/>
              <a:cs typeface="Times New Roman" panose="02020603050405020304" pitchFamily="18" charset="0"/>
            </a:rPr>
            <a:t>According to </a:t>
          </a:r>
          <a:r>
            <a:rPr lang="en-US" dirty="0" err="1">
              <a:latin typeface="Times New Roman" panose="02020603050405020304" pitchFamily="18" charset="0"/>
              <a:cs typeface="Times New Roman" panose="02020603050405020304" pitchFamily="18" charset="0"/>
            </a:rPr>
            <a:t>Badley</a:t>
          </a:r>
          <a:r>
            <a:rPr lang="en-US" dirty="0">
              <a:latin typeface="Times New Roman" panose="02020603050405020304" pitchFamily="18" charset="0"/>
              <a:cs typeface="Times New Roman" panose="02020603050405020304" pitchFamily="18" charset="0"/>
            </a:rPr>
            <a:t>, G. (2009). Academic writing as shaping and re-shaping. </a:t>
          </a:r>
        </a:p>
      </dgm:t>
    </dgm:pt>
    <dgm:pt modelId="{7938ABCA-FA7B-47F6-A47E-679F667CEA7E}" type="parTrans" cxnId="{708C0DF7-1F63-4783-A502-A4FBB2D2B0DD}">
      <dgm:prSet/>
      <dgm:spPr/>
      <dgm:t>
        <a:bodyPr/>
        <a:lstStyle/>
        <a:p>
          <a:endParaRPr lang="en-US"/>
        </a:p>
      </dgm:t>
    </dgm:pt>
    <dgm:pt modelId="{83134DBB-BD58-40A6-A411-685008B50D20}" type="sibTrans" cxnId="{708C0DF7-1F63-4783-A502-A4FBB2D2B0DD}">
      <dgm:prSet/>
      <dgm:spPr/>
      <dgm:t>
        <a:bodyPr/>
        <a:lstStyle/>
        <a:p>
          <a:endParaRPr lang="en-US"/>
        </a:p>
      </dgm:t>
    </dgm:pt>
    <dgm:pt modelId="{495E5054-02CE-4E15-BC47-8124177FBE69}">
      <dgm:prSet/>
      <dgm:spPr/>
      <dgm:t>
        <a:bodyPr/>
        <a:lstStyle/>
        <a:p>
          <a:r>
            <a:rPr lang="en-US" dirty="0">
              <a:latin typeface="Times New Roman" panose="02020603050405020304" pitchFamily="18" charset="0"/>
              <a:cs typeface="Times New Roman" panose="02020603050405020304" pitchFamily="18" charset="0"/>
            </a:rPr>
            <a:t>According to </a:t>
          </a:r>
          <a:r>
            <a:rPr lang="en-US" dirty="0" err="1">
              <a:latin typeface="Times New Roman" panose="02020603050405020304" pitchFamily="18" charset="0"/>
              <a:cs typeface="Times New Roman" panose="02020603050405020304" pitchFamily="18" charset="0"/>
            </a:rPr>
            <a:t>Trajanoska</a:t>
          </a:r>
          <a:r>
            <a:rPr lang="en-US" dirty="0">
              <a:latin typeface="Times New Roman" panose="02020603050405020304" pitchFamily="18" charset="0"/>
              <a:cs typeface="Times New Roman" panose="02020603050405020304" pitchFamily="18" charset="0"/>
            </a:rPr>
            <a:t>, I., &amp; </a:t>
          </a:r>
          <a:r>
            <a:rPr lang="en-US" dirty="0" err="1">
              <a:latin typeface="Times New Roman" panose="02020603050405020304" pitchFamily="18" charset="0"/>
              <a:cs typeface="Times New Roman" panose="02020603050405020304" pitchFamily="18" charset="0"/>
            </a:rPr>
            <a:t>Andonova</a:t>
          </a:r>
          <a:r>
            <a:rPr lang="en-US" dirty="0">
              <a:latin typeface="Times New Roman" panose="02020603050405020304" pitchFamily="18" charset="0"/>
              <a:cs typeface="Times New Roman" panose="02020603050405020304" pitchFamily="18" charset="0"/>
            </a:rPr>
            <a:t>, M. (2019). Academic writing is an "informed, logical, clear, well structured, and based on evidence" prose style that describes, understands, and further investigates the world around us.</a:t>
          </a:r>
        </a:p>
      </dgm:t>
    </dgm:pt>
    <dgm:pt modelId="{1562153E-4EF6-4CD1-9B08-5FE9CC476C09}" type="parTrans" cxnId="{995A6ED3-60AB-4E2D-84E8-5AFFB3195051}">
      <dgm:prSet/>
      <dgm:spPr/>
      <dgm:t>
        <a:bodyPr/>
        <a:lstStyle/>
        <a:p>
          <a:endParaRPr lang="en-US"/>
        </a:p>
      </dgm:t>
    </dgm:pt>
    <dgm:pt modelId="{75F41BBF-C9E9-4D2D-95C2-A2C8D9C639E0}" type="sibTrans" cxnId="{995A6ED3-60AB-4E2D-84E8-5AFFB3195051}">
      <dgm:prSet/>
      <dgm:spPr/>
      <dgm:t>
        <a:bodyPr/>
        <a:lstStyle/>
        <a:p>
          <a:endParaRPr lang="en-US"/>
        </a:p>
      </dgm:t>
    </dgm:pt>
    <dgm:pt modelId="{BAB42B0B-39CD-409C-B679-728CA6A9F073}" type="pres">
      <dgm:prSet presAssocID="{64A43E1E-5043-4552-8475-E82C6011988D}" presName="linear" presStyleCnt="0">
        <dgm:presLayoutVars>
          <dgm:animLvl val="lvl"/>
          <dgm:resizeHandles val="exact"/>
        </dgm:presLayoutVars>
      </dgm:prSet>
      <dgm:spPr/>
    </dgm:pt>
    <dgm:pt modelId="{5776AA70-98B6-49E8-88F1-5F9EBA227088}" type="pres">
      <dgm:prSet presAssocID="{A83E56A7-2ACD-4527-B3C0-F681E82A5F1D}" presName="parentText" presStyleLbl="node1" presStyleIdx="0" presStyleCnt="3">
        <dgm:presLayoutVars>
          <dgm:chMax val="0"/>
          <dgm:bulletEnabled val="1"/>
        </dgm:presLayoutVars>
      </dgm:prSet>
      <dgm:spPr/>
    </dgm:pt>
    <dgm:pt modelId="{C40F522F-F804-4EC2-BD16-3192E52F4D51}" type="pres">
      <dgm:prSet presAssocID="{B7800340-4172-41B6-BA2C-1D32BCBB37FD}" presName="spacer" presStyleCnt="0"/>
      <dgm:spPr/>
    </dgm:pt>
    <dgm:pt modelId="{5DBA6FCB-6C4F-45E6-B776-316D67B11CD8}" type="pres">
      <dgm:prSet presAssocID="{45E5077E-07FD-4867-B4DE-B3088D0FFEDD}" presName="parentText" presStyleLbl="node1" presStyleIdx="1" presStyleCnt="3">
        <dgm:presLayoutVars>
          <dgm:chMax val="0"/>
          <dgm:bulletEnabled val="1"/>
        </dgm:presLayoutVars>
      </dgm:prSet>
      <dgm:spPr/>
    </dgm:pt>
    <dgm:pt modelId="{93AF4893-1903-4A87-BE6C-3C425C1BA634}" type="pres">
      <dgm:prSet presAssocID="{83134DBB-BD58-40A6-A411-685008B50D20}" presName="spacer" presStyleCnt="0"/>
      <dgm:spPr/>
    </dgm:pt>
    <dgm:pt modelId="{228F4B3A-B39C-4722-946B-419B89135F2A}" type="pres">
      <dgm:prSet presAssocID="{495E5054-02CE-4E15-BC47-8124177FBE69}" presName="parentText" presStyleLbl="node1" presStyleIdx="2" presStyleCnt="3">
        <dgm:presLayoutVars>
          <dgm:chMax val="0"/>
          <dgm:bulletEnabled val="1"/>
        </dgm:presLayoutVars>
      </dgm:prSet>
      <dgm:spPr/>
    </dgm:pt>
  </dgm:ptLst>
  <dgm:cxnLst>
    <dgm:cxn modelId="{2272FE49-96B1-4EE8-A613-E38B2C336967}" srcId="{64A43E1E-5043-4552-8475-E82C6011988D}" destId="{A83E56A7-2ACD-4527-B3C0-F681E82A5F1D}" srcOrd="0" destOrd="0" parTransId="{178C1C5D-5B84-4B06-AE08-2224F809517B}" sibTransId="{B7800340-4172-41B6-BA2C-1D32BCBB37FD}"/>
    <dgm:cxn modelId="{AA265D99-9C3A-4FF9-AB0E-506F4C821A9D}" type="presOf" srcId="{A83E56A7-2ACD-4527-B3C0-F681E82A5F1D}" destId="{5776AA70-98B6-49E8-88F1-5F9EBA227088}" srcOrd="0" destOrd="0" presId="urn:microsoft.com/office/officeart/2005/8/layout/vList2"/>
    <dgm:cxn modelId="{96292DA4-7DA2-4358-9C5A-5F7E9BB4F958}" type="presOf" srcId="{64A43E1E-5043-4552-8475-E82C6011988D}" destId="{BAB42B0B-39CD-409C-B679-728CA6A9F073}" srcOrd="0" destOrd="0" presId="urn:microsoft.com/office/officeart/2005/8/layout/vList2"/>
    <dgm:cxn modelId="{619AF7CB-5E0B-44FE-BD48-6A2B3112FA97}" type="presOf" srcId="{495E5054-02CE-4E15-BC47-8124177FBE69}" destId="{228F4B3A-B39C-4722-946B-419B89135F2A}" srcOrd="0" destOrd="0" presId="urn:microsoft.com/office/officeart/2005/8/layout/vList2"/>
    <dgm:cxn modelId="{995A6ED3-60AB-4E2D-84E8-5AFFB3195051}" srcId="{64A43E1E-5043-4552-8475-E82C6011988D}" destId="{495E5054-02CE-4E15-BC47-8124177FBE69}" srcOrd="2" destOrd="0" parTransId="{1562153E-4EF6-4CD1-9B08-5FE9CC476C09}" sibTransId="{75F41BBF-C9E9-4D2D-95C2-A2C8D9C639E0}"/>
    <dgm:cxn modelId="{694D2DD4-AA6F-4151-9CBE-001EBB43DDCD}" type="presOf" srcId="{45E5077E-07FD-4867-B4DE-B3088D0FFEDD}" destId="{5DBA6FCB-6C4F-45E6-B776-316D67B11CD8}" srcOrd="0" destOrd="0" presId="urn:microsoft.com/office/officeart/2005/8/layout/vList2"/>
    <dgm:cxn modelId="{708C0DF7-1F63-4783-A502-A4FBB2D2B0DD}" srcId="{64A43E1E-5043-4552-8475-E82C6011988D}" destId="{45E5077E-07FD-4867-B4DE-B3088D0FFEDD}" srcOrd="1" destOrd="0" parTransId="{7938ABCA-FA7B-47F6-A47E-679F667CEA7E}" sibTransId="{83134DBB-BD58-40A6-A411-685008B50D20}"/>
    <dgm:cxn modelId="{21D2A328-3029-465F-B28C-500C32A7F01C}" type="presParOf" srcId="{BAB42B0B-39CD-409C-B679-728CA6A9F073}" destId="{5776AA70-98B6-49E8-88F1-5F9EBA227088}" srcOrd="0" destOrd="0" presId="urn:microsoft.com/office/officeart/2005/8/layout/vList2"/>
    <dgm:cxn modelId="{7762D262-166C-4B4A-B798-8938F0222053}" type="presParOf" srcId="{BAB42B0B-39CD-409C-B679-728CA6A9F073}" destId="{C40F522F-F804-4EC2-BD16-3192E52F4D51}" srcOrd="1" destOrd="0" presId="urn:microsoft.com/office/officeart/2005/8/layout/vList2"/>
    <dgm:cxn modelId="{9B0646B9-8115-4274-AC81-37FFE0513710}" type="presParOf" srcId="{BAB42B0B-39CD-409C-B679-728CA6A9F073}" destId="{5DBA6FCB-6C4F-45E6-B776-316D67B11CD8}" srcOrd="2" destOrd="0" presId="urn:microsoft.com/office/officeart/2005/8/layout/vList2"/>
    <dgm:cxn modelId="{84B0F74D-3429-40DD-A5F8-85A9DE83D531}" type="presParOf" srcId="{BAB42B0B-39CD-409C-B679-728CA6A9F073}" destId="{93AF4893-1903-4A87-BE6C-3C425C1BA634}" srcOrd="3" destOrd="0" presId="urn:microsoft.com/office/officeart/2005/8/layout/vList2"/>
    <dgm:cxn modelId="{27E4C30F-A22E-492F-B169-C86DC6B1D60A}" type="presParOf" srcId="{BAB42B0B-39CD-409C-B679-728CA6A9F073}" destId="{228F4B3A-B39C-4722-946B-419B89135F2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D7E71-DEAA-4BE3-8DB8-58C4A1FEA28E}">
      <dsp:nvSpPr>
        <dsp:cNvPr id="0" name=""/>
        <dsp:cNvSpPr/>
      </dsp:nvSpPr>
      <dsp:spPr>
        <a:xfrm>
          <a:off x="0" y="0"/>
          <a:ext cx="9033299" cy="113479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Have you ever thought about how big discoveries and ideas are shared and proven?</a:t>
          </a:r>
          <a:endParaRPr lang="en-US" sz="2100" kern="1200" dirty="0"/>
        </a:p>
      </dsp:txBody>
      <dsp:txXfrm>
        <a:off x="33237" y="33237"/>
        <a:ext cx="7675992" cy="1068324"/>
      </dsp:txXfrm>
    </dsp:sp>
    <dsp:sp modelId="{41C7271E-D86B-46FB-8EAD-6ECC1B4F9D44}">
      <dsp:nvSpPr>
        <dsp:cNvPr id="0" name=""/>
        <dsp:cNvSpPr/>
      </dsp:nvSpPr>
      <dsp:spPr>
        <a:xfrm>
          <a:off x="674564" y="1292408"/>
          <a:ext cx="9033299" cy="113479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u="sng" kern="1200" dirty="0"/>
            <a:t>What makes a strong, </a:t>
          </a:r>
          <a:r>
            <a:rPr lang="en-US" sz="2100" b="0" i="0" kern="1200" dirty="0"/>
            <a:t>well-researched point of view different from just a personal opinion?</a:t>
          </a:r>
          <a:endParaRPr lang="en-US" sz="2100" kern="1200" dirty="0"/>
        </a:p>
      </dsp:txBody>
      <dsp:txXfrm>
        <a:off x="707801" y="1325645"/>
        <a:ext cx="7554642" cy="1068324"/>
      </dsp:txXfrm>
    </dsp:sp>
    <dsp:sp modelId="{4A872D4F-4FC9-4B12-9393-F9E979E56E98}">
      <dsp:nvSpPr>
        <dsp:cNvPr id="0" name=""/>
        <dsp:cNvSpPr/>
      </dsp:nvSpPr>
      <dsp:spPr>
        <a:xfrm>
          <a:off x="1349129" y="2584817"/>
          <a:ext cx="9033299" cy="113479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How do experts from all over the world add to our knowledge, and how do we know which information we can trust?</a:t>
          </a:r>
          <a:endParaRPr lang="en-US" sz="2100" kern="1200"/>
        </a:p>
      </dsp:txBody>
      <dsp:txXfrm>
        <a:off x="1382366" y="2618054"/>
        <a:ext cx="7554642" cy="1068324"/>
      </dsp:txXfrm>
    </dsp:sp>
    <dsp:sp modelId="{33147076-6055-4F04-A9ED-73D547C2EFE4}">
      <dsp:nvSpPr>
        <dsp:cNvPr id="0" name=""/>
        <dsp:cNvSpPr/>
      </dsp:nvSpPr>
      <dsp:spPr>
        <a:xfrm>
          <a:off x="2023693" y="3877226"/>
          <a:ext cx="9033299" cy="113479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Why do some research findings change how we see the world, </a:t>
          </a:r>
          <a:r>
            <a:rPr lang="en-US" sz="2100" b="1" i="0" u="sng" kern="1200"/>
            <a:t>while others are quickly forgotten</a:t>
          </a:r>
          <a:r>
            <a:rPr lang="en-US" sz="2100" b="0" i="0" kern="1200"/>
            <a:t>?</a:t>
          </a:r>
          <a:endParaRPr lang="en-US" sz="2100" kern="1200"/>
        </a:p>
      </dsp:txBody>
      <dsp:txXfrm>
        <a:off x="2056930" y="3910463"/>
        <a:ext cx="7554642" cy="1068324"/>
      </dsp:txXfrm>
    </dsp:sp>
    <dsp:sp modelId="{D79BBC66-BD48-421E-9107-D0BF9C6BD1A8}">
      <dsp:nvSpPr>
        <dsp:cNvPr id="0" name=""/>
        <dsp:cNvSpPr/>
      </dsp:nvSpPr>
      <dsp:spPr>
        <a:xfrm>
          <a:off x="2698258" y="5169635"/>
          <a:ext cx="9033299" cy="113479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How can you, as a student and someone new to research, learn to join in and add your own valuable ideas to this world of study?</a:t>
          </a:r>
          <a:endParaRPr lang="en-US" sz="2100" kern="1200"/>
        </a:p>
      </dsp:txBody>
      <dsp:txXfrm>
        <a:off x="2731495" y="5202872"/>
        <a:ext cx="7554642" cy="1068324"/>
      </dsp:txXfrm>
    </dsp:sp>
    <dsp:sp modelId="{DACFA0A1-525E-4FB9-B829-A7AE0D1232B7}">
      <dsp:nvSpPr>
        <dsp:cNvPr id="0" name=""/>
        <dsp:cNvSpPr/>
      </dsp:nvSpPr>
      <dsp:spPr>
        <a:xfrm>
          <a:off x="8295680" y="829033"/>
          <a:ext cx="737618" cy="73761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461644" y="829033"/>
        <a:ext cx="405690" cy="555058"/>
      </dsp:txXfrm>
    </dsp:sp>
    <dsp:sp modelId="{8DA48C14-F9BA-44A9-A325-FE8EEBA9DDF5}">
      <dsp:nvSpPr>
        <dsp:cNvPr id="0" name=""/>
        <dsp:cNvSpPr/>
      </dsp:nvSpPr>
      <dsp:spPr>
        <a:xfrm>
          <a:off x="8970245" y="2121442"/>
          <a:ext cx="737618" cy="73761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136209" y="2121442"/>
        <a:ext cx="405690" cy="555058"/>
      </dsp:txXfrm>
    </dsp:sp>
    <dsp:sp modelId="{885D3108-5317-42C0-81F2-BE9C7E706F4E}">
      <dsp:nvSpPr>
        <dsp:cNvPr id="0" name=""/>
        <dsp:cNvSpPr/>
      </dsp:nvSpPr>
      <dsp:spPr>
        <a:xfrm>
          <a:off x="9644810" y="3394937"/>
          <a:ext cx="737618" cy="73761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810774" y="3394937"/>
        <a:ext cx="405690" cy="555058"/>
      </dsp:txXfrm>
    </dsp:sp>
    <dsp:sp modelId="{C46C031B-C8B7-4F7D-ACE6-8E0E761A6F94}">
      <dsp:nvSpPr>
        <dsp:cNvPr id="0" name=""/>
        <dsp:cNvSpPr/>
      </dsp:nvSpPr>
      <dsp:spPr>
        <a:xfrm>
          <a:off x="10319374" y="4699955"/>
          <a:ext cx="737618" cy="73761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10485338" y="4699955"/>
        <a:ext cx="405690" cy="555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552B6-2364-4FB0-A709-32517BAFF4C0}">
      <dsp:nvSpPr>
        <dsp:cNvPr id="0" name=""/>
        <dsp:cNvSpPr/>
      </dsp:nvSpPr>
      <dsp:spPr>
        <a:xfrm>
          <a:off x="0" y="2643"/>
          <a:ext cx="723829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75927-24E7-47BC-AA57-C3FF62AE2838}">
      <dsp:nvSpPr>
        <dsp:cNvPr id="0" name=""/>
        <dsp:cNvSpPr/>
      </dsp:nvSpPr>
      <dsp:spPr>
        <a:xfrm>
          <a:off x="0" y="2643"/>
          <a:ext cx="7238290" cy="180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t>At its heart, </a:t>
          </a:r>
          <a:r>
            <a:rPr lang="en-US" sz="2700" b="1" i="0" kern="1200" dirty="0"/>
            <a:t>academic research and writing is </a:t>
          </a:r>
          <a:r>
            <a:rPr lang="en-US" sz="2700" b="1" i="0" kern="1200" dirty="0">
              <a:highlight>
                <a:srgbClr val="FFFF00"/>
              </a:highlight>
            </a:rPr>
            <a:t>more than just an academic exercise</a:t>
          </a:r>
          <a:r>
            <a:rPr lang="en-US" sz="2700" b="0" i="0" kern="1200" dirty="0"/>
            <a:t>; it's a powerful tool for d</a:t>
          </a:r>
          <a:r>
            <a:rPr lang="en-US" sz="2700" b="0" i="0" u="sng" kern="1200" dirty="0"/>
            <a:t>iscovery, innovation, and contributing to the vast sea of human knowledge</a:t>
          </a:r>
          <a:r>
            <a:rPr lang="en-US" sz="2700" b="0" i="0" kern="1200" dirty="0"/>
            <a:t>. </a:t>
          </a:r>
          <a:endParaRPr lang="en-US" sz="2700" kern="1200" dirty="0"/>
        </a:p>
      </dsp:txBody>
      <dsp:txXfrm>
        <a:off x="0" y="2643"/>
        <a:ext cx="7238290" cy="1802650"/>
      </dsp:txXfrm>
    </dsp:sp>
    <dsp:sp modelId="{A6977088-9912-4759-8E55-93A9FBC2E58F}">
      <dsp:nvSpPr>
        <dsp:cNvPr id="0" name=""/>
        <dsp:cNvSpPr/>
      </dsp:nvSpPr>
      <dsp:spPr>
        <a:xfrm>
          <a:off x="0" y="1805294"/>
          <a:ext cx="723829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54DA1-590B-4C4C-9102-C1374BA6F747}">
      <dsp:nvSpPr>
        <dsp:cNvPr id="0" name=""/>
        <dsp:cNvSpPr/>
      </dsp:nvSpPr>
      <dsp:spPr>
        <a:xfrm>
          <a:off x="0" y="1805294"/>
          <a:ext cx="7238290" cy="180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t>Whether you're aspiring to be a </a:t>
          </a:r>
          <a:r>
            <a:rPr lang="en-US" sz="2700" b="1" i="0" u="sng" kern="1200" dirty="0"/>
            <a:t>scientist</a:t>
          </a:r>
          <a:r>
            <a:rPr lang="en-US" sz="2700" b="0" i="0" kern="1200" dirty="0"/>
            <a:t>, a </a:t>
          </a:r>
          <a:r>
            <a:rPr lang="en-US" sz="2700" b="1" i="0" u="sng" kern="1200" dirty="0"/>
            <a:t>historian</a:t>
          </a:r>
          <a:r>
            <a:rPr lang="en-US" sz="2700" b="0" i="0" kern="1200" dirty="0"/>
            <a:t>, an </a:t>
          </a:r>
          <a:r>
            <a:rPr lang="en-US" sz="2700" b="1" i="0" u="sng" kern="1200" dirty="0"/>
            <a:t>educator</a:t>
          </a:r>
          <a:r>
            <a:rPr lang="en-US" sz="2700" b="0" i="0" kern="1200" dirty="0"/>
            <a:t>, or any professional in the myriad fields that rely on solid research, </a:t>
          </a:r>
          <a:r>
            <a:rPr lang="en-US" sz="2700" b="1" i="0" kern="1200" dirty="0">
              <a:highlight>
                <a:srgbClr val="FFFF00"/>
              </a:highlight>
            </a:rPr>
            <a:t>mastering this skill is pivotal.</a:t>
          </a:r>
          <a:endParaRPr lang="en-US" sz="2700" kern="1200" dirty="0">
            <a:highlight>
              <a:srgbClr val="FFFF00"/>
            </a:highlight>
          </a:endParaRPr>
        </a:p>
      </dsp:txBody>
      <dsp:txXfrm>
        <a:off x="0" y="1805294"/>
        <a:ext cx="7238290" cy="1802650"/>
      </dsp:txXfrm>
    </dsp:sp>
    <dsp:sp modelId="{2A56982C-7595-4F57-8E75-4A7E4CBE0AC0}">
      <dsp:nvSpPr>
        <dsp:cNvPr id="0" name=""/>
        <dsp:cNvSpPr/>
      </dsp:nvSpPr>
      <dsp:spPr>
        <a:xfrm>
          <a:off x="0" y="3607944"/>
          <a:ext cx="723829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62CD3B-2377-4EDB-919A-4F0ADB94CDE9}">
      <dsp:nvSpPr>
        <dsp:cNvPr id="0" name=""/>
        <dsp:cNvSpPr/>
      </dsp:nvSpPr>
      <dsp:spPr>
        <a:xfrm>
          <a:off x="0" y="3607944"/>
          <a:ext cx="7238290" cy="180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i="0" u="sng" kern="1200" dirty="0"/>
            <a:t>This course will not only equip you with these skills </a:t>
          </a:r>
          <a:r>
            <a:rPr lang="en-US" sz="2700" b="0" i="0" kern="1200" dirty="0"/>
            <a:t>but also teach you how to articulate your ideas with clarity and precision, an invaluable asset in any professional or academic setting.</a:t>
          </a:r>
          <a:endParaRPr lang="en-US" sz="2700" kern="1200" dirty="0"/>
        </a:p>
      </dsp:txBody>
      <dsp:txXfrm>
        <a:off x="0" y="3607944"/>
        <a:ext cx="7238290" cy="1802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92670-210E-4F30-9D52-7B747E0F767B}">
      <dsp:nvSpPr>
        <dsp:cNvPr id="0" name=""/>
        <dsp:cNvSpPr/>
      </dsp:nvSpPr>
      <dsp:spPr>
        <a:xfrm>
          <a:off x="733428" y="59704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2A9A9-5CB7-4F30-9300-FF067A7CE3B4}">
      <dsp:nvSpPr>
        <dsp:cNvPr id="0" name=""/>
        <dsp:cNvSpPr/>
      </dsp:nvSpPr>
      <dsp:spPr>
        <a:xfrm>
          <a:off x="1002835" y="866452"/>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54FC24-2A91-4981-A0EB-D7AEAA98FA08}">
      <dsp:nvSpPr>
        <dsp:cNvPr id="0" name=""/>
        <dsp:cNvSpPr/>
      </dsp:nvSpPr>
      <dsp:spPr>
        <a:xfrm>
          <a:off x="249397" y="2254935"/>
          <a:ext cx="2232203"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MY" sz="2800" i="0" kern="1200">
              <a:latin typeface="Times New Roman" panose="02020603050405020304" pitchFamily="18" charset="0"/>
              <a:cs typeface="Times New Roman" panose="02020603050405020304" pitchFamily="18" charset="0"/>
            </a:rPr>
            <a:t>Tone and Language</a:t>
          </a:r>
          <a:endParaRPr lang="en-US" sz="2800" kern="1200">
            <a:latin typeface="Times New Roman" panose="02020603050405020304" pitchFamily="18" charset="0"/>
            <a:cs typeface="Times New Roman" panose="02020603050405020304" pitchFamily="18" charset="0"/>
          </a:endParaRPr>
        </a:p>
      </dsp:txBody>
      <dsp:txXfrm>
        <a:off x="249397" y="2254935"/>
        <a:ext cx="2232203" cy="1113750"/>
      </dsp:txXfrm>
    </dsp:sp>
    <dsp:sp modelId="{A7616FBC-0849-4293-98BA-561BE8E3A379}">
      <dsp:nvSpPr>
        <dsp:cNvPr id="0" name=""/>
        <dsp:cNvSpPr/>
      </dsp:nvSpPr>
      <dsp:spPr>
        <a:xfrm>
          <a:off x="3328295" y="59704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EBCA1E-DA61-4965-8D13-FE7B651283C8}">
      <dsp:nvSpPr>
        <dsp:cNvPr id="0" name=""/>
        <dsp:cNvSpPr/>
      </dsp:nvSpPr>
      <dsp:spPr>
        <a:xfrm>
          <a:off x="3597702" y="866452"/>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824411-A077-4957-B9D1-F96316B96442}">
      <dsp:nvSpPr>
        <dsp:cNvPr id="0" name=""/>
        <dsp:cNvSpPr/>
      </dsp:nvSpPr>
      <dsp:spPr>
        <a:xfrm>
          <a:off x="2844264" y="2254935"/>
          <a:ext cx="2232203"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MY" sz="2800" i="0" kern="1200">
              <a:latin typeface="Times New Roman" panose="02020603050405020304" pitchFamily="18" charset="0"/>
              <a:cs typeface="Times New Roman" panose="02020603050405020304" pitchFamily="18" charset="0"/>
            </a:rPr>
            <a:t>Content and Structure</a:t>
          </a:r>
          <a:endParaRPr lang="en-US" sz="2800" kern="1200">
            <a:latin typeface="Times New Roman" panose="02020603050405020304" pitchFamily="18" charset="0"/>
            <a:cs typeface="Times New Roman" panose="02020603050405020304" pitchFamily="18" charset="0"/>
          </a:endParaRPr>
        </a:p>
      </dsp:txBody>
      <dsp:txXfrm>
        <a:off x="2844264" y="2254935"/>
        <a:ext cx="2232203" cy="1113750"/>
      </dsp:txXfrm>
    </dsp:sp>
    <dsp:sp modelId="{2B9227CA-B20B-4009-842B-282CDE556550}">
      <dsp:nvSpPr>
        <dsp:cNvPr id="0" name=""/>
        <dsp:cNvSpPr/>
      </dsp:nvSpPr>
      <dsp:spPr>
        <a:xfrm>
          <a:off x="5923163" y="59704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8EB8F4-3E90-4114-B510-AB44249EA4DD}">
      <dsp:nvSpPr>
        <dsp:cNvPr id="0" name=""/>
        <dsp:cNvSpPr/>
      </dsp:nvSpPr>
      <dsp:spPr>
        <a:xfrm>
          <a:off x="6192570" y="866452"/>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B3B204-6F8C-413F-A7F7-084A918F5BE0}">
      <dsp:nvSpPr>
        <dsp:cNvPr id="0" name=""/>
        <dsp:cNvSpPr/>
      </dsp:nvSpPr>
      <dsp:spPr>
        <a:xfrm>
          <a:off x="5439131" y="2254935"/>
          <a:ext cx="2232203"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MY" sz="2800" i="0" kern="1200">
              <a:latin typeface="Times New Roman" panose="02020603050405020304" pitchFamily="18" charset="0"/>
              <a:cs typeface="Times New Roman" panose="02020603050405020304" pitchFamily="18" charset="0"/>
            </a:rPr>
            <a:t>Purpose and Audience</a:t>
          </a:r>
          <a:endParaRPr lang="en-US" sz="2800" kern="1200">
            <a:latin typeface="Times New Roman" panose="02020603050405020304" pitchFamily="18" charset="0"/>
            <a:cs typeface="Times New Roman" panose="02020603050405020304" pitchFamily="18" charset="0"/>
          </a:endParaRPr>
        </a:p>
      </dsp:txBody>
      <dsp:txXfrm>
        <a:off x="5439131" y="2254935"/>
        <a:ext cx="2232203" cy="1113750"/>
      </dsp:txXfrm>
    </dsp:sp>
    <dsp:sp modelId="{D9FCB974-2827-417C-87B6-28DF4A4865F6}">
      <dsp:nvSpPr>
        <dsp:cNvPr id="0" name=""/>
        <dsp:cNvSpPr/>
      </dsp:nvSpPr>
      <dsp:spPr>
        <a:xfrm>
          <a:off x="8518030" y="59704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9BEA5-9CDE-4F8E-9423-CB8C6E51C275}">
      <dsp:nvSpPr>
        <dsp:cNvPr id="0" name=""/>
        <dsp:cNvSpPr/>
      </dsp:nvSpPr>
      <dsp:spPr>
        <a:xfrm>
          <a:off x="8787437" y="866452"/>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14544-5241-4E90-9798-64C1D9A0B8D3}">
      <dsp:nvSpPr>
        <dsp:cNvPr id="0" name=""/>
        <dsp:cNvSpPr/>
      </dsp:nvSpPr>
      <dsp:spPr>
        <a:xfrm>
          <a:off x="8033998" y="2254935"/>
          <a:ext cx="2232203"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MY" sz="2800" i="0" kern="1200">
              <a:latin typeface="Times New Roman" panose="02020603050405020304" pitchFamily="18" charset="0"/>
              <a:cs typeface="Times New Roman" panose="02020603050405020304" pitchFamily="18" charset="0"/>
            </a:rPr>
            <a:t>References and Citations</a:t>
          </a:r>
          <a:endParaRPr lang="en-US" sz="2800" kern="1200">
            <a:latin typeface="Times New Roman" panose="02020603050405020304" pitchFamily="18" charset="0"/>
            <a:cs typeface="Times New Roman" panose="02020603050405020304" pitchFamily="18" charset="0"/>
          </a:endParaRPr>
        </a:p>
      </dsp:txBody>
      <dsp:txXfrm>
        <a:off x="8033998" y="2254935"/>
        <a:ext cx="2232203" cy="1113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26B02-D341-415C-8018-27362C017474}">
      <dsp:nvSpPr>
        <dsp:cNvPr id="0" name=""/>
        <dsp:cNvSpPr/>
      </dsp:nvSpPr>
      <dsp:spPr>
        <a:xfrm>
          <a:off x="0" y="2703"/>
          <a:ext cx="727167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865A4-89D0-42C7-9AB6-50F824002B16}">
      <dsp:nvSpPr>
        <dsp:cNvPr id="0" name=""/>
        <dsp:cNvSpPr/>
      </dsp:nvSpPr>
      <dsp:spPr>
        <a:xfrm>
          <a:off x="0" y="2703"/>
          <a:ext cx="7271678"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Academia or Academics an inevitable part of the society </a:t>
          </a:r>
        </a:p>
      </dsp:txBody>
      <dsp:txXfrm>
        <a:off x="0" y="2703"/>
        <a:ext cx="7271678" cy="1843578"/>
      </dsp:txXfrm>
    </dsp:sp>
    <dsp:sp modelId="{33B7ABC8-092A-4D19-89E3-85CD24AC80ED}">
      <dsp:nvSpPr>
        <dsp:cNvPr id="0" name=""/>
        <dsp:cNvSpPr/>
      </dsp:nvSpPr>
      <dsp:spPr>
        <a:xfrm>
          <a:off x="0" y="1846281"/>
          <a:ext cx="727167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2A051-B437-4624-9EA7-8E9CC1B9DD92}">
      <dsp:nvSpPr>
        <dsp:cNvPr id="0" name=""/>
        <dsp:cNvSpPr/>
      </dsp:nvSpPr>
      <dsp:spPr>
        <a:xfrm>
          <a:off x="0" y="1846281"/>
          <a:ext cx="7271678"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Academia or Academics is that part of the society which is </a:t>
          </a:r>
          <a:r>
            <a:rPr lang="en-US" sz="2900" kern="1200" dirty="0">
              <a:highlight>
                <a:srgbClr val="FFFF00"/>
              </a:highlight>
              <a:latin typeface="Times New Roman" panose="02020603050405020304" pitchFamily="18" charset="0"/>
              <a:cs typeface="Times New Roman" panose="02020603050405020304" pitchFamily="18" charset="0"/>
            </a:rPr>
            <a:t>engaged in this pursuit of knowledge. </a:t>
          </a:r>
        </a:p>
      </dsp:txBody>
      <dsp:txXfrm>
        <a:off x="0" y="1846281"/>
        <a:ext cx="7271678" cy="1843578"/>
      </dsp:txXfrm>
    </dsp:sp>
    <dsp:sp modelId="{058821F6-335A-42A8-836F-6CA5773EF98A}">
      <dsp:nvSpPr>
        <dsp:cNvPr id="0" name=""/>
        <dsp:cNvSpPr/>
      </dsp:nvSpPr>
      <dsp:spPr>
        <a:xfrm>
          <a:off x="0" y="3689859"/>
          <a:ext cx="727167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C3C15-A529-4BFF-8E44-C0B2B9C0BF54}">
      <dsp:nvSpPr>
        <dsp:cNvPr id="0" name=""/>
        <dsp:cNvSpPr/>
      </dsp:nvSpPr>
      <dsp:spPr>
        <a:xfrm>
          <a:off x="0" y="3689859"/>
          <a:ext cx="7271678"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In every sphere of life, be it social, economical, philosophical, ecological, or whatever sphere if life it many be, </a:t>
          </a:r>
          <a:r>
            <a:rPr lang="en-US" sz="2900" kern="1200" dirty="0">
              <a:highlight>
                <a:srgbClr val="FFFF00"/>
              </a:highlight>
              <a:latin typeface="Times New Roman" panose="02020603050405020304" pitchFamily="18" charset="0"/>
              <a:cs typeface="Times New Roman" panose="02020603050405020304" pitchFamily="18" charset="0"/>
            </a:rPr>
            <a:t>the </a:t>
          </a:r>
          <a:r>
            <a:rPr lang="en-US" sz="2900" kern="1200" dirty="0" err="1">
              <a:highlight>
                <a:srgbClr val="FFFF00"/>
              </a:highlight>
              <a:latin typeface="Times New Roman" panose="02020603050405020304" pitchFamily="18" charset="0"/>
              <a:cs typeface="Times New Roman" panose="02020603050405020304" pitchFamily="18" charset="0"/>
            </a:rPr>
            <a:t>pusuit</a:t>
          </a:r>
          <a:r>
            <a:rPr lang="en-US" sz="2900" kern="1200" dirty="0">
              <a:highlight>
                <a:srgbClr val="FFFF00"/>
              </a:highlight>
              <a:latin typeface="Times New Roman" panose="02020603050405020304" pitchFamily="18" charset="0"/>
              <a:cs typeface="Times New Roman" panose="02020603050405020304" pitchFamily="18" charset="0"/>
            </a:rPr>
            <a:t> of knowledge drives and controls present and shapes the future too. </a:t>
          </a:r>
        </a:p>
      </dsp:txBody>
      <dsp:txXfrm>
        <a:off x="0" y="3689859"/>
        <a:ext cx="7271678" cy="184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6AA70-98B6-49E8-88F1-5F9EBA227088}">
      <dsp:nvSpPr>
        <dsp:cNvPr id="0" name=""/>
        <dsp:cNvSpPr/>
      </dsp:nvSpPr>
      <dsp:spPr>
        <a:xfrm>
          <a:off x="0" y="434684"/>
          <a:ext cx="6754943" cy="1357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Academic writing can be re-conceptualized as a dynamic set of activities and practices, constructing, deconstructing, and reconstructing knowledge, connecting concepts, and shaping ideas.</a:t>
          </a:r>
        </a:p>
      </dsp:txBody>
      <dsp:txXfrm>
        <a:off x="66253" y="500937"/>
        <a:ext cx="6622437" cy="1224694"/>
      </dsp:txXfrm>
    </dsp:sp>
    <dsp:sp modelId="{5DBA6FCB-6C4F-45E6-B776-316D67B11CD8}">
      <dsp:nvSpPr>
        <dsp:cNvPr id="0" name=""/>
        <dsp:cNvSpPr/>
      </dsp:nvSpPr>
      <dsp:spPr>
        <a:xfrm>
          <a:off x="0" y="1849484"/>
          <a:ext cx="6754943" cy="13572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According to </a:t>
          </a:r>
          <a:r>
            <a:rPr lang="en-US" sz="2000" kern="1200" dirty="0" err="1">
              <a:latin typeface="Times New Roman" panose="02020603050405020304" pitchFamily="18" charset="0"/>
              <a:cs typeface="Times New Roman" panose="02020603050405020304" pitchFamily="18" charset="0"/>
            </a:rPr>
            <a:t>Badley</a:t>
          </a:r>
          <a:r>
            <a:rPr lang="en-US" sz="2000" kern="1200" dirty="0">
              <a:latin typeface="Times New Roman" panose="02020603050405020304" pitchFamily="18" charset="0"/>
              <a:cs typeface="Times New Roman" panose="02020603050405020304" pitchFamily="18" charset="0"/>
            </a:rPr>
            <a:t>, G. (2009). Academic writing as shaping and re-shaping. </a:t>
          </a:r>
        </a:p>
      </dsp:txBody>
      <dsp:txXfrm>
        <a:off x="66253" y="1915737"/>
        <a:ext cx="6622437" cy="1224694"/>
      </dsp:txXfrm>
    </dsp:sp>
    <dsp:sp modelId="{228F4B3A-B39C-4722-946B-419B89135F2A}">
      <dsp:nvSpPr>
        <dsp:cNvPr id="0" name=""/>
        <dsp:cNvSpPr/>
      </dsp:nvSpPr>
      <dsp:spPr>
        <a:xfrm>
          <a:off x="0" y="3264285"/>
          <a:ext cx="6754943" cy="13572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According to </a:t>
          </a:r>
          <a:r>
            <a:rPr lang="en-US" sz="2000" kern="1200" dirty="0" err="1">
              <a:latin typeface="Times New Roman" panose="02020603050405020304" pitchFamily="18" charset="0"/>
              <a:cs typeface="Times New Roman" panose="02020603050405020304" pitchFamily="18" charset="0"/>
            </a:rPr>
            <a:t>Trajanoska</a:t>
          </a:r>
          <a:r>
            <a:rPr lang="en-US" sz="2000" kern="1200" dirty="0">
              <a:latin typeface="Times New Roman" panose="02020603050405020304" pitchFamily="18" charset="0"/>
              <a:cs typeface="Times New Roman" panose="02020603050405020304" pitchFamily="18" charset="0"/>
            </a:rPr>
            <a:t>, I., &amp; </a:t>
          </a:r>
          <a:r>
            <a:rPr lang="en-US" sz="2000" kern="1200" dirty="0" err="1">
              <a:latin typeface="Times New Roman" panose="02020603050405020304" pitchFamily="18" charset="0"/>
              <a:cs typeface="Times New Roman" panose="02020603050405020304" pitchFamily="18" charset="0"/>
            </a:rPr>
            <a:t>Andonova</a:t>
          </a:r>
          <a:r>
            <a:rPr lang="en-US" sz="2000" kern="1200" dirty="0">
              <a:latin typeface="Times New Roman" panose="02020603050405020304" pitchFamily="18" charset="0"/>
              <a:cs typeface="Times New Roman" panose="02020603050405020304" pitchFamily="18" charset="0"/>
            </a:rPr>
            <a:t>, M. (2019). Academic writing is an "informed, logical, clear, well structured, and based on evidence" prose style that describes, understands, and further investigates the world around us.</a:t>
          </a:r>
        </a:p>
      </dsp:txBody>
      <dsp:txXfrm>
        <a:off x="66253" y="3330538"/>
        <a:ext cx="6622437" cy="122469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14C50-EB05-445B-8713-B6B4D0FFB2DB}" type="datetimeFigureOut">
              <a:rPr lang="en-MY" smtClean="0"/>
              <a:t>16/12/2023</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80277-C787-4B17-9BE4-B5E6937F2E97}" type="slidenum">
              <a:rPr lang="en-MY" smtClean="0"/>
              <a:t>‹#›</a:t>
            </a:fld>
            <a:endParaRPr lang="en-MY"/>
          </a:p>
        </p:txBody>
      </p:sp>
    </p:spTree>
    <p:extLst>
      <p:ext uri="{BB962C8B-B14F-4D97-AF65-F5344CB8AC3E}">
        <p14:creationId xmlns:p14="http://schemas.microsoft.com/office/powerpoint/2010/main" val="324786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FA31-6783-BCD1-C1CC-1CEA71131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35B30B8E-5D8A-90AE-BDB8-8ED19035F2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3EA53D6C-2DD8-B981-C4DD-C5BDB20B970C}"/>
              </a:ext>
            </a:extLst>
          </p:cNvPr>
          <p:cNvSpPr>
            <a:spLocks noGrp="1"/>
          </p:cNvSpPr>
          <p:nvPr>
            <p:ph type="dt" sz="half" idx="10"/>
          </p:nvPr>
        </p:nvSpPr>
        <p:spPr/>
        <p:txBody>
          <a:bodyPr/>
          <a:lstStyle/>
          <a:p>
            <a:fld id="{3E65D044-BA4C-4D53-9FB5-A1B33A7DAFD8}" type="datetimeFigureOut">
              <a:rPr lang="en-MY" smtClean="0"/>
              <a:t>16/12/2023</a:t>
            </a:fld>
            <a:endParaRPr lang="en-MY"/>
          </a:p>
        </p:txBody>
      </p:sp>
      <p:sp>
        <p:nvSpPr>
          <p:cNvPr id="5" name="Footer Placeholder 4">
            <a:extLst>
              <a:ext uri="{FF2B5EF4-FFF2-40B4-BE49-F238E27FC236}">
                <a16:creationId xmlns:a16="http://schemas.microsoft.com/office/drawing/2014/main" id="{704A01E7-16FA-2EEC-4B90-B0A8B999B5A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E430A5C-6CAA-AE9F-D6E1-0A34C511A563}"/>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397518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F9B8-BBCC-742D-4E60-28367BAD36E2}"/>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2D3A0492-7161-85C5-2F4A-AD74B3EF4F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9B38E64-42B4-16F6-956B-0C5D54644CF8}"/>
              </a:ext>
            </a:extLst>
          </p:cNvPr>
          <p:cNvSpPr>
            <a:spLocks noGrp="1"/>
          </p:cNvSpPr>
          <p:nvPr>
            <p:ph type="dt" sz="half" idx="10"/>
          </p:nvPr>
        </p:nvSpPr>
        <p:spPr/>
        <p:txBody>
          <a:bodyPr/>
          <a:lstStyle/>
          <a:p>
            <a:fld id="{3E65D044-BA4C-4D53-9FB5-A1B33A7DAFD8}" type="datetimeFigureOut">
              <a:rPr lang="en-MY" smtClean="0"/>
              <a:t>16/12/2023</a:t>
            </a:fld>
            <a:endParaRPr lang="en-MY"/>
          </a:p>
        </p:txBody>
      </p:sp>
      <p:sp>
        <p:nvSpPr>
          <p:cNvPr id="5" name="Footer Placeholder 4">
            <a:extLst>
              <a:ext uri="{FF2B5EF4-FFF2-40B4-BE49-F238E27FC236}">
                <a16:creationId xmlns:a16="http://schemas.microsoft.com/office/drawing/2014/main" id="{3E8CEF72-500E-7687-CE4F-BABC561163A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9506A4B-D81D-C916-73F0-7F847EB2293D}"/>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338282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2BE6B2-1438-D2A2-B6F3-EB40545474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2CB67680-8279-9533-4D59-B25204E4C9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3858D7A-71FD-B0A5-0A8C-EB05C8BCAB9D}"/>
              </a:ext>
            </a:extLst>
          </p:cNvPr>
          <p:cNvSpPr>
            <a:spLocks noGrp="1"/>
          </p:cNvSpPr>
          <p:nvPr>
            <p:ph type="dt" sz="half" idx="10"/>
          </p:nvPr>
        </p:nvSpPr>
        <p:spPr/>
        <p:txBody>
          <a:bodyPr/>
          <a:lstStyle/>
          <a:p>
            <a:fld id="{3E65D044-BA4C-4D53-9FB5-A1B33A7DAFD8}" type="datetimeFigureOut">
              <a:rPr lang="en-MY" smtClean="0"/>
              <a:t>16/12/2023</a:t>
            </a:fld>
            <a:endParaRPr lang="en-MY"/>
          </a:p>
        </p:txBody>
      </p:sp>
      <p:sp>
        <p:nvSpPr>
          <p:cNvPr id="5" name="Footer Placeholder 4">
            <a:extLst>
              <a:ext uri="{FF2B5EF4-FFF2-40B4-BE49-F238E27FC236}">
                <a16:creationId xmlns:a16="http://schemas.microsoft.com/office/drawing/2014/main" id="{39A78B1C-800C-6D51-7EFC-276103E1ABA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4262BFB-1E6D-7E1B-7A7C-18EB78DCCCFC}"/>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16564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0" name="Rectangle 9"/>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1"/>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1"/>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3"/>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181" indent="0" algn="ctr">
              <a:buNone/>
              <a:defRPr sz="1600"/>
            </a:lvl2pPr>
            <a:lvl3pPr marL="914363" indent="0" algn="ctr">
              <a:buNone/>
              <a:defRPr sz="1600"/>
            </a:lvl3pPr>
            <a:lvl4pPr marL="1371545" indent="0" algn="ctr">
              <a:buNone/>
              <a:defRPr sz="1600"/>
            </a:lvl4pPr>
            <a:lvl5pPr marL="1828727" indent="0" algn="ctr">
              <a:buNone/>
              <a:defRPr sz="1600"/>
            </a:lvl5pPr>
            <a:lvl6pPr marL="2285908"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8"/>
            <a:ext cx="1554480" cy="485545"/>
          </a:xfrm>
        </p:spPr>
        <p:txBody>
          <a:bodyPr/>
          <a:lstStyle>
            <a:lvl1pPr algn="ctr">
              <a:defRPr sz="1300" spc="0" baseline="0">
                <a:solidFill>
                  <a:srgbClr val="FFFFFF"/>
                </a:solidFill>
                <a:latin typeface="+mn-lt"/>
              </a:defRPr>
            </a:lvl1pPr>
          </a:lstStyle>
          <a:p>
            <a:fld id="{EA0C0817-A112-4847-8014-A94B7D2A4EA3}" type="datetime1">
              <a:rPr lang="en-US" smtClean="0"/>
              <a:t>12/16/2023</a:t>
            </a:fld>
            <a:endParaRPr lang="en-US" dirty="0"/>
          </a:p>
        </p:txBody>
      </p:sp>
      <p:sp>
        <p:nvSpPr>
          <p:cNvPr id="21" name="Footer Placeholder 20"/>
          <p:cNvSpPr>
            <a:spLocks noGrp="1"/>
          </p:cNvSpPr>
          <p:nvPr>
            <p:ph type="ftr" sz="quarter" idx="11"/>
          </p:nvPr>
        </p:nvSpPr>
        <p:spPr>
          <a:xfrm>
            <a:off x="1629101"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43824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22933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23" name="Rectangle 22"/>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1"/>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4"/>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1"/>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7" y="4682063"/>
            <a:ext cx="8939784" cy="457200"/>
          </a:xfrm>
        </p:spPr>
        <p:txBody>
          <a:bodyPr anchor="t">
            <a:normAutofit/>
          </a:bodyPr>
          <a:lstStyle>
            <a:lvl1pPr marL="0" indent="0" algn="ctr">
              <a:buNone/>
              <a:tabLst>
                <a:tab pos="2633558" algn="l"/>
              </a:tabLst>
              <a:defRPr sz="1800">
                <a:solidFill>
                  <a:schemeClr val="tx1">
                    <a:lumMod val="95000"/>
                    <a:lumOff val="5000"/>
                  </a:schemeClr>
                </a:solidFill>
                <a:effectLst/>
              </a:defRPr>
            </a:lvl1pPr>
            <a:lvl2pPr marL="457181" indent="0">
              <a:buNone/>
              <a:defRPr sz="16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8"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3"/>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12/16/2023</a:t>
            </a:fld>
            <a:endParaRPr lang="en-US" dirty="0"/>
          </a:p>
        </p:txBody>
      </p:sp>
      <p:sp>
        <p:nvSpPr>
          <p:cNvPr id="5" name="Footer Placeholder 4"/>
          <p:cNvSpPr>
            <a:spLocks noGrp="1"/>
          </p:cNvSpPr>
          <p:nvPr>
            <p:ph type="ftr" sz="quarter" idx="11"/>
          </p:nvPr>
        </p:nvSpPr>
        <p:spPr>
          <a:xfrm>
            <a:off x="1629158"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6"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5168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95923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4"/>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2"/>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69966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5329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03283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2" y="607392"/>
            <a:ext cx="3161963" cy="1645920"/>
          </a:xfrm>
        </p:spPr>
        <p:txBody>
          <a:bodyPr anchor="b">
            <a:normAutofit/>
          </a:bodyPr>
          <a:lstStyle>
            <a:lvl1pPr algn="l" defTabSz="914363"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2" y="2336801"/>
            <a:ext cx="3161963" cy="3606800"/>
          </a:xfrm>
        </p:spPr>
        <p:txBody>
          <a:bodyPr>
            <a:normAutofit/>
          </a:bodyPr>
          <a:lstStyle>
            <a:lvl1pPr marL="0" indent="0">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1"/>
            <a:ext cx="1955800" cy="365760"/>
          </a:xfrm>
        </p:spPr>
        <p:txBody>
          <a:bodyPr/>
          <a:lstStyle>
            <a:lvl1pPr>
              <a:defRPr>
                <a:solidFill>
                  <a:schemeClr val="tx1">
                    <a:lumMod val="85000"/>
                    <a:lumOff val="15000"/>
                  </a:schemeClr>
                </a:solidFill>
              </a:defRPr>
            </a:lvl1pPr>
          </a:lstStyle>
          <a:p>
            <a:fld id="{7E8D12A6-918A-48BD-8CB9-CA713993B0EA}" type="datetime1">
              <a:rPr lang="en-US" smtClean="0"/>
              <a:t>12/16/2023</a:t>
            </a:fld>
            <a:endParaRPr lang="en-US"/>
          </a:p>
        </p:txBody>
      </p:sp>
      <p:sp>
        <p:nvSpPr>
          <p:cNvPr id="9" name="Footer Placeholder 8"/>
          <p:cNvSpPr>
            <a:spLocks noGrp="1"/>
          </p:cNvSpPr>
          <p:nvPr>
            <p:ph type="ftr" sz="quarter" idx="11"/>
          </p:nvPr>
        </p:nvSpPr>
        <p:spPr>
          <a:xfrm>
            <a:off x="685801" y="6035041"/>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30" y="6035041"/>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68670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5EBC-0CC3-C7ED-8EAA-EC0D683D4B09}"/>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F9DD1E69-F46B-1914-6998-BEDE38ED3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C007CBB-F8A6-B1ED-C16E-B0687045A0DF}"/>
              </a:ext>
            </a:extLst>
          </p:cNvPr>
          <p:cNvSpPr>
            <a:spLocks noGrp="1"/>
          </p:cNvSpPr>
          <p:nvPr>
            <p:ph type="dt" sz="half" idx="10"/>
          </p:nvPr>
        </p:nvSpPr>
        <p:spPr/>
        <p:txBody>
          <a:bodyPr/>
          <a:lstStyle/>
          <a:p>
            <a:fld id="{3E65D044-BA4C-4D53-9FB5-A1B33A7DAFD8}" type="datetimeFigureOut">
              <a:rPr lang="en-MY" smtClean="0"/>
              <a:t>16/12/2023</a:t>
            </a:fld>
            <a:endParaRPr lang="en-MY"/>
          </a:p>
        </p:txBody>
      </p:sp>
      <p:sp>
        <p:nvSpPr>
          <p:cNvPr id="5" name="Footer Placeholder 4">
            <a:extLst>
              <a:ext uri="{FF2B5EF4-FFF2-40B4-BE49-F238E27FC236}">
                <a16:creationId xmlns:a16="http://schemas.microsoft.com/office/drawing/2014/main" id="{1C056889-B583-16D6-0171-1531BC5AEF2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CC59011-D8F8-3131-7930-7FD32C30CC26}"/>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1493157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00" y="237745"/>
            <a:ext cx="7696201" cy="6382511"/>
          </a:xfrm>
          <a:solidFill>
            <a:schemeClr val="accent1">
              <a:lumMod val="60000"/>
              <a:lumOff val="40000"/>
            </a:schemeClr>
          </a:solidFill>
          <a:ln>
            <a:noFill/>
          </a:ln>
        </p:spPr>
        <p:txBody>
          <a:bodyPr anchor="t"/>
          <a:lstStyle>
            <a:lvl1pPr marL="0" indent="0">
              <a:buNone/>
              <a:defRPr sz="3200"/>
            </a:lvl1pPr>
            <a:lvl2pPr marL="457181" indent="0">
              <a:buNone/>
              <a:defRPr sz="2800"/>
            </a:lvl2pPr>
            <a:lvl3pPr marL="914363" indent="0">
              <a:buNone/>
              <a:defRPr sz="2400"/>
            </a:lvl3pPr>
            <a:lvl4pPr marL="1371545" indent="0">
              <a:buNone/>
              <a:defRPr sz="2000"/>
            </a:lvl4pPr>
            <a:lvl5pPr marL="1828727" indent="0">
              <a:buNone/>
              <a:defRPr sz="2000"/>
            </a:lvl5pPr>
            <a:lvl6pPr marL="2285908"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8" y="6035041"/>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12/16/2023</a:t>
            </a:fld>
            <a:endParaRPr lang="en-US" dirty="0"/>
          </a:p>
        </p:txBody>
      </p:sp>
      <p:sp>
        <p:nvSpPr>
          <p:cNvPr id="6" name="Footer Placeholder 5"/>
          <p:cNvSpPr>
            <a:spLocks noGrp="1"/>
          </p:cNvSpPr>
          <p:nvPr>
            <p:ph type="ftr" sz="quarter" idx="11"/>
          </p:nvPr>
        </p:nvSpPr>
        <p:spPr>
          <a:xfrm>
            <a:off x="612648" y="6035041"/>
            <a:ext cx="4588002" cy="365760"/>
          </a:xfrm>
        </p:spPr>
        <p:txBody>
          <a:bodyPr/>
          <a:lstStyle>
            <a:lvl1pPr marL="0" algn="r" defTabSz="914363"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1"/>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5"/>
            <a:ext cx="3144774" cy="3511297"/>
          </a:xfrm>
        </p:spPr>
        <p:txBody>
          <a:bodyPr>
            <a:normAutofit/>
          </a:bodyPr>
          <a:lstStyle>
            <a:lvl1pPr marL="0" indent="0" algn="l">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570674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19652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9697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96E-A5DF-F460-C766-9882E2B00C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42F5450C-BD03-4967-B13B-8F2B8600A7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7D5CA-01E9-1C6D-2DD0-A30B97CAD5A8}"/>
              </a:ext>
            </a:extLst>
          </p:cNvPr>
          <p:cNvSpPr>
            <a:spLocks noGrp="1"/>
          </p:cNvSpPr>
          <p:nvPr>
            <p:ph type="dt" sz="half" idx="10"/>
          </p:nvPr>
        </p:nvSpPr>
        <p:spPr/>
        <p:txBody>
          <a:bodyPr/>
          <a:lstStyle/>
          <a:p>
            <a:fld id="{3E65D044-BA4C-4D53-9FB5-A1B33A7DAFD8}" type="datetimeFigureOut">
              <a:rPr lang="en-MY" smtClean="0"/>
              <a:t>16/12/2023</a:t>
            </a:fld>
            <a:endParaRPr lang="en-MY"/>
          </a:p>
        </p:txBody>
      </p:sp>
      <p:sp>
        <p:nvSpPr>
          <p:cNvPr id="5" name="Footer Placeholder 4">
            <a:extLst>
              <a:ext uri="{FF2B5EF4-FFF2-40B4-BE49-F238E27FC236}">
                <a16:creationId xmlns:a16="http://schemas.microsoft.com/office/drawing/2014/main" id="{AF865DAB-4794-B64F-91DB-0466119B9DC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86D9E85-F231-BCF7-6584-395C95B4DEAE}"/>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330311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87B4-039F-2503-2CEF-EA95F8D0E3CB}"/>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B4567BF-630B-2979-6E3D-AEE4C93034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3BBED17D-E3E0-6672-6A57-FA12EE024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BE323D2A-3E8B-B97D-C411-744C5C7B8AE7}"/>
              </a:ext>
            </a:extLst>
          </p:cNvPr>
          <p:cNvSpPr>
            <a:spLocks noGrp="1"/>
          </p:cNvSpPr>
          <p:nvPr>
            <p:ph type="dt" sz="half" idx="10"/>
          </p:nvPr>
        </p:nvSpPr>
        <p:spPr/>
        <p:txBody>
          <a:bodyPr/>
          <a:lstStyle/>
          <a:p>
            <a:fld id="{3E65D044-BA4C-4D53-9FB5-A1B33A7DAFD8}" type="datetimeFigureOut">
              <a:rPr lang="en-MY" smtClean="0"/>
              <a:t>16/12/2023</a:t>
            </a:fld>
            <a:endParaRPr lang="en-MY"/>
          </a:p>
        </p:txBody>
      </p:sp>
      <p:sp>
        <p:nvSpPr>
          <p:cNvPr id="6" name="Footer Placeholder 5">
            <a:extLst>
              <a:ext uri="{FF2B5EF4-FFF2-40B4-BE49-F238E27FC236}">
                <a16:creationId xmlns:a16="http://schemas.microsoft.com/office/drawing/2014/main" id="{AE83971B-1950-45F0-1BF0-4E8EED8C8C9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4986D33E-4764-FDF5-B346-73066119C448}"/>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2572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76F7-D359-026C-11D2-76613D8ED69D}"/>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C21C41B-0F1C-3AA3-9CD6-EDFADAEA1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1DB081-2436-34D4-E6F4-7CF827747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531CF716-564A-E021-7E95-558E91083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0A5D25-AE76-E910-26F9-65903A3AE6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57E3182D-B3CE-3948-9F52-7F6AB98A85EB}"/>
              </a:ext>
            </a:extLst>
          </p:cNvPr>
          <p:cNvSpPr>
            <a:spLocks noGrp="1"/>
          </p:cNvSpPr>
          <p:nvPr>
            <p:ph type="dt" sz="half" idx="10"/>
          </p:nvPr>
        </p:nvSpPr>
        <p:spPr/>
        <p:txBody>
          <a:bodyPr/>
          <a:lstStyle/>
          <a:p>
            <a:fld id="{3E65D044-BA4C-4D53-9FB5-A1B33A7DAFD8}" type="datetimeFigureOut">
              <a:rPr lang="en-MY" smtClean="0"/>
              <a:t>16/12/2023</a:t>
            </a:fld>
            <a:endParaRPr lang="en-MY"/>
          </a:p>
        </p:txBody>
      </p:sp>
      <p:sp>
        <p:nvSpPr>
          <p:cNvPr id="8" name="Footer Placeholder 7">
            <a:extLst>
              <a:ext uri="{FF2B5EF4-FFF2-40B4-BE49-F238E27FC236}">
                <a16:creationId xmlns:a16="http://schemas.microsoft.com/office/drawing/2014/main" id="{59F619C4-5495-FE20-972F-13B599093943}"/>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C6912010-9FCC-E3E4-A4AC-35549606D681}"/>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422561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43F6-2710-781C-8229-B0FB6C562C7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6AB5CB26-F88B-B210-E5A5-B27A34EB0C31}"/>
              </a:ext>
            </a:extLst>
          </p:cNvPr>
          <p:cNvSpPr>
            <a:spLocks noGrp="1"/>
          </p:cNvSpPr>
          <p:nvPr>
            <p:ph type="dt" sz="half" idx="10"/>
          </p:nvPr>
        </p:nvSpPr>
        <p:spPr/>
        <p:txBody>
          <a:bodyPr/>
          <a:lstStyle/>
          <a:p>
            <a:fld id="{3E65D044-BA4C-4D53-9FB5-A1B33A7DAFD8}" type="datetimeFigureOut">
              <a:rPr lang="en-MY" smtClean="0"/>
              <a:t>16/12/2023</a:t>
            </a:fld>
            <a:endParaRPr lang="en-MY"/>
          </a:p>
        </p:txBody>
      </p:sp>
      <p:sp>
        <p:nvSpPr>
          <p:cNvPr id="4" name="Footer Placeholder 3">
            <a:extLst>
              <a:ext uri="{FF2B5EF4-FFF2-40B4-BE49-F238E27FC236}">
                <a16:creationId xmlns:a16="http://schemas.microsoft.com/office/drawing/2014/main" id="{BE14A353-1D20-75A5-7A44-57D96101A223}"/>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CBDCA9FA-52A7-AC97-4323-5FFCB31F48F8}"/>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127328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E05505-DF33-1486-6028-F717452745B7}"/>
              </a:ext>
            </a:extLst>
          </p:cNvPr>
          <p:cNvSpPr>
            <a:spLocks noGrp="1"/>
          </p:cNvSpPr>
          <p:nvPr>
            <p:ph type="dt" sz="half" idx="10"/>
          </p:nvPr>
        </p:nvSpPr>
        <p:spPr/>
        <p:txBody>
          <a:bodyPr/>
          <a:lstStyle/>
          <a:p>
            <a:fld id="{3E65D044-BA4C-4D53-9FB5-A1B33A7DAFD8}" type="datetimeFigureOut">
              <a:rPr lang="en-MY" smtClean="0"/>
              <a:t>16/12/2023</a:t>
            </a:fld>
            <a:endParaRPr lang="en-MY"/>
          </a:p>
        </p:txBody>
      </p:sp>
      <p:sp>
        <p:nvSpPr>
          <p:cNvPr id="3" name="Footer Placeholder 2">
            <a:extLst>
              <a:ext uri="{FF2B5EF4-FFF2-40B4-BE49-F238E27FC236}">
                <a16:creationId xmlns:a16="http://schemas.microsoft.com/office/drawing/2014/main" id="{9D75BD6B-BCA4-D1B3-8146-0981BD5B6BB4}"/>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DFCC17E2-83D4-A241-CC63-A2DAB646B0BA}"/>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240333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8848-19FB-5E10-86FD-023B5B89A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2F2B976F-35C4-EB1D-8FE9-DDE4D2CD5F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F36149D1-E80C-370A-1002-C0D7AF7E6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624E0A-6282-5BAA-DBD0-BD426450FAFF}"/>
              </a:ext>
            </a:extLst>
          </p:cNvPr>
          <p:cNvSpPr>
            <a:spLocks noGrp="1"/>
          </p:cNvSpPr>
          <p:nvPr>
            <p:ph type="dt" sz="half" idx="10"/>
          </p:nvPr>
        </p:nvSpPr>
        <p:spPr/>
        <p:txBody>
          <a:bodyPr/>
          <a:lstStyle/>
          <a:p>
            <a:fld id="{3E65D044-BA4C-4D53-9FB5-A1B33A7DAFD8}" type="datetimeFigureOut">
              <a:rPr lang="en-MY" smtClean="0"/>
              <a:t>16/12/2023</a:t>
            </a:fld>
            <a:endParaRPr lang="en-MY"/>
          </a:p>
        </p:txBody>
      </p:sp>
      <p:sp>
        <p:nvSpPr>
          <p:cNvPr id="6" name="Footer Placeholder 5">
            <a:extLst>
              <a:ext uri="{FF2B5EF4-FFF2-40B4-BE49-F238E27FC236}">
                <a16:creationId xmlns:a16="http://schemas.microsoft.com/office/drawing/2014/main" id="{9C154312-2FB3-766E-739A-E2E07B63572A}"/>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AA61EA16-1CC1-8E38-A913-B79A7A92E232}"/>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314738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95F3-F4B4-5D39-58F7-476790FD2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E598C5DD-CAE5-BDC4-C67D-984B241AD1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179EC339-88DD-BDCC-5B1A-157F33135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D9D2E-CC91-5BAA-FCD1-A66833B77CA1}"/>
              </a:ext>
            </a:extLst>
          </p:cNvPr>
          <p:cNvSpPr>
            <a:spLocks noGrp="1"/>
          </p:cNvSpPr>
          <p:nvPr>
            <p:ph type="dt" sz="half" idx="10"/>
          </p:nvPr>
        </p:nvSpPr>
        <p:spPr/>
        <p:txBody>
          <a:bodyPr/>
          <a:lstStyle/>
          <a:p>
            <a:fld id="{3E65D044-BA4C-4D53-9FB5-A1B33A7DAFD8}" type="datetimeFigureOut">
              <a:rPr lang="en-MY" smtClean="0"/>
              <a:t>16/12/2023</a:t>
            </a:fld>
            <a:endParaRPr lang="en-MY"/>
          </a:p>
        </p:txBody>
      </p:sp>
      <p:sp>
        <p:nvSpPr>
          <p:cNvPr id="6" name="Footer Placeholder 5">
            <a:extLst>
              <a:ext uri="{FF2B5EF4-FFF2-40B4-BE49-F238E27FC236}">
                <a16:creationId xmlns:a16="http://schemas.microsoft.com/office/drawing/2014/main" id="{F9375AEA-4117-D098-05CD-E50428D07A0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4CADC3E8-7D76-FC8C-550B-F712A703ED4A}"/>
              </a:ext>
            </a:extLst>
          </p:cNvPr>
          <p:cNvSpPr>
            <a:spLocks noGrp="1"/>
          </p:cNvSpPr>
          <p:nvPr>
            <p:ph type="sldNum" sz="quarter" idx="12"/>
          </p:nvPr>
        </p:nvSpPr>
        <p:spPr/>
        <p:txBody>
          <a:bodyPr/>
          <a:lstStyle/>
          <a:p>
            <a:fld id="{9CFB5158-AFFF-4240-A82B-EB8C55D02493}" type="slidenum">
              <a:rPr lang="en-MY" smtClean="0"/>
              <a:t>‹#›</a:t>
            </a:fld>
            <a:endParaRPr lang="en-MY"/>
          </a:p>
        </p:txBody>
      </p:sp>
    </p:spTree>
    <p:extLst>
      <p:ext uri="{BB962C8B-B14F-4D97-AF65-F5344CB8AC3E}">
        <p14:creationId xmlns:p14="http://schemas.microsoft.com/office/powerpoint/2010/main" val="218636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AE522-0B8C-E3E5-8A05-7E03BED711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C5A723EF-3646-794D-E6F2-B23DAD34CE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0DB6159-F294-8E99-FF34-42BF60F7B3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5D044-BA4C-4D53-9FB5-A1B33A7DAFD8}" type="datetimeFigureOut">
              <a:rPr lang="en-MY" smtClean="0"/>
              <a:t>16/12/2023</a:t>
            </a:fld>
            <a:endParaRPr lang="en-MY"/>
          </a:p>
        </p:txBody>
      </p:sp>
      <p:sp>
        <p:nvSpPr>
          <p:cNvPr id="5" name="Footer Placeholder 4">
            <a:extLst>
              <a:ext uri="{FF2B5EF4-FFF2-40B4-BE49-F238E27FC236}">
                <a16:creationId xmlns:a16="http://schemas.microsoft.com/office/drawing/2014/main" id="{D87EC42D-0F5B-7F10-71E1-2584C3A250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7A23885F-1BD3-FE84-9813-3B843844A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B5158-AFFF-4240-A82B-EB8C55D02493}" type="slidenum">
              <a:rPr lang="en-MY" smtClean="0"/>
              <a:t>‹#›</a:t>
            </a:fld>
            <a:endParaRPr lang="en-MY"/>
          </a:p>
        </p:txBody>
      </p:sp>
    </p:spTree>
    <p:extLst>
      <p:ext uri="{BB962C8B-B14F-4D97-AF65-F5344CB8AC3E}">
        <p14:creationId xmlns:p14="http://schemas.microsoft.com/office/powerpoint/2010/main" val="3229650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234696" y="237745"/>
            <a:ext cx="11722608" cy="6382511"/>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6"/>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3"/>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2"/>
            <a:ext cx="10058400" cy="3849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1"/>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12/16/2023</a:t>
            </a:fld>
            <a:endParaRPr lang="en-US"/>
          </a:p>
        </p:txBody>
      </p:sp>
      <p:sp>
        <p:nvSpPr>
          <p:cNvPr id="5" name="Footer Placeholder 4"/>
          <p:cNvSpPr>
            <a:spLocks noGrp="1"/>
          </p:cNvSpPr>
          <p:nvPr>
            <p:ph type="ftr" sz="quarter" idx="3"/>
          </p:nvPr>
        </p:nvSpPr>
        <p:spPr>
          <a:xfrm>
            <a:off x="1066800" y="6035041"/>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1"/>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0162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73" indent="-182873" algn="l" defTabSz="914363"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18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49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00"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08"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599936"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924"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99912"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900"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1"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8"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rtifacts.ai/why-is-academic-research-importan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cZy8chkZXJ0?feature=oemb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1pE-ohVy9e0?feature=oembed"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177/0144739415597971"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doi.org/10.1177/0741088316631527"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892312"/>
            <a:endParaRPr lang="en-US">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53189" y="1342939"/>
            <a:ext cx="10721018" cy="635708"/>
          </a:xfrm>
        </p:spPr>
        <p:txBody>
          <a:bodyPr>
            <a:normAutofit/>
          </a:bodyPr>
          <a:lstStyle/>
          <a:p>
            <a:r>
              <a:rPr lang="en-US" sz="3200" b="1" kern="0" spc="-130" dirty="0">
                <a:solidFill>
                  <a:srgbClr val="000000"/>
                </a:solidFill>
                <a:latin typeface="Times New Roman" panose="02020603050405020304" pitchFamily="18" charset="0"/>
                <a:ea typeface="Inter" pitchFamily="34" charset="-122"/>
                <a:cs typeface="Times New Roman" panose="02020603050405020304" pitchFamily="18" charset="0"/>
              </a:rPr>
              <a:t>Academic Research and Writing</a:t>
            </a:r>
            <a:endParaRPr lang="en-US" sz="149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164875" y="3933291"/>
            <a:ext cx="6818528" cy="1169893"/>
          </a:xfrm>
        </p:spPr>
        <p:txBody>
          <a:bodyPr>
            <a:noAutofit/>
          </a:bodyPr>
          <a:lstStyle/>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Omar Farouk Al Mashhour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Academic Research And Writing (Bus 149)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2023-2024</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Week One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Sunday, 10</a:t>
            </a:r>
            <a:r>
              <a:rPr lang="en-US" sz="2400" b="1" baseline="30000" dirty="0">
                <a:latin typeface="Times New Roman" panose="02020603050405020304" pitchFamily="18" charset="0"/>
                <a:ea typeface="Inter"/>
                <a:cs typeface="Times New Roman" panose="02020603050405020304" pitchFamily="18" charset="0"/>
              </a:rPr>
              <a:t>th</a:t>
            </a:r>
            <a:r>
              <a:rPr lang="en-US" sz="2400" b="1" dirty="0">
                <a:latin typeface="Times New Roman" panose="02020603050405020304" pitchFamily="18" charset="0"/>
                <a:ea typeface="Inter"/>
                <a:cs typeface="Times New Roman" panose="02020603050405020304" pitchFamily="18" charset="0"/>
              </a:rPr>
              <a:t> Of December, 2023 </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892312"/>
            <a:endParaRPr lang="en-US">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616738" y="1822183"/>
            <a:ext cx="3653402" cy="3412076"/>
          </a:xfrm>
          <a:prstGeom prst="rect">
            <a:avLst/>
          </a:prstGeom>
          <a:ln>
            <a:noFill/>
          </a:ln>
          <a:effectLst>
            <a:softEdge rad="112500"/>
          </a:effectLst>
        </p:spPr>
      </p:pic>
    </p:spTree>
    <p:extLst>
      <p:ext uri="{BB962C8B-B14F-4D97-AF65-F5344CB8AC3E}">
        <p14:creationId xmlns:p14="http://schemas.microsoft.com/office/powerpoint/2010/main" val="24353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E57BEF-5B7B-27D1-1148-BCA28BED24EC}"/>
              </a:ext>
            </a:extLst>
          </p:cNvPr>
          <p:cNvSpPr>
            <a:spLocks noGrp="1"/>
          </p:cNvSpPr>
          <p:nvPr>
            <p:ph type="title"/>
          </p:nvPr>
        </p:nvSpPr>
        <p:spPr>
          <a:xfrm>
            <a:off x="838200" y="365125"/>
            <a:ext cx="10515600" cy="1325563"/>
          </a:xfrm>
        </p:spPr>
        <p:txBody>
          <a:bodyPr>
            <a:normAutofit/>
          </a:bodyPr>
          <a:lstStyle/>
          <a:p>
            <a:r>
              <a:rPr lang="en-US" sz="5400" b="1">
                <a:latin typeface="Times New Roman" panose="02020603050405020304" pitchFamily="18" charset="0"/>
                <a:cs typeface="Times New Roman" panose="02020603050405020304" pitchFamily="18" charset="0"/>
              </a:rPr>
              <a:t>Read The Following Extract </a:t>
            </a:r>
            <a:endParaRPr lang="en-MY" sz="5400" b="1">
              <a:latin typeface="Times New Roman" panose="02020603050405020304" pitchFamily="18" charset="0"/>
              <a:cs typeface="Times New Roman" panose="02020603050405020304" pitchFamily="18" charset="0"/>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15610A-B2FE-4387-CDBE-BF7333CF49FB}"/>
              </a:ext>
            </a:extLst>
          </p:cNvPr>
          <p:cNvSpPr>
            <a:spLocks noGrp="1"/>
          </p:cNvSpPr>
          <p:nvPr>
            <p:ph idx="1"/>
          </p:nvPr>
        </p:nvSpPr>
        <p:spPr>
          <a:xfrm>
            <a:off x="304800" y="1929384"/>
            <a:ext cx="11513574" cy="4611820"/>
          </a:xfrm>
        </p:spPr>
        <p:txBody>
          <a:bodyPr>
            <a:normAutofit fontScale="92500" lnSpcReduction="10000"/>
          </a:bodyPr>
          <a:lstStyle/>
          <a:p>
            <a:pPr>
              <a:spcAft>
                <a:spcPts val="1200"/>
              </a:spcAft>
            </a:pPr>
            <a:r>
              <a:rPr lang="en-US" sz="3200" b="0" i="0" dirty="0">
                <a:effectLst/>
                <a:latin typeface="Times New Roman" panose="02020603050405020304" pitchFamily="18" charset="0"/>
                <a:cs typeface="Times New Roman" panose="02020603050405020304" pitchFamily="18" charset="0"/>
              </a:rPr>
              <a:t>I've noticed a big change in how I connect with my friends and family since I started using social media. Before, I used to pick up the phone and call someone if I wanted to catch up or share news. Now, I just post a status update or share a photo on Instagram, and it feels like everyone's in the loop. It's convenient, sure, but sometimes I miss the personal touch of a real conversation. I remember the long talks I used to have with my best friend, but now, we mostly comment on each other's posts. It's great for staying connected, but I can't help feeling that something's missing – that warmth of hearing someone's voice or seeing their expressions. Social media has definitely made the world smaller, but I wonder if it's also made our personal connections shallower."</a:t>
            </a:r>
            <a:endParaRPr lang="en-MY"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EA2C85B-4A01-B53B-4302-93B07F8BF08E}"/>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209283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26261B-5D82-2587-99FC-8F2AD01F5D12}"/>
              </a:ext>
            </a:extLst>
          </p:cNvPr>
          <p:cNvSpPr>
            <a:spLocks noGrp="1"/>
          </p:cNvSpPr>
          <p:nvPr>
            <p:ph idx="1"/>
          </p:nvPr>
        </p:nvSpPr>
        <p:spPr>
          <a:xfrm>
            <a:off x="272716" y="1825625"/>
            <a:ext cx="11662610" cy="4351338"/>
          </a:xfrm>
        </p:spPr>
        <p:txBody>
          <a:bodyPr>
            <a:normAutofit/>
          </a:bodyPr>
          <a:lstStyle/>
          <a:p>
            <a:pPr marL="0" indent="0" algn="ctr">
              <a:buNone/>
            </a:pPr>
            <a:r>
              <a:rPr lang="en-US" sz="8800" b="1" dirty="0">
                <a:latin typeface="Times New Roman" panose="02020603050405020304" pitchFamily="18" charset="0"/>
                <a:cs typeface="Times New Roman" panose="02020603050405020304" pitchFamily="18" charset="0"/>
              </a:rPr>
              <a:t>Now, read this extract  </a:t>
            </a:r>
            <a:endParaRPr lang="en-MY" sz="88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ABC1C25-A030-F81C-F1BA-DD2CCD1204CD}"/>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218261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F9B10-FEDD-0C6E-2FDB-EA5A90891D85}"/>
              </a:ext>
            </a:extLst>
          </p:cNvPr>
          <p:cNvSpPr>
            <a:spLocks noGrp="1"/>
          </p:cNvSpPr>
          <p:nvPr>
            <p:ph idx="1"/>
          </p:nvPr>
        </p:nvSpPr>
        <p:spPr>
          <a:xfrm>
            <a:off x="0" y="176981"/>
            <a:ext cx="12024851" cy="6858000"/>
          </a:xfrm>
        </p:spPr>
        <p:txBody>
          <a:bodyPr>
            <a:normAutofit fontScale="77500" lnSpcReduction="20000"/>
          </a:bodyPr>
          <a:lstStyle/>
          <a:p>
            <a:pPr algn="just">
              <a:lnSpc>
                <a:spcPct val="120000"/>
              </a:lnSpc>
            </a:pPr>
            <a:r>
              <a:rPr lang="en-US" b="0" i="0" dirty="0">
                <a:solidFill>
                  <a:srgbClr val="0F0F0F"/>
                </a:solidFill>
                <a:effectLst/>
                <a:latin typeface="Times New Roman" panose="02020603050405020304" pitchFamily="18" charset="0"/>
                <a:cs typeface="Times New Roman" panose="02020603050405020304" pitchFamily="18" charset="0"/>
              </a:rPr>
              <a:t>In the realm of sociological research, the advent of social media has been a focal point for analyzing its transformative effects on social interaction and identity formation. Pioneering studies, such as those conducted by Baxter and Clark (2021), have elucidated how platforms like Facebook and Twitter have not only increased the frequency of interpersonal communications but have also redefined their very nature. These platforms act as conduits for what </a:t>
            </a:r>
            <a:r>
              <a:rPr lang="en-US" b="0" i="0" dirty="0" err="1">
                <a:solidFill>
                  <a:srgbClr val="0F0F0F"/>
                </a:solidFill>
                <a:effectLst/>
                <a:latin typeface="Times New Roman" panose="02020603050405020304" pitchFamily="18" charset="0"/>
                <a:cs typeface="Times New Roman" panose="02020603050405020304" pitchFamily="18" charset="0"/>
              </a:rPr>
              <a:t>Baym</a:t>
            </a:r>
            <a:r>
              <a:rPr lang="en-US" b="0" i="0" dirty="0">
                <a:solidFill>
                  <a:srgbClr val="0F0F0F"/>
                </a:solidFill>
                <a:effectLst/>
                <a:latin typeface="Times New Roman" panose="02020603050405020304" pitchFamily="18" charset="0"/>
                <a:cs typeface="Times New Roman" panose="02020603050405020304" pitchFamily="18" charset="0"/>
              </a:rPr>
              <a:t> and Boyd (2018) describe as 'networked individualism', a paradigm shift where traditional group-based interactions are supplanted by more fluid, individual-centric connections. </a:t>
            </a:r>
          </a:p>
          <a:p>
            <a:pPr algn="just">
              <a:lnSpc>
                <a:spcPct val="120000"/>
              </a:lnSpc>
            </a:pPr>
            <a:endParaRPr lang="en-US" b="0" i="0" dirty="0">
              <a:solidFill>
                <a:srgbClr val="0F0F0F"/>
              </a:solidFill>
              <a:effectLst/>
              <a:latin typeface="Times New Roman" panose="02020603050405020304" pitchFamily="18" charset="0"/>
              <a:cs typeface="Times New Roman" panose="02020603050405020304" pitchFamily="18" charset="0"/>
            </a:endParaRPr>
          </a:p>
          <a:p>
            <a:pPr algn="just">
              <a:lnSpc>
                <a:spcPct val="120000"/>
              </a:lnSpc>
            </a:pPr>
            <a:r>
              <a:rPr lang="en-US" b="0" i="0" dirty="0">
                <a:solidFill>
                  <a:srgbClr val="0F0F0F"/>
                </a:solidFill>
                <a:effectLst/>
                <a:latin typeface="Times New Roman" panose="02020603050405020304" pitchFamily="18" charset="0"/>
                <a:cs typeface="Times New Roman" panose="02020603050405020304" pitchFamily="18" charset="0"/>
              </a:rPr>
              <a:t>This shift is further explored in the work of Zhao (2020), who posits that social media facilitates a unique blend of public and private spheres, allowing for the simultaneous exhibition and concealment of personal identities. Such a phenomenon has significant implications for self-conception and socialization processes, challenging traditional notions of community and belonging. Moreover, empirical evidence provided by Kim and Lee (2019) suggests a correlation between intensive social media use and the alteration of social behaviors, highlighting a complex interplay between virtual engagement and real-world social dynamics. As these platforms continue to permeate everyday life, their influence extends beyond mere communication, shaping the very fabric of social interaction and the construction of modern identities.</a:t>
            </a:r>
          </a:p>
        </p:txBody>
      </p:sp>
    </p:spTree>
    <p:extLst>
      <p:ext uri="{BB962C8B-B14F-4D97-AF65-F5344CB8AC3E}">
        <p14:creationId xmlns:p14="http://schemas.microsoft.com/office/powerpoint/2010/main" val="364812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B676978-5323-B4EC-33BF-34E3C5F26702}"/>
              </a:ext>
            </a:extLst>
          </p:cNvPr>
          <p:cNvSpPr>
            <a:spLocks noGrp="1"/>
          </p:cNvSpPr>
          <p:nvPr>
            <p:ph idx="1"/>
          </p:nvPr>
        </p:nvSpPr>
        <p:spPr>
          <a:xfrm>
            <a:off x="948447" y="1474221"/>
            <a:ext cx="6872591" cy="3515743"/>
          </a:xfrm>
        </p:spPr>
        <p:txBody>
          <a:bodyPr>
            <a:normAutofit/>
          </a:bodyPr>
          <a:lstStyle/>
          <a:p>
            <a:pPr marL="0" indent="0" algn="ctr">
              <a:buNone/>
            </a:pPr>
            <a:r>
              <a:rPr lang="en-US" sz="4800" dirty="0">
                <a:latin typeface="Times New Roman" panose="02020603050405020304" pitchFamily="18" charset="0"/>
                <a:cs typeface="Times New Roman" panose="02020603050405020304" pitchFamily="18" charset="0"/>
              </a:rPr>
              <a:t>Have you noticed any difference ?</a:t>
            </a:r>
            <a:endParaRPr lang="en-MY" sz="4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C657D8A-9818-8CC3-3528-2CEBC17711BA}"/>
              </a:ext>
            </a:extLst>
          </p:cNvPr>
          <p:cNvPicPr>
            <a:picLocks noChangeAspect="1"/>
          </p:cNvPicPr>
          <p:nvPr/>
        </p:nvPicPr>
        <p:blipFill>
          <a:blip r:embed="rId2"/>
          <a:stretch>
            <a:fillRect/>
          </a:stretch>
        </p:blipFill>
        <p:spPr>
          <a:xfrm>
            <a:off x="10989770" y="351404"/>
            <a:ext cx="1202230" cy="1122817"/>
          </a:xfrm>
          <a:prstGeom prst="rect">
            <a:avLst/>
          </a:prstGeom>
          <a:ln>
            <a:noFill/>
          </a:ln>
          <a:effectLst>
            <a:softEdge rad="112500"/>
          </a:effectLst>
        </p:spPr>
      </p:pic>
      <p:pic>
        <p:nvPicPr>
          <p:cNvPr id="4" name="Picture 3">
            <a:extLst>
              <a:ext uri="{FF2B5EF4-FFF2-40B4-BE49-F238E27FC236}">
                <a16:creationId xmlns:a16="http://schemas.microsoft.com/office/drawing/2014/main" id="{7F1ABC16-D448-6133-BEC5-A60D13F1ED5C}"/>
              </a:ext>
            </a:extLst>
          </p:cNvPr>
          <p:cNvPicPr>
            <a:picLocks noChangeAspect="1"/>
          </p:cNvPicPr>
          <p:nvPr/>
        </p:nvPicPr>
        <p:blipFill>
          <a:blip r:embed="rId3"/>
          <a:stretch>
            <a:fillRect/>
          </a:stretch>
        </p:blipFill>
        <p:spPr>
          <a:xfrm>
            <a:off x="7821038" y="2183222"/>
            <a:ext cx="4260715" cy="4260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6658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CC2B2-5649-D401-6A5A-D0D56F58DAA5}"/>
              </a:ext>
            </a:extLst>
          </p:cNvPr>
          <p:cNvSpPr>
            <a:spLocks noGrp="1"/>
          </p:cNvSpPr>
          <p:nvPr>
            <p:ph type="title"/>
          </p:nvPr>
        </p:nvSpPr>
        <p:spPr>
          <a:xfrm>
            <a:off x="0" y="423431"/>
            <a:ext cx="12005187" cy="1089529"/>
          </a:xfrm>
        </p:spPr>
        <p:txBody>
          <a:bodyPr>
            <a:normAutofit fontScale="90000"/>
          </a:bodyPr>
          <a:lstStyle/>
          <a:p>
            <a:r>
              <a:rPr lang="en-US" sz="4000" b="1" dirty="0">
                <a:solidFill>
                  <a:srgbClr val="FFFFFF"/>
                </a:solidFill>
                <a:latin typeface="Times New Roman" panose="02020603050405020304" pitchFamily="18" charset="0"/>
                <a:cs typeface="Times New Roman" panose="02020603050405020304" pitchFamily="18" charset="0"/>
              </a:rPr>
              <a:t>The Differences Can Be Seen In Several Aspects Of Writing </a:t>
            </a:r>
            <a:endParaRPr lang="en-MY" sz="4000" b="1" dirty="0">
              <a:solidFill>
                <a:srgbClr val="FFFFFF"/>
              </a:solidFill>
              <a:latin typeface="Times New Roman" panose="02020603050405020304" pitchFamily="18" charset="0"/>
              <a:cs typeface="Times New Roman" panose="02020603050405020304" pitchFamily="18" charset="0"/>
            </a:endParaRPr>
          </a:p>
        </p:txBody>
      </p:sp>
      <p:sp>
        <p:nvSpPr>
          <p:cNvPr id="12"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232B6303-0915-AAEA-4716-F36A966D1DD5}"/>
              </a:ext>
            </a:extLst>
          </p:cNvPr>
          <p:cNvPicPr>
            <a:picLocks noChangeAspect="1"/>
          </p:cNvPicPr>
          <p:nvPr/>
        </p:nvPicPr>
        <p:blipFill>
          <a:blip r:embed="rId2"/>
          <a:stretch>
            <a:fillRect/>
          </a:stretch>
        </p:blipFill>
        <p:spPr>
          <a:xfrm>
            <a:off x="11267768" y="0"/>
            <a:ext cx="924232" cy="707923"/>
          </a:xfrm>
          <a:prstGeom prst="rect">
            <a:avLst/>
          </a:prstGeom>
          <a:ln>
            <a:noFill/>
          </a:ln>
          <a:effectLst>
            <a:softEdge rad="112500"/>
          </a:effectLst>
        </p:spPr>
      </p:pic>
      <p:graphicFrame>
        <p:nvGraphicFramePr>
          <p:cNvPr id="6" name="Content Placeholder 2">
            <a:extLst>
              <a:ext uri="{FF2B5EF4-FFF2-40B4-BE49-F238E27FC236}">
                <a16:creationId xmlns:a16="http://schemas.microsoft.com/office/drawing/2014/main" id="{D954A169-1C22-32D2-DDD7-611C98337114}"/>
              </a:ext>
            </a:extLst>
          </p:cNvPr>
          <p:cNvGraphicFramePr>
            <a:graphicFrameLocks noGrp="1"/>
          </p:cNvGraphicFramePr>
          <p:nvPr>
            <p:ph idx="1"/>
            <p:extLst>
              <p:ext uri="{D42A27DB-BD31-4B8C-83A1-F6EECF244321}">
                <p14:modId xmlns:p14="http://schemas.microsoft.com/office/powerpoint/2010/main" val="2052532613"/>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039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DEFC2-45D3-AC5A-7559-02016F0029A6}"/>
              </a:ext>
            </a:extLst>
          </p:cNvPr>
          <p:cNvSpPr>
            <a:spLocks noGrp="1"/>
          </p:cNvSpPr>
          <p:nvPr>
            <p:ph type="title"/>
          </p:nvPr>
        </p:nvSpPr>
        <p:spPr>
          <a:xfrm>
            <a:off x="841248" y="548640"/>
            <a:ext cx="3600860" cy="5431536"/>
          </a:xfrm>
        </p:spPr>
        <p:txBody>
          <a:bodyPr>
            <a:normAutofit/>
          </a:bodyPr>
          <a:lstStyle/>
          <a:p>
            <a:r>
              <a:rPr lang="en-US" sz="5400" b="1">
                <a:latin typeface="Times New Roman" panose="02020603050405020304" pitchFamily="18" charset="0"/>
                <a:cs typeface="Times New Roman" panose="02020603050405020304" pitchFamily="18" charset="0"/>
              </a:rPr>
              <a:t>Non-Academic </a:t>
            </a:r>
            <a:endParaRPr lang="en-MY" sz="5400" b="1">
              <a:latin typeface="Times New Roman" panose="02020603050405020304" pitchFamily="18" charset="0"/>
              <a:cs typeface="Times New Roman" panose="02020603050405020304" pitchFamily="18" charset="0"/>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80AB27-C8B6-B0D5-43A8-D2C376915FA6}"/>
              </a:ext>
            </a:extLst>
          </p:cNvPr>
          <p:cNvSpPr>
            <a:spLocks noGrp="1"/>
          </p:cNvSpPr>
          <p:nvPr>
            <p:ph idx="1"/>
          </p:nvPr>
        </p:nvSpPr>
        <p:spPr>
          <a:xfrm>
            <a:off x="4896465" y="552091"/>
            <a:ext cx="7157883" cy="6173174"/>
          </a:xfrm>
        </p:spPr>
        <p:txBody>
          <a:bodyPr anchor="ctr">
            <a:normAutofit/>
          </a:bodyPr>
          <a:lstStyle/>
          <a:p>
            <a:pPr>
              <a:buFont typeface="+mj-lt"/>
              <a:buAutoNum type="arabicPeriod"/>
            </a:pPr>
            <a:r>
              <a:rPr lang="en-US" sz="2000" b="1" i="0" dirty="0">
                <a:effectLst/>
                <a:latin typeface="Times New Roman" panose="02020603050405020304" pitchFamily="18" charset="0"/>
                <a:cs typeface="Times New Roman" panose="02020603050405020304" pitchFamily="18" charset="0"/>
              </a:rPr>
              <a:t>First-Person Narrative:</a:t>
            </a:r>
            <a:endParaRPr lang="en-US" sz="2000" b="0" i="0" dirty="0">
              <a:effectLst/>
              <a:latin typeface="Times New Roman" panose="02020603050405020304" pitchFamily="18" charset="0"/>
              <a:cs typeface="Times New Roman" panose="02020603050405020304" pitchFamily="18" charset="0"/>
            </a:endParaRPr>
          </a:p>
          <a:p>
            <a:pPr marL="457200" lvl="1" indent="0">
              <a:buNone/>
            </a:pPr>
            <a:r>
              <a:rPr lang="en-US" sz="2000" b="0" i="0" dirty="0">
                <a:effectLst/>
                <a:latin typeface="Times New Roman" panose="02020603050405020304" pitchFamily="18" charset="0"/>
                <a:cs typeface="Times New Roman" panose="02020603050405020304" pitchFamily="18" charset="0"/>
              </a:rPr>
              <a:t>This paragraph is written from a personal perspective, using "I" to express individual experiences and reflections.</a:t>
            </a:r>
          </a:p>
          <a:p>
            <a:pPr>
              <a:buFont typeface="+mj-lt"/>
              <a:buAutoNum type="arabicPeriod"/>
            </a:pPr>
            <a:r>
              <a:rPr lang="en-US" sz="2000" b="1" i="0" dirty="0">
                <a:effectLst/>
                <a:latin typeface="Times New Roman" panose="02020603050405020304" pitchFamily="18" charset="0"/>
                <a:cs typeface="Times New Roman" panose="02020603050405020304" pitchFamily="18" charset="0"/>
              </a:rPr>
              <a:t>Subjective and Anecdotal Content:</a:t>
            </a:r>
            <a:endParaRPr lang="en-US" sz="2000" b="0" i="0" dirty="0">
              <a:effectLst/>
              <a:latin typeface="Times New Roman" panose="02020603050405020304" pitchFamily="18" charset="0"/>
              <a:cs typeface="Times New Roman" panose="02020603050405020304" pitchFamily="18" charset="0"/>
            </a:endParaRPr>
          </a:p>
          <a:p>
            <a:pPr marL="457200" lvl="1" indent="0">
              <a:buNone/>
            </a:pPr>
            <a:r>
              <a:rPr lang="en-US" sz="2000" b="0" i="0" dirty="0">
                <a:effectLst/>
                <a:latin typeface="Times New Roman" panose="02020603050405020304" pitchFamily="18" charset="0"/>
                <a:cs typeface="Times New Roman" panose="02020603050405020304" pitchFamily="18" charset="0"/>
              </a:rPr>
              <a:t>It focuses on personal observations and feelings, rather than presenting objective facts or research findings.</a:t>
            </a:r>
          </a:p>
          <a:p>
            <a:pPr>
              <a:buFont typeface="+mj-lt"/>
              <a:buAutoNum type="arabicPeriod"/>
            </a:pPr>
            <a:r>
              <a:rPr lang="en-US" sz="2000" b="1" i="0" dirty="0">
                <a:effectLst/>
                <a:latin typeface="Times New Roman" panose="02020603050405020304" pitchFamily="18" charset="0"/>
                <a:cs typeface="Times New Roman" panose="02020603050405020304" pitchFamily="18" charset="0"/>
              </a:rPr>
              <a:t>Conversational Tone:</a:t>
            </a:r>
            <a:endParaRPr lang="en-US" sz="2000" b="0" i="0" dirty="0">
              <a:effectLst/>
              <a:latin typeface="Times New Roman" panose="02020603050405020304" pitchFamily="18" charset="0"/>
              <a:cs typeface="Times New Roman" panose="02020603050405020304" pitchFamily="18" charset="0"/>
            </a:endParaRPr>
          </a:p>
          <a:p>
            <a:pPr marL="457200" lvl="1" indent="0">
              <a:buNone/>
            </a:pPr>
            <a:r>
              <a:rPr lang="en-US" sz="2000" b="0" i="0" dirty="0">
                <a:effectLst/>
                <a:latin typeface="Times New Roman" panose="02020603050405020304" pitchFamily="18" charset="0"/>
                <a:cs typeface="Times New Roman" panose="02020603050405020304" pitchFamily="18" charset="0"/>
              </a:rPr>
              <a:t>The language is informal and conversational, intended to engage the reader on a personal level.</a:t>
            </a:r>
          </a:p>
          <a:p>
            <a:pPr>
              <a:buFont typeface="+mj-lt"/>
              <a:buAutoNum type="arabicPeriod"/>
            </a:pPr>
            <a:r>
              <a:rPr lang="en-US" sz="2000" b="1" i="0" dirty="0">
                <a:effectLst/>
                <a:latin typeface="Times New Roman" panose="02020603050405020304" pitchFamily="18" charset="0"/>
                <a:cs typeface="Times New Roman" panose="02020603050405020304" pitchFamily="18" charset="0"/>
              </a:rPr>
              <a:t>Absence of Formal Structure and Citations:</a:t>
            </a:r>
            <a:endParaRPr lang="en-US" sz="2000" b="0" i="0" dirty="0">
              <a:effectLst/>
              <a:latin typeface="Times New Roman" panose="02020603050405020304" pitchFamily="18" charset="0"/>
              <a:cs typeface="Times New Roman" panose="02020603050405020304" pitchFamily="18" charset="0"/>
            </a:endParaRPr>
          </a:p>
          <a:p>
            <a:pPr marL="457200" lvl="1" indent="0">
              <a:buNone/>
            </a:pPr>
            <a:r>
              <a:rPr lang="en-US" sz="2000" b="0" i="0" dirty="0">
                <a:effectLst/>
                <a:latin typeface="Times New Roman" panose="02020603050405020304" pitchFamily="18" charset="0"/>
                <a:cs typeface="Times New Roman" panose="02020603050405020304" pitchFamily="18" charset="0"/>
              </a:rPr>
              <a:t>Unlike academic texts, this paragraph does not follow a formal structure or include citations. It is more about personal storytelling.</a:t>
            </a:r>
          </a:p>
          <a:p>
            <a:pPr>
              <a:buFont typeface="+mj-lt"/>
              <a:buAutoNum type="arabicPeriod"/>
            </a:pPr>
            <a:r>
              <a:rPr lang="en-US" sz="2000" b="1" i="0" dirty="0">
                <a:effectLst/>
                <a:latin typeface="Times New Roman" panose="02020603050405020304" pitchFamily="18" charset="0"/>
                <a:cs typeface="Times New Roman" panose="02020603050405020304" pitchFamily="18" charset="0"/>
              </a:rPr>
              <a:t>Emotional and Reflective:</a:t>
            </a:r>
            <a:endParaRPr lang="en-US" sz="2000" b="0" i="0" dirty="0">
              <a:effectLst/>
              <a:latin typeface="Times New Roman" panose="02020603050405020304" pitchFamily="18" charset="0"/>
              <a:cs typeface="Times New Roman" panose="02020603050405020304" pitchFamily="18" charset="0"/>
            </a:endParaRPr>
          </a:p>
          <a:p>
            <a:pPr marL="457200" lvl="1" indent="0">
              <a:buNone/>
            </a:pPr>
            <a:r>
              <a:rPr lang="en-US" sz="2000" b="0" i="0" dirty="0">
                <a:effectLst/>
                <a:latin typeface="Times New Roman" panose="02020603050405020304" pitchFamily="18" charset="0"/>
                <a:cs typeface="Times New Roman" panose="02020603050405020304" pitchFamily="18" charset="0"/>
              </a:rPr>
              <a:t>The paragraph explores emotional responses and personal reflections, which is a hallmark of many non-academic texts.</a:t>
            </a:r>
          </a:p>
          <a:p>
            <a:endParaRPr lang="en-MY"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BEB7137-8BAD-C9E9-A580-48570837CD05}"/>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17385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C7741-BCBC-9E7D-4985-7B9FAE757012}"/>
              </a:ext>
            </a:extLst>
          </p:cNvPr>
          <p:cNvSpPr>
            <a:spLocks noGrp="1"/>
          </p:cNvSpPr>
          <p:nvPr>
            <p:ph type="title"/>
          </p:nvPr>
        </p:nvSpPr>
        <p:spPr>
          <a:xfrm>
            <a:off x="841248" y="548640"/>
            <a:ext cx="3600860" cy="5431536"/>
          </a:xfrm>
        </p:spPr>
        <p:txBody>
          <a:bodyPr>
            <a:normAutofit/>
          </a:bodyPr>
          <a:lstStyle/>
          <a:p>
            <a:r>
              <a:rPr lang="en-US" sz="5400" dirty="0">
                <a:latin typeface="Times New Roman" panose="02020603050405020304" pitchFamily="18" charset="0"/>
                <a:cs typeface="Times New Roman" panose="02020603050405020304" pitchFamily="18" charset="0"/>
              </a:rPr>
              <a:t>Academic </a:t>
            </a:r>
            <a:endParaRPr lang="en-MY" sz="5400" dirty="0">
              <a:latin typeface="Times New Roman" panose="02020603050405020304" pitchFamily="18" charset="0"/>
              <a:cs typeface="Times New Roman" panose="02020603050405020304" pitchFamily="18" charset="0"/>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6B09E7-C389-B349-69AE-2A03C0E5F717}"/>
              </a:ext>
            </a:extLst>
          </p:cNvPr>
          <p:cNvSpPr>
            <a:spLocks noGrp="1"/>
          </p:cNvSpPr>
          <p:nvPr>
            <p:ph idx="1"/>
          </p:nvPr>
        </p:nvSpPr>
        <p:spPr>
          <a:xfrm>
            <a:off x="4942874" y="552090"/>
            <a:ext cx="7112851" cy="6222335"/>
          </a:xfrm>
        </p:spPr>
        <p:txBody>
          <a:bodyPr anchor="ctr">
            <a:normAutofit/>
          </a:bodyPr>
          <a:lstStyle/>
          <a:p>
            <a:r>
              <a:rPr lang="en-US" sz="1800" b="1" i="0" dirty="0">
                <a:effectLst/>
                <a:latin typeface="Times New Roman" panose="02020603050405020304" pitchFamily="18" charset="0"/>
                <a:cs typeface="Times New Roman" panose="02020603050405020304" pitchFamily="18" charset="0"/>
              </a:rPr>
              <a:t>Third-Person and Impersonal Tone:</a:t>
            </a:r>
            <a:endParaRPr lang="en-US" sz="1800" b="0" i="0" dirty="0">
              <a:effectLst/>
              <a:latin typeface="Times New Roman" panose="02020603050405020304" pitchFamily="18" charset="0"/>
              <a:cs typeface="Times New Roman" panose="02020603050405020304" pitchFamily="18" charset="0"/>
            </a:endParaRPr>
          </a:p>
          <a:p>
            <a:pPr marL="457200" lvl="1" indent="0">
              <a:buNone/>
            </a:pPr>
            <a:r>
              <a:rPr lang="en-US" sz="1800" b="0" i="0" dirty="0">
                <a:effectLst/>
                <a:latin typeface="Times New Roman" panose="02020603050405020304" pitchFamily="18" charset="0"/>
                <a:cs typeface="Times New Roman" panose="02020603050405020304" pitchFamily="18" charset="0"/>
              </a:rPr>
              <a:t>The paragraph is written in the third person, maintaining an objective and formal tone. Focusing on presenting research findings and theoretical analysis without personal bias or subjective interpretation.</a:t>
            </a:r>
            <a:endParaRPr lang="en-US" sz="1800" b="1"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Emphasis on Research and Theory:</a:t>
            </a:r>
          </a:p>
          <a:p>
            <a:pPr marL="457200" lvl="1" indent="0">
              <a:buNone/>
            </a:pPr>
            <a:r>
              <a:rPr lang="en-US" sz="1800" b="0" i="0" dirty="0">
                <a:effectLst/>
                <a:latin typeface="Times New Roman" panose="02020603050405020304" pitchFamily="18" charset="0"/>
                <a:cs typeface="Times New Roman" panose="02020603050405020304" pitchFamily="18" charset="0"/>
              </a:rPr>
              <a:t>References to research studies (Baxter and Clark, </a:t>
            </a:r>
            <a:r>
              <a:rPr lang="en-US" sz="1800" b="0" i="0" dirty="0" err="1">
                <a:effectLst/>
                <a:latin typeface="Times New Roman" panose="02020603050405020304" pitchFamily="18" charset="0"/>
                <a:cs typeface="Times New Roman" panose="02020603050405020304" pitchFamily="18" charset="0"/>
              </a:rPr>
              <a:t>Baym</a:t>
            </a:r>
            <a:r>
              <a:rPr lang="en-US" sz="1800" b="0" i="0" dirty="0">
                <a:effectLst/>
                <a:latin typeface="Times New Roman" panose="02020603050405020304" pitchFamily="18" charset="0"/>
                <a:cs typeface="Times New Roman" panose="02020603050405020304" pitchFamily="18" charset="0"/>
              </a:rPr>
              <a:t> and Boyd, Zhao, Kim and Lee) are integrated to support the argument, demonstrating a deep engagement with existing scholarly work.</a:t>
            </a:r>
          </a:p>
          <a:p>
            <a:r>
              <a:rPr lang="en-US" sz="1800" b="1" dirty="0">
                <a:latin typeface="Times New Roman" panose="02020603050405020304" pitchFamily="18" charset="0"/>
                <a:cs typeface="Times New Roman" panose="02020603050405020304" pitchFamily="18" charset="0"/>
              </a:rPr>
              <a:t>Structured and Formal Language:</a:t>
            </a:r>
          </a:p>
          <a:p>
            <a:pPr marL="457200" lvl="1" indent="0">
              <a:buNone/>
            </a:pPr>
            <a:r>
              <a:rPr lang="en-US" sz="1800" b="0" i="0" dirty="0">
                <a:effectLst/>
                <a:latin typeface="Times New Roman" panose="02020603050405020304" pitchFamily="18" charset="0"/>
                <a:cs typeface="Times New Roman" panose="02020603050405020304" pitchFamily="18" charset="0"/>
              </a:rPr>
              <a:t>The paragraph is organized logically, starting with a general statement about the research area, then discussing specific studies and theories, and finally presenting the implications of these findings.</a:t>
            </a:r>
            <a:endParaRPr lang="en-US" sz="1800" b="1" dirty="0">
              <a:latin typeface="Times New Roman" panose="02020603050405020304" pitchFamily="18" charset="0"/>
              <a:cs typeface="Times New Roman" panose="02020603050405020304" pitchFamily="18" charset="0"/>
            </a:endParaRPr>
          </a:p>
          <a:p>
            <a:pPr marL="228600" lvl="1">
              <a:spcBef>
                <a:spcPts val="1000"/>
              </a:spcBef>
            </a:pPr>
            <a:r>
              <a:rPr lang="en-US" sz="1800" b="1" dirty="0">
                <a:latin typeface="Times New Roman" panose="02020603050405020304" pitchFamily="18" charset="0"/>
                <a:cs typeface="Times New Roman" panose="02020603050405020304" pitchFamily="18" charset="0"/>
              </a:rPr>
              <a:t>Evidence-Based:</a:t>
            </a:r>
          </a:p>
          <a:p>
            <a:pPr marL="457200" lvl="1" indent="0">
              <a:buNone/>
            </a:pPr>
            <a:r>
              <a:rPr lang="en-US" sz="1800" b="0" i="0" dirty="0">
                <a:effectLst/>
                <a:latin typeface="Times New Roman" panose="02020603050405020304" pitchFamily="18" charset="0"/>
                <a:cs typeface="Times New Roman" panose="02020603050405020304" pitchFamily="18" charset="0"/>
              </a:rPr>
              <a:t>The argument is built upon empirical studies and evidence, showcasing a reliance on data and research rather than anecdotal or personal observations.</a:t>
            </a:r>
          </a:p>
          <a:p>
            <a:pPr marL="228600" lvl="1">
              <a:spcBef>
                <a:spcPts val="1000"/>
              </a:spcBef>
            </a:pPr>
            <a:r>
              <a:rPr lang="en-US" sz="1800" b="1" dirty="0">
                <a:latin typeface="Times New Roman" panose="02020603050405020304" pitchFamily="18" charset="0"/>
                <a:cs typeface="Times New Roman" panose="02020603050405020304" pitchFamily="18" charset="0"/>
              </a:rPr>
              <a:t>Citations and References:</a:t>
            </a:r>
          </a:p>
          <a:p>
            <a:pPr marL="457200" lvl="1" indent="0">
              <a:buNone/>
            </a:pPr>
            <a:r>
              <a:rPr lang="en-US" sz="1800" b="0" i="0" dirty="0">
                <a:effectLst/>
                <a:latin typeface="Times New Roman" panose="02020603050405020304" pitchFamily="18" charset="0"/>
                <a:cs typeface="Times New Roman" panose="02020603050405020304" pitchFamily="18" charset="0"/>
              </a:rPr>
              <a:t>Formal citations are used throughout the paragraph to reference the work of other scholars, adhering to academic standards of scholarship and research integrity.</a:t>
            </a:r>
          </a:p>
          <a:p>
            <a:endParaRPr lang="en-MY"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76D373E-1DDE-2451-115E-1EAFDBCFEF55}"/>
              </a:ext>
            </a:extLst>
          </p:cNvPr>
          <p:cNvPicPr>
            <a:picLocks noChangeAspect="1"/>
          </p:cNvPicPr>
          <p:nvPr/>
        </p:nvPicPr>
        <p:blipFill>
          <a:blip r:embed="rId2"/>
          <a:stretch>
            <a:fillRect/>
          </a:stretch>
        </p:blipFill>
        <p:spPr>
          <a:xfrm>
            <a:off x="11149780" y="0"/>
            <a:ext cx="1042219" cy="1027579"/>
          </a:xfrm>
          <a:prstGeom prst="rect">
            <a:avLst/>
          </a:prstGeom>
          <a:ln>
            <a:noFill/>
          </a:ln>
          <a:effectLst>
            <a:softEdge rad="112500"/>
          </a:effectLst>
        </p:spPr>
      </p:pic>
    </p:spTree>
    <p:extLst>
      <p:ext uri="{BB962C8B-B14F-4D97-AF65-F5344CB8AC3E}">
        <p14:creationId xmlns:p14="http://schemas.microsoft.com/office/powerpoint/2010/main" val="1682437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73A4C09-5D57-FF57-18F2-7C1F8B7D9633}"/>
              </a:ext>
            </a:extLst>
          </p:cNvPr>
          <p:cNvGraphicFramePr>
            <a:graphicFrameLocks noGrp="1"/>
          </p:cNvGraphicFramePr>
          <p:nvPr>
            <p:ph idx="1"/>
            <p:extLst>
              <p:ext uri="{D42A27DB-BD31-4B8C-83A1-F6EECF244321}">
                <p14:modId xmlns:p14="http://schemas.microsoft.com/office/powerpoint/2010/main" val="3067271078"/>
              </p:ext>
            </p:extLst>
          </p:nvPr>
        </p:nvGraphicFramePr>
        <p:xfrm>
          <a:off x="0" y="1"/>
          <a:ext cx="12192000" cy="6952991"/>
        </p:xfrm>
        <a:graphic>
          <a:graphicData uri="http://schemas.openxmlformats.org/drawingml/2006/table">
            <a:tbl>
              <a:tblPr/>
              <a:tblGrid>
                <a:gridCol w="2550695">
                  <a:extLst>
                    <a:ext uri="{9D8B030D-6E8A-4147-A177-3AD203B41FA5}">
                      <a16:colId xmlns:a16="http://schemas.microsoft.com/office/drawing/2014/main" val="3116329981"/>
                    </a:ext>
                  </a:extLst>
                </a:gridCol>
                <a:gridCol w="4892842">
                  <a:extLst>
                    <a:ext uri="{9D8B030D-6E8A-4147-A177-3AD203B41FA5}">
                      <a16:colId xmlns:a16="http://schemas.microsoft.com/office/drawing/2014/main" val="674065144"/>
                    </a:ext>
                  </a:extLst>
                </a:gridCol>
                <a:gridCol w="4748463">
                  <a:extLst>
                    <a:ext uri="{9D8B030D-6E8A-4147-A177-3AD203B41FA5}">
                      <a16:colId xmlns:a16="http://schemas.microsoft.com/office/drawing/2014/main" val="529157213"/>
                    </a:ext>
                  </a:extLst>
                </a:gridCol>
              </a:tblGrid>
              <a:tr h="429975">
                <a:tc>
                  <a:txBody>
                    <a:bodyPr/>
                    <a:lstStyle/>
                    <a:p>
                      <a:pPr fontAlgn="b"/>
                      <a:r>
                        <a:rPr lang="en-MY" sz="2800" b="1">
                          <a:effectLst/>
                          <a:latin typeface="Times New Roman" panose="02020603050405020304" pitchFamily="18" charset="0"/>
                          <a:cs typeface="Times New Roman" panose="02020603050405020304" pitchFamily="18" charset="0"/>
                        </a:rPr>
                        <a:t>Aspect</a:t>
                      </a:r>
                    </a:p>
                  </a:txBody>
                  <a:tcPr marL="27367" marR="27367" marT="13683" marB="13683"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
                      <a:r>
                        <a:rPr lang="en-MY" sz="2800" b="1">
                          <a:effectLst/>
                          <a:latin typeface="Times New Roman" panose="02020603050405020304" pitchFamily="18" charset="0"/>
                          <a:cs typeface="Times New Roman" panose="02020603050405020304" pitchFamily="18" charset="0"/>
                        </a:rPr>
                        <a:t>Academic Paragraph</a:t>
                      </a:r>
                    </a:p>
                  </a:txBody>
                  <a:tcPr marL="27367" marR="27367" marT="13683" marB="13683"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
                      <a:r>
                        <a:rPr lang="en-MY" sz="2800" b="1" dirty="0">
                          <a:effectLst/>
                          <a:latin typeface="Times New Roman" panose="02020603050405020304" pitchFamily="18" charset="0"/>
                          <a:cs typeface="Times New Roman" panose="02020603050405020304" pitchFamily="18" charset="0"/>
                        </a:rPr>
                        <a:t>Non-Academic Paragraph</a:t>
                      </a:r>
                    </a:p>
                  </a:txBody>
                  <a:tcPr marL="27367" marR="27367" marT="13683" marB="13683"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863369698"/>
                  </a:ext>
                </a:extLst>
              </a:tr>
              <a:tr h="429975">
                <a:tc>
                  <a:txBody>
                    <a:bodyPr/>
                    <a:lstStyle/>
                    <a:p>
                      <a:pPr fontAlgn="base"/>
                      <a:r>
                        <a:rPr lang="en-MY" sz="2800" b="1" dirty="0">
                          <a:effectLst/>
                          <a:latin typeface="Times New Roman" panose="02020603050405020304" pitchFamily="18" charset="0"/>
                          <a:cs typeface="Times New Roman" panose="02020603050405020304" pitchFamily="18" charset="0"/>
                        </a:rPr>
                        <a:t>Narrative Style</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MY" sz="1800">
                          <a:effectLst/>
                          <a:latin typeface="Times New Roman" panose="02020603050405020304" pitchFamily="18" charset="0"/>
                          <a:cs typeface="Times New Roman" panose="02020603050405020304" pitchFamily="18" charset="0"/>
                        </a:rPr>
                        <a:t>Third-person, impersonal</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MY" sz="1800" dirty="0">
                          <a:effectLst/>
                          <a:latin typeface="Times New Roman" panose="02020603050405020304" pitchFamily="18" charset="0"/>
                          <a:cs typeface="Times New Roman" panose="02020603050405020304" pitchFamily="18" charset="0"/>
                        </a:rPr>
                        <a:t>First-person, personal narrative</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866916300"/>
                  </a:ext>
                </a:extLst>
              </a:tr>
              <a:tr h="503477">
                <a:tc>
                  <a:txBody>
                    <a:bodyPr/>
                    <a:lstStyle/>
                    <a:p>
                      <a:pPr fontAlgn="base"/>
                      <a:r>
                        <a:rPr lang="en-MY" sz="2800" b="1" dirty="0">
                          <a:effectLst/>
                          <a:latin typeface="Times New Roman" panose="02020603050405020304" pitchFamily="18" charset="0"/>
                          <a:cs typeface="Times New Roman" panose="02020603050405020304" pitchFamily="18" charset="0"/>
                        </a:rPr>
                        <a:t>Content Focus</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MY" sz="1800">
                          <a:effectLst/>
                          <a:latin typeface="Times New Roman" panose="02020603050405020304" pitchFamily="18" charset="0"/>
                          <a:cs typeface="Times New Roman" panose="02020603050405020304" pitchFamily="18" charset="0"/>
                        </a:rPr>
                        <a:t>Research findings, theoretical perspectives</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MY" sz="1800" dirty="0">
                          <a:effectLst/>
                          <a:latin typeface="Times New Roman" panose="02020603050405020304" pitchFamily="18" charset="0"/>
                          <a:cs typeface="Times New Roman" panose="02020603050405020304" pitchFamily="18" charset="0"/>
                        </a:rPr>
                        <a:t>Personal experiences, reflections</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061047168"/>
                  </a:ext>
                </a:extLst>
              </a:tr>
              <a:tr h="834037">
                <a:tc>
                  <a:txBody>
                    <a:bodyPr/>
                    <a:lstStyle/>
                    <a:p>
                      <a:pPr fontAlgn="base"/>
                      <a:r>
                        <a:rPr lang="en-MY" sz="2800" b="1">
                          <a:effectLst/>
                          <a:latin typeface="Times New Roman" panose="02020603050405020304" pitchFamily="18" charset="0"/>
                          <a:cs typeface="Times New Roman" panose="02020603050405020304" pitchFamily="18" charset="0"/>
                        </a:rPr>
                        <a:t>Language and Tone</a:t>
                      </a:r>
                      <a:endParaRPr lang="en-MY" sz="280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MY" sz="1800" dirty="0">
                          <a:effectLst/>
                          <a:latin typeface="Times New Roman" panose="02020603050405020304" pitchFamily="18" charset="0"/>
                          <a:cs typeface="Times New Roman" panose="02020603050405020304" pitchFamily="18" charset="0"/>
                        </a:rPr>
                        <a:t>Formal, complex, academic vocabulary</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MY" sz="1800">
                          <a:effectLst/>
                          <a:latin typeface="Times New Roman" panose="02020603050405020304" pitchFamily="18" charset="0"/>
                          <a:cs typeface="Times New Roman" panose="02020603050405020304" pitchFamily="18" charset="0"/>
                        </a:rPr>
                        <a:t>Conversational, simple, accessible language</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747029906"/>
                  </a:ext>
                </a:extLst>
              </a:tr>
              <a:tr h="968226">
                <a:tc>
                  <a:txBody>
                    <a:bodyPr/>
                    <a:lstStyle/>
                    <a:p>
                      <a:pPr fontAlgn="base"/>
                      <a:r>
                        <a:rPr lang="en-MY" sz="2800" b="1" dirty="0">
                          <a:effectLst/>
                          <a:latin typeface="Times New Roman" panose="02020603050405020304" pitchFamily="18" charset="0"/>
                          <a:cs typeface="Times New Roman" panose="02020603050405020304" pitchFamily="18" charset="0"/>
                        </a:rPr>
                        <a:t>Structure and Rigor</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a:effectLst/>
                          <a:latin typeface="Times New Roman" panose="02020603050405020304" pitchFamily="18" charset="0"/>
                          <a:cs typeface="Times New Roman" panose="02020603050405020304" pitchFamily="18" charset="0"/>
                        </a:rPr>
                        <a:t>Structured approach, formal citations, evidence-based argumentation</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a:effectLst/>
                          <a:latin typeface="Times New Roman" panose="02020603050405020304" pitchFamily="18" charset="0"/>
                          <a:cs typeface="Times New Roman" panose="02020603050405020304" pitchFamily="18" charset="0"/>
                        </a:rPr>
                        <a:t>Flexible structure, anecdotal, less emphasis on evidence</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231061999"/>
                  </a:ext>
                </a:extLst>
              </a:tr>
              <a:tr h="1084411">
                <a:tc>
                  <a:txBody>
                    <a:bodyPr/>
                    <a:lstStyle/>
                    <a:p>
                      <a:pPr fontAlgn="base"/>
                      <a:r>
                        <a:rPr lang="en-MY" sz="2800" b="1" dirty="0">
                          <a:effectLst/>
                          <a:latin typeface="Times New Roman" panose="02020603050405020304" pitchFamily="18" charset="0"/>
                          <a:cs typeface="Times New Roman" panose="02020603050405020304" pitchFamily="18" charset="0"/>
                        </a:rPr>
                        <a:t>Purpose</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To contribute to scholarly understanding and discourse, focusing on objective analysis</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Personal expression, emotional engagement with the reader, focusing on subjective experiences</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4052439472"/>
                  </a:ext>
                </a:extLst>
              </a:tr>
              <a:tr h="852038">
                <a:tc>
                  <a:txBody>
                    <a:bodyPr/>
                    <a:lstStyle/>
                    <a:p>
                      <a:pPr fontAlgn="base"/>
                      <a:r>
                        <a:rPr lang="en-MY" sz="2800" b="1" dirty="0">
                          <a:effectLst/>
                          <a:latin typeface="Times New Roman" panose="02020603050405020304" pitchFamily="18" charset="0"/>
                          <a:cs typeface="Times New Roman" panose="02020603050405020304" pitchFamily="18" charset="0"/>
                        </a:rPr>
                        <a:t>Audience</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Scholars, researchers, students in relevant academic fields</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a:effectLst/>
                          <a:latin typeface="Times New Roman" panose="02020603050405020304" pitchFamily="18" charset="0"/>
                          <a:cs typeface="Times New Roman" panose="02020603050405020304" pitchFamily="18" charset="0"/>
                        </a:rPr>
                        <a:t>General public, readers without specialized knowledge in the topic</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401779044"/>
                  </a:ext>
                </a:extLst>
              </a:tr>
              <a:tr h="1200597">
                <a:tc>
                  <a:txBody>
                    <a:bodyPr/>
                    <a:lstStyle/>
                    <a:p>
                      <a:pPr fontAlgn="base"/>
                      <a:r>
                        <a:rPr lang="en-MY" sz="2800" b="1" dirty="0">
                          <a:effectLst/>
                          <a:latin typeface="Times New Roman" panose="02020603050405020304" pitchFamily="18" charset="0"/>
                          <a:cs typeface="Times New Roman" panose="02020603050405020304" pitchFamily="18" charset="0"/>
                        </a:rPr>
                        <a:t>Evidence and Argumentation</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dirty="0">
                          <a:effectLst/>
                          <a:latin typeface="Times New Roman" panose="02020603050405020304" pitchFamily="18" charset="0"/>
                          <a:cs typeface="Times New Roman" panose="02020603050405020304" pitchFamily="18" charset="0"/>
                        </a:rPr>
                        <a:t>Empirical evidence, data analysis, logical reasoning, supported by research findings and citations</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US" sz="1800">
                          <a:effectLst/>
                          <a:latin typeface="Times New Roman" panose="02020603050405020304" pitchFamily="18" charset="0"/>
                          <a:cs typeface="Times New Roman" panose="02020603050405020304" pitchFamily="18" charset="0"/>
                        </a:rPr>
                        <a:t>Often anecdotal, based on personal stories or opinions, with minimal or no use of formal citations or evidence</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751451745"/>
                  </a:ext>
                </a:extLst>
              </a:tr>
              <a:tr h="555264">
                <a:tc>
                  <a:txBody>
                    <a:bodyPr/>
                    <a:lstStyle/>
                    <a:p>
                      <a:pPr fontAlgn="base"/>
                      <a:r>
                        <a:rPr lang="en-MY" sz="2800" b="1" dirty="0">
                          <a:effectLst/>
                          <a:latin typeface="Times New Roman" panose="02020603050405020304" pitchFamily="18" charset="0"/>
                          <a:cs typeface="Times New Roman" panose="02020603050405020304" pitchFamily="18" charset="0"/>
                        </a:rPr>
                        <a:t>Tone</a:t>
                      </a:r>
                      <a:endParaRPr lang="en-MY" sz="2800" dirty="0">
                        <a:effectLst/>
                        <a:latin typeface="Times New Roman" panose="02020603050405020304" pitchFamily="18" charset="0"/>
                        <a:cs typeface="Times New Roman" panose="02020603050405020304" pitchFamily="18" charset="0"/>
                      </a:endParaRP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fontAlgn="base"/>
                      <a:r>
                        <a:rPr lang="en-MY" sz="1800" dirty="0">
                          <a:effectLst/>
                          <a:latin typeface="Times New Roman" panose="02020603050405020304" pitchFamily="18" charset="0"/>
                          <a:cs typeface="Times New Roman" panose="02020603050405020304" pitchFamily="18" charset="0"/>
                        </a:rPr>
                        <a:t>Objective, detached (no personal feeling involved)</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fontAlgn="base"/>
                      <a:r>
                        <a:rPr lang="en-MY" sz="1800" dirty="0">
                          <a:effectLst/>
                          <a:latin typeface="Times New Roman" panose="02020603050405020304" pitchFamily="18" charset="0"/>
                          <a:cs typeface="Times New Roman" panose="02020603050405020304" pitchFamily="18" charset="0"/>
                        </a:rPr>
                        <a:t>Subjective, engaging</a:t>
                      </a:r>
                    </a:p>
                  </a:txBody>
                  <a:tcPr marL="27367" marR="27367" marT="13683" marB="13683"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19781044"/>
                  </a:ext>
                </a:extLst>
              </a:tr>
            </a:tbl>
          </a:graphicData>
        </a:graphic>
      </p:graphicFrame>
    </p:spTree>
    <p:extLst>
      <p:ext uri="{BB962C8B-B14F-4D97-AF65-F5344CB8AC3E}">
        <p14:creationId xmlns:p14="http://schemas.microsoft.com/office/powerpoint/2010/main" val="381096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9BB1-1DA9-5C7E-9A31-1716BCBC06A9}"/>
              </a:ext>
            </a:extLst>
          </p:cNvPr>
          <p:cNvSpPr>
            <a:spLocks noGrp="1"/>
          </p:cNvSpPr>
          <p:nvPr>
            <p:ph type="title"/>
          </p:nvPr>
        </p:nvSpPr>
        <p:spPr>
          <a:xfrm>
            <a:off x="838200" y="894735"/>
            <a:ext cx="10515600" cy="1325563"/>
          </a:xfrm>
        </p:spPr>
        <p:txBody>
          <a:bodyPr/>
          <a:lstStyle/>
          <a:p>
            <a:r>
              <a:rPr lang="en-US" dirty="0">
                <a:latin typeface="Times New Roman" panose="02020603050405020304" pitchFamily="18" charset="0"/>
                <a:cs typeface="Times New Roman" panose="02020603050405020304" pitchFamily="18" charset="0"/>
              </a:rPr>
              <a:t>Now, What is “Academic Research And Writing”? </a:t>
            </a:r>
            <a:endParaRPr lang="en-MY"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85F1BA-E634-5DE0-258F-374377764ECD}"/>
              </a:ext>
            </a:extLst>
          </p:cNvPr>
          <p:cNvSpPr>
            <a:spLocks noGrp="1"/>
          </p:cNvSpPr>
          <p:nvPr>
            <p:ph idx="1"/>
          </p:nvPr>
        </p:nvSpPr>
        <p:spPr>
          <a:xfrm>
            <a:off x="838200" y="2743199"/>
            <a:ext cx="10515600" cy="3433763"/>
          </a:xfrm>
        </p:spPr>
        <p:txBody>
          <a:bodyPr>
            <a:normAutofit/>
          </a:bodyPr>
          <a:lstStyle/>
          <a:p>
            <a:pPr algn="ctr"/>
            <a:r>
              <a:rPr lang="en-US" sz="4000" dirty="0">
                <a:latin typeface="Times New Roman" panose="02020603050405020304" pitchFamily="18" charset="0"/>
                <a:cs typeface="Times New Roman" panose="02020603050405020304" pitchFamily="18" charset="0"/>
              </a:rPr>
              <a:t>Let’s </a:t>
            </a:r>
            <a:r>
              <a:rPr lang="en-US" sz="4000" dirty="0">
                <a:highlight>
                  <a:srgbClr val="FFFF00"/>
                </a:highlight>
                <a:latin typeface="Times New Roman" panose="02020603050405020304" pitchFamily="18" charset="0"/>
                <a:cs typeface="Times New Roman" panose="02020603050405020304" pitchFamily="18" charset="0"/>
              </a:rPr>
              <a:t>break up the words </a:t>
            </a:r>
            <a:endParaRPr lang="en-MY" sz="4000" dirty="0">
              <a:highlight>
                <a:srgbClr val="FFFF00"/>
              </a:highligh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00E261B-D5A7-7422-083C-F98808694E41}"/>
              </a:ext>
            </a:extLst>
          </p:cNvPr>
          <p:cNvPicPr>
            <a:picLocks noChangeAspect="1"/>
          </p:cNvPicPr>
          <p:nvPr/>
        </p:nvPicPr>
        <p:blipFill>
          <a:blip r:embed="rId2"/>
          <a:stretch>
            <a:fillRect/>
          </a:stretch>
        </p:blipFill>
        <p:spPr>
          <a:xfrm>
            <a:off x="11139948" y="0"/>
            <a:ext cx="1052052" cy="894735"/>
          </a:xfrm>
          <a:prstGeom prst="rect">
            <a:avLst/>
          </a:prstGeom>
          <a:ln>
            <a:noFill/>
          </a:ln>
          <a:effectLst>
            <a:softEdge rad="112500"/>
          </a:effectLst>
        </p:spPr>
      </p:pic>
    </p:spTree>
    <p:extLst>
      <p:ext uri="{BB962C8B-B14F-4D97-AF65-F5344CB8AC3E}">
        <p14:creationId xmlns:p14="http://schemas.microsoft.com/office/powerpoint/2010/main" val="3949159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DE9EE0-D135-2AA6-FAB3-687400DEC69E}"/>
              </a:ext>
            </a:extLst>
          </p:cNvPr>
          <p:cNvSpPr>
            <a:spLocks noGrp="1"/>
          </p:cNvSpPr>
          <p:nvPr>
            <p:ph type="title"/>
          </p:nvPr>
        </p:nvSpPr>
        <p:spPr>
          <a:xfrm>
            <a:off x="635000" y="640823"/>
            <a:ext cx="3418659" cy="5583148"/>
          </a:xfrm>
        </p:spPr>
        <p:txBody>
          <a:bodyPr anchor="ctr">
            <a:normAutofit/>
          </a:bodyPr>
          <a:lstStyle/>
          <a:p>
            <a:r>
              <a:rPr lang="en-US" sz="5400" dirty="0">
                <a:latin typeface="Times New Roman" panose="02020603050405020304" pitchFamily="18" charset="0"/>
                <a:cs typeface="Times New Roman" panose="02020603050405020304" pitchFamily="18" charset="0"/>
              </a:rPr>
              <a:t>What is the meaning of Academic </a:t>
            </a:r>
            <a:endParaRPr lang="en-MY" sz="5400" dirty="0">
              <a:latin typeface="Times New Roman" panose="02020603050405020304" pitchFamily="18" charset="0"/>
              <a:cs typeface="Times New Roman" panose="02020603050405020304" pitchFamily="18" charset="0"/>
            </a:endParaRP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B473F9-5BC1-6325-823E-D557FF0C2CF4}"/>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graphicFrame>
        <p:nvGraphicFramePr>
          <p:cNvPr id="6" name="Content Placeholder 2">
            <a:extLst>
              <a:ext uri="{FF2B5EF4-FFF2-40B4-BE49-F238E27FC236}">
                <a16:creationId xmlns:a16="http://schemas.microsoft.com/office/drawing/2014/main" id="{5CA44F64-12D5-282B-C199-80D762F5DF4D}"/>
              </a:ext>
            </a:extLst>
          </p:cNvPr>
          <p:cNvGraphicFramePr>
            <a:graphicFrameLocks noGrp="1"/>
          </p:cNvGraphicFramePr>
          <p:nvPr>
            <p:ph idx="1"/>
            <p:extLst>
              <p:ext uri="{D42A27DB-BD31-4B8C-83A1-F6EECF244321}">
                <p14:modId xmlns:p14="http://schemas.microsoft.com/office/powerpoint/2010/main" val="1827125998"/>
              </p:ext>
            </p:extLst>
          </p:nvPr>
        </p:nvGraphicFramePr>
        <p:xfrm>
          <a:off x="4502504" y="788307"/>
          <a:ext cx="7271678"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59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92EB7-0F37-888C-6415-815050809B4B}"/>
              </a:ext>
            </a:extLst>
          </p:cNvPr>
          <p:cNvSpPr>
            <a:spLocks noGrp="1"/>
          </p:cNvSpPr>
          <p:nvPr>
            <p:ph type="title"/>
          </p:nvPr>
        </p:nvSpPr>
        <p:spPr>
          <a:xfrm>
            <a:off x="8660189" y="643464"/>
            <a:ext cx="2888344" cy="5571071"/>
          </a:xfrm>
        </p:spPr>
        <p:txBody>
          <a:bodyPr>
            <a:normAutofit/>
          </a:bodyPr>
          <a:lstStyle/>
          <a:p>
            <a:r>
              <a:rPr lang="en-US">
                <a:solidFill>
                  <a:schemeClr val="bg1"/>
                </a:solidFill>
              </a:rPr>
              <a:t>Learning Outcomes</a:t>
            </a:r>
            <a:endParaRPr lang="en-MY">
              <a:solidFill>
                <a:schemeClr val="bg1"/>
              </a:solidFill>
            </a:endParaRPr>
          </a:p>
        </p:txBody>
      </p:sp>
      <p:sp>
        <p:nvSpPr>
          <p:cNvPr id="20" name="Rectangle 19">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MY"/>
          </a:p>
        </p:txBody>
      </p:sp>
      <p:sp useBgFill="1">
        <p:nvSpPr>
          <p:cNvPr id="24" name="Rectangle 23">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txBody>
          <a:bodyPr/>
          <a:lstStyle/>
          <a:p>
            <a:endParaRPr lang="en-MY"/>
          </a:p>
        </p:txBody>
      </p:sp>
      <p:pic>
        <p:nvPicPr>
          <p:cNvPr id="3" name="Picture 2">
            <a:extLst>
              <a:ext uri="{FF2B5EF4-FFF2-40B4-BE49-F238E27FC236}">
                <a16:creationId xmlns:a16="http://schemas.microsoft.com/office/drawing/2014/main" id="{F41D2316-8C6F-A2EC-59CB-E6F246CA33EA}"/>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graphicFrame>
        <p:nvGraphicFramePr>
          <p:cNvPr id="4" name="Content Placeholder 3">
            <a:extLst>
              <a:ext uri="{FF2B5EF4-FFF2-40B4-BE49-F238E27FC236}">
                <a16:creationId xmlns:a16="http://schemas.microsoft.com/office/drawing/2014/main" id="{7DEA0642-D852-7C26-E5F8-9D1A2D1CF1AE}"/>
              </a:ext>
            </a:extLst>
          </p:cNvPr>
          <p:cNvGraphicFramePr>
            <a:graphicFrameLocks noGrp="1"/>
          </p:cNvGraphicFramePr>
          <p:nvPr>
            <p:ph idx="1"/>
            <p:extLst>
              <p:ext uri="{D42A27DB-BD31-4B8C-83A1-F6EECF244321}">
                <p14:modId xmlns:p14="http://schemas.microsoft.com/office/powerpoint/2010/main" val="1462145561"/>
              </p:ext>
            </p:extLst>
          </p:nvPr>
        </p:nvGraphicFramePr>
        <p:xfrm>
          <a:off x="899847" y="935704"/>
          <a:ext cx="6489904" cy="4561199"/>
        </p:xfrm>
        <a:graphic>
          <a:graphicData uri="http://schemas.openxmlformats.org/drawingml/2006/table">
            <a:tbl>
              <a:tblPr/>
              <a:tblGrid>
                <a:gridCol w="319330">
                  <a:extLst>
                    <a:ext uri="{9D8B030D-6E8A-4147-A177-3AD203B41FA5}">
                      <a16:colId xmlns:a16="http://schemas.microsoft.com/office/drawing/2014/main" val="472838815"/>
                    </a:ext>
                  </a:extLst>
                </a:gridCol>
                <a:gridCol w="6170574">
                  <a:extLst>
                    <a:ext uri="{9D8B030D-6E8A-4147-A177-3AD203B41FA5}">
                      <a16:colId xmlns:a16="http://schemas.microsoft.com/office/drawing/2014/main" val="2814254903"/>
                    </a:ext>
                  </a:extLst>
                </a:gridCol>
              </a:tblGrid>
              <a:tr h="816023">
                <a:tc>
                  <a:txBody>
                    <a:bodyPr/>
                    <a:lstStyle/>
                    <a:p>
                      <a:pPr algn="justLow" fontAlgn="ctr">
                        <a:spcBef>
                          <a:spcPts val="0"/>
                        </a:spcBef>
                        <a:spcAft>
                          <a:spcPts val="0"/>
                        </a:spcAft>
                      </a:pPr>
                      <a:r>
                        <a:rPr lang="en-MY" sz="1600" b="1" i="0" u="none" strike="noStrike">
                          <a:effectLst/>
                          <a:latin typeface="Times New Roman" panose="02020603050405020304" pitchFamily="18" charset="0"/>
                          <a:cs typeface="Times New Roman" panose="02020603050405020304" pitchFamily="18" charset="0"/>
                        </a:rPr>
                        <a:t>1</a:t>
                      </a:r>
                      <a:endParaRPr lang="en-MY" sz="1600" b="0" i="0" u="none" strike="noStrike">
                        <a:effectLst/>
                        <a:latin typeface="Times New Roman" panose="02020603050405020304" pitchFamily="18" charset="0"/>
                        <a:cs typeface="Times New Roman" panose="02020603050405020304" pitchFamily="18" charset="0"/>
                      </a:endParaRPr>
                    </a:p>
                  </a:txBody>
                  <a:tcPr marL="10947" marR="10947" marT="10947" marB="10947" anchor="ctr">
                    <a:lnL>
                      <a:noFill/>
                    </a:lnL>
                    <a:lnR>
                      <a:noFill/>
                    </a:lnR>
                    <a:lnT>
                      <a:noFill/>
                    </a:lnT>
                    <a:lnB>
                      <a:noFill/>
                    </a:lnB>
                    <a:noFill/>
                  </a:tcPr>
                </a:tc>
                <a:tc>
                  <a:txBody>
                    <a:bodyPr/>
                    <a:lstStyle/>
                    <a:p>
                      <a:pPr algn="justLow" fontAlgn="ctr">
                        <a:spcBef>
                          <a:spcPts val="0"/>
                        </a:spcBef>
                        <a:spcAft>
                          <a:spcPts val="0"/>
                        </a:spcAft>
                      </a:pPr>
                      <a:endParaRPr lang="en-US" sz="1600" b="0" i="0" u="none" strike="noStrike" dirty="0">
                        <a:effectLst/>
                        <a:latin typeface="Times New Roman" panose="02020603050405020304" pitchFamily="18" charset="0"/>
                        <a:cs typeface="Times New Roman" panose="02020603050405020304" pitchFamily="18" charset="0"/>
                      </a:endParaRPr>
                    </a:p>
                    <a:p>
                      <a:pPr algn="justLow" fontAlgn="ctr">
                        <a:spcBef>
                          <a:spcPts val="0"/>
                        </a:spcBef>
                        <a:spcAft>
                          <a:spcPts val="0"/>
                        </a:spcAft>
                      </a:pPr>
                      <a:r>
                        <a:rPr lang="en-US" sz="1600" b="0" i="0" u="none" strike="noStrike" dirty="0">
                          <a:effectLst/>
                          <a:latin typeface="Times New Roman" panose="02020603050405020304" pitchFamily="18" charset="0"/>
                          <a:cs typeface="Times New Roman" panose="02020603050405020304" pitchFamily="18" charset="0"/>
                        </a:rPr>
                        <a:t>Students will be able to define what constitutes academic research and articulate the differences between academic and non-academic research.</a:t>
                      </a:r>
                    </a:p>
                  </a:txBody>
                  <a:tcPr marL="10947" marR="10947" marT="10947" marB="10947" anchor="ctr">
                    <a:lnL>
                      <a:noFill/>
                    </a:lnL>
                    <a:lnR>
                      <a:noFill/>
                    </a:lnR>
                    <a:lnT>
                      <a:noFill/>
                    </a:lnT>
                    <a:lnB>
                      <a:noFill/>
                    </a:lnB>
                    <a:noFill/>
                  </a:tcPr>
                </a:tc>
                <a:extLst>
                  <a:ext uri="{0D108BD9-81ED-4DB2-BD59-A6C34878D82A}">
                    <a16:rowId xmlns:a16="http://schemas.microsoft.com/office/drawing/2014/main" val="1226994440"/>
                  </a:ext>
                </a:extLst>
              </a:tr>
              <a:tr h="816023">
                <a:tc>
                  <a:txBody>
                    <a:bodyPr/>
                    <a:lstStyle/>
                    <a:p>
                      <a:pPr algn="justLow" fontAlgn="ctr">
                        <a:spcBef>
                          <a:spcPts val="0"/>
                        </a:spcBef>
                        <a:spcAft>
                          <a:spcPts val="0"/>
                        </a:spcAft>
                      </a:pPr>
                      <a:r>
                        <a:rPr lang="en-MY" sz="1600" b="1" i="0" u="none" strike="noStrike">
                          <a:effectLst/>
                          <a:latin typeface="Times New Roman" panose="02020603050405020304" pitchFamily="18" charset="0"/>
                          <a:cs typeface="Times New Roman" panose="02020603050405020304" pitchFamily="18" charset="0"/>
                        </a:rPr>
                        <a:t>2</a:t>
                      </a:r>
                      <a:endParaRPr lang="en-MY" sz="1600" b="0" i="0" u="none" strike="noStrike">
                        <a:effectLst/>
                        <a:latin typeface="Times New Roman" panose="02020603050405020304" pitchFamily="18" charset="0"/>
                        <a:cs typeface="Times New Roman" panose="02020603050405020304" pitchFamily="18" charset="0"/>
                      </a:endParaRPr>
                    </a:p>
                  </a:txBody>
                  <a:tcPr marL="10947" marR="10947" marT="10947" marB="10947" anchor="ctr">
                    <a:lnL>
                      <a:noFill/>
                    </a:lnL>
                    <a:lnR>
                      <a:noFill/>
                    </a:lnR>
                    <a:lnT>
                      <a:noFill/>
                    </a:lnT>
                    <a:lnB>
                      <a:noFill/>
                    </a:lnB>
                    <a:noFill/>
                  </a:tcPr>
                </a:tc>
                <a:tc>
                  <a:txBody>
                    <a:bodyPr/>
                    <a:lstStyle/>
                    <a:p>
                      <a:pPr algn="justLow" fontAlgn="ctr">
                        <a:spcBef>
                          <a:spcPts val="0"/>
                        </a:spcBef>
                        <a:spcAft>
                          <a:spcPts val="0"/>
                        </a:spcAft>
                      </a:pPr>
                      <a:endParaRPr lang="en-US" sz="1600" b="0" i="0" u="none" strike="noStrike" dirty="0">
                        <a:effectLst/>
                        <a:latin typeface="Times New Roman" panose="02020603050405020304" pitchFamily="18" charset="0"/>
                        <a:cs typeface="Times New Roman" panose="02020603050405020304" pitchFamily="18" charset="0"/>
                      </a:endParaRPr>
                    </a:p>
                    <a:p>
                      <a:pPr algn="justLow" fontAlgn="ctr">
                        <a:spcBef>
                          <a:spcPts val="0"/>
                        </a:spcBef>
                        <a:spcAft>
                          <a:spcPts val="0"/>
                        </a:spcAft>
                      </a:pPr>
                      <a:r>
                        <a:rPr lang="en-US" sz="1600" b="0" i="0" u="none" strike="noStrike" dirty="0">
                          <a:effectLst/>
                          <a:latin typeface="Times New Roman" panose="02020603050405020304" pitchFamily="18" charset="0"/>
                          <a:cs typeface="Times New Roman" panose="02020603050405020304" pitchFamily="18" charset="0"/>
                        </a:rPr>
                        <a:t>Students will demonstrate the ability to select appropriate research methodologies (qualitative, quantitative, case studies, etc.) for various research questions and contexts.</a:t>
                      </a:r>
                    </a:p>
                  </a:txBody>
                  <a:tcPr marL="10947" marR="10947" marT="10947" marB="10947" anchor="ctr">
                    <a:lnL>
                      <a:noFill/>
                    </a:lnL>
                    <a:lnR>
                      <a:noFill/>
                    </a:lnR>
                    <a:lnT>
                      <a:noFill/>
                    </a:lnT>
                    <a:lnB>
                      <a:noFill/>
                    </a:lnB>
                    <a:noFill/>
                  </a:tcPr>
                </a:tc>
                <a:extLst>
                  <a:ext uri="{0D108BD9-81ED-4DB2-BD59-A6C34878D82A}">
                    <a16:rowId xmlns:a16="http://schemas.microsoft.com/office/drawing/2014/main" val="2173867375"/>
                  </a:ext>
                </a:extLst>
              </a:tr>
              <a:tr h="816023">
                <a:tc>
                  <a:txBody>
                    <a:bodyPr/>
                    <a:lstStyle/>
                    <a:p>
                      <a:pPr algn="justLow" fontAlgn="ctr">
                        <a:spcBef>
                          <a:spcPts val="0"/>
                        </a:spcBef>
                        <a:spcAft>
                          <a:spcPts val="0"/>
                        </a:spcAft>
                      </a:pPr>
                      <a:r>
                        <a:rPr lang="en-MY" sz="1600" b="1" i="0" u="none" strike="noStrike">
                          <a:effectLst/>
                          <a:latin typeface="Times New Roman" panose="02020603050405020304" pitchFamily="18" charset="0"/>
                          <a:cs typeface="Times New Roman" panose="02020603050405020304" pitchFamily="18" charset="0"/>
                        </a:rPr>
                        <a:t>3</a:t>
                      </a:r>
                      <a:endParaRPr lang="en-MY" sz="1600" b="0" i="0" u="none" strike="noStrike">
                        <a:effectLst/>
                        <a:latin typeface="Times New Roman" panose="02020603050405020304" pitchFamily="18" charset="0"/>
                        <a:cs typeface="Times New Roman" panose="02020603050405020304" pitchFamily="18" charset="0"/>
                      </a:endParaRPr>
                    </a:p>
                  </a:txBody>
                  <a:tcPr marL="10947" marR="10947" marT="10947" marB="10947" anchor="ctr">
                    <a:lnL>
                      <a:noFill/>
                    </a:lnL>
                    <a:lnR>
                      <a:noFill/>
                    </a:lnR>
                    <a:lnT>
                      <a:noFill/>
                    </a:lnT>
                    <a:lnB>
                      <a:noFill/>
                    </a:lnB>
                    <a:noFill/>
                  </a:tcPr>
                </a:tc>
                <a:tc>
                  <a:txBody>
                    <a:bodyPr/>
                    <a:lstStyle/>
                    <a:p>
                      <a:pPr algn="justLow" fontAlgn="ctr">
                        <a:spcBef>
                          <a:spcPts val="0"/>
                        </a:spcBef>
                        <a:spcAft>
                          <a:spcPts val="0"/>
                        </a:spcAft>
                      </a:pPr>
                      <a:endParaRPr lang="en-US" sz="1600" b="0" i="0" u="none" strike="noStrike">
                        <a:effectLst/>
                        <a:latin typeface="Times New Roman" panose="02020603050405020304" pitchFamily="18" charset="0"/>
                        <a:cs typeface="Times New Roman" panose="02020603050405020304" pitchFamily="18" charset="0"/>
                      </a:endParaRPr>
                    </a:p>
                    <a:p>
                      <a:pPr algn="justLow" fontAlgn="ctr">
                        <a:spcBef>
                          <a:spcPts val="0"/>
                        </a:spcBef>
                        <a:spcAft>
                          <a:spcPts val="0"/>
                        </a:spcAft>
                      </a:pPr>
                      <a:r>
                        <a:rPr lang="en-US" sz="1600" b="0" i="0" u="none" strike="noStrike">
                          <a:effectLst/>
                          <a:latin typeface="Times New Roman" panose="02020603050405020304" pitchFamily="18" charset="0"/>
                          <a:cs typeface="Times New Roman" panose="02020603050405020304" pitchFamily="18" charset="0"/>
                        </a:rPr>
                        <a:t>Students will acquire the skills to structure a research paper effectively, including creating a coherent thesis statement, developing a logical argument, and writing clear and concise academic prose.</a:t>
                      </a:r>
                    </a:p>
                  </a:txBody>
                  <a:tcPr marL="10947" marR="10947" marT="10947" marB="10947" anchor="ctr">
                    <a:lnL>
                      <a:noFill/>
                    </a:lnL>
                    <a:lnR>
                      <a:noFill/>
                    </a:lnR>
                    <a:lnT>
                      <a:noFill/>
                    </a:lnT>
                    <a:lnB>
                      <a:noFill/>
                    </a:lnB>
                    <a:noFill/>
                  </a:tcPr>
                </a:tc>
                <a:extLst>
                  <a:ext uri="{0D108BD9-81ED-4DB2-BD59-A6C34878D82A}">
                    <a16:rowId xmlns:a16="http://schemas.microsoft.com/office/drawing/2014/main" val="1322303900"/>
                  </a:ext>
                </a:extLst>
              </a:tr>
              <a:tr h="816023">
                <a:tc>
                  <a:txBody>
                    <a:bodyPr/>
                    <a:lstStyle/>
                    <a:p>
                      <a:pPr algn="justLow" fontAlgn="ctr">
                        <a:spcBef>
                          <a:spcPts val="0"/>
                        </a:spcBef>
                        <a:spcAft>
                          <a:spcPts val="0"/>
                        </a:spcAft>
                      </a:pPr>
                      <a:r>
                        <a:rPr lang="en-MY" sz="1600" b="1" i="0" u="none" strike="noStrike">
                          <a:effectLst/>
                          <a:latin typeface="Times New Roman" panose="02020603050405020304" pitchFamily="18" charset="0"/>
                          <a:cs typeface="Times New Roman" panose="02020603050405020304" pitchFamily="18" charset="0"/>
                        </a:rPr>
                        <a:t>4</a:t>
                      </a:r>
                      <a:endParaRPr lang="en-MY" sz="1600" b="0" i="0" u="none" strike="noStrike">
                        <a:effectLst/>
                        <a:latin typeface="Times New Roman" panose="02020603050405020304" pitchFamily="18" charset="0"/>
                        <a:cs typeface="Times New Roman" panose="02020603050405020304" pitchFamily="18" charset="0"/>
                      </a:endParaRPr>
                    </a:p>
                  </a:txBody>
                  <a:tcPr marL="10947" marR="10947" marT="10947" marB="10947" anchor="ctr">
                    <a:lnL>
                      <a:noFill/>
                    </a:lnL>
                    <a:lnR>
                      <a:noFill/>
                    </a:lnR>
                    <a:lnT>
                      <a:noFill/>
                    </a:lnT>
                    <a:lnB>
                      <a:noFill/>
                    </a:lnB>
                    <a:noFill/>
                  </a:tcPr>
                </a:tc>
                <a:tc>
                  <a:txBody>
                    <a:bodyPr/>
                    <a:lstStyle/>
                    <a:p>
                      <a:pPr algn="justLow" fontAlgn="ctr">
                        <a:spcBef>
                          <a:spcPts val="0"/>
                        </a:spcBef>
                        <a:spcAft>
                          <a:spcPts val="0"/>
                        </a:spcAft>
                      </a:pPr>
                      <a:endParaRPr lang="en-US" sz="1600" b="0" i="0" u="none" strike="noStrike">
                        <a:effectLst/>
                        <a:latin typeface="Times New Roman" panose="02020603050405020304" pitchFamily="18" charset="0"/>
                        <a:cs typeface="Times New Roman" panose="02020603050405020304" pitchFamily="18" charset="0"/>
                      </a:endParaRPr>
                    </a:p>
                    <a:p>
                      <a:pPr algn="justLow" fontAlgn="ctr">
                        <a:spcBef>
                          <a:spcPts val="0"/>
                        </a:spcBef>
                        <a:spcAft>
                          <a:spcPts val="0"/>
                        </a:spcAft>
                      </a:pPr>
                      <a:r>
                        <a:rPr lang="en-US" sz="1600" b="0" i="0" u="none" strike="noStrike">
                          <a:effectLst/>
                          <a:latin typeface="Times New Roman" panose="02020603050405020304" pitchFamily="18" charset="0"/>
                          <a:cs typeface="Times New Roman" panose="02020603050405020304" pitchFamily="18" charset="0"/>
                        </a:rPr>
                        <a:t>Students will learn and apply different citation styles (APA, MLA, Chicago) accurately in their writing, demonstrating an understanding of the importance of citations in academic integrity.</a:t>
                      </a:r>
                    </a:p>
                  </a:txBody>
                  <a:tcPr marL="10947" marR="10947" marT="10947" marB="10947" anchor="ctr">
                    <a:lnL>
                      <a:noFill/>
                    </a:lnL>
                    <a:lnR>
                      <a:noFill/>
                    </a:lnR>
                    <a:lnT>
                      <a:noFill/>
                    </a:lnT>
                    <a:lnB>
                      <a:noFill/>
                    </a:lnB>
                    <a:noFill/>
                  </a:tcPr>
                </a:tc>
                <a:extLst>
                  <a:ext uri="{0D108BD9-81ED-4DB2-BD59-A6C34878D82A}">
                    <a16:rowId xmlns:a16="http://schemas.microsoft.com/office/drawing/2014/main" val="597905372"/>
                  </a:ext>
                </a:extLst>
              </a:tr>
              <a:tr h="624667">
                <a:tc>
                  <a:txBody>
                    <a:bodyPr/>
                    <a:lstStyle/>
                    <a:p>
                      <a:pPr algn="justLow" fontAlgn="ctr">
                        <a:spcBef>
                          <a:spcPts val="0"/>
                        </a:spcBef>
                        <a:spcAft>
                          <a:spcPts val="0"/>
                        </a:spcAft>
                      </a:pPr>
                      <a:r>
                        <a:rPr lang="en-MY" sz="1600" b="1" i="0" u="none" strike="noStrike">
                          <a:effectLst/>
                          <a:latin typeface="Times New Roman" panose="02020603050405020304" pitchFamily="18" charset="0"/>
                          <a:cs typeface="Times New Roman" panose="02020603050405020304" pitchFamily="18" charset="0"/>
                        </a:rPr>
                        <a:t>5</a:t>
                      </a:r>
                      <a:endParaRPr lang="en-MY" sz="1600" b="0" i="0" u="none" strike="noStrike">
                        <a:effectLst/>
                        <a:latin typeface="Times New Roman" panose="02020603050405020304" pitchFamily="18" charset="0"/>
                        <a:cs typeface="Times New Roman" panose="02020603050405020304" pitchFamily="18" charset="0"/>
                      </a:endParaRPr>
                    </a:p>
                  </a:txBody>
                  <a:tcPr marL="10947" marR="10947" marT="10947" marB="10947" anchor="ctr">
                    <a:lnL>
                      <a:noFill/>
                    </a:lnL>
                    <a:lnR>
                      <a:noFill/>
                    </a:lnR>
                    <a:lnT>
                      <a:noFill/>
                    </a:lnT>
                    <a:lnB>
                      <a:noFill/>
                    </a:lnB>
                    <a:noFill/>
                  </a:tcPr>
                </a:tc>
                <a:tc>
                  <a:txBody>
                    <a:bodyPr/>
                    <a:lstStyle/>
                    <a:p>
                      <a:pPr algn="justLow" fontAlgn="ctr">
                        <a:spcBef>
                          <a:spcPts val="0"/>
                        </a:spcBef>
                        <a:spcAft>
                          <a:spcPts val="0"/>
                        </a:spcAft>
                      </a:pPr>
                      <a:endParaRPr lang="en-US" sz="1600" b="0" i="0" u="none" strike="noStrike" dirty="0">
                        <a:effectLst/>
                        <a:latin typeface="Times New Roman" panose="02020603050405020304" pitchFamily="18" charset="0"/>
                        <a:cs typeface="Times New Roman" panose="02020603050405020304" pitchFamily="18" charset="0"/>
                      </a:endParaRPr>
                    </a:p>
                    <a:p>
                      <a:pPr algn="justLow" fontAlgn="ctr">
                        <a:spcBef>
                          <a:spcPts val="0"/>
                        </a:spcBef>
                        <a:spcAft>
                          <a:spcPts val="0"/>
                        </a:spcAft>
                      </a:pPr>
                      <a:r>
                        <a:rPr lang="en-US" sz="1600" b="0" i="0" u="none" strike="noStrike" dirty="0">
                          <a:effectLst/>
                          <a:latin typeface="Times New Roman" panose="02020603050405020304" pitchFamily="18" charset="0"/>
                          <a:cs typeface="Times New Roman" panose="02020603050405020304" pitchFamily="18" charset="0"/>
                        </a:rPr>
                        <a:t>Students will demonstrate the ability to critically analyze sources, synthesize information, and evaluate arguments in academic writing.</a:t>
                      </a:r>
                    </a:p>
                  </a:txBody>
                  <a:tcPr marL="10947" marR="10947" marT="10947" marB="10947" anchor="ctr">
                    <a:lnL>
                      <a:noFill/>
                    </a:lnL>
                    <a:lnR>
                      <a:noFill/>
                    </a:lnR>
                    <a:lnT>
                      <a:noFill/>
                    </a:lnT>
                    <a:lnB>
                      <a:noFill/>
                    </a:lnB>
                    <a:noFill/>
                  </a:tcPr>
                </a:tc>
                <a:extLst>
                  <a:ext uri="{0D108BD9-81ED-4DB2-BD59-A6C34878D82A}">
                    <a16:rowId xmlns:a16="http://schemas.microsoft.com/office/drawing/2014/main" val="3118314658"/>
                  </a:ext>
                </a:extLst>
              </a:tr>
            </a:tbl>
          </a:graphicData>
        </a:graphic>
      </p:graphicFrame>
    </p:spTree>
    <p:extLst>
      <p:ext uri="{BB962C8B-B14F-4D97-AF65-F5344CB8AC3E}">
        <p14:creationId xmlns:p14="http://schemas.microsoft.com/office/powerpoint/2010/main" val="2193668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191136-F4CB-0928-8C95-34E1467E2C2D}"/>
              </a:ext>
            </a:extLst>
          </p:cNvPr>
          <p:cNvSpPr>
            <a:spLocks noGrp="1"/>
          </p:cNvSpPr>
          <p:nvPr>
            <p:ph idx="1"/>
          </p:nvPr>
        </p:nvSpPr>
        <p:spPr>
          <a:xfrm>
            <a:off x="859300" y="1901652"/>
            <a:ext cx="10853928" cy="4750357"/>
          </a:xfrm>
        </p:spPr>
        <p:txBody>
          <a:bodyPr>
            <a:normAutofit fontScale="77500" lnSpcReduction="20000"/>
          </a:bodyPr>
          <a:lstStyle/>
          <a:p>
            <a:pPr>
              <a:lnSpc>
                <a:spcPct val="120000"/>
              </a:lnSpc>
            </a:pPr>
            <a:r>
              <a:rPr lang="en-US" sz="3200" dirty="0">
                <a:latin typeface="Times New Roman" panose="02020603050405020304" pitchFamily="18" charset="0"/>
                <a:cs typeface="Times New Roman" panose="02020603050405020304" pitchFamily="18" charset="0"/>
              </a:rPr>
              <a:t>Academia is a </a:t>
            </a:r>
            <a:r>
              <a:rPr lang="en-US" sz="3200" dirty="0">
                <a:highlight>
                  <a:srgbClr val="FFFF00"/>
                </a:highlight>
                <a:latin typeface="Times New Roman" panose="02020603050405020304" pitchFamily="18" charset="0"/>
                <a:cs typeface="Times New Roman" panose="02020603050405020304" pitchFamily="18" charset="0"/>
              </a:rPr>
              <a:t>lifelong journey </a:t>
            </a:r>
            <a:r>
              <a:rPr lang="en-US" sz="3200" dirty="0">
                <a:latin typeface="Times New Roman" panose="02020603050405020304" pitchFamily="18" charset="0"/>
                <a:cs typeface="Times New Roman" panose="02020603050405020304" pitchFamily="18" charset="0"/>
              </a:rPr>
              <a:t>where researchers bring </a:t>
            </a:r>
            <a:r>
              <a:rPr lang="en-US" sz="3200" dirty="0">
                <a:highlight>
                  <a:srgbClr val="00FF00"/>
                </a:highlight>
                <a:latin typeface="Times New Roman" panose="02020603050405020304" pitchFamily="18" charset="0"/>
                <a:cs typeface="Times New Roman" panose="02020603050405020304" pitchFamily="18" charset="0"/>
              </a:rPr>
              <a:t>knowledge</a:t>
            </a:r>
            <a:r>
              <a:rPr lang="en-US" sz="3200" dirty="0">
                <a:latin typeface="Times New Roman" panose="02020603050405020304" pitchFamily="18" charset="0"/>
                <a:cs typeface="Times New Roman" panose="02020603050405020304" pitchFamily="18" charset="0"/>
              </a:rPr>
              <a:t>, </a:t>
            </a:r>
            <a:r>
              <a:rPr lang="en-US" sz="3200" dirty="0">
                <a:highlight>
                  <a:srgbClr val="00FF00"/>
                </a:highlight>
                <a:latin typeface="Times New Roman" panose="02020603050405020304" pitchFamily="18" charset="0"/>
                <a:cs typeface="Times New Roman" panose="02020603050405020304" pitchFamily="18" charset="0"/>
              </a:rPr>
              <a:t>experience</a:t>
            </a:r>
            <a:r>
              <a:rPr lang="en-US" sz="3200" dirty="0">
                <a:latin typeface="Times New Roman" panose="02020603050405020304" pitchFamily="18" charset="0"/>
                <a:cs typeface="Times New Roman" panose="02020603050405020304" pitchFamily="18" charset="0"/>
              </a:rPr>
              <a:t>, and </a:t>
            </a:r>
            <a:r>
              <a:rPr lang="en-US" sz="3200" dirty="0">
                <a:highlight>
                  <a:srgbClr val="00FF00"/>
                </a:highlight>
                <a:latin typeface="Times New Roman" panose="02020603050405020304" pitchFamily="18" charset="0"/>
                <a:cs typeface="Times New Roman" panose="02020603050405020304" pitchFamily="18" charset="0"/>
              </a:rPr>
              <a:t>sociocultural background</a:t>
            </a:r>
            <a:r>
              <a:rPr lang="en-US" sz="3200"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to contribute to knowledge in a given research area.</a:t>
            </a:r>
          </a:p>
          <a:p>
            <a:pPr>
              <a:lnSpc>
                <a:spcPct val="120000"/>
              </a:lnSpc>
            </a:pPr>
            <a:endParaRPr lang="en-US" sz="3200" dirty="0">
              <a:latin typeface="Times New Roman" panose="02020603050405020304" pitchFamily="18" charset="0"/>
              <a:cs typeface="Times New Roman" panose="02020603050405020304" pitchFamily="18" charset="0"/>
            </a:endParaRPr>
          </a:p>
          <a:p>
            <a:pPr>
              <a:lnSpc>
                <a:spcPct val="120000"/>
              </a:lnSpc>
            </a:pPr>
            <a:r>
              <a:rPr lang="en-US" sz="3200" dirty="0">
                <a:latin typeface="Times New Roman" panose="02020603050405020304" pitchFamily="18" charset="0"/>
                <a:cs typeface="Times New Roman" panose="02020603050405020304" pitchFamily="18" charset="0"/>
              </a:rPr>
              <a:t>Universities (main source for future academicians and scholars) are crucial organizations in the knowledge society, playing a developmental role in regional development by combining and mobilizing knowledge and relational resources for collective action.</a:t>
            </a:r>
          </a:p>
          <a:p>
            <a:pPr>
              <a:lnSpc>
                <a:spcPct val="120000"/>
              </a:lnSpc>
            </a:pPr>
            <a:endParaRPr lang="en-US" sz="3200" dirty="0">
              <a:latin typeface="Times New Roman" panose="02020603050405020304" pitchFamily="18" charset="0"/>
              <a:cs typeface="Times New Roman" panose="02020603050405020304" pitchFamily="18" charset="0"/>
            </a:endParaRPr>
          </a:p>
          <a:p>
            <a:pPr>
              <a:lnSpc>
                <a:spcPct val="120000"/>
              </a:lnSpc>
            </a:pPr>
            <a:r>
              <a:rPr lang="en-US" sz="3200" dirty="0">
                <a:latin typeface="Times New Roman" panose="02020603050405020304" pitchFamily="18" charset="0"/>
                <a:cs typeface="Times New Roman" panose="02020603050405020304" pitchFamily="18" charset="0"/>
              </a:rPr>
              <a:t>Academics are </a:t>
            </a:r>
            <a:r>
              <a:rPr lang="en-US" sz="3200" dirty="0">
                <a:highlight>
                  <a:srgbClr val="FFFF00"/>
                </a:highlight>
                <a:latin typeface="Times New Roman" panose="02020603050405020304" pitchFamily="18" charset="0"/>
                <a:cs typeface="Times New Roman" panose="02020603050405020304" pitchFamily="18" charset="0"/>
              </a:rPr>
              <a:t>knowledge providers</a:t>
            </a:r>
            <a:r>
              <a:rPr lang="en-US" sz="3200" dirty="0">
                <a:latin typeface="Times New Roman" panose="02020603050405020304" pitchFamily="18" charset="0"/>
                <a:cs typeface="Times New Roman" panose="02020603050405020304" pitchFamily="18" charset="0"/>
              </a:rPr>
              <a:t>, </a:t>
            </a:r>
            <a:r>
              <a:rPr lang="en-US" sz="3200" dirty="0">
                <a:highlight>
                  <a:srgbClr val="00FF00"/>
                </a:highlight>
                <a:latin typeface="Times New Roman" panose="02020603050405020304" pitchFamily="18" charset="0"/>
                <a:cs typeface="Times New Roman" panose="02020603050405020304" pitchFamily="18" charset="0"/>
              </a:rPr>
              <a:t>passionate researchers</a:t>
            </a:r>
            <a:r>
              <a:rPr lang="en-US" sz="3200" dirty="0">
                <a:latin typeface="Times New Roman" panose="02020603050405020304" pitchFamily="18" charset="0"/>
                <a:cs typeface="Times New Roman" panose="02020603050405020304" pitchFamily="18" charset="0"/>
              </a:rPr>
              <a:t>, and </a:t>
            </a:r>
            <a:r>
              <a:rPr lang="en-US" sz="3200" dirty="0">
                <a:highlight>
                  <a:srgbClr val="00FFFF"/>
                </a:highlight>
                <a:latin typeface="Times New Roman" panose="02020603050405020304" pitchFamily="18" charset="0"/>
                <a:cs typeface="Times New Roman" panose="02020603050405020304" pitchFamily="18" charset="0"/>
              </a:rPr>
              <a:t>holders of values, beliefs, and life principles</a:t>
            </a:r>
            <a:r>
              <a:rPr lang="en-US" sz="3200" dirty="0">
                <a:latin typeface="Times New Roman" panose="02020603050405020304" pitchFamily="18" charset="0"/>
                <a:cs typeface="Times New Roman" panose="02020603050405020304" pitchFamily="18" charset="0"/>
              </a:rPr>
              <a:t>.</a:t>
            </a:r>
            <a:r>
              <a:rPr lang="en-MY" sz="32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A3000D1C-8015-5222-0C2A-FFB4D5DEA711}"/>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3112395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EEA79D9-D7E6-4618-5F12-0353BDB55CD8}"/>
              </a:ext>
            </a:extLst>
          </p:cNvPr>
          <p:cNvSpPr>
            <a:spLocks noGrp="1"/>
          </p:cNvSpPr>
          <p:nvPr>
            <p:ph idx="1"/>
          </p:nvPr>
        </p:nvSpPr>
        <p:spPr>
          <a:xfrm>
            <a:off x="4335340" y="1589349"/>
            <a:ext cx="7066668" cy="5054146"/>
          </a:xfrm>
        </p:spPr>
        <p:txBody>
          <a:bodyPr anchor="ctr">
            <a:normAutofit/>
          </a:bodyPr>
          <a:lstStyle/>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According to Blythe and Monk (2018) Academics can refer to </a:t>
            </a:r>
            <a:r>
              <a:rPr lang="en-US" sz="3200" dirty="0">
                <a:highlight>
                  <a:srgbClr val="FFFF00"/>
                </a:highlight>
                <a:latin typeface="Times New Roman" panose="02020603050405020304" pitchFamily="18" charset="0"/>
                <a:cs typeface="Times New Roman" panose="02020603050405020304" pitchFamily="18" charset="0"/>
              </a:rPr>
              <a:t>occupations (Job)</a:t>
            </a:r>
            <a:r>
              <a:rPr lang="en-US" sz="3200" dirty="0">
                <a:latin typeface="Times New Roman" panose="02020603050405020304" pitchFamily="18" charset="0"/>
                <a:cs typeface="Times New Roman" panose="02020603050405020304" pitchFamily="18" charset="0"/>
              </a:rPr>
              <a:t> in universities, or to people who study a particular field.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Academics are considered "</a:t>
            </a:r>
            <a:r>
              <a:rPr lang="en-US" sz="3200" dirty="0">
                <a:highlight>
                  <a:srgbClr val="FFFF00"/>
                </a:highlight>
                <a:latin typeface="Times New Roman" panose="02020603050405020304" pitchFamily="18" charset="0"/>
                <a:cs typeface="Times New Roman" panose="02020603050405020304" pitchFamily="18" charset="0"/>
              </a:rPr>
              <a:t>experts</a:t>
            </a:r>
            <a:r>
              <a:rPr lang="en-US" sz="3200" dirty="0">
                <a:latin typeface="Times New Roman" panose="02020603050405020304" pitchFamily="18" charset="0"/>
                <a:cs typeface="Times New Roman" panose="02020603050405020304" pitchFamily="18" charset="0"/>
              </a:rPr>
              <a:t>" in their fields of specialization and play multiple roles in higher education institutions. Lee, M. (2003).</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MY"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FDF2C1F-0295-729B-866F-192BEE730741}"/>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23285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9CF0141-6A03-5627-E9A0-622DAEA17E44}"/>
              </a:ext>
            </a:extLst>
          </p:cNvPr>
          <p:cNvSpPr>
            <a:spLocks noGrp="1"/>
          </p:cNvSpPr>
          <p:nvPr>
            <p:ph idx="1"/>
          </p:nvPr>
        </p:nvSpPr>
        <p:spPr>
          <a:xfrm>
            <a:off x="4447308" y="591344"/>
            <a:ext cx="7507607" cy="5585619"/>
          </a:xfrm>
        </p:spPr>
        <p:txBody>
          <a:bodyPr anchor="ctr">
            <a:normAutofit/>
          </a:bodyPr>
          <a:lstStyle/>
          <a:p>
            <a:pPr marL="0" indent="0" algn="ctr">
              <a:buNone/>
            </a:pPr>
            <a:r>
              <a:rPr lang="en-US" sz="6000" dirty="0">
                <a:latin typeface="Times New Roman" panose="02020603050405020304" pitchFamily="18" charset="0"/>
                <a:cs typeface="Times New Roman" panose="02020603050405020304" pitchFamily="18" charset="0"/>
              </a:rPr>
              <a:t>Now, What is the meaning of “</a:t>
            </a:r>
            <a:r>
              <a:rPr lang="en-US" sz="6000" dirty="0">
                <a:highlight>
                  <a:srgbClr val="FFFF00"/>
                </a:highlight>
                <a:latin typeface="Times New Roman" panose="02020603050405020304" pitchFamily="18" charset="0"/>
                <a:cs typeface="Times New Roman" panose="02020603050405020304" pitchFamily="18" charset="0"/>
              </a:rPr>
              <a:t>Academic Research</a:t>
            </a:r>
            <a:r>
              <a:rPr lang="en-US" sz="6000" dirty="0">
                <a:latin typeface="Times New Roman" panose="02020603050405020304" pitchFamily="18" charset="0"/>
                <a:cs typeface="Times New Roman" panose="02020603050405020304" pitchFamily="18" charset="0"/>
              </a:rPr>
              <a:t>”</a:t>
            </a:r>
            <a:endParaRPr lang="en-MY" sz="6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2579098-8B8A-3411-2E35-811F1778C951}"/>
              </a:ext>
            </a:extLst>
          </p:cNvPr>
          <p:cNvPicPr>
            <a:picLocks noChangeAspect="1"/>
          </p:cNvPicPr>
          <p:nvPr/>
        </p:nvPicPr>
        <p:blipFill>
          <a:blip r:embed="rId2"/>
          <a:stretch>
            <a:fillRect/>
          </a:stretch>
        </p:blipFill>
        <p:spPr>
          <a:xfrm>
            <a:off x="10752685" y="0"/>
            <a:ext cx="1202230" cy="1185222"/>
          </a:xfrm>
          <a:prstGeom prst="rect">
            <a:avLst/>
          </a:prstGeom>
          <a:ln>
            <a:noFill/>
          </a:ln>
          <a:effectLst>
            <a:softEdge rad="112500"/>
          </a:effectLst>
        </p:spPr>
      </p:pic>
    </p:spTree>
    <p:extLst>
      <p:ext uri="{BB962C8B-B14F-4D97-AF65-F5344CB8AC3E}">
        <p14:creationId xmlns:p14="http://schemas.microsoft.com/office/powerpoint/2010/main" val="724093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204568-8852-B286-34CD-0E4D30241B46}"/>
              </a:ext>
            </a:extLst>
          </p:cNvPr>
          <p:cNvSpPr>
            <a:spLocks noGrp="1"/>
          </p:cNvSpPr>
          <p:nvPr>
            <p:ph type="title"/>
          </p:nvPr>
        </p:nvSpPr>
        <p:spPr>
          <a:xfrm>
            <a:off x="838200" y="365125"/>
            <a:ext cx="10515600" cy="820097"/>
          </a:xfrm>
        </p:spPr>
        <p:txBody>
          <a:bodyPr>
            <a:normAutofit/>
          </a:bodyPr>
          <a:lstStyle/>
          <a:p>
            <a:pPr algn="ctr"/>
            <a:r>
              <a:rPr lang="en-US" b="1" dirty="0">
                <a:latin typeface="Times New Roman" panose="02020603050405020304" pitchFamily="18" charset="0"/>
                <a:cs typeface="Times New Roman" panose="02020603050405020304" pitchFamily="18" charset="0"/>
              </a:rPr>
              <a:t>Academic Research </a:t>
            </a:r>
            <a:endParaRPr lang="en-MY" b="1" dirty="0">
              <a:latin typeface="Times New Roman" panose="02020603050405020304" pitchFamily="18" charset="0"/>
              <a:cs typeface="Times New Roman" panose="02020603050405020304" pitchFamily="18" charset="0"/>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170507-CBC1-1303-22B4-C8D15B959B1B}"/>
              </a:ext>
            </a:extLst>
          </p:cNvPr>
          <p:cNvSpPr>
            <a:spLocks noGrp="1"/>
          </p:cNvSpPr>
          <p:nvPr>
            <p:ph idx="1"/>
          </p:nvPr>
        </p:nvSpPr>
        <p:spPr>
          <a:xfrm>
            <a:off x="1772816" y="1825625"/>
            <a:ext cx="10301196" cy="4083434"/>
          </a:xfrm>
        </p:spPr>
        <p:txBody>
          <a:bodyPr>
            <a:normAutofit fontScale="92500" lnSpcReduction="10000"/>
          </a:bodyPr>
          <a:lstStyle/>
          <a:p>
            <a:r>
              <a:rPr lang="en-US" sz="2600" i="0" dirty="0">
                <a:effectLst/>
                <a:latin typeface="Times New Roman" panose="02020603050405020304" pitchFamily="18" charset="0"/>
                <a:cs typeface="Times New Roman" panose="02020603050405020304" pitchFamily="18" charset="0"/>
              </a:rPr>
              <a:t>We’ve all heard the phrase “</a:t>
            </a:r>
            <a:r>
              <a:rPr lang="en-US" sz="2600" i="0" dirty="0">
                <a:effectLst/>
                <a:highlight>
                  <a:srgbClr val="FFFF00"/>
                </a:highlight>
                <a:latin typeface="Times New Roman" panose="02020603050405020304" pitchFamily="18" charset="0"/>
                <a:cs typeface="Times New Roman" panose="02020603050405020304" pitchFamily="18" charset="0"/>
              </a:rPr>
              <a:t>according to a new study</a:t>
            </a:r>
            <a:r>
              <a:rPr lang="en-US" sz="2600" i="0" dirty="0">
                <a:effectLst/>
                <a:latin typeface="Times New Roman" panose="02020603050405020304" pitchFamily="18" charset="0"/>
                <a:cs typeface="Times New Roman" panose="02020603050405020304" pitchFamily="18" charset="0"/>
              </a:rPr>
              <a:t>” or “</a:t>
            </a:r>
            <a:r>
              <a:rPr lang="en-US" sz="2600" i="0" dirty="0">
                <a:effectLst/>
                <a:highlight>
                  <a:srgbClr val="FFFF00"/>
                </a:highlight>
                <a:latin typeface="Times New Roman" panose="02020603050405020304" pitchFamily="18" charset="0"/>
                <a:cs typeface="Times New Roman" panose="02020603050405020304" pitchFamily="18" charset="0"/>
              </a:rPr>
              <a:t>research shows</a:t>
            </a:r>
            <a:r>
              <a:rPr lang="en-US" sz="2600" i="0" dirty="0">
                <a:effectLst/>
                <a:latin typeface="Times New Roman" panose="02020603050405020304" pitchFamily="18" charset="0"/>
                <a:cs typeface="Times New Roman" panose="02020603050405020304" pitchFamily="18" charset="0"/>
              </a:rPr>
              <a:t>” </a:t>
            </a:r>
            <a:r>
              <a:rPr lang="en-US" sz="2600" i="0" u="sng" dirty="0">
                <a:effectLst/>
                <a:latin typeface="Times New Roman" panose="02020603050405020304" pitchFamily="18" charset="0"/>
                <a:cs typeface="Times New Roman" panose="02020603050405020304" pitchFamily="18" charset="0"/>
              </a:rPr>
              <a:t>but </a:t>
            </a:r>
            <a:r>
              <a:rPr lang="en-US" sz="2600" b="1" i="0" u="sng" dirty="0">
                <a:effectLst/>
                <a:latin typeface="Times New Roman" panose="02020603050405020304" pitchFamily="18" charset="0"/>
                <a:cs typeface="Times New Roman" panose="02020603050405020304" pitchFamily="18" charset="0"/>
              </a:rPr>
              <a:t>have you ever wondered what that actually means?</a:t>
            </a:r>
          </a:p>
          <a:p>
            <a:endParaRPr lang="en-US" sz="2600" i="0" dirty="0">
              <a:effectLst/>
              <a:latin typeface="Times New Roman" panose="02020603050405020304" pitchFamily="18" charset="0"/>
              <a:cs typeface="Times New Roman" panose="02020603050405020304" pitchFamily="18" charset="0"/>
            </a:endParaRPr>
          </a:p>
          <a:p>
            <a:r>
              <a:rPr lang="en-US" sz="2600" i="0" dirty="0">
                <a:effectLst/>
                <a:highlight>
                  <a:srgbClr val="FFFF00"/>
                </a:highlight>
                <a:latin typeface="Times New Roman" panose="02020603050405020304" pitchFamily="18" charset="0"/>
                <a:cs typeface="Times New Roman" panose="02020603050405020304" pitchFamily="18" charset="0"/>
              </a:rPr>
              <a:t>It’s obvious that research is important </a:t>
            </a:r>
            <a:r>
              <a:rPr lang="en-US" sz="2600" i="0" dirty="0">
                <a:effectLst/>
                <a:latin typeface="Times New Roman" panose="02020603050405020304" pitchFamily="18" charset="0"/>
                <a:cs typeface="Times New Roman" panose="02020603050405020304" pitchFamily="18" charset="0"/>
              </a:rPr>
              <a:t>because </a:t>
            </a:r>
            <a:r>
              <a:rPr lang="en-US" sz="2600" b="1" i="0" dirty="0">
                <a:effectLst/>
                <a:latin typeface="Times New Roman" panose="02020603050405020304" pitchFamily="18" charset="0"/>
                <a:cs typeface="Times New Roman" panose="02020603050405020304" pitchFamily="18" charset="0"/>
              </a:rPr>
              <a:t>we hear about it all of the time in all parts of life. </a:t>
            </a:r>
          </a:p>
          <a:p>
            <a:endParaRPr lang="en-US" sz="2600" i="0" dirty="0">
              <a:effectLst/>
              <a:latin typeface="Times New Roman" panose="02020603050405020304" pitchFamily="18" charset="0"/>
              <a:cs typeface="Times New Roman" panose="02020603050405020304" pitchFamily="18" charset="0"/>
            </a:endParaRPr>
          </a:p>
          <a:p>
            <a:r>
              <a:rPr lang="en-US" sz="2600" i="0" dirty="0">
                <a:effectLst/>
                <a:highlight>
                  <a:srgbClr val="FFFF00"/>
                </a:highlight>
                <a:latin typeface="Times New Roman" panose="02020603050405020304" pitchFamily="18" charset="0"/>
                <a:cs typeface="Times New Roman" panose="02020603050405020304" pitchFamily="18" charset="0"/>
              </a:rPr>
              <a:t>Research comes in all different forms and places</a:t>
            </a:r>
            <a:r>
              <a:rPr lang="en-US" sz="2600" i="0" dirty="0">
                <a:effectLst/>
                <a:latin typeface="Times New Roman" panose="02020603050405020304" pitchFamily="18" charset="0"/>
                <a:cs typeface="Times New Roman" panose="02020603050405020304" pitchFamily="18" charset="0"/>
              </a:rPr>
              <a:t>. And whether we know it or not, </a:t>
            </a:r>
            <a:r>
              <a:rPr lang="en-US" sz="2600" i="1" u="sng" dirty="0">
                <a:effectLst/>
                <a:highlight>
                  <a:srgbClr val="00FFFF"/>
                </a:highlight>
                <a:latin typeface="Times New Roman" panose="02020603050405020304" pitchFamily="18" charset="0"/>
                <a:cs typeface="Times New Roman" panose="02020603050405020304" pitchFamily="18" charset="0"/>
              </a:rPr>
              <a:t>it affects most things that we deal with in our lives</a:t>
            </a:r>
            <a:r>
              <a:rPr lang="en-US" sz="2600" i="0" dirty="0">
                <a:effectLst/>
                <a:latin typeface="Times New Roman" panose="02020603050405020304" pitchFamily="18" charset="0"/>
                <a:cs typeface="Times New Roman" panose="02020603050405020304" pitchFamily="18" charset="0"/>
              </a:rPr>
              <a:t>. </a:t>
            </a:r>
          </a:p>
          <a:p>
            <a:endParaRPr lang="en-US" sz="2600" dirty="0">
              <a:highlight>
                <a:srgbClr val="FFFF00"/>
              </a:highlight>
              <a:latin typeface="Times New Roman" panose="02020603050405020304" pitchFamily="18" charset="0"/>
              <a:cs typeface="Times New Roman" panose="02020603050405020304" pitchFamily="18" charset="0"/>
            </a:endParaRPr>
          </a:p>
          <a:p>
            <a:r>
              <a:rPr lang="en-US" sz="2600" i="0" dirty="0">
                <a:effectLst/>
                <a:highlight>
                  <a:srgbClr val="FFFF00"/>
                </a:highlight>
                <a:latin typeface="Times New Roman" panose="02020603050405020304" pitchFamily="18" charset="0"/>
                <a:cs typeface="Times New Roman" panose="02020603050405020304" pitchFamily="18" charset="0"/>
              </a:rPr>
              <a:t>From the technology that we use to the medicine we take. Research is vital to improvement.</a:t>
            </a:r>
          </a:p>
          <a:p>
            <a:pPr marL="0" indent="0">
              <a:buNone/>
            </a:pPr>
            <a:endParaRPr lang="en-US" sz="2600" i="0"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A9CC0D0-3825-D95E-40DB-C45E116B9712}"/>
              </a:ext>
            </a:extLst>
          </p:cNvPr>
          <p:cNvPicPr>
            <a:picLocks noChangeAspect="1"/>
          </p:cNvPicPr>
          <p:nvPr/>
        </p:nvPicPr>
        <p:blipFill>
          <a:blip r:embed="rId2"/>
          <a:stretch>
            <a:fillRect/>
          </a:stretch>
        </p:blipFill>
        <p:spPr>
          <a:xfrm>
            <a:off x="10979934" y="-149893"/>
            <a:ext cx="1202230" cy="1185222"/>
          </a:xfrm>
          <a:prstGeom prst="rect">
            <a:avLst/>
          </a:prstGeom>
          <a:ln>
            <a:noFill/>
          </a:ln>
          <a:effectLst>
            <a:softEdge rad="112500"/>
          </a:effectLst>
        </p:spPr>
      </p:pic>
    </p:spTree>
    <p:extLst>
      <p:ext uri="{BB962C8B-B14F-4D97-AF65-F5344CB8AC3E}">
        <p14:creationId xmlns:p14="http://schemas.microsoft.com/office/powerpoint/2010/main" val="1764691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0750DB6-AD75-C63A-E092-6E7670E18C69}"/>
              </a:ext>
            </a:extLst>
          </p:cNvPr>
          <p:cNvSpPr>
            <a:spLocks noGrp="1"/>
          </p:cNvSpPr>
          <p:nvPr>
            <p:ph idx="1"/>
          </p:nvPr>
        </p:nvSpPr>
        <p:spPr>
          <a:xfrm>
            <a:off x="1120690" y="698091"/>
            <a:ext cx="10515600" cy="5132437"/>
          </a:xfrm>
        </p:spPr>
        <p:txBody>
          <a:bodyPr>
            <a:normAutofit fontScale="92500" lnSpcReduction="10000"/>
          </a:bodyPr>
          <a:lstStyle/>
          <a:p>
            <a:r>
              <a:rPr lang="en-US" sz="3000" b="1" i="0" dirty="0">
                <a:effectLst/>
                <a:highlight>
                  <a:srgbClr val="FFFF00"/>
                </a:highlight>
                <a:latin typeface="Times New Roman" panose="02020603050405020304" pitchFamily="18" charset="0"/>
                <a:cs typeface="Times New Roman" panose="02020603050405020304" pitchFamily="18" charset="0"/>
              </a:rPr>
              <a:t>Be careful</a:t>
            </a:r>
            <a:r>
              <a:rPr lang="en-US" i="0" dirty="0">
                <a:effectLst/>
                <a:highlight>
                  <a:srgbClr val="FFFF00"/>
                </a:highlight>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t</a:t>
            </a:r>
            <a:r>
              <a:rPr lang="en-US" i="0" dirty="0">
                <a:effectLst/>
                <a:highlight>
                  <a:srgbClr val="FFFF00"/>
                </a:highlight>
                <a:latin typeface="Times New Roman" panose="02020603050405020304" pitchFamily="18" charset="0"/>
                <a:cs typeface="Times New Roman" panose="02020603050405020304" pitchFamily="18" charset="0"/>
              </a:rPr>
              <a:t>here is a profound distinction between casual research and academic research</a:t>
            </a:r>
            <a:r>
              <a:rPr lang="en-US" i="0" dirty="0">
                <a:effectLst/>
                <a:latin typeface="Times New Roman" panose="02020603050405020304" pitchFamily="18" charset="0"/>
                <a:cs typeface="Times New Roman" panose="02020603050405020304" pitchFamily="18" charset="0"/>
              </a:rPr>
              <a:t> (Smith, 2021).</a:t>
            </a:r>
          </a:p>
          <a:p>
            <a:endParaRPr lang="en-US" i="0" dirty="0">
              <a:effectLst/>
              <a:latin typeface="Times New Roman" panose="02020603050405020304" pitchFamily="18" charset="0"/>
              <a:cs typeface="Times New Roman" panose="02020603050405020304" pitchFamily="18" charset="0"/>
            </a:endParaRPr>
          </a:p>
          <a:p>
            <a:r>
              <a:rPr lang="en-US" i="0" dirty="0">
                <a:effectLst/>
                <a:latin typeface="Times New Roman" panose="02020603050405020304" pitchFamily="18" charset="0"/>
                <a:cs typeface="Times New Roman" panose="02020603050405020304" pitchFamily="18" charset="0"/>
              </a:rPr>
              <a:t>As was mentioned before, academic research is usually </a:t>
            </a:r>
            <a:r>
              <a:rPr lang="en-US" i="0" dirty="0">
                <a:effectLst/>
                <a:highlight>
                  <a:srgbClr val="FFFF00"/>
                </a:highlight>
                <a:latin typeface="Times New Roman" panose="02020603050405020304" pitchFamily="18" charset="0"/>
                <a:cs typeface="Times New Roman" panose="02020603050405020304" pitchFamily="18" charset="0"/>
              </a:rPr>
              <a:t>intended for the sole purpose of </a:t>
            </a:r>
            <a:r>
              <a:rPr lang="en-US" i="0" dirty="0">
                <a:effectLst/>
                <a:highlight>
                  <a:srgbClr val="00FF00"/>
                </a:highlight>
                <a:latin typeface="Times New Roman" panose="02020603050405020304" pitchFamily="18" charset="0"/>
                <a:cs typeface="Times New Roman" panose="02020603050405020304" pitchFamily="18" charset="0"/>
              </a:rPr>
              <a:t>creating knowledge. </a:t>
            </a:r>
          </a:p>
          <a:p>
            <a:endParaRPr lang="en-US" dirty="0">
              <a:latin typeface="Times New Roman" panose="02020603050405020304" pitchFamily="18" charset="0"/>
              <a:cs typeface="Times New Roman" panose="02020603050405020304" pitchFamily="18" charset="0"/>
            </a:endParaRPr>
          </a:p>
          <a:p>
            <a:r>
              <a:rPr lang="en-US" i="0" dirty="0">
                <a:effectLst/>
                <a:latin typeface="Times New Roman" panose="02020603050405020304" pitchFamily="18" charset="0"/>
                <a:cs typeface="Times New Roman" panose="02020603050405020304" pitchFamily="18" charset="0"/>
              </a:rPr>
              <a:t>Distinct from industry-specific inquiries, academic research is not </a:t>
            </a:r>
            <a:r>
              <a:rPr lang="en-US" i="0" dirty="0">
                <a:effectLst/>
                <a:highlight>
                  <a:srgbClr val="00FFFF"/>
                </a:highlight>
                <a:latin typeface="Times New Roman" panose="02020603050405020304" pitchFamily="18" charset="0"/>
                <a:cs typeface="Times New Roman" panose="02020603050405020304" pitchFamily="18" charset="0"/>
              </a:rPr>
              <a:t>crafted to cater to the interests of a particular company or organization</a:t>
            </a:r>
            <a:r>
              <a:rPr lang="en-US" i="0" dirty="0">
                <a:effectLst/>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i="0" dirty="0">
                <a:effectLst/>
                <a:latin typeface="Times New Roman" panose="02020603050405020304" pitchFamily="18" charset="0"/>
                <a:cs typeface="Times New Roman" panose="02020603050405020304" pitchFamily="18" charset="0"/>
              </a:rPr>
              <a:t> Instead, its primary aim is to provide </a:t>
            </a:r>
            <a:r>
              <a:rPr lang="en-US" b="1" i="0" u="sng" dirty="0">
                <a:effectLst/>
                <a:latin typeface="Times New Roman" panose="02020603050405020304" pitchFamily="18" charset="0"/>
                <a:cs typeface="Times New Roman" panose="02020603050405020304" pitchFamily="18" charset="0"/>
              </a:rPr>
              <a:t>Logical</a:t>
            </a:r>
            <a:r>
              <a:rPr lang="en-US" i="0" dirty="0">
                <a:effectLst/>
                <a:latin typeface="Times New Roman" panose="02020603050405020304" pitchFamily="18" charset="0"/>
                <a:cs typeface="Times New Roman" panose="02020603050405020304" pitchFamily="18" charset="0"/>
              </a:rPr>
              <a:t>, </a:t>
            </a:r>
            <a:r>
              <a:rPr lang="en-US" b="1" i="0" u="sng" dirty="0">
                <a:effectLst/>
                <a:latin typeface="Times New Roman" panose="02020603050405020304" pitchFamily="18" charset="0"/>
                <a:cs typeface="Times New Roman" panose="02020603050405020304" pitchFamily="18" charset="0"/>
              </a:rPr>
              <a:t>evidence-based</a:t>
            </a:r>
            <a:r>
              <a:rPr lang="en-US" i="0" dirty="0">
                <a:effectLst/>
                <a:latin typeface="Times New Roman" panose="02020603050405020304" pitchFamily="18" charset="0"/>
                <a:cs typeface="Times New Roman" panose="02020603050405020304" pitchFamily="18" charset="0"/>
              </a:rPr>
              <a:t> </a:t>
            </a:r>
            <a:r>
              <a:rPr lang="en-US" i="0" dirty="0">
                <a:effectLst/>
                <a:highlight>
                  <a:srgbClr val="FFFF00"/>
                </a:highlight>
                <a:latin typeface="Times New Roman" panose="02020603050405020304" pitchFamily="18" charset="0"/>
                <a:cs typeface="Times New Roman" panose="02020603050405020304" pitchFamily="18" charset="0"/>
              </a:rPr>
              <a:t>insights </a:t>
            </a:r>
            <a:r>
              <a:rPr lang="en-US" i="0" dirty="0">
                <a:effectLst/>
                <a:latin typeface="Times New Roman" panose="02020603050405020304" pitchFamily="18" charset="0"/>
                <a:cs typeface="Times New Roman" panose="02020603050405020304" pitchFamily="18" charset="0"/>
              </a:rPr>
              <a:t>that can significantly </a:t>
            </a:r>
            <a:r>
              <a:rPr lang="en-US" i="0" dirty="0">
                <a:effectLst/>
                <a:highlight>
                  <a:srgbClr val="FFFF00"/>
                </a:highlight>
                <a:latin typeface="Times New Roman" panose="02020603050405020304" pitchFamily="18" charset="0"/>
                <a:cs typeface="Times New Roman" panose="02020603050405020304" pitchFamily="18" charset="0"/>
              </a:rPr>
              <a:t>alter (change) perceptions and understandings related to the subject matter (Knowledge) under investigation </a:t>
            </a:r>
            <a:r>
              <a:rPr lang="en-US" i="0" dirty="0">
                <a:effectLst/>
                <a:latin typeface="Times New Roman" panose="02020603050405020304" pitchFamily="18" charset="0"/>
                <a:cs typeface="Times New Roman" panose="02020603050405020304" pitchFamily="18" charset="0"/>
              </a:rPr>
              <a:t>(Oldfield, 2016).</a:t>
            </a:r>
          </a:p>
          <a:p>
            <a:endParaRPr lang="en-US" dirty="0">
              <a:latin typeface="Times New Roman" panose="02020603050405020304" pitchFamily="18" charset="0"/>
              <a:cs typeface="Times New Roman" panose="02020603050405020304" pitchFamily="18" charset="0"/>
            </a:endParaRPr>
          </a:p>
          <a:p>
            <a:endParaRPr lang="en-MY"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C041F51-466F-B2A7-4C7A-6273742DDC45}"/>
              </a:ext>
            </a:extLst>
          </p:cNvPr>
          <p:cNvPicPr>
            <a:picLocks noChangeAspect="1"/>
          </p:cNvPicPr>
          <p:nvPr/>
        </p:nvPicPr>
        <p:blipFill>
          <a:blip r:embed="rId2"/>
          <a:stretch>
            <a:fillRect/>
          </a:stretch>
        </p:blipFill>
        <p:spPr>
          <a:xfrm>
            <a:off x="11257934" y="1"/>
            <a:ext cx="934065" cy="825910"/>
          </a:xfrm>
          <a:prstGeom prst="rect">
            <a:avLst/>
          </a:prstGeom>
          <a:ln>
            <a:noFill/>
          </a:ln>
          <a:effectLst>
            <a:softEdge rad="112500"/>
          </a:effectLst>
        </p:spPr>
      </p:pic>
    </p:spTree>
    <p:extLst>
      <p:ext uri="{BB962C8B-B14F-4D97-AF65-F5344CB8AC3E}">
        <p14:creationId xmlns:p14="http://schemas.microsoft.com/office/powerpoint/2010/main" val="809811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62E3DCE-DA85-A61B-42B0-1489359FCDC4}"/>
              </a:ext>
            </a:extLst>
          </p:cNvPr>
          <p:cNvSpPr>
            <a:spLocks noGrp="1"/>
          </p:cNvSpPr>
          <p:nvPr>
            <p:ph idx="1"/>
          </p:nvPr>
        </p:nvSpPr>
        <p:spPr>
          <a:xfrm>
            <a:off x="838199" y="842398"/>
            <a:ext cx="10798091" cy="5007795"/>
          </a:xfrm>
        </p:spPr>
        <p:txBody>
          <a:bodyPr>
            <a:normAutofit/>
          </a:bodyPr>
          <a:lstStyle/>
          <a:p>
            <a:r>
              <a:rPr lang="en-US" i="0" dirty="0">
                <a:effectLst/>
                <a:latin typeface="Times New Roman" panose="02020603050405020304" pitchFamily="18" charset="0"/>
                <a:cs typeface="Times New Roman" panose="02020603050405020304" pitchFamily="18" charset="0"/>
              </a:rPr>
              <a:t>Academic research follows the </a:t>
            </a:r>
            <a:r>
              <a:rPr lang="en-US" i="0" u="none" strike="noStrike" dirty="0">
                <a:effectLst/>
                <a:highlight>
                  <a:srgbClr val="FFFF00"/>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scientific method</a:t>
            </a:r>
            <a:r>
              <a:rPr lang="en-US" i="0" dirty="0">
                <a:effectLst/>
                <a:highlight>
                  <a:srgbClr val="FFFF00"/>
                </a:highlight>
                <a:latin typeface="Times New Roman" panose="02020603050405020304" pitchFamily="18" charset="0"/>
                <a:cs typeface="Times New Roman" panose="02020603050405020304" pitchFamily="18" charset="0"/>
              </a:rPr>
              <a:t> </a:t>
            </a:r>
            <a:r>
              <a:rPr lang="en-US" i="0" dirty="0">
                <a:effectLst/>
                <a:latin typeface="Times New Roman" panose="02020603050405020304" pitchFamily="18" charset="0"/>
                <a:cs typeface="Times New Roman" panose="02020603050405020304" pitchFamily="18" charset="0"/>
              </a:rPr>
              <a:t>as a way to ensure that </a:t>
            </a:r>
            <a:r>
              <a:rPr lang="en-US" b="1" i="0" u="sng" dirty="0">
                <a:effectLst/>
                <a:latin typeface="Times New Roman" panose="02020603050405020304" pitchFamily="18" charset="0"/>
                <a:cs typeface="Times New Roman" panose="02020603050405020304" pitchFamily="18" charset="0"/>
              </a:rPr>
              <a:t>objectivity</a:t>
            </a:r>
            <a:r>
              <a:rPr lang="en-US" i="0" dirty="0">
                <a:effectLst/>
                <a:latin typeface="Times New Roman" panose="02020603050405020304" pitchFamily="18" charset="0"/>
                <a:cs typeface="Times New Roman" panose="02020603050405020304" pitchFamily="18" charset="0"/>
              </a:rPr>
              <a:t> is kept at all times. (Systematic)</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scientific method follows </a:t>
            </a:r>
            <a:r>
              <a:rPr lang="en-US" dirty="0">
                <a:highlight>
                  <a:srgbClr val="FFFF00"/>
                </a:highlight>
                <a:latin typeface="Times New Roman" panose="02020603050405020304" pitchFamily="18" charset="0"/>
                <a:cs typeface="Times New Roman" panose="02020603050405020304" pitchFamily="18" charset="0"/>
              </a:rPr>
              <a:t>the same pattern from beginning to end </a:t>
            </a:r>
            <a:r>
              <a:rPr lang="en-US" dirty="0">
                <a:latin typeface="Times New Roman" panose="02020603050405020304" pitchFamily="18" charset="0"/>
                <a:cs typeface="Times New Roman" panose="02020603050405020304" pitchFamily="18" charset="0"/>
              </a:rPr>
              <a:t>in order </a:t>
            </a:r>
            <a:r>
              <a:rPr lang="en-US" b="1" u="sng" dirty="0">
                <a:latin typeface="Times New Roman" panose="02020603050405020304" pitchFamily="18" charset="0"/>
                <a:cs typeface="Times New Roman" panose="02020603050405020304" pitchFamily="18" charset="0"/>
              </a:rPr>
              <a:t>to find the most logical conclusion for the question at hand</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b="1" i="0" dirty="0">
                <a:effectLst/>
                <a:latin typeface="Times New Roman" panose="02020603050405020304" pitchFamily="18" charset="0"/>
                <a:cs typeface="Times New Roman" panose="02020603050405020304" pitchFamily="18" charset="0"/>
              </a:rPr>
              <a:t>The point of research is to </a:t>
            </a:r>
            <a:r>
              <a:rPr lang="en-US" b="1" i="0" dirty="0">
                <a:effectLst/>
                <a:highlight>
                  <a:srgbClr val="FFFF00"/>
                </a:highlight>
                <a:latin typeface="Times New Roman" panose="02020603050405020304" pitchFamily="18" charset="0"/>
                <a:cs typeface="Times New Roman" panose="02020603050405020304" pitchFamily="18" charset="0"/>
              </a:rPr>
              <a:t>find ways to improve our understanding of what is being studied </a:t>
            </a:r>
            <a:r>
              <a:rPr lang="en-US" b="1" i="0" dirty="0">
                <a:effectLst/>
                <a:latin typeface="Times New Roman" panose="02020603050405020304" pitchFamily="18" charset="0"/>
                <a:cs typeface="Times New Roman" panose="02020603050405020304" pitchFamily="18" charset="0"/>
              </a:rPr>
              <a:t>or to </a:t>
            </a:r>
            <a:r>
              <a:rPr lang="en-US" b="1" i="0" dirty="0">
                <a:effectLst/>
                <a:highlight>
                  <a:srgbClr val="FFFF00"/>
                </a:highlight>
                <a:latin typeface="Times New Roman" panose="02020603050405020304" pitchFamily="18" charset="0"/>
                <a:cs typeface="Times New Roman" panose="02020603050405020304" pitchFamily="18" charset="0"/>
              </a:rPr>
              <a:t>verify that our understanding </a:t>
            </a:r>
            <a:r>
              <a:rPr lang="en-US" b="1" i="0" dirty="0">
                <a:effectLst/>
                <a:latin typeface="Times New Roman" panose="02020603050405020304" pitchFamily="18" charset="0"/>
                <a:cs typeface="Times New Roman" panose="02020603050405020304" pitchFamily="18" charset="0"/>
              </a:rPr>
              <a:t>of the subject. </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F8692B9-0BCA-9D60-547E-9E7A191CBCC7}"/>
              </a:ext>
            </a:extLst>
          </p:cNvPr>
          <p:cNvPicPr>
            <a:picLocks noChangeAspect="1"/>
          </p:cNvPicPr>
          <p:nvPr/>
        </p:nvPicPr>
        <p:blipFill>
          <a:blip r:embed="rId3"/>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483563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50A05CF-0482-03FC-4B0B-BC243B258031}"/>
              </a:ext>
            </a:extLst>
          </p:cNvPr>
          <p:cNvSpPr>
            <a:spLocks noGrp="1"/>
          </p:cNvSpPr>
          <p:nvPr>
            <p:ph idx="1"/>
          </p:nvPr>
        </p:nvSpPr>
        <p:spPr>
          <a:xfrm>
            <a:off x="4167272" y="758198"/>
            <a:ext cx="6906491" cy="5585619"/>
          </a:xfrm>
        </p:spPr>
        <p:txBody>
          <a:bodyPr anchor="ctr">
            <a:normAutofit fontScale="92500"/>
          </a:bodyPr>
          <a:lstStyle/>
          <a:p>
            <a:r>
              <a:rPr lang="en-US" sz="2800" dirty="0">
                <a:solidFill>
                  <a:schemeClr val="tx1">
                    <a:alpha val="80000"/>
                  </a:schemeClr>
                </a:solidFill>
                <a:latin typeface="Times New Roman" panose="02020603050405020304" pitchFamily="18" charset="0"/>
                <a:cs typeface="Times New Roman" panose="02020603050405020304" pitchFamily="18" charset="0"/>
              </a:rPr>
              <a:t>So once the experiment has been completed and the conclusion found, what happens next? How </a:t>
            </a:r>
            <a:r>
              <a:rPr lang="en-US" sz="2800"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does the researcher share what they’ve learned?</a:t>
            </a:r>
          </a:p>
          <a:p>
            <a:endParaRPr lang="en-US" sz="2800" dirty="0">
              <a:solidFill>
                <a:schemeClr val="tx1">
                  <a:alpha val="80000"/>
                </a:schemeClr>
              </a:solidFill>
              <a:latin typeface="Times New Roman" panose="02020603050405020304" pitchFamily="18" charset="0"/>
              <a:cs typeface="Times New Roman" panose="02020603050405020304" pitchFamily="18" charset="0"/>
            </a:endParaRPr>
          </a:p>
          <a:p>
            <a:r>
              <a:rPr lang="en-US" sz="2800" dirty="0">
                <a:solidFill>
                  <a:schemeClr val="tx1">
                    <a:alpha val="80000"/>
                  </a:schemeClr>
                </a:solidFill>
                <a:latin typeface="Times New Roman" panose="02020603050405020304" pitchFamily="18" charset="0"/>
                <a:cs typeface="Times New Roman" panose="02020603050405020304" pitchFamily="18" charset="0"/>
              </a:rPr>
              <a:t>Most often, the researcher </a:t>
            </a:r>
            <a:r>
              <a:rPr lang="en-US" sz="2800"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will publish </a:t>
            </a:r>
            <a:r>
              <a:rPr lang="en-US" sz="2800" dirty="0">
                <a:solidFill>
                  <a:schemeClr val="tx1">
                    <a:alpha val="80000"/>
                  </a:schemeClr>
                </a:solidFill>
                <a:latin typeface="Times New Roman" panose="02020603050405020304" pitchFamily="18" charset="0"/>
                <a:cs typeface="Times New Roman" panose="02020603050405020304" pitchFamily="18" charset="0"/>
              </a:rPr>
              <a:t>their study and findings as an </a:t>
            </a:r>
            <a:r>
              <a:rPr lang="en-US" sz="2800" b="1" u="sng" dirty="0">
                <a:solidFill>
                  <a:schemeClr val="tx1">
                    <a:alpha val="80000"/>
                  </a:schemeClr>
                </a:solidFill>
                <a:latin typeface="Times New Roman" panose="02020603050405020304" pitchFamily="18" charset="0"/>
                <a:cs typeface="Times New Roman" panose="02020603050405020304" pitchFamily="18" charset="0"/>
              </a:rPr>
              <a:t>academic paper </a:t>
            </a:r>
            <a:r>
              <a:rPr lang="en-US" sz="2800" dirty="0">
                <a:solidFill>
                  <a:schemeClr val="tx1">
                    <a:alpha val="80000"/>
                  </a:schemeClr>
                </a:solidFill>
                <a:latin typeface="Times New Roman" panose="02020603050405020304" pitchFamily="18" charset="0"/>
                <a:cs typeface="Times New Roman" panose="02020603050405020304" pitchFamily="18" charset="0"/>
              </a:rPr>
              <a:t>in a </a:t>
            </a:r>
            <a:r>
              <a:rPr lang="en-US" sz="2800" b="1" u="sng" dirty="0">
                <a:solidFill>
                  <a:schemeClr val="tx1">
                    <a:alpha val="80000"/>
                  </a:schemeClr>
                </a:solidFill>
                <a:latin typeface="Times New Roman" panose="02020603050405020304" pitchFamily="18" charset="0"/>
                <a:cs typeface="Times New Roman" panose="02020603050405020304" pitchFamily="18" charset="0"/>
              </a:rPr>
              <a:t>journal</a:t>
            </a:r>
            <a:r>
              <a:rPr lang="en-US" sz="2800" dirty="0">
                <a:solidFill>
                  <a:schemeClr val="tx1">
                    <a:alpha val="80000"/>
                  </a:schemeClr>
                </a:solidFill>
                <a:latin typeface="Times New Roman" panose="02020603050405020304" pitchFamily="18" charset="0"/>
                <a:cs typeface="Times New Roman" panose="02020603050405020304" pitchFamily="18" charset="0"/>
              </a:rPr>
              <a:t>. These are established publications with a reputation for bringing </a:t>
            </a:r>
            <a:r>
              <a:rPr lang="en-US" sz="2800" b="1"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valuable, valid information to the public.</a:t>
            </a:r>
          </a:p>
          <a:p>
            <a:endParaRPr lang="en-US" sz="2800" dirty="0">
              <a:solidFill>
                <a:schemeClr val="tx1">
                  <a:alpha val="80000"/>
                </a:schemeClr>
              </a:solidFill>
              <a:latin typeface="Times New Roman" panose="02020603050405020304" pitchFamily="18" charset="0"/>
              <a:cs typeface="Times New Roman" panose="02020603050405020304" pitchFamily="18" charset="0"/>
            </a:endParaRPr>
          </a:p>
          <a:p>
            <a:r>
              <a:rPr lang="en-US" sz="2800" dirty="0">
                <a:solidFill>
                  <a:schemeClr val="tx1">
                    <a:alpha val="80000"/>
                  </a:schemeClr>
                </a:solidFill>
                <a:latin typeface="Times New Roman" panose="02020603050405020304" pitchFamily="18" charset="0"/>
                <a:cs typeface="Times New Roman" panose="02020603050405020304" pitchFamily="18" charset="0"/>
              </a:rPr>
              <a:t>When a researcher writes up the findings from their experiment, </a:t>
            </a:r>
            <a:r>
              <a:rPr lang="en-US" sz="2800"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they have to use an academic writing style in order to be published.</a:t>
            </a:r>
          </a:p>
          <a:p>
            <a:endParaRPr lang="en-MY" dirty="0"/>
          </a:p>
        </p:txBody>
      </p:sp>
      <p:pic>
        <p:nvPicPr>
          <p:cNvPr id="4" name="Picture 3">
            <a:extLst>
              <a:ext uri="{FF2B5EF4-FFF2-40B4-BE49-F238E27FC236}">
                <a16:creationId xmlns:a16="http://schemas.microsoft.com/office/drawing/2014/main" id="{471CD0D9-38C5-03AF-65D8-2564861B2470}"/>
              </a:ext>
            </a:extLst>
          </p:cNvPr>
          <p:cNvPicPr>
            <a:picLocks noChangeAspect="1"/>
          </p:cNvPicPr>
          <p:nvPr/>
        </p:nvPicPr>
        <p:blipFill>
          <a:blip r:embed="rId2"/>
          <a:stretch>
            <a:fillRect/>
          </a:stretch>
        </p:blipFill>
        <p:spPr>
          <a:xfrm>
            <a:off x="10986722" y="-89693"/>
            <a:ext cx="1202230" cy="1185222"/>
          </a:xfrm>
          <a:prstGeom prst="rect">
            <a:avLst/>
          </a:prstGeom>
          <a:ln>
            <a:noFill/>
          </a:ln>
          <a:effectLst>
            <a:softEdge rad="112500"/>
          </a:effectLst>
        </p:spPr>
      </p:pic>
    </p:spTree>
    <p:extLst>
      <p:ext uri="{BB962C8B-B14F-4D97-AF65-F5344CB8AC3E}">
        <p14:creationId xmlns:p14="http://schemas.microsoft.com/office/powerpoint/2010/main" val="2023357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7A62F-EAF0-4EF9-78AE-F22E3FE2ABAB}"/>
              </a:ext>
            </a:extLst>
          </p:cNvPr>
          <p:cNvSpPr>
            <a:spLocks noGrp="1"/>
          </p:cNvSpPr>
          <p:nvPr>
            <p:ph idx="1"/>
          </p:nvPr>
        </p:nvSpPr>
        <p:spPr>
          <a:xfrm>
            <a:off x="1137143" y="1492616"/>
            <a:ext cx="9572016" cy="3447832"/>
          </a:xfrm>
        </p:spPr>
        <p:txBody>
          <a:bodyPr anchor="t">
            <a:normAutofit/>
          </a:bodyPr>
          <a:lstStyle/>
          <a:p>
            <a:pPr marL="0" indent="0" algn="ctr">
              <a:buNone/>
            </a:pPr>
            <a:r>
              <a:rPr lang="en-US" sz="6600" dirty="0">
                <a:latin typeface="Times New Roman" panose="02020603050405020304" pitchFamily="18" charset="0"/>
                <a:cs typeface="Times New Roman" panose="02020603050405020304" pitchFamily="18" charset="0"/>
              </a:rPr>
              <a:t>What is Academic Writing? </a:t>
            </a:r>
            <a:endParaRPr lang="en-MY" sz="66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CF042CA-1AB3-5530-1155-8018D6D6A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D5A982-4141-9143-22DC-C0713B397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97382"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BA358A-B93D-E3EB-6F58-5ABC2161C0AF}"/>
              </a:ext>
            </a:extLst>
          </p:cNvPr>
          <p:cNvPicPr>
            <a:picLocks noChangeAspect="1"/>
          </p:cNvPicPr>
          <p:nvPr/>
        </p:nvPicPr>
        <p:blipFill>
          <a:blip r:embed="rId2"/>
          <a:stretch>
            <a:fillRect/>
          </a:stretch>
        </p:blipFill>
        <p:spPr>
          <a:xfrm>
            <a:off x="10986722" y="-89693"/>
            <a:ext cx="1202230" cy="1185222"/>
          </a:xfrm>
          <a:prstGeom prst="rect">
            <a:avLst/>
          </a:prstGeom>
          <a:ln>
            <a:noFill/>
          </a:ln>
          <a:effectLst>
            <a:softEdge rad="112500"/>
          </a:effectLst>
        </p:spPr>
      </p:pic>
      <p:pic>
        <p:nvPicPr>
          <p:cNvPr id="6" name="Picture 5">
            <a:extLst>
              <a:ext uri="{FF2B5EF4-FFF2-40B4-BE49-F238E27FC236}">
                <a16:creationId xmlns:a16="http://schemas.microsoft.com/office/drawing/2014/main" id="{DD551906-1412-EBC5-43F5-690F3E2BEB05}"/>
              </a:ext>
            </a:extLst>
          </p:cNvPr>
          <p:cNvPicPr>
            <a:picLocks noChangeAspect="1"/>
          </p:cNvPicPr>
          <p:nvPr/>
        </p:nvPicPr>
        <p:blipFill>
          <a:blip r:embed="rId3"/>
          <a:stretch>
            <a:fillRect/>
          </a:stretch>
        </p:blipFill>
        <p:spPr>
          <a:xfrm>
            <a:off x="7720014" y="2770001"/>
            <a:ext cx="3768354" cy="3652686"/>
          </a:xfrm>
          <a:prstGeom prst="rect">
            <a:avLst/>
          </a:prstGeom>
        </p:spPr>
      </p:pic>
    </p:spTree>
    <p:extLst>
      <p:ext uri="{BB962C8B-B14F-4D97-AF65-F5344CB8AC3E}">
        <p14:creationId xmlns:p14="http://schemas.microsoft.com/office/powerpoint/2010/main" val="229152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7499E0-43F5-CA7E-AE3F-FEA0DDDB7208}"/>
              </a:ext>
            </a:extLst>
          </p:cNvPr>
          <p:cNvSpPr>
            <a:spLocks noGrp="1"/>
          </p:cNvSpPr>
          <p:nvPr>
            <p:ph idx="1"/>
          </p:nvPr>
        </p:nvSpPr>
        <p:spPr>
          <a:xfrm>
            <a:off x="1411115" y="529453"/>
            <a:ext cx="9704876" cy="5627834"/>
          </a:xfrm>
        </p:spPr>
        <p:txBody>
          <a:bodyPr>
            <a:normAutofit fontScale="85000" lnSpcReduction="20000"/>
          </a:bodyPr>
          <a:lstStyle/>
          <a:p>
            <a:pPr algn="just">
              <a:lnSpc>
                <a:spcPct val="120000"/>
              </a:lnSpc>
            </a:pPr>
            <a:r>
              <a:rPr lang="en-US" dirty="0">
                <a:latin typeface="Times New Roman" panose="02020603050405020304" pitchFamily="18" charset="0"/>
                <a:cs typeface="Times New Roman" panose="02020603050405020304" pitchFamily="18" charset="0"/>
              </a:rPr>
              <a:t>Academic writing is the kind of writing used in </a:t>
            </a:r>
            <a:r>
              <a:rPr lang="en-US" dirty="0">
                <a:highlight>
                  <a:srgbClr val="FFFF00"/>
                </a:highlight>
                <a:latin typeface="Times New Roman" panose="02020603050405020304" pitchFamily="18" charset="0"/>
                <a:cs typeface="Times New Roman" panose="02020603050405020304" pitchFamily="18" charset="0"/>
              </a:rPr>
              <a:t>high school and college classes. </a:t>
            </a:r>
          </a:p>
          <a:p>
            <a:pPr algn="just">
              <a:lnSpc>
                <a:spcPct val="120000"/>
              </a:lnSpc>
            </a:pPr>
            <a:endParaRPr lang="en-US" dirty="0">
              <a:latin typeface="Times New Roman" panose="02020603050405020304" pitchFamily="18" charset="0"/>
              <a:cs typeface="Times New Roman" panose="02020603050405020304" pitchFamily="18" charset="0"/>
            </a:endParaRPr>
          </a:p>
          <a:p>
            <a:pPr algn="just">
              <a:lnSpc>
                <a:spcPct val="120000"/>
              </a:lnSpc>
            </a:pPr>
            <a:r>
              <a:rPr lang="en-US" dirty="0">
                <a:latin typeface="Times New Roman" panose="02020603050405020304" pitchFamily="18" charset="0"/>
                <a:cs typeface="Times New Roman" panose="02020603050405020304" pitchFamily="18" charset="0"/>
              </a:rPr>
              <a:t>Academic writing </a:t>
            </a:r>
            <a:r>
              <a:rPr lang="en-US" dirty="0">
                <a:highlight>
                  <a:srgbClr val="FFFF00"/>
                </a:highlight>
                <a:latin typeface="Times New Roman" panose="02020603050405020304" pitchFamily="18" charset="0"/>
                <a:cs typeface="Times New Roman" panose="02020603050405020304" pitchFamily="18" charset="0"/>
              </a:rPr>
              <a:t>is different from creative writing</a:t>
            </a: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which is the kind of writing you do when you </a:t>
            </a:r>
            <a:r>
              <a:rPr lang="en-US" b="1" u="sng" dirty="0">
                <a:highlight>
                  <a:srgbClr val="00FF00"/>
                </a:highlight>
                <a:latin typeface="Times New Roman" panose="02020603050405020304" pitchFamily="18" charset="0"/>
                <a:cs typeface="Times New Roman" panose="02020603050405020304" pitchFamily="18" charset="0"/>
              </a:rPr>
              <a:t>write stories</a:t>
            </a:r>
            <a:r>
              <a:rPr lang="en-US" b="1" u="sng" dirty="0">
                <a:latin typeface="Times New Roman" panose="02020603050405020304" pitchFamily="18" charset="0"/>
                <a:cs typeface="Times New Roman" panose="02020603050405020304" pitchFamily="18" charset="0"/>
              </a:rPr>
              <a:t>. </a:t>
            </a:r>
          </a:p>
          <a:p>
            <a:pPr algn="just">
              <a:lnSpc>
                <a:spcPct val="120000"/>
              </a:lnSpc>
            </a:pPr>
            <a:endParaRPr lang="en-US" dirty="0">
              <a:latin typeface="Times New Roman" panose="02020603050405020304" pitchFamily="18" charset="0"/>
              <a:cs typeface="Times New Roman" panose="02020603050405020304" pitchFamily="18" charset="0"/>
            </a:endParaRPr>
          </a:p>
          <a:p>
            <a:pPr algn="just">
              <a:lnSpc>
                <a:spcPct val="120000"/>
              </a:lnSpc>
            </a:pPr>
            <a:r>
              <a:rPr lang="en-US" dirty="0">
                <a:highlight>
                  <a:srgbClr val="FFFF00"/>
                </a:highlight>
                <a:latin typeface="Times New Roman" panose="02020603050405020304" pitchFamily="18" charset="0"/>
                <a:cs typeface="Times New Roman" panose="02020603050405020304" pitchFamily="18" charset="0"/>
              </a:rPr>
              <a:t>It is also different from personal writing</a:t>
            </a: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which is the kind of writing you do when you write letters or e-mails to your friends and family. </a:t>
            </a:r>
          </a:p>
          <a:p>
            <a:pPr algn="just">
              <a:lnSpc>
                <a:spcPct val="120000"/>
              </a:lnSpc>
            </a:pPr>
            <a:endParaRPr lang="en-US" dirty="0">
              <a:latin typeface="Times New Roman" panose="02020603050405020304" pitchFamily="18" charset="0"/>
              <a:cs typeface="Times New Roman" panose="02020603050405020304" pitchFamily="18" charset="0"/>
            </a:endParaRPr>
          </a:p>
          <a:p>
            <a:pPr algn="just">
              <a:lnSpc>
                <a:spcPct val="120000"/>
              </a:lnSpc>
            </a:pPr>
            <a:r>
              <a:rPr lang="en-US" dirty="0">
                <a:highlight>
                  <a:srgbClr val="FFFF00"/>
                </a:highlight>
                <a:latin typeface="Times New Roman" panose="02020603050405020304" pitchFamily="18" charset="0"/>
                <a:cs typeface="Times New Roman" panose="02020603050405020304" pitchFamily="18" charset="0"/>
              </a:rPr>
              <a:t>Creative writing and personal writing are </a:t>
            </a:r>
            <a:r>
              <a:rPr lang="en-US" b="1" u="sng" dirty="0">
                <a:highlight>
                  <a:srgbClr val="FFFF00"/>
                </a:highlight>
                <a:latin typeface="Times New Roman" panose="02020603050405020304" pitchFamily="18" charset="0"/>
                <a:cs typeface="Times New Roman" panose="02020603050405020304" pitchFamily="18" charset="0"/>
              </a:rPr>
              <a:t>informal</a:t>
            </a: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so you may use slang, abbreviations, and incomplete sentences</a:t>
            </a:r>
            <a:r>
              <a:rPr lang="en-US" dirty="0">
                <a:latin typeface="Times New Roman" panose="02020603050405020304" pitchFamily="18" charset="0"/>
                <a:cs typeface="Times New Roman" panose="02020603050405020304" pitchFamily="18" charset="0"/>
              </a:rPr>
              <a:t>. </a:t>
            </a:r>
            <a:r>
              <a:rPr lang="en-US" dirty="0">
                <a:highlight>
                  <a:srgbClr val="00FFFF"/>
                </a:highlight>
                <a:latin typeface="Times New Roman" panose="02020603050405020304" pitchFamily="18" charset="0"/>
                <a:cs typeface="Times New Roman" panose="02020603050405020304" pitchFamily="18" charset="0"/>
              </a:rPr>
              <a:t>However, academic writing is formal,</a:t>
            </a:r>
            <a:r>
              <a:rPr lang="en-US" dirty="0">
                <a:latin typeface="Times New Roman" panose="02020603050405020304" pitchFamily="18" charset="0"/>
                <a:cs typeface="Times New Roman" panose="02020603050405020304" pitchFamily="18" charset="0"/>
              </a:rPr>
              <a:t> so you should not use slang or contractions. Also, you should take care to write complete sentences and to organize them in a certain way</a:t>
            </a:r>
            <a:endParaRPr lang="en-MY"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A92A1F-C25A-F1F8-94C0-9DF5514C7847}"/>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4145096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C35A17-1E07-F658-2C69-3947BCF814CF}"/>
              </a:ext>
            </a:extLst>
          </p:cNvPr>
          <p:cNvSpPr>
            <a:spLocks noGrp="1"/>
          </p:cNvSpPr>
          <p:nvPr>
            <p:ph idx="1"/>
          </p:nvPr>
        </p:nvSpPr>
        <p:spPr>
          <a:xfrm>
            <a:off x="162137" y="1006121"/>
            <a:ext cx="11823386" cy="5719144"/>
          </a:xfrm>
        </p:spPr>
        <p:txBody>
          <a:bodyPr anchor="t">
            <a:normAutofit/>
          </a:bodyPr>
          <a:lstStyle/>
          <a:p>
            <a:endParaRPr lang="en-US" dirty="0">
              <a:solidFill>
                <a:schemeClr val="tx1">
                  <a:alpha val="80000"/>
                </a:schemeClr>
              </a:solidFill>
              <a:latin typeface="Times New Roman" panose="02020603050405020304" pitchFamily="18" charset="0"/>
              <a:cs typeface="Times New Roman" panose="02020603050405020304" pitchFamily="18" charset="0"/>
            </a:endParaRPr>
          </a:p>
          <a:p>
            <a:r>
              <a:rPr lang="en-US" dirty="0">
                <a:solidFill>
                  <a:schemeClr val="tx1">
                    <a:alpha val="80000"/>
                  </a:schemeClr>
                </a:solidFill>
                <a:latin typeface="Times New Roman" panose="02020603050405020304" pitchFamily="18" charset="0"/>
                <a:cs typeface="Times New Roman" panose="02020603050405020304" pitchFamily="18" charset="0"/>
              </a:rPr>
              <a:t>There </a:t>
            </a:r>
            <a:r>
              <a:rPr lang="en-US" dirty="0">
                <a:solidFill>
                  <a:schemeClr val="tx1">
                    <a:alpha val="80000"/>
                  </a:schemeClr>
                </a:solidFill>
                <a:highlight>
                  <a:srgbClr val="00FF00"/>
                </a:highlight>
                <a:latin typeface="Times New Roman" panose="02020603050405020304" pitchFamily="18" charset="0"/>
                <a:cs typeface="Times New Roman" panose="02020603050405020304" pitchFamily="18" charset="0"/>
              </a:rPr>
              <a:t>is no common narrative, </a:t>
            </a:r>
            <a:r>
              <a:rPr lang="en-US" dirty="0">
                <a:solidFill>
                  <a:schemeClr val="tx1">
                    <a:alpha val="80000"/>
                  </a:schemeClr>
                </a:solidFill>
                <a:latin typeface="Times New Roman" panose="02020603050405020304" pitchFamily="18" charset="0"/>
                <a:cs typeface="Times New Roman" panose="02020603050405020304" pitchFamily="18" charset="0"/>
              </a:rPr>
              <a:t>instead just the </a:t>
            </a:r>
            <a:r>
              <a:rPr lang="en-US" b="1" u="sng" dirty="0">
                <a:solidFill>
                  <a:schemeClr val="tx1">
                    <a:alpha val="80000"/>
                  </a:schemeClr>
                </a:solidFill>
                <a:latin typeface="Times New Roman" panose="02020603050405020304" pitchFamily="18" charset="0"/>
                <a:cs typeface="Times New Roman" panose="02020603050405020304" pitchFamily="18" charset="0"/>
              </a:rPr>
              <a:t>methods, facts or data and conclusions are presented. </a:t>
            </a:r>
            <a:r>
              <a:rPr lang="en-US" dirty="0">
                <a:solidFill>
                  <a:schemeClr val="tx1">
                    <a:alpha val="80000"/>
                  </a:schemeClr>
                </a:solidFill>
                <a:latin typeface="Times New Roman" panose="02020603050405020304" pitchFamily="18" charset="0"/>
                <a:cs typeface="Times New Roman" panose="02020603050405020304" pitchFamily="18" charset="0"/>
              </a:rPr>
              <a:t>The </a:t>
            </a:r>
            <a:r>
              <a:rPr lang="en-US"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technical jargon</a:t>
            </a:r>
            <a:r>
              <a:rPr lang="en-US" dirty="0">
                <a:solidFill>
                  <a:schemeClr val="tx1">
                    <a:alpha val="80000"/>
                  </a:schemeClr>
                </a:solidFill>
                <a:highlight>
                  <a:srgbClr val="00FFFF"/>
                </a:highlight>
                <a:latin typeface="Times New Roman" panose="02020603050405020304" pitchFamily="18" charset="0"/>
                <a:cs typeface="Times New Roman" panose="02020603050405020304" pitchFamily="18" charset="0"/>
              </a:rPr>
              <a:t> of that discipline, such as chemistry, or their industry </a:t>
            </a:r>
            <a:r>
              <a:rPr lang="en-US"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is used as well.</a:t>
            </a:r>
          </a:p>
          <a:p>
            <a:endParaRPr lang="en-US" dirty="0">
              <a:solidFill>
                <a:schemeClr val="tx1">
                  <a:alpha val="80000"/>
                </a:schemeClr>
              </a:solidFill>
              <a:latin typeface="Times New Roman" panose="02020603050405020304" pitchFamily="18" charset="0"/>
              <a:cs typeface="Times New Roman" panose="02020603050405020304" pitchFamily="18" charset="0"/>
            </a:endParaRPr>
          </a:p>
          <a:p>
            <a:r>
              <a:rPr lang="en-US" dirty="0">
                <a:solidFill>
                  <a:schemeClr val="tx1">
                    <a:alpha val="80000"/>
                  </a:schemeClr>
                </a:solidFill>
                <a:latin typeface="Times New Roman" panose="02020603050405020304" pitchFamily="18" charset="0"/>
                <a:cs typeface="Times New Roman" panose="02020603050405020304" pitchFamily="18" charset="0"/>
              </a:rPr>
              <a:t>The whole goal of the academic writing style is to articulate (write up) exactly </a:t>
            </a:r>
            <a:r>
              <a:rPr lang="en-US" dirty="0">
                <a:solidFill>
                  <a:schemeClr val="tx1">
                    <a:alpha val="80000"/>
                  </a:schemeClr>
                </a:solidFill>
                <a:highlight>
                  <a:srgbClr val="00FF00"/>
                </a:highlight>
                <a:latin typeface="Times New Roman" panose="02020603050405020304" pitchFamily="18" charset="0"/>
                <a:cs typeface="Times New Roman" panose="02020603050405020304" pitchFamily="18" charset="0"/>
              </a:rPr>
              <a:t>what was done and exactly what was found</a:t>
            </a:r>
            <a:r>
              <a:rPr lang="en-US" dirty="0">
                <a:solidFill>
                  <a:schemeClr val="tx1">
                    <a:alpha val="80000"/>
                  </a:schemeClr>
                </a:solidFill>
                <a:latin typeface="Times New Roman" panose="02020603050405020304" pitchFamily="18" charset="0"/>
                <a:cs typeface="Times New Roman" panose="02020603050405020304" pitchFamily="18" charset="0"/>
              </a:rPr>
              <a:t>. </a:t>
            </a:r>
            <a:r>
              <a:rPr lang="en-US" b="1" u="sng" dirty="0">
                <a:solidFill>
                  <a:schemeClr val="tx1">
                    <a:alpha val="80000"/>
                  </a:schemeClr>
                </a:solidFill>
                <a:latin typeface="Times New Roman" panose="02020603050405020304" pitchFamily="18" charset="0"/>
                <a:cs typeface="Times New Roman" panose="02020603050405020304" pitchFamily="18" charset="0"/>
              </a:rPr>
              <a:t>These articles are very straight-forward to read, especially if you understand that area of expertise and its technical words.</a:t>
            </a:r>
          </a:p>
          <a:p>
            <a:endParaRPr lang="en-US" dirty="0">
              <a:solidFill>
                <a:schemeClr val="tx1">
                  <a:alpha val="80000"/>
                </a:schemeClr>
              </a:solidFill>
              <a:latin typeface="Times New Roman" panose="02020603050405020304" pitchFamily="18" charset="0"/>
              <a:cs typeface="Times New Roman" panose="02020603050405020304" pitchFamily="18" charset="0"/>
            </a:endParaRPr>
          </a:p>
          <a:p>
            <a:r>
              <a:rPr lang="en-US" dirty="0">
                <a:solidFill>
                  <a:schemeClr val="tx1">
                    <a:alpha val="80000"/>
                  </a:schemeClr>
                </a:solidFill>
                <a:latin typeface="Times New Roman" panose="02020603050405020304" pitchFamily="18" charset="0"/>
                <a:cs typeface="Times New Roman" panose="02020603050405020304" pitchFamily="18" charset="0"/>
              </a:rPr>
              <a:t>It’s also very important to explain the findings in a clear and straight forward way with </a:t>
            </a:r>
            <a:r>
              <a:rPr lang="en-US" dirty="0">
                <a:solidFill>
                  <a:schemeClr val="tx1">
                    <a:alpha val="80000"/>
                  </a:schemeClr>
                </a:solidFill>
                <a:highlight>
                  <a:srgbClr val="FFFF00"/>
                </a:highlight>
                <a:latin typeface="Times New Roman" panose="02020603050405020304" pitchFamily="18" charset="0"/>
                <a:cs typeface="Times New Roman" panose="02020603050405020304" pitchFamily="18" charset="0"/>
              </a:rPr>
              <a:t>no added opinions.</a:t>
            </a:r>
            <a:endParaRPr lang="en-MY" dirty="0">
              <a:solidFill>
                <a:schemeClr val="tx1">
                  <a:alpha val="80000"/>
                </a:schemeClr>
              </a:solidFill>
              <a:highlight>
                <a:srgbClr val="FFFF00"/>
              </a:highlight>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4" name="Picture 3">
            <a:extLst>
              <a:ext uri="{FF2B5EF4-FFF2-40B4-BE49-F238E27FC236}">
                <a16:creationId xmlns:a16="http://schemas.microsoft.com/office/drawing/2014/main" id="{4468556F-F96C-C678-0ACF-F4F20414493A}"/>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179254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A149A0-FF08-DB93-9FE5-BB19ACDBCE2B}"/>
              </a:ext>
            </a:extLst>
          </p:cNvPr>
          <p:cNvSpPr>
            <a:spLocks noGrp="1"/>
          </p:cNvSpPr>
          <p:nvPr>
            <p:ph idx="1"/>
          </p:nvPr>
        </p:nvSpPr>
        <p:spPr>
          <a:xfrm>
            <a:off x="0" y="2035610"/>
            <a:ext cx="5650992" cy="3591207"/>
          </a:xfrm>
        </p:spPr>
        <p:txBody>
          <a:bodyPr>
            <a:normAutofit/>
          </a:bodyPr>
          <a:lstStyle/>
          <a:p>
            <a:pPr marL="0" indent="0" algn="ctr">
              <a:buNone/>
            </a:pPr>
            <a:r>
              <a:rPr lang="en-US" sz="6000" dirty="0">
                <a:latin typeface="Times New Roman" panose="02020603050405020304" pitchFamily="18" charset="0"/>
                <a:cs typeface="Times New Roman" panose="02020603050405020304" pitchFamily="18" charset="0"/>
              </a:rPr>
              <a:t>I have some questions for you</a:t>
            </a:r>
            <a:endParaRPr lang="en-MY" sz="6000" dirty="0">
              <a:latin typeface="Times New Roman" panose="02020603050405020304" pitchFamily="18" charset="0"/>
              <a:cs typeface="Times New Roman" panose="02020603050405020304" pitchFamily="18" charset="0"/>
            </a:endParaRPr>
          </a:p>
        </p:txBody>
      </p:sp>
      <p:pic>
        <p:nvPicPr>
          <p:cNvPr id="5" name="Picture 4" descr="Wood human figure">
            <a:extLst>
              <a:ext uri="{FF2B5EF4-FFF2-40B4-BE49-F238E27FC236}">
                <a16:creationId xmlns:a16="http://schemas.microsoft.com/office/drawing/2014/main" id="{8A33E428-5655-530E-ABB4-9161A3E61410}"/>
              </a:ext>
            </a:extLst>
          </p:cNvPr>
          <p:cNvPicPr>
            <a:picLocks noChangeAspect="1"/>
          </p:cNvPicPr>
          <p:nvPr/>
        </p:nvPicPr>
        <p:blipFill rotWithShape="1">
          <a:blip r:embed="rId2"/>
          <a:srcRect r="36334" b="-1"/>
          <a:stretch/>
        </p:blipFill>
        <p:spPr>
          <a:xfrm>
            <a:off x="5650992" y="10"/>
            <a:ext cx="6541008" cy="6857990"/>
          </a:xfrm>
          <a:prstGeom prst="rect">
            <a:avLst/>
          </a:prstGeom>
        </p:spPr>
      </p:pic>
    </p:spTree>
    <p:extLst>
      <p:ext uri="{BB962C8B-B14F-4D97-AF65-F5344CB8AC3E}">
        <p14:creationId xmlns:p14="http://schemas.microsoft.com/office/powerpoint/2010/main" val="3142998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6" name="Straight Connector 15">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 name="Oval 21">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2" name="Straight Connector 31">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C2DAE42-2116-A351-89A6-6EC2E9824A88}"/>
              </a:ext>
            </a:extLst>
          </p:cNvPr>
          <p:cNvSpPr>
            <a:spLocks noGrp="1"/>
          </p:cNvSpPr>
          <p:nvPr>
            <p:ph type="title"/>
          </p:nvPr>
        </p:nvSpPr>
        <p:spPr>
          <a:xfrm>
            <a:off x="216310" y="495992"/>
            <a:ext cx="4609766" cy="5638831"/>
          </a:xfrm>
          <a:noFill/>
        </p:spPr>
        <p:txBody>
          <a:bodyPr vert="horz" lIns="91440" tIns="45720" rIns="91440" bIns="45720" rtlCol="0" anchor="ctr">
            <a:normAutofit/>
          </a:bodyPr>
          <a:lstStyle/>
          <a:p>
            <a:pPr algn="ctr"/>
            <a:r>
              <a:rPr lang="en-US" sz="4800" kern="1200" dirty="0">
                <a:solidFill>
                  <a:schemeClr val="tx1"/>
                </a:solidFill>
                <a:latin typeface="+mj-lt"/>
                <a:ea typeface="+mj-ea"/>
                <a:cs typeface="+mj-cs"/>
              </a:rPr>
              <a:t>Definitions for Academic Writing </a:t>
            </a:r>
          </a:p>
        </p:txBody>
      </p:sp>
      <p:pic>
        <p:nvPicPr>
          <p:cNvPr id="4" name="Picture 3" descr="A logo of a university&#10;&#10;Description automatically generated">
            <a:extLst>
              <a:ext uri="{FF2B5EF4-FFF2-40B4-BE49-F238E27FC236}">
                <a16:creationId xmlns:a16="http://schemas.microsoft.com/office/drawing/2014/main" id="{A47F4975-22D5-B2EE-398C-901E3F536997}"/>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graphicFrame>
        <p:nvGraphicFramePr>
          <p:cNvPr id="6" name="Content Placeholder 2">
            <a:extLst>
              <a:ext uri="{FF2B5EF4-FFF2-40B4-BE49-F238E27FC236}">
                <a16:creationId xmlns:a16="http://schemas.microsoft.com/office/drawing/2014/main" id="{B72FF333-0829-5145-3CDE-753CC3DE4481}"/>
              </a:ext>
            </a:extLst>
          </p:cNvPr>
          <p:cNvGraphicFramePr>
            <a:graphicFrameLocks noGrp="1"/>
          </p:cNvGraphicFramePr>
          <p:nvPr>
            <p:ph idx="4294967295"/>
            <p:extLst>
              <p:ext uri="{D42A27DB-BD31-4B8C-83A1-F6EECF244321}">
                <p14:modId xmlns:p14="http://schemas.microsoft.com/office/powerpoint/2010/main" val="2295135718"/>
              </p:ext>
            </p:extLst>
          </p:nvPr>
        </p:nvGraphicFramePr>
        <p:xfrm>
          <a:off x="4915946" y="866585"/>
          <a:ext cx="6754943"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433366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colourful knitted fabric">
            <a:extLst>
              <a:ext uri="{FF2B5EF4-FFF2-40B4-BE49-F238E27FC236}">
                <a16:creationId xmlns:a16="http://schemas.microsoft.com/office/drawing/2014/main" id="{1320765D-6002-1188-6EBA-2DE2C6DB0144}"/>
              </a:ext>
            </a:extLst>
          </p:cNvPr>
          <p:cNvPicPr>
            <a:picLocks noChangeAspect="1"/>
          </p:cNvPicPr>
          <p:nvPr/>
        </p:nvPicPr>
        <p:blipFill rotWithShape="1">
          <a:blip r:embed="rId2"/>
          <a:srcRect l="13687" r="2700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3C282C4-AD55-20E3-7C82-84830468B265}"/>
              </a:ext>
            </a:extLst>
          </p:cNvPr>
          <p:cNvSpPr>
            <a:spLocks noGrp="1"/>
          </p:cNvSpPr>
          <p:nvPr>
            <p:ph idx="1"/>
          </p:nvPr>
        </p:nvSpPr>
        <p:spPr>
          <a:xfrm>
            <a:off x="6094476" y="1052052"/>
            <a:ext cx="5881214" cy="5410047"/>
          </a:xfrm>
        </p:spPr>
        <p:txBody>
          <a:bodyPr>
            <a:noAutofit/>
          </a:bodyPr>
          <a:lstStyle/>
          <a:p>
            <a:r>
              <a:rPr lang="en-US" dirty="0">
                <a:latin typeface="Times New Roman" panose="02020603050405020304" pitchFamily="18" charset="0"/>
                <a:cs typeface="Times New Roman" panose="02020603050405020304" pitchFamily="18" charset="0"/>
              </a:rPr>
              <a:t>Academic writing – </a:t>
            </a:r>
            <a:r>
              <a:rPr lang="en-US" dirty="0">
                <a:highlight>
                  <a:srgbClr val="FFFF00"/>
                </a:highlight>
                <a:latin typeface="Times New Roman" panose="02020603050405020304" pitchFamily="18" charset="0"/>
                <a:cs typeface="Times New Roman" panose="02020603050405020304" pitchFamily="18" charset="0"/>
              </a:rPr>
              <a:t>an Art or a Science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Academic writing is an </a:t>
            </a:r>
            <a:r>
              <a:rPr lang="en-US" u="sng" dirty="0">
                <a:latin typeface="Times New Roman" panose="02020603050405020304" pitchFamily="18" charset="0"/>
                <a:cs typeface="Times New Roman" panose="02020603050405020304" pitchFamily="18" charset="0"/>
              </a:rPr>
              <a:t>Art as well as a science at the same time.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has to follow a focused </a:t>
            </a:r>
            <a:r>
              <a:rPr lang="en-US" b="1" dirty="0">
                <a:latin typeface="Times New Roman" panose="02020603050405020304" pitchFamily="18" charset="0"/>
                <a:cs typeface="Times New Roman" panose="02020603050405020304" pitchFamily="18" charset="0"/>
              </a:rPr>
              <a:t>well-knit pattern like an artwork</a:t>
            </a:r>
            <a:r>
              <a:rPr lang="en-US" dirty="0">
                <a:latin typeface="Times New Roman" panose="02020603050405020304" pitchFamily="18" charset="0"/>
                <a:cs typeface="Times New Roman" panose="02020603050405020304" pitchFamily="18" charset="0"/>
              </a:rPr>
              <a:t>, but also </a:t>
            </a:r>
            <a:r>
              <a:rPr lang="en-US" dirty="0">
                <a:highlight>
                  <a:srgbClr val="FFFF00"/>
                </a:highlight>
                <a:latin typeface="Times New Roman" panose="02020603050405020304" pitchFamily="18" charset="0"/>
                <a:cs typeface="Times New Roman" panose="02020603050405020304" pitchFamily="18" charset="0"/>
              </a:rPr>
              <a:t>has to be based on facts and logical arguments resulting into conclusions and results which are verifiable, which is a science. </a:t>
            </a:r>
            <a:endParaRPr lang="en-MY" dirty="0">
              <a:highlight>
                <a:srgbClr val="FFFF00"/>
              </a:highligh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7D5863A-3094-2FD5-174C-9E5668636994}"/>
              </a:ext>
            </a:extLst>
          </p:cNvPr>
          <p:cNvPicPr>
            <a:picLocks noChangeAspect="1"/>
          </p:cNvPicPr>
          <p:nvPr/>
        </p:nvPicPr>
        <p:blipFill>
          <a:blip r:embed="rId3"/>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4204189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34968-55F2-E06C-F35A-BBB89FCDC73D}"/>
              </a:ext>
            </a:extLst>
          </p:cNvPr>
          <p:cNvSpPr>
            <a:spLocks noGrp="1"/>
          </p:cNvSpPr>
          <p:nvPr>
            <p:ph type="title"/>
          </p:nvPr>
        </p:nvSpPr>
        <p:spPr>
          <a:xfrm>
            <a:off x="342045" y="751941"/>
            <a:ext cx="10305681" cy="1087819"/>
          </a:xfrm>
        </p:spPr>
        <p:txBody>
          <a:bodyPr anchor="b">
            <a:noAutofit/>
          </a:bodyPr>
          <a:lstStyle/>
          <a:p>
            <a:r>
              <a:rPr lang="en-US" sz="5400" dirty="0">
                <a:latin typeface="Times New Roman" panose="02020603050405020304" pitchFamily="18" charset="0"/>
                <a:cs typeface="Times New Roman" panose="02020603050405020304" pitchFamily="18" charset="0"/>
              </a:rPr>
              <a:t>Writing Is A Medium Of Expression </a:t>
            </a:r>
            <a:endParaRPr lang="en-MY" sz="54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9ED7027-F09C-D997-FB59-61D3DC380200}"/>
              </a:ext>
            </a:extLst>
          </p:cNvPr>
          <p:cNvSpPr>
            <a:spLocks noGrp="1"/>
          </p:cNvSpPr>
          <p:nvPr>
            <p:ph idx="1"/>
          </p:nvPr>
        </p:nvSpPr>
        <p:spPr>
          <a:xfrm>
            <a:off x="313157" y="2493962"/>
            <a:ext cx="9297374" cy="4173905"/>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Writing is a medium of expression.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Academic writing is also a type of medium of expression of your knowledge.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Academic writing is a </a:t>
            </a:r>
            <a:r>
              <a:rPr lang="en-US" sz="2400" b="1" dirty="0">
                <a:highlight>
                  <a:srgbClr val="FFFF00"/>
                </a:highlight>
                <a:latin typeface="Times New Roman" panose="02020603050405020304" pitchFamily="18" charset="0"/>
                <a:cs typeface="Times New Roman" panose="02020603050405020304" pitchFamily="18" charset="0"/>
              </a:rPr>
              <a:t>vehicle</a:t>
            </a:r>
            <a:r>
              <a:rPr lang="en-US" sz="2400" dirty="0">
                <a:highlight>
                  <a:srgbClr val="FFFF00"/>
                </a:highlight>
                <a:latin typeface="Times New Roman" panose="02020603050405020304" pitchFamily="18" charset="0"/>
                <a:cs typeface="Times New Roman" panose="02020603050405020304" pitchFamily="18" charset="0"/>
              </a:rPr>
              <a:t> to transport your thoughts, comments, arguments and knowledge about a subject to the reader</a:t>
            </a:r>
            <a:r>
              <a:rPr lang="en-US" sz="2400" dirty="0">
                <a:latin typeface="Times New Roman" panose="02020603050405020304" pitchFamily="18" charset="0"/>
                <a:cs typeface="Times New Roman" panose="02020603050405020304" pitchFamily="18" charset="0"/>
              </a:rPr>
              <a:t>. It’s the most important </a:t>
            </a:r>
            <a:r>
              <a:rPr lang="en-US" sz="2400" dirty="0">
                <a:highlight>
                  <a:srgbClr val="00FF00"/>
                </a:highlight>
                <a:latin typeface="Times New Roman" panose="02020603050405020304" pitchFamily="18" charset="0"/>
                <a:cs typeface="Times New Roman" panose="02020603050405020304" pitchFamily="18" charset="0"/>
              </a:rPr>
              <a:t>tool to pass on knowledge from one to the other – from one generation to the next one.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If you look at the development of civilization, people used </a:t>
            </a:r>
            <a:r>
              <a:rPr lang="en-US" sz="2400" dirty="0">
                <a:highlight>
                  <a:srgbClr val="FFFF00"/>
                </a:highlight>
                <a:latin typeface="Times New Roman" panose="02020603050405020304" pitchFamily="18" charset="0"/>
                <a:cs typeface="Times New Roman" panose="02020603050405020304" pitchFamily="18" charset="0"/>
              </a:rPr>
              <a:t>academic writing to reach and provide knowledge and pass to other </a:t>
            </a:r>
            <a:r>
              <a:rPr lang="en-US" sz="2400" dirty="0" err="1">
                <a:highlight>
                  <a:srgbClr val="FFFF00"/>
                </a:highlight>
                <a:latin typeface="Times New Roman" panose="02020603050405020304" pitchFamily="18" charset="0"/>
                <a:cs typeface="Times New Roman" panose="02020603050405020304" pitchFamily="18" charset="0"/>
              </a:rPr>
              <a:t>genereation</a:t>
            </a:r>
            <a:r>
              <a:rPr lang="en-US" sz="2400" dirty="0">
                <a:highlight>
                  <a:srgbClr val="FFFF00"/>
                </a:highlight>
                <a:latin typeface="Times New Roman" panose="02020603050405020304" pitchFamily="18" charset="0"/>
                <a:cs typeface="Times New Roman" panose="02020603050405020304" pitchFamily="18" charset="0"/>
              </a:rPr>
              <a:t> to be acquired or developed. </a:t>
            </a:r>
          </a:p>
          <a:p>
            <a:endParaRPr lang="en-MY" sz="2400" dirty="0">
              <a:latin typeface="Times New Roman" panose="02020603050405020304" pitchFamily="18" charset="0"/>
              <a:cs typeface="Times New Roman" panose="02020603050405020304" pitchFamily="18" charset="0"/>
            </a:endParaRPr>
          </a:p>
        </p:txBody>
      </p:sp>
      <p:pic>
        <p:nvPicPr>
          <p:cNvPr id="8" name="Graphic 7" descr="Pencil">
            <a:extLst>
              <a:ext uri="{FF2B5EF4-FFF2-40B4-BE49-F238E27FC236}">
                <a16:creationId xmlns:a16="http://schemas.microsoft.com/office/drawing/2014/main" id="{3F8F186C-BDDF-679A-CFD3-0CA244A65E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6554" y="2214637"/>
            <a:ext cx="2504041" cy="3891422"/>
          </a:xfrm>
          <a:prstGeom prst="rect">
            <a:avLst/>
          </a:prstGeom>
        </p:spPr>
      </p:pic>
      <p:pic>
        <p:nvPicPr>
          <p:cNvPr id="4" name="Picture 3">
            <a:extLst>
              <a:ext uri="{FF2B5EF4-FFF2-40B4-BE49-F238E27FC236}">
                <a16:creationId xmlns:a16="http://schemas.microsoft.com/office/drawing/2014/main" id="{149FB365-CFAF-6862-FDAF-547F20502389}"/>
              </a:ext>
            </a:extLst>
          </p:cNvPr>
          <p:cNvPicPr>
            <a:picLocks noChangeAspect="1"/>
          </p:cNvPicPr>
          <p:nvPr/>
        </p:nvPicPr>
        <p:blipFill>
          <a:blip r:embed="rId4"/>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525445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C7F97-A8C7-95F2-672B-43C26A6B0FA0}"/>
              </a:ext>
            </a:extLst>
          </p:cNvPr>
          <p:cNvSpPr>
            <a:spLocks noGrp="1"/>
          </p:cNvSpPr>
          <p:nvPr>
            <p:ph type="title"/>
          </p:nvPr>
        </p:nvSpPr>
        <p:spPr>
          <a:xfrm>
            <a:off x="476664" y="339214"/>
            <a:ext cx="6091284" cy="791496"/>
          </a:xfrm>
        </p:spPr>
        <p:txBody>
          <a:bodyPr anchor="ctr">
            <a:noAutofit/>
          </a:bodyPr>
          <a:lstStyle/>
          <a:p>
            <a:pPr algn="ctr"/>
            <a:r>
              <a:rPr lang="en-US" sz="4000" b="1" i="0" dirty="0">
                <a:effectLst/>
                <a:latin typeface="Times New Roman" panose="02020603050405020304" pitchFamily="18" charset="0"/>
                <a:cs typeface="Times New Roman" panose="02020603050405020304" pitchFamily="18" charset="0"/>
              </a:rPr>
              <a:t>Impact and Importance</a:t>
            </a:r>
            <a:br>
              <a:rPr lang="en-US" sz="4000" b="1" i="0" dirty="0">
                <a:effectLst/>
                <a:latin typeface="Times New Roman" panose="02020603050405020304" pitchFamily="18" charset="0"/>
                <a:cs typeface="Times New Roman" panose="02020603050405020304" pitchFamily="18" charset="0"/>
              </a:rPr>
            </a:br>
            <a:endParaRPr lang="en-MY"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6EC1EB2-BCD8-4A5A-4197-606BD6C95AE7}"/>
              </a:ext>
            </a:extLst>
          </p:cNvPr>
          <p:cNvSpPr>
            <a:spLocks noGrp="1"/>
          </p:cNvSpPr>
          <p:nvPr>
            <p:ph idx="1"/>
          </p:nvPr>
        </p:nvSpPr>
        <p:spPr>
          <a:xfrm>
            <a:off x="124081" y="1401097"/>
            <a:ext cx="7086703" cy="5456903"/>
          </a:xfrm>
        </p:spPr>
        <p:txBody>
          <a:bodyPr anchor="ctr">
            <a:normAutofit fontScale="92500" lnSpcReduction="10000"/>
          </a:bodyPr>
          <a:lstStyle/>
          <a:p>
            <a:r>
              <a:rPr lang="en-US" b="0" i="0" dirty="0">
                <a:effectLst/>
                <a:latin typeface="Times New Roman" panose="02020603050405020304" pitchFamily="18" charset="0"/>
                <a:cs typeface="Times New Roman" panose="02020603050405020304" pitchFamily="18" charset="0"/>
              </a:rPr>
              <a:t>The impact of academic research is vast:</a:t>
            </a:r>
          </a:p>
          <a:p>
            <a:pPr>
              <a:buFont typeface="Arial" panose="020B0604020202020204" pitchFamily="34" charset="0"/>
              <a:buChar char="•"/>
            </a:pPr>
            <a:r>
              <a:rPr lang="en-US" b="1" i="0" dirty="0">
                <a:effectLst/>
                <a:highlight>
                  <a:srgbClr val="FFFF00"/>
                </a:highlight>
                <a:latin typeface="Times New Roman" panose="02020603050405020304" pitchFamily="18" charset="0"/>
                <a:cs typeface="Times New Roman" panose="02020603050405020304" pitchFamily="18" charset="0"/>
              </a:rPr>
              <a:t>Advancing Knowledge:</a:t>
            </a:r>
            <a:r>
              <a:rPr lang="en-US" b="0" i="0" dirty="0">
                <a:effectLst/>
                <a:highlight>
                  <a:srgbClr val="FFFF00"/>
                </a:highligh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It contributes to the body of knowledge in various fields.</a:t>
            </a:r>
          </a:p>
          <a:p>
            <a:pPr>
              <a:buFont typeface="Arial" panose="020B0604020202020204" pitchFamily="34" charset="0"/>
              <a:buChar char="•"/>
            </a:pPr>
            <a:endParaRPr lang="en-US" b="0" i="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0" dirty="0">
                <a:effectLst/>
                <a:highlight>
                  <a:srgbClr val="FFFF00"/>
                </a:highlight>
                <a:latin typeface="Times New Roman" panose="02020603050405020304" pitchFamily="18" charset="0"/>
                <a:cs typeface="Times New Roman" panose="02020603050405020304" pitchFamily="18" charset="0"/>
              </a:rPr>
              <a:t>Societal Benefits:</a:t>
            </a:r>
            <a:r>
              <a:rPr lang="en-US" b="0" i="0" dirty="0">
                <a:effectLst/>
                <a:highlight>
                  <a:srgbClr val="FFFF00"/>
                </a:highligh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Many research projects aim to address societal issues, improve quality of life, and inform policy.</a:t>
            </a:r>
          </a:p>
          <a:p>
            <a:pPr>
              <a:buFont typeface="Arial" panose="020B0604020202020204" pitchFamily="34" charset="0"/>
              <a:buChar char="•"/>
            </a:pPr>
            <a:endParaRPr lang="en-US" b="0" i="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0" dirty="0">
                <a:effectLst/>
                <a:highlight>
                  <a:srgbClr val="FFFF00"/>
                </a:highlight>
                <a:latin typeface="Times New Roman" panose="02020603050405020304" pitchFamily="18" charset="0"/>
                <a:cs typeface="Times New Roman" panose="02020603050405020304" pitchFamily="18" charset="0"/>
              </a:rPr>
              <a:t>Economic Development</a:t>
            </a:r>
            <a:r>
              <a:rPr lang="en-US" b="1" i="0" dirty="0">
                <a:effectLst/>
                <a:latin typeface="Times New Roman" panose="02020603050405020304" pitchFamily="18" charset="0"/>
                <a:cs typeface="Times New Roman" panose="02020603050405020304" pitchFamily="18" charset="0"/>
              </a:rPr>
              <a:t>:</a:t>
            </a:r>
            <a:r>
              <a:rPr lang="en-US" b="0" i="0" dirty="0">
                <a:effectLst/>
                <a:latin typeface="Times New Roman" panose="02020603050405020304" pitchFamily="18" charset="0"/>
                <a:cs typeface="Times New Roman" panose="02020603050405020304" pitchFamily="18" charset="0"/>
              </a:rPr>
              <a:t> Research can lead to new technologies, processes, and innovations that drive economic growth.</a:t>
            </a:r>
          </a:p>
          <a:p>
            <a:pPr>
              <a:buFont typeface="Arial" panose="020B0604020202020204" pitchFamily="34" charset="0"/>
              <a:buChar char="•"/>
            </a:pPr>
            <a:endParaRPr lang="en-US" b="0" i="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0" dirty="0">
                <a:effectLst/>
                <a:highlight>
                  <a:srgbClr val="FFFF00"/>
                </a:highlight>
                <a:latin typeface="Times New Roman" panose="02020603050405020304" pitchFamily="18" charset="0"/>
                <a:cs typeface="Times New Roman" panose="02020603050405020304" pitchFamily="18" charset="0"/>
              </a:rPr>
              <a:t>Educational Value:</a:t>
            </a:r>
            <a:r>
              <a:rPr lang="en-US" b="0" i="0" dirty="0">
                <a:effectLst/>
                <a:highlight>
                  <a:srgbClr val="FFFF00"/>
                </a:highligh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It forms the basis of much of the content taught in educational institutions.</a:t>
            </a:r>
          </a:p>
          <a:p>
            <a:endParaRPr lang="en-MY" dirty="0">
              <a:latin typeface="Times New Roman" panose="02020603050405020304" pitchFamily="18" charset="0"/>
              <a:cs typeface="Times New Roman" panose="02020603050405020304" pitchFamily="18" charset="0"/>
            </a:endParaRPr>
          </a:p>
        </p:txBody>
      </p:sp>
      <p:pic>
        <p:nvPicPr>
          <p:cNvPr id="38" name="Picture 37" descr="Different science and technology icons on a green background">
            <a:extLst>
              <a:ext uri="{FF2B5EF4-FFF2-40B4-BE49-F238E27FC236}">
                <a16:creationId xmlns:a16="http://schemas.microsoft.com/office/drawing/2014/main" id="{FC7B2508-D03E-20E0-B6A0-89111F043500}"/>
              </a:ext>
            </a:extLst>
          </p:cNvPr>
          <p:cNvPicPr>
            <a:picLocks noChangeAspect="1"/>
          </p:cNvPicPr>
          <p:nvPr/>
        </p:nvPicPr>
        <p:blipFill rotWithShape="1">
          <a:blip r:embed="rId2"/>
          <a:srcRect l="26165" r="15592" b="-1"/>
          <a:stretch/>
        </p:blipFill>
        <p:spPr>
          <a:xfrm>
            <a:off x="7334865" y="-10886"/>
            <a:ext cx="4857136"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15730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7CD486-3228-3262-8F55-88F3AAD829A2}"/>
              </a:ext>
            </a:extLst>
          </p:cNvPr>
          <p:cNvSpPr>
            <a:spLocks noGrp="1"/>
          </p:cNvSpPr>
          <p:nvPr>
            <p:ph type="title"/>
          </p:nvPr>
        </p:nvSpPr>
        <p:spPr>
          <a:xfrm>
            <a:off x="129702" y="364789"/>
            <a:ext cx="9284886" cy="1624520"/>
          </a:xfrm>
        </p:spPr>
        <p:txBody>
          <a:bodyPr anchor="ctr">
            <a:noAutofit/>
          </a:bodyPr>
          <a:lstStyle/>
          <a:p>
            <a:pPr algn="ctr"/>
            <a:r>
              <a:rPr lang="en-US" sz="5400" b="1" dirty="0">
                <a:latin typeface="Times New Roman" panose="02020603050405020304" pitchFamily="18" charset="0"/>
                <a:cs typeface="Times New Roman" panose="02020603050405020304" pitchFamily="18" charset="0"/>
              </a:rPr>
              <a:t>Features Of Academic Writing </a:t>
            </a:r>
            <a:endParaRPr lang="en-MY"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B51D0F-CB9A-203A-FD13-13425F8C042D}"/>
              </a:ext>
            </a:extLst>
          </p:cNvPr>
          <p:cNvSpPr>
            <a:spLocks noGrp="1"/>
          </p:cNvSpPr>
          <p:nvPr>
            <p:ph idx="1"/>
          </p:nvPr>
        </p:nvSpPr>
        <p:spPr>
          <a:xfrm>
            <a:off x="129702" y="2334638"/>
            <a:ext cx="8895990" cy="4365523"/>
          </a:xfrm>
        </p:spPr>
        <p:txBody>
          <a:bodyPr anchor="ctr">
            <a:normAutofit/>
          </a:bodyPr>
          <a:lstStyle/>
          <a:p>
            <a:r>
              <a:rPr lang="en-US" sz="2000" b="1" i="0" dirty="0">
                <a:effectLst/>
                <a:highlight>
                  <a:srgbClr val="FFFF00"/>
                </a:highlight>
                <a:latin typeface="Times New Roman" panose="02020603050405020304" pitchFamily="18" charset="0"/>
                <a:cs typeface="Times New Roman" panose="02020603050405020304" pitchFamily="18" charset="0"/>
              </a:rPr>
              <a:t>Specific Purpose:</a:t>
            </a:r>
            <a:r>
              <a:rPr lang="en-US" sz="2000" b="0" i="0" dirty="0">
                <a:effectLst/>
                <a:highlight>
                  <a:srgbClr val="FFFF00"/>
                </a:highlight>
                <a:latin typeface="Times New Roman" panose="02020603050405020304" pitchFamily="18" charset="0"/>
                <a:cs typeface="Times New Roman" panose="02020603050405020304" pitchFamily="18" charset="0"/>
              </a:rPr>
              <a:t> </a:t>
            </a:r>
            <a:r>
              <a:rPr lang="en-US" sz="2000" i="0" dirty="0">
                <a:effectLst/>
                <a:latin typeface="Times New Roman" panose="02020603050405020304" pitchFamily="18" charset="0"/>
                <a:cs typeface="Times New Roman" panose="02020603050405020304" pitchFamily="18" charset="0"/>
              </a:rPr>
              <a:t>To expand knowledge, solve complex problems, test theories, and develop new understandings.</a:t>
            </a:r>
            <a:endParaRPr lang="en-US" sz="2000" dirty="0">
              <a:latin typeface="Times New Roman" panose="02020603050405020304" pitchFamily="18" charset="0"/>
              <a:cs typeface="Times New Roman" panose="02020603050405020304" pitchFamily="18" charset="0"/>
            </a:endParaRPr>
          </a:p>
          <a:p>
            <a:endParaRPr lang="en-US" sz="2000" dirty="0">
              <a:highlight>
                <a:srgbClr val="FFFF00"/>
              </a:highlight>
              <a:latin typeface="Times New Roman" panose="02020603050405020304" pitchFamily="18" charset="0"/>
              <a:cs typeface="Times New Roman" panose="02020603050405020304" pitchFamily="18" charset="0"/>
            </a:endParaRPr>
          </a:p>
          <a:p>
            <a:r>
              <a:rPr lang="en-US" sz="2000" b="1" dirty="0">
                <a:highlight>
                  <a:srgbClr val="FFFF00"/>
                </a:highlight>
                <a:latin typeface="Times New Roman" panose="02020603050405020304" pitchFamily="18" charset="0"/>
                <a:cs typeface="Times New Roman" panose="02020603050405020304" pitchFamily="18" charset="0"/>
              </a:rPr>
              <a:t>Planning and focus: </a:t>
            </a:r>
            <a:r>
              <a:rPr lang="en-US" sz="2000" dirty="0">
                <a:latin typeface="Times New Roman" panose="02020603050405020304" pitchFamily="18" charset="0"/>
                <a:cs typeface="Times New Roman" panose="02020603050405020304" pitchFamily="18" charset="0"/>
              </a:rPr>
              <a:t> It is important to answer the research questions and demonstrates knowledge of subject. To achieve that, </a:t>
            </a:r>
            <a:r>
              <a:rPr lang="en-US" sz="2000" b="1" u="sng" dirty="0">
                <a:latin typeface="Times New Roman" panose="02020603050405020304" pitchFamily="18" charset="0"/>
                <a:cs typeface="Times New Roman" panose="02020603050405020304" pitchFamily="18" charset="0"/>
              </a:rPr>
              <a:t>you need to plan you writing in advance, in order for your research to become valid, clear, and precise</a:t>
            </a:r>
            <a:r>
              <a:rPr lang="en-US" sz="2000" dirty="0">
                <a:latin typeface="Times New Roman" panose="02020603050405020304" pitchFamily="18" charset="0"/>
                <a:cs typeface="Times New Roman" panose="02020603050405020304" pitchFamily="18" charset="0"/>
              </a:rPr>
              <a:t> – </a:t>
            </a:r>
            <a:r>
              <a:rPr lang="en-US" sz="2400" b="1" u="sng" dirty="0">
                <a:latin typeface="Times New Roman" panose="02020603050405020304" pitchFamily="18" charset="0"/>
                <a:cs typeface="Times New Roman" panose="02020603050405020304" pitchFamily="18" charset="0"/>
              </a:rPr>
              <a:t>otherwise</a:t>
            </a:r>
            <a:r>
              <a:rPr lang="en-US" sz="2000" dirty="0">
                <a:latin typeface="Times New Roman" panose="02020603050405020304" pitchFamily="18" charset="0"/>
                <a:cs typeface="Times New Roman" panose="02020603050405020304" pitchFamily="18" charset="0"/>
              </a:rPr>
              <a:t>, the writing will be disorganized and </a:t>
            </a:r>
            <a:r>
              <a:rPr lang="en-US" sz="2000" dirty="0" err="1">
                <a:latin typeface="Times New Roman" panose="02020603050405020304" pitchFamily="18" charset="0"/>
                <a:cs typeface="Times New Roman" panose="02020603050405020304" pitchFamily="18" charset="0"/>
              </a:rPr>
              <a:t>convery</a:t>
            </a:r>
            <a:r>
              <a:rPr lang="en-US" sz="2000" dirty="0">
                <a:latin typeface="Times New Roman" panose="02020603050405020304" pitchFamily="18" charset="0"/>
                <a:cs typeface="Times New Roman" panose="02020603050405020304" pitchFamily="18" charset="0"/>
              </a:rPr>
              <a:t> bad impression to the reader such as lack of knowledge) </a:t>
            </a:r>
          </a:p>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Planning not only the main topic, but each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paragph</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 well.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It also must be </a:t>
            </a:r>
            <a:r>
              <a:rPr lang="en-US" sz="2000" dirty="0">
                <a:highlight>
                  <a:srgbClr val="FFFF00"/>
                </a:highlight>
                <a:latin typeface="Times New Roman" panose="02020603050405020304" pitchFamily="18" charset="0"/>
                <a:cs typeface="Times New Roman" panose="02020603050405020304" pitchFamily="18" charset="0"/>
              </a:rPr>
              <a:t>focused on a specific topic of study</a:t>
            </a:r>
            <a:r>
              <a:rPr lang="en-US" sz="2000" dirty="0">
                <a:latin typeface="Times New Roman" panose="02020603050405020304" pitchFamily="18" charset="0"/>
                <a:cs typeface="Times New Roman" panose="02020603050405020304" pitchFamily="18" charset="0"/>
              </a:rPr>
              <a:t>. If you don’t have a focus, the reader will lose the interest , consequently, losing the value of the research. </a:t>
            </a:r>
          </a:p>
          <a:p>
            <a:pPr marL="0" indent="0">
              <a:buNone/>
            </a:pPr>
            <a:endParaRPr lang="en-MY"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8FD9A5E-820E-B879-9E5E-E368544587DC}"/>
              </a:ext>
            </a:extLst>
          </p:cNvPr>
          <p:cNvPicPr>
            <a:picLocks noChangeAspect="1"/>
          </p:cNvPicPr>
          <p:nvPr/>
        </p:nvPicPr>
        <p:blipFill>
          <a:blip r:embed="rId2"/>
          <a:stretch>
            <a:fillRect/>
          </a:stretch>
        </p:blipFill>
        <p:spPr>
          <a:xfrm>
            <a:off x="9064474" y="1989309"/>
            <a:ext cx="2997824" cy="2923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B1C89B4E-B1D4-DBE8-977E-DAC2AB362238}"/>
              </a:ext>
            </a:extLst>
          </p:cNvPr>
          <p:cNvSpPr txBox="1"/>
          <p:nvPr/>
        </p:nvSpPr>
        <p:spPr>
          <a:xfrm>
            <a:off x="4840403" y="6123879"/>
            <a:ext cx="6256420" cy="369332"/>
          </a:xfrm>
          <a:prstGeom prst="rect">
            <a:avLst/>
          </a:prstGeom>
          <a:noFill/>
        </p:spPr>
        <p:txBody>
          <a:bodyPr wrap="square">
            <a:spAutoFit/>
          </a:bodyPr>
          <a:lstStyle/>
          <a:p>
            <a:pPr algn="r"/>
            <a:r>
              <a:rPr lang="en-MY" b="1" i="0" dirty="0">
                <a:solidFill>
                  <a:srgbClr val="374151"/>
                </a:solidFill>
                <a:effectLst/>
                <a:latin typeface="Times New Roman" panose="02020603050405020304" pitchFamily="18" charset="0"/>
                <a:cs typeface="Times New Roman" panose="02020603050405020304" pitchFamily="18" charset="0"/>
              </a:rPr>
              <a:t>Source : (Staples et al., 2016)</a:t>
            </a:r>
            <a:endParaRPr lang="en-MY"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24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D486-3228-3262-8F55-88F3AAD829A2}"/>
              </a:ext>
            </a:extLst>
          </p:cNvPr>
          <p:cNvSpPr>
            <a:spLocks noGrp="1"/>
          </p:cNvSpPr>
          <p:nvPr>
            <p:ph type="title"/>
          </p:nvPr>
        </p:nvSpPr>
        <p:spPr>
          <a:xfrm>
            <a:off x="66895" y="0"/>
            <a:ext cx="8161200" cy="1624520"/>
          </a:xfrm>
        </p:spPr>
        <p:txBody>
          <a:bodyPr anchor="ctr">
            <a:noAutofit/>
          </a:bodyPr>
          <a:lstStyle/>
          <a:p>
            <a:pPr algn="ctr"/>
            <a:r>
              <a:rPr lang="en-US" sz="4800" b="1" dirty="0">
                <a:latin typeface="Times New Roman" panose="02020603050405020304" pitchFamily="18" charset="0"/>
                <a:cs typeface="Times New Roman" panose="02020603050405020304" pitchFamily="18" charset="0"/>
              </a:rPr>
              <a:t>Features Of Academic Writing </a:t>
            </a:r>
            <a:endParaRPr lang="en-MY"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B51D0F-CB9A-203A-FD13-13425F8C042D}"/>
              </a:ext>
            </a:extLst>
          </p:cNvPr>
          <p:cNvSpPr>
            <a:spLocks noGrp="1"/>
          </p:cNvSpPr>
          <p:nvPr>
            <p:ph idx="1"/>
          </p:nvPr>
        </p:nvSpPr>
        <p:spPr>
          <a:xfrm>
            <a:off x="-76300" y="2217908"/>
            <a:ext cx="8170606" cy="4365523"/>
          </a:xfrm>
        </p:spPr>
        <p:txBody>
          <a:bodyPr anchor="ctr">
            <a:noAutofit/>
          </a:bodyPr>
          <a:lstStyle/>
          <a:p>
            <a:r>
              <a:rPr lang="en-US" b="1" dirty="0">
                <a:latin typeface="Times New Roman" panose="02020603050405020304" pitchFamily="18" charset="0"/>
                <a:cs typeface="Times New Roman" panose="02020603050405020304" pitchFamily="18" charset="0"/>
              </a:rPr>
              <a:t>Structured: </a:t>
            </a:r>
            <a:r>
              <a:rPr lang="en-US" dirty="0">
                <a:latin typeface="Times New Roman" panose="02020603050405020304" pitchFamily="18" charset="0"/>
                <a:cs typeface="Times New Roman" panose="02020603050405020304" pitchFamily="18" charset="0"/>
              </a:rPr>
              <a:t>it must be </a:t>
            </a:r>
            <a:r>
              <a:rPr lang="en-US" dirty="0">
                <a:highlight>
                  <a:srgbClr val="00FF00"/>
                </a:highlight>
                <a:latin typeface="Times New Roman" panose="02020603050405020304" pitchFamily="18" charset="0"/>
                <a:cs typeface="Times New Roman" panose="02020603050405020304" pitchFamily="18" charset="0"/>
              </a:rPr>
              <a:t>well-organized</a:t>
            </a:r>
            <a:r>
              <a:rPr lang="en-US" dirty="0">
                <a:latin typeface="Times New Roman" panose="02020603050405020304" pitchFamily="18" charset="0"/>
                <a:cs typeface="Times New Roman" panose="02020603050405020304" pitchFamily="18" charset="0"/>
              </a:rPr>
              <a:t>, follows a logical flow, and brings together relevant ideas and information.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When you have plan what you write, </a:t>
            </a:r>
            <a:r>
              <a:rPr lang="en-US" b="1" u="sng" dirty="0">
                <a:latin typeface="Times New Roman" panose="02020603050405020304" pitchFamily="18" charset="0"/>
                <a:cs typeface="Times New Roman" panose="02020603050405020304" pitchFamily="18" charset="0"/>
              </a:rPr>
              <a:t>you need to structure your writing, </a:t>
            </a:r>
            <a:r>
              <a:rPr lang="en-US" dirty="0">
                <a:latin typeface="Times New Roman" panose="02020603050405020304" pitchFamily="18" charset="0"/>
                <a:cs typeface="Times New Roman" panose="02020603050405020304" pitchFamily="18" charset="0"/>
              </a:rPr>
              <a:t>so you create a smooth reading and </a:t>
            </a:r>
            <a:r>
              <a:rPr lang="en-US" dirty="0">
                <a:highlight>
                  <a:srgbClr val="FFFF00"/>
                </a:highlight>
                <a:latin typeface="Times New Roman" panose="02020603050405020304" pitchFamily="18" charset="0"/>
                <a:cs typeface="Times New Roman" panose="02020603050405020304" pitchFamily="18" charset="0"/>
              </a:rPr>
              <a:t>logical flow </a:t>
            </a:r>
            <a:r>
              <a:rPr lang="en-US" dirty="0">
                <a:latin typeface="Times New Roman" panose="02020603050405020304" pitchFamily="18" charset="0"/>
                <a:cs typeface="Times New Roman" panose="02020603050405020304" pitchFamily="18" charset="0"/>
              </a:rPr>
              <a:t>of ideas to present a very academic content where the </a:t>
            </a:r>
            <a:r>
              <a:rPr lang="en-US" dirty="0">
                <a:highlight>
                  <a:srgbClr val="FFFF00"/>
                </a:highlight>
                <a:latin typeface="Times New Roman" panose="02020603050405020304" pitchFamily="18" charset="0"/>
                <a:cs typeface="Times New Roman" panose="02020603050405020304" pitchFamily="18" charset="0"/>
              </a:rPr>
              <a:t>ideas are sequential</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Lack of structure, </a:t>
            </a:r>
            <a:r>
              <a:rPr lang="en-US" b="1" u="sng" dirty="0">
                <a:highlight>
                  <a:srgbClr val="FFFF00"/>
                </a:highlight>
                <a:latin typeface="Times New Roman" panose="02020603050405020304" pitchFamily="18" charset="0"/>
                <a:cs typeface="Times New Roman" panose="02020603050405020304" pitchFamily="18" charset="0"/>
              </a:rPr>
              <a:t>the paper will deviate from the topic. </a:t>
            </a:r>
            <a:endParaRPr lang="en-MY" b="1" u="sng" dirty="0">
              <a:highlight>
                <a:srgbClr val="FFFF00"/>
              </a:highlight>
              <a:latin typeface="Times New Roman" panose="02020603050405020304" pitchFamily="18" charset="0"/>
              <a:cs typeface="Times New Roman" panose="02020603050405020304" pitchFamily="18" charset="0"/>
            </a:endParaRPr>
          </a:p>
        </p:txBody>
      </p:sp>
      <p:pic>
        <p:nvPicPr>
          <p:cNvPr id="5" name="Picture 4" descr="Glasses on top of a book">
            <a:extLst>
              <a:ext uri="{FF2B5EF4-FFF2-40B4-BE49-F238E27FC236}">
                <a16:creationId xmlns:a16="http://schemas.microsoft.com/office/drawing/2014/main" id="{85C993EE-C2D3-1B01-4CD6-937FF8D4B554}"/>
              </a:ext>
            </a:extLst>
          </p:cNvPr>
          <p:cNvPicPr>
            <a:picLocks noChangeAspect="1"/>
          </p:cNvPicPr>
          <p:nvPr/>
        </p:nvPicPr>
        <p:blipFill rotWithShape="1">
          <a:blip r:embed="rId2"/>
          <a:srcRect l="7856" r="33188" b="-1"/>
          <a:stretch/>
        </p:blipFill>
        <p:spPr>
          <a:xfrm>
            <a:off x="8228095" y="0"/>
            <a:ext cx="5815244" cy="6858000"/>
          </a:xfrm>
          <a:prstGeom prst="rect">
            <a:avLst/>
          </a:prstGeom>
        </p:spPr>
      </p:pic>
    </p:spTree>
    <p:extLst>
      <p:ext uri="{BB962C8B-B14F-4D97-AF65-F5344CB8AC3E}">
        <p14:creationId xmlns:p14="http://schemas.microsoft.com/office/powerpoint/2010/main" val="170744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D486-3228-3262-8F55-88F3AAD829A2}"/>
              </a:ext>
            </a:extLst>
          </p:cNvPr>
          <p:cNvSpPr>
            <a:spLocks noGrp="1"/>
          </p:cNvSpPr>
          <p:nvPr>
            <p:ph type="title"/>
          </p:nvPr>
        </p:nvSpPr>
        <p:spPr>
          <a:xfrm>
            <a:off x="82069" y="0"/>
            <a:ext cx="7744408" cy="1624520"/>
          </a:xfrm>
        </p:spPr>
        <p:txBody>
          <a:bodyPr anchor="ctr">
            <a:noAutofit/>
          </a:bodyPr>
          <a:lstStyle/>
          <a:p>
            <a:pPr algn="ctr"/>
            <a:r>
              <a:rPr lang="en-US" sz="4800" b="1" dirty="0">
                <a:latin typeface="Times New Roman" panose="02020603050405020304" pitchFamily="18" charset="0"/>
                <a:cs typeface="Times New Roman" panose="02020603050405020304" pitchFamily="18" charset="0"/>
              </a:rPr>
              <a:t>Features of academic writing </a:t>
            </a:r>
            <a:endParaRPr lang="en-MY"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B51D0F-CB9A-203A-FD13-13425F8C042D}"/>
              </a:ext>
            </a:extLst>
          </p:cNvPr>
          <p:cNvSpPr>
            <a:spLocks noGrp="1"/>
          </p:cNvSpPr>
          <p:nvPr>
            <p:ph idx="1"/>
          </p:nvPr>
        </p:nvSpPr>
        <p:spPr>
          <a:xfrm>
            <a:off x="0" y="1886643"/>
            <a:ext cx="8752114" cy="4799292"/>
          </a:xfrm>
        </p:spPr>
        <p:txBody>
          <a:bodyPr anchor="ctr">
            <a:noAutofit/>
          </a:bodyPr>
          <a:lstStyle/>
          <a:p>
            <a:r>
              <a:rPr lang="en-US" sz="2400" b="1" dirty="0">
                <a:latin typeface="Times New Roman" panose="02020603050405020304" pitchFamily="18" charset="0"/>
                <a:cs typeface="Times New Roman" panose="02020603050405020304" pitchFamily="18" charset="0"/>
              </a:rPr>
              <a:t>Proven: </a:t>
            </a:r>
            <a:r>
              <a:rPr lang="en-US" sz="2400" dirty="0">
                <a:latin typeface="Times New Roman" panose="02020603050405020304" pitchFamily="18" charset="0"/>
                <a:cs typeface="Times New Roman" panose="02020603050405020304" pitchFamily="18" charset="0"/>
              </a:rPr>
              <a:t>Demonstrate domain expertise, </a:t>
            </a:r>
            <a:r>
              <a:rPr lang="en-US" sz="2400" dirty="0">
                <a:highlight>
                  <a:srgbClr val="FFFF00"/>
                </a:highlight>
                <a:latin typeface="Times New Roman" panose="02020603050405020304" pitchFamily="18" charset="0"/>
                <a:cs typeface="Times New Roman" panose="02020603050405020304" pitchFamily="18" charset="0"/>
              </a:rPr>
              <a:t>support opinion and claims with evidence </a:t>
            </a:r>
            <a:r>
              <a:rPr lang="en-US" sz="2400" dirty="0">
                <a:latin typeface="Times New Roman" panose="02020603050405020304" pitchFamily="18" charset="0"/>
                <a:cs typeface="Times New Roman" panose="02020603050405020304" pitchFamily="18" charset="0"/>
              </a:rPr>
              <a:t>and reference appropriately.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What ever you are trying to say , you should always bring </a:t>
            </a:r>
            <a:r>
              <a:rPr lang="en-US" sz="2400" dirty="0">
                <a:highlight>
                  <a:srgbClr val="FFFF00"/>
                </a:highlight>
                <a:latin typeface="Times New Roman" panose="02020603050405020304" pitchFamily="18" charset="0"/>
                <a:cs typeface="Times New Roman" panose="02020603050405020304" pitchFamily="18" charset="0"/>
              </a:rPr>
              <a:t>the evidence </a:t>
            </a:r>
            <a:r>
              <a:rPr lang="en-US" sz="2400" dirty="0">
                <a:latin typeface="Times New Roman" panose="02020603050405020304" pitchFamily="18" charset="0"/>
                <a:cs typeface="Times New Roman" panose="02020603050405020304" pitchFamily="18" charset="0"/>
              </a:rPr>
              <a:t>to support your arguments and thoughts. </a:t>
            </a:r>
            <a:r>
              <a:rPr lang="en-US" sz="2400" b="1" u="sng" dirty="0">
                <a:solidFill>
                  <a:srgbClr val="374151"/>
                </a:solidFill>
                <a:latin typeface="Times New Roman" panose="02020603050405020304" pitchFamily="18" charset="0"/>
                <a:cs typeface="Times New Roman" panose="02020603050405020304" pitchFamily="18" charset="0"/>
              </a:rPr>
              <a:t>Reliance on data, observations, and experiments.</a:t>
            </a:r>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u="sng" dirty="0">
                <a:latin typeface="Times New Roman" panose="02020603050405020304" pitchFamily="18" charset="0"/>
                <a:cs typeface="Times New Roman" panose="02020603050405020304" pitchFamily="18" charset="0"/>
              </a:rPr>
              <a:t>It prove your expertise and the hard work to review the previous literature.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must also comes with</a:t>
            </a:r>
            <a:r>
              <a:rPr lang="en-US" sz="2400" b="1" i="1" dirty="0">
                <a:latin typeface="Times New Roman" panose="02020603050405020304" pitchFamily="18" charset="0"/>
                <a:cs typeface="Times New Roman" panose="02020603050405020304" pitchFamily="18" charset="0"/>
              </a:rPr>
              <a:t> a proper reference </a:t>
            </a:r>
            <a:r>
              <a:rPr lang="en-US" sz="2400" dirty="0">
                <a:latin typeface="Times New Roman" panose="02020603050405020304" pitchFamily="18" charset="0"/>
                <a:cs typeface="Times New Roman" panose="02020603050405020304" pitchFamily="18" charset="0"/>
              </a:rPr>
              <a:t>, and that </a:t>
            </a:r>
            <a:r>
              <a:rPr lang="en-US" sz="2400" dirty="0">
                <a:highlight>
                  <a:srgbClr val="FFFF00"/>
                </a:highlight>
                <a:latin typeface="Times New Roman" panose="02020603050405020304" pitchFamily="18" charset="0"/>
                <a:cs typeface="Times New Roman" panose="02020603050405020304" pitchFamily="18" charset="0"/>
              </a:rPr>
              <a:t>no evidence is there without a proper reference. </a:t>
            </a:r>
          </a:p>
        </p:txBody>
      </p:sp>
      <p:pic>
        <p:nvPicPr>
          <p:cNvPr id="5" name="Picture 4" descr="Glasses on top of a book">
            <a:extLst>
              <a:ext uri="{FF2B5EF4-FFF2-40B4-BE49-F238E27FC236}">
                <a16:creationId xmlns:a16="http://schemas.microsoft.com/office/drawing/2014/main" id="{85C993EE-C2D3-1B01-4CD6-937FF8D4B554}"/>
              </a:ext>
            </a:extLst>
          </p:cNvPr>
          <p:cNvPicPr>
            <a:picLocks noChangeAspect="1"/>
          </p:cNvPicPr>
          <p:nvPr/>
        </p:nvPicPr>
        <p:blipFill rotWithShape="1">
          <a:blip r:embed="rId2"/>
          <a:srcRect l="7856" r="33188" b="-1"/>
          <a:stretch/>
        </p:blipFill>
        <p:spPr>
          <a:xfrm>
            <a:off x="8836089" y="0"/>
            <a:ext cx="5179257" cy="6858000"/>
          </a:xfrm>
          <a:prstGeom prst="rect">
            <a:avLst/>
          </a:prstGeom>
        </p:spPr>
      </p:pic>
    </p:spTree>
    <p:extLst>
      <p:ext uri="{BB962C8B-B14F-4D97-AF65-F5344CB8AC3E}">
        <p14:creationId xmlns:p14="http://schemas.microsoft.com/office/powerpoint/2010/main" val="426199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D486-3228-3262-8F55-88F3AAD829A2}"/>
              </a:ext>
            </a:extLst>
          </p:cNvPr>
          <p:cNvSpPr>
            <a:spLocks noGrp="1"/>
          </p:cNvSpPr>
          <p:nvPr>
            <p:ph type="title"/>
          </p:nvPr>
        </p:nvSpPr>
        <p:spPr>
          <a:xfrm>
            <a:off x="177282" y="84725"/>
            <a:ext cx="8369559" cy="1370449"/>
          </a:xfrm>
        </p:spPr>
        <p:txBody>
          <a:bodyPr anchor="ctr">
            <a:noAutofit/>
          </a:bodyPr>
          <a:lstStyle/>
          <a:p>
            <a:pPr algn="ctr"/>
            <a:r>
              <a:rPr lang="en-US" sz="4800" b="1" dirty="0">
                <a:latin typeface="Times New Roman" panose="02020603050405020304" pitchFamily="18" charset="0"/>
                <a:cs typeface="Times New Roman" panose="02020603050405020304" pitchFamily="18" charset="0"/>
              </a:rPr>
              <a:t>Features Of Academic Writing </a:t>
            </a:r>
            <a:endParaRPr lang="en-MY"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B51D0F-CB9A-203A-FD13-13425F8C042D}"/>
              </a:ext>
            </a:extLst>
          </p:cNvPr>
          <p:cNvSpPr>
            <a:spLocks noGrp="1"/>
          </p:cNvSpPr>
          <p:nvPr>
            <p:ph idx="1"/>
          </p:nvPr>
        </p:nvSpPr>
        <p:spPr>
          <a:xfrm>
            <a:off x="0" y="1858297"/>
            <a:ext cx="8546841" cy="4669172"/>
          </a:xfrm>
        </p:spPr>
        <p:txBody>
          <a:bodyPr anchor="ctr">
            <a:noAutofit/>
          </a:bodyPr>
          <a:lstStyle/>
          <a:p>
            <a:pPr algn="just"/>
            <a:r>
              <a:rPr lang="en-US" b="1" dirty="0">
                <a:latin typeface="Times New Roman" panose="02020603050405020304" pitchFamily="18" charset="0"/>
                <a:cs typeface="Times New Roman" panose="02020603050405020304" pitchFamily="18" charset="0"/>
              </a:rPr>
              <a:t>Forms and style: </a:t>
            </a:r>
            <a:r>
              <a:rPr lang="en-US" dirty="0">
                <a:latin typeface="Times New Roman" panose="02020603050405020304" pitchFamily="18" charset="0"/>
                <a:cs typeface="Times New Roman" panose="02020603050405020304" pitchFamily="18" charset="0"/>
              </a:rPr>
              <a:t>Academic writing is a formal writing. It </a:t>
            </a:r>
            <a:r>
              <a:rPr lang="en-US" dirty="0">
                <a:highlight>
                  <a:srgbClr val="FFFF00"/>
                </a:highlight>
                <a:latin typeface="Times New Roman" panose="02020603050405020304" pitchFamily="18" charset="0"/>
                <a:cs typeface="Times New Roman" panose="02020603050405020304" pitchFamily="18" charset="0"/>
              </a:rPr>
              <a:t>uses precise timing and terminology </a:t>
            </a:r>
            <a:r>
              <a:rPr lang="en-US" dirty="0">
                <a:latin typeface="Times New Roman" panose="02020603050405020304" pitchFamily="18" charset="0"/>
                <a:cs typeface="Times New Roman" panose="02020603050405020304" pitchFamily="18" charset="0"/>
              </a:rPr>
              <a:t>, and be clear, concise, and balanced.</a:t>
            </a:r>
            <a:endParaRPr lang="en-US" b="1"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b="1" u="sng" dirty="0">
                <a:latin typeface="Times New Roman" panose="02020603050405020304" pitchFamily="18" charset="0"/>
                <a:cs typeface="Times New Roman" panose="02020603050405020304" pitchFamily="18" charset="0"/>
              </a:rPr>
              <a:t>Critical and Analytical Thinking</a:t>
            </a:r>
            <a:r>
              <a:rPr lang="en-US" b="1" dirty="0">
                <a:latin typeface="Times New Roman" panose="02020603050405020304" pitchFamily="18" charset="0"/>
                <a:cs typeface="Times New Roman" panose="02020603050405020304" pitchFamily="18" charset="0"/>
              </a:rPr>
              <a:t>:</a:t>
            </a:r>
            <a:r>
              <a:rPr lang="en-US" dirty="0">
                <a:solidFill>
                  <a:srgbClr val="374151"/>
                </a:solidFill>
                <a:latin typeface="Times New Roman" panose="02020603050405020304" pitchFamily="18" charset="0"/>
                <a:cs typeface="Times New Roman" panose="02020603050405020304" pitchFamily="18" charset="0"/>
              </a:rPr>
              <a:t> Essential for assessing existing knowledge and generating new insights.</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b="1" u="sng" dirty="0">
                <a:highlight>
                  <a:srgbClr val="FFFF00"/>
                </a:highlight>
                <a:latin typeface="Times New Roman" panose="02020603050405020304" pitchFamily="18" charset="0"/>
                <a:cs typeface="Times New Roman" panose="02020603050405020304" pitchFamily="18" charset="0"/>
              </a:rPr>
              <a:t>Systematic Approach</a:t>
            </a:r>
            <a:r>
              <a:rPr lang="en-US" b="1" dirty="0">
                <a:latin typeface="Times New Roman" panose="02020603050405020304" pitchFamily="18" charset="0"/>
                <a:cs typeface="Times New Roman" panose="02020603050405020304" pitchFamily="18" charset="0"/>
              </a:rPr>
              <a:t>:</a:t>
            </a:r>
            <a:r>
              <a:rPr lang="en-US" dirty="0">
                <a:solidFill>
                  <a:srgbClr val="374151"/>
                </a:solidFill>
                <a:latin typeface="Times New Roman" panose="02020603050405020304" pitchFamily="18" charset="0"/>
                <a:cs typeface="Times New Roman" panose="02020603050405020304" pitchFamily="18" charset="0"/>
              </a:rPr>
              <a:t> It involves a structured method to ensure reliability and validity of findings.</a:t>
            </a:r>
            <a:endParaRPr lang="en-US" dirty="0">
              <a:latin typeface="Times New Roman" panose="02020603050405020304" pitchFamily="18" charset="0"/>
              <a:cs typeface="Times New Roman" panose="02020603050405020304" pitchFamily="18" charset="0"/>
            </a:endParaRPr>
          </a:p>
        </p:txBody>
      </p:sp>
      <p:pic>
        <p:nvPicPr>
          <p:cNvPr id="5" name="Picture 4" descr="Glasses on top of a book">
            <a:extLst>
              <a:ext uri="{FF2B5EF4-FFF2-40B4-BE49-F238E27FC236}">
                <a16:creationId xmlns:a16="http://schemas.microsoft.com/office/drawing/2014/main" id="{85C993EE-C2D3-1B01-4CD6-937FF8D4B554}"/>
              </a:ext>
            </a:extLst>
          </p:cNvPr>
          <p:cNvPicPr>
            <a:picLocks noChangeAspect="1"/>
          </p:cNvPicPr>
          <p:nvPr/>
        </p:nvPicPr>
        <p:blipFill rotWithShape="1">
          <a:blip r:embed="rId2"/>
          <a:srcRect l="7856" r="33188" b="-1"/>
          <a:stretch/>
        </p:blipFill>
        <p:spPr>
          <a:xfrm>
            <a:off x="8740877" y="1"/>
            <a:ext cx="5274469" cy="6858000"/>
          </a:xfrm>
          <a:prstGeom prst="rect">
            <a:avLst/>
          </a:prstGeom>
        </p:spPr>
      </p:pic>
    </p:spTree>
    <p:extLst>
      <p:ext uri="{BB962C8B-B14F-4D97-AF65-F5344CB8AC3E}">
        <p14:creationId xmlns:p14="http://schemas.microsoft.com/office/powerpoint/2010/main" val="21132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academic research?">
            <a:hlinkClick r:id="" action="ppaction://media"/>
            <a:extLst>
              <a:ext uri="{FF2B5EF4-FFF2-40B4-BE49-F238E27FC236}">
                <a16:creationId xmlns:a16="http://schemas.microsoft.com/office/drawing/2014/main" id="{C0C093B1-7169-AF65-F4D3-B8BD3B613546}"/>
              </a:ext>
            </a:extLst>
          </p:cNvPr>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3100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academic writing?">
            <a:hlinkClick r:id="" action="ppaction://media"/>
            <a:extLst>
              <a:ext uri="{FF2B5EF4-FFF2-40B4-BE49-F238E27FC236}">
                <a16:creationId xmlns:a16="http://schemas.microsoft.com/office/drawing/2014/main" id="{C0341542-A9F4-76D8-5499-47C8C56162FA}"/>
              </a:ext>
            </a:extLst>
          </p:cNvPr>
          <p:cNvPicPr>
            <a:picLocks noGrp="1" noRot="1" noChangeAspect="1"/>
          </p:cNvPicPr>
          <p:nvPr>
            <p:ph idx="1"/>
            <a:videoFile r:link="rId1"/>
          </p:nvPr>
        </p:nvPicPr>
        <p:blipFill>
          <a:blip r:embed="rId3"/>
          <a:stretch>
            <a:fillRect/>
          </a:stretch>
        </p:blipFill>
        <p:spPr>
          <a:xfrm>
            <a:off x="0" y="0"/>
            <a:ext cx="12192000" cy="6883270"/>
          </a:xfrm>
          <a:prstGeom prst="rect">
            <a:avLst/>
          </a:prstGeom>
        </p:spPr>
      </p:pic>
    </p:spTree>
    <p:extLst>
      <p:ext uri="{BB962C8B-B14F-4D97-AF65-F5344CB8AC3E}">
        <p14:creationId xmlns:p14="http://schemas.microsoft.com/office/powerpoint/2010/main" val="21552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97B3C8-046A-F3E1-F616-823D34B07757}"/>
              </a:ext>
            </a:extLst>
          </p:cNvPr>
          <p:cNvPicPr>
            <a:picLocks noChangeAspect="1"/>
          </p:cNvPicPr>
          <p:nvPr/>
        </p:nvPicPr>
        <p:blipFill rotWithShape="1">
          <a:blip r:embed="rId2">
            <a:duotone>
              <a:schemeClr val="bg2">
                <a:shade val="45000"/>
                <a:satMod val="135000"/>
              </a:schemeClr>
              <a:prstClr val="white"/>
            </a:duotone>
          </a:blip>
          <a:srcRect t="11729" r="9091" b="37135"/>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FC4DCC4-89EB-ECDE-379A-EF8C4F6692C6}"/>
              </a:ext>
            </a:extLst>
          </p:cNvPr>
          <p:cNvPicPr>
            <a:picLocks noChangeAspect="1"/>
          </p:cNvPicPr>
          <p:nvPr/>
        </p:nvPicPr>
        <p:blipFill>
          <a:blip r:embed="rId3"/>
          <a:stretch>
            <a:fillRect/>
          </a:stretch>
        </p:blipFill>
        <p:spPr>
          <a:xfrm>
            <a:off x="11478229" y="0"/>
            <a:ext cx="689606" cy="718026"/>
          </a:xfrm>
          <a:prstGeom prst="rect">
            <a:avLst/>
          </a:prstGeom>
          <a:ln>
            <a:noFill/>
          </a:ln>
          <a:effectLst>
            <a:softEdge rad="112500"/>
          </a:effectLst>
        </p:spPr>
      </p:pic>
      <p:graphicFrame>
        <p:nvGraphicFramePr>
          <p:cNvPr id="7" name="TextBox 4">
            <a:extLst>
              <a:ext uri="{FF2B5EF4-FFF2-40B4-BE49-F238E27FC236}">
                <a16:creationId xmlns:a16="http://schemas.microsoft.com/office/drawing/2014/main" id="{310317D6-8AEE-5C17-AD33-9F8655FF58DD}"/>
              </a:ext>
            </a:extLst>
          </p:cNvPr>
          <p:cNvGraphicFramePr/>
          <p:nvPr>
            <p:extLst>
              <p:ext uri="{D42A27DB-BD31-4B8C-83A1-F6EECF244321}">
                <p14:modId xmlns:p14="http://schemas.microsoft.com/office/powerpoint/2010/main" val="1632684653"/>
              </p:ext>
            </p:extLst>
          </p:nvPr>
        </p:nvGraphicFramePr>
        <p:xfrm>
          <a:off x="116731" y="359013"/>
          <a:ext cx="11731558" cy="6304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0353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8FCA2524-7802-8402-99C9-9A508EDEA998}"/>
              </a:ext>
            </a:extLst>
          </p:cNvPr>
          <p:cNvPicPr>
            <a:picLocks noChangeAspect="1"/>
          </p:cNvPicPr>
          <p:nvPr/>
        </p:nvPicPr>
        <p:blipFill rotWithShape="1">
          <a:blip r:embed="rId2">
            <a:duotone>
              <a:schemeClr val="bg2">
                <a:shade val="45000"/>
                <a:satMod val="135000"/>
              </a:schemeClr>
              <a:prstClr val="white"/>
            </a:duotone>
          </a:blip>
          <a:srcRect t="1509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76273-4829-2B4F-53FE-4CC5738E28C9}"/>
              </a:ext>
            </a:extLst>
          </p:cNvPr>
          <p:cNvSpPr>
            <a:spLocks noGrp="1"/>
          </p:cNvSpPr>
          <p:nvPr>
            <p:ph type="title"/>
          </p:nvPr>
        </p:nvSpPr>
        <p:spPr>
          <a:xfrm>
            <a:off x="838200" y="365125"/>
            <a:ext cx="10515600" cy="1325563"/>
          </a:xfrm>
        </p:spPr>
        <p:txBody>
          <a:bodyPr>
            <a:normAutofit/>
          </a:bodyPr>
          <a:lstStyle/>
          <a:p>
            <a:r>
              <a:rPr lang="en-US" b="1" dirty="0">
                <a:latin typeface="Times New Roman" panose="02020603050405020304" pitchFamily="18" charset="0"/>
                <a:cs typeface="Times New Roman" panose="02020603050405020304" pitchFamily="18" charset="0"/>
              </a:rPr>
              <a:t>Reference And Source To Expand Your Knowledge </a:t>
            </a:r>
            <a:endParaRPr lang="en-MY"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E6785B-375B-EA40-6393-D6AB8DCDC79E}"/>
              </a:ext>
            </a:extLst>
          </p:cNvPr>
          <p:cNvSpPr>
            <a:spLocks noGrp="1"/>
          </p:cNvSpPr>
          <p:nvPr>
            <p:ph idx="1"/>
          </p:nvPr>
        </p:nvSpPr>
        <p:spPr>
          <a:xfrm>
            <a:off x="721468" y="1961812"/>
            <a:ext cx="11107366" cy="4896177"/>
          </a:xfrm>
        </p:spPr>
        <p:txBody>
          <a:bodyPr>
            <a:normAutofit lnSpcReduction="10000"/>
          </a:bodyPr>
          <a:lstStyle/>
          <a:p>
            <a:pPr>
              <a:lnSpc>
                <a:spcPct val="150000"/>
              </a:lnSpc>
            </a:pPr>
            <a:r>
              <a:rPr lang="en-US" sz="1800" b="0" i="0" dirty="0">
                <a:effectLst/>
                <a:latin typeface="Times New Roman" panose="02020603050405020304" pitchFamily="18" charset="0"/>
                <a:cs typeface="Times New Roman" panose="02020603050405020304" pitchFamily="18" charset="0"/>
              </a:rPr>
              <a:t>Blythe, M., &amp; Monk, A. (2018). </a:t>
            </a:r>
            <a:r>
              <a:rPr lang="en-US" sz="1800" b="0" i="0" dirty="0" err="1">
                <a:effectLst/>
                <a:latin typeface="Times New Roman" panose="02020603050405020304" pitchFamily="18" charset="0"/>
                <a:cs typeface="Times New Roman" panose="02020603050405020304" pitchFamily="18" charset="0"/>
              </a:rPr>
              <a:t>Funology</a:t>
            </a:r>
            <a:r>
              <a:rPr lang="en-US" sz="1800" b="0" i="0" dirty="0">
                <a:effectLst/>
                <a:latin typeface="Times New Roman" panose="02020603050405020304" pitchFamily="18" charset="0"/>
                <a:cs typeface="Times New Roman" panose="02020603050405020304" pitchFamily="18" charset="0"/>
              </a:rPr>
              <a:t> 2: Critique, Ideation And Directions. </a:t>
            </a:r>
            <a:r>
              <a:rPr lang="en-US" sz="1800" b="0" i="1" dirty="0" err="1">
                <a:effectLst/>
                <a:latin typeface="Times New Roman" panose="02020603050405020304" pitchFamily="18" charset="0"/>
                <a:cs typeface="Times New Roman" panose="02020603050405020304" pitchFamily="18" charset="0"/>
              </a:rPr>
              <a:t>Funology</a:t>
            </a:r>
            <a:r>
              <a:rPr lang="en-US" sz="1800" b="0" i="1" dirty="0">
                <a:effectLst/>
                <a:latin typeface="Times New Roman" panose="02020603050405020304" pitchFamily="18" charset="0"/>
                <a:cs typeface="Times New Roman" panose="02020603050405020304" pitchFamily="18" charset="0"/>
              </a:rPr>
              <a:t> 2: From Usability To Enjoyment</a:t>
            </a:r>
            <a:r>
              <a:rPr lang="en-US" sz="1800" b="0" i="0" dirty="0">
                <a:effectLst/>
                <a:latin typeface="Times New Roman" panose="02020603050405020304" pitchFamily="18" charset="0"/>
                <a:cs typeface="Times New Roman" panose="02020603050405020304" pitchFamily="18" charset="0"/>
              </a:rPr>
              <a:t>, 3-13. Lee, M. N. (2003). The Academic Profession In Malaysia And Singapore: Between Bureaucratic And Corporate Cultures. In </a:t>
            </a:r>
            <a:r>
              <a:rPr lang="en-US" sz="1800" b="0" i="1" dirty="0">
                <a:effectLst/>
                <a:latin typeface="Times New Roman" panose="02020603050405020304" pitchFamily="18" charset="0"/>
                <a:cs typeface="Times New Roman" panose="02020603050405020304" pitchFamily="18" charset="0"/>
              </a:rPr>
              <a:t>The Decline Of The Guru: The Academic Profession In The Third World</a:t>
            </a:r>
            <a:r>
              <a:rPr lang="en-US" sz="1800" b="0" i="0" dirty="0">
                <a:effectLst/>
                <a:latin typeface="Times New Roman" panose="02020603050405020304" pitchFamily="18" charset="0"/>
                <a:cs typeface="Times New Roman" panose="02020603050405020304" pitchFamily="18" charset="0"/>
              </a:rPr>
              <a:t> (Pp. 135-165). New York: Palgrave Macmillan Us.</a:t>
            </a:r>
          </a:p>
          <a:p>
            <a:pPr>
              <a:lnSpc>
                <a:spcPct val="150000"/>
              </a:lnSpc>
            </a:pPr>
            <a:r>
              <a:rPr lang="en-US" sz="1800" b="0" i="0" dirty="0">
                <a:effectLst/>
                <a:latin typeface="Times New Roman" panose="02020603050405020304" pitchFamily="18" charset="0"/>
                <a:cs typeface="Times New Roman" panose="02020603050405020304" pitchFamily="18" charset="0"/>
              </a:rPr>
              <a:t>Oldfield, C. (2016). Another Look At Research. </a:t>
            </a:r>
            <a:r>
              <a:rPr lang="en-US" sz="1800" b="0" i="1" dirty="0">
                <a:effectLst/>
                <a:latin typeface="Times New Roman" panose="02020603050405020304" pitchFamily="18" charset="0"/>
                <a:cs typeface="Times New Roman" panose="02020603050405020304" pitchFamily="18" charset="0"/>
              </a:rPr>
              <a:t>Teaching Public Administration</a:t>
            </a:r>
            <a:r>
              <a:rPr lang="en-US" sz="1800" b="0" i="0" dirty="0">
                <a:effectLst/>
                <a:latin typeface="Times New Roman" panose="02020603050405020304" pitchFamily="18" charset="0"/>
                <a:cs typeface="Times New Roman" panose="02020603050405020304" pitchFamily="18" charset="0"/>
              </a:rPr>
              <a:t>, 34, 40 - 53. </a:t>
            </a:r>
            <a:r>
              <a:rPr lang="en-US" sz="1800" b="0" i="0" dirty="0">
                <a:effectLst/>
                <a:latin typeface="Times New Roman" panose="02020603050405020304" pitchFamily="18" charset="0"/>
                <a:cs typeface="Times New Roman" panose="02020603050405020304" pitchFamily="18" charset="0"/>
                <a:hlinkClick r:id="rId3"/>
              </a:rPr>
              <a:t>Https://Doi.Org/10.1177/0144739415597971</a:t>
            </a:r>
            <a:r>
              <a:rPr lang="en-US" sz="1800" b="0" i="0" dirty="0">
                <a:effectLst/>
                <a:latin typeface="Times New Roman" panose="02020603050405020304" pitchFamily="18" charset="0"/>
                <a:cs typeface="Times New Roman" panose="02020603050405020304" pitchFamily="18" charset="0"/>
              </a:rPr>
              <a:t>.</a:t>
            </a:r>
          </a:p>
          <a:p>
            <a:pPr>
              <a:lnSpc>
                <a:spcPct val="150000"/>
              </a:lnSpc>
            </a:pPr>
            <a:r>
              <a:rPr lang="en-US" sz="1800" b="0" i="0" dirty="0" err="1">
                <a:effectLst/>
                <a:latin typeface="Times New Roman" panose="02020603050405020304" pitchFamily="18" charset="0"/>
                <a:cs typeface="Times New Roman" panose="02020603050405020304" pitchFamily="18" charset="0"/>
              </a:rPr>
              <a:t>Badley</a:t>
            </a:r>
            <a:r>
              <a:rPr lang="en-US" sz="1800" b="0" i="0" dirty="0">
                <a:effectLst/>
                <a:latin typeface="Times New Roman" panose="02020603050405020304" pitchFamily="18" charset="0"/>
                <a:cs typeface="Times New Roman" panose="02020603050405020304" pitchFamily="18" charset="0"/>
              </a:rPr>
              <a:t>, G. (2009). Academic Writing As Shaping And Re-shaping. </a:t>
            </a:r>
            <a:r>
              <a:rPr lang="en-US" sz="1800" b="0" i="1" dirty="0">
                <a:effectLst/>
                <a:latin typeface="Times New Roman" panose="02020603050405020304" pitchFamily="18" charset="0"/>
                <a:cs typeface="Times New Roman" panose="02020603050405020304" pitchFamily="18" charset="0"/>
              </a:rPr>
              <a:t>Teaching In Higher Education</a:t>
            </a:r>
            <a:r>
              <a:rPr lang="en-US" sz="1800" b="0" i="0" dirty="0">
                <a:effectLst/>
                <a:latin typeface="Times New Roman" panose="02020603050405020304" pitchFamily="18" charset="0"/>
                <a:cs typeface="Times New Roman" panose="02020603050405020304" pitchFamily="18" charset="0"/>
              </a:rPr>
              <a:t>, </a:t>
            </a:r>
            <a:r>
              <a:rPr lang="en-US" sz="1800" b="0" i="1" dirty="0">
                <a:effectLst/>
                <a:latin typeface="Times New Roman" panose="02020603050405020304" pitchFamily="18" charset="0"/>
                <a:cs typeface="Times New Roman" panose="02020603050405020304" pitchFamily="18" charset="0"/>
              </a:rPr>
              <a:t>14</a:t>
            </a:r>
            <a:r>
              <a:rPr lang="en-US" sz="1800" b="0" i="0" dirty="0">
                <a:effectLst/>
                <a:latin typeface="Times New Roman" panose="02020603050405020304" pitchFamily="18" charset="0"/>
                <a:cs typeface="Times New Roman" panose="02020603050405020304" pitchFamily="18" charset="0"/>
              </a:rPr>
              <a:t>(2), 209-219.</a:t>
            </a:r>
          </a:p>
          <a:p>
            <a:pPr>
              <a:lnSpc>
                <a:spcPct val="150000"/>
              </a:lnSpc>
            </a:pPr>
            <a:r>
              <a:rPr lang="en-US" sz="1800" b="0" i="0" dirty="0" err="1">
                <a:effectLst/>
                <a:latin typeface="Times New Roman" panose="02020603050405020304" pitchFamily="18" charset="0"/>
                <a:cs typeface="Times New Roman" panose="02020603050405020304" pitchFamily="18" charset="0"/>
              </a:rPr>
              <a:t>Trajanoska</a:t>
            </a:r>
            <a:r>
              <a:rPr lang="en-US" sz="1800" b="0" i="0" dirty="0">
                <a:effectLst/>
                <a:latin typeface="Times New Roman" panose="02020603050405020304" pitchFamily="18" charset="0"/>
                <a:cs typeface="Times New Roman" panose="02020603050405020304" pitchFamily="18" charset="0"/>
              </a:rPr>
              <a:t>, I., &amp; </a:t>
            </a:r>
            <a:r>
              <a:rPr lang="en-US" sz="1800" b="0" i="0" dirty="0" err="1">
                <a:effectLst/>
                <a:latin typeface="Times New Roman" panose="02020603050405020304" pitchFamily="18" charset="0"/>
                <a:cs typeface="Times New Roman" panose="02020603050405020304" pitchFamily="18" charset="0"/>
              </a:rPr>
              <a:t>Andonova</a:t>
            </a:r>
            <a:r>
              <a:rPr lang="en-US" sz="1800" b="0" i="0" dirty="0">
                <a:effectLst/>
                <a:latin typeface="Times New Roman" panose="02020603050405020304" pitchFamily="18" charset="0"/>
                <a:cs typeface="Times New Roman" panose="02020603050405020304" pitchFamily="18" charset="0"/>
              </a:rPr>
              <a:t>, M. (2019). The Challenges Of Developing Effective Writing Skills For Academic Purposes In Students In The Republic Of North Macedonia. </a:t>
            </a:r>
            <a:r>
              <a:rPr lang="en-US" sz="1800" b="0" i="1" dirty="0">
                <a:effectLst/>
                <a:latin typeface="Times New Roman" panose="02020603050405020304" pitchFamily="18" charset="0"/>
                <a:cs typeface="Times New Roman" panose="02020603050405020304" pitchFamily="18" charset="0"/>
              </a:rPr>
              <a:t>Knowledge-international Journal</a:t>
            </a:r>
            <a:r>
              <a:rPr lang="en-US" sz="1800" b="0" i="0" dirty="0">
                <a:effectLst/>
                <a:latin typeface="Times New Roman" panose="02020603050405020304" pitchFamily="18" charset="0"/>
                <a:cs typeface="Times New Roman" panose="02020603050405020304" pitchFamily="18" charset="0"/>
              </a:rPr>
              <a:t>, </a:t>
            </a:r>
            <a:r>
              <a:rPr lang="en-US" sz="1800" b="0" i="1" dirty="0">
                <a:effectLst/>
                <a:latin typeface="Times New Roman" panose="02020603050405020304" pitchFamily="18" charset="0"/>
                <a:cs typeface="Times New Roman" panose="02020603050405020304" pitchFamily="18" charset="0"/>
              </a:rPr>
              <a:t>32</a:t>
            </a:r>
            <a:r>
              <a:rPr lang="en-US" sz="1800" b="0" i="0" dirty="0">
                <a:effectLst/>
                <a:latin typeface="Times New Roman" panose="02020603050405020304" pitchFamily="18" charset="0"/>
                <a:cs typeface="Times New Roman" panose="02020603050405020304" pitchFamily="18" charset="0"/>
              </a:rPr>
              <a:t>(4), 455-459.</a:t>
            </a:r>
          </a:p>
          <a:p>
            <a:pPr>
              <a:lnSpc>
                <a:spcPct val="150000"/>
              </a:lnSpc>
            </a:pPr>
            <a:r>
              <a:rPr lang="en-US" sz="1800" b="0" i="0" dirty="0">
                <a:effectLst/>
                <a:latin typeface="Times New Roman" panose="02020603050405020304" pitchFamily="18" charset="0"/>
                <a:cs typeface="Times New Roman" panose="02020603050405020304" pitchFamily="18" charset="0"/>
              </a:rPr>
              <a:t>Staples, S., Egbert, J., </a:t>
            </a:r>
            <a:r>
              <a:rPr lang="en-US" sz="1800" b="0" i="0" dirty="0" err="1">
                <a:effectLst/>
                <a:latin typeface="Times New Roman" panose="02020603050405020304" pitchFamily="18" charset="0"/>
                <a:cs typeface="Times New Roman" panose="02020603050405020304" pitchFamily="18" charset="0"/>
              </a:rPr>
              <a:t>Biber</a:t>
            </a:r>
            <a:r>
              <a:rPr lang="en-US" sz="1800" b="0" i="0" dirty="0">
                <a:effectLst/>
                <a:latin typeface="Times New Roman" panose="02020603050405020304" pitchFamily="18" charset="0"/>
                <a:cs typeface="Times New Roman" panose="02020603050405020304" pitchFamily="18" charset="0"/>
              </a:rPr>
              <a:t>, D., &amp; Gray, B. (2016). Academic Writing Development At The University Level. </a:t>
            </a:r>
            <a:r>
              <a:rPr lang="en-US" sz="1800" b="0" i="1" dirty="0">
                <a:effectLst/>
                <a:latin typeface="Times New Roman" panose="02020603050405020304" pitchFamily="18" charset="0"/>
                <a:cs typeface="Times New Roman" panose="02020603050405020304" pitchFamily="18" charset="0"/>
              </a:rPr>
              <a:t>Written Communication</a:t>
            </a:r>
            <a:r>
              <a:rPr lang="en-US" sz="1800" b="0" i="0" dirty="0">
                <a:effectLst/>
                <a:latin typeface="Times New Roman" panose="02020603050405020304" pitchFamily="18" charset="0"/>
                <a:cs typeface="Times New Roman" panose="02020603050405020304" pitchFamily="18" charset="0"/>
              </a:rPr>
              <a:t>, 33, 149 - 183. </a:t>
            </a:r>
            <a:r>
              <a:rPr lang="en-US" sz="1800" b="0" i="0" dirty="0">
                <a:effectLst/>
                <a:latin typeface="Times New Roman" panose="02020603050405020304" pitchFamily="18" charset="0"/>
                <a:cs typeface="Times New Roman" panose="02020603050405020304" pitchFamily="18" charset="0"/>
                <a:hlinkClick r:id="rId4"/>
              </a:rPr>
              <a:t>Https://Doi.Org/10.1177/0741088316631527</a:t>
            </a:r>
            <a:r>
              <a:rPr lang="en-US" sz="1800" b="0" i="0" dirty="0">
                <a:effectLst/>
                <a:latin typeface="Times New Roman" panose="02020603050405020304" pitchFamily="18" charset="0"/>
                <a:cs typeface="Times New Roman" panose="02020603050405020304" pitchFamily="18" charset="0"/>
              </a:rPr>
              <a:t>.</a:t>
            </a:r>
            <a:endParaRPr lang="en-MY"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13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C9147F-7FBC-8275-B1F1-C65A4880277F}"/>
              </a:ext>
            </a:extLst>
          </p:cNvPr>
          <p:cNvSpPr>
            <a:spLocks noGrp="1"/>
          </p:cNvSpPr>
          <p:nvPr>
            <p:ph type="title"/>
          </p:nvPr>
        </p:nvSpPr>
        <p:spPr>
          <a:xfrm>
            <a:off x="1740310" y="1441938"/>
            <a:ext cx="8497921" cy="3974124"/>
          </a:xfrm>
        </p:spPr>
        <p:txBody>
          <a:bodyPr vert="horz" lIns="91440" tIns="45720" rIns="91440" bIns="45720" rtlCol="0" anchor="ctr">
            <a:normAutofit/>
          </a:bodyPr>
          <a:lstStyle/>
          <a:p>
            <a:pPr algn="ctr"/>
            <a:r>
              <a:rPr lang="en-US" sz="5400" dirty="0">
                <a:solidFill>
                  <a:schemeClr val="bg1">
                    <a:lumMod val="95000"/>
                    <a:lumOff val="5000"/>
                  </a:schemeClr>
                </a:solidFill>
                <a:latin typeface="Times New Roman" panose="02020603050405020304" pitchFamily="18" charset="0"/>
                <a:cs typeface="Times New Roman" panose="02020603050405020304" pitchFamily="18" charset="0"/>
              </a:rPr>
              <a:t>How Much you know about the following?</a:t>
            </a:r>
          </a:p>
        </p:txBody>
      </p:sp>
      <p:pic>
        <p:nvPicPr>
          <p:cNvPr id="3" name="Picture 2">
            <a:extLst>
              <a:ext uri="{FF2B5EF4-FFF2-40B4-BE49-F238E27FC236}">
                <a16:creationId xmlns:a16="http://schemas.microsoft.com/office/drawing/2014/main" id="{90767CE0-B24F-E21A-1D15-BF5B05F30A78}"/>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24914072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6FF5D5-4344-A19A-D87E-BFCD39014E1E}"/>
              </a:ext>
            </a:extLst>
          </p:cNvPr>
          <p:cNvPicPr>
            <a:picLocks noChangeAspect="1"/>
          </p:cNvPicPr>
          <p:nvPr/>
        </p:nvPicPr>
        <p:blipFill>
          <a:blip r:embed="rId2"/>
          <a:stretch>
            <a:fillRect/>
          </a:stretch>
        </p:blipFill>
        <p:spPr>
          <a:xfrm>
            <a:off x="-1" y="272715"/>
            <a:ext cx="4609472" cy="3625265"/>
          </a:xfrm>
          <a:prstGeom prst="rect">
            <a:avLst/>
          </a:prstGeom>
        </p:spPr>
      </p:pic>
      <p:pic>
        <p:nvPicPr>
          <p:cNvPr id="12" name="Picture 11">
            <a:extLst>
              <a:ext uri="{FF2B5EF4-FFF2-40B4-BE49-F238E27FC236}">
                <a16:creationId xmlns:a16="http://schemas.microsoft.com/office/drawing/2014/main" id="{288C7DFF-CE5E-9178-C9E5-B179A1C9B26B}"/>
              </a:ext>
            </a:extLst>
          </p:cNvPr>
          <p:cNvPicPr>
            <a:picLocks noChangeAspect="1"/>
          </p:cNvPicPr>
          <p:nvPr/>
        </p:nvPicPr>
        <p:blipFill>
          <a:blip r:embed="rId3"/>
          <a:stretch>
            <a:fillRect/>
          </a:stretch>
        </p:blipFill>
        <p:spPr>
          <a:xfrm>
            <a:off x="4609471" y="260215"/>
            <a:ext cx="4896853" cy="1931069"/>
          </a:xfrm>
          <a:prstGeom prst="rect">
            <a:avLst/>
          </a:prstGeom>
        </p:spPr>
      </p:pic>
      <p:pic>
        <p:nvPicPr>
          <p:cNvPr id="14" name="Picture 13">
            <a:extLst>
              <a:ext uri="{FF2B5EF4-FFF2-40B4-BE49-F238E27FC236}">
                <a16:creationId xmlns:a16="http://schemas.microsoft.com/office/drawing/2014/main" id="{85892C4F-D853-764E-8DEF-E4BEC4D19FE5}"/>
              </a:ext>
            </a:extLst>
          </p:cNvPr>
          <p:cNvPicPr>
            <a:picLocks noChangeAspect="1"/>
          </p:cNvPicPr>
          <p:nvPr/>
        </p:nvPicPr>
        <p:blipFill>
          <a:blip r:embed="rId4"/>
          <a:stretch>
            <a:fillRect/>
          </a:stretch>
        </p:blipFill>
        <p:spPr>
          <a:xfrm>
            <a:off x="381001" y="4238624"/>
            <a:ext cx="3918284" cy="2346661"/>
          </a:xfrm>
          <a:prstGeom prst="rect">
            <a:avLst/>
          </a:prstGeom>
        </p:spPr>
      </p:pic>
      <p:pic>
        <p:nvPicPr>
          <p:cNvPr id="16" name="Picture 15">
            <a:extLst>
              <a:ext uri="{FF2B5EF4-FFF2-40B4-BE49-F238E27FC236}">
                <a16:creationId xmlns:a16="http://schemas.microsoft.com/office/drawing/2014/main" id="{37C72C4F-AC9F-A28A-3CC4-924B8B0CE4EB}"/>
              </a:ext>
            </a:extLst>
          </p:cNvPr>
          <p:cNvPicPr>
            <a:picLocks noChangeAspect="1"/>
          </p:cNvPicPr>
          <p:nvPr/>
        </p:nvPicPr>
        <p:blipFill>
          <a:blip r:embed="rId5"/>
          <a:stretch>
            <a:fillRect/>
          </a:stretch>
        </p:blipFill>
        <p:spPr>
          <a:xfrm>
            <a:off x="4711114" y="2336151"/>
            <a:ext cx="3433011" cy="1931069"/>
          </a:xfrm>
          <a:prstGeom prst="rect">
            <a:avLst/>
          </a:prstGeom>
        </p:spPr>
      </p:pic>
      <p:pic>
        <p:nvPicPr>
          <p:cNvPr id="17" name="Picture 16">
            <a:extLst>
              <a:ext uri="{FF2B5EF4-FFF2-40B4-BE49-F238E27FC236}">
                <a16:creationId xmlns:a16="http://schemas.microsoft.com/office/drawing/2014/main" id="{CE60F446-9D0D-8AAC-F84D-188FAED8F647}"/>
              </a:ext>
            </a:extLst>
          </p:cNvPr>
          <p:cNvPicPr>
            <a:picLocks noChangeAspect="1"/>
          </p:cNvPicPr>
          <p:nvPr/>
        </p:nvPicPr>
        <p:blipFill>
          <a:blip r:embed="rId6"/>
          <a:stretch>
            <a:fillRect/>
          </a:stretch>
        </p:blipFill>
        <p:spPr>
          <a:xfrm>
            <a:off x="4897583" y="4556953"/>
            <a:ext cx="3433012" cy="2028332"/>
          </a:xfrm>
          <a:prstGeom prst="rect">
            <a:avLst/>
          </a:prstGeom>
        </p:spPr>
      </p:pic>
      <p:pic>
        <p:nvPicPr>
          <p:cNvPr id="18" name="Picture 17">
            <a:extLst>
              <a:ext uri="{FF2B5EF4-FFF2-40B4-BE49-F238E27FC236}">
                <a16:creationId xmlns:a16="http://schemas.microsoft.com/office/drawing/2014/main" id="{BEE1F486-AABA-0863-2065-85E4A903EAF2}"/>
              </a:ext>
            </a:extLst>
          </p:cNvPr>
          <p:cNvPicPr>
            <a:picLocks noChangeAspect="1"/>
          </p:cNvPicPr>
          <p:nvPr/>
        </p:nvPicPr>
        <p:blipFill>
          <a:blip r:embed="rId7"/>
          <a:stretch>
            <a:fillRect/>
          </a:stretch>
        </p:blipFill>
        <p:spPr>
          <a:xfrm>
            <a:off x="9885059" y="177418"/>
            <a:ext cx="2262096" cy="2934713"/>
          </a:xfrm>
          <a:prstGeom prst="rect">
            <a:avLst/>
          </a:prstGeom>
        </p:spPr>
      </p:pic>
      <p:pic>
        <p:nvPicPr>
          <p:cNvPr id="19" name="Picture 18">
            <a:extLst>
              <a:ext uri="{FF2B5EF4-FFF2-40B4-BE49-F238E27FC236}">
                <a16:creationId xmlns:a16="http://schemas.microsoft.com/office/drawing/2014/main" id="{9C6A8AFD-6350-C516-C29A-AF814E155E87}"/>
              </a:ext>
            </a:extLst>
          </p:cNvPr>
          <p:cNvPicPr>
            <a:picLocks noChangeAspect="1"/>
          </p:cNvPicPr>
          <p:nvPr/>
        </p:nvPicPr>
        <p:blipFill>
          <a:blip r:embed="rId8"/>
          <a:stretch>
            <a:fillRect/>
          </a:stretch>
        </p:blipFill>
        <p:spPr>
          <a:xfrm>
            <a:off x="8873835" y="3745870"/>
            <a:ext cx="2937164" cy="2824413"/>
          </a:xfrm>
          <a:prstGeom prst="rect">
            <a:avLst/>
          </a:prstGeom>
        </p:spPr>
      </p:pic>
    </p:spTree>
    <p:extLst>
      <p:ext uri="{BB962C8B-B14F-4D97-AF65-F5344CB8AC3E}">
        <p14:creationId xmlns:p14="http://schemas.microsoft.com/office/powerpoint/2010/main" val="292461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FF0D44-2502-7828-CB7C-2DB128E151F1}"/>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3400" dirty="0">
                <a:solidFill>
                  <a:schemeClr val="bg1">
                    <a:lumMod val="95000"/>
                    <a:lumOff val="5000"/>
                  </a:schemeClr>
                </a:solidFill>
                <a:latin typeface="Times New Roman" panose="02020603050405020304" pitchFamily="18" charset="0"/>
                <a:cs typeface="Times New Roman" panose="02020603050405020304" pitchFamily="18" charset="0"/>
              </a:rPr>
              <a:t>What are these and how do they impact our life? Well, the answer is more complicated that you think. </a:t>
            </a:r>
            <a:br>
              <a:rPr lang="en-US" sz="3400" dirty="0">
                <a:solidFill>
                  <a:schemeClr val="bg1">
                    <a:lumMod val="95000"/>
                    <a:lumOff val="5000"/>
                  </a:schemeClr>
                </a:solidFill>
                <a:latin typeface="Times New Roman" panose="02020603050405020304" pitchFamily="18" charset="0"/>
                <a:cs typeface="Times New Roman" panose="02020603050405020304" pitchFamily="18" charset="0"/>
              </a:rPr>
            </a:br>
            <a:br>
              <a:rPr lang="en-US" sz="34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3400" dirty="0">
                <a:solidFill>
                  <a:schemeClr val="bg1">
                    <a:lumMod val="95000"/>
                    <a:lumOff val="5000"/>
                  </a:schemeClr>
                </a:solidFill>
                <a:highlight>
                  <a:srgbClr val="FFFF00"/>
                </a:highlight>
                <a:latin typeface="Times New Roman" panose="02020603050405020304" pitchFamily="18" charset="0"/>
                <a:cs typeface="Times New Roman" panose="02020603050405020304" pitchFamily="18" charset="0"/>
              </a:rPr>
              <a:t>It entails a long , precise, and systematic process </a:t>
            </a:r>
            <a:r>
              <a:rPr lang="en-US" sz="3400" dirty="0">
                <a:solidFill>
                  <a:schemeClr val="bg1">
                    <a:lumMod val="95000"/>
                    <a:lumOff val="5000"/>
                  </a:schemeClr>
                </a:solidFill>
                <a:latin typeface="Times New Roman" panose="02020603050405020304" pitchFamily="18" charset="0"/>
                <a:cs typeface="Times New Roman" panose="02020603050405020304" pitchFamily="18" charset="0"/>
              </a:rPr>
              <a:t>Which is highly enjoyable for those who are looking to be special.</a:t>
            </a:r>
          </a:p>
        </p:txBody>
      </p:sp>
      <p:pic>
        <p:nvPicPr>
          <p:cNvPr id="3" name="Picture 2">
            <a:extLst>
              <a:ext uri="{FF2B5EF4-FFF2-40B4-BE49-F238E27FC236}">
                <a16:creationId xmlns:a16="http://schemas.microsoft.com/office/drawing/2014/main" id="{AF419FBC-7A09-10AA-F333-16CE0AC5B419}"/>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41703135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EA8E2B-D671-8429-FA16-67453A367411}"/>
              </a:ext>
            </a:extLst>
          </p:cNvPr>
          <p:cNvSpPr>
            <a:spLocks noGrp="1"/>
          </p:cNvSpPr>
          <p:nvPr>
            <p:ph type="title"/>
          </p:nvPr>
        </p:nvSpPr>
        <p:spPr>
          <a:xfrm>
            <a:off x="504967" y="675564"/>
            <a:ext cx="3609833" cy="5204085"/>
          </a:xfrm>
        </p:spPr>
        <p:txBody>
          <a:bodyPr>
            <a:normAutofit/>
          </a:bodyPr>
          <a:lstStyle/>
          <a:p>
            <a:r>
              <a:rPr lang="en-US" b="1">
                <a:latin typeface="Times New Roman" panose="02020603050405020304" pitchFamily="18" charset="0"/>
                <a:cs typeface="Times New Roman" panose="02020603050405020304" pitchFamily="18" charset="0"/>
              </a:rPr>
              <a:t>Why Academic Research and Writing </a:t>
            </a:r>
            <a:endParaRPr lang="en-MY" b="1">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309BB2E-9098-FD1C-0758-CF7FC442CA63}"/>
              </a:ext>
            </a:extLst>
          </p:cNvPr>
          <p:cNvPicPr>
            <a:picLocks noChangeAspect="1"/>
          </p:cNvPicPr>
          <p:nvPr/>
        </p:nvPicPr>
        <p:blipFill>
          <a:blip r:embed="rId2"/>
          <a:stretch>
            <a:fillRect/>
          </a:stretch>
        </p:blipFill>
        <p:spPr>
          <a:xfrm>
            <a:off x="10989770" y="0"/>
            <a:ext cx="1202230" cy="1122817"/>
          </a:xfrm>
          <a:prstGeom prst="rect">
            <a:avLst/>
          </a:prstGeom>
          <a:ln>
            <a:noFill/>
          </a:ln>
          <a:effectLst>
            <a:softEdge rad="112500"/>
          </a:effectLst>
        </p:spPr>
      </p:pic>
      <p:graphicFrame>
        <p:nvGraphicFramePr>
          <p:cNvPr id="6" name="Content Placeholder 2">
            <a:extLst>
              <a:ext uri="{FF2B5EF4-FFF2-40B4-BE49-F238E27FC236}">
                <a16:creationId xmlns:a16="http://schemas.microsoft.com/office/drawing/2014/main" id="{88274C52-CF07-A71B-E0AB-81DE4516B923}"/>
              </a:ext>
            </a:extLst>
          </p:cNvPr>
          <p:cNvGraphicFramePr>
            <a:graphicFrameLocks noGrp="1"/>
          </p:cNvGraphicFramePr>
          <p:nvPr>
            <p:ph idx="1"/>
            <p:extLst>
              <p:ext uri="{D42A27DB-BD31-4B8C-83A1-F6EECF244321}">
                <p14:modId xmlns:p14="http://schemas.microsoft.com/office/powerpoint/2010/main" val="2012987650"/>
              </p:ext>
            </p:extLst>
          </p:nvPr>
        </p:nvGraphicFramePr>
        <p:xfrm>
          <a:off x="4352595" y="699152"/>
          <a:ext cx="7238290" cy="5413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604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91CFFD-7E3C-44EE-6BA3-AF9412B54C2C}"/>
              </a:ext>
            </a:extLst>
          </p:cNvPr>
          <p:cNvSpPr>
            <a:spLocks noGrp="1"/>
          </p:cNvSpPr>
          <p:nvPr>
            <p:ph idx="1"/>
          </p:nvPr>
        </p:nvSpPr>
        <p:spPr>
          <a:xfrm>
            <a:off x="-3048" y="1207468"/>
            <a:ext cx="7383857" cy="1386441"/>
          </a:xfrm>
        </p:spPr>
        <p:txBody>
          <a:bodyPr>
            <a:normAutofit fontScale="92500"/>
          </a:bodyPr>
          <a:lstStyle/>
          <a:p>
            <a:pPr marL="0" indent="0">
              <a:buNone/>
            </a:pPr>
            <a:r>
              <a:rPr lang="en-US" sz="4400" dirty="0">
                <a:latin typeface="Times New Roman" panose="02020603050405020304" pitchFamily="18" charset="0"/>
                <a:cs typeface="Times New Roman" panose="02020603050405020304" pitchFamily="18" charset="0"/>
              </a:rPr>
              <a:t>Now, Let’s Have An Exercise</a:t>
            </a:r>
          </a:p>
          <a:p>
            <a:pPr marL="0" indent="0">
              <a:buNone/>
            </a:pPr>
            <a:r>
              <a:rPr lang="en-US" sz="4400" dirty="0">
                <a:latin typeface="Times New Roman" panose="02020603050405020304" pitchFamily="18" charset="0"/>
                <a:cs typeface="Times New Roman" panose="02020603050405020304" pitchFamily="18" charset="0"/>
              </a:rPr>
              <a:t>-Don’t forget to take some notes </a:t>
            </a:r>
            <a:endParaRPr lang="en-MY" sz="4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8A2C62-F0A5-B0A8-2782-2322B7539E67}"/>
              </a:ext>
            </a:extLst>
          </p:cNvPr>
          <p:cNvPicPr>
            <a:picLocks noChangeAspect="1"/>
          </p:cNvPicPr>
          <p:nvPr/>
        </p:nvPicPr>
        <p:blipFill rotWithShape="1">
          <a:blip r:embed="rId2"/>
          <a:srcRect l="6004" b="7517"/>
          <a:stretch/>
        </p:blipFill>
        <p:spPr>
          <a:xfrm>
            <a:off x="6466114" y="10"/>
            <a:ext cx="5725886"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Picture 1">
            <a:extLst>
              <a:ext uri="{FF2B5EF4-FFF2-40B4-BE49-F238E27FC236}">
                <a16:creationId xmlns:a16="http://schemas.microsoft.com/office/drawing/2014/main" id="{91E24CCF-DA42-8365-43C0-360A8A3DF660}"/>
              </a:ext>
            </a:extLst>
          </p:cNvPr>
          <p:cNvPicPr>
            <a:picLocks noChangeAspect="1"/>
          </p:cNvPicPr>
          <p:nvPr/>
        </p:nvPicPr>
        <p:blipFill>
          <a:blip r:embed="rId3"/>
          <a:stretch>
            <a:fillRect/>
          </a:stretch>
        </p:blipFill>
        <p:spPr>
          <a:xfrm>
            <a:off x="10989770" y="0"/>
            <a:ext cx="1202230" cy="1122817"/>
          </a:xfrm>
          <a:prstGeom prst="rect">
            <a:avLst/>
          </a:prstGeom>
          <a:ln>
            <a:noFill/>
          </a:ln>
          <a:effectLst>
            <a:softEdge rad="112500"/>
          </a:effectLst>
        </p:spPr>
      </p:pic>
    </p:spTree>
    <p:extLst>
      <p:ext uri="{BB962C8B-B14F-4D97-AF65-F5344CB8AC3E}">
        <p14:creationId xmlns:p14="http://schemas.microsoft.com/office/powerpoint/2010/main" val="1573444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858</TotalTime>
  <Words>3062</Words>
  <Application>Microsoft Office PowerPoint</Application>
  <PresentationFormat>Widescreen</PresentationFormat>
  <Paragraphs>214</Paragraphs>
  <Slides>40</Slides>
  <Notes>1</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Calibri Light</vt:lpstr>
      <vt:lpstr>Century Schoolbook</vt:lpstr>
      <vt:lpstr>Franklin Gothic Book</vt:lpstr>
      <vt:lpstr>Garamond</vt:lpstr>
      <vt:lpstr>Times New Roman</vt:lpstr>
      <vt:lpstr>Office Theme</vt:lpstr>
      <vt:lpstr>SavonVTI</vt:lpstr>
      <vt:lpstr>Academic Research and Writing</vt:lpstr>
      <vt:lpstr>Learning Outcomes</vt:lpstr>
      <vt:lpstr>PowerPoint Presentation</vt:lpstr>
      <vt:lpstr>PowerPoint Presentation</vt:lpstr>
      <vt:lpstr>How Much you know about the following?</vt:lpstr>
      <vt:lpstr>PowerPoint Presentation</vt:lpstr>
      <vt:lpstr>What are these and how do they impact our life? Well, the answer is more complicated that you think.   It entails a long , precise, and systematic process Which is highly enjoyable for those who are looking to be special.</vt:lpstr>
      <vt:lpstr>Why Academic Research and Writing </vt:lpstr>
      <vt:lpstr>PowerPoint Presentation</vt:lpstr>
      <vt:lpstr>Read The Following Extract </vt:lpstr>
      <vt:lpstr>PowerPoint Presentation</vt:lpstr>
      <vt:lpstr>PowerPoint Presentation</vt:lpstr>
      <vt:lpstr>PowerPoint Presentation</vt:lpstr>
      <vt:lpstr>The Differences Can Be Seen In Several Aspects Of Writing </vt:lpstr>
      <vt:lpstr>Non-Academic </vt:lpstr>
      <vt:lpstr>Academic </vt:lpstr>
      <vt:lpstr>PowerPoint Presentation</vt:lpstr>
      <vt:lpstr>Now, What is “Academic Research And Writing”? </vt:lpstr>
      <vt:lpstr>What is the meaning of Academic </vt:lpstr>
      <vt:lpstr>PowerPoint Presentation</vt:lpstr>
      <vt:lpstr>PowerPoint Presentation</vt:lpstr>
      <vt:lpstr>PowerPoint Presentation</vt:lpstr>
      <vt:lpstr>Academic Research </vt:lpstr>
      <vt:lpstr>PowerPoint Presentation</vt:lpstr>
      <vt:lpstr>PowerPoint Presentation</vt:lpstr>
      <vt:lpstr>PowerPoint Presentation</vt:lpstr>
      <vt:lpstr>PowerPoint Presentation</vt:lpstr>
      <vt:lpstr>PowerPoint Presentation</vt:lpstr>
      <vt:lpstr>PowerPoint Presentation</vt:lpstr>
      <vt:lpstr>Definitions for Academic Writing </vt:lpstr>
      <vt:lpstr>PowerPoint Presentation</vt:lpstr>
      <vt:lpstr>Writing Is A Medium Of Expression </vt:lpstr>
      <vt:lpstr>Impact and Importance </vt:lpstr>
      <vt:lpstr>Features Of Academic Writing </vt:lpstr>
      <vt:lpstr>Features Of Academic Writing </vt:lpstr>
      <vt:lpstr>Features of academic writing </vt:lpstr>
      <vt:lpstr>Features Of Academic Writing </vt:lpstr>
      <vt:lpstr>PowerPoint Presentation</vt:lpstr>
      <vt:lpstr>PowerPoint Presentation</vt:lpstr>
      <vt:lpstr>Reference And Source To Expand Your Knowledge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Research and Writing </dc:title>
  <dc:creator>OMAR FAROUK AL MASHHOUR</dc:creator>
  <cp:lastModifiedBy>OMAR FAROUK AL MASHHOUR</cp:lastModifiedBy>
  <cp:revision>36</cp:revision>
  <dcterms:created xsi:type="dcterms:W3CDTF">2023-12-09T18:14:02Z</dcterms:created>
  <dcterms:modified xsi:type="dcterms:W3CDTF">2023-12-16T16:47:46Z</dcterms:modified>
</cp:coreProperties>
</file>