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2" r:id="rId4"/>
    <p:sldId id="277" r:id="rId5"/>
    <p:sldId id="257" r:id="rId6"/>
    <p:sldId id="258" r:id="rId7"/>
    <p:sldId id="261" r:id="rId8"/>
    <p:sldId id="263" r:id="rId9"/>
    <p:sldId id="276" r:id="rId10"/>
    <p:sldId id="260" r:id="rId11"/>
    <p:sldId id="266" r:id="rId12"/>
    <p:sldId id="280" r:id="rId13"/>
    <p:sldId id="281" r:id="rId14"/>
    <p:sldId id="291" r:id="rId15"/>
    <p:sldId id="290" r:id="rId16"/>
    <p:sldId id="295" r:id="rId17"/>
    <p:sldId id="268" r:id="rId18"/>
    <p:sldId id="278" r:id="rId19"/>
    <p:sldId id="279" r:id="rId20"/>
    <p:sldId id="292" r:id="rId21"/>
    <p:sldId id="286" r:id="rId22"/>
    <p:sldId id="274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8C47-5E30-CFD4-1F91-018BC5E29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6DF2-635E-57BC-F461-B6101E88D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567B0-F008-6626-68B6-D3823B7D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0278B-D0DE-1EE8-CD8C-99C77D83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35128-94A7-820B-CD3C-C09CED6F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4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D26E-5BDE-1C36-EF1C-6B8CDE046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A2D9C-8ADC-3829-F766-CF1EF646F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594E-B71D-BB2A-9E9A-3EA190E4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EAF57-F52D-6572-5D24-624D923F8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CD4DB-9690-8DD0-5A29-BEA91121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9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1700F-86FD-462E-94FD-82F23574F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B5FA3-4268-0A49-133D-615E066AC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9459E-9BD6-D63C-2FF7-5FBA6DF7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F7A55-518D-F3A5-A218-F8013153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AAA2F-0898-7B98-3C4D-6918181A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5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480C-B52D-888B-4538-37F8AB88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971B0-F842-546C-F890-4F62B1137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ED563-A337-627E-EA75-A303F25B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FCA48-49CD-BC5F-AA9D-4BB70697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83D2C-214C-1F15-DAB1-D66CCB70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4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68DB1-9025-AE9D-5654-98DC0D7DE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F37FA-7C38-F9C4-C9FC-74A640712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366AF-A703-330E-E083-8B88CEF85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9248A-CA0C-A726-DC40-9E0D2737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165EE-83E7-C3B3-9CF6-545244C8B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51A0F-1AE8-36D2-967F-1DE88EA5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0587-F164-020C-ADB2-57B36F8ED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C3644-6DE5-FA56-44DB-95971EFE6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1831-7F4C-F938-8197-E9C00A609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8D7D3-5229-6725-1B62-DE3F13CE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3E533-0B42-0DED-2D19-1DE81069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F0D3D-F1E8-9FAD-D96F-E377F4B3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893F2-25BE-36B4-E97E-06E876FC1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7DDA8-BCE0-F8D8-EABA-D2FFE2931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D7CA0-936C-B55E-CF3D-6C19AFEE2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13E828-A675-9E30-63FE-17AAE9892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BE9303-D01C-30DB-F92E-9499C8FF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9240C8-5CFE-0E0F-B614-FFB27317F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BC495-8D2F-D21E-FD08-FB7833E92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1E509-0828-D92E-77E5-9340C1FC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67E5D-3B3E-B360-6273-100B8E15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D619D-5423-BDC4-C1B1-B690F931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B31E7-2D7C-209F-7499-0253CD4F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1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C15DB-C2FA-8CFD-332E-8DFAF2642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AF0DA-3FD6-EEAD-9AE2-40492642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8E958-5FF5-61BB-3CCF-C9072017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6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5DC7-CC78-4F20-2A50-5782D4610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9E15A-21DE-8B2B-7DC2-80BA37877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5FA0C-6916-9317-50F1-3AFD16D9A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8ED3A-5A6A-0A39-4D8C-68FD1D93D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7707F-AABA-18A6-8DB5-B40E676B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12CF9-975E-905E-631A-578BC26E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8ADF-E4B7-A44F-56DF-632173A2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9D90B-963D-9622-0164-386FCC1AF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040A6-E5A8-108E-6E37-4784D9570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629ED-18A7-36D9-6480-248C7C0C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684E-9033-C4B5-81E1-3AF4B62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3149E-830E-0F24-B7B3-903EDE63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566C0-3E61-38EE-A7B0-A745F9E21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79B5B-02C0-095C-B486-6EFB7CC27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E0E58-6EF3-33F8-1FE4-F52AD2DBD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756C-E9EE-49B7-84B2-02AD42E97A3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B8375-11D4-F685-5C25-F4AD22EDA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2F47E-0E6A-F691-D4AB-769798D31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FCBA-DC4A-4683-A72C-937FF7D0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3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12125-55FC-2A8A-60DB-47BC44A2B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495" y="334572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rgbClr val="FF0000"/>
                </a:solidFill>
              </a:rPr>
              <a:t>Addison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EFF4F-064C-9070-E5EC-FBEC19F71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" y="471338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/>
              <a:t>By</a:t>
            </a:r>
          </a:p>
          <a:p>
            <a:r>
              <a:rPr lang="en-US" sz="2400" b="1" dirty="0"/>
              <a:t>Dr. Muhammad Abdullah Shwani</a:t>
            </a:r>
          </a:p>
          <a:p>
            <a:r>
              <a:rPr lang="en-US" sz="2400" b="1" dirty="0"/>
              <a:t>Assistant professor/Consultant urologist</a:t>
            </a:r>
          </a:p>
          <a:p>
            <a:r>
              <a:rPr lang="en-US" sz="2400" b="1" dirty="0"/>
              <a:t>Kurdistan Higher Council of Medical Specialties (KHCMS)</a:t>
            </a:r>
          </a:p>
          <a:p>
            <a:r>
              <a:rPr lang="en-US" sz="2400" b="1" dirty="0"/>
              <a:t>                      drmalshwani@mail.com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0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1B5F-5F68-2035-375E-06511DF2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Chronic Insufficiency/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Clinical presentation  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4D4A-C915-2302-CAE6-21A7AD321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740"/>
            <a:ext cx="10515600" cy="528828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US" sz="11200" b="1" i="0" dirty="0">
                <a:effectLst/>
                <a:latin typeface="Arial" panose="020B0604020202020204" pitchFamily="34" charset="0"/>
              </a:rPr>
              <a:t>Nonspecific:</a:t>
            </a:r>
          </a:p>
          <a:p>
            <a:pPr marL="457200" lvl="1" indent="0">
              <a:buClr>
                <a:schemeClr val="accent1"/>
              </a:buClr>
              <a:buNone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Fatigue anorexia, weight loss, loss of libido.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112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>
              <a:buClr>
                <a:schemeClr val="accent1"/>
              </a:buClr>
              <a:buFont typeface="+mj-lt"/>
              <a:buAutoNum type="arabicPeriod"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Neurological:</a:t>
            </a:r>
          </a:p>
          <a:p>
            <a:pPr marL="457200" lvl="1" indent="0">
              <a:buClr>
                <a:schemeClr val="accent1"/>
              </a:buClr>
              <a:buNone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Headaches, visual changes, diabetes insipidus.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112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>
              <a:buClr>
                <a:schemeClr val="accent1"/>
              </a:buClr>
              <a:buFont typeface="+mj-lt"/>
              <a:buAutoNum type="arabicPeriod"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Gastrointestinal:</a:t>
            </a:r>
          </a:p>
          <a:p>
            <a:pPr marL="457200" lvl="1" indent="0">
              <a:buClr>
                <a:schemeClr val="accent1"/>
              </a:buClr>
              <a:buNone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Abdominal Pain, nausea, vomiting, diarrhea.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112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l">
              <a:buClr>
                <a:schemeClr val="accent1"/>
              </a:buClr>
              <a:buFont typeface="+mj-lt"/>
              <a:buAutoNum type="arabicPeriod" startAt="4"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Hypotension</a:t>
            </a:r>
            <a:r>
              <a:rPr lang="en-US" sz="11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Orthostasis(</a:t>
            </a:r>
            <a:r>
              <a:rPr lang="en-US" sz="11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Postural hy</a:t>
            </a:r>
            <a:r>
              <a:rPr lang="en-US" sz="11200" b="1" dirty="0">
                <a:solidFill>
                  <a:srgbClr val="FF0000"/>
                </a:solidFill>
                <a:latin typeface="Arial" panose="020B0604020202020204" pitchFamily="34" charset="0"/>
              </a:rPr>
              <a:t>potension</a:t>
            </a: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):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eriod" startAt="4"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Cachexia.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eriod" startAt="4"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Hypoglycemia.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eriod" startAt="4"/>
            </a:pPr>
            <a:r>
              <a:rPr lang="en-US" sz="1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Normocytic anemia, lymphocytosis, eosinophilia.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0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12FD8-6F98-AC88-ADA1-24394B5C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Chronic Insufficiency/</a:t>
            </a:r>
            <a:r>
              <a:rPr lang="en-US" sz="3200" b="1" i="0" dirty="0">
                <a:effectLst/>
                <a:latin typeface="Arial" panose="020B0604020202020204" pitchFamily="34" charset="0"/>
              </a:rPr>
              <a:t>Clinical Presentation …….</a:t>
            </a:r>
            <a:b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CA8A0-7738-C88A-2234-5DB6F445C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260"/>
            <a:ext cx="10904220" cy="5174615"/>
          </a:xfrm>
        </p:spPr>
        <p:txBody>
          <a:bodyPr/>
          <a:lstStyle/>
          <a:p>
            <a:pPr marL="0" indent="0" algn="l">
              <a:buClr>
                <a:schemeClr val="accent1"/>
              </a:buClr>
              <a:buNone/>
            </a:pPr>
            <a:r>
              <a:rPr lang="en-US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8.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Dermatological 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Hyperpigmentation.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Darked skin creases Pressure points, axillae, palmar creases,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perineum, oral mucosa .</a:t>
            </a:r>
            <a:endParaRPr lang="en-US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Pallor out of proportion to anemia.</a:t>
            </a:r>
            <a:endParaRPr lang="en-US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Clr>
                <a:schemeClr val="accent1"/>
              </a:buClr>
              <a:buNone/>
            </a:pPr>
            <a:endParaRPr 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9</a:t>
            </a:r>
            <a:r>
              <a:rPr lang="en-US" b="1" dirty="0">
                <a:latin typeface="Arial" panose="020B0604020202020204" pitchFamily="34" charset="0"/>
              </a:rPr>
              <a:t>. Sexual characteristic: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effectLst/>
                <a:latin typeface="Arial" panose="020B0604020202020204" pitchFamily="34" charset="0"/>
              </a:rPr>
              <a:t>Loss of axillary and pubic hair in females.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</a:rPr>
              <a:t>Loss of libido in male.</a:t>
            </a:r>
            <a:endParaRPr lang="en-US" b="1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0BB596-A4C0-2426-0AC6-392131E28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818" y="4816847"/>
            <a:ext cx="4010054" cy="154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63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5F45-DC33-3448-532E-A4B4145D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Investigation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06E3C-612B-75C0-A16C-5C7448DC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High  Plasma Renin Activity (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Earliest Abnormality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Random plasma cortisol level is Usually low but maybe within the normal range.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Increased Night time ACTH levels.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Plasma calcium (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high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).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Plasma aldosterone(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low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Low ACTH stimulated Cortisol responses.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Serum electrolytes especially during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Crises 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Hyponatremia, Hypoglycemia, Hyperkalemia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CBC: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Eosinophilia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Lymphocytosis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Anemia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9091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6140-F771-518D-0894-3E0D6702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Investigation ………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FFDC4-229B-AB80-C00B-63AABF15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Tests to find out causes-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Chest X-ray (tuberculosis).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Plain X-ray of abdomen (to see adrenal calcification in tuberculosis).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Adrenal auto-antibody.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Ultrasonography or CT scan of adrenals.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HIV test.</a:t>
            </a:r>
          </a:p>
          <a:p>
            <a:pPr marL="0" indent="0">
              <a:buClr>
                <a:schemeClr val="accent1"/>
              </a:buClr>
              <a:buNone/>
            </a:pP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marL="457200" lvl="1" indent="0">
              <a:buClr>
                <a:schemeClr val="accent1"/>
              </a:buCl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2611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67A-9927-C306-600D-FD13BEBFB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Diagnostic criteria of Addison's Disease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85C1-2880-E024-FCB3-D851391A5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Triad of 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Weakness or emaciation (100% cases).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Pigmentation (90% cases).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Hypotension.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1022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6E2C-778F-E453-4F12-7335319E5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Treatment Of Chronic adrenal  Insufficiency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9C60-5D98-B4E5-C4DC-8ACF6F1BD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Replace missing hormones 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Glucocorticoids(</a:t>
            </a:r>
            <a:r>
              <a:rPr lang="en-US" i="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</a:rPr>
              <a:t>hydrocortisone-15 mg on waking and 5 mg at 6p.m) 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&amp; mineralocorticoids</a:t>
            </a:r>
            <a:r>
              <a:rPr lang="en-US" b="0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(</a:t>
            </a:r>
            <a:r>
              <a:rPr lang="en-US" b="0" i="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</a:rPr>
              <a:t>fludrocortisone 0.05 to 0.1mg daily</a:t>
            </a:r>
            <a:r>
              <a:rPr lang="en-US" b="0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in primary Adrenal insufficiency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 err="1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Glucorticoids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in secondary Adrenal insufficiency.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Females may benefit from adrenal androgen replacement with DHEA at 25-50 mg/day (improves sexual function &amp; well-being). 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marL="457200" lvl="1" indent="0">
              <a:buClr>
                <a:schemeClr val="accent1"/>
              </a:buClr>
              <a:buNone/>
            </a:pP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Supportive treatment and treatment of cause: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e.g. if TB- antitubercular therapy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General advice to the patient: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Good nutrition, regular meals, high carbohydrate, and sufficient salt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When oral therapy is not possible, injection of hydrocortisone should be taken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Education Of Critical Importance To Avoid Morbidity And Death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7401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35B2-451D-D5BC-79FE-A22834D5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Complications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22655-EB15-98B9-8F79-11F52A63C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The complications of untreated Addison's disease include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cardiovascular collapse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coma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, and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death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5157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3A32-F1C8-6AB5-09B7-3F52038D0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Adrenal Crisis</a:t>
            </a:r>
            <a:r>
              <a:rPr lang="en-US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Acute adrenal insufficiency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37FF-98D8-5ED7-45AA-4B18E07CE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life-threatening emergency.</a:t>
            </a:r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Abrupt adrenal failure.</a:t>
            </a:r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May be primary or secondary.</a:t>
            </a:r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Typically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resistant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catecholamine and IVF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resuscitation.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94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3796-5268-F8DD-FF0C-85DB72B6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14" y="1430294"/>
            <a:ext cx="10515600" cy="91197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Causes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2D2B8A-D1D6-5457-FC88-5D0DF2C23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88086"/>
            <a:ext cx="12034911" cy="5778473"/>
          </a:xfrm>
        </p:spPr>
        <p:txBody>
          <a:bodyPr/>
          <a:lstStyle/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US" b="1" dirty="0"/>
              <a:t>Stress:</a:t>
            </a:r>
            <a:br>
              <a:rPr lang="en-US" b="1" dirty="0"/>
            </a:br>
            <a:r>
              <a:rPr lang="en-US" b="1" dirty="0"/>
              <a:t>         Acute: precipitated by infection,  trauma, surgery, emotional, </a:t>
            </a:r>
            <a:r>
              <a:rPr lang="en-US" b="1" dirty="0" err="1"/>
              <a:t>etc</a:t>
            </a:r>
            <a:r>
              <a:rPr lang="en-US" b="1" dirty="0"/>
              <a:t>…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US" b="1" dirty="0"/>
              <a:t>Failure to increase steroid.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US" b="1" dirty="0"/>
              <a:t>Bilateral adrenal hemorrhage.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US" b="1" dirty="0"/>
              <a:t>Bilateral adrenal arterial emboli.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US" b="1" dirty="0"/>
              <a:t>Bilateral adrenal vein thrombosis.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US" b="1" dirty="0"/>
              <a:t>Bilateral adrenalectomy for any reason.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US" b="1" dirty="0"/>
              <a:t>Contrast studies involving adrenal glands.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D9B046-4610-90E1-BD8E-5B8B4BCE7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892" y="2011680"/>
            <a:ext cx="4157003" cy="419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6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FC25-8279-7F11-5989-5EFB8F36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CLINICAL FEATURES OF ADRENAL CRISIS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3FEE4-E054-0876-4346-B0DEC6CE0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Dehydration.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Hypotension, or shock out of proportion to the severity of the current illness.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Nausea and vomiting with a history of weight loss.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Unexplained hypoglycemia.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Unexplained fever.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Hyperpigmentation or vitiligo.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Other autoimmune endocrine disease manifestations like: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hypothyroidism 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or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hypogonadism</a:t>
            </a:r>
            <a:r>
              <a:rPr lang="en-US" b="1" i="0" dirty="0">
                <a:effectLst/>
                <a:latin typeface="Source Sans Pro" panose="020B0503030403020204" pitchFamily="34" charset="0"/>
              </a:rPr>
              <a:t>.</a:t>
            </a:r>
            <a:endParaRPr lang="en-US" b="1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F829-6CE6-E8BA-6C87-B561E5BB1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51CA4-24C7-7A9D-5E43-6A3AAB5DC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Impairment of the  production of adrenocortical hormones 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glucocorticoids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(cortisol) and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mineralocorticoids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(aldosterone) leads to a life-threatening situation.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First described by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Thomas Addison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in a patient with adrenal Tuberculosis(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TB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)in 1885.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9105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B262-848B-A796-9C1A-CE4F3DCB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Investigations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25537-D253-9E6C-022F-010B05E0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Blood investigations: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Hyponatremia.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Hypoglycemia.</a:t>
            </a:r>
            <a:endParaRPr lang="en-US" b="1" i="0" dirty="0">
              <a:solidFill>
                <a:srgbClr val="3B3835"/>
              </a:solidFill>
              <a:effectLst/>
              <a:latin typeface="Source Sans Pro" panose="020B050303040302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Hyperkalemia.</a:t>
            </a:r>
            <a:endParaRPr lang="en-US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Azotemia(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uremia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Hypercalcemia.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Eosinophilia.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06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907B-2FEA-A79B-5BB4-B1358DA6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Treatment of Acute Adrenal </a:t>
            </a:r>
            <a:r>
              <a:rPr lang="en-US" b="1" i="0" dirty="0">
                <a:effectLst/>
                <a:latin typeface="Source Sans Pro" panose="020B0503030403020204" pitchFamily="34" charset="0"/>
              </a:rPr>
              <a:t>insufficiency (Adrenal Crisis)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91B03-7E3B-BA9D-B156-60F899CBC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Emergency Measures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Establish an intravenous line with a large -gauge needle 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Draw blood :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3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for electrolytes.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3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glucose.</a:t>
            </a:r>
            <a:endParaRPr lang="en-US" sz="2300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3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Cortisol.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3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ACTH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DO NOT wait for results.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Infuse 2 to 3 L of isotonic saline or 10% glucose in </a:t>
            </a:r>
            <a:r>
              <a:rPr lang="en-US" b="1" dirty="0">
                <a:solidFill>
                  <a:srgbClr val="3B3835"/>
                </a:solidFill>
                <a:latin typeface="Source Sans Pro" panose="020B0503030403020204" pitchFamily="34" charset="0"/>
              </a:rPr>
              <a:t>case of hypoglycemia: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  </a:t>
            </a:r>
            <a:r>
              <a:rPr lang="en-US" sz="29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Monitor for signs of volume overload. 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900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  Reduce infusion rate, if indicated. </a:t>
            </a:r>
            <a:endParaRPr lang="en-US" sz="2900" b="1" dirty="0">
              <a:solidFill>
                <a:srgbClr val="3B3835"/>
              </a:solidFill>
              <a:latin typeface="Source Sans Pro" panose="020B0503030403020204" pitchFamily="34" charset="0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IV hydrocortisone 100 mg 6 hourly until </a:t>
            </a:r>
            <a:r>
              <a:rPr lang="en-US" b="1" i="0" dirty="0" err="1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GlT</a:t>
            </a: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 symptoms abate then oral therapy.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Precipitating factors should be found out and treated.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Antibiotic if indicated.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3B3835"/>
                </a:solidFill>
                <a:effectLst/>
                <a:latin typeface="Source Sans Pro" panose="020B0503030403020204" pitchFamily="34" charset="0"/>
              </a:rPr>
              <a:t>Supportive measures as needed.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8347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B74F8-1511-954B-CA96-84B38D76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Summary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B90E-540D-B2C7-A817-4A20947AF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Unexplained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hyponatremia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hyperkalemia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 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the 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setting of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hypotension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unresponsive to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catecholamine and fluid administration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should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receive 100mg hydrocortisone intravenously.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8728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80BF1-B063-BDA9-91E9-E8659D3D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94E6F-ECF5-26CD-5CDB-908B0D02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solidFill>
                  <a:schemeClr val="accent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6352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B756-6AB0-3452-67FA-74D2BF950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FB11A-BCB8-9EAD-1D54-0C23154B6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Primary</a:t>
            </a:r>
            <a:r>
              <a:rPr lang="en-US" b="1" i="0" dirty="0">
                <a:effectLst/>
                <a:latin typeface="Arial" panose="020B0604020202020204" pitchFamily="34" charset="0"/>
              </a:rPr>
              <a:t> due to failure of adrenal glands</a:t>
            </a:r>
            <a:br>
              <a:rPr lang="en-US" b="1" i="0" dirty="0">
                <a:effectLst/>
                <a:latin typeface="Arial" panose="020B0604020202020204" pitchFamily="34" charset="0"/>
              </a:rPr>
            </a:br>
            <a:r>
              <a:rPr lang="en-US" b="1" i="0" dirty="0">
                <a:effectLst/>
                <a:latin typeface="Arial" panose="020B0604020202020204" pitchFamily="34" charset="0"/>
              </a:rPr>
              <a:t>(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Addison’s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disease</a:t>
            </a:r>
            <a:r>
              <a:rPr lang="en-US" b="1" i="0" dirty="0">
                <a:effectLst/>
                <a:latin typeface="Arial" panose="020B0604020202020204" pitchFamily="34" charset="0"/>
              </a:rPr>
              <a:t>).</a:t>
            </a:r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Secondary</a:t>
            </a:r>
            <a:r>
              <a:rPr lang="en-US" b="1" i="0" dirty="0">
                <a:effectLst/>
                <a:latin typeface="Arial" panose="020B0604020202020204" pitchFamily="34" charset="0"/>
              </a:rPr>
              <a:t> :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</a:rPr>
              <a:t>P</a:t>
            </a:r>
            <a:r>
              <a:rPr lang="en-US" b="1" i="0" dirty="0">
                <a:effectLst/>
                <a:latin typeface="Arial" panose="020B0604020202020204" pitchFamily="34" charset="0"/>
              </a:rPr>
              <a:t>ituitary failure is </a:t>
            </a:r>
            <a:r>
              <a:rPr lang="en-US" b="1" dirty="0">
                <a:latin typeface="Arial" panose="020B0604020202020204" pitchFamily="34" charset="0"/>
              </a:rPr>
              <a:t>u</a:t>
            </a:r>
            <a:r>
              <a:rPr lang="en-US" b="1" i="0" dirty="0">
                <a:effectLst/>
                <a:latin typeface="Arial" panose="020B0604020202020204" pitchFamily="34" charset="0"/>
              </a:rPr>
              <a:t>sually due to chronic exogenous</a:t>
            </a:r>
            <a:br>
              <a:rPr lang="en-US" b="1" i="0" dirty="0">
                <a:effectLst/>
                <a:latin typeface="Arial" panose="020B0604020202020204" pitchFamily="34" charset="0"/>
              </a:rPr>
            </a:br>
            <a:r>
              <a:rPr lang="en-US" b="1" i="0" dirty="0">
                <a:effectLst/>
                <a:latin typeface="Arial" panose="020B0604020202020204" pitchFamily="34" charset="0"/>
              </a:rPr>
              <a:t>glucocorticoid administration</a:t>
            </a:r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Tertiary</a:t>
            </a:r>
            <a:r>
              <a:rPr lang="en-US" b="1" i="0" dirty="0">
                <a:effectLst/>
                <a:latin typeface="Arial" panose="020B0604020202020204" pitchFamily="34" charset="0"/>
              </a:rPr>
              <a:t> Hypothalamic dysfunction.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5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C54C-069D-B4D2-4CF8-86518EC2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86" y="-1325563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533A50-52A4-DC74-4961-E7B25B8BC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723" y="76419"/>
            <a:ext cx="10909495" cy="6556498"/>
          </a:xfrm>
        </p:spPr>
      </p:pic>
    </p:spTree>
    <p:extLst>
      <p:ext uri="{BB962C8B-B14F-4D97-AF65-F5344CB8AC3E}">
        <p14:creationId xmlns:p14="http://schemas.microsoft.com/office/powerpoint/2010/main" val="91215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5D50-FB53-69D7-7299-7D90F5F9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Primary Adrenal Insufficiency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B9A9C-3DFE-3F6F-547B-4BBEF15E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Loss of all three types of adrenal steroids.</a:t>
            </a:r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High functional reserve.</a:t>
            </a:r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90 of glands must be destroyed to manifest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clinically.</a:t>
            </a:r>
          </a:p>
          <a:p>
            <a:pPr algn="l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Progressive neurological symptoms from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demyelination.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1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979E6-40C2-5FB9-694A-A8D6CC2C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Causes of primary adrenal failure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B0B98-2624-9F60-9EEE-C5843F3E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l">
              <a:buClr>
                <a:schemeClr val="accent1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The most common cause is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autoimmune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Thrombosis.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Hemorrhage.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Sepsis.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DIC(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disseminated intravascular coagulation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ntiphospholipid syndrome.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Infiltrative diseases e.g. amyloidosis.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Bilateral secondary metastasis(cancer ).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 startAt="10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emosiderosis 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 startAt="10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TB (tuberculosis)  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 startAt="10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HIV . 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 startAt="10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CMV( cytomegalovirus) infection.</a:t>
            </a:r>
          </a:p>
          <a:p>
            <a:pPr marL="514350" indent="-514350" algn="l">
              <a:buClr>
                <a:schemeClr val="accent1"/>
              </a:buClr>
              <a:buFont typeface="+mj-lt"/>
              <a:buAutoNum type="arabicParenR" startAt="10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Drugs e.g.  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ketoconazole use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(antifungal ).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3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BB510-8FCB-5DFA-B04B-0B117EA7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Secondary Adrenal Insufficiency</a:t>
            </a:r>
            <a:r>
              <a:rPr lang="en-US" sz="36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sz="3600" b="1" i="0" dirty="0">
                <a:effectLst/>
                <a:latin typeface="Arial" panose="020B0604020202020204" pitchFamily="34" charset="0"/>
              </a:rPr>
              <a:t>Causes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4D606-B0E9-38E4-7E4C-87EF8D0C3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HPA axis failure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eficiency of glucocorticoids and adrenal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androgens.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Mineralocorticoids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are unaffected.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arenR"/>
            </a:pPr>
            <a:r>
              <a:rPr lang="en-US" b="1" dirty="0">
                <a:latin typeface="Arial" panose="020B0604020202020204" pitchFamily="34" charset="0"/>
              </a:rPr>
              <a:t>Most common causes are </a:t>
            </a:r>
            <a:r>
              <a:rPr lang="en-US" b="1" i="0" dirty="0">
                <a:effectLst/>
                <a:latin typeface="Arial" panose="020B0604020202020204" pitchFamily="34" charset="0"/>
              </a:rPr>
              <a:t>chronic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exogenous glucocorticoid</a:t>
            </a:r>
            <a:r>
              <a:rPr lang="en-US" b="1" i="0" dirty="0">
                <a:effectLst/>
                <a:latin typeface="Arial" panose="020B0604020202020204" pitchFamily="34" charset="0"/>
              </a:rPr>
              <a:t> :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uppresses diurnal CRH release.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 time- and dose-related.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eversible.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ecovery may take up to a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7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4DD4-E290-792E-7A15-F73AB0AF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Causes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4F456-404C-ED1F-B9BA-456DC9AE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Clr>
                <a:schemeClr val="accent1"/>
              </a:buClr>
              <a:buFont typeface="+mj-lt"/>
              <a:buAutoNum type="arabicParenR" startAt="2"/>
            </a:pP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Less </a:t>
            </a:r>
            <a:r>
              <a:rPr lang="en-US" b="1" i="0" dirty="0">
                <a:effectLst/>
                <a:latin typeface="Arial" panose="020B0604020202020204" pitchFamily="34" charset="0"/>
              </a:rPr>
              <a:t>common causes are:                                                                                   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Postpartum necrosis (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Sheehan syndrome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Adenoma.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Pituitary surgeries.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emorrhage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Pituitary destruction from head trauma :</a:t>
            </a:r>
          </a:p>
          <a:p>
            <a:pPr marL="914400" lvl="2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typically have associated </a:t>
            </a: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focal neurological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changes, visual deficits, diabetes insipidus or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panhypopituitarism.</a:t>
            </a:r>
          </a:p>
          <a:p>
            <a:pPr marL="457200" lvl="1" indent="0">
              <a:buNone/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40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F0B6-524C-8E1F-E212-7AB1830C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Causes of Tertiary adrenal insufficiency </a:t>
            </a:r>
            <a:b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49BEA-AE46-6B4A-6DC1-F6632BB5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b="1" dirty="0"/>
              <a:t>The most common cause is the sudden stopping of corticosteroids after taking them for a long period of time(</a:t>
            </a:r>
            <a:r>
              <a:rPr lang="en-US" b="1" dirty="0">
                <a:solidFill>
                  <a:srgbClr val="FF0000"/>
                </a:solidFill>
              </a:rPr>
              <a:t>exogenous-iatrogenic</a:t>
            </a:r>
            <a:r>
              <a:rPr lang="en-US" b="1" dirty="0"/>
              <a:t>)  which impair the release of </a:t>
            </a:r>
            <a:r>
              <a:rPr lang="en-US" b="1" dirty="0">
                <a:solidFill>
                  <a:srgbClr val="FF0000"/>
                </a:solidFill>
              </a:rPr>
              <a:t>CRH</a:t>
            </a:r>
            <a:r>
              <a:rPr lang="en-US" b="1" dirty="0"/>
              <a:t> by the hypothalamus .</a:t>
            </a:r>
          </a:p>
        </p:txBody>
      </p:sp>
    </p:spTree>
    <p:extLst>
      <p:ext uri="{BB962C8B-B14F-4D97-AF65-F5344CB8AC3E}">
        <p14:creationId xmlns:p14="http://schemas.microsoft.com/office/powerpoint/2010/main" val="328408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1013</Words>
  <Application>Microsoft Office PowerPoint</Application>
  <PresentationFormat>Widescreen</PresentationFormat>
  <Paragraphs>168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Source Sans Pro</vt:lpstr>
      <vt:lpstr>Wingdings</vt:lpstr>
      <vt:lpstr>Office Theme</vt:lpstr>
      <vt:lpstr>Addison disease</vt:lpstr>
      <vt:lpstr>Definition </vt:lpstr>
      <vt:lpstr>Classification</vt:lpstr>
      <vt:lpstr>PowerPoint Presentation</vt:lpstr>
      <vt:lpstr>Primary Adrenal Insufficiency</vt:lpstr>
      <vt:lpstr>Causes of primary adrenal failure </vt:lpstr>
      <vt:lpstr>Secondary Adrenal Insufficiency/Causes</vt:lpstr>
      <vt:lpstr>Causes</vt:lpstr>
      <vt:lpstr>Causes of Tertiary adrenal insufficiency   </vt:lpstr>
      <vt:lpstr>Chronic Insufficiency/Clinical presentation   </vt:lpstr>
      <vt:lpstr>Chronic Insufficiency/Clinical Presentation ……. </vt:lpstr>
      <vt:lpstr>Investigation</vt:lpstr>
      <vt:lpstr>Investigation ………</vt:lpstr>
      <vt:lpstr>Diagnostic criteria of Addison's Disease</vt:lpstr>
      <vt:lpstr>Treatment Of Chronic adrenal  Insufficiency</vt:lpstr>
      <vt:lpstr>Complications</vt:lpstr>
      <vt:lpstr>Adrenal Crisis/Acute adrenal insufficiency</vt:lpstr>
      <vt:lpstr>Causes      </vt:lpstr>
      <vt:lpstr>CLINICAL FEATURES OF ADRENAL CRISIS</vt:lpstr>
      <vt:lpstr>Investigations</vt:lpstr>
      <vt:lpstr>Treatment of Acute Adrenal insufficiency (Adrenal Crisis)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Addison diseases</dc:title>
  <dc:creator>music only</dc:creator>
  <cp:lastModifiedBy>music only</cp:lastModifiedBy>
  <cp:revision>75</cp:revision>
  <dcterms:created xsi:type="dcterms:W3CDTF">2022-12-30T17:28:58Z</dcterms:created>
  <dcterms:modified xsi:type="dcterms:W3CDTF">2023-11-27T14:30:33Z</dcterms:modified>
</cp:coreProperties>
</file>