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47"/>
  </p:notesMasterIdLst>
  <p:handoutMasterIdLst>
    <p:handoutMasterId r:id="rId48"/>
  </p:handoutMasterIdLst>
  <p:sldIdLst>
    <p:sldId id="367" r:id="rId2"/>
    <p:sldId id="261" r:id="rId3"/>
    <p:sldId id="369" r:id="rId4"/>
    <p:sldId id="373" r:id="rId5"/>
    <p:sldId id="374" r:id="rId6"/>
    <p:sldId id="260" r:id="rId7"/>
    <p:sldId id="262" r:id="rId8"/>
    <p:sldId id="263" r:id="rId9"/>
    <p:sldId id="370" r:id="rId10"/>
    <p:sldId id="371" r:id="rId11"/>
    <p:sldId id="269" r:id="rId12"/>
    <p:sldId id="375" r:id="rId13"/>
    <p:sldId id="271" r:id="rId14"/>
    <p:sldId id="272" r:id="rId15"/>
    <p:sldId id="334" r:id="rId16"/>
    <p:sldId id="335" r:id="rId17"/>
    <p:sldId id="336" r:id="rId18"/>
    <p:sldId id="337" r:id="rId19"/>
    <p:sldId id="338" r:id="rId20"/>
    <p:sldId id="341" r:id="rId21"/>
    <p:sldId id="342" r:id="rId22"/>
    <p:sldId id="372" r:id="rId23"/>
    <p:sldId id="343" r:id="rId24"/>
    <p:sldId id="344" r:id="rId25"/>
    <p:sldId id="345" r:id="rId26"/>
    <p:sldId id="346" r:id="rId27"/>
    <p:sldId id="347" r:id="rId28"/>
    <p:sldId id="348" r:id="rId29"/>
    <p:sldId id="349" r:id="rId30"/>
    <p:sldId id="350" r:id="rId31"/>
    <p:sldId id="351" r:id="rId32"/>
    <p:sldId id="352" r:id="rId33"/>
    <p:sldId id="353" r:id="rId34"/>
    <p:sldId id="354" r:id="rId35"/>
    <p:sldId id="355" r:id="rId36"/>
    <p:sldId id="356" r:id="rId37"/>
    <p:sldId id="357" r:id="rId38"/>
    <p:sldId id="358" r:id="rId39"/>
    <p:sldId id="359" r:id="rId40"/>
    <p:sldId id="360" r:id="rId41"/>
    <p:sldId id="361" r:id="rId42"/>
    <p:sldId id="362" r:id="rId43"/>
    <p:sldId id="363" r:id="rId44"/>
    <p:sldId id="364" r:id="rId45"/>
    <p:sldId id="365"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0DE5"/>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3891" autoAdjust="0"/>
  </p:normalViewPr>
  <p:slideViewPr>
    <p:cSldViewPr>
      <p:cViewPr varScale="1">
        <p:scale>
          <a:sx n="67" d="100"/>
          <a:sy n="67" d="100"/>
        </p:scale>
        <p:origin x="1284" y="64"/>
      </p:cViewPr>
      <p:guideLst>
        <p:guide orient="horz" pos="2160"/>
        <p:guide pos="2880"/>
      </p:guideLst>
    </p:cSldViewPr>
  </p:slideViewPr>
  <p:outlineViewPr>
    <p:cViewPr>
      <p:scale>
        <a:sx n="33" d="100"/>
        <a:sy n="33" d="100"/>
      </p:scale>
      <p:origin x="0" y="37968"/>
    </p:cViewPr>
  </p:outlineViewPr>
  <p:notesTextViewPr>
    <p:cViewPr>
      <p:scale>
        <a:sx n="100" d="100"/>
        <a:sy n="100" d="100"/>
      </p:scale>
      <p:origin x="0" y="0"/>
    </p:cViewPr>
  </p:notesTextViewPr>
  <p:sorterViewPr>
    <p:cViewPr>
      <p:scale>
        <a:sx n="100" d="100"/>
        <a:sy n="100" d="100"/>
      </p:scale>
      <p:origin x="0" y="-517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1D1B79-88E5-AF4B-8977-09324509A330}"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55A58575-2968-DC47-9CF1-C91D4DC11B97}">
      <dgm:prSet phldrT="[Text]" custT="1"/>
      <dgm:spPr/>
      <dgm:t>
        <a:bodyPr/>
        <a:lstStyle/>
        <a:p>
          <a:r>
            <a:rPr lang="en-US" sz="1300" b="1" dirty="0">
              <a:solidFill>
                <a:srgbClr val="FFFF00"/>
              </a:solidFill>
            </a:rPr>
            <a:t>Characteristics of Administrative Law </a:t>
          </a:r>
        </a:p>
      </dgm:t>
    </dgm:pt>
    <dgm:pt modelId="{2165736A-206B-5A41-B415-4464A8AA5812}" type="parTrans" cxnId="{266B445C-64C8-C747-9490-B88549F7083D}">
      <dgm:prSet/>
      <dgm:spPr/>
      <dgm:t>
        <a:bodyPr/>
        <a:lstStyle/>
        <a:p>
          <a:endParaRPr lang="en-US"/>
        </a:p>
      </dgm:t>
    </dgm:pt>
    <dgm:pt modelId="{05C4F3C3-25BB-504C-9B8E-593452789FFC}" type="sibTrans" cxnId="{266B445C-64C8-C747-9490-B88549F7083D}">
      <dgm:prSet/>
      <dgm:spPr/>
      <dgm:t>
        <a:bodyPr/>
        <a:lstStyle/>
        <a:p>
          <a:endParaRPr lang="en-US"/>
        </a:p>
      </dgm:t>
    </dgm:pt>
    <dgm:pt modelId="{82C7C5C0-29C1-B742-8134-9F78E8D28980}">
      <dgm:prSet phldrT="[Text]" custT="1"/>
      <dgm:spPr/>
      <dgm:t>
        <a:bodyPr/>
        <a:lstStyle/>
        <a:p>
          <a:r>
            <a:rPr lang="en-US" sz="1400" dirty="0"/>
            <a:t>It establishes the balance between private rights and public interests</a:t>
          </a:r>
          <a:r>
            <a:rPr lang="en-US" sz="1800" dirty="0"/>
            <a:t>. </a:t>
          </a:r>
        </a:p>
      </dgm:t>
    </dgm:pt>
    <dgm:pt modelId="{A7F4A9CD-516E-3A44-8C01-ECF122B73179}" type="parTrans" cxnId="{64D21965-BBD3-D440-B4AB-9AC3520DFF0C}">
      <dgm:prSet/>
      <dgm:spPr/>
      <dgm:t>
        <a:bodyPr/>
        <a:lstStyle/>
        <a:p>
          <a:endParaRPr lang="en-US"/>
        </a:p>
      </dgm:t>
    </dgm:pt>
    <dgm:pt modelId="{966554E2-ED6D-1C43-BD52-75DD69B4E9FE}" type="sibTrans" cxnId="{64D21965-BBD3-D440-B4AB-9AC3520DFF0C}">
      <dgm:prSet/>
      <dgm:spPr/>
      <dgm:t>
        <a:bodyPr/>
        <a:lstStyle/>
        <a:p>
          <a:endParaRPr lang="en-US"/>
        </a:p>
      </dgm:t>
    </dgm:pt>
    <dgm:pt modelId="{0DD56211-70B7-3643-83B0-68B54CFC4D5D}">
      <dgm:prSet custT="1"/>
      <dgm:spPr/>
      <dgm:t>
        <a:bodyPr/>
        <a:lstStyle/>
        <a:p>
          <a:r>
            <a:rPr lang="en-US" sz="2000" dirty="0"/>
            <a:t>It is judge-made law</a:t>
          </a:r>
        </a:p>
      </dgm:t>
    </dgm:pt>
    <dgm:pt modelId="{FA5C5BA7-CFA8-8A4A-B3E0-7FD069617542}" type="parTrans" cxnId="{3ECD534E-9408-494F-98A9-85143C937E2B}">
      <dgm:prSet/>
      <dgm:spPr/>
      <dgm:t>
        <a:bodyPr/>
        <a:lstStyle/>
        <a:p>
          <a:endParaRPr lang="en-US"/>
        </a:p>
      </dgm:t>
    </dgm:pt>
    <dgm:pt modelId="{412CEEDD-BC25-2D40-81D9-CA979CE5360B}" type="sibTrans" cxnId="{3ECD534E-9408-494F-98A9-85143C937E2B}">
      <dgm:prSet/>
      <dgm:spPr/>
      <dgm:t>
        <a:bodyPr/>
        <a:lstStyle/>
        <a:p>
          <a:endParaRPr lang="en-US"/>
        </a:p>
      </dgm:t>
    </dgm:pt>
    <dgm:pt modelId="{3E2B0CD9-7749-6F46-A56E-C41690278E0F}">
      <dgm:prSet phldrT="[Text]" custT="1"/>
      <dgm:spPr/>
      <dgm:t>
        <a:bodyPr/>
        <a:lstStyle/>
        <a:p>
          <a:r>
            <a:rPr lang="en-US" sz="2000" dirty="0"/>
            <a:t>It is flexible law.</a:t>
          </a:r>
        </a:p>
      </dgm:t>
    </dgm:pt>
    <dgm:pt modelId="{9CC0A864-72B3-8344-B495-ED71CF9BBFAF}" type="sibTrans" cxnId="{9C04ED1B-B9F7-5948-9981-0A35D8784FA1}">
      <dgm:prSet/>
      <dgm:spPr/>
      <dgm:t>
        <a:bodyPr/>
        <a:lstStyle/>
        <a:p>
          <a:endParaRPr lang="en-US"/>
        </a:p>
      </dgm:t>
    </dgm:pt>
    <dgm:pt modelId="{FC95D0FD-BC38-5646-9666-66B0CA357798}" type="parTrans" cxnId="{9C04ED1B-B9F7-5948-9981-0A35D8784FA1}">
      <dgm:prSet/>
      <dgm:spPr/>
      <dgm:t>
        <a:bodyPr/>
        <a:lstStyle/>
        <a:p>
          <a:endParaRPr lang="en-US"/>
        </a:p>
      </dgm:t>
    </dgm:pt>
    <dgm:pt modelId="{F52452F0-D156-C34C-BF17-9E095500298B}" type="pres">
      <dgm:prSet presAssocID="{CB1D1B79-88E5-AF4B-8977-09324509A330}" presName="cycle" presStyleCnt="0">
        <dgm:presLayoutVars>
          <dgm:chMax val="1"/>
          <dgm:dir/>
          <dgm:animLvl val="ctr"/>
          <dgm:resizeHandles val="exact"/>
        </dgm:presLayoutVars>
      </dgm:prSet>
      <dgm:spPr/>
    </dgm:pt>
    <dgm:pt modelId="{D305420C-5CDD-A544-8B89-A7A958216C4B}" type="pres">
      <dgm:prSet presAssocID="{55A58575-2968-DC47-9CF1-C91D4DC11B97}" presName="centerShape" presStyleLbl="node0" presStyleIdx="0" presStyleCnt="1"/>
      <dgm:spPr/>
    </dgm:pt>
    <dgm:pt modelId="{A8A0A54A-653A-6743-A6B7-1FF7F46DAAC0}" type="pres">
      <dgm:prSet presAssocID="{FA5C5BA7-CFA8-8A4A-B3E0-7FD069617542}" presName="parTrans" presStyleLbl="bgSibTrans2D1" presStyleIdx="0" presStyleCnt="3"/>
      <dgm:spPr/>
    </dgm:pt>
    <dgm:pt modelId="{4B8ED75F-5646-1141-AA78-06F12F9A0E2E}" type="pres">
      <dgm:prSet presAssocID="{0DD56211-70B7-3643-83B0-68B54CFC4D5D}" presName="node" presStyleLbl="node1" presStyleIdx="0" presStyleCnt="3">
        <dgm:presLayoutVars>
          <dgm:bulletEnabled val="1"/>
        </dgm:presLayoutVars>
      </dgm:prSet>
      <dgm:spPr/>
    </dgm:pt>
    <dgm:pt modelId="{4D90AB3A-A44D-3249-B2EE-0661B55F83CE}" type="pres">
      <dgm:prSet presAssocID="{FC95D0FD-BC38-5646-9666-66B0CA357798}" presName="parTrans" presStyleLbl="bgSibTrans2D1" presStyleIdx="1" presStyleCnt="3"/>
      <dgm:spPr/>
    </dgm:pt>
    <dgm:pt modelId="{89DD08F5-C77D-524A-B574-33F61AD4C450}" type="pres">
      <dgm:prSet presAssocID="{3E2B0CD9-7749-6F46-A56E-C41690278E0F}" presName="node" presStyleLbl="node1" presStyleIdx="1" presStyleCnt="3">
        <dgm:presLayoutVars>
          <dgm:bulletEnabled val="1"/>
        </dgm:presLayoutVars>
      </dgm:prSet>
      <dgm:spPr/>
    </dgm:pt>
    <dgm:pt modelId="{4D88C98E-4283-FB4B-8EDD-931205D20F60}" type="pres">
      <dgm:prSet presAssocID="{A7F4A9CD-516E-3A44-8C01-ECF122B73179}" presName="parTrans" presStyleLbl="bgSibTrans2D1" presStyleIdx="2" presStyleCnt="3"/>
      <dgm:spPr/>
    </dgm:pt>
    <dgm:pt modelId="{74F3A834-2F48-D448-AEC8-22BF81CD1020}" type="pres">
      <dgm:prSet presAssocID="{82C7C5C0-29C1-B742-8134-9F78E8D28980}" presName="node" presStyleLbl="node1" presStyleIdx="2" presStyleCnt="3" custRadScaleRad="97798" custRadScaleInc="379">
        <dgm:presLayoutVars>
          <dgm:bulletEnabled val="1"/>
        </dgm:presLayoutVars>
      </dgm:prSet>
      <dgm:spPr/>
    </dgm:pt>
  </dgm:ptLst>
  <dgm:cxnLst>
    <dgm:cxn modelId="{BF466A0E-52B1-4C56-A362-2D392D4116C5}" type="presOf" srcId="{3E2B0CD9-7749-6F46-A56E-C41690278E0F}" destId="{89DD08F5-C77D-524A-B574-33F61AD4C450}" srcOrd="0" destOrd="0" presId="urn:microsoft.com/office/officeart/2005/8/layout/radial4"/>
    <dgm:cxn modelId="{9C04ED1B-B9F7-5948-9981-0A35D8784FA1}" srcId="{55A58575-2968-DC47-9CF1-C91D4DC11B97}" destId="{3E2B0CD9-7749-6F46-A56E-C41690278E0F}" srcOrd="1" destOrd="0" parTransId="{FC95D0FD-BC38-5646-9666-66B0CA357798}" sibTransId="{9CC0A864-72B3-8344-B495-ED71CF9BBFAF}"/>
    <dgm:cxn modelId="{BE6DC52B-222D-4CAE-BEA8-B43556DA7158}" type="presOf" srcId="{A7F4A9CD-516E-3A44-8C01-ECF122B73179}" destId="{4D88C98E-4283-FB4B-8EDD-931205D20F60}" srcOrd="0" destOrd="0" presId="urn:microsoft.com/office/officeart/2005/8/layout/radial4"/>
    <dgm:cxn modelId="{A301AC2C-F76C-4639-B49A-D00B761CB6DC}" type="presOf" srcId="{CB1D1B79-88E5-AF4B-8977-09324509A330}" destId="{F52452F0-D156-C34C-BF17-9E095500298B}" srcOrd="0" destOrd="0" presId="urn:microsoft.com/office/officeart/2005/8/layout/radial4"/>
    <dgm:cxn modelId="{AD53433B-1ECA-49E6-A294-498DE91E4D29}" type="presOf" srcId="{0DD56211-70B7-3643-83B0-68B54CFC4D5D}" destId="{4B8ED75F-5646-1141-AA78-06F12F9A0E2E}" srcOrd="0" destOrd="0" presId="urn:microsoft.com/office/officeart/2005/8/layout/radial4"/>
    <dgm:cxn modelId="{266B445C-64C8-C747-9490-B88549F7083D}" srcId="{CB1D1B79-88E5-AF4B-8977-09324509A330}" destId="{55A58575-2968-DC47-9CF1-C91D4DC11B97}" srcOrd="0" destOrd="0" parTransId="{2165736A-206B-5A41-B415-4464A8AA5812}" sibTransId="{05C4F3C3-25BB-504C-9B8E-593452789FFC}"/>
    <dgm:cxn modelId="{64D21965-BBD3-D440-B4AB-9AC3520DFF0C}" srcId="{55A58575-2968-DC47-9CF1-C91D4DC11B97}" destId="{82C7C5C0-29C1-B742-8134-9F78E8D28980}" srcOrd="2" destOrd="0" parTransId="{A7F4A9CD-516E-3A44-8C01-ECF122B73179}" sibTransId="{966554E2-ED6D-1C43-BD52-75DD69B4E9FE}"/>
    <dgm:cxn modelId="{3ECD534E-9408-494F-98A9-85143C937E2B}" srcId="{55A58575-2968-DC47-9CF1-C91D4DC11B97}" destId="{0DD56211-70B7-3643-83B0-68B54CFC4D5D}" srcOrd="0" destOrd="0" parTransId="{FA5C5BA7-CFA8-8A4A-B3E0-7FD069617542}" sibTransId="{412CEEDD-BC25-2D40-81D9-CA979CE5360B}"/>
    <dgm:cxn modelId="{3E0F0259-C6BA-4D07-9E39-6865DB50E215}" type="presOf" srcId="{82C7C5C0-29C1-B742-8134-9F78E8D28980}" destId="{74F3A834-2F48-D448-AEC8-22BF81CD1020}" srcOrd="0" destOrd="0" presId="urn:microsoft.com/office/officeart/2005/8/layout/radial4"/>
    <dgm:cxn modelId="{AB9BAB99-6CB2-45EE-BE45-C3E5F6838E95}" type="presOf" srcId="{FC95D0FD-BC38-5646-9666-66B0CA357798}" destId="{4D90AB3A-A44D-3249-B2EE-0661B55F83CE}" srcOrd="0" destOrd="0" presId="urn:microsoft.com/office/officeart/2005/8/layout/radial4"/>
    <dgm:cxn modelId="{904F16AC-3125-4B37-BF8C-02838C9E4CB9}" type="presOf" srcId="{55A58575-2968-DC47-9CF1-C91D4DC11B97}" destId="{D305420C-5CDD-A544-8B89-A7A958216C4B}" srcOrd="0" destOrd="0" presId="urn:microsoft.com/office/officeart/2005/8/layout/radial4"/>
    <dgm:cxn modelId="{5ED70DBE-49F6-47A8-BDC7-8959C1096B51}" type="presOf" srcId="{FA5C5BA7-CFA8-8A4A-B3E0-7FD069617542}" destId="{A8A0A54A-653A-6743-A6B7-1FF7F46DAAC0}" srcOrd="0" destOrd="0" presId="urn:microsoft.com/office/officeart/2005/8/layout/radial4"/>
    <dgm:cxn modelId="{BC4A6EA7-95B9-4835-9DF6-64AAE19722F9}" type="presParOf" srcId="{F52452F0-D156-C34C-BF17-9E095500298B}" destId="{D305420C-5CDD-A544-8B89-A7A958216C4B}" srcOrd="0" destOrd="0" presId="urn:microsoft.com/office/officeart/2005/8/layout/radial4"/>
    <dgm:cxn modelId="{8C5E91D1-5BF4-4E75-B534-DB6A6C8F1B88}" type="presParOf" srcId="{F52452F0-D156-C34C-BF17-9E095500298B}" destId="{A8A0A54A-653A-6743-A6B7-1FF7F46DAAC0}" srcOrd="1" destOrd="0" presId="urn:microsoft.com/office/officeart/2005/8/layout/radial4"/>
    <dgm:cxn modelId="{9841B813-8466-4A20-BF18-9E78DE2B1B33}" type="presParOf" srcId="{F52452F0-D156-C34C-BF17-9E095500298B}" destId="{4B8ED75F-5646-1141-AA78-06F12F9A0E2E}" srcOrd="2" destOrd="0" presId="urn:microsoft.com/office/officeart/2005/8/layout/radial4"/>
    <dgm:cxn modelId="{720D5EBF-B43A-4E3B-9697-12B2320D1E02}" type="presParOf" srcId="{F52452F0-D156-C34C-BF17-9E095500298B}" destId="{4D90AB3A-A44D-3249-B2EE-0661B55F83CE}" srcOrd="3" destOrd="0" presId="urn:microsoft.com/office/officeart/2005/8/layout/radial4"/>
    <dgm:cxn modelId="{67118B04-6B49-4ECE-9943-301FD85947F3}" type="presParOf" srcId="{F52452F0-D156-C34C-BF17-9E095500298B}" destId="{89DD08F5-C77D-524A-B574-33F61AD4C450}" srcOrd="4" destOrd="0" presId="urn:microsoft.com/office/officeart/2005/8/layout/radial4"/>
    <dgm:cxn modelId="{5D7405D3-9DA2-4540-A5FA-C1DB38A1EE96}" type="presParOf" srcId="{F52452F0-D156-C34C-BF17-9E095500298B}" destId="{4D88C98E-4283-FB4B-8EDD-931205D20F60}" srcOrd="5" destOrd="0" presId="urn:microsoft.com/office/officeart/2005/8/layout/radial4"/>
    <dgm:cxn modelId="{B2525E21-69BB-4078-80C8-F9366DF5252D}" type="presParOf" srcId="{F52452F0-D156-C34C-BF17-9E095500298B}" destId="{74F3A834-2F48-D448-AEC8-22BF81CD1020}"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05420C-5CDD-A544-8B89-A7A958216C4B}">
      <dsp:nvSpPr>
        <dsp:cNvPr id="0" name=""/>
        <dsp:cNvSpPr/>
      </dsp:nvSpPr>
      <dsp:spPr>
        <a:xfrm>
          <a:off x="2569528" y="2158795"/>
          <a:ext cx="1810383" cy="1810383"/>
        </a:xfrm>
        <a:prstGeom prst="ellips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solidFill>
                <a:srgbClr val="FFFF00"/>
              </a:solidFill>
            </a:rPr>
            <a:t>Characteristics of Administrative Law </a:t>
          </a:r>
        </a:p>
      </dsp:txBody>
      <dsp:txXfrm>
        <a:off x="2834652" y="2423919"/>
        <a:ext cx="1280135" cy="1280135"/>
      </dsp:txXfrm>
    </dsp:sp>
    <dsp:sp modelId="{A8A0A54A-653A-6743-A6B7-1FF7F46DAAC0}">
      <dsp:nvSpPr>
        <dsp:cNvPr id="0" name=""/>
        <dsp:cNvSpPr/>
      </dsp:nvSpPr>
      <dsp:spPr>
        <a:xfrm rot="12900000">
          <a:off x="1402862" y="1841844"/>
          <a:ext cx="1389778" cy="515959"/>
        </a:xfrm>
        <a:prstGeom prst="leftArrow">
          <a:avLst>
            <a:gd name="adj1" fmla="val 60000"/>
            <a:gd name="adj2" fmla="val 50000"/>
          </a:avLst>
        </a:prstGeom>
        <a:gradFill rotWithShape="0">
          <a:gsLst>
            <a:gs pos="0">
              <a:schemeClr val="accent1">
                <a:tint val="60000"/>
                <a:hueOff val="0"/>
                <a:satOff val="0"/>
                <a:lumOff val="0"/>
                <a:alphaOff val="0"/>
                <a:shade val="63000"/>
                <a:satMod val="165000"/>
              </a:schemeClr>
            </a:gs>
            <a:gs pos="30000">
              <a:schemeClr val="accent1">
                <a:tint val="60000"/>
                <a:hueOff val="0"/>
                <a:satOff val="0"/>
                <a:lumOff val="0"/>
                <a:alphaOff val="0"/>
                <a:shade val="58000"/>
                <a:satMod val="165000"/>
              </a:schemeClr>
            </a:gs>
            <a:gs pos="75000">
              <a:schemeClr val="accent1">
                <a:tint val="60000"/>
                <a:hueOff val="0"/>
                <a:satOff val="0"/>
                <a:lumOff val="0"/>
                <a:alphaOff val="0"/>
                <a:shade val="30000"/>
                <a:satMod val="175000"/>
              </a:schemeClr>
            </a:gs>
            <a:gs pos="100000">
              <a:schemeClr val="accent1">
                <a:tint val="6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sp>
    <dsp:sp modelId="{4B8ED75F-5646-1141-AA78-06F12F9A0E2E}">
      <dsp:nvSpPr>
        <dsp:cNvPr id="0" name=""/>
        <dsp:cNvSpPr/>
      </dsp:nvSpPr>
      <dsp:spPr>
        <a:xfrm>
          <a:off x="668599" y="1013306"/>
          <a:ext cx="1719864" cy="1375891"/>
        </a:xfrm>
        <a:prstGeom prst="roundRect">
          <a:avLst>
            <a:gd name="adj" fmla="val 10000"/>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It is judge-made law</a:t>
          </a:r>
        </a:p>
      </dsp:txBody>
      <dsp:txXfrm>
        <a:off x="708897" y="1053604"/>
        <a:ext cx="1639268" cy="1295295"/>
      </dsp:txXfrm>
    </dsp:sp>
    <dsp:sp modelId="{4D90AB3A-A44D-3249-B2EE-0661B55F83CE}">
      <dsp:nvSpPr>
        <dsp:cNvPr id="0" name=""/>
        <dsp:cNvSpPr/>
      </dsp:nvSpPr>
      <dsp:spPr>
        <a:xfrm rot="16200000">
          <a:off x="2779830" y="1125040"/>
          <a:ext cx="1389778" cy="515959"/>
        </a:xfrm>
        <a:prstGeom prst="leftArrow">
          <a:avLst>
            <a:gd name="adj1" fmla="val 60000"/>
            <a:gd name="adj2" fmla="val 50000"/>
          </a:avLst>
        </a:prstGeom>
        <a:gradFill rotWithShape="0">
          <a:gsLst>
            <a:gs pos="0">
              <a:schemeClr val="accent1">
                <a:tint val="60000"/>
                <a:hueOff val="0"/>
                <a:satOff val="0"/>
                <a:lumOff val="0"/>
                <a:alphaOff val="0"/>
                <a:shade val="63000"/>
                <a:satMod val="165000"/>
              </a:schemeClr>
            </a:gs>
            <a:gs pos="30000">
              <a:schemeClr val="accent1">
                <a:tint val="60000"/>
                <a:hueOff val="0"/>
                <a:satOff val="0"/>
                <a:lumOff val="0"/>
                <a:alphaOff val="0"/>
                <a:shade val="58000"/>
                <a:satMod val="165000"/>
              </a:schemeClr>
            </a:gs>
            <a:gs pos="75000">
              <a:schemeClr val="accent1">
                <a:tint val="60000"/>
                <a:hueOff val="0"/>
                <a:satOff val="0"/>
                <a:lumOff val="0"/>
                <a:alphaOff val="0"/>
                <a:shade val="30000"/>
                <a:satMod val="175000"/>
              </a:schemeClr>
            </a:gs>
            <a:gs pos="100000">
              <a:schemeClr val="accent1">
                <a:tint val="6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sp>
    <dsp:sp modelId="{89DD08F5-C77D-524A-B574-33F61AD4C450}">
      <dsp:nvSpPr>
        <dsp:cNvPr id="0" name=""/>
        <dsp:cNvSpPr/>
      </dsp:nvSpPr>
      <dsp:spPr>
        <a:xfrm>
          <a:off x="2614787" y="184"/>
          <a:ext cx="1719864" cy="1375891"/>
        </a:xfrm>
        <a:prstGeom prst="roundRect">
          <a:avLst>
            <a:gd name="adj" fmla="val 10000"/>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It is flexible law.</a:t>
          </a:r>
        </a:p>
      </dsp:txBody>
      <dsp:txXfrm>
        <a:off x="2655085" y="40482"/>
        <a:ext cx="1639268" cy="1295295"/>
      </dsp:txXfrm>
    </dsp:sp>
    <dsp:sp modelId="{4D88C98E-4283-FB4B-8EDD-931205D20F60}">
      <dsp:nvSpPr>
        <dsp:cNvPr id="0" name=""/>
        <dsp:cNvSpPr/>
      </dsp:nvSpPr>
      <dsp:spPr>
        <a:xfrm rot="19513644">
          <a:off x="4162665" y="1863056"/>
          <a:ext cx="1340339" cy="515959"/>
        </a:xfrm>
        <a:prstGeom prst="leftArrow">
          <a:avLst>
            <a:gd name="adj1" fmla="val 60000"/>
            <a:gd name="adj2" fmla="val 50000"/>
          </a:avLst>
        </a:prstGeom>
        <a:gradFill rotWithShape="0">
          <a:gsLst>
            <a:gs pos="0">
              <a:schemeClr val="accent1">
                <a:tint val="60000"/>
                <a:hueOff val="0"/>
                <a:satOff val="0"/>
                <a:lumOff val="0"/>
                <a:alphaOff val="0"/>
                <a:shade val="63000"/>
                <a:satMod val="165000"/>
              </a:schemeClr>
            </a:gs>
            <a:gs pos="30000">
              <a:schemeClr val="accent1">
                <a:tint val="60000"/>
                <a:hueOff val="0"/>
                <a:satOff val="0"/>
                <a:lumOff val="0"/>
                <a:alphaOff val="0"/>
                <a:shade val="58000"/>
                <a:satMod val="165000"/>
              </a:schemeClr>
            </a:gs>
            <a:gs pos="75000">
              <a:schemeClr val="accent1">
                <a:tint val="60000"/>
                <a:hueOff val="0"/>
                <a:satOff val="0"/>
                <a:lumOff val="0"/>
                <a:alphaOff val="0"/>
                <a:shade val="30000"/>
                <a:satMod val="175000"/>
              </a:schemeClr>
            </a:gs>
            <a:gs pos="100000">
              <a:schemeClr val="accent1">
                <a:tint val="6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sp>
    <dsp:sp modelId="{74F3A834-2F48-D448-AEC8-22BF81CD1020}">
      <dsp:nvSpPr>
        <dsp:cNvPr id="0" name=""/>
        <dsp:cNvSpPr/>
      </dsp:nvSpPr>
      <dsp:spPr>
        <a:xfrm>
          <a:off x="4523395" y="1050878"/>
          <a:ext cx="1719864" cy="1375891"/>
        </a:xfrm>
        <a:prstGeom prst="roundRect">
          <a:avLst>
            <a:gd name="adj" fmla="val 10000"/>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US" sz="1400" kern="1200" dirty="0"/>
            <a:t>It establishes the balance between private rights and public interests</a:t>
          </a:r>
          <a:r>
            <a:rPr lang="en-US" sz="1800" kern="1200" dirty="0"/>
            <a:t>. </a:t>
          </a:r>
        </a:p>
      </dsp:txBody>
      <dsp:txXfrm>
        <a:off x="4563693" y="1091176"/>
        <a:ext cx="1639268" cy="1295295"/>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5B49C4E-51CA-406A-888A-779428D19EF3}" type="datetimeFigureOut">
              <a:rPr lang="en-US" smtClean="0"/>
              <a:pPr/>
              <a:t>11/7/2023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20287F5-1926-48F4-813E-80D0837ADA8E}" type="slidenum">
              <a:rPr lang="en-US" smtClean="0"/>
              <a:pPr/>
              <a:t>‹#›</a:t>
            </a:fld>
            <a:endParaRPr lang="en-US"/>
          </a:p>
        </p:txBody>
      </p:sp>
    </p:spTree>
    <p:extLst>
      <p:ext uri="{BB962C8B-B14F-4D97-AF65-F5344CB8AC3E}">
        <p14:creationId xmlns:p14="http://schemas.microsoft.com/office/powerpoint/2010/main" val="34069139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E16AF2-ED95-41B0-9B0A-227194FE3748}" type="datetimeFigureOut">
              <a:rPr lang="en-US" smtClean="0"/>
              <a:pPr/>
              <a:t>11/7/2023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B293F4-07A8-430B-B9A0-F7DCDB0312E3}" type="slidenum">
              <a:rPr lang="en-US" smtClean="0"/>
              <a:pPr/>
              <a:t>‹#›</a:t>
            </a:fld>
            <a:endParaRPr lang="en-US"/>
          </a:p>
        </p:txBody>
      </p:sp>
    </p:spTree>
    <p:extLst>
      <p:ext uri="{BB962C8B-B14F-4D97-AF65-F5344CB8AC3E}">
        <p14:creationId xmlns:p14="http://schemas.microsoft.com/office/powerpoint/2010/main" val="1063553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DB293F4-07A8-430B-B9A0-F7DCDB0312E3}" type="slidenum">
              <a:rPr lang="en-US" smtClean="0"/>
              <a:pPr/>
              <a:t>9</a:t>
            </a:fld>
            <a:endParaRPr lang="en-US"/>
          </a:p>
        </p:txBody>
      </p:sp>
    </p:spTree>
    <p:extLst>
      <p:ext uri="{BB962C8B-B14F-4D97-AF65-F5344CB8AC3E}">
        <p14:creationId xmlns:p14="http://schemas.microsoft.com/office/powerpoint/2010/main" val="1965031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Intra virus</a:t>
            </a:r>
            <a:r>
              <a:rPr lang="en-US" baseline="0" dirty="0"/>
              <a:t> vs. ultra virus</a:t>
            </a:r>
            <a:endParaRPr lang="en-US" dirty="0"/>
          </a:p>
        </p:txBody>
      </p:sp>
      <p:sp>
        <p:nvSpPr>
          <p:cNvPr id="4" name="Slide Number Placeholder 3"/>
          <p:cNvSpPr>
            <a:spLocks noGrp="1"/>
          </p:cNvSpPr>
          <p:nvPr>
            <p:ph type="sldNum" sz="quarter" idx="10"/>
          </p:nvPr>
        </p:nvSpPr>
        <p:spPr/>
        <p:txBody>
          <a:bodyPr/>
          <a:lstStyle/>
          <a:p>
            <a:fld id="{4DB293F4-07A8-430B-B9A0-F7DCDB0312E3}" type="slidenum">
              <a:rPr lang="en-US" smtClean="0"/>
              <a:pPr/>
              <a:t>14</a:t>
            </a:fld>
            <a:endParaRPr lang="en-US"/>
          </a:p>
        </p:txBody>
      </p:sp>
    </p:spTree>
    <p:extLst>
      <p:ext uri="{BB962C8B-B14F-4D97-AF65-F5344CB8AC3E}">
        <p14:creationId xmlns:p14="http://schemas.microsoft.com/office/powerpoint/2010/main" val="2461918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http://administrativelaw.uslegal.com/administrative-agency-investigations/specificity/</a:t>
            </a:r>
          </a:p>
        </p:txBody>
      </p:sp>
      <p:sp>
        <p:nvSpPr>
          <p:cNvPr id="4" name="Slide Number Placeholder 3"/>
          <p:cNvSpPr>
            <a:spLocks noGrp="1"/>
          </p:cNvSpPr>
          <p:nvPr>
            <p:ph type="sldNum" sz="quarter" idx="10"/>
          </p:nvPr>
        </p:nvSpPr>
        <p:spPr/>
        <p:txBody>
          <a:bodyPr/>
          <a:lstStyle/>
          <a:p>
            <a:fld id="{4DB293F4-07A8-430B-B9A0-F7DCDB0312E3}" type="slidenum">
              <a:rPr lang="en-US" smtClean="0"/>
              <a:pPr/>
              <a:t>33</a:t>
            </a:fld>
            <a:endParaRPr lang="en-US"/>
          </a:p>
        </p:txBody>
      </p:sp>
    </p:spTree>
    <p:extLst>
      <p:ext uri="{BB962C8B-B14F-4D97-AF65-F5344CB8AC3E}">
        <p14:creationId xmlns:p14="http://schemas.microsoft.com/office/powerpoint/2010/main" val="488942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18A6E94B-EA1A-4F6C-886C-2A1AC9A9BDBD}" type="datetime1">
              <a:rPr lang="en-US" smtClean="0"/>
              <a:pPr/>
              <a:t>11/7/2023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98B4F0E-EF35-4662-B643-DB28ECF5960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D2B6CF6-D10A-42AA-9150-3D85253F2B5A}" type="datetime1">
              <a:rPr lang="en-US" smtClean="0"/>
              <a:pPr/>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B4F0E-EF35-4662-B643-DB28ECF596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FCA9E30-7DB2-457F-A286-D8BFC59AB3E8}" type="datetime1">
              <a:rPr lang="en-US" smtClean="0"/>
              <a:pPr/>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B4F0E-EF35-4662-B643-DB28ECF596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4DFD87A7-E94B-4933-90DA-7A2857215EDA}" type="datetime1">
              <a:rPr lang="en-US" smtClean="0"/>
              <a:pPr/>
              <a:t>11/7/2023</a:t>
            </a:fld>
            <a:endParaRPr lang="en-US"/>
          </a:p>
        </p:txBody>
      </p:sp>
      <p:sp>
        <p:nvSpPr>
          <p:cNvPr id="9" name="Slide Number Placeholder 8"/>
          <p:cNvSpPr>
            <a:spLocks noGrp="1"/>
          </p:cNvSpPr>
          <p:nvPr>
            <p:ph type="sldNum" sz="quarter" idx="15"/>
          </p:nvPr>
        </p:nvSpPr>
        <p:spPr/>
        <p:txBody>
          <a:bodyPr rtlCol="0"/>
          <a:lstStyle/>
          <a:p>
            <a:fld id="{B98B4F0E-EF35-4662-B643-DB28ECF5960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C8A588B-5DE9-4D75-A7A4-2109F141C5F5}" type="datetime1">
              <a:rPr lang="en-US" smtClean="0"/>
              <a:pPr/>
              <a:t>11/7/2023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98B4F0E-EF35-4662-B643-DB28ECF5960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86C9C219-C491-469A-94CD-5F5E0BEEA10E}" type="datetime1">
              <a:rPr lang="en-US" smtClean="0"/>
              <a:pPr/>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B4F0E-EF35-4662-B643-DB28ECF5960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457416E6-D9F6-4027-B862-2291591972DC}" type="datetime1">
              <a:rPr lang="en-US" smtClean="0"/>
              <a:pPr/>
              <a:t>11/7/2023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8B4F0E-EF35-4662-B643-DB28ECF5960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C5EE1425-7469-4343-B4A2-8D0ABDAB95F0}" type="datetime1">
              <a:rPr lang="en-US" smtClean="0"/>
              <a:pPr/>
              <a:t>11/7/2023</a:t>
            </a:fld>
            <a:endParaRPr lang="en-US"/>
          </a:p>
        </p:txBody>
      </p:sp>
      <p:sp>
        <p:nvSpPr>
          <p:cNvPr id="7" name="Slide Number Placeholder 6"/>
          <p:cNvSpPr>
            <a:spLocks noGrp="1"/>
          </p:cNvSpPr>
          <p:nvPr>
            <p:ph type="sldNum" sz="quarter" idx="11"/>
          </p:nvPr>
        </p:nvSpPr>
        <p:spPr/>
        <p:txBody>
          <a:bodyPr rtlCol="0"/>
          <a:lstStyle/>
          <a:p>
            <a:fld id="{B98B4F0E-EF35-4662-B643-DB28ECF5960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45E934-273A-4C09-B1D7-BE4ADE9C42EF}" type="datetime1">
              <a:rPr lang="en-US" smtClean="0"/>
              <a:pPr/>
              <a:t>11/7/2023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8B4F0E-EF35-4662-B643-DB28ECF596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B7478C74-64E2-4F5C-AB50-FA1D1B59A574}" type="datetime1">
              <a:rPr lang="en-US" smtClean="0"/>
              <a:pPr/>
              <a:t>11/7/2023</a:t>
            </a:fld>
            <a:endParaRPr lang="en-US"/>
          </a:p>
        </p:txBody>
      </p:sp>
      <p:sp>
        <p:nvSpPr>
          <p:cNvPr id="22" name="Slide Number Placeholder 21"/>
          <p:cNvSpPr>
            <a:spLocks noGrp="1"/>
          </p:cNvSpPr>
          <p:nvPr>
            <p:ph type="sldNum" sz="quarter" idx="15"/>
          </p:nvPr>
        </p:nvSpPr>
        <p:spPr/>
        <p:txBody>
          <a:bodyPr rtlCol="0"/>
          <a:lstStyle/>
          <a:p>
            <a:fld id="{B98B4F0E-EF35-4662-B643-DB28ECF5960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1CB17B8-CDE8-4369-86E6-D39B8EBDA09E}" type="datetime1">
              <a:rPr lang="en-US" smtClean="0"/>
              <a:pPr/>
              <a:t>11/7/2023</a:t>
            </a:fld>
            <a:endParaRPr lang="en-US"/>
          </a:p>
        </p:txBody>
      </p:sp>
      <p:sp>
        <p:nvSpPr>
          <p:cNvPr id="18" name="Slide Number Placeholder 17"/>
          <p:cNvSpPr>
            <a:spLocks noGrp="1"/>
          </p:cNvSpPr>
          <p:nvPr>
            <p:ph type="sldNum" sz="quarter" idx="11"/>
          </p:nvPr>
        </p:nvSpPr>
        <p:spPr/>
        <p:txBody>
          <a:bodyPr rtlCol="0"/>
          <a:lstStyle/>
          <a:p>
            <a:fld id="{B98B4F0E-EF35-4662-B643-DB28ECF5960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9955DCE-125C-4E4E-A829-EC348B1E3CAD}" type="datetime1">
              <a:rPr lang="en-US" smtClean="0"/>
              <a:pPr/>
              <a:t>11/7/2023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98B4F0E-EF35-4662-B643-DB28ECF5960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458200" cy="6400800"/>
          </a:xfrm>
        </p:spPr>
        <p:txBody>
          <a:bodyPr>
            <a:normAutofit/>
          </a:bodyPr>
          <a:lstStyle/>
          <a:p>
            <a:pPr>
              <a:buNone/>
            </a:pPr>
            <a:endParaRPr lang="en-US" sz="2000" b="1" i="1" dirty="0">
              <a:latin typeface="Times New Roman" pitchFamily="18" charset="0"/>
              <a:cs typeface="Times New Roman" pitchFamily="18" charset="0"/>
            </a:endParaRPr>
          </a:p>
          <a:p>
            <a:pPr algn="ctr">
              <a:buNone/>
            </a:pP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Ishik</a:t>
            </a:r>
            <a:r>
              <a:rPr lang="en-US" sz="2000" b="1" i="1" dirty="0">
                <a:latin typeface="Times New Roman" pitchFamily="18" charset="0"/>
                <a:cs typeface="Times New Roman" pitchFamily="18" charset="0"/>
              </a:rPr>
              <a:t> University</a:t>
            </a:r>
          </a:p>
          <a:p>
            <a:pPr algn="ctr">
              <a:buNone/>
            </a:pPr>
            <a:r>
              <a:rPr lang="en-US" sz="2000" b="1" i="1" dirty="0">
                <a:latin typeface="Times New Roman" pitchFamily="18" charset="0"/>
                <a:cs typeface="Times New Roman" pitchFamily="18" charset="0"/>
              </a:rPr>
              <a:t>College of Law</a:t>
            </a:r>
            <a:endPar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a:p>
            <a:pPr algn="ctr">
              <a:buNone/>
            </a:pPr>
            <a:r>
              <a:rPr lang="en-US" sz="2000" i="1" dirty="0">
                <a:ln w="0"/>
                <a:effectLst>
                  <a:outerShdw blurRad="38100" dist="19050" dir="2700000" algn="tl" rotWithShape="0">
                    <a:schemeClr val="dk1">
                      <a:alpha val="40000"/>
                    </a:schemeClr>
                  </a:outerShdw>
                </a:effectLst>
                <a:latin typeface="Times New Roman" pitchFamily="18" charset="0"/>
                <a:cs typeface="Times New Roman" pitchFamily="18" charset="0"/>
              </a:rPr>
              <a:t>Department of Law</a:t>
            </a:r>
            <a:endParaRPr lang="en-US" sz="2000" dirty="0">
              <a:ln w="0"/>
              <a:effectLst>
                <a:outerShdw blurRad="38100" dist="19050" dir="2700000" algn="tl" rotWithShape="0">
                  <a:schemeClr val="dk1">
                    <a:alpha val="40000"/>
                  </a:schemeClr>
                </a:outerShdw>
              </a:effectLst>
              <a:latin typeface="Times New Roman" pitchFamily="18" charset="0"/>
              <a:cs typeface="Times New Roman" pitchFamily="18" charset="0"/>
            </a:endParaRPr>
          </a:p>
          <a:p>
            <a:pPr>
              <a:buNone/>
            </a:pPr>
            <a:endPar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a:p>
            <a:pPr>
              <a:buNone/>
            </a:pPr>
            <a:endPar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a:p>
            <a:pPr algn="ctr">
              <a:buFont typeface="Wingdings" pitchFamily="2" charset="2"/>
              <a:buNone/>
            </a:pPr>
            <a:r>
              <a:rPr lang="en-GB" sz="3200" b="1" dirty="0">
                <a:solidFill>
                  <a:schemeClr val="accent2">
                    <a:lumMod val="75000"/>
                  </a:schemeClr>
                </a:solidFill>
              </a:rPr>
              <a:t>Administrative Law</a:t>
            </a:r>
          </a:p>
          <a:p>
            <a:pPr algn="ctr">
              <a:buFont typeface="Wingdings" pitchFamily="2" charset="2"/>
              <a:buNone/>
            </a:pPr>
            <a:r>
              <a:rPr lang="en-GB" sz="1400" b="1" dirty="0"/>
              <a:t>Second year</a:t>
            </a:r>
            <a:endParaRPr lang="en-US" sz="1400" dirty="0"/>
          </a:p>
          <a:p>
            <a:pPr algn="ctr">
              <a:buNone/>
            </a:pPr>
            <a:endParaRPr lang="en-GB" sz="2000" b="1" i="1" dirty="0"/>
          </a:p>
          <a:p>
            <a:pPr algn="ctr">
              <a:buNone/>
            </a:pPr>
            <a:r>
              <a:rPr lang="en-GB" sz="2000" b="1" i="1" dirty="0"/>
              <a:t>by</a:t>
            </a:r>
          </a:p>
          <a:p>
            <a:pPr algn="ctr">
              <a:buNone/>
            </a:pPr>
            <a:r>
              <a:rPr lang="en-GB" sz="2000" b="1" i="1" dirty="0"/>
              <a:t>Badr Mohammed Tahir Mustafa</a:t>
            </a:r>
          </a:p>
          <a:p>
            <a:pPr algn="ctr">
              <a:buNone/>
            </a:pPr>
            <a:endParaRPr lang="en-GB" sz="2000" b="1" i="1" dirty="0"/>
          </a:p>
          <a:p>
            <a:pPr algn="ctr">
              <a:buNone/>
            </a:pPr>
            <a:endParaRPr lang="en-GB" sz="2000" dirty="0"/>
          </a:p>
          <a:p>
            <a:pPr algn="ctr">
              <a:buNone/>
            </a:pPr>
            <a:r>
              <a:rPr lang="en-GB" sz="2000" dirty="0"/>
              <a:t>2023 - 2024</a:t>
            </a:r>
            <a:endParaRPr lang="en-US" sz="2000" dirty="0">
              <a:latin typeface="Times New Roman" pitchFamily="18" charset="0"/>
              <a:cs typeface="Times New Roman" pitchFamily="18" charset="0"/>
            </a:endParaRPr>
          </a:p>
        </p:txBody>
      </p:sp>
      <p:sp>
        <p:nvSpPr>
          <p:cNvPr id="5" name="Slide Number Placeholder 4"/>
          <p:cNvSpPr>
            <a:spLocks noGrp="1"/>
          </p:cNvSpPr>
          <p:nvPr>
            <p:ph type="sldNum" sz="quarter" idx="15"/>
          </p:nvPr>
        </p:nvSpPr>
        <p:spPr>
          <a:xfrm>
            <a:off x="7239762" y="5157788"/>
            <a:ext cx="457200" cy="390906"/>
          </a:xfrm>
          <a:prstGeom prst="rect">
            <a:avLst/>
          </a:prstGeom>
        </p:spPr>
        <p:txBody>
          <a:bodyPr/>
          <a:lstStyle/>
          <a:p>
            <a:fld id="{B98B4F0E-EF35-4662-B643-DB28ECF5960B}" type="slidenum">
              <a:rPr lang="en-US" smtClean="0"/>
              <a:pPr/>
              <a:t>1</a:t>
            </a:fld>
            <a:endParaRPr lang="en-US" dirty="0"/>
          </a:p>
        </p:txBody>
      </p:sp>
    </p:spTree>
    <p:extLst>
      <p:ext uri="{BB962C8B-B14F-4D97-AF65-F5344CB8AC3E}">
        <p14:creationId xmlns:p14="http://schemas.microsoft.com/office/powerpoint/2010/main" val="349991404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143000"/>
            <a:ext cx="8229600" cy="5181600"/>
          </a:xfrm>
        </p:spPr>
        <p:txBody>
          <a:bodyPr>
            <a:normAutofit lnSpcReduction="10000"/>
          </a:bodyPr>
          <a:lstStyle/>
          <a:p>
            <a:pPr lvl="0">
              <a:lnSpc>
                <a:spcPct val="150000"/>
              </a:lnSpc>
            </a:pPr>
            <a:r>
              <a:rPr lang="en-US" sz="2800" dirty="0"/>
              <a:t>Administrative law studies controlling mechanisms such as legislative and institutional control and the control of courts through judicial review.</a:t>
            </a:r>
            <a:endParaRPr lang="en-US" sz="2000" dirty="0"/>
          </a:p>
          <a:p>
            <a:pPr lvl="0">
              <a:lnSpc>
                <a:spcPct val="150000"/>
              </a:lnSpc>
            </a:pPr>
            <a:r>
              <a:rPr lang="en-US" sz="2800" dirty="0"/>
              <a:t>It is concerned with remedies available to aggrieved parties whose rights and interests may be affected by unlawful and unjust administrative actions.</a:t>
            </a:r>
            <a:endParaRPr lang="en-US" sz="2000"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10</a:t>
            </a:fld>
            <a:endParaRPr lang="en-US" dirty="0">
              <a:solidFill>
                <a:srgbClr val="360DE5"/>
              </a:solidFill>
            </a:endParaRPr>
          </a:p>
        </p:txBody>
      </p:sp>
    </p:spTree>
    <p:extLst>
      <p:ext uri="{BB962C8B-B14F-4D97-AF65-F5344CB8AC3E}">
        <p14:creationId xmlns:p14="http://schemas.microsoft.com/office/powerpoint/2010/main" val="29876300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Autofit/>
          </a:bodyPr>
          <a:lstStyle/>
          <a:p>
            <a:pPr lvl="1" algn="l" rtl="0">
              <a:spcBef>
                <a:spcPct val="0"/>
              </a:spcBef>
            </a:pPr>
            <a:r>
              <a:rPr lang="en-US" sz="3200" b="1" dirty="0">
                <a:latin typeface="Times New Roman" pitchFamily="18" charset="0"/>
                <a:cs typeface="Times New Roman" pitchFamily="18" charset="0"/>
              </a:rPr>
              <a:t>Talk about Purpose of Administrative Law?</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066800"/>
            <a:ext cx="8229600" cy="5257800"/>
          </a:xfrm>
        </p:spPr>
        <p:txBody>
          <a:bodyPr>
            <a:normAutofit fontScale="92500" lnSpcReduction="10000"/>
          </a:bodyPr>
          <a:lstStyle/>
          <a:p>
            <a:pPr>
              <a:buNone/>
            </a:pPr>
            <a:endParaRPr lang="en-US" sz="2000" dirty="0"/>
          </a:p>
          <a:p>
            <a:pPr marL="341313" lvl="0" indent="-341313" algn="just">
              <a:buFont typeface="+mj-lt"/>
              <a:buAutoNum type="arabicPeriod"/>
            </a:pPr>
            <a:r>
              <a:rPr lang="en-US" sz="3000" dirty="0">
                <a:solidFill>
                  <a:schemeClr val="tx1">
                    <a:lumMod val="95000"/>
                    <a:lumOff val="5000"/>
                  </a:schemeClr>
                </a:solidFill>
                <a:latin typeface="Times New Roman" pitchFamily="18" charset="0"/>
                <a:cs typeface="Times New Roman" pitchFamily="18" charset="0"/>
              </a:rPr>
              <a:t>controlling the manner of exercising public power so as to ensure that  rule of law is applied.</a:t>
            </a:r>
            <a:endParaRPr lang="en-US" dirty="0">
              <a:solidFill>
                <a:schemeClr val="tx1">
                  <a:lumMod val="95000"/>
                  <a:lumOff val="5000"/>
                </a:schemeClr>
              </a:solidFill>
              <a:latin typeface="Times New Roman" pitchFamily="18" charset="0"/>
              <a:cs typeface="Times New Roman" pitchFamily="18" charset="0"/>
            </a:endParaRPr>
          </a:p>
          <a:p>
            <a:pPr marL="341313" lvl="0" indent="-341313" algn="just">
              <a:buFont typeface="+mj-lt"/>
              <a:buAutoNum type="arabicPeriod"/>
            </a:pPr>
            <a:r>
              <a:rPr lang="en-US" sz="3000" dirty="0">
                <a:solidFill>
                  <a:schemeClr val="tx1">
                    <a:lumMod val="95000"/>
                    <a:lumOff val="5000"/>
                  </a:schemeClr>
                </a:solidFill>
                <a:latin typeface="Times New Roman" pitchFamily="18" charset="0"/>
                <a:cs typeface="Times New Roman" pitchFamily="18" charset="0"/>
              </a:rPr>
              <a:t>respecting the rights and liberties of individuals.</a:t>
            </a:r>
            <a:endParaRPr lang="en-US" dirty="0">
              <a:solidFill>
                <a:schemeClr val="tx1">
                  <a:lumMod val="95000"/>
                  <a:lumOff val="5000"/>
                </a:schemeClr>
              </a:solidFill>
              <a:latin typeface="Times New Roman" pitchFamily="18" charset="0"/>
              <a:cs typeface="Times New Roman" pitchFamily="18" charset="0"/>
            </a:endParaRPr>
          </a:p>
          <a:p>
            <a:pPr marL="341313" lvl="0" indent="-341313" algn="just">
              <a:buFont typeface="+mj-lt"/>
              <a:buAutoNum type="arabicPeriod"/>
            </a:pPr>
            <a:r>
              <a:rPr lang="en-US" sz="3000" dirty="0">
                <a:solidFill>
                  <a:schemeClr val="tx1">
                    <a:lumMod val="95000"/>
                    <a:lumOff val="5000"/>
                  </a:schemeClr>
                </a:solidFill>
                <a:latin typeface="Times New Roman" pitchFamily="18" charset="0"/>
                <a:cs typeface="Times New Roman" pitchFamily="18" charset="0"/>
              </a:rPr>
              <a:t>enhancing accountability and transparency.</a:t>
            </a:r>
            <a:endParaRPr lang="en-US" dirty="0">
              <a:solidFill>
                <a:schemeClr val="tx1">
                  <a:lumMod val="95000"/>
                  <a:lumOff val="5000"/>
                </a:schemeClr>
              </a:solidFill>
              <a:latin typeface="Times New Roman" pitchFamily="18" charset="0"/>
              <a:cs typeface="Times New Roman" pitchFamily="18" charset="0"/>
            </a:endParaRPr>
          </a:p>
          <a:p>
            <a:pPr marL="341313" lvl="0" indent="-341313" algn="just">
              <a:buFont typeface="+mj-lt"/>
              <a:buAutoNum type="arabicPeriod"/>
            </a:pPr>
            <a:r>
              <a:rPr lang="en-US" sz="3000" dirty="0">
                <a:solidFill>
                  <a:schemeClr val="tx1">
                    <a:lumMod val="95000"/>
                    <a:lumOff val="5000"/>
                  </a:schemeClr>
                </a:solidFill>
                <a:latin typeface="Times New Roman" pitchFamily="18" charset="0"/>
                <a:cs typeface="Times New Roman" pitchFamily="18" charset="0"/>
              </a:rPr>
              <a:t>embodying positive principles to facilitate good administrative practice.</a:t>
            </a:r>
            <a:endParaRPr lang="en-US" dirty="0">
              <a:solidFill>
                <a:schemeClr val="tx1">
                  <a:lumMod val="95000"/>
                  <a:lumOff val="5000"/>
                </a:schemeClr>
              </a:solidFill>
              <a:latin typeface="Times New Roman" pitchFamily="18" charset="0"/>
              <a:cs typeface="Times New Roman" pitchFamily="18" charset="0"/>
            </a:endParaRPr>
          </a:p>
          <a:p>
            <a:pPr>
              <a:buNone/>
            </a:pPr>
            <a:endParaRPr lang="en-US" sz="2400" dirty="0"/>
          </a:p>
          <a:p>
            <a:pPr marL="53975" indent="-53975" algn="just">
              <a:buNone/>
            </a:pPr>
            <a:r>
              <a:rPr lang="en-US" sz="2800" dirty="0"/>
              <a:t>	</a:t>
            </a:r>
            <a:r>
              <a:rPr lang="en-US" sz="2800" dirty="0">
                <a:solidFill>
                  <a:srgbClr val="360DE5"/>
                </a:solidFill>
              </a:rPr>
              <a:t>In order for the above-mentioned purposes to be achieved, it is necessary to have a governing system rooted in basic principles of rule of law and good administration. </a:t>
            </a: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chemeClr val="bg1"/>
                </a:solidFill>
              </a:rPr>
              <a:pPr/>
              <a:t>11</a:t>
            </a:fld>
            <a:endParaRPr lang="en-US" dirty="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sz="3200" b="1" dirty="0">
                <a:solidFill>
                  <a:schemeClr val="accent1">
                    <a:lumMod val="75000"/>
                  </a:schemeClr>
                </a:solidFill>
                <a:latin typeface="Times New Roman" pitchFamily="18" charset="0"/>
                <a:cs typeface="Times New Roman" pitchFamily="18" charset="0"/>
              </a:rPr>
              <a:t>Sources of Administrative Law</a:t>
            </a:r>
            <a:endParaRPr lang="en-GB" dirty="0"/>
          </a:p>
        </p:txBody>
      </p:sp>
      <p:sp>
        <p:nvSpPr>
          <p:cNvPr id="3" name="Content Placeholder 2"/>
          <p:cNvSpPr>
            <a:spLocks noGrp="1"/>
          </p:cNvSpPr>
          <p:nvPr>
            <p:ph sz="quarter" idx="1"/>
          </p:nvPr>
        </p:nvSpPr>
        <p:spPr>
          <a:xfrm>
            <a:off x="457200" y="1295400"/>
            <a:ext cx="7467600" cy="4873752"/>
          </a:xfrm>
        </p:spPr>
        <p:txBody>
          <a:bodyPr>
            <a:normAutofit lnSpcReduction="10000"/>
          </a:bodyPr>
          <a:lstStyle/>
          <a:p>
            <a:pPr marL="0" indent="0">
              <a:buNone/>
            </a:pPr>
            <a:r>
              <a:rPr lang="en-US" dirty="0"/>
              <a:t>Sources of Administrative law can be divided into two categories:</a:t>
            </a:r>
            <a:endParaRPr lang="en-GB" dirty="0"/>
          </a:p>
          <a:p>
            <a:pPr lvl="0"/>
            <a:r>
              <a:rPr lang="en-US" dirty="0"/>
              <a:t>The main sources:</a:t>
            </a:r>
            <a:endParaRPr lang="en-GB" dirty="0"/>
          </a:p>
          <a:p>
            <a:pPr lvl="0"/>
            <a:r>
              <a:rPr lang="en-US" dirty="0"/>
              <a:t>The secondary sources:</a:t>
            </a:r>
            <a:endParaRPr lang="en-GB" dirty="0"/>
          </a:p>
          <a:p>
            <a:pPr marL="0" indent="0">
              <a:buNone/>
            </a:pPr>
            <a:r>
              <a:rPr lang="en-US" b="1" dirty="0"/>
              <a:t>A- The main sources:</a:t>
            </a:r>
            <a:endParaRPr lang="en-GB" dirty="0"/>
          </a:p>
          <a:p>
            <a:pPr marL="53975" indent="-53975">
              <a:buNone/>
            </a:pPr>
            <a:r>
              <a:rPr lang="en-US" dirty="0"/>
              <a:t>1. </a:t>
            </a:r>
            <a:r>
              <a:rPr lang="en-US" b="1" dirty="0">
                <a:solidFill>
                  <a:schemeClr val="accent1">
                    <a:lumMod val="75000"/>
                  </a:schemeClr>
                </a:solidFill>
              </a:rPr>
              <a:t>The Constitution</a:t>
            </a:r>
            <a:r>
              <a:rPr lang="en-US" dirty="0"/>
              <a:t>: </a:t>
            </a:r>
            <a:r>
              <a:rPr lang="en-US" sz="2400" dirty="0"/>
              <a:t>The Constitution is the creator of several administrative bodies and agencies. It briefly sets forth details about mechanisms, procedures and administrative powers granted to various authorities. It contains provisions regulating the manner of government administration, administration regulation and accountability of public bodies.</a:t>
            </a:r>
            <a:endParaRPr lang="en-US" sz="2400" i="1" dirty="0">
              <a:solidFill>
                <a:srgbClr val="FF0000"/>
              </a:solidFill>
            </a:endParaRPr>
          </a:p>
          <a:p>
            <a:pPr marL="0" indent="0">
              <a:buNone/>
            </a:pPr>
            <a:endParaRPr lang="en-GB" dirty="0"/>
          </a:p>
          <a:p>
            <a:pPr marL="0" indent="0">
              <a:buNone/>
            </a:pPr>
            <a:endParaRPr lang="en-GB" dirty="0"/>
          </a:p>
        </p:txBody>
      </p:sp>
      <p:sp>
        <p:nvSpPr>
          <p:cNvPr id="4" name="Slide Number Placeholder 3"/>
          <p:cNvSpPr>
            <a:spLocks noGrp="1"/>
          </p:cNvSpPr>
          <p:nvPr>
            <p:ph type="sldNum" sz="quarter" idx="15"/>
          </p:nvPr>
        </p:nvSpPr>
        <p:spPr/>
        <p:txBody>
          <a:bodyPr/>
          <a:lstStyle/>
          <a:p>
            <a:fld id="{B98B4F0E-EF35-4662-B643-DB28ECF5960B}" type="slidenum">
              <a:rPr lang="en-US" smtClean="0"/>
              <a:pPr/>
              <a:t>12</a:t>
            </a:fld>
            <a:endParaRPr lang="en-US"/>
          </a:p>
        </p:txBody>
      </p:sp>
    </p:spTree>
    <p:extLst>
      <p:ext uri="{BB962C8B-B14F-4D97-AF65-F5344CB8AC3E}">
        <p14:creationId xmlns:p14="http://schemas.microsoft.com/office/powerpoint/2010/main" val="1894668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6172200"/>
          </a:xfrm>
        </p:spPr>
        <p:txBody>
          <a:bodyPr>
            <a:noAutofit/>
          </a:bodyPr>
          <a:lstStyle/>
          <a:p>
            <a:pPr marL="0" indent="0">
              <a:buNone/>
            </a:pPr>
            <a:r>
              <a:rPr lang="en-US" sz="2700" dirty="0"/>
              <a:t>Constitutional law is the branch of the public law of a state which contains:</a:t>
            </a:r>
            <a:endParaRPr lang="en-GB" sz="2700" dirty="0"/>
          </a:p>
          <a:p>
            <a:pPr marL="0" lvl="0" indent="0">
              <a:buNone/>
            </a:pPr>
            <a:r>
              <a:rPr lang="en-US" sz="2700" dirty="0"/>
              <a:t>A. The organization, powers, and frame of authorities.</a:t>
            </a:r>
            <a:endParaRPr lang="en-GB" sz="2700" dirty="0"/>
          </a:p>
          <a:p>
            <a:pPr marL="0" lvl="0" indent="0">
              <a:buNone/>
            </a:pPr>
            <a:r>
              <a:rPr lang="en-US" sz="2700" dirty="0"/>
              <a:t>B. The distribution of political and governmental authorities.</a:t>
            </a:r>
            <a:endParaRPr lang="en-GB" sz="2700" dirty="0"/>
          </a:p>
          <a:p>
            <a:pPr marL="0" lvl="0" indent="0">
              <a:buNone/>
            </a:pPr>
            <a:r>
              <a:rPr lang="en-US" sz="2700" dirty="0"/>
              <a:t>C. The fundamental principles which regulate the relations of government and citizens.</a:t>
            </a:r>
            <a:endParaRPr lang="en-GB" sz="2700" dirty="0"/>
          </a:p>
          <a:p>
            <a:pPr marL="0" lvl="0" indent="0">
              <a:buNone/>
            </a:pPr>
            <a:r>
              <a:rPr lang="en-US" sz="2700" dirty="0"/>
              <a:t>D. The fundamental principles which prescribes generally the plan and method of public affairs which must be administered.</a:t>
            </a:r>
            <a:endParaRPr lang="en-GB" sz="2700" dirty="0"/>
          </a:p>
          <a:p>
            <a:pPr marL="0" indent="0">
              <a:buNone/>
            </a:pPr>
            <a:r>
              <a:rPr lang="en-US" sz="2700" dirty="0"/>
              <a:t> </a:t>
            </a:r>
            <a:r>
              <a:rPr lang="en-US" sz="2700" i="1" dirty="0">
                <a:solidFill>
                  <a:srgbClr val="FF0000"/>
                </a:solidFill>
              </a:rPr>
              <a:t>Article 122 in the Constitution of republic of Iraq in 2005.</a:t>
            </a:r>
          </a:p>
          <a:p>
            <a:pPr marL="53975" indent="-53975" algn="just">
              <a:buNone/>
            </a:pPr>
            <a:endParaRPr lang="en-US" sz="2700" i="1" dirty="0">
              <a:solidFill>
                <a:srgbClr val="FF0000"/>
              </a:solidFill>
            </a:endParaRPr>
          </a:p>
        </p:txBody>
      </p:sp>
      <p:sp>
        <p:nvSpPr>
          <p:cNvPr id="6" name="Slide Number Placeholder 5"/>
          <p:cNvSpPr>
            <a:spLocks noGrp="1"/>
          </p:cNvSpPr>
          <p:nvPr>
            <p:ph type="sldNum" sz="quarter" idx="15"/>
          </p:nvPr>
        </p:nvSpPr>
        <p:spPr/>
        <p:txBody>
          <a:bodyPr/>
          <a:lstStyle/>
          <a:p>
            <a:fld id="{B98B4F0E-EF35-4662-B643-DB28ECF5960B}" type="slidenum">
              <a:rPr lang="en-US" smtClean="0"/>
              <a:pPr/>
              <a:t>13</a:t>
            </a:fld>
            <a:endParaRPr lang="en-US"/>
          </a:p>
        </p:txBody>
      </p:sp>
      <p:sp>
        <p:nvSpPr>
          <p:cNvPr id="4" name="Chevron 3"/>
          <p:cNvSpPr/>
          <p:nvPr/>
        </p:nvSpPr>
        <p:spPr>
          <a:xfrm>
            <a:off x="7086600" y="59436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Chevron 4"/>
          <p:cNvSpPr/>
          <p:nvPr/>
        </p:nvSpPr>
        <p:spPr>
          <a:xfrm>
            <a:off x="7467600" y="59436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1"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ox(in)">
                                      <p:cBhvr>
                                        <p:cTn id="15" dur="500"/>
                                        <p:tgtEl>
                                          <p:spTgt spid="4"/>
                                        </p:tgtEl>
                                      </p:cBhvr>
                                    </p:animEffect>
                                  </p:childTnLst>
                                </p:cTn>
                              </p:par>
                              <p:par>
                                <p:cTn id="16" presetID="4" presetClass="entr" presetSubtype="16" fill="hold" grpId="1"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ox(in)">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blinds(horizontal)">
                                      <p:cBhvr>
                                        <p:cTn id="23" dur="500"/>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blinds(horizontal)">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blinds(horizontal)">
                                      <p:cBhvr>
                                        <p:cTn id="33" dur="5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blinds(horizontal)">
                                      <p:cBhvr>
                                        <p:cTn id="38" dur="500"/>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blinds(horizontal)">
                                      <p:cBhvr>
                                        <p:cTn id="43" dur="500"/>
                                        <p:tgtEl>
                                          <p:spTgt spid="3">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blinds(horizontal)">
                                      <p:cBhvr>
                                        <p:cTn id="48" dur="500"/>
                                        <p:tgtEl>
                                          <p:spTgt spid="3">
                                            <p:txEl>
                                              <p:pRg st="5" end="5"/>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2" nodeType="clickEffect">
                                  <p:stCondLst>
                                    <p:cond delay="0"/>
                                  </p:stCondLst>
                                  <p:childTnLst>
                                    <p:set>
                                      <p:cBhvr>
                                        <p:cTn id="52" dur="1" fill="hold">
                                          <p:stCondLst>
                                            <p:cond delay="0"/>
                                          </p:stCondLst>
                                        </p:cTn>
                                        <p:tgtEl>
                                          <p:spTgt spid="4"/>
                                        </p:tgtEl>
                                        <p:attrNameLst>
                                          <p:attrName>style.visibility</p:attrName>
                                        </p:attrNameLst>
                                      </p:cBhvr>
                                      <p:to>
                                        <p:strVal val="visible"/>
                                      </p:to>
                                    </p:set>
                                    <p:animEffect transition="in" filter="blinds(horizontal)">
                                      <p:cBhvr>
                                        <p:cTn id="53" dur="500"/>
                                        <p:tgtEl>
                                          <p:spTgt spid="4"/>
                                        </p:tgtEl>
                                      </p:cBhvr>
                                    </p:animEffect>
                                  </p:childTnLst>
                                </p:cTn>
                              </p:par>
                              <p:par>
                                <p:cTn id="54" presetID="3" presetClass="entr" presetSubtype="10" fill="hold" grpId="2" nodeType="withEffect">
                                  <p:stCondLst>
                                    <p:cond delay="0"/>
                                  </p:stCondLst>
                                  <p:childTnLst>
                                    <p:set>
                                      <p:cBhvr>
                                        <p:cTn id="55" dur="1" fill="hold">
                                          <p:stCondLst>
                                            <p:cond delay="0"/>
                                          </p:stCondLst>
                                        </p:cTn>
                                        <p:tgtEl>
                                          <p:spTgt spid="5"/>
                                        </p:tgtEl>
                                        <p:attrNameLst>
                                          <p:attrName>style.visibility</p:attrName>
                                        </p:attrNameLst>
                                      </p:cBhvr>
                                      <p:to>
                                        <p:strVal val="visible"/>
                                      </p:to>
                                    </p:set>
                                    <p:animEffect transition="in" filter="blinds(horizontal)">
                                      <p:cBhvr>
                                        <p:cTn id="5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4" grpId="1" animBg="1"/>
      <p:bldP spid="4" grpId="2" animBg="1"/>
      <p:bldP spid="5" grpId="0" animBg="1"/>
      <p:bldP spid="5" grpId="1" animBg="1"/>
      <p:bldP spid="5" grpId="2"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0"/>
            <a:ext cx="8510016" cy="6705600"/>
          </a:xfrm>
        </p:spPr>
        <p:txBody>
          <a:bodyPr>
            <a:noAutofit/>
          </a:bodyPr>
          <a:lstStyle/>
          <a:p>
            <a:pPr marL="514350" indent="-514350">
              <a:buNone/>
            </a:pPr>
            <a:r>
              <a:rPr lang="en-US" sz="2800" b="1" dirty="0">
                <a:solidFill>
                  <a:schemeClr val="accent1">
                    <a:lumMod val="75000"/>
                  </a:schemeClr>
                </a:solidFill>
              </a:rPr>
              <a:t>2. Legislation </a:t>
            </a:r>
            <a:endParaRPr lang="en-US" sz="2800" dirty="0">
              <a:solidFill>
                <a:schemeClr val="accent1">
                  <a:lumMod val="75000"/>
                </a:schemeClr>
              </a:solidFill>
            </a:endParaRPr>
          </a:p>
          <a:p>
            <a:pPr marL="0" indent="0">
              <a:lnSpc>
                <a:spcPct val="150000"/>
              </a:lnSpc>
              <a:buNone/>
            </a:pPr>
            <a:r>
              <a:rPr lang="en-US" sz="2300" dirty="0"/>
              <a:t>Laws adopted by parliament, can be considered one of the  primary sources of administrative law. The statute creating an agency known as enabling act or parent act, clearly determines the limit of power conferred on the created agency. An administrative action exceeding such limit is an ultra vires, and in most countries the courts will be ready to intervene and invalidate such action. Usually, administrative law provisions are not codified in one legal code due to the continuously developing government activities. However, it can be found in various pieces of  legislations</a:t>
            </a:r>
            <a:r>
              <a:rPr lang="en-US" dirty="0"/>
              <a:t>.</a:t>
            </a:r>
            <a:r>
              <a:rPr lang="en-US" sz="2100" dirty="0"/>
              <a:t> </a:t>
            </a:r>
            <a:r>
              <a:rPr lang="en-US" sz="1800" dirty="0">
                <a:solidFill>
                  <a:srgbClr val="FF0000"/>
                </a:solidFill>
              </a:rPr>
              <a:t>The Law of Governorates  No. 3 of  2009 is an example of  administrative legislation in the Kurdistan region. Give an example of Administrative Law?</a:t>
            </a:r>
          </a:p>
        </p:txBody>
      </p:sp>
      <p:sp>
        <p:nvSpPr>
          <p:cNvPr id="4" name="Slide Number Placeholder 3"/>
          <p:cNvSpPr>
            <a:spLocks noGrp="1"/>
          </p:cNvSpPr>
          <p:nvPr>
            <p:ph type="sldNum" sz="quarter" idx="15"/>
          </p:nvPr>
        </p:nvSpPr>
        <p:spPr>
          <a:xfrm>
            <a:off x="8123650" y="5562600"/>
            <a:ext cx="609600" cy="616458"/>
          </a:xfrm>
        </p:spPr>
        <p:txBody>
          <a:bodyPr/>
          <a:lstStyle/>
          <a:p>
            <a:fld id="{B98B4F0E-EF35-4662-B643-DB28ECF5960B}" type="slidenum">
              <a:rPr lang="en-US" smtClean="0">
                <a:solidFill>
                  <a:srgbClr val="360DE5"/>
                </a:solidFill>
              </a:rPr>
              <a:pPr/>
              <a:t>14</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6019800"/>
          </a:xfrm>
        </p:spPr>
        <p:txBody>
          <a:bodyPr>
            <a:normAutofit fontScale="92500" lnSpcReduction="20000"/>
          </a:bodyPr>
          <a:lstStyle/>
          <a:p>
            <a:pPr marL="109538" lvl="2" indent="-55563">
              <a:lnSpc>
                <a:spcPct val="150000"/>
              </a:lnSpc>
              <a:buNone/>
            </a:pPr>
            <a:r>
              <a:rPr lang="en-US" sz="3000" b="1" dirty="0">
                <a:solidFill>
                  <a:schemeClr val="accent1">
                    <a:lumMod val="75000"/>
                  </a:schemeClr>
                </a:solidFill>
              </a:rPr>
              <a:t>3. Judgments </a:t>
            </a:r>
            <a:endParaRPr lang="en-US" sz="2200" b="1" dirty="0">
              <a:solidFill>
                <a:schemeClr val="accent1">
                  <a:lumMod val="75000"/>
                </a:schemeClr>
              </a:solidFill>
            </a:endParaRPr>
          </a:p>
          <a:p>
            <a:pPr marL="109538" lvl="2" indent="-55563">
              <a:lnSpc>
                <a:spcPct val="150000"/>
              </a:lnSpc>
              <a:buNone/>
            </a:pPr>
            <a:r>
              <a:rPr lang="en-US" sz="2400" dirty="0"/>
              <a:t>Judgments are the most important source of administrative law and the main historical source of its theories and principles such as the emergency circumstance theory and the administrative responsibility theory. However, when the judge issues an administrative judgment, he/she is not considered as a legislator since the judge practices his/her own task; thus, when there are no applicable obvious written or customary rules, the judge tries to find out a suitable solution</a:t>
            </a:r>
            <a:r>
              <a:rPr lang="ar-IQ" sz="2400" dirty="0"/>
              <a:t> </a:t>
            </a:r>
            <a:r>
              <a:rPr lang="en-US" sz="2400" dirty="0"/>
              <a:t>as a result, his/her rule deemed  as a new administrative law source.</a:t>
            </a:r>
          </a:p>
          <a:p>
            <a:pPr marL="53975" indent="-53975" algn="just">
              <a:lnSpc>
                <a:spcPct val="150000"/>
              </a:lnSpc>
              <a:buNone/>
            </a:pPr>
            <a:r>
              <a:rPr lang="en-US" sz="1800" i="1" dirty="0"/>
              <a:t> </a:t>
            </a:r>
            <a:r>
              <a:rPr lang="en-US" sz="1800" i="1" dirty="0">
                <a:solidFill>
                  <a:srgbClr val="FF0000"/>
                </a:solidFill>
              </a:rPr>
              <a:t>T</a:t>
            </a:r>
            <a:r>
              <a:rPr lang="en-US" sz="1900" i="1" dirty="0">
                <a:solidFill>
                  <a:srgbClr val="FF0000"/>
                </a:solidFill>
              </a:rPr>
              <a:t>he judgment of (Tribunal of Conflicts) about Blanco case in 1873 in France, this judgment created a theory after thirty years from that time.</a:t>
            </a:r>
            <a:endParaRPr lang="en-US" sz="1500" i="1" dirty="0">
              <a:solidFill>
                <a:srgbClr val="FF0000"/>
              </a:solidFill>
            </a:endParaRPr>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15</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715000"/>
          </a:xfrm>
        </p:spPr>
        <p:txBody>
          <a:bodyPr>
            <a:normAutofit fontScale="92500"/>
          </a:bodyPr>
          <a:lstStyle/>
          <a:p>
            <a:pPr>
              <a:buNone/>
            </a:pPr>
            <a:r>
              <a:rPr lang="en-US" sz="3000" b="1" dirty="0">
                <a:solidFill>
                  <a:schemeClr val="accent1">
                    <a:lumMod val="75000"/>
                  </a:schemeClr>
                </a:solidFill>
              </a:rPr>
              <a:t>4. Custom </a:t>
            </a:r>
            <a:endParaRPr lang="en-US" sz="2200" dirty="0">
              <a:solidFill>
                <a:schemeClr val="accent1">
                  <a:lumMod val="75000"/>
                </a:schemeClr>
              </a:solidFill>
            </a:endParaRPr>
          </a:p>
          <a:p>
            <a:pPr marL="0" indent="0" algn="just">
              <a:lnSpc>
                <a:spcPct val="200000"/>
              </a:lnSpc>
              <a:buNone/>
            </a:pPr>
            <a:r>
              <a:rPr lang="en-US" dirty="0"/>
              <a:t>Administrative customs represent a </a:t>
            </a:r>
            <a:r>
              <a:rPr lang="en-US" dirty="0">
                <a:solidFill>
                  <a:srgbClr val="FF0000"/>
                </a:solidFill>
              </a:rPr>
              <a:t>consecutive conduct </a:t>
            </a:r>
            <a:r>
              <a:rPr lang="en-US" dirty="0"/>
              <a:t>which is followed by public administration during its activities. A custom should be general and practiced by the administration. The custom should not, however, contain any </a:t>
            </a:r>
            <a:r>
              <a:rPr lang="en-US" dirty="0">
                <a:solidFill>
                  <a:srgbClr val="FF0000"/>
                </a:solidFill>
              </a:rPr>
              <a:t>contrary conduct </a:t>
            </a:r>
            <a:r>
              <a:rPr lang="en-US" dirty="0"/>
              <a:t>with legal rules. These elements create an obligatory custom. Hence, any such contradicting conduct will be refused and may result in legal punishment.</a:t>
            </a:r>
            <a:endParaRPr lang="en-US" sz="1800" dirty="0"/>
          </a:p>
          <a:p>
            <a:pPr>
              <a:buNone/>
            </a:pPr>
            <a:endParaRPr lang="en-US" dirty="0"/>
          </a:p>
          <a:p>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pPr/>
              <a:t>16</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0"/>
            <a:ext cx="8382000" cy="6705600"/>
          </a:xfrm>
        </p:spPr>
        <p:txBody>
          <a:bodyPr>
            <a:normAutofit fontScale="77500" lnSpcReduction="20000"/>
          </a:bodyPr>
          <a:lstStyle/>
          <a:p>
            <a:pPr lvl="2" indent="-914400">
              <a:buNone/>
            </a:pPr>
            <a:r>
              <a:rPr lang="en-US" sz="3000" b="1" dirty="0">
                <a:solidFill>
                  <a:srgbClr val="FF0000"/>
                </a:solidFill>
              </a:rPr>
              <a:t>Secondary Sources of AL</a:t>
            </a:r>
            <a:endParaRPr lang="en-US" sz="3000" b="1" dirty="0">
              <a:solidFill>
                <a:srgbClr val="360DE5"/>
              </a:solidFill>
            </a:endParaRPr>
          </a:p>
          <a:p>
            <a:pPr lvl="2" indent="-914400">
              <a:buNone/>
            </a:pPr>
            <a:r>
              <a:rPr lang="en-US" sz="2400" b="1" dirty="0"/>
              <a:t>1. </a:t>
            </a:r>
            <a:r>
              <a:rPr lang="en-US" sz="2800" b="1" dirty="0"/>
              <a:t>Delegated Legislation</a:t>
            </a:r>
          </a:p>
          <a:p>
            <a:pPr marL="0" indent="-640080" algn="just">
              <a:lnSpc>
                <a:spcPct val="150000"/>
              </a:lnSpc>
              <a:buNone/>
            </a:pPr>
            <a:r>
              <a:rPr lang="en-US" sz="3400" dirty="0"/>
              <a:t>Is a legal instrument </a:t>
            </a:r>
            <a:r>
              <a:rPr lang="en-US" sz="3400" dirty="0">
                <a:solidFill>
                  <a:srgbClr val="FF0000"/>
                </a:solidFill>
              </a:rPr>
              <a:t>issued</a:t>
            </a:r>
            <a:r>
              <a:rPr lang="en-US" sz="3400" dirty="0"/>
              <a:t> by </a:t>
            </a:r>
            <a:r>
              <a:rPr lang="en-US" sz="3400" dirty="0">
                <a:solidFill>
                  <a:srgbClr val="FF0000"/>
                </a:solidFill>
              </a:rPr>
              <a:t>executive authority whereby</a:t>
            </a:r>
            <a:r>
              <a:rPr lang="en-US" sz="3400" dirty="0"/>
              <a:t> the legislator </a:t>
            </a:r>
            <a:r>
              <a:rPr lang="en-GB" sz="3400" dirty="0">
                <a:solidFill>
                  <a:srgbClr val="FF0000"/>
                </a:solidFill>
              </a:rPr>
              <a:t>authorizes</a:t>
            </a:r>
            <a:r>
              <a:rPr lang="en-GB" sz="3400" dirty="0"/>
              <a:t> a </a:t>
            </a:r>
            <a:r>
              <a:rPr lang="en-US" sz="3400" dirty="0">
                <a:solidFill>
                  <a:srgbClr val="FF0000"/>
                </a:solidFill>
              </a:rPr>
              <a:t>minister</a:t>
            </a:r>
            <a:r>
              <a:rPr lang="en-US" sz="3400" dirty="0"/>
              <a:t> to adopt </a:t>
            </a:r>
            <a:r>
              <a:rPr lang="en-US" sz="3400" dirty="0">
                <a:solidFill>
                  <a:srgbClr val="FF0000"/>
                </a:solidFill>
              </a:rPr>
              <a:t>regulations</a:t>
            </a:r>
            <a:r>
              <a:rPr lang="en-US" sz="3400" dirty="0"/>
              <a:t> containing technical and other details intended to facilitate the implementation of the statute in question. In another words, the </a:t>
            </a:r>
            <a:r>
              <a:rPr lang="en-US" sz="3400" dirty="0">
                <a:solidFill>
                  <a:srgbClr val="FF0000"/>
                </a:solidFill>
              </a:rPr>
              <a:t>legislative authority delegates</a:t>
            </a:r>
            <a:r>
              <a:rPr lang="en-US" sz="3400" dirty="0"/>
              <a:t> the executive authority to take necessary actions.  Delegated legislations are used to </a:t>
            </a:r>
            <a:r>
              <a:rPr lang="en-US" sz="3400"/>
              <a:t>save parliament </a:t>
            </a:r>
            <a:r>
              <a:rPr lang="en-US" sz="3400" dirty="0"/>
              <a:t>time.</a:t>
            </a:r>
          </a:p>
          <a:p>
            <a:pPr marL="0" indent="-640080" algn="just">
              <a:lnSpc>
                <a:spcPct val="150000"/>
              </a:lnSpc>
              <a:buNone/>
            </a:pPr>
            <a:r>
              <a:rPr lang="en-US" sz="3000" dirty="0">
                <a:solidFill>
                  <a:srgbClr val="FF0000"/>
                </a:solidFill>
              </a:rPr>
              <a:t>Article 30 of </a:t>
            </a:r>
            <a:r>
              <a:rPr lang="en-US" sz="3000" dirty="0"/>
              <a:t>the Federal Investment Law </a:t>
            </a:r>
            <a:r>
              <a:rPr lang="en-US" sz="3000" dirty="0">
                <a:solidFill>
                  <a:srgbClr val="FF0000"/>
                </a:solidFill>
              </a:rPr>
              <a:t>No 13 of 2006 </a:t>
            </a:r>
            <a:r>
              <a:rPr lang="en-US" sz="3000" dirty="0"/>
              <a:t>states</a:t>
            </a:r>
            <a:r>
              <a:rPr lang="en-US" sz="3000" dirty="0">
                <a:solidFill>
                  <a:srgbClr val="FF0000"/>
                </a:solidFill>
              </a:rPr>
              <a:t> that: </a:t>
            </a:r>
            <a:r>
              <a:rPr lang="en-US" sz="3000" dirty="0"/>
              <a:t>the Council of Ministers </a:t>
            </a:r>
            <a:r>
              <a:rPr lang="en-US" sz="3000" dirty="0">
                <a:solidFill>
                  <a:srgbClr val="FF0000"/>
                </a:solidFill>
              </a:rPr>
              <a:t>shall adopt regulation in order to facilitate the implementation of this law.</a:t>
            </a:r>
          </a:p>
          <a:p>
            <a:pPr marL="53975" indent="-53975">
              <a:buNone/>
            </a:pP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17</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amond(in)">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amond(in)">
                                      <p:cBhvr>
                                        <p:cTn id="2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077200" cy="5943600"/>
          </a:xfrm>
        </p:spPr>
        <p:txBody>
          <a:bodyPr>
            <a:normAutofit/>
          </a:bodyPr>
          <a:lstStyle/>
          <a:p>
            <a:pPr marL="274320" lvl="2" indent="-274320" algn="just">
              <a:buClr>
                <a:schemeClr val="accent3"/>
              </a:buClr>
              <a:buSzPct val="95000"/>
              <a:buNone/>
            </a:pPr>
            <a:r>
              <a:rPr lang="en-US" sz="2400" b="1" dirty="0"/>
              <a:t>2. </a:t>
            </a:r>
            <a:r>
              <a:rPr lang="en-US" sz="2800" b="1" dirty="0">
                <a:solidFill>
                  <a:srgbClr val="FF0000"/>
                </a:solidFill>
              </a:rPr>
              <a:t>Jurisprudence</a:t>
            </a:r>
            <a:r>
              <a:rPr lang="en-US" sz="2400" b="1" dirty="0"/>
              <a:t> </a:t>
            </a:r>
            <a:endParaRPr lang="ar-IQ" sz="2400" b="1" dirty="0"/>
          </a:p>
          <a:p>
            <a:pPr marL="274320" lvl="2" indent="-274320" algn="just">
              <a:lnSpc>
                <a:spcPct val="150000"/>
              </a:lnSpc>
              <a:buClr>
                <a:schemeClr val="accent3"/>
              </a:buClr>
              <a:buSzPct val="95000"/>
              <a:buNone/>
            </a:pPr>
            <a:r>
              <a:rPr lang="en-GB" sz="2800" dirty="0"/>
              <a:t>Is the views of competent </a:t>
            </a:r>
            <a:r>
              <a:rPr lang="en-GB" sz="2800" dirty="0">
                <a:solidFill>
                  <a:srgbClr val="FF0000"/>
                </a:solidFill>
              </a:rPr>
              <a:t>scholars</a:t>
            </a:r>
            <a:r>
              <a:rPr lang="en-GB" sz="2800" dirty="0"/>
              <a:t> in law including their </a:t>
            </a:r>
            <a:r>
              <a:rPr lang="en-GB" sz="2800" dirty="0">
                <a:solidFill>
                  <a:srgbClr val="FF0000"/>
                </a:solidFill>
              </a:rPr>
              <a:t>explanations</a:t>
            </a:r>
            <a:r>
              <a:rPr lang="en-GB" sz="2800" dirty="0"/>
              <a:t> and </a:t>
            </a:r>
            <a:r>
              <a:rPr lang="en-GB" sz="2800" dirty="0">
                <a:solidFill>
                  <a:srgbClr val="FF0000"/>
                </a:solidFill>
              </a:rPr>
              <a:t>interpretations</a:t>
            </a:r>
            <a:r>
              <a:rPr lang="en-GB" sz="2800" dirty="0"/>
              <a:t>, whether in their books, or research, or lectures. The role of jurist is limited to explain provisions of the law, and to interpret its </a:t>
            </a:r>
            <a:r>
              <a:rPr lang="en-GB" sz="2800" dirty="0">
                <a:solidFill>
                  <a:srgbClr val="FF0000"/>
                </a:solidFill>
              </a:rPr>
              <a:t>ambiguity</a:t>
            </a:r>
            <a:r>
              <a:rPr lang="en-GB" sz="2800" dirty="0"/>
              <a:t>.</a:t>
            </a:r>
          </a:p>
          <a:p>
            <a:pPr marL="274320" lvl="2" indent="-274320" algn="just">
              <a:lnSpc>
                <a:spcPct val="150000"/>
              </a:lnSpc>
              <a:buClr>
                <a:schemeClr val="accent3"/>
              </a:buClr>
              <a:buSzPct val="95000"/>
              <a:buNone/>
            </a:pPr>
            <a:r>
              <a:rPr lang="en-GB" sz="2800" dirty="0"/>
              <a:t> Therefore, </a:t>
            </a:r>
            <a:r>
              <a:rPr lang="en-US" sz="2800" dirty="0"/>
              <a:t>jurisprudence</a:t>
            </a:r>
            <a:r>
              <a:rPr lang="en-GB" sz="2800" dirty="0"/>
              <a:t> helps lawmaker who </a:t>
            </a:r>
            <a:r>
              <a:rPr lang="en-GB" sz="2800" dirty="0">
                <a:solidFill>
                  <a:srgbClr val="FF0000"/>
                </a:solidFill>
              </a:rPr>
              <a:t>amends</a:t>
            </a:r>
            <a:r>
              <a:rPr lang="en-GB" sz="2800" dirty="0"/>
              <a:t> the law and judges who apply it.</a:t>
            </a:r>
            <a:endParaRPr lang="en-US" sz="3200" dirty="0"/>
          </a:p>
          <a:p>
            <a:pPr marL="0" indent="0" algn="just">
              <a:lnSpc>
                <a:spcPct val="150000"/>
              </a:lnSpc>
              <a:buNone/>
            </a:pP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18</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229600" cy="362712"/>
          </a:xfrm>
        </p:spPr>
        <p:txBody>
          <a:bodyPr>
            <a:noAutofit/>
          </a:bodyPr>
          <a:lstStyle/>
          <a:p>
            <a:pPr lvl="2" algn="l" rtl="0">
              <a:spcBef>
                <a:spcPct val="0"/>
              </a:spcBef>
            </a:pPr>
            <a:r>
              <a:rPr lang="en-US" sz="2000" b="1" dirty="0">
                <a:latin typeface="Times New Roman" pitchFamily="18" charset="0"/>
                <a:cs typeface="Times New Roman" pitchFamily="18" charset="0"/>
              </a:rPr>
              <a:t>Constitutional Law and Administrative Law </a:t>
            </a:r>
            <a:endParaRPr lang="en-US" sz="1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600200"/>
            <a:ext cx="8229600" cy="5029200"/>
          </a:xfrm>
        </p:spPr>
        <p:txBody>
          <a:bodyPr>
            <a:normAutofit fontScale="92500" lnSpcReduction="10000"/>
          </a:bodyPr>
          <a:lstStyle/>
          <a:p>
            <a:pPr algn="just">
              <a:buNone/>
            </a:pPr>
            <a:r>
              <a:rPr lang="en-US" sz="2200" b="1" u="sng" dirty="0"/>
              <a:t>Similarities</a:t>
            </a:r>
            <a:endParaRPr lang="en-US" sz="3600" b="1" dirty="0"/>
          </a:p>
          <a:p>
            <a:pPr algn="just">
              <a:buNone/>
            </a:pPr>
            <a:r>
              <a:rPr lang="en-US" sz="2800" dirty="0"/>
              <a:t>1- </a:t>
            </a:r>
            <a:r>
              <a:rPr lang="en-US" sz="2000" dirty="0"/>
              <a:t>Both are  categorized under public law.</a:t>
            </a:r>
            <a:endParaRPr lang="en-US" sz="1600" dirty="0"/>
          </a:p>
          <a:p>
            <a:pPr algn="just">
              <a:buNone/>
            </a:pPr>
            <a:r>
              <a:rPr lang="en-US" sz="2000" dirty="0"/>
              <a:t>2- Both are concerned with functions of government.</a:t>
            </a:r>
            <a:endParaRPr lang="en-US" sz="2000" b="1" u="sng" dirty="0"/>
          </a:p>
          <a:p>
            <a:pPr algn="just">
              <a:buNone/>
            </a:pPr>
            <a:r>
              <a:rPr lang="en-US" sz="2000" b="1" u="sng" dirty="0"/>
              <a:t>Differences</a:t>
            </a:r>
            <a:endParaRPr lang="en-US" sz="2800" dirty="0"/>
          </a:p>
          <a:p>
            <a:pPr marL="457200" indent="-457200" algn="just">
              <a:lnSpc>
                <a:spcPct val="150000"/>
              </a:lnSpc>
              <a:buAutoNum type="arabicPeriod"/>
            </a:pPr>
            <a:r>
              <a:rPr lang="en-US" sz="2000" dirty="0"/>
              <a:t>While constitutional law deals, in general, with the power and structures of government, i.e. the legislative, the executive and the judiciary, administrative law in its scope of study is limited to the exercise of power by the executive branch of government .</a:t>
            </a:r>
          </a:p>
          <a:p>
            <a:pPr marL="457200" indent="-457200" algn="just">
              <a:lnSpc>
                <a:spcPct val="150000"/>
              </a:lnSpc>
              <a:buAutoNum type="arabicPeriod"/>
            </a:pPr>
            <a:r>
              <a:rPr lang="en-US" sz="2000" dirty="0"/>
              <a:t>Constitutional law supersedes all other laws including administrative law. Administrative law does not provide rights. Its purpose is providing principles, rules and procedures and remedies to protect fundamental rights set forth by constitutional law. </a:t>
            </a:r>
          </a:p>
          <a:p>
            <a:pPr>
              <a:buNone/>
            </a:pPr>
            <a:endParaRPr lang="en-US" dirty="0"/>
          </a:p>
        </p:txBody>
      </p:sp>
      <p:sp>
        <p:nvSpPr>
          <p:cNvPr id="6" name="Slide Number Placeholder 5"/>
          <p:cNvSpPr>
            <a:spLocks noGrp="1"/>
          </p:cNvSpPr>
          <p:nvPr>
            <p:ph type="sldNum" sz="quarter" idx="15"/>
          </p:nvPr>
        </p:nvSpPr>
        <p:spPr>
          <a:xfrm>
            <a:off x="8153400" y="5791200"/>
            <a:ext cx="609600" cy="521208"/>
          </a:xfrm>
        </p:spPr>
        <p:txBody>
          <a:bodyPr/>
          <a:lstStyle/>
          <a:p>
            <a:fld id="{B98B4F0E-EF35-4662-B643-DB28ECF5960B}" type="slidenum">
              <a:rPr lang="en-US" smtClean="0">
                <a:solidFill>
                  <a:schemeClr val="bg1"/>
                </a:solidFill>
              </a:rPr>
              <a:pPr/>
              <a:t>19</a:t>
            </a:fld>
            <a:endParaRPr lang="en-US" dirty="0">
              <a:solidFill>
                <a:schemeClr val="bg1"/>
              </a:solidFill>
            </a:endParaRPr>
          </a:p>
        </p:txBody>
      </p:sp>
      <p:sp>
        <p:nvSpPr>
          <p:cNvPr id="4" name="Title 1"/>
          <p:cNvSpPr txBox="1">
            <a:spLocks/>
          </p:cNvSpPr>
          <p:nvPr/>
        </p:nvSpPr>
        <p:spPr>
          <a:xfrm>
            <a:off x="457200" y="457200"/>
            <a:ext cx="8229600" cy="515112"/>
          </a:xfrm>
          <a:prstGeom prst="rect">
            <a:avLst/>
          </a:prstGeom>
        </p:spPr>
        <p:txBody>
          <a:bodyPr vert="horz" lIns="0" rIns="0" bIns="0" anchor="b">
            <a:normAutofit fontScale="97500"/>
          </a:bodyPr>
          <a:lstStyle/>
          <a:p>
            <a:pPr marL="0" marR="0" lvl="2" indent="0" algn="l" defTabSz="914400" rtl="0" eaLnBrk="1" fontAlgn="auto" latinLnBrk="0" hangingPunct="1">
              <a:lnSpc>
                <a:spcPct val="100000"/>
              </a:lnSpc>
              <a:spcBef>
                <a:spcPct val="0"/>
              </a:spcBef>
              <a:spcAft>
                <a:spcPts val="0"/>
              </a:spcAft>
              <a:buClrTx/>
              <a:buSzTx/>
              <a:buFontTx/>
              <a:buNone/>
              <a:tabLst/>
              <a:defRPr/>
            </a:pPr>
            <a:endParaRPr kumimoji="0" lang="en-US" sz="2400" b="0"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endParaRPr>
          </a:p>
        </p:txBody>
      </p:sp>
      <p:sp>
        <p:nvSpPr>
          <p:cNvPr id="5" name="Rectangle 4"/>
          <p:cNvSpPr/>
          <p:nvPr/>
        </p:nvSpPr>
        <p:spPr>
          <a:xfrm>
            <a:off x="381000" y="228600"/>
            <a:ext cx="8229600" cy="830997"/>
          </a:xfrm>
          <a:prstGeom prst="rect">
            <a:avLst/>
          </a:prstGeom>
        </p:spPr>
        <p:txBody>
          <a:bodyPr wrap="square">
            <a:spAutoFit/>
          </a:bodyPr>
          <a:lstStyle/>
          <a:p>
            <a:pPr algn="just">
              <a:buNone/>
            </a:pPr>
            <a:r>
              <a:rPr lang="en-US" sz="2400" b="1" dirty="0"/>
              <a:t>The Relationship between Administrative Law and other  Laws and Concepts</a:t>
            </a:r>
            <a:endParaRPr 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amond(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diamond(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nodePh="1">
                                  <p:stCondLst>
                                    <p:cond delay="0"/>
                                  </p:stCondLst>
                                  <p:endCondLst>
                                    <p:cond evt="begin" delay="0">
                                      <p:tn val="40"/>
                                    </p:cond>
                                  </p:endCondLst>
                                  <p:childTnLst>
                                    <p:set>
                                      <p:cBhvr>
                                        <p:cTn id="41" dur="1" fill="hold">
                                          <p:stCondLst>
                                            <p:cond delay="0"/>
                                          </p:stCondLst>
                                        </p:cTn>
                                        <p:tgtEl>
                                          <p:spTgt spid="4"/>
                                        </p:tgtEl>
                                        <p:attrNameLst>
                                          <p:attrName>style.visibility</p:attrName>
                                        </p:attrNameLst>
                                      </p:cBhvr>
                                      <p:to>
                                        <p:strVal val="visible"/>
                                      </p:to>
                                    </p:set>
                                    <p:animEffect transition="in" filter="diamond(in)">
                                      <p:cBhvr>
                                        <p:cTn id="4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89" y="216140"/>
            <a:ext cx="8229600" cy="622060"/>
          </a:xfrm>
        </p:spPr>
        <p:txBody>
          <a:bodyPr>
            <a:noAutofit/>
          </a:bodyPr>
          <a:lstStyle/>
          <a:p>
            <a:r>
              <a:rPr lang="en-US" sz="2800" b="1" dirty="0">
                <a:solidFill>
                  <a:srgbClr val="00B0F0"/>
                </a:solidFill>
                <a:latin typeface="+mn-lt"/>
              </a:rPr>
              <a:t> The concept of administrative law</a:t>
            </a:r>
            <a:endParaRPr lang="en-US" sz="2800" dirty="0">
              <a:solidFill>
                <a:srgbClr val="00B0F0"/>
              </a:solidFill>
              <a:latin typeface="+mn-lt"/>
            </a:endParaRPr>
          </a:p>
        </p:txBody>
      </p:sp>
      <p:sp>
        <p:nvSpPr>
          <p:cNvPr id="3" name="Content Placeholder 2"/>
          <p:cNvSpPr>
            <a:spLocks noGrp="1"/>
          </p:cNvSpPr>
          <p:nvPr>
            <p:ph sz="quarter" idx="1"/>
          </p:nvPr>
        </p:nvSpPr>
        <p:spPr>
          <a:xfrm>
            <a:off x="457200" y="990600"/>
            <a:ext cx="8281416" cy="5638800"/>
          </a:xfrm>
        </p:spPr>
        <p:txBody>
          <a:bodyPr>
            <a:noAutofit/>
          </a:bodyPr>
          <a:lstStyle/>
          <a:p>
            <a:pPr marL="0" indent="0" algn="just">
              <a:lnSpc>
                <a:spcPct val="150000"/>
              </a:lnSpc>
              <a:buNone/>
            </a:pPr>
            <a:r>
              <a:rPr lang="en-US" sz="2600" dirty="0"/>
              <a:t>  </a:t>
            </a:r>
            <a:r>
              <a:rPr lang="en-US" sz="2600" b="1" dirty="0">
                <a:solidFill>
                  <a:srgbClr val="FF0000"/>
                </a:solidFill>
              </a:rPr>
              <a:t>Administrative law </a:t>
            </a:r>
            <a:r>
              <a:rPr lang="en-US" sz="2600" dirty="0"/>
              <a:t>expanded greatly during the 20</a:t>
            </a:r>
            <a:r>
              <a:rPr lang="en-US" sz="2600" baseline="30000" dirty="0"/>
              <a:t>th</a:t>
            </a:r>
            <a:r>
              <a:rPr lang="en-US" sz="2600" dirty="0"/>
              <a:t> century as legislative bodies worldwide created more </a:t>
            </a:r>
            <a:r>
              <a:rPr lang="en-US" sz="2600" b="1" dirty="0">
                <a:solidFill>
                  <a:srgbClr val="FF0000"/>
                </a:solidFill>
              </a:rPr>
              <a:t>governmental agencies </a:t>
            </a:r>
            <a:r>
              <a:rPr lang="en-US" sz="2600" dirty="0"/>
              <a:t>to regulate the social, economic and political spheres.</a:t>
            </a:r>
          </a:p>
          <a:p>
            <a:pPr marL="0" indent="0" algn="just">
              <a:lnSpc>
                <a:spcPct val="150000"/>
              </a:lnSpc>
              <a:buNone/>
            </a:pPr>
            <a:r>
              <a:rPr lang="en-US" sz="2600" dirty="0"/>
              <a:t>Administrative Law is a part of the legal framework for public administration. </a:t>
            </a:r>
            <a:r>
              <a:rPr lang="en-US" sz="2600" b="1" dirty="0">
                <a:solidFill>
                  <a:srgbClr val="FF0000"/>
                </a:solidFill>
              </a:rPr>
              <a:t>Public administration </a:t>
            </a:r>
            <a:r>
              <a:rPr lang="en-US" sz="2600" dirty="0"/>
              <a:t>is the day-to-day implementation </a:t>
            </a:r>
            <a:r>
              <a:rPr lang="en-GB" sz="2800" dirty="0"/>
              <a:t>of government policy and it aims at preparing civil servant for working in the public service.</a:t>
            </a:r>
          </a:p>
        </p:txBody>
      </p:sp>
      <p:sp>
        <p:nvSpPr>
          <p:cNvPr id="6" name="Slide Number Placeholder 5"/>
          <p:cNvSpPr>
            <a:spLocks noGrp="1"/>
          </p:cNvSpPr>
          <p:nvPr>
            <p:ph type="sldNum" sz="quarter" idx="15"/>
          </p:nvPr>
        </p:nvSpPr>
        <p:spPr/>
        <p:txBody>
          <a:bodyPr/>
          <a:lstStyle/>
          <a:p>
            <a:fld id="{B98B4F0E-EF35-4662-B643-DB28ECF5960B}" type="slidenum">
              <a:rPr lang="en-US" smtClean="0">
                <a:solidFill>
                  <a:srgbClr val="360DE5"/>
                </a:solidFill>
              </a:rPr>
              <a:pPr/>
              <a:t>2</a:t>
            </a:fld>
            <a:endParaRPr lang="en-US" dirty="0">
              <a:solidFill>
                <a:srgbClr val="360DE5"/>
              </a:solidFill>
            </a:endParaRPr>
          </a:p>
        </p:txBody>
      </p:sp>
      <p:sp>
        <p:nvSpPr>
          <p:cNvPr id="4" name="Chevron 3"/>
          <p:cNvSpPr/>
          <p:nvPr/>
        </p:nvSpPr>
        <p:spPr>
          <a:xfrm>
            <a:off x="7543800" y="61722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Chevron 4"/>
          <p:cNvSpPr/>
          <p:nvPr/>
        </p:nvSpPr>
        <p:spPr>
          <a:xfrm>
            <a:off x="7924800" y="61722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blinds(horizontal)">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43712"/>
          </a:xfrm>
        </p:spPr>
        <p:txBody>
          <a:bodyPr>
            <a:noAutofit/>
          </a:bodyPr>
          <a:lstStyle/>
          <a:p>
            <a:r>
              <a:rPr lang="en-US" sz="3200" b="1" dirty="0">
                <a:solidFill>
                  <a:schemeClr val="tx1"/>
                </a:solidFill>
                <a:latin typeface="Times New Roman" pitchFamily="18" charset="0"/>
                <a:cs typeface="Times New Roman" pitchFamily="18" charset="0"/>
              </a:rPr>
              <a:t>Administrative Law and Human Rights Law</a:t>
            </a:r>
            <a:endParaRPr lang="en-US" sz="32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981200"/>
            <a:ext cx="8229600" cy="4114800"/>
          </a:xfrm>
        </p:spPr>
        <p:txBody>
          <a:bodyPr>
            <a:normAutofit fontScale="92500"/>
          </a:bodyPr>
          <a:lstStyle/>
          <a:p>
            <a:pPr marL="0" indent="0" algn="just">
              <a:lnSpc>
                <a:spcPct val="150000"/>
              </a:lnSpc>
              <a:buNone/>
            </a:pPr>
            <a:r>
              <a:rPr lang="en-US" dirty="0"/>
              <a:t>The particular task of administrative law in the era of human rights protection is to ensure that public powers are not exercised in a way that impinges upon the human rights. Therefore administrative law mechanisms have been used to enforce human rights. Administrative law and human rights law are principally concerned with ensuring that public power is fairly and transparently exercised. They also share underlying values such as autonomy, dignity and security.</a:t>
            </a:r>
          </a:p>
        </p:txBody>
      </p:sp>
      <p:sp>
        <p:nvSpPr>
          <p:cNvPr id="8" name="Slide Number Placeholder 7"/>
          <p:cNvSpPr>
            <a:spLocks noGrp="1"/>
          </p:cNvSpPr>
          <p:nvPr>
            <p:ph type="sldNum" sz="quarter" idx="15"/>
          </p:nvPr>
        </p:nvSpPr>
        <p:spPr/>
        <p:txBody>
          <a:bodyPr/>
          <a:lstStyle/>
          <a:p>
            <a:fld id="{B98B4F0E-EF35-4662-B643-DB28ECF5960B}" type="slidenum">
              <a:rPr lang="en-US" smtClean="0">
                <a:solidFill>
                  <a:srgbClr val="360DE5"/>
                </a:solidFill>
              </a:rPr>
              <a:pPr/>
              <a:t>20</a:t>
            </a:fld>
            <a:endParaRPr lang="en-US" dirty="0">
              <a:solidFill>
                <a:srgbClr val="360DE5"/>
              </a:solidFill>
            </a:endParaRPr>
          </a:p>
        </p:txBody>
      </p:sp>
      <p:sp>
        <p:nvSpPr>
          <p:cNvPr id="6" name="Chevron 5"/>
          <p:cNvSpPr/>
          <p:nvPr/>
        </p:nvSpPr>
        <p:spPr>
          <a:xfrm>
            <a:off x="7467600" y="6096000"/>
            <a:ext cx="381000" cy="381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Chevron 6"/>
          <p:cNvSpPr/>
          <p:nvPr/>
        </p:nvSpPr>
        <p:spPr>
          <a:xfrm>
            <a:off x="7772400" y="6096000"/>
            <a:ext cx="381000" cy="381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linds(horizont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066800"/>
            <a:ext cx="8382000" cy="4724400"/>
          </a:xfrm>
        </p:spPr>
        <p:txBody>
          <a:bodyPr>
            <a:normAutofit fontScale="92500"/>
          </a:bodyPr>
          <a:lstStyle/>
          <a:p>
            <a:pPr marL="0" indent="0" algn="just">
              <a:lnSpc>
                <a:spcPct val="200000"/>
              </a:lnSpc>
              <a:buNone/>
            </a:pPr>
            <a:r>
              <a:rPr lang="en-US" dirty="0"/>
              <a:t>There are also marked differences between the two areas of law. Human rights law is principally concerned with protecting and ensuring substantive rights and freedoms whereas administrative law focuses more on procedure and judicial review attempts made to preserve a strict distinction between the legality and the merits of a decision. </a:t>
            </a:r>
          </a:p>
          <a:p>
            <a:pPr marL="0" indent="0">
              <a:buNone/>
            </a:pP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21</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33400"/>
          </a:xfrm>
        </p:spPr>
        <p:txBody>
          <a:bodyPr>
            <a:noAutofit/>
          </a:bodyPr>
          <a:lstStyle/>
          <a:p>
            <a:r>
              <a:rPr lang="en-US" sz="200" dirty="0">
                <a:solidFill>
                  <a:schemeClr val="tx1"/>
                </a:solidFill>
                <a:latin typeface="Times New Roman" pitchFamily="18" charset="0"/>
                <a:cs typeface="Times New Roman" pitchFamily="18" charset="0"/>
              </a:rPr>
              <a:t> </a:t>
            </a:r>
            <a:r>
              <a:rPr lang="en-US" sz="3200" b="1" dirty="0">
                <a:solidFill>
                  <a:schemeClr val="tx1"/>
                </a:solidFill>
                <a:latin typeface="Times New Roman" pitchFamily="18" charset="0"/>
                <a:cs typeface="Times New Roman" pitchFamily="18" charset="0"/>
              </a:rPr>
              <a:t>Administrative Law and financial Law</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81000" y="762000"/>
            <a:ext cx="8077200" cy="5943600"/>
          </a:xfrm>
        </p:spPr>
        <p:txBody>
          <a:bodyPr>
            <a:noAutofit/>
          </a:bodyPr>
          <a:lstStyle/>
          <a:p>
            <a:pPr marL="0" indent="0" algn="just">
              <a:lnSpc>
                <a:spcPct val="200000"/>
              </a:lnSpc>
              <a:buNone/>
            </a:pPr>
            <a:r>
              <a:rPr lang="en-US" sz="2400" dirty="0"/>
              <a:t>Financial law regulates financial activities in/of the state and determines its expenses and revenues with the balances between them.</a:t>
            </a:r>
          </a:p>
          <a:p>
            <a:pPr marL="0" indent="0" algn="just">
              <a:lnSpc>
                <a:spcPct val="200000"/>
              </a:lnSpc>
              <a:buNone/>
            </a:pPr>
            <a:r>
              <a:rPr lang="en-US" sz="2400" dirty="0"/>
              <a:t>Its relation with </a:t>
            </a:r>
            <a:r>
              <a:rPr lang="en-US" dirty="0"/>
              <a:t>a</a:t>
            </a:r>
            <a:r>
              <a:rPr lang="en-US" sz="2400" dirty="0"/>
              <a:t>dministrative </a:t>
            </a:r>
            <a:r>
              <a:rPr lang="en-US" dirty="0"/>
              <a:t>l</a:t>
            </a:r>
            <a:r>
              <a:rPr lang="en-US" sz="2400" dirty="0"/>
              <a:t>aw appears when we </a:t>
            </a:r>
            <a:r>
              <a:rPr lang="en-US" dirty="0"/>
              <a:t>realize</a:t>
            </a:r>
            <a:r>
              <a:rPr lang="en-US" sz="2400" dirty="0"/>
              <a:t> that public agencies cannot function properly without money or fund to practice their activities. So, financial law regulates the financing of the public </a:t>
            </a:r>
            <a:r>
              <a:rPr lang="en-US" dirty="0"/>
              <a:t>bodies</a:t>
            </a:r>
            <a:r>
              <a:rPr lang="en-US" sz="2400" dirty="0"/>
              <a:t>.</a:t>
            </a:r>
            <a:endParaRPr lang="en-US" sz="1800" dirty="0"/>
          </a:p>
        </p:txBody>
      </p:sp>
      <p:sp>
        <p:nvSpPr>
          <p:cNvPr id="4" name="Slide Number Placeholder 3"/>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98B4F0E-EF35-4662-B643-DB28ECF5960B}" type="slidenum">
              <a:rPr kumimoji="0" lang="en-US" sz="1400" b="1" i="0" u="none" strike="noStrike" kern="1200" cap="none" spc="0" normalizeH="0" baseline="0" noProof="0" smtClean="0">
                <a:ln>
                  <a:noFill/>
                </a:ln>
                <a:solidFill>
                  <a:srgbClr val="360DE5"/>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en-US" sz="1400" b="1" i="0" u="none" strike="noStrike" kern="1200" cap="none" spc="0" normalizeH="0" baseline="0" noProof="0" dirty="0">
              <a:ln>
                <a:noFill/>
              </a:ln>
              <a:solidFill>
                <a:srgbClr val="360DE5"/>
              </a:solidFill>
              <a:effectLst/>
              <a:uLnTx/>
              <a:uFillTx/>
              <a:latin typeface="Century Schoolbook"/>
              <a:ea typeface="+mn-ea"/>
              <a:cs typeface="+mn-cs"/>
            </a:endParaRPr>
          </a:p>
        </p:txBody>
      </p:sp>
    </p:spTree>
    <p:extLst>
      <p:ext uri="{BB962C8B-B14F-4D97-AF65-F5344CB8AC3E}">
        <p14:creationId xmlns:p14="http://schemas.microsoft.com/office/powerpoint/2010/main" val="14689400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67512"/>
          </a:xfrm>
        </p:spPr>
        <p:txBody>
          <a:bodyPr>
            <a:normAutofit/>
          </a:bodyPr>
          <a:lstStyle/>
          <a:p>
            <a:pPr lvl="1" algn="l" rtl="0">
              <a:spcBef>
                <a:spcPct val="0"/>
              </a:spcBef>
            </a:pPr>
            <a:r>
              <a:rPr lang="en-GB" sz="3200" b="1" dirty="0">
                <a:latin typeface="Times New Roman" pitchFamily="18" charset="0"/>
                <a:cs typeface="Times New Roman" pitchFamily="18" charset="0"/>
              </a:rPr>
              <a:t>Administrative Regulation</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295400"/>
            <a:ext cx="8229600" cy="5334000"/>
          </a:xfrm>
        </p:spPr>
        <p:txBody>
          <a:bodyPr>
            <a:normAutofit fontScale="92500"/>
          </a:bodyPr>
          <a:lstStyle/>
          <a:p>
            <a:pPr lvl="2" indent="-914400">
              <a:lnSpc>
                <a:spcPct val="200000"/>
              </a:lnSpc>
              <a:buNone/>
            </a:pPr>
            <a:r>
              <a:rPr lang="en-GB" sz="2400" b="1" dirty="0"/>
              <a:t>Centralisation:</a:t>
            </a:r>
            <a:endParaRPr lang="en-GB" dirty="0"/>
          </a:p>
          <a:p>
            <a:pPr marL="0" indent="0" algn="just">
              <a:lnSpc>
                <a:spcPct val="200000"/>
              </a:lnSpc>
              <a:buNone/>
            </a:pPr>
            <a:r>
              <a:rPr lang="en-GB" dirty="0"/>
              <a:t>Centralization (Central Administration) is the process by which the activities of government, particularly those regarding decision-making process, become concentrated within a particular location and a particular group. According to this shape of administration, the central government alone practices the administrative function in the state.</a:t>
            </a:r>
          </a:p>
        </p:txBody>
      </p:sp>
      <p:sp>
        <p:nvSpPr>
          <p:cNvPr id="4" name="Slide Number Placeholder 3"/>
          <p:cNvSpPr>
            <a:spLocks noGrp="1"/>
          </p:cNvSpPr>
          <p:nvPr>
            <p:ph type="sldNum" sz="quarter" idx="15"/>
          </p:nvPr>
        </p:nvSpPr>
        <p:spPr/>
        <p:txBody>
          <a:bodyPr/>
          <a:lstStyle/>
          <a:p>
            <a:fld id="{B98B4F0E-EF35-4662-B643-DB28ECF5960B}" type="slidenum">
              <a:rPr lang="en-US" smtClean="0"/>
              <a:pPr/>
              <a:t>23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715000"/>
          </a:xfrm>
        </p:spPr>
        <p:txBody>
          <a:bodyPr>
            <a:normAutofit fontScale="77500" lnSpcReduction="20000"/>
          </a:bodyPr>
          <a:lstStyle/>
          <a:p>
            <a:pPr marL="0" indent="0" algn="just">
              <a:lnSpc>
                <a:spcPct val="220000"/>
              </a:lnSpc>
              <a:buNone/>
              <a:tabLst>
                <a:tab pos="0" algn="l"/>
              </a:tabLst>
            </a:pPr>
            <a:r>
              <a:rPr lang="en-US" sz="3200" b="1" dirty="0"/>
              <a:t>There are two types of centralism:</a:t>
            </a:r>
            <a:endParaRPr lang="en-US" sz="2400" dirty="0"/>
          </a:p>
          <a:p>
            <a:pPr marL="0" lvl="0" indent="0" algn="just">
              <a:lnSpc>
                <a:spcPct val="220000"/>
              </a:lnSpc>
              <a:buNone/>
              <a:tabLst>
                <a:tab pos="0" algn="l"/>
              </a:tabLst>
            </a:pPr>
            <a:r>
              <a:rPr lang="en-US" sz="2800" dirty="0"/>
              <a:t>1. </a:t>
            </a:r>
            <a:r>
              <a:rPr lang="en-US" sz="2800" b="1" dirty="0"/>
              <a:t>Concentrated administration</a:t>
            </a:r>
            <a:r>
              <a:rPr lang="en-US" sz="2800" dirty="0"/>
              <a:t>: this means that all authorities of the state are in the hand of the central government without any participation by the officials in the local governments.</a:t>
            </a:r>
          </a:p>
          <a:p>
            <a:pPr marL="0" lvl="0" indent="0" algn="just">
              <a:lnSpc>
                <a:spcPct val="220000"/>
              </a:lnSpc>
              <a:buNone/>
              <a:tabLst>
                <a:tab pos="0" algn="l"/>
              </a:tabLst>
            </a:pPr>
            <a:r>
              <a:rPr lang="en-US" sz="2800" dirty="0"/>
              <a:t>2. </a:t>
            </a:r>
            <a:r>
              <a:rPr lang="en-US" sz="2800" b="1" dirty="0"/>
              <a:t>Non-concentrated administration</a:t>
            </a:r>
            <a:r>
              <a:rPr lang="en-US" sz="2800" dirty="0"/>
              <a:t>: under this system, the central government grants partial participations to the regional authorities under its rigid control and supervision.</a:t>
            </a:r>
          </a:p>
        </p:txBody>
      </p:sp>
      <p:sp>
        <p:nvSpPr>
          <p:cNvPr id="4" name="Slide Number Placeholder 3"/>
          <p:cNvSpPr>
            <a:spLocks noGrp="1"/>
          </p:cNvSpPr>
          <p:nvPr>
            <p:ph type="sldNum" sz="quarter" idx="15"/>
          </p:nvPr>
        </p:nvSpPr>
        <p:spPr/>
        <p:txBody>
          <a:bodyPr/>
          <a:lstStyle/>
          <a:p>
            <a:fld id="{B98B4F0E-EF35-4662-B643-DB28ECF5960B}" type="slidenum">
              <a:rPr lang="en-US" smtClean="0"/>
              <a:pPr/>
              <a:t>24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991" y="152400"/>
            <a:ext cx="8229600" cy="743712"/>
          </a:xfrm>
        </p:spPr>
        <p:txBody>
          <a:bodyPr>
            <a:normAutofit/>
          </a:bodyPr>
          <a:lstStyle/>
          <a:p>
            <a:r>
              <a:rPr lang="en-US" sz="2800" b="1" dirty="0">
                <a:solidFill>
                  <a:schemeClr val="tx1"/>
                </a:solidFill>
                <a:latin typeface="Times New Roman" pitchFamily="18" charset="0"/>
                <a:cs typeface="Times New Roman" pitchFamily="18" charset="0"/>
              </a:rPr>
              <a:t>Advantages of Centralism</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66087" y="892892"/>
            <a:ext cx="7924800" cy="5314950"/>
          </a:xfrm>
        </p:spPr>
        <p:txBody>
          <a:bodyPr>
            <a:noAutofit/>
          </a:bodyPr>
          <a:lstStyle/>
          <a:p>
            <a:pPr marL="514350" lvl="0" indent="-514350">
              <a:lnSpc>
                <a:spcPct val="150000"/>
              </a:lnSpc>
              <a:buFont typeface="+mj-lt"/>
              <a:buAutoNum type="arabicPeriod"/>
            </a:pPr>
            <a:r>
              <a:rPr lang="en-US" sz="2800" dirty="0"/>
              <a:t>It makes the legal and political unity of the state coherent.</a:t>
            </a:r>
          </a:p>
          <a:p>
            <a:pPr marL="514350" lvl="0" indent="-514350">
              <a:lnSpc>
                <a:spcPct val="150000"/>
              </a:lnSpc>
              <a:buFont typeface="+mj-lt"/>
              <a:buAutoNum type="arabicPeriod"/>
            </a:pPr>
            <a:r>
              <a:rPr lang="en-US" sz="2800" dirty="0"/>
              <a:t>It leads to uniformity of </a:t>
            </a:r>
            <a:r>
              <a:rPr lang="ar-IQ" sz="2800" dirty="0"/>
              <a:t> </a:t>
            </a:r>
            <a:r>
              <a:rPr lang="en-GB" sz="2800" dirty="0"/>
              <a:t>systems</a:t>
            </a:r>
            <a:r>
              <a:rPr lang="en-US" sz="2800" dirty="0"/>
              <a:t> and plans across the country.</a:t>
            </a:r>
          </a:p>
          <a:p>
            <a:pPr marL="514350" lvl="0" indent="-514350">
              <a:lnSpc>
                <a:spcPct val="150000"/>
              </a:lnSpc>
              <a:buFont typeface="+mj-lt"/>
              <a:buAutoNum type="arabicPeriod"/>
            </a:pPr>
            <a:r>
              <a:rPr lang="en-US" sz="2800" dirty="0"/>
              <a:t>It reduces co-ordination problems that is,  the central government has the authority to order all local governments to act in a specific manner.</a:t>
            </a:r>
          </a:p>
        </p:txBody>
      </p:sp>
      <p:sp>
        <p:nvSpPr>
          <p:cNvPr id="4" name="Slide Number Placeholder 3"/>
          <p:cNvSpPr>
            <a:spLocks noGrp="1"/>
          </p:cNvSpPr>
          <p:nvPr>
            <p:ph type="sldNum" sz="quarter" idx="15"/>
          </p:nvPr>
        </p:nvSpPr>
        <p:spPr/>
        <p:txBody>
          <a:bodyPr/>
          <a:lstStyle/>
          <a:p>
            <a:fld id="{B98B4F0E-EF35-4662-B643-DB28ECF5960B}" type="slidenum">
              <a:rPr lang="en-US" smtClean="0"/>
              <a:pPr/>
              <a:t>25</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617" y="7513"/>
            <a:ext cx="8229600" cy="743712"/>
          </a:xfrm>
        </p:spPr>
        <p:txBody>
          <a:bodyPr>
            <a:normAutofit/>
          </a:bodyPr>
          <a:lstStyle/>
          <a:p>
            <a:r>
              <a:rPr lang="en-US" sz="2800" b="1" dirty="0">
                <a:solidFill>
                  <a:schemeClr val="tx1"/>
                </a:solidFill>
                <a:latin typeface="Times New Roman" pitchFamily="18" charset="0"/>
                <a:cs typeface="Times New Roman" pitchFamily="18" charset="0"/>
              </a:rPr>
              <a:t>Disadvantages</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4281" y="785569"/>
            <a:ext cx="8229600" cy="5334000"/>
          </a:xfrm>
        </p:spPr>
        <p:txBody>
          <a:bodyPr>
            <a:normAutofit/>
          </a:bodyPr>
          <a:lstStyle/>
          <a:p>
            <a:pPr marL="287338" lvl="0" indent="-287338">
              <a:lnSpc>
                <a:spcPct val="150000"/>
              </a:lnSpc>
              <a:buFont typeface="+mj-lt"/>
              <a:buAutoNum type="arabicPeriod"/>
            </a:pPr>
            <a:r>
              <a:rPr lang="en-GB" sz="2800" dirty="0"/>
              <a:t>Since all decisions are made at the highest level of authority, centralisation might result in delays in decision-making and communication.</a:t>
            </a:r>
          </a:p>
          <a:p>
            <a:pPr marL="287338" lvl="0" indent="-287338" algn="just">
              <a:lnSpc>
                <a:spcPct val="150000"/>
              </a:lnSpc>
              <a:buFont typeface="+mj-lt"/>
              <a:buAutoNum type="arabicPeriod"/>
            </a:pPr>
            <a:r>
              <a:rPr lang="en-GB" sz="2800" dirty="0"/>
              <a:t>It is not in line with democratic principles.</a:t>
            </a:r>
          </a:p>
          <a:p>
            <a:pPr marL="287338" lvl="0" indent="-287338" algn="just">
              <a:lnSpc>
                <a:spcPct val="150000"/>
              </a:lnSpc>
              <a:buFont typeface="+mj-lt"/>
              <a:buAutoNum type="arabicPeriod"/>
            </a:pPr>
            <a:r>
              <a:rPr lang="en-GB" sz="2800" dirty="0"/>
              <a:t>It does not </a:t>
            </a:r>
            <a:r>
              <a:rPr lang="en-GB" sz="2800"/>
              <a:t>give opportunity </a:t>
            </a:r>
            <a:r>
              <a:rPr lang="en-GB" sz="2800" dirty="0"/>
              <a:t>to lower bodies to develop their administrative skills.</a:t>
            </a:r>
          </a:p>
          <a:p>
            <a:pPr marL="0" lvl="0" indent="0" algn="just">
              <a:lnSpc>
                <a:spcPct val="150000"/>
              </a:lnSpc>
              <a:buNone/>
            </a:pPr>
            <a:endParaRPr lang="en-GB" dirty="0"/>
          </a:p>
          <a:p>
            <a:pPr marL="287338" lvl="0" indent="-287338" algn="just">
              <a:lnSpc>
                <a:spcPct val="150000"/>
              </a:lnSpc>
              <a:buFont typeface="+mj-lt"/>
              <a:buNone/>
            </a:pPr>
            <a:endParaRPr lang="en-GB"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26</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146"/>
            <a:ext cx="8229600" cy="609600"/>
          </a:xfrm>
        </p:spPr>
        <p:txBody>
          <a:bodyPr>
            <a:normAutofit fontScale="90000"/>
          </a:bodyPr>
          <a:lstStyle/>
          <a:p>
            <a:pPr lvl="2" algn="l" rtl="0">
              <a:spcBef>
                <a:spcPct val="0"/>
              </a:spcBef>
            </a:pPr>
            <a:r>
              <a:rPr lang="en-US" sz="3600" b="1" dirty="0">
                <a:latin typeface="Times New Roman" pitchFamily="18" charset="0"/>
                <a:cs typeface="Times New Roman" pitchFamily="18" charset="0"/>
              </a:rPr>
              <a:t>Decentralization </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365124"/>
            <a:ext cx="8458200" cy="6492875"/>
          </a:xfrm>
        </p:spPr>
        <p:txBody>
          <a:bodyPr>
            <a:noAutofit/>
          </a:bodyPr>
          <a:lstStyle/>
          <a:p>
            <a:pPr marL="0" indent="0">
              <a:lnSpc>
                <a:spcPct val="150000"/>
              </a:lnSpc>
              <a:buNone/>
            </a:pPr>
            <a:r>
              <a:rPr lang="en-US" sz="2800" dirty="0"/>
              <a:t>Is a system in which the powers and responsibilities are transferred from the central authority to the local authorities. </a:t>
            </a:r>
            <a:r>
              <a:rPr lang="en-GB" sz="2800" dirty="0"/>
              <a:t>It may contribute to key elements of good governance by increasing people's opportunity for participation in economic, social and political decisions; allowing local and regional governments to manage their own affairs; Enabling local governments to respond to people's needs and priorities.</a:t>
            </a:r>
          </a:p>
          <a:p>
            <a:pPr marL="0" indent="0">
              <a:buNone/>
            </a:pPr>
            <a:endParaRPr lang="en-US" sz="3200" dirty="0"/>
          </a:p>
        </p:txBody>
      </p:sp>
      <p:sp>
        <p:nvSpPr>
          <p:cNvPr id="4" name="Slide Number Placeholder 3"/>
          <p:cNvSpPr>
            <a:spLocks noGrp="1"/>
          </p:cNvSpPr>
          <p:nvPr>
            <p:ph type="sldNum" sz="quarter" idx="15"/>
          </p:nvPr>
        </p:nvSpPr>
        <p:spPr>
          <a:xfrm>
            <a:off x="8229600" y="5791200"/>
            <a:ext cx="457200" cy="365125"/>
          </a:xfrm>
          <a:prstGeom prst="rect">
            <a:avLst/>
          </a:prstGeom>
        </p:spPr>
        <p:txBody>
          <a:bodyPr/>
          <a:lstStyle/>
          <a:p>
            <a:fld id="{B98B4F0E-EF35-4662-B643-DB28ECF5960B}" type="slidenum">
              <a:rPr lang="en-US" smtClean="0">
                <a:solidFill>
                  <a:srgbClr val="360DE5"/>
                </a:solidFill>
              </a:rPr>
              <a:pPr/>
              <a:t>27</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52400"/>
            <a:ext cx="8229600" cy="6172200"/>
          </a:xfrm>
        </p:spPr>
        <p:txBody>
          <a:bodyPr>
            <a:noAutofit/>
          </a:bodyPr>
          <a:lstStyle/>
          <a:p>
            <a:pPr marL="0" indent="0">
              <a:lnSpc>
                <a:spcPct val="200000"/>
              </a:lnSpc>
              <a:buNone/>
            </a:pPr>
            <a:r>
              <a:rPr lang="en-US" sz="2800" dirty="0"/>
              <a:t>Therefore,  decentralization is consistent with the principles of democracy because powers are shared, citizens can express themselves and participate in governance via their representatives.</a:t>
            </a:r>
          </a:p>
          <a:p>
            <a:pPr marL="0" indent="0">
              <a:lnSpc>
                <a:spcPct val="200000"/>
              </a:lnSpc>
              <a:buNone/>
            </a:pPr>
            <a:r>
              <a:rPr lang="en-US" sz="2800" dirty="0"/>
              <a:t>	</a:t>
            </a:r>
          </a:p>
        </p:txBody>
      </p:sp>
      <p:sp>
        <p:nvSpPr>
          <p:cNvPr id="4" name="Slide Number Placeholder 3"/>
          <p:cNvSpPr>
            <a:spLocks noGrp="1"/>
          </p:cNvSpPr>
          <p:nvPr>
            <p:ph type="sldNum" sz="quarter" idx="15"/>
          </p:nvPr>
        </p:nvSpPr>
        <p:spPr>
          <a:xfrm>
            <a:off x="8229600" y="5791200"/>
            <a:ext cx="457200" cy="365125"/>
          </a:xfrm>
          <a:prstGeom prst="rect">
            <a:avLst/>
          </a:prstGeom>
        </p:spPr>
        <p:txBody>
          <a:bodyPr/>
          <a:lstStyle/>
          <a:p>
            <a:fld id="{B98B4F0E-EF35-4662-B643-DB28ECF5960B}" type="slidenum">
              <a:rPr lang="en-US" smtClean="0">
                <a:solidFill>
                  <a:srgbClr val="360DE5"/>
                </a:solidFill>
              </a:rPr>
              <a:pPr/>
              <a:t>28</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95656"/>
            <a:ext cx="8229600" cy="591312"/>
          </a:xfrm>
        </p:spPr>
        <p:txBody>
          <a:bodyPr>
            <a:normAutofit/>
          </a:bodyPr>
          <a:lstStyle/>
          <a:p>
            <a:r>
              <a:rPr lang="en-US" sz="2800" b="1" dirty="0">
                <a:solidFill>
                  <a:schemeClr val="tx1"/>
                </a:solidFill>
                <a:latin typeface="Times New Roman" pitchFamily="18" charset="0"/>
                <a:cs typeface="Times New Roman" pitchFamily="18" charset="0"/>
              </a:rPr>
              <a:t>Advantages of Decentralization</a:t>
            </a:r>
            <a:endParaRPr lang="en-US" sz="2800" dirty="0"/>
          </a:p>
        </p:txBody>
      </p:sp>
      <p:sp>
        <p:nvSpPr>
          <p:cNvPr id="3" name="Content Placeholder 2"/>
          <p:cNvSpPr>
            <a:spLocks noGrp="1"/>
          </p:cNvSpPr>
          <p:nvPr>
            <p:ph sz="quarter" idx="1"/>
          </p:nvPr>
        </p:nvSpPr>
        <p:spPr>
          <a:xfrm>
            <a:off x="327338" y="1295400"/>
            <a:ext cx="8032124" cy="6324600"/>
          </a:xfrm>
        </p:spPr>
        <p:txBody>
          <a:bodyPr>
            <a:noAutofit/>
          </a:bodyPr>
          <a:lstStyle/>
          <a:p>
            <a:pPr marL="287338" lvl="0" indent="-287338">
              <a:lnSpc>
                <a:spcPct val="150000"/>
              </a:lnSpc>
              <a:buFont typeface="+mj-lt"/>
              <a:buAutoNum type="arabicPeriod"/>
            </a:pPr>
            <a:r>
              <a:rPr lang="en-US" dirty="0"/>
              <a:t>It reduces the workload of</a:t>
            </a:r>
            <a:r>
              <a:rPr lang="en-GB" dirty="0"/>
              <a:t> the central </a:t>
            </a:r>
            <a:r>
              <a:rPr lang="en-US" dirty="0"/>
              <a:t>authorities.</a:t>
            </a:r>
          </a:p>
          <a:p>
            <a:pPr marL="287338" lvl="0" indent="-287338">
              <a:lnSpc>
                <a:spcPct val="150000"/>
              </a:lnSpc>
              <a:buFont typeface="+mj-lt"/>
              <a:buAutoNum type="arabicPeriod"/>
            </a:pPr>
            <a:r>
              <a:rPr lang="en-US" dirty="0"/>
              <a:t>It makes decision-making process quicker and more feasible.</a:t>
            </a:r>
          </a:p>
          <a:p>
            <a:pPr marL="287338" lvl="0" indent="-287338">
              <a:lnSpc>
                <a:spcPct val="150000"/>
              </a:lnSpc>
              <a:buFont typeface="+mj-lt"/>
              <a:buAutoNum type="arabicPeriod"/>
            </a:pPr>
            <a:r>
              <a:rPr lang="en-US" dirty="0"/>
              <a:t>Local bodies will have sufficient authority to formulate their own policies and procedures.</a:t>
            </a:r>
          </a:p>
          <a:p>
            <a:pPr marL="287338" lvl="0" indent="-287338">
              <a:lnSpc>
                <a:spcPct val="150000"/>
              </a:lnSpc>
              <a:buFont typeface="+mj-lt"/>
              <a:buAutoNum type="arabicPeriod"/>
            </a:pPr>
            <a:r>
              <a:rPr lang="en-US" dirty="0"/>
              <a:t>It encourages development of managerial personnel; thus, they can  improve their skills.</a:t>
            </a:r>
          </a:p>
        </p:txBody>
      </p:sp>
      <p:sp>
        <p:nvSpPr>
          <p:cNvPr id="4" name="Slide Number Placeholder 3"/>
          <p:cNvSpPr>
            <a:spLocks noGrp="1"/>
          </p:cNvSpPr>
          <p:nvPr>
            <p:ph type="sldNum" sz="quarter" idx="15"/>
          </p:nvPr>
        </p:nvSpPr>
        <p:spPr>
          <a:xfrm>
            <a:off x="8229600" y="5791200"/>
            <a:ext cx="457200" cy="365125"/>
          </a:xfrm>
          <a:prstGeom prst="rect">
            <a:avLst/>
          </a:prstGeom>
        </p:spPr>
        <p:txBody>
          <a:bodyPr/>
          <a:lstStyle/>
          <a:p>
            <a:fld id="{B98B4F0E-EF35-4662-B643-DB28ECF5960B}" type="slidenum">
              <a:rPr lang="en-US" smtClean="0"/>
              <a:pPr/>
              <a:t>29</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85800"/>
          </a:xfrm>
        </p:spPr>
        <p:txBody>
          <a:bodyPr>
            <a:noAutofit/>
          </a:bodyPr>
          <a:lstStyle/>
          <a:p>
            <a:pPr lvl="1" algn="l" rtl="0">
              <a:spcBef>
                <a:spcPct val="0"/>
              </a:spcBef>
            </a:pPr>
            <a:r>
              <a:rPr lang="en-US" sz="2800" b="1" dirty="0">
                <a:solidFill>
                  <a:srgbClr val="00B0F0"/>
                </a:solidFill>
                <a:latin typeface="Times New Roman" pitchFamily="18" charset="0"/>
                <a:cs typeface="Times New Roman" pitchFamily="18" charset="0"/>
              </a:rPr>
              <a:t>Definition of Administrative Law</a:t>
            </a:r>
            <a:endParaRPr lang="en-US" sz="2800" dirty="0">
              <a:solidFill>
                <a:srgbClr val="00B0F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600200"/>
            <a:ext cx="8077200" cy="5105400"/>
          </a:xfrm>
        </p:spPr>
        <p:txBody>
          <a:bodyPr>
            <a:noAutofit/>
          </a:bodyPr>
          <a:lstStyle/>
          <a:p>
            <a:pPr marL="0" indent="0" algn="just">
              <a:lnSpc>
                <a:spcPct val="150000"/>
              </a:lnSpc>
              <a:buNone/>
            </a:pPr>
            <a:r>
              <a:rPr lang="en-US" dirty="0"/>
              <a:t>Administrative Law is the branch of law that regulates  </a:t>
            </a:r>
            <a:r>
              <a:rPr lang="en-GB" dirty="0"/>
              <a:t>the administrative bodies in the state and governs the activities carried out by the administrative agencies to achieve the public interest</a:t>
            </a:r>
            <a:r>
              <a:rPr lang="en-US" dirty="0"/>
              <a:t>.</a:t>
            </a:r>
            <a:endParaRPr lang="en-US" sz="2400" dirty="0"/>
          </a:p>
          <a:p>
            <a:pPr marL="0" indent="0">
              <a:lnSpc>
                <a:spcPct val="150000"/>
              </a:lnSpc>
              <a:buNone/>
            </a:pPr>
            <a:r>
              <a:rPr lang="en-AU" dirty="0"/>
              <a:t>This law</a:t>
            </a:r>
            <a:r>
              <a:rPr lang="en-AU" sz="2400" dirty="0"/>
              <a:t> controls Administrative power. </a:t>
            </a:r>
            <a:r>
              <a:rPr lang="en-AU" dirty="0"/>
              <a:t>One of its</a:t>
            </a:r>
            <a:r>
              <a:rPr lang="en-AU" sz="2400" dirty="0"/>
              <a:t> primary purposes is to keep the powers of Administrative bodies within their legal bounds in order to protect the citizens against their abuse.</a:t>
            </a:r>
            <a:endParaRPr lang="en-US" sz="2400" dirty="0"/>
          </a:p>
          <a:p>
            <a:pPr>
              <a:buNone/>
            </a:pPr>
            <a:endParaRPr lang="en-US" sz="2400" dirty="0"/>
          </a:p>
        </p:txBody>
      </p:sp>
      <p:sp>
        <p:nvSpPr>
          <p:cNvPr id="6" name="Slide Number Placeholder 5"/>
          <p:cNvSpPr>
            <a:spLocks noGrp="1"/>
          </p:cNvSpPr>
          <p:nvPr>
            <p:ph type="sldNum" sz="quarter" idx="15"/>
          </p:nvPr>
        </p:nvSpPr>
        <p:spPr/>
        <p:txBody>
          <a:bodyPr/>
          <a:lstStyle/>
          <a:p>
            <a:fld id="{B98B4F0E-EF35-4662-B643-DB28ECF5960B}" type="slidenum">
              <a:rPr lang="en-US" smtClean="0">
                <a:solidFill>
                  <a:srgbClr val="360DE5"/>
                </a:solidFill>
              </a:rPr>
              <a:pPr/>
              <a:t>3</a:t>
            </a:fld>
            <a:endParaRPr lang="en-US" dirty="0">
              <a:solidFill>
                <a:srgbClr val="360DE5"/>
              </a:solidFill>
            </a:endParaRPr>
          </a:p>
        </p:txBody>
      </p:sp>
      <p:sp>
        <p:nvSpPr>
          <p:cNvPr id="4" name="Chevron 3"/>
          <p:cNvSpPr/>
          <p:nvPr/>
        </p:nvSpPr>
        <p:spPr>
          <a:xfrm>
            <a:off x="7543800" y="61722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Chevron 4"/>
          <p:cNvSpPr/>
          <p:nvPr/>
        </p:nvSpPr>
        <p:spPr>
          <a:xfrm>
            <a:off x="7924800" y="61722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0046799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9318"/>
            <a:ext cx="8229600" cy="514082"/>
          </a:xfrm>
        </p:spPr>
        <p:txBody>
          <a:bodyPr>
            <a:normAutofit fontScale="90000"/>
          </a:bodyPr>
          <a:lstStyle/>
          <a:p>
            <a:r>
              <a:rPr lang="en-US" sz="2800" b="1" dirty="0">
                <a:solidFill>
                  <a:schemeClr val="tx1"/>
                </a:solidFill>
                <a:latin typeface="Times New Roman" pitchFamily="18" charset="0"/>
                <a:cs typeface="Times New Roman" pitchFamily="18" charset="0"/>
              </a:rPr>
              <a:t>Disadvantages of Decentralization</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74984" y="762000"/>
            <a:ext cx="6858000" cy="6210837"/>
          </a:xfrm>
        </p:spPr>
        <p:txBody>
          <a:bodyPr>
            <a:noAutofit/>
          </a:bodyPr>
          <a:lstStyle/>
          <a:p>
            <a:pPr marL="287338" lvl="0" indent="-287338">
              <a:lnSpc>
                <a:spcPct val="150000"/>
              </a:lnSpc>
              <a:buFont typeface="+mj-lt"/>
              <a:buAutoNum type="arabicPeriod"/>
            </a:pPr>
            <a:r>
              <a:rPr lang="en-US" dirty="0"/>
              <a:t>It increases the administrative expenses.</a:t>
            </a:r>
          </a:p>
          <a:p>
            <a:pPr marL="287338" lvl="0" indent="-287338">
              <a:lnSpc>
                <a:spcPct val="150000"/>
              </a:lnSpc>
              <a:buFont typeface="+mj-lt"/>
              <a:buAutoNum type="arabicPeriod"/>
            </a:pPr>
            <a:r>
              <a:rPr lang="en-US" dirty="0"/>
              <a:t>It </a:t>
            </a:r>
            <a:r>
              <a:rPr lang="en-US"/>
              <a:t>may leads to </a:t>
            </a:r>
            <a:r>
              <a:rPr lang="en-US" dirty="0"/>
              <a:t>co-ordination problem among central and local administrations.</a:t>
            </a:r>
          </a:p>
          <a:p>
            <a:pPr marL="287338" lvl="0" indent="-287338">
              <a:lnSpc>
                <a:spcPct val="150000"/>
              </a:lnSpc>
              <a:buFont typeface="+mj-lt"/>
              <a:buAutoNum type="arabicPeriod"/>
            </a:pPr>
            <a:r>
              <a:rPr lang="en-GB" dirty="0"/>
              <a:t>It leads to prejudice the unity of the state through distribution of administrative functions.</a:t>
            </a:r>
            <a:endParaRPr lang="en-US" dirty="0"/>
          </a:p>
          <a:p>
            <a:pPr marL="287338" lvl="0" indent="-287338">
              <a:lnSpc>
                <a:spcPct val="150000"/>
              </a:lnSpc>
              <a:buFont typeface="+mj-lt"/>
              <a:buAutoNum type="arabicPeriod"/>
            </a:pPr>
            <a:r>
              <a:rPr lang="en-GB" dirty="0"/>
              <a:t>Conflict may arise between central and local authority  because local authorities often give priority to local interests  rather than public interests.</a:t>
            </a:r>
            <a:endParaRPr lang="en-US" dirty="0"/>
          </a:p>
          <a:p>
            <a:pPr marL="287338" lvl="0" indent="-287338" algn="just">
              <a:lnSpc>
                <a:spcPct val="150000"/>
              </a:lnSpc>
              <a:buFont typeface="+mj-lt"/>
              <a:buNone/>
            </a:pPr>
            <a:endParaRPr lang="en-US" dirty="0"/>
          </a:p>
        </p:txBody>
      </p:sp>
      <p:sp>
        <p:nvSpPr>
          <p:cNvPr id="4" name="Slide Number Placeholder 3"/>
          <p:cNvSpPr>
            <a:spLocks noGrp="1"/>
          </p:cNvSpPr>
          <p:nvPr>
            <p:ph type="sldNum" sz="quarter" idx="15"/>
          </p:nvPr>
        </p:nvSpPr>
        <p:spPr>
          <a:xfrm>
            <a:off x="8229600" y="5791200"/>
            <a:ext cx="457200" cy="365125"/>
          </a:xfrm>
          <a:prstGeom prst="rect">
            <a:avLst/>
          </a:prstGeom>
        </p:spPr>
        <p:txBody>
          <a:bodyPr/>
          <a:lstStyle/>
          <a:p>
            <a:fld id="{B98B4F0E-EF35-4662-B643-DB28ECF5960B}" type="slidenum">
              <a:rPr lang="en-US" smtClean="0"/>
              <a:pPr/>
              <a:t>30</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blinds(horizontal)">
                                      <p:cBhvr>
                                        <p:cTn id="3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743712"/>
          </a:xfrm>
        </p:spPr>
        <p:txBody>
          <a:bodyPr>
            <a:normAutofit/>
          </a:bodyPr>
          <a:lstStyle/>
          <a:p>
            <a:r>
              <a:rPr lang="en-US" sz="2800" b="1" dirty="0">
                <a:solidFill>
                  <a:schemeClr val="tx1"/>
                </a:solidFill>
                <a:latin typeface="Times New Roman" pitchFamily="18" charset="0"/>
                <a:cs typeface="Times New Roman" pitchFamily="18" charset="0"/>
              </a:rPr>
              <a:t>Administrative agencies</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81000" y="1371600"/>
            <a:ext cx="8229600" cy="4876800"/>
          </a:xfrm>
        </p:spPr>
        <p:txBody>
          <a:bodyPr>
            <a:normAutofit/>
          </a:bodyPr>
          <a:lstStyle/>
          <a:p>
            <a:pPr>
              <a:lnSpc>
                <a:spcPct val="150000"/>
              </a:lnSpc>
              <a:buNone/>
            </a:pPr>
            <a:r>
              <a:rPr lang="en-US" b="1" dirty="0"/>
              <a:t>The Meaning of Administrative Agencies:</a:t>
            </a:r>
            <a:endParaRPr lang="en-US" sz="1100" dirty="0"/>
          </a:p>
          <a:p>
            <a:pPr marL="0" indent="0" algn="just">
              <a:lnSpc>
                <a:spcPct val="150000"/>
              </a:lnSpc>
              <a:buNone/>
            </a:pPr>
            <a:r>
              <a:rPr lang="en-US" dirty="0"/>
              <a:t>It could be defined as government entities which have been empowered with the authority to direct and supervise the implementation of particular legislation. Agencies may have other names such as commissions, corporations, boards or departments. Although they affect the rights and duties of individuals, they are neither courts nor legislatures.</a:t>
            </a:r>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31</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410200"/>
          </a:xfrm>
        </p:spPr>
        <p:txBody>
          <a:bodyPr>
            <a:normAutofit fontScale="92500" lnSpcReduction="10000"/>
          </a:bodyPr>
          <a:lstStyle/>
          <a:p>
            <a:pPr marL="0" indent="0" algn="just">
              <a:lnSpc>
                <a:spcPct val="200000"/>
              </a:lnSpc>
              <a:buNone/>
            </a:pPr>
            <a:r>
              <a:rPr lang="en-US" dirty="0"/>
              <a:t>Administrative agency rules and regulations often have the force of law towards individuals. The power of these agencies is specified according to agency's responsibilities as set out in the enabling statute. </a:t>
            </a:r>
          </a:p>
          <a:p>
            <a:pPr marL="0" indent="0" algn="just">
              <a:lnSpc>
                <a:spcPct val="200000"/>
              </a:lnSpc>
              <a:buNone/>
            </a:pPr>
            <a:r>
              <a:rPr lang="en-US" dirty="0"/>
              <a:t>Agencies are created with varying sizes, structures, functions and powers. Some of them may be established with broader powers; in charge of regulating a certain sector of the economy.</a:t>
            </a:r>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32</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591312"/>
          </a:xfrm>
        </p:spPr>
        <p:txBody>
          <a:bodyPr>
            <a:noAutofit/>
          </a:bodyPr>
          <a:lstStyle/>
          <a:p>
            <a:r>
              <a:rPr lang="en-US" sz="2400" b="1" dirty="0">
                <a:solidFill>
                  <a:schemeClr val="tx1"/>
                </a:solidFill>
                <a:latin typeface="Times New Roman" pitchFamily="18" charset="0"/>
                <a:cs typeface="Times New Roman" pitchFamily="18" charset="0"/>
              </a:rPr>
              <a:t>Reasons for the Creation of Agencies </a:t>
            </a:r>
            <a:endParaRPr lang="en-US" sz="24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524000"/>
            <a:ext cx="8229600" cy="4389120"/>
          </a:xfrm>
        </p:spPr>
        <p:txBody>
          <a:bodyPr>
            <a:normAutofit fontScale="92500"/>
          </a:bodyPr>
          <a:lstStyle/>
          <a:p>
            <a:pPr marL="0" indent="0" algn="just">
              <a:lnSpc>
                <a:spcPct val="200000"/>
              </a:lnSpc>
              <a:buNone/>
            </a:pPr>
            <a:r>
              <a:rPr lang="en-US" dirty="0"/>
              <a:t>The following are the main reasons for the creation of administrative agencies:</a:t>
            </a:r>
          </a:p>
          <a:p>
            <a:pPr lvl="0" algn="just">
              <a:lnSpc>
                <a:spcPct val="200000"/>
              </a:lnSpc>
            </a:pPr>
            <a:r>
              <a:rPr lang="en-US" dirty="0"/>
              <a:t>The existence of recognized problems in the society</a:t>
            </a:r>
          </a:p>
          <a:p>
            <a:pPr lvl="0" algn="just">
              <a:lnSpc>
                <a:spcPct val="200000"/>
              </a:lnSpc>
            </a:pPr>
            <a:r>
              <a:rPr lang="en-US" dirty="0"/>
              <a:t>Addressing and tackling the issues which may arise in the course of executing a legislation or even afterwards</a:t>
            </a:r>
          </a:p>
          <a:p>
            <a:pPr lvl="0" algn="just">
              <a:lnSpc>
                <a:spcPct val="200000"/>
              </a:lnSpc>
            </a:pPr>
            <a:r>
              <a:rPr lang="en-US" dirty="0"/>
              <a:t>Providing specificity, protection and services</a:t>
            </a:r>
          </a:p>
          <a:p>
            <a:pPr lvl="0" algn="just">
              <a:lnSpc>
                <a:spcPct val="200000"/>
              </a:lnSpc>
              <a:buNone/>
            </a:pP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pPr/>
              <a:t>33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noAutofit/>
          </a:bodyPr>
          <a:lstStyle/>
          <a:p>
            <a:r>
              <a:rPr lang="en-US" sz="2800" b="1" dirty="0">
                <a:solidFill>
                  <a:schemeClr val="tx1"/>
                </a:solidFill>
                <a:latin typeface="+mn-lt"/>
                <a:ea typeface="+mn-ea"/>
                <a:cs typeface="+mn-cs"/>
              </a:rPr>
              <a:t>Purpose of Administrative Agencies</a:t>
            </a:r>
          </a:p>
        </p:txBody>
      </p:sp>
      <p:sp>
        <p:nvSpPr>
          <p:cNvPr id="3" name="Content Placeholder 2"/>
          <p:cNvSpPr>
            <a:spLocks noGrp="1"/>
          </p:cNvSpPr>
          <p:nvPr>
            <p:ph sz="quarter" idx="1"/>
          </p:nvPr>
        </p:nvSpPr>
        <p:spPr>
          <a:xfrm>
            <a:off x="304800" y="1143000"/>
            <a:ext cx="8382000" cy="5410200"/>
          </a:xfrm>
        </p:spPr>
        <p:txBody>
          <a:bodyPr>
            <a:normAutofit/>
          </a:bodyPr>
          <a:lstStyle/>
          <a:p>
            <a:pPr marL="0" indent="0" algn="just">
              <a:lnSpc>
                <a:spcPct val="150000"/>
              </a:lnSpc>
              <a:buNone/>
            </a:pPr>
            <a:r>
              <a:rPr lang="en-US" dirty="0"/>
              <a:t>Administrative agencies are established by the legislator to perform specific tasks which have been assigned to them by law. The main purposes are:</a:t>
            </a:r>
          </a:p>
          <a:p>
            <a:pPr marL="0" indent="0" algn="just">
              <a:lnSpc>
                <a:spcPct val="150000"/>
              </a:lnSpc>
            </a:pPr>
            <a:r>
              <a:rPr lang="en-US" dirty="0"/>
              <a:t> managing crises and redressing serious social problems</a:t>
            </a:r>
          </a:p>
          <a:p>
            <a:pPr marL="0" indent="0" algn="just">
              <a:lnSpc>
                <a:spcPct val="150000"/>
              </a:lnSpc>
            </a:pPr>
            <a:r>
              <a:rPr lang="en-US" dirty="0"/>
              <a:t> overseeing complex matters of governmental concern   beyond the expertise of legislators</a:t>
            </a:r>
          </a:p>
          <a:p>
            <a:pPr lvl="0" algn="just">
              <a:lnSpc>
                <a:spcPct val="150000"/>
              </a:lnSpc>
            </a:pPr>
            <a:r>
              <a:rPr lang="en-US" dirty="0"/>
              <a:t>implementing public compulsions such as tax and conscription</a:t>
            </a:r>
          </a:p>
          <a:p>
            <a:pPr lvl="0" algn="just">
              <a:lnSpc>
                <a:spcPct val="150000"/>
              </a:lnSpc>
            </a:pPr>
            <a:r>
              <a:rPr lang="en-US" dirty="0"/>
              <a:t>providing goods and services</a:t>
            </a:r>
          </a:p>
          <a:p>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34</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250"/>
            <a:ext cx="8229600" cy="609600"/>
          </a:xfrm>
        </p:spPr>
        <p:txBody>
          <a:bodyPr>
            <a:normAutofit/>
          </a:bodyPr>
          <a:lstStyle/>
          <a:p>
            <a:pPr lvl="1" algn="l" rtl="0">
              <a:spcBef>
                <a:spcPct val="0"/>
              </a:spcBef>
            </a:pPr>
            <a:r>
              <a:rPr lang="en-US" sz="2800" b="1" dirty="0">
                <a:latin typeface="+mn-lt"/>
              </a:rPr>
              <a:t>E-Government </a:t>
            </a:r>
            <a:endParaRPr lang="en-US" sz="2800" dirty="0">
              <a:latin typeface="+mn-lt"/>
            </a:endParaRPr>
          </a:p>
        </p:txBody>
      </p:sp>
      <p:sp>
        <p:nvSpPr>
          <p:cNvPr id="3" name="Content Placeholder 2"/>
          <p:cNvSpPr>
            <a:spLocks noGrp="1"/>
          </p:cNvSpPr>
          <p:nvPr>
            <p:ph sz="quarter" idx="1"/>
          </p:nvPr>
        </p:nvSpPr>
        <p:spPr>
          <a:xfrm>
            <a:off x="204216" y="636850"/>
            <a:ext cx="8406384" cy="6144949"/>
          </a:xfrm>
        </p:spPr>
        <p:txBody>
          <a:bodyPr>
            <a:normAutofit fontScale="25000" lnSpcReduction="20000"/>
          </a:bodyPr>
          <a:lstStyle/>
          <a:p>
            <a:pPr>
              <a:lnSpc>
                <a:spcPct val="200000"/>
              </a:lnSpc>
              <a:buNone/>
            </a:pPr>
            <a:r>
              <a:rPr lang="en-US" sz="2000" dirty="0"/>
              <a:t>	</a:t>
            </a:r>
            <a:r>
              <a:rPr lang="en-US" sz="3200" dirty="0"/>
              <a:t> </a:t>
            </a:r>
            <a:r>
              <a:rPr lang="en-GB" sz="8000" dirty="0"/>
              <a:t>refers to the utilization of Information Technology (IT), </a:t>
            </a:r>
            <a:r>
              <a:rPr lang="en-US" sz="8000" dirty="0"/>
              <a:t>computer network and usually the Internet </a:t>
            </a:r>
            <a:r>
              <a:rPr lang="en-GB" sz="8000" dirty="0"/>
              <a:t>for delivering government services and exchange of information </a:t>
            </a:r>
            <a:r>
              <a:rPr lang="en-US" sz="8000" dirty="0"/>
              <a:t>to the members of the public and private sector.</a:t>
            </a:r>
          </a:p>
          <a:p>
            <a:pPr>
              <a:lnSpc>
                <a:spcPct val="200000"/>
              </a:lnSpc>
              <a:buNone/>
            </a:pPr>
            <a:r>
              <a:rPr lang="en-GB" sz="8000" dirty="0"/>
              <a:t>e.g. of services: </a:t>
            </a:r>
            <a:r>
              <a:rPr lang="en-GB" sz="8000" dirty="0">
                <a:solidFill>
                  <a:srgbClr val="FF0000"/>
                </a:solidFill>
              </a:rPr>
              <a:t>payment of utility bills, reservations of train tickets, getting birth and death certificates, vehicle permits, driving licenses </a:t>
            </a:r>
            <a:r>
              <a:rPr lang="en-GB" sz="8000" dirty="0"/>
              <a:t>etc</a:t>
            </a:r>
            <a:r>
              <a:rPr lang="en-GB" sz="4800" dirty="0"/>
              <a:t>. </a:t>
            </a:r>
            <a:r>
              <a:rPr lang="en-GB" sz="8000" dirty="0"/>
              <a:t>These </a:t>
            </a:r>
            <a:r>
              <a:rPr lang="en-GB" sz="7600" dirty="0"/>
              <a:t>services</a:t>
            </a:r>
            <a:r>
              <a:rPr lang="en-GB" sz="8000" dirty="0"/>
              <a:t> are available at separate offices and normally time-consuming because of slow processing and often large crowds waiting for the services. Therefore, It will save time and the bother of running around various departments. </a:t>
            </a:r>
            <a:endParaRPr lang="en-US" sz="38400" dirty="0"/>
          </a:p>
          <a:p>
            <a:pPr>
              <a:lnSpc>
                <a:spcPct val="200000"/>
              </a:lnSpc>
              <a:buNone/>
            </a:pPr>
            <a:endParaRPr lang="en-US" sz="14800"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35</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80">
                                          <p:stCondLst>
                                            <p:cond delay="0"/>
                                          </p:stCondLst>
                                        </p:cTn>
                                        <p:tgtEl>
                                          <p:spTgt spid="3">
                                            <p:txEl>
                                              <p:pRg st="1" end="1"/>
                                            </p:txEl>
                                          </p:spTgt>
                                        </p:tgtEl>
                                      </p:cBhvr>
                                    </p:animEffect>
                                    <p:anim calcmode="lin" valueType="num">
                                      <p:cBhvr>
                                        <p:cTn id="1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3" dur="26">
                                          <p:stCondLst>
                                            <p:cond delay="650"/>
                                          </p:stCondLst>
                                        </p:cTn>
                                        <p:tgtEl>
                                          <p:spTgt spid="3">
                                            <p:txEl>
                                              <p:pRg st="1" end="1"/>
                                            </p:txEl>
                                          </p:spTgt>
                                        </p:tgtEl>
                                      </p:cBhvr>
                                      <p:to x="100000" y="60000"/>
                                    </p:animScale>
                                    <p:animScale>
                                      <p:cBhvr>
                                        <p:cTn id="24" dur="166" decel="50000">
                                          <p:stCondLst>
                                            <p:cond delay="676"/>
                                          </p:stCondLst>
                                        </p:cTn>
                                        <p:tgtEl>
                                          <p:spTgt spid="3">
                                            <p:txEl>
                                              <p:pRg st="1" end="1"/>
                                            </p:txEl>
                                          </p:spTgt>
                                        </p:tgtEl>
                                      </p:cBhvr>
                                      <p:to x="100000" y="100000"/>
                                    </p:animScale>
                                    <p:animScale>
                                      <p:cBhvr>
                                        <p:cTn id="25" dur="26">
                                          <p:stCondLst>
                                            <p:cond delay="1312"/>
                                          </p:stCondLst>
                                        </p:cTn>
                                        <p:tgtEl>
                                          <p:spTgt spid="3">
                                            <p:txEl>
                                              <p:pRg st="1" end="1"/>
                                            </p:txEl>
                                          </p:spTgt>
                                        </p:tgtEl>
                                      </p:cBhvr>
                                      <p:to x="100000" y="80000"/>
                                    </p:animScale>
                                    <p:animScale>
                                      <p:cBhvr>
                                        <p:cTn id="26" dur="166" decel="50000">
                                          <p:stCondLst>
                                            <p:cond delay="1338"/>
                                          </p:stCondLst>
                                        </p:cTn>
                                        <p:tgtEl>
                                          <p:spTgt spid="3">
                                            <p:txEl>
                                              <p:pRg st="1" end="1"/>
                                            </p:txEl>
                                          </p:spTgt>
                                        </p:tgtEl>
                                      </p:cBhvr>
                                      <p:to x="100000" y="100000"/>
                                    </p:animScale>
                                    <p:animScale>
                                      <p:cBhvr>
                                        <p:cTn id="27" dur="26">
                                          <p:stCondLst>
                                            <p:cond delay="1642"/>
                                          </p:stCondLst>
                                        </p:cTn>
                                        <p:tgtEl>
                                          <p:spTgt spid="3">
                                            <p:txEl>
                                              <p:pRg st="1" end="1"/>
                                            </p:txEl>
                                          </p:spTgt>
                                        </p:tgtEl>
                                      </p:cBhvr>
                                      <p:to x="100000" y="90000"/>
                                    </p:animScale>
                                    <p:animScale>
                                      <p:cBhvr>
                                        <p:cTn id="28" dur="166" decel="50000">
                                          <p:stCondLst>
                                            <p:cond delay="1668"/>
                                          </p:stCondLst>
                                        </p:cTn>
                                        <p:tgtEl>
                                          <p:spTgt spid="3">
                                            <p:txEl>
                                              <p:pRg st="1" end="1"/>
                                            </p:txEl>
                                          </p:spTgt>
                                        </p:tgtEl>
                                      </p:cBhvr>
                                      <p:to x="100000" y="100000"/>
                                    </p:animScale>
                                    <p:animScale>
                                      <p:cBhvr>
                                        <p:cTn id="29" dur="26">
                                          <p:stCondLst>
                                            <p:cond delay="1808"/>
                                          </p:stCondLst>
                                        </p:cTn>
                                        <p:tgtEl>
                                          <p:spTgt spid="3">
                                            <p:txEl>
                                              <p:pRg st="1" end="1"/>
                                            </p:txEl>
                                          </p:spTgt>
                                        </p:tgtEl>
                                      </p:cBhvr>
                                      <p:to x="100000" y="95000"/>
                                    </p:animScale>
                                    <p:animScale>
                                      <p:cBhvr>
                                        <p:cTn id="30"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943600"/>
          </a:xfrm>
        </p:spPr>
        <p:txBody>
          <a:bodyPr>
            <a:normAutofit/>
          </a:bodyPr>
          <a:lstStyle/>
          <a:p>
            <a:pPr algn="just">
              <a:buNone/>
            </a:pPr>
            <a:endParaRPr lang="en-US" b="1" u="sng" dirty="0">
              <a:solidFill>
                <a:srgbClr val="FF0000"/>
              </a:solidFill>
            </a:endParaRPr>
          </a:p>
          <a:p>
            <a:pPr algn="just">
              <a:buNone/>
            </a:pPr>
            <a:r>
              <a:rPr lang="en-US" b="1" u="sng" dirty="0">
                <a:solidFill>
                  <a:srgbClr val="FF0000"/>
                </a:solidFill>
              </a:rPr>
              <a:t>Benefits of E-government: </a:t>
            </a:r>
            <a:endParaRPr lang="en-US" dirty="0"/>
          </a:p>
          <a:p>
            <a:pPr marL="287338" lvl="0" indent="-287338">
              <a:lnSpc>
                <a:spcPct val="150000"/>
              </a:lnSpc>
              <a:buFont typeface="+mj-lt"/>
              <a:buAutoNum type="arabicPeriod"/>
            </a:pPr>
            <a:r>
              <a:rPr lang="en-US" dirty="0"/>
              <a:t>lessening corruption and  bureaucracy in administration</a:t>
            </a:r>
          </a:p>
          <a:p>
            <a:pPr marL="287338" lvl="0" indent="-287338">
              <a:lnSpc>
                <a:spcPct val="150000"/>
              </a:lnSpc>
              <a:buFont typeface="+mj-lt"/>
              <a:buAutoNum type="arabicPeriod"/>
            </a:pPr>
            <a:r>
              <a:rPr lang="en-US" dirty="0"/>
              <a:t>improving the efficiency of the administrative system</a:t>
            </a:r>
          </a:p>
          <a:p>
            <a:pPr marL="287338" lvl="0" indent="-287338">
              <a:lnSpc>
                <a:spcPct val="150000"/>
              </a:lnSpc>
              <a:buFont typeface="+mj-lt"/>
              <a:buAutoNum type="arabicPeriod"/>
            </a:pPr>
            <a:r>
              <a:rPr lang="en-US" dirty="0"/>
              <a:t>increasing transparency</a:t>
            </a:r>
          </a:p>
          <a:p>
            <a:pPr marL="287338" lvl="0" indent="-287338">
              <a:lnSpc>
                <a:spcPct val="150000"/>
              </a:lnSpc>
              <a:buFont typeface="+mj-lt"/>
              <a:buAutoNum type="arabicPeriod"/>
            </a:pPr>
            <a:r>
              <a:rPr lang="en-US" dirty="0"/>
              <a:t>revenue growth, and cost reductions.</a:t>
            </a:r>
          </a:p>
          <a:p>
            <a:pPr marL="287338" lvl="0" indent="-287338">
              <a:lnSpc>
                <a:spcPct val="150000"/>
              </a:lnSpc>
              <a:buFont typeface="+mj-lt"/>
              <a:buAutoNum type="arabicPeriod"/>
            </a:pPr>
            <a:r>
              <a:rPr lang="en-US" dirty="0"/>
              <a:t>in addition, moving away from a heavily paper-based system to an electronic system—this would reduce the need for man-power</a:t>
            </a:r>
          </a:p>
        </p:txBody>
      </p:sp>
      <p:sp>
        <p:nvSpPr>
          <p:cNvPr id="4" name="Slide Number Placeholder 3"/>
          <p:cNvSpPr>
            <a:spLocks noGrp="1"/>
          </p:cNvSpPr>
          <p:nvPr>
            <p:ph type="sldNum" sz="quarter" idx="15"/>
          </p:nvPr>
        </p:nvSpPr>
        <p:spPr/>
        <p:txBody>
          <a:bodyPr/>
          <a:lstStyle/>
          <a:p>
            <a:fld id="{B98B4F0E-EF35-4662-B643-DB28ECF5960B}" type="slidenum">
              <a:rPr lang="en-US" smtClean="0"/>
              <a:pPr/>
              <a:t>36</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noAutofit/>
          </a:bodyPr>
          <a:lstStyle/>
          <a:p>
            <a:r>
              <a:rPr lang="en-US" sz="2800" b="1" dirty="0">
                <a:solidFill>
                  <a:schemeClr val="tx1"/>
                </a:solidFill>
                <a:latin typeface="Times New Roman" pitchFamily="18" charset="0"/>
                <a:cs typeface="Times New Roman" pitchFamily="18" charset="0"/>
              </a:rPr>
              <a:t>The administrative activities</a:t>
            </a:r>
            <a:endParaRPr lang="en-US" sz="2400" dirty="0">
              <a:solidFill>
                <a:schemeClr val="tx1"/>
              </a:solidFill>
            </a:endParaRPr>
          </a:p>
        </p:txBody>
      </p:sp>
      <p:sp>
        <p:nvSpPr>
          <p:cNvPr id="3" name="Content Placeholder 2"/>
          <p:cNvSpPr>
            <a:spLocks noGrp="1"/>
          </p:cNvSpPr>
          <p:nvPr>
            <p:ph sz="quarter" idx="1"/>
          </p:nvPr>
        </p:nvSpPr>
        <p:spPr>
          <a:xfrm>
            <a:off x="457200" y="1143000"/>
            <a:ext cx="8229600" cy="5330952"/>
          </a:xfrm>
        </p:spPr>
        <p:txBody>
          <a:bodyPr>
            <a:normAutofit lnSpcReduction="10000"/>
          </a:bodyPr>
          <a:lstStyle/>
          <a:p>
            <a:pPr lvl="2" indent="-914400">
              <a:lnSpc>
                <a:spcPct val="150000"/>
              </a:lnSpc>
              <a:buNone/>
            </a:pPr>
            <a:r>
              <a:rPr lang="en-US" sz="2200" b="1" dirty="0"/>
              <a:t>The administrative police:</a:t>
            </a:r>
          </a:p>
          <a:p>
            <a:pPr lvl="2" indent="-914400">
              <a:lnSpc>
                <a:spcPct val="150000"/>
              </a:lnSpc>
              <a:buNone/>
            </a:pPr>
            <a:endParaRPr lang="en-US" sz="800" dirty="0"/>
          </a:p>
          <a:p>
            <a:pPr lvl="0">
              <a:lnSpc>
                <a:spcPct val="150000"/>
              </a:lnSpc>
              <a:buNone/>
            </a:pPr>
            <a:r>
              <a:rPr lang="en-US" sz="2800" dirty="0"/>
              <a:t>	This term refers to a body of administrative decisions and procedures adopted by the government aiming to prevent and protect the public order from troubles. The elements of administrative police are:</a:t>
            </a:r>
          </a:p>
          <a:p>
            <a:pPr lvl="0">
              <a:lnSpc>
                <a:spcPct val="150000"/>
              </a:lnSpc>
            </a:pPr>
            <a:r>
              <a:rPr lang="en-US" sz="2000" dirty="0"/>
              <a:t>The public security</a:t>
            </a:r>
            <a:endParaRPr lang="en-US" sz="1600" dirty="0"/>
          </a:p>
          <a:p>
            <a:pPr lvl="0">
              <a:lnSpc>
                <a:spcPct val="150000"/>
              </a:lnSpc>
            </a:pPr>
            <a:r>
              <a:rPr lang="en-US" sz="2000" dirty="0"/>
              <a:t>The public health</a:t>
            </a:r>
            <a:endParaRPr lang="en-US" sz="1600" dirty="0"/>
          </a:p>
          <a:p>
            <a:pPr lvl="0">
              <a:lnSpc>
                <a:spcPct val="150000"/>
              </a:lnSpc>
            </a:pPr>
            <a:r>
              <a:rPr lang="en-US" sz="2000" dirty="0"/>
              <a:t>The public quietude</a:t>
            </a:r>
          </a:p>
          <a:p>
            <a:pPr lvl="0">
              <a:lnSpc>
                <a:spcPct val="150000"/>
              </a:lnSpc>
              <a:buNone/>
            </a:pPr>
            <a:endParaRPr lang="en-US" sz="2000" dirty="0"/>
          </a:p>
        </p:txBody>
      </p:sp>
      <p:sp>
        <p:nvSpPr>
          <p:cNvPr id="4" name="Slide Number Placeholder 3"/>
          <p:cNvSpPr>
            <a:spLocks noGrp="1"/>
          </p:cNvSpPr>
          <p:nvPr>
            <p:ph type="sldNum" sz="quarter" idx="15"/>
          </p:nvPr>
        </p:nvSpPr>
        <p:spPr/>
        <p:txBody>
          <a:bodyPr/>
          <a:lstStyle/>
          <a:p>
            <a:fld id="{B98B4F0E-EF35-4662-B643-DB28ECF5960B}" type="slidenum">
              <a:rPr lang="en-US" smtClean="0"/>
              <a:pPr/>
              <a:t>37</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67512"/>
          </a:xfrm>
        </p:spPr>
        <p:txBody>
          <a:bodyPr>
            <a:normAutofit/>
          </a:bodyPr>
          <a:lstStyle/>
          <a:p>
            <a:r>
              <a:rPr lang="en-US" sz="2800" b="1" dirty="0">
                <a:solidFill>
                  <a:schemeClr val="tx1"/>
                </a:solidFill>
                <a:latin typeface="+mn-lt"/>
              </a:rPr>
              <a:t>Limits of the administrative police:</a:t>
            </a:r>
            <a:endParaRPr lang="en-US" sz="2800" dirty="0">
              <a:solidFill>
                <a:schemeClr val="tx1"/>
              </a:solidFill>
              <a:latin typeface="+mn-lt"/>
            </a:endParaRPr>
          </a:p>
        </p:txBody>
      </p:sp>
      <p:sp>
        <p:nvSpPr>
          <p:cNvPr id="3" name="Content Placeholder 2"/>
          <p:cNvSpPr>
            <a:spLocks noGrp="1"/>
          </p:cNvSpPr>
          <p:nvPr>
            <p:ph sz="quarter" idx="1"/>
          </p:nvPr>
        </p:nvSpPr>
        <p:spPr>
          <a:xfrm>
            <a:off x="457200" y="1447800"/>
            <a:ext cx="8229600" cy="5105400"/>
          </a:xfrm>
        </p:spPr>
        <p:txBody>
          <a:bodyPr>
            <a:normAutofit fontScale="92500" lnSpcReduction="10000"/>
          </a:bodyPr>
          <a:lstStyle/>
          <a:p>
            <a:pPr lvl="0" algn="just">
              <a:buNone/>
            </a:pPr>
            <a:endParaRPr lang="en-US" sz="1000" b="1" dirty="0"/>
          </a:p>
          <a:p>
            <a:pPr lvl="0" algn="just">
              <a:buNone/>
            </a:pPr>
            <a:r>
              <a:rPr lang="en-US" b="1" dirty="0"/>
              <a:t>1- During Ordinary Circumstances</a:t>
            </a:r>
          </a:p>
          <a:p>
            <a:pPr lvl="0" algn="just">
              <a:buNone/>
            </a:pPr>
            <a:endParaRPr lang="en-US" sz="1400" dirty="0"/>
          </a:p>
          <a:p>
            <a:pPr marL="0" indent="0" algn="just">
              <a:lnSpc>
                <a:spcPct val="160000"/>
              </a:lnSpc>
              <a:buNone/>
            </a:pPr>
            <a:r>
              <a:rPr lang="en-US" dirty="0"/>
              <a:t>	During ordinary circumstances, all decisions and procedures made by the executive to enforce the administrative police must submit to the law because the limits of the public administration are narrow.</a:t>
            </a:r>
          </a:p>
          <a:p>
            <a:pPr marL="0" indent="0" algn="just">
              <a:lnSpc>
                <a:spcPct val="160000"/>
              </a:lnSpc>
              <a:buFont typeface="Arial" pitchFamily="34" charset="0"/>
              <a:buChar char="•"/>
            </a:pPr>
            <a:r>
              <a:rPr lang="en-US" sz="400" dirty="0"/>
              <a:t>                  </a:t>
            </a:r>
            <a:r>
              <a:rPr lang="en-US" dirty="0"/>
              <a:t>Any contrary conduct of the public administration to the law will be refused according to the narrow concept of administrative power.</a:t>
            </a:r>
          </a:p>
          <a:p>
            <a:pPr lvl="0" algn="just">
              <a:lnSpc>
                <a:spcPct val="150000"/>
              </a:lnSpc>
              <a:buNone/>
            </a:pPr>
            <a:r>
              <a:rPr lang="en-US" dirty="0"/>
              <a:t>The supervision of the judicial institutions will be wide.</a:t>
            </a:r>
          </a:p>
        </p:txBody>
      </p:sp>
      <p:sp>
        <p:nvSpPr>
          <p:cNvPr id="4" name="Slide Number Placeholder 3"/>
          <p:cNvSpPr>
            <a:spLocks noGrp="1"/>
          </p:cNvSpPr>
          <p:nvPr>
            <p:ph type="sldNum" sz="quarter" idx="15"/>
          </p:nvPr>
        </p:nvSpPr>
        <p:spPr/>
        <p:txBody>
          <a:bodyPr/>
          <a:lstStyle/>
          <a:p>
            <a:fld id="{B98B4F0E-EF35-4662-B643-DB28ECF5960B}" type="slidenum">
              <a:rPr lang="en-US" smtClean="0"/>
              <a:pPr/>
              <a:t>38</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715000"/>
          </a:xfrm>
        </p:spPr>
        <p:txBody>
          <a:bodyPr/>
          <a:lstStyle/>
          <a:p>
            <a:pPr lvl="0">
              <a:buNone/>
            </a:pPr>
            <a:r>
              <a:rPr lang="en-US" b="1" dirty="0"/>
              <a:t>2- During Emergency Circumstances</a:t>
            </a:r>
            <a:endParaRPr lang="en-US" dirty="0"/>
          </a:p>
          <a:p>
            <a:pPr marL="0" indent="0" algn="just">
              <a:lnSpc>
                <a:spcPct val="150000"/>
              </a:lnSpc>
              <a:buNone/>
            </a:pPr>
            <a:endParaRPr lang="en-US" sz="1100" dirty="0"/>
          </a:p>
          <a:p>
            <a:pPr marL="0" indent="0" algn="just">
              <a:lnSpc>
                <a:spcPct val="150000"/>
              </a:lnSpc>
              <a:buNone/>
            </a:pPr>
            <a:r>
              <a:rPr lang="en-US" dirty="0"/>
              <a:t>The emergency circumstances have either been caused by human conducts such as war, or by nature such as earthquakes or floods.</a:t>
            </a:r>
          </a:p>
          <a:p>
            <a:pPr marL="0" indent="0" algn="just">
              <a:lnSpc>
                <a:spcPct val="150000"/>
              </a:lnSpc>
              <a:buNone/>
            </a:pPr>
            <a:r>
              <a:rPr lang="en-US" dirty="0"/>
              <a:t>These circumstances make the power of public administration wide according to the wide concept of administrative power. </a:t>
            </a:r>
          </a:p>
          <a:p>
            <a:pPr marL="0" indent="0" algn="just">
              <a:lnSpc>
                <a:spcPct val="150000"/>
              </a:lnSpc>
              <a:buNone/>
            </a:pPr>
            <a:r>
              <a:rPr lang="en-US" dirty="0"/>
              <a:t>The supervision of the judicial institutions will be narrow.</a:t>
            </a:r>
          </a:p>
          <a:p>
            <a:pPr>
              <a:buNone/>
            </a:pP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pPr/>
              <a:t>39</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t>Historical development of Administrative Law:‎</a:t>
            </a:r>
          </a:p>
        </p:txBody>
      </p:sp>
      <p:sp>
        <p:nvSpPr>
          <p:cNvPr id="3" name="Content Placeholder 2"/>
          <p:cNvSpPr>
            <a:spLocks noGrp="1"/>
          </p:cNvSpPr>
          <p:nvPr>
            <p:ph sz="quarter" idx="1"/>
          </p:nvPr>
        </p:nvSpPr>
        <p:spPr/>
        <p:txBody>
          <a:bodyPr/>
          <a:lstStyle/>
          <a:p>
            <a:r>
              <a:rPr lang="en-US" dirty="0"/>
              <a:t>Administrative law is regarded as recent law if it is compared with other ancient laws such as criminal law and civil law because its roots can be traced back to 1789. (French revolution).</a:t>
            </a:r>
            <a:endParaRPr lang="en-GB" dirty="0"/>
          </a:p>
          <a:p>
            <a:r>
              <a:rPr lang="en-US" dirty="0"/>
              <a:t>Before that time France and other European countries were governed by absolute monarchs so those monarchs and their dictatorial monarchy systems have not submitted to any law especially the administrative law which contains specific legal principles and rules which limit the power of governors.  </a:t>
            </a:r>
            <a:endParaRPr lang="en-GB" dirty="0"/>
          </a:p>
          <a:p>
            <a:pPr marL="0" indent="0">
              <a:buNone/>
            </a:pPr>
            <a:endParaRPr lang="en-GB" dirty="0"/>
          </a:p>
        </p:txBody>
      </p:sp>
      <p:sp>
        <p:nvSpPr>
          <p:cNvPr id="4" name="Slide Number Placeholder 3"/>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98B4F0E-EF35-4662-B643-DB28ECF5960B}" type="slidenum">
              <a:rPr kumimoji="0" lang="en-US"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8863887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latin typeface="Times New Roman" pitchFamily="18" charset="0"/>
                <a:cs typeface="Times New Roman" pitchFamily="18" charset="0"/>
              </a:rPr>
              <a:t>The Administrative Decision</a:t>
            </a:r>
            <a:endParaRPr lang="ar-IQ" dirty="0"/>
          </a:p>
        </p:txBody>
      </p:sp>
      <p:sp>
        <p:nvSpPr>
          <p:cNvPr id="3" name="Content Placeholder 2"/>
          <p:cNvSpPr>
            <a:spLocks noGrp="1"/>
          </p:cNvSpPr>
          <p:nvPr>
            <p:ph sz="quarter" idx="1"/>
          </p:nvPr>
        </p:nvSpPr>
        <p:spPr/>
        <p:txBody>
          <a:bodyPr>
            <a:normAutofit lnSpcReduction="10000"/>
          </a:bodyPr>
          <a:lstStyle/>
          <a:p>
            <a:pPr algn="just">
              <a:lnSpc>
                <a:spcPct val="150000"/>
              </a:lnSpc>
              <a:buNone/>
            </a:pPr>
            <a:r>
              <a:rPr lang="en-US" sz="2800" dirty="0"/>
              <a:t>   It refers to the expression of the will of administration unilaterally to create or amend or abolish a legal position. It is the most important instrument which makes the administration supreme because it makes the administration able to obligate citizens and punish anyone who violates rules of law. </a:t>
            </a:r>
          </a:p>
          <a:p>
            <a:pPr>
              <a:buNone/>
            </a:pPr>
            <a:endParaRPr lang="ar-IQ" dirty="0"/>
          </a:p>
        </p:txBody>
      </p:sp>
      <p:sp>
        <p:nvSpPr>
          <p:cNvPr id="4" name="Slide Number Placeholder 3"/>
          <p:cNvSpPr>
            <a:spLocks noGrp="1"/>
          </p:cNvSpPr>
          <p:nvPr>
            <p:ph type="sldNum" sz="quarter" idx="15"/>
          </p:nvPr>
        </p:nvSpPr>
        <p:spPr/>
        <p:txBody>
          <a:bodyPr/>
          <a:lstStyle/>
          <a:p>
            <a:fld id="{B98B4F0E-EF35-4662-B643-DB28ECF5960B}"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Times New Roman" pitchFamily="18" charset="0"/>
                <a:cs typeface="Times New Roman" pitchFamily="18" charset="0"/>
              </a:rPr>
              <a:t>Elements of Administrative Decisions</a:t>
            </a:r>
            <a:endParaRPr lang="ar-IQ" sz="2800" dirty="0"/>
          </a:p>
        </p:txBody>
      </p:sp>
      <p:sp>
        <p:nvSpPr>
          <p:cNvPr id="3" name="Content Placeholder 2"/>
          <p:cNvSpPr>
            <a:spLocks noGrp="1"/>
          </p:cNvSpPr>
          <p:nvPr>
            <p:ph sz="quarter" idx="1"/>
          </p:nvPr>
        </p:nvSpPr>
        <p:spPr>
          <a:xfrm>
            <a:off x="457200" y="1524000"/>
            <a:ext cx="7696200" cy="4724400"/>
          </a:xfrm>
        </p:spPr>
        <p:txBody>
          <a:bodyPr/>
          <a:lstStyle/>
          <a:p>
            <a:pPr>
              <a:buNone/>
            </a:pPr>
            <a:r>
              <a:rPr lang="en-US" sz="2800" b="1" dirty="0"/>
              <a:t>1 – </a:t>
            </a:r>
            <a:r>
              <a:rPr lang="en-US" sz="2800" b="1" dirty="0">
                <a:latin typeface="Times New Roman" pitchFamily="18" charset="0"/>
                <a:cs typeface="Times New Roman" pitchFamily="18" charset="0"/>
              </a:rPr>
              <a:t>Specialization</a:t>
            </a:r>
            <a:endParaRPr lang="en-US" sz="1800" dirty="0">
              <a:latin typeface="Times New Roman" pitchFamily="18" charset="0"/>
              <a:cs typeface="Times New Roman" pitchFamily="18" charset="0"/>
            </a:endParaRPr>
          </a:p>
          <a:p>
            <a:pPr marL="0" indent="0" algn="just">
              <a:buNone/>
            </a:pPr>
            <a:r>
              <a:rPr lang="en-US" sz="2800" dirty="0">
                <a:latin typeface="Times New Roman" pitchFamily="18" charset="0"/>
                <a:cs typeface="Times New Roman" pitchFamily="18" charset="0"/>
              </a:rPr>
              <a:t>Administrative decisions should be issued by specialized administrations; this element is fulfilled when the administration has the following:</a:t>
            </a:r>
          </a:p>
          <a:p>
            <a:pPr marL="0" indent="0">
              <a:buNone/>
            </a:pPr>
            <a:endParaRPr lang="en-US" sz="2000" dirty="0">
              <a:latin typeface="Times New Roman" pitchFamily="18" charset="0"/>
              <a:cs typeface="Times New Roman" pitchFamily="18" charset="0"/>
            </a:endParaRPr>
          </a:p>
          <a:p>
            <a:pPr marL="514350" lvl="0" indent="-514350">
              <a:buFont typeface="+mj-lt"/>
              <a:buAutoNum type="arabicPeriod"/>
            </a:pPr>
            <a:r>
              <a:rPr lang="en-US" sz="2800" dirty="0">
                <a:latin typeface="Times New Roman" pitchFamily="18" charset="0"/>
                <a:cs typeface="Times New Roman" pitchFamily="18" charset="0"/>
              </a:rPr>
              <a:t>The material (substantive) specialization</a:t>
            </a:r>
            <a:endParaRPr lang="en-US" sz="2000" dirty="0">
              <a:latin typeface="Times New Roman" pitchFamily="18" charset="0"/>
              <a:cs typeface="Times New Roman" pitchFamily="18" charset="0"/>
            </a:endParaRPr>
          </a:p>
          <a:p>
            <a:pPr marL="514350" lvl="0" indent="-514350">
              <a:buFont typeface="+mj-lt"/>
              <a:buAutoNum type="arabicPeriod"/>
            </a:pPr>
            <a:r>
              <a:rPr lang="en-US" sz="2800" dirty="0">
                <a:latin typeface="Times New Roman" pitchFamily="18" charset="0"/>
                <a:cs typeface="Times New Roman" pitchFamily="18" charset="0"/>
              </a:rPr>
              <a:t>The regional specialization </a:t>
            </a:r>
            <a:endParaRPr lang="en-US" sz="2000" dirty="0">
              <a:latin typeface="Times New Roman" pitchFamily="18" charset="0"/>
              <a:cs typeface="Times New Roman" pitchFamily="18" charset="0"/>
            </a:endParaRPr>
          </a:p>
          <a:p>
            <a:pPr marL="514350" lvl="0" indent="-514350">
              <a:buFont typeface="+mj-lt"/>
              <a:buAutoNum type="arabicPeriod"/>
            </a:pPr>
            <a:r>
              <a:rPr lang="en-US" sz="2800" dirty="0">
                <a:latin typeface="Times New Roman" pitchFamily="18" charset="0"/>
                <a:cs typeface="Times New Roman" pitchFamily="18" charset="0"/>
              </a:rPr>
              <a:t>The time of specialization</a:t>
            </a:r>
            <a:endParaRPr lang="en-US" sz="2000" dirty="0">
              <a:latin typeface="Times New Roman" pitchFamily="18" charset="0"/>
              <a:cs typeface="Times New Roman" pitchFamily="18" charset="0"/>
            </a:endParaRPr>
          </a:p>
          <a:p>
            <a:pPr>
              <a:buNone/>
            </a:pPr>
            <a:endParaRPr lang="ar-IQ" dirty="0"/>
          </a:p>
        </p:txBody>
      </p:sp>
      <p:sp>
        <p:nvSpPr>
          <p:cNvPr id="4" name="Slide Number Placeholder 3"/>
          <p:cNvSpPr>
            <a:spLocks noGrp="1"/>
          </p:cNvSpPr>
          <p:nvPr>
            <p:ph type="sldNum" sz="quarter" idx="15"/>
          </p:nvPr>
        </p:nvSpPr>
        <p:spPr/>
        <p:txBody>
          <a:bodyPr/>
          <a:lstStyle/>
          <a:p>
            <a:fld id="{B98B4F0E-EF35-4662-B643-DB28ECF5960B}"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867400"/>
          </a:xfrm>
        </p:spPr>
        <p:txBody>
          <a:bodyPr>
            <a:noAutofit/>
          </a:bodyPr>
          <a:lstStyle/>
          <a:p>
            <a:pPr marL="0" indent="0" algn="just">
              <a:lnSpc>
                <a:spcPct val="200000"/>
              </a:lnSpc>
              <a:buNone/>
            </a:pPr>
            <a:r>
              <a:rPr lang="en-US" b="1" dirty="0"/>
              <a:t>2 – The Form of Administrative Decisions</a:t>
            </a:r>
          </a:p>
          <a:p>
            <a:pPr marL="0" indent="0" algn="just">
              <a:lnSpc>
                <a:spcPct val="200000"/>
              </a:lnSpc>
              <a:buNone/>
            </a:pPr>
            <a:r>
              <a:rPr lang="en-US" dirty="0"/>
              <a:t>Generally, the administrative decision, whether it is positive or negative, shall be written and has a reference number and a date of issuance. If the law requires a certain legal form, the administration must follow it when issuing its decision; if the official ignores this legally-required form, his decision will be refused.</a:t>
            </a:r>
          </a:p>
        </p:txBody>
      </p:sp>
      <p:sp>
        <p:nvSpPr>
          <p:cNvPr id="4" name="Slide Number Placeholder 3"/>
          <p:cNvSpPr>
            <a:spLocks noGrp="1"/>
          </p:cNvSpPr>
          <p:nvPr>
            <p:ph type="sldNum" sz="quarter" idx="15"/>
          </p:nvPr>
        </p:nvSpPr>
        <p:spPr/>
        <p:txBody>
          <a:bodyPr/>
          <a:lstStyle/>
          <a:p>
            <a:fld id="{B98B4F0E-EF35-4662-B643-DB28ECF5960B}" type="slidenum">
              <a:rPr lang="en-US" smtClean="0"/>
              <a:pPr/>
              <a:t>42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8229600" cy="5638800"/>
          </a:xfrm>
        </p:spPr>
        <p:txBody>
          <a:bodyPr/>
          <a:lstStyle/>
          <a:p>
            <a:pPr>
              <a:buNone/>
            </a:pPr>
            <a:r>
              <a:rPr lang="en-US" b="1" dirty="0"/>
              <a:t>3 – The Reason of Administrative Decisions</a:t>
            </a:r>
            <a:endParaRPr lang="en-US" dirty="0"/>
          </a:p>
          <a:p>
            <a:pPr marL="0" indent="0" algn="just">
              <a:lnSpc>
                <a:spcPct val="150000"/>
              </a:lnSpc>
              <a:buNone/>
            </a:pPr>
            <a:r>
              <a:rPr lang="en-US" dirty="0"/>
              <a:t>It is the material and legal cases that cause the administration to issue a decision. Good decisions are attached by reasons to justify them. In a good administration, the reasons behind decisions are visible and available to those whom the decision affects. Being able to articulate a reason promotes accountability and provides transparency, allowing for greater scrutiny and enhancing understanding and acceptance.</a:t>
            </a:r>
          </a:p>
          <a:p>
            <a:pPr>
              <a:buNone/>
            </a:pP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43</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8229600" cy="5638800"/>
          </a:xfrm>
        </p:spPr>
        <p:txBody>
          <a:bodyPr>
            <a:normAutofit/>
          </a:bodyPr>
          <a:lstStyle/>
          <a:p>
            <a:pPr marL="0" indent="0" algn="just">
              <a:lnSpc>
                <a:spcPct val="150000"/>
              </a:lnSpc>
              <a:buNone/>
            </a:pPr>
            <a:r>
              <a:rPr lang="en-US" b="1" dirty="0"/>
              <a:t>4 – The Object of Administrative Decisions</a:t>
            </a:r>
          </a:p>
          <a:p>
            <a:pPr marL="0" indent="0" algn="just">
              <a:lnSpc>
                <a:spcPct val="150000"/>
              </a:lnSpc>
              <a:buNone/>
            </a:pPr>
            <a:endParaRPr lang="en-US" sz="1600" dirty="0"/>
          </a:p>
          <a:p>
            <a:pPr marL="0" indent="0" algn="just">
              <a:lnSpc>
                <a:spcPct val="200000"/>
              </a:lnSpc>
              <a:buNone/>
            </a:pPr>
            <a:r>
              <a:rPr lang="en-US" dirty="0"/>
              <a:t>	The object is the legal consequence which the decision produces. This consequence appears when the decisions create or amend or abolish a legal position. It shall, in anyway, be legal and not contrary with the law.</a:t>
            </a:r>
          </a:p>
          <a:p>
            <a:pPr>
              <a:lnSpc>
                <a:spcPct val="200000"/>
              </a:lnSpc>
              <a:buNone/>
            </a:pP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pPr/>
              <a:t>44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715000"/>
          </a:xfrm>
        </p:spPr>
        <p:txBody>
          <a:bodyPr>
            <a:normAutofit lnSpcReduction="10000"/>
          </a:bodyPr>
          <a:lstStyle/>
          <a:p>
            <a:pPr>
              <a:buNone/>
            </a:pPr>
            <a:r>
              <a:rPr lang="en-US" b="1" dirty="0"/>
              <a:t>5 – The Intention of Administrative Decision</a:t>
            </a:r>
            <a:endParaRPr lang="en-US" dirty="0"/>
          </a:p>
          <a:p>
            <a:pPr marL="0" indent="0" algn="just">
              <a:lnSpc>
                <a:spcPct val="150000"/>
              </a:lnSpc>
              <a:buNone/>
            </a:pPr>
            <a:r>
              <a:rPr lang="en-US" sz="1400" dirty="0"/>
              <a:t>	</a:t>
            </a:r>
          </a:p>
          <a:p>
            <a:pPr marL="0" indent="0" algn="just">
              <a:lnSpc>
                <a:spcPct val="200000"/>
              </a:lnSpc>
              <a:buNone/>
            </a:pPr>
            <a:r>
              <a:rPr lang="en-US" dirty="0"/>
              <a:t>	The administrative decision shall be an instrument to realize the public interest. This means that the capability of administration in issuing decisions isn’t a decisive one because its power is restrict by the public interest. So, if an administrative decision realizes or aims to realize a personal interest, it would be refused and abolishable.</a:t>
            </a:r>
          </a:p>
        </p:txBody>
      </p:sp>
      <p:sp>
        <p:nvSpPr>
          <p:cNvPr id="4" name="Slide Number Placeholder 3"/>
          <p:cNvSpPr>
            <a:spLocks noGrp="1"/>
          </p:cNvSpPr>
          <p:nvPr>
            <p:ph type="sldNum" sz="quarter" idx="15"/>
          </p:nvPr>
        </p:nvSpPr>
        <p:spPr/>
        <p:txBody>
          <a:bodyPr/>
          <a:lstStyle/>
          <a:p>
            <a:fld id="{B98B4F0E-EF35-4662-B643-DB28ECF5960B}" type="slidenum">
              <a:rPr lang="en-US" smtClean="0"/>
              <a:pPr/>
              <a:t>45</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7467600" cy="6169152"/>
          </a:xfrm>
        </p:spPr>
        <p:txBody>
          <a:bodyPr/>
          <a:lstStyle/>
          <a:p>
            <a:r>
              <a:rPr lang="en-US" dirty="0"/>
              <a:t>Before the France Revolution, the Judicial Parliaments obstructed administrative reforms. In 1790, the revolutionists abolished them and prevented the judicial from intervening in administrative matters according to principle (separation between the powers). </a:t>
            </a:r>
            <a:endParaRPr lang="en-GB" dirty="0"/>
          </a:p>
          <a:p>
            <a:r>
              <a:rPr lang="en-US" dirty="0"/>
              <a:t>These developments have made the administration responsible for its conflicts. It had the power to issue judgment about its cases; it was known as the judicial administration. After Napoleon Bonaparte became the Emperor of France and during his period, French State Council was established. Gradually, this council has become responsible for all administrative conflicts. </a:t>
            </a:r>
            <a:endParaRPr lang="en-GB" dirty="0"/>
          </a:p>
          <a:p>
            <a:endParaRPr lang="en-GB" dirty="0"/>
          </a:p>
        </p:txBody>
      </p:sp>
      <p:sp>
        <p:nvSpPr>
          <p:cNvPr id="4" name="Slide Number Placeholder 3"/>
          <p:cNvSpPr>
            <a:spLocks noGrp="1"/>
          </p:cNvSpPr>
          <p:nvPr>
            <p:ph type="sldNum" sz="quarter" idx="1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98B4F0E-EF35-4662-B643-DB28ECF5960B}" type="slidenum">
              <a:rPr kumimoji="0" lang="en-US" sz="1400" b="1" i="0" u="none" strike="noStrike" kern="1200" cap="none" spc="0" normalizeH="0" baseline="0" noProof="0" smtClean="0">
                <a:ln>
                  <a:noFill/>
                </a:ln>
                <a:solidFill>
                  <a:srgbClr val="FFFFFF"/>
                </a:solidFill>
                <a:effectLst/>
                <a:uLnTx/>
                <a:uFillTx/>
                <a:latin typeface="Century Schoolbook"/>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400" b="1" i="0" u="none" strike="noStrike" kern="1200" cap="none" spc="0" normalizeH="0" baseline="0" noProof="0">
              <a:ln>
                <a:noFill/>
              </a:ln>
              <a:solidFill>
                <a:srgbClr val="FFFFFF"/>
              </a:solidFill>
              <a:effectLst/>
              <a:uLnTx/>
              <a:uFillTx/>
              <a:latin typeface="Century Schoolbook"/>
              <a:ea typeface="+mn-ea"/>
              <a:cs typeface="+mn-cs"/>
            </a:endParaRPr>
          </a:p>
        </p:txBody>
      </p:sp>
    </p:spTree>
    <p:extLst>
      <p:ext uri="{BB962C8B-B14F-4D97-AF65-F5344CB8AC3E}">
        <p14:creationId xmlns:p14="http://schemas.microsoft.com/office/powerpoint/2010/main" val="3261283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D2581-0965-0735-D7F5-D970033E4E0F}"/>
              </a:ext>
            </a:extLst>
          </p:cNvPr>
          <p:cNvSpPr>
            <a:spLocks noGrp="1"/>
          </p:cNvSpPr>
          <p:nvPr>
            <p:ph type="title"/>
          </p:nvPr>
        </p:nvSpPr>
        <p:spPr>
          <a:xfrm>
            <a:off x="800100" y="720725"/>
            <a:ext cx="7543800" cy="1177925"/>
          </a:xfrm>
        </p:spPr>
        <p:txBody>
          <a:bodyPr>
            <a:normAutofit fontScale="90000"/>
          </a:bodyPr>
          <a:lstStyle/>
          <a:p>
            <a:pPr eaLnBrk="1" fontAlgn="auto" hangingPunct="1">
              <a:spcAft>
                <a:spcPts val="0"/>
              </a:spcAft>
              <a:defRPr/>
            </a:pPr>
            <a:br>
              <a:rPr lang="en-US" sz="4400" dirty="0"/>
            </a:br>
            <a:r>
              <a:rPr lang="en-US" dirty="0"/>
              <a:t> </a:t>
            </a:r>
          </a:p>
        </p:txBody>
      </p:sp>
      <p:graphicFrame>
        <p:nvGraphicFramePr>
          <p:cNvPr id="4" name="Content Placeholder 3">
            <a:extLst>
              <a:ext uri="{FF2B5EF4-FFF2-40B4-BE49-F238E27FC236}">
                <a16:creationId xmlns:a16="http://schemas.microsoft.com/office/drawing/2014/main" id="{F1A9A8B6-012D-6FE6-14B3-A03AC9648372}"/>
              </a:ext>
            </a:extLst>
          </p:cNvPr>
          <p:cNvGraphicFramePr>
            <a:graphicFrameLocks noGrp="1"/>
          </p:cNvGraphicFramePr>
          <p:nvPr>
            <p:ph sz="quarter" idx="1"/>
          </p:nvPr>
        </p:nvGraphicFramePr>
        <p:xfrm>
          <a:off x="1097280" y="1937184"/>
          <a:ext cx="6949440" cy="3969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FB1E7704-DE4D-7478-40C7-5AE5C96DAA42}"/>
              </a:ext>
            </a:extLst>
          </p:cNvPr>
          <p:cNvSpPr txBox="1">
            <a:spLocks noChangeArrowheads="1"/>
          </p:cNvSpPr>
          <p:nvPr/>
        </p:nvSpPr>
        <p:spPr bwMode="auto">
          <a:xfrm>
            <a:off x="438150" y="350838"/>
            <a:ext cx="77168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1" i="0" u="none" strike="noStrike" kern="1200" cap="none" spc="0" normalizeH="0" baseline="0" noProof="0">
                <a:ln>
                  <a:noFill/>
                </a:ln>
                <a:solidFill>
                  <a:prstClr val="black"/>
                </a:solidFill>
                <a:effectLst/>
                <a:uLnTx/>
                <a:uFillTx/>
                <a:latin typeface="Garamond" panose="02020404030301010803" pitchFamily="18" charset="0"/>
                <a:ea typeface="+mn-ea"/>
                <a:cs typeface="Arial" panose="020B0604020202020204" pitchFamily="34" charset="0"/>
              </a:rPr>
              <a:t>Characteristics of Administrative Law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EAFA7-A2BE-EBE2-A924-9F8620593F31}"/>
              </a:ext>
            </a:extLst>
          </p:cNvPr>
          <p:cNvSpPr>
            <a:spLocks noGrp="1"/>
          </p:cNvSpPr>
          <p:nvPr>
            <p:ph type="title"/>
          </p:nvPr>
        </p:nvSpPr>
        <p:spPr/>
        <p:txBody>
          <a:bodyPr/>
          <a:lstStyle/>
          <a:p>
            <a:pPr eaLnBrk="1" fontAlgn="auto" hangingPunct="1">
              <a:spcAft>
                <a:spcPts val="0"/>
              </a:spcAft>
              <a:defRPr/>
            </a:pPr>
            <a:r>
              <a:rPr lang="en-US" dirty="0">
                <a:solidFill>
                  <a:srgbClr val="FF0000"/>
                </a:solidFill>
              </a:rPr>
              <a:t>1. It is Judge Made Law </a:t>
            </a:r>
          </a:p>
        </p:txBody>
      </p:sp>
      <p:sp>
        <p:nvSpPr>
          <p:cNvPr id="3" name="Content Placeholder 2">
            <a:extLst>
              <a:ext uri="{FF2B5EF4-FFF2-40B4-BE49-F238E27FC236}">
                <a16:creationId xmlns:a16="http://schemas.microsoft.com/office/drawing/2014/main" id="{E90FD301-D19A-21AB-5306-C213F1C6DBA3}"/>
              </a:ext>
            </a:extLst>
          </p:cNvPr>
          <p:cNvSpPr>
            <a:spLocks noGrp="1"/>
          </p:cNvSpPr>
          <p:nvPr>
            <p:ph sz="quarter" idx="1"/>
          </p:nvPr>
        </p:nvSpPr>
        <p:spPr/>
        <p:txBody>
          <a:bodyPr>
            <a:normAutofit/>
          </a:bodyPr>
          <a:lstStyle/>
          <a:p>
            <a:pPr marL="365760" indent="-256032" algn="just" eaLnBrk="1" fontAlgn="auto" hangingPunct="1">
              <a:spcAft>
                <a:spcPts val="0"/>
              </a:spcAft>
              <a:buFont typeface="Wingdings 3"/>
              <a:buChar char=""/>
              <a:defRPr/>
            </a:pPr>
            <a:r>
              <a:rPr lang="en-US" dirty="0"/>
              <a:t>Administrative law is essentially Judge-made law or (case law) ,No doubt there are some written laws and regulations in administrative law. But, they are not its most important components, usually; they govern a very specific matter. </a:t>
            </a:r>
          </a:p>
          <a:p>
            <a:pPr marL="365760" indent="-256032" algn="just" eaLnBrk="1" fontAlgn="auto" hangingPunct="1">
              <a:spcAft>
                <a:spcPts val="0"/>
              </a:spcAft>
              <a:buFont typeface="Wingdings 3"/>
              <a:buChar char=""/>
              <a:defRPr/>
            </a:pPr>
            <a:r>
              <a:rPr lang="en-US" dirty="0"/>
              <a:t>On the other hand, the fundamental principles of administrative law are not enacted. </a:t>
            </a:r>
            <a:endParaRPr lang="en-GB" dirty="0"/>
          </a:p>
          <a:p>
            <a:pPr marL="365760" indent="-256032" algn="just" eaLnBrk="1" fontAlgn="auto" hangingPunct="1">
              <a:spcAft>
                <a:spcPts val="0"/>
              </a:spcAft>
              <a:buFont typeface="Wingdings 3"/>
              <a:buChar char=""/>
              <a:defRPr/>
            </a:pPr>
            <a:r>
              <a:rPr lang="en-US" dirty="0"/>
              <a:t>These principles are derived from the decisions rendered by the administrative courts. </a:t>
            </a:r>
            <a:endParaRPr lang="en-GB" dirty="0"/>
          </a:p>
          <a:p>
            <a:pPr marL="365760" indent="-256032" eaLnBrk="1" fontAlgn="auto" hangingPunct="1">
              <a:spcAft>
                <a:spcPts val="0"/>
              </a:spcAft>
              <a:buFont typeface="Wingdings 3"/>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3">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E4637-5FF4-1E09-DEFF-8AEF8AB3D210}"/>
              </a:ext>
            </a:extLst>
          </p:cNvPr>
          <p:cNvSpPr>
            <a:spLocks noGrp="1"/>
          </p:cNvSpPr>
          <p:nvPr>
            <p:ph type="title"/>
          </p:nvPr>
        </p:nvSpPr>
        <p:spPr/>
        <p:txBody>
          <a:bodyPr/>
          <a:lstStyle/>
          <a:p>
            <a:pPr eaLnBrk="1" fontAlgn="auto" hangingPunct="1">
              <a:spcAft>
                <a:spcPts val="0"/>
              </a:spcAft>
              <a:defRPr/>
            </a:pPr>
            <a:r>
              <a:rPr lang="en-US" dirty="0"/>
              <a:t>2. </a:t>
            </a:r>
            <a:r>
              <a:rPr lang="en-US" dirty="0">
                <a:solidFill>
                  <a:srgbClr val="FF0000"/>
                </a:solidFill>
              </a:rPr>
              <a:t>It is a Flexible Law</a:t>
            </a:r>
          </a:p>
        </p:txBody>
      </p:sp>
      <p:sp>
        <p:nvSpPr>
          <p:cNvPr id="3" name="Content Placeholder 2">
            <a:extLst>
              <a:ext uri="{FF2B5EF4-FFF2-40B4-BE49-F238E27FC236}">
                <a16:creationId xmlns:a16="http://schemas.microsoft.com/office/drawing/2014/main" id="{4C561D05-BB9A-E0E6-4921-07F6D024179C}"/>
              </a:ext>
            </a:extLst>
          </p:cNvPr>
          <p:cNvSpPr>
            <a:spLocks noGrp="1"/>
          </p:cNvSpPr>
          <p:nvPr>
            <p:ph sz="quarter" idx="1"/>
          </p:nvPr>
        </p:nvSpPr>
        <p:spPr/>
        <p:txBody>
          <a:bodyPr/>
          <a:lstStyle/>
          <a:p>
            <a:pPr algn="just" eaLnBrk="1" hangingPunct="1"/>
            <a:r>
              <a:rPr lang="en-US" altLang="en-US" sz="2800"/>
              <a:t>As the rules of administrative law are not written, so they have a kind flexibility, which permits constant adaption to changes in administrative life. This flexibility makes it possible to dispense with enacted law. Thus the rules concerning the liability of the state have evolved in France from position on non-liability to one far more binding than for individual citizens. </a:t>
            </a:r>
            <a:endParaRPr lang="en-GB" altLang="en-US" sz="2800"/>
          </a:p>
          <a:p>
            <a:pPr eaLnBrk="1" hangingPunct="1"/>
            <a:endParaRPr lang="en-US" alt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762000"/>
          </a:xfrm>
        </p:spPr>
        <p:txBody>
          <a:bodyPr>
            <a:normAutofit/>
          </a:bodyPr>
          <a:lstStyle/>
          <a:p>
            <a:pPr lvl="2" algn="l" rtl="0">
              <a:spcBef>
                <a:spcPct val="0"/>
              </a:spcBef>
            </a:pPr>
            <a:r>
              <a:rPr lang="en-US" sz="2800" b="1" dirty="0">
                <a:solidFill>
                  <a:srgbClr val="00B0F0"/>
                </a:solidFill>
                <a:latin typeface="Times New Roman" pitchFamily="18" charset="0"/>
                <a:cs typeface="Times New Roman" pitchFamily="18" charset="0"/>
              </a:rPr>
              <a:t>Concerns of Administrative Law</a:t>
            </a:r>
            <a:endParaRPr lang="en-US" sz="2800" dirty="0">
              <a:solidFill>
                <a:srgbClr val="00B0F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914400"/>
            <a:ext cx="7467600" cy="5791200"/>
          </a:xfrm>
        </p:spPr>
        <p:txBody>
          <a:bodyPr>
            <a:noAutofit/>
          </a:bodyPr>
          <a:lstStyle/>
          <a:p>
            <a:pPr marL="0" indent="0" algn="just">
              <a:lnSpc>
                <a:spcPct val="150000"/>
              </a:lnSpc>
              <a:buNone/>
            </a:pPr>
            <a:r>
              <a:rPr lang="en-US" sz="2600" dirty="0"/>
              <a:t>Administrative Law is concerned with the following topics:</a:t>
            </a:r>
          </a:p>
          <a:p>
            <a:pPr lvl="0" algn="just">
              <a:lnSpc>
                <a:spcPct val="150000"/>
              </a:lnSpc>
            </a:pPr>
            <a:r>
              <a:rPr lang="en-US" sz="2600" dirty="0"/>
              <a:t>It studies powers of administrative agencies. </a:t>
            </a:r>
          </a:p>
          <a:p>
            <a:pPr lvl="0" algn="just">
              <a:lnSpc>
                <a:spcPct val="150000"/>
              </a:lnSpc>
            </a:pPr>
            <a:r>
              <a:rPr lang="en-US" sz="2600" dirty="0"/>
              <a:t>It also studies applicable rules and principles while exercising administrative powers such as principles of fairness, reasonableness, rationality and the rules of natural justice.</a:t>
            </a:r>
          </a:p>
        </p:txBody>
      </p:sp>
      <p:sp>
        <p:nvSpPr>
          <p:cNvPr id="6" name="Slide Number Placeholder 5"/>
          <p:cNvSpPr>
            <a:spLocks noGrp="1"/>
          </p:cNvSpPr>
          <p:nvPr>
            <p:ph type="sldNum" sz="quarter" idx="15"/>
          </p:nvPr>
        </p:nvSpPr>
        <p:spPr/>
        <p:txBody>
          <a:bodyPr/>
          <a:lstStyle/>
          <a:p>
            <a:fld id="{B98B4F0E-EF35-4662-B643-DB28ECF5960B}" type="slidenum">
              <a:rPr lang="en-US" smtClean="0">
                <a:solidFill>
                  <a:srgbClr val="360DE5"/>
                </a:solidFill>
              </a:rPr>
              <a:pPr/>
              <a:t>9</a:t>
            </a:fld>
            <a:endParaRPr lang="en-US" dirty="0">
              <a:solidFill>
                <a:srgbClr val="360DE5"/>
              </a:solidFill>
            </a:endParaRPr>
          </a:p>
        </p:txBody>
      </p:sp>
      <p:sp>
        <p:nvSpPr>
          <p:cNvPr id="7" name="Chevron 6"/>
          <p:cNvSpPr/>
          <p:nvPr/>
        </p:nvSpPr>
        <p:spPr>
          <a:xfrm>
            <a:off x="7086600" y="59436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Chevron 7"/>
          <p:cNvSpPr/>
          <p:nvPr/>
        </p:nvSpPr>
        <p:spPr>
          <a:xfrm>
            <a:off x="7467600" y="59436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7124605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linds(horizontal)">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blinds(horizontal)">
                                      <p:cBhvr>
                                        <p:cTn id="20" dur="5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 presetClass="entr" presetSubtype="16" fill="hold" grpId="1"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box(in)">
                                      <p:cBhvr>
                                        <p:cTn id="35" dur="500"/>
                                        <p:tgtEl>
                                          <p:spTgt spid="7"/>
                                        </p:tgtEl>
                                      </p:cBhvr>
                                    </p:animEffect>
                                  </p:childTnLst>
                                </p:cTn>
                              </p:par>
                              <p:par>
                                <p:cTn id="36" presetID="4" presetClass="entr" presetSubtype="16" fill="hold" grpId="1"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box(in)">
                                      <p:cBhvr>
                                        <p:cTn id="3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7" grpId="0" animBg="1"/>
      <p:bldP spid="7" grpId="1" animBg="1"/>
      <p:bldP spid="8" grpId="0" animBg="1"/>
      <p:bldP spid="8" grpId="1"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12927</TotalTime>
  <Words>3081</Words>
  <Application>Microsoft Office PowerPoint</Application>
  <PresentationFormat>On-screen Show (4:3)</PresentationFormat>
  <Paragraphs>230</Paragraphs>
  <Slides>45</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45</vt:i4>
      </vt:variant>
    </vt:vector>
  </HeadingPairs>
  <TitlesOfParts>
    <vt:vector size="54" baseType="lpstr">
      <vt:lpstr>Arial</vt:lpstr>
      <vt:lpstr>Calibri</vt:lpstr>
      <vt:lpstr>Century Schoolbook</vt:lpstr>
      <vt:lpstr>Garamond</vt:lpstr>
      <vt:lpstr>Times New Roman</vt:lpstr>
      <vt:lpstr>Wingdings</vt:lpstr>
      <vt:lpstr>Wingdings 2</vt:lpstr>
      <vt:lpstr>Wingdings 3</vt:lpstr>
      <vt:lpstr>Oriel</vt:lpstr>
      <vt:lpstr>PowerPoint Presentation</vt:lpstr>
      <vt:lpstr> The concept of administrative law</vt:lpstr>
      <vt:lpstr>Definition of Administrative Law</vt:lpstr>
      <vt:lpstr>Historical development of Administrative Law:‎</vt:lpstr>
      <vt:lpstr>PowerPoint Presentation</vt:lpstr>
      <vt:lpstr>  </vt:lpstr>
      <vt:lpstr>1. It is Judge Made Law </vt:lpstr>
      <vt:lpstr>2. It is a Flexible Law</vt:lpstr>
      <vt:lpstr>Concerns of Administrative Law</vt:lpstr>
      <vt:lpstr>PowerPoint Presentation</vt:lpstr>
      <vt:lpstr>Talk about Purpose of Administrative Law?</vt:lpstr>
      <vt:lpstr>Sources of Administrative Law</vt:lpstr>
      <vt:lpstr>PowerPoint Presentation</vt:lpstr>
      <vt:lpstr>PowerPoint Presentation</vt:lpstr>
      <vt:lpstr>PowerPoint Presentation</vt:lpstr>
      <vt:lpstr>PowerPoint Presentation</vt:lpstr>
      <vt:lpstr>PowerPoint Presentation</vt:lpstr>
      <vt:lpstr>PowerPoint Presentation</vt:lpstr>
      <vt:lpstr>Constitutional Law and Administrative Law </vt:lpstr>
      <vt:lpstr>Administrative Law and Human Rights Law</vt:lpstr>
      <vt:lpstr>PowerPoint Presentation</vt:lpstr>
      <vt:lpstr> Administrative Law and financial Law</vt:lpstr>
      <vt:lpstr>Administrative Regulation</vt:lpstr>
      <vt:lpstr>PowerPoint Presentation</vt:lpstr>
      <vt:lpstr>Advantages of Centralism</vt:lpstr>
      <vt:lpstr>Disadvantages</vt:lpstr>
      <vt:lpstr>Decentralization </vt:lpstr>
      <vt:lpstr>PowerPoint Presentation</vt:lpstr>
      <vt:lpstr>Advantages of Decentralization</vt:lpstr>
      <vt:lpstr>Disadvantages of Decentralization</vt:lpstr>
      <vt:lpstr>Administrative agencies</vt:lpstr>
      <vt:lpstr>PowerPoint Presentation</vt:lpstr>
      <vt:lpstr>Reasons for the Creation of Agencies </vt:lpstr>
      <vt:lpstr>Purpose of Administrative Agencies</vt:lpstr>
      <vt:lpstr>E-Government </vt:lpstr>
      <vt:lpstr>PowerPoint Presentation</vt:lpstr>
      <vt:lpstr>The administrative activities</vt:lpstr>
      <vt:lpstr>Limits of the administrative police:</vt:lpstr>
      <vt:lpstr>PowerPoint Presentation</vt:lpstr>
      <vt:lpstr>The Administrative Decision</vt:lpstr>
      <vt:lpstr>Elements of Administrative Decisions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Law  2nd Stage   Lecturer assistant  Shaho Ghafur Ahmed   ahmed.shaho@yahoo.com Mobile No: 07504478439</dc:title>
  <dc:creator>Shaho</dc:creator>
  <cp:lastModifiedBy>Badir Harki</cp:lastModifiedBy>
  <cp:revision>661</cp:revision>
  <dcterms:created xsi:type="dcterms:W3CDTF">2013-09-20T08:20:56Z</dcterms:created>
  <dcterms:modified xsi:type="dcterms:W3CDTF">2023-11-07T06:49:32Z</dcterms:modified>
</cp:coreProperties>
</file>