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4"/>
  </p:notesMasterIdLst>
  <p:sldIdLst>
    <p:sldId id="290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66" r:id="rId10"/>
    <p:sldId id="357" r:id="rId11"/>
    <p:sldId id="358" r:id="rId12"/>
    <p:sldId id="360" r:id="rId13"/>
    <p:sldId id="361" r:id="rId14"/>
    <p:sldId id="362" r:id="rId15"/>
    <p:sldId id="363" r:id="rId16"/>
    <p:sldId id="364" r:id="rId17"/>
    <p:sldId id="365" r:id="rId18"/>
    <p:sldId id="369" r:id="rId19"/>
    <p:sldId id="367" r:id="rId20"/>
    <p:sldId id="368" r:id="rId21"/>
    <p:sldId id="370" r:id="rId22"/>
    <p:sldId id="3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21E90-1C99-4D6A-8B6A-E7302E370453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MY"/>
        </a:p>
      </dgm:t>
    </dgm:pt>
    <dgm:pt modelId="{7DC4A181-FB66-47FF-B1E5-26157BCF39BC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To show that we have read and understood the research published in our area of interest. </a:t>
          </a:r>
          <a:endParaRPr lang="en-MY" sz="1800" dirty="0"/>
        </a:p>
      </dgm:t>
    </dgm:pt>
    <dgm:pt modelId="{0654D3F9-620A-4CA0-B36D-4CDF70953F1F}" type="parTrans" cxnId="{AB44C692-B72B-47CE-844A-F6F68EEFA6FB}">
      <dgm:prSet/>
      <dgm:spPr/>
      <dgm:t>
        <a:bodyPr/>
        <a:lstStyle/>
        <a:p>
          <a:endParaRPr lang="en-MY"/>
        </a:p>
      </dgm:t>
    </dgm:pt>
    <dgm:pt modelId="{359CF388-FF6B-48C7-9013-C1CDCD2B5D5D}" type="sibTrans" cxnId="{AB44C692-B72B-47CE-844A-F6F68EEFA6FB}">
      <dgm:prSet/>
      <dgm:spPr/>
      <dgm:t>
        <a:bodyPr/>
        <a:lstStyle/>
        <a:p>
          <a:endParaRPr lang="en-MY" sz="5400">
            <a:solidFill>
              <a:schemeClr val="tx1"/>
            </a:solidFill>
          </a:endParaRPr>
        </a:p>
      </dgm:t>
    </dgm:pt>
    <dgm:pt modelId="{09B8D0E7-724D-4756-9659-42FA88CDE57F}">
      <dgm:prSet phldrT="[Text]"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To demonstrate our academic integrity </a:t>
          </a:r>
          <a:endParaRPr lang="en-MY" sz="1800" dirty="0"/>
        </a:p>
      </dgm:t>
    </dgm:pt>
    <dgm:pt modelId="{A991DBBE-89F9-4A3C-94FE-7F27E4A4B2DE}" type="parTrans" cxnId="{D5E2639E-DF0E-4DE2-9A8F-DB167DF7C1D6}">
      <dgm:prSet/>
      <dgm:spPr/>
      <dgm:t>
        <a:bodyPr/>
        <a:lstStyle/>
        <a:p>
          <a:endParaRPr lang="en-MY"/>
        </a:p>
      </dgm:t>
    </dgm:pt>
    <dgm:pt modelId="{824BF1B0-43E2-44BC-8A7B-C2464D236318}" type="sibTrans" cxnId="{D5E2639E-DF0E-4DE2-9A8F-DB167DF7C1D6}">
      <dgm:prSet/>
      <dgm:spPr/>
      <dgm:t>
        <a:bodyPr/>
        <a:lstStyle/>
        <a:p>
          <a:endParaRPr lang="en-MY" sz="5400">
            <a:solidFill>
              <a:schemeClr val="tx1"/>
            </a:solidFill>
          </a:endParaRPr>
        </a:p>
      </dgm:t>
    </dgm:pt>
    <dgm:pt modelId="{EE52010E-0F00-4682-AA04-2614ACD7D2EB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To help the reader finding and check the sources we have used. </a:t>
          </a:r>
          <a:endParaRPr lang="en-MY" sz="1800" dirty="0"/>
        </a:p>
      </dgm:t>
    </dgm:pt>
    <dgm:pt modelId="{9D831A1A-A3F0-4BA3-8CB2-303F8DBC8522}" type="parTrans" cxnId="{143816F1-B674-436F-8746-FC1A208A1199}">
      <dgm:prSet/>
      <dgm:spPr/>
      <dgm:t>
        <a:bodyPr/>
        <a:lstStyle/>
        <a:p>
          <a:endParaRPr lang="en-MY"/>
        </a:p>
      </dgm:t>
    </dgm:pt>
    <dgm:pt modelId="{C84053BA-AEDD-42CC-8721-48BE652715EF}" type="sibTrans" cxnId="{143816F1-B674-436F-8746-FC1A208A1199}">
      <dgm:prSet/>
      <dgm:spPr/>
      <dgm:t>
        <a:bodyPr/>
        <a:lstStyle/>
        <a:p>
          <a:endParaRPr lang="en-MY" sz="5400">
            <a:solidFill>
              <a:schemeClr val="tx1"/>
            </a:solidFill>
          </a:endParaRPr>
        </a:p>
      </dgm:t>
    </dgm:pt>
    <dgm:pt modelId="{2009A114-FC18-45ED-A9BE-30B202AE5A4E}">
      <dgm:prSet phldrT="[Text]" custT="1"/>
      <dgm:spPr/>
      <dgm:t>
        <a:bodyPr/>
        <a:lstStyle/>
        <a:p>
          <a:pPr>
            <a:buNone/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. To avoid plagiarism so that we are not falsely claiming someone else’s work or ideas as our own. </a:t>
          </a:r>
          <a:endParaRPr lang="en-MY" sz="1800" dirty="0"/>
        </a:p>
      </dgm:t>
    </dgm:pt>
    <dgm:pt modelId="{59A9268A-77AE-47F4-AAD6-CF21163E1EFE}" type="parTrans" cxnId="{9B8BEA41-2CDD-44A3-8085-733FB6632D7B}">
      <dgm:prSet/>
      <dgm:spPr/>
      <dgm:t>
        <a:bodyPr/>
        <a:lstStyle/>
        <a:p>
          <a:endParaRPr lang="en-MY"/>
        </a:p>
      </dgm:t>
    </dgm:pt>
    <dgm:pt modelId="{C9B1EF86-CCD1-4D63-A0A6-6F1A7E882C81}" type="sibTrans" cxnId="{9B8BEA41-2CDD-44A3-8085-733FB6632D7B}">
      <dgm:prSet/>
      <dgm:spPr/>
      <dgm:t>
        <a:bodyPr/>
        <a:lstStyle/>
        <a:p>
          <a:endParaRPr lang="en-MY" sz="5400">
            <a:solidFill>
              <a:schemeClr val="tx1"/>
            </a:solidFill>
          </a:endParaRPr>
        </a:p>
      </dgm:t>
    </dgm:pt>
    <dgm:pt modelId="{3BAD53E8-B861-4C48-9560-EC22452FA487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To support our argument by showing the sources of the information from which we have formed our own ideas. </a:t>
          </a:r>
          <a:endParaRPr lang="en-MY" sz="1800" dirty="0"/>
        </a:p>
      </dgm:t>
    </dgm:pt>
    <dgm:pt modelId="{2181F3D6-39B4-4240-9F15-8547F2925E80}" type="parTrans" cxnId="{3AA1DCC8-2D6B-4CEF-B738-2E471CF5044D}">
      <dgm:prSet/>
      <dgm:spPr/>
      <dgm:t>
        <a:bodyPr/>
        <a:lstStyle/>
        <a:p>
          <a:endParaRPr lang="en-MY"/>
        </a:p>
      </dgm:t>
    </dgm:pt>
    <dgm:pt modelId="{AC2AAC85-F64F-4E73-9A6F-5D59F8F0FB01}" type="sibTrans" cxnId="{3AA1DCC8-2D6B-4CEF-B738-2E471CF5044D}">
      <dgm:prSet/>
      <dgm:spPr/>
      <dgm:t>
        <a:bodyPr/>
        <a:lstStyle/>
        <a:p>
          <a:endParaRPr lang="en-MY" sz="5400">
            <a:solidFill>
              <a:schemeClr val="tx1"/>
            </a:solidFill>
          </a:endParaRPr>
        </a:p>
      </dgm:t>
    </dgm:pt>
    <dgm:pt modelId="{5FDFEEC3-81B4-4419-AFF0-7A84768BE554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To fulfil our moral and legal obligations to recognize the ideas of others. </a:t>
          </a:r>
          <a:endParaRPr lang="en-MY" sz="1800" dirty="0"/>
        </a:p>
      </dgm:t>
    </dgm:pt>
    <dgm:pt modelId="{9DE6E106-9D24-4091-A57F-958194C0E571}" type="parTrans" cxnId="{0B64FF0C-C90A-458A-AB8C-D3D95DFE0FD2}">
      <dgm:prSet/>
      <dgm:spPr/>
      <dgm:t>
        <a:bodyPr/>
        <a:lstStyle/>
        <a:p>
          <a:endParaRPr lang="en-MY"/>
        </a:p>
      </dgm:t>
    </dgm:pt>
    <dgm:pt modelId="{EF1D896D-A0ED-485D-9802-70664B4D4329}" type="sibTrans" cxnId="{0B64FF0C-C90A-458A-AB8C-D3D95DFE0FD2}">
      <dgm:prSet/>
      <dgm:spPr/>
      <dgm:t>
        <a:bodyPr/>
        <a:lstStyle/>
        <a:p>
          <a:endParaRPr lang="en-MY" sz="5400">
            <a:solidFill>
              <a:schemeClr val="tx1"/>
            </a:solidFill>
          </a:endParaRPr>
        </a:p>
      </dgm:t>
    </dgm:pt>
    <dgm:pt modelId="{EB94E1B8-9C9D-4214-BD41-13CEBFCBC48D}" type="pres">
      <dgm:prSet presAssocID="{90021E90-1C99-4D6A-8B6A-E7302E370453}" presName="cycle" presStyleCnt="0">
        <dgm:presLayoutVars>
          <dgm:dir/>
          <dgm:resizeHandles val="exact"/>
        </dgm:presLayoutVars>
      </dgm:prSet>
      <dgm:spPr/>
    </dgm:pt>
    <dgm:pt modelId="{D9627F07-37B4-4BA6-B552-A0C0656F801E}" type="pres">
      <dgm:prSet presAssocID="{7DC4A181-FB66-47FF-B1E5-26157BCF39BC}" presName="node" presStyleLbl="node1" presStyleIdx="0" presStyleCnt="6" custScaleX="252162" custScaleY="156480">
        <dgm:presLayoutVars>
          <dgm:bulletEnabled val="1"/>
        </dgm:presLayoutVars>
      </dgm:prSet>
      <dgm:spPr/>
    </dgm:pt>
    <dgm:pt modelId="{79148429-D733-4CAD-BC12-0282E6B93F1B}" type="pres">
      <dgm:prSet presAssocID="{7DC4A181-FB66-47FF-B1E5-26157BCF39BC}" presName="spNode" presStyleCnt="0"/>
      <dgm:spPr/>
    </dgm:pt>
    <dgm:pt modelId="{2122070D-BF97-4DC4-B96D-9ECD5A5A28C4}" type="pres">
      <dgm:prSet presAssocID="{359CF388-FF6B-48C7-9013-C1CDCD2B5D5D}" presName="sibTrans" presStyleLbl="sibTrans1D1" presStyleIdx="0" presStyleCnt="6" custScaleX="2000000" custScaleY="2000000"/>
      <dgm:spPr/>
    </dgm:pt>
    <dgm:pt modelId="{74DCDC5A-BF35-4B93-8AEE-6A9B89C6986B}" type="pres">
      <dgm:prSet presAssocID="{09B8D0E7-724D-4756-9659-42FA88CDE57F}" presName="node" presStyleLbl="node1" presStyleIdx="1" presStyleCnt="6" custScaleX="252162" custScaleY="156480" custRadScaleRad="208862" custRadScaleInc="85325">
        <dgm:presLayoutVars>
          <dgm:bulletEnabled val="1"/>
        </dgm:presLayoutVars>
      </dgm:prSet>
      <dgm:spPr/>
    </dgm:pt>
    <dgm:pt modelId="{829EDF5D-9E8B-48A1-BFCD-A020BC0DD4A4}" type="pres">
      <dgm:prSet presAssocID="{09B8D0E7-724D-4756-9659-42FA88CDE57F}" presName="spNode" presStyleCnt="0"/>
      <dgm:spPr/>
    </dgm:pt>
    <dgm:pt modelId="{8EB75751-3597-47E6-9782-EF9C4F798557}" type="pres">
      <dgm:prSet presAssocID="{824BF1B0-43E2-44BC-8A7B-C2464D236318}" presName="sibTrans" presStyleLbl="sibTrans1D1" presStyleIdx="1" presStyleCnt="6" custScaleX="2000000" custScaleY="2000000"/>
      <dgm:spPr/>
    </dgm:pt>
    <dgm:pt modelId="{EABF5F9D-DDD1-4713-A640-A3DC06175867}" type="pres">
      <dgm:prSet presAssocID="{EE52010E-0F00-4682-AA04-2614ACD7D2EB}" presName="node" presStyleLbl="node1" presStyleIdx="2" presStyleCnt="6" custScaleX="252162" custScaleY="195550" custRadScaleRad="209285" custRadScaleInc="-82482">
        <dgm:presLayoutVars>
          <dgm:bulletEnabled val="1"/>
        </dgm:presLayoutVars>
      </dgm:prSet>
      <dgm:spPr/>
    </dgm:pt>
    <dgm:pt modelId="{BE3BAFAF-8350-45A4-A805-097EFE685894}" type="pres">
      <dgm:prSet presAssocID="{EE52010E-0F00-4682-AA04-2614ACD7D2EB}" presName="spNode" presStyleCnt="0"/>
      <dgm:spPr/>
    </dgm:pt>
    <dgm:pt modelId="{9418908E-57C7-4960-BBE2-88F7753BDE49}" type="pres">
      <dgm:prSet presAssocID="{C84053BA-AEDD-42CC-8721-48BE652715EF}" presName="sibTrans" presStyleLbl="sibTrans1D1" presStyleIdx="2" presStyleCnt="6" custScaleX="2000000" custScaleY="2000000"/>
      <dgm:spPr/>
    </dgm:pt>
    <dgm:pt modelId="{FE773284-E86B-4C5B-9051-BECC50433A80}" type="pres">
      <dgm:prSet presAssocID="{2009A114-FC18-45ED-A9BE-30B202AE5A4E}" presName="node" presStyleLbl="node1" presStyleIdx="3" presStyleCnt="6" custScaleX="252162" custScaleY="156480">
        <dgm:presLayoutVars>
          <dgm:bulletEnabled val="1"/>
        </dgm:presLayoutVars>
      </dgm:prSet>
      <dgm:spPr/>
    </dgm:pt>
    <dgm:pt modelId="{AC4765A9-0E07-4E3A-9154-15A04F97C30E}" type="pres">
      <dgm:prSet presAssocID="{2009A114-FC18-45ED-A9BE-30B202AE5A4E}" presName="spNode" presStyleCnt="0"/>
      <dgm:spPr/>
    </dgm:pt>
    <dgm:pt modelId="{70068ACB-0B91-4C07-9E54-AEF18B93E83D}" type="pres">
      <dgm:prSet presAssocID="{C9B1EF86-CCD1-4D63-A0A6-6F1A7E882C81}" presName="sibTrans" presStyleLbl="sibTrans1D1" presStyleIdx="3" presStyleCnt="6" custScaleX="2000000" custScaleY="2000000"/>
      <dgm:spPr/>
    </dgm:pt>
    <dgm:pt modelId="{4560232D-7C3F-461B-819C-570FD6D36CB5}" type="pres">
      <dgm:prSet presAssocID="{3BAD53E8-B861-4C48-9560-EC22452FA487}" presName="node" presStyleLbl="node1" presStyleIdx="4" presStyleCnt="6" custScaleX="252162" custScaleY="187258" custRadScaleRad="191340" custRadScaleInc="71957">
        <dgm:presLayoutVars>
          <dgm:bulletEnabled val="1"/>
        </dgm:presLayoutVars>
      </dgm:prSet>
      <dgm:spPr/>
    </dgm:pt>
    <dgm:pt modelId="{2FCB6C08-357A-4FDD-A7AC-673F3C7B7E21}" type="pres">
      <dgm:prSet presAssocID="{3BAD53E8-B861-4C48-9560-EC22452FA487}" presName="spNode" presStyleCnt="0"/>
      <dgm:spPr/>
    </dgm:pt>
    <dgm:pt modelId="{FDEC289A-3170-4D3A-A39B-ABF71D9F240B}" type="pres">
      <dgm:prSet presAssocID="{AC2AAC85-F64F-4E73-9A6F-5D59F8F0FB01}" presName="sibTrans" presStyleLbl="sibTrans1D1" presStyleIdx="4" presStyleCnt="6" custScaleX="2000000" custScaleY="2000000"/>
      <dgm:spPr/>
    </dgm:pt>
    <dgm:pt modelId="{85C89F1F-2542-41F4-9E23-1290E068BA0C}" type="pres">
      <dgm:prSet presAssocID="{5FDFEEC3-81B4-4419-AFF0-7A84768BE554}" presName="node" presStyleLbl="node1" presStyleIdx="5" presStyleCnt="6" custScaleX="252162" custScaleY="172496" custRadScaleRad="192574" custRadScaleInc="-89220">
        <dgm:presLayoutVars>
          <dgm:bulletEnabled val="1"/>
        </dgm:presLayoutVars>
      </dgm:prSet>
      <dgm:spPr/>
    </dgm:pt>
    <dgm:pt modelId="{461276FD-828C-481A-8DB9-E5277C99E62B}" type="pres">
      <dgm:prSet presAssocID="{5FDFEEC3-81B4-4419-AFF0-7A84768BE554}" presName="spNode" presStyleCnt="0"/>
      <dgm:spPr/>
    </dgm:pt>
    <dgm:pt modelId="{2B68408B-9EAC-4C9B-A68D-B6BB004378FB}" type="pres">
      <dgm:prSet presAssocID="{EF1D896D-A0ED-485D-9802-70664B4D4329}" presName="sibTrans" presStyleLbl="sibTrans1D1" presStyleIdx="5" presStyleCnt="6" custScaleX="2000000" custScaleY="2000000"/>
      <dgm:spPr/>
    </dgm:pt>
  </dgm:ptLst>
  <dgm:cxnLst>
    <dgm:cxn modelId="{50130C0C-DE5A-4DC0-AE00-1CF85B2CE2D0}" type="presOf" srcId="{359CF388-FF6B-48C7-9013-C1CDCD2B5D5D}" destId="{2122070D-BF97-4DC4-B96D-9ECD5A5A28C4}" srcOrd="0" destOrd="0" presId="urn:microsoft.com/office/officeart/2005/8/layout/cycle6"/>
    <dgm:cxn modelId="{0B64FF0C-C90A-458A-AB8C-D3D95DFE0FD2}" srcId="{90021E90-1C99-4D6A-8B6A-E7302E370453}" destId="{5FDFEEC3-81B4-4419-AFF0-7A84768BE554}" srcOrd="5" destOrd="0" parTransId="{9DE6E106-9D24-4091-A57F-958194C0E571}" sibTransId="{EF1D896D-A0ED-485D-9802-70664B4D4329}"/>
    <dgm:cxn modelId="{C9552325-95C5-4E3E-98F9-D2EC5DF55E99}" type="presOf" srcId="{C9B1EF86-CCD1-4D63-A0A6-6F1A7E882C81}" destId="{70068ACB-0B91-4C07-9E54-AEF18B93E83D}" srcOrd="0" destOrd="0" presId="urn:microsoft.com/office/officeart/2005/8/layout/cycle6"/>
    <dgm:cxn modelId="{DCC10339-A53A-474F-AC00-79A939D5A7C7}" type="presOf" srcId="{AC2AAC85-F64F-4E73-9A6F-5D59F8F0FB01}" destId="{FDEC289A-3170-4D3A-A39B-ABF71D9F240B}" srcOrd="0" destOrd="0" presId="urn:microsoft.com/office/officeart/2005/8/layout/cycle6"/>
    <dgm:cxn modelId="{A558BD3E-1877-472B-9438-2E8DC9E4CF04}" type="presOf" srcId="{EE52010E-0F00-4682-AA04-2614ACD7D2EB}" destId="{EABF5F9D-DDD1-4713-A640-A3DC06175867}" srcOrd="0" destOrd="0" presId="urn:microsoft.com/office/officeart/2005/8/layout/cycle6"/>
    <dgm:cxn modelId="{9B8BEA41-2CDD-44A3-8085-733FB6632D7B}" srcId="{90021E90-1C99-4D6A-8B6A-E7302E370453}" destId="{2009A114-FC18-45ED-A9BE-30B202AE5A4E}" srcOrd="3" destOrd="0" parTransId="{59A9268A-77AE-47F4-AAD6-CF21163E1EFE}" sibTransId="{C9B1EF86-CCD1-4D63-A0A6-6F1A7E882C81}"/>
    <dgm:cxn modelId="{415BF363-908C-4A23-B532-78AC12F9AAA8}" type="presOf" srcId="{90021E90-1C99-4D6A-8B6A-E7302E370453}" destId="{EB94E1B8-9C9D-4214-BD41-13CEBFCBC48D}" srcOrd="0" destOrd="0" presId="urn:microsoft.com/office/officeart/2005/8/layout/cycle6"/>
    <dgm:cxn modelId="{078B7570-8D2D-433F-8CE0-C7AE81CD5043}" type="presOf" srcId="{7DC4A181-FB66-47FF-B1E5-26157BCF39BC}" destId="{D9627F07-37B4-4BA6-B552-A0C0656F801E}" srcOrd="0" destOrd="0" presId="urn:microsoft.com/office/officeart/2005/8/layout/cycle6"/>
    <dgm:cxn modelId="{4DD21356-0BD6-4533-9690-F95BD53DF950}" type="presOf" srcId="{2009A114-FC18-45ED-A9BE-30B202AE5A4E}" destId="{FE773284-E86B-4C5B-9051-BECC50433A80}" srcOrd="0" destOrd="0" presId="urn:microsoft.com/office/officeart/2005/8/layout/cycle6"/>
    <dgm:cxn modelId="{704F0C78-E4F7-4B7F-9F68-E51F9A82A1B1}" type="presOf" srcId="{C84053BA-AEDD-42CC-8721-48BE652715EF}" destId="{9418908E-57C7-4960-BBE2-88F7753BDE49}" srcOrd="0" destOrd="0" presId="urn:microsoft.com/office/officeart/2005/8/layout/cycle6"/>
    <dgm:cxn modelId="{84F9E37A-3DEE-4810-95C1-A6B4FE518F55}" type="presOf" srcId="{09B8D0E7-724D-4756-9659-42FA88CDE57F}" destId="{74DCDC5A-BF35-4B93-8AEE-6A9B89C6986B}" srcOrd="0" destOrd="0" presId="urn:microsoft.com/office/officeart/2005/8/layout/cycle6"/>
    <dgm:cxn modelId="{4541D98C-7A24-4F97-B42B-40DE97033358}" type="presOf" srcId="{5FDFEEC3-81B4-4419-AFF0-7A84768BE554}" destId="{85C89F1F-2542-41F4-9E23-1290E068BA0C}" srcOrd="0" destOrd="0" presId="urn:microsoft.com/office/officeart/2005/8/layout/cycle6"/>
    <dgm:cxn modelId="{AB44C692-B72B-47CE-844A-F6F68EEFA6FB}" srcId="{90021E90-1C99-4D6A-8B6A-E7302E370453}" destId="{7DC4A181-FB66-47FF-B1E5-26157BCF39BC}" srcOrd="0" destOrd="0" parTransId="{0654D3F9-620A-4CA0-B36D-4CDF70953F1F}" sibTransId="{359CF388-FF6B-48C7-9013-C1CDCD2B5D5D}"/>
    <dgm:cxn modelId="{D5E2639E-DF0E-4DE2-9A8F-DB167DF7C1D6}" srcId="{90021E90-1C99-4D6A-8B6A-E7302E370453}" destId="{09B8D0E7-724D-4756-9659-42FA88CDE57F}" srcOrd="1" destOrd="0" parTransId="{A991DBBE-89F9-4A3C-94FE-7F27E4A4B2DE}" sibTransId="{824BF1B0-43E2-44BC-8A7B-C2464D236318}"/>
    <dgm:cxn modelId="{9FD02AB1-AD44-40E9-8B70-67780D682084}" type="presOf" srcId="{824BF1B0-43E2-44BC-8A7B-C2464D236318}" destId="{8EB75751-3597-47E6-9782-EF9C4F798557}" srcOrd="0" destOrd="0" presId="urn:microsoft.com/office/officeart/2005/8/layout/cycle6"/>
    <dgm:cxn modelId="{46CDA5BA-2DCC-4590-BA8B-4D08B7B7DFB3}" type="presOf" srcId="{EF1D896D-A0ED-485D-9802-70664B4D4329}" destId="{2B68408B-9EAC-4C9B-A68D-B6BB004378FB}" srcOrd="0" destOrd="0" presId="urn:microsoft.com/office/officeart/2005/8/layout/cycle6"/>
    <dgm:cxn modelId="{3AA1DCC8-2D6B-4CEF-B738-2E471CF5044D}" srcId="{90021E90-1C99-4D6A-8B6A-E7302E370453}" destId="{3BAD53E8-B861-4C48-9560-EC22452FA487}" srcOrd="4" destOrd="0" parTransId="{2181F3D6-39B4-4240-9F15-8547F2925E80}" sibTransId="{AC2AAC85-F64F-4E73-9A6F-5D59F8F0FB01}"/>
    <dgm:cxn modelId="{CF4DF1EF-9CA4-46BF-A86A-F0AA0EA0AB27}" type="presOf" srcId="{3BAD53E8-B861-4C48-9560-EC22452FA487}" destId="{4560232D-7C3F-461B-819C-570FD6D36CB5}" srcOrd="0" destOrd="0" presId="urn:microsoft.com/office/officeart/2005/8/layout/cycle6"/>
    <dgm:cxn modelId="{143816F1-B674-436F-8746-FC1A208A1199}" srcId="{90021E90-1C99-4D6A-8B6A-E7302E370453}" destId="{EE52010E-0F00-4682-AA04-2614ACD7D2EB}" srcOrd="2" destOrd="0" parTransId="{9D831A1A-A3F0-4BA3-8CB2-303F8DBC8522}" sibTransId="{C84053BA-AEDD-42CC-8721-48BE652715EF}"/>
    <dgm:cxn modelId="{4E717FFC-8516-498C-8CB0-B920FA80EF80}" type="presParOf" srcId="{EB94E1B8-9C9D-4214-BD41-13CEBFCBC48D}" destId="{D9627F07-37B4-4BA6-B552-A0C0656F801E}" srcOrd="0" destOrd="0" presId="urn:microsoft.com/office/officeart/2005/8/layout/cycle6"/>
    <dgm:cxn modelId="{91272A1D-6354-42B9-85C6-6F15B4EE407D}" type="presParOf" srcId="{EB94E1B8-9C9D-4214-BD41-13CEBFCBC48D}" destId="{79148429-D733-4CAD-BC12-0282E6B93F1B}" srcOrd="1" destOrd="0" presId="urn:microsoft.com/office/officeart/2005/8/layout/cycle6"/>
    <dgm:cxn modelId="{F2C9C550-69FB-4126-A140-72183165D908}" type="presParOf" srcId="{EB94E1B8-9C9D-4214-BD41-13CEBFCBC48D}" destId="{2122070D-BF97-4DC4-B96D-9ECD5A5A28C4}" srcOrd="2" destOrd="0" presId="urn:microsoft.com/office/officeart/2005/8/layout/cycle6"/>
    <dgm:cxn modelId="{C5A2C558-5A8A-490F-80D1-3531F9DCA003}" type="presParOf" srcId="{EB94E1B8-9C9D-4214-BD41-13CEBFCBC48D}" destId="{74DCDC5A-BF35-4B93-8AEE-6A9B89C6986B}" srcOrd="3" destOrd="0" presId="urn:microsoft.com/office/officeart/2005/8/layout/cycle6"/>
    <dgm:cxn modelId="{02963ECE-4092-45F7-A382-EEEBBA25A07C}" type="presParOf" srcId="{EB94E1B8-9C9D-4214-BD41-13CEBFCBC48D}" destId="{829EDF5D-9E8B-48A1-BFCD-A020BC0DD4A4}" srcOrd="4" destOrd="0" presId="urn:microsoft.com/office/officeart/2005/8/layout/cycle6"/>
    <dgm:cxn modelId="{570FE781-3509-4BBE-8795-7CB0A4B45637}" type="presParOf" srcId="{EB94E1B8-9C9D-4214-BD41-13CEBFCBC48D}" destId="{8EB75751-3597-47E6-9782-EF9C4F798557}" srcOrd="5" destOrd="0" presId="urn:microsoft.com/office/officeart/2005/8/layout/cycle6"/>
    <dgm:cxn modelId="{0245AED2-0EA4-44E2-9687-E017D310DFEA}" type="presParOf" srcId="{EB94E1B8-9C9D-4214-BD41-13CEBFCBC48D}" destId="{EABF5F9D-DDD1-4713-A640-A3DC06175867}" srcOrd="6" destOrd="0" presId="urn:microsoft.com/office/officeart/2005/8/layout/cycle6"/>
    <dgm:cxn modelId="{AC75735C-12D4-4529-913B-CC8D253051B2}" type="presParOf" srcId="{EB94E1B8-9C9D-4214-BD41-13CEBFCBC48D}" destId="{BE3BAFAF-8350-45A4-A805-097EFE685894}" srcOrd="7" destOrd="0" presId="urn:microsoft.com/office/officeart/2005/8/layout/cycle6"/>
    <dgm:cxn modelId="{E71E4E9D-B83D-4B5E-AB12-5F253D812377}" type="presParOf" srcId="{EB94E1B8-9C9D-4214-BD41-13CEBFCBC48D}" destId="{9418908E-57C7-4960-BBE2-88F7753BDE49}" srcOrd="8" destOrd="0" presId="urn:microsoft.com/office/officeart/2005/8/layout/cycle6"/>
    <dgm:cxn modelId="{A563011B-314E-4256-B92A-D5B2A022A928}" type="presParOf" srcId="{EB94E1B8-9C9D-4214-BD41-13CEBFCBC48D}" destId="{FE773284-E86B-4C5B-9051-BECC50433A80}" srcOrd="9" destOrd="0" presId="urn:microsoft.com/office/officeart/2005/8/layout/cycle6"/>
    <dgm:cxn modelId="{D0C8833E-FFFB-42D8-863B-76B78097D1F5}" type="presParOf" srcId="{EB94E1B8-9C9D-4214-BD41-13CEBFCBC48D}" destId="{AC4765A9-0E07-4E3A-9154-15A04F97C30E}" srcOrd="10" destOrd="0" presId="urn:microsoft.com/office/officeart/2005/8/layout/cycle6"/>
    <dgm:cxn modelId="{EDD2B9D8-283F-42DD-A89C-E0644048D448}" type="presParOf" srcId="{EB94E1B8-9C9D-4214-BD41-13CEBFCBC48D}" destId="{70068ACB-0B91-4C07-9E54-AEF18B93E83D}" srcOrd="11" destOrd="0" presId="urn:microsoft.com/office/officeart/2005/8/layout/cycle6"/>
    <dgm:cxn modelId="{C43A7C32-9EB8-47C4-AA4B-84B746655E8C}" type="presParOf" srcId="{EB94E1B8-9C9D-4214-BD41-13CEBFCBC48D}" destId="{4560232D-7C3F-461B-819C-570FD6D36CB5}" srcOrd="12" destOrd="0" presId="urn:microsoft.com/office/officeart/2005/8/layout/cycle6"/>
    <dgm:cxn modelId="{DAB6E95C-E5E1-4CBE-B9D0-B12BE01D7A5F}" type="presParOf" srcId="{EB94E1B8-9C9D-4214-BD41-13CEBFCBC48D}" destId="{2FCB6C08-357A-4FDD-A7AC-673F3C7B7E21}" srcOrd="13" destOrd="0" presId="urn:microsoft.com/office/officeart/2005/8/layout/cycle6"/>
    <dgm:cxn modelId="{34A92C0E-3E3B-4E5C-AF58-6A3A3E5EB974}" type="presParOf" srcId="{EB94E1B8-9C9D-4214-BD41-13CEBFCBC48D}" destId="{FDEC289A-3170-4D3A-A39B-ABF71D9F240B}" srcOrd="14" destOrd="0" presId="urn:microsoft.com/office/officeart/2005/8/layout/cycle6"/>
    <dgm:cxn modelId="{8548C906-3EE4-4C65-BBAF-DE814BDA8AAA}" type="presParOf" srcId="{EB94E1B8-9C9D-4214-BD41-13CEBFCBC48D}" destId="{85C89F1F-2542-41F4-9E23-1290E068BA0C}" srcOrd="15" destOrd="0" presId="urn:microsoft.com/office/officeart/2005/8/layout/cycle6"/>
    <dgm:cxn modelId="{9A69DB05-B090-40E4-8660-9D2E1BD8E8A4}" type="presParOf" srcId="{EB94E1B8-9C9D-4214-BD41-13CEBFCBC48D}" destId="{461276FD-828C-481A-8DB9-E5277C99E62B}" srcOrd="16" destOrd="0" presId="urn:microsoft.com/office/officeart/2005/8/layout/cycle6"/>
    <dgm:cxn modelId="{21AB2388-A3BA-4A3C-9FDA-19D62FD5187C}" type="presParOf" srcId="{EB94E1B8-9C9D-4214-BD41-13CEBFCBC48D}" destId="{2B68408B-9EAC-4C9B-A68D-B6BB004378F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27F07-37B4-4BA6-B552-A0C0656F801E}">
      <dsp:nvSpPr>
        <dsp:cNvPr id="0" name=""/>
        <dsp:cNvSpPr/>
      </dsp:nvSpPr>
      <dsp:spPr>
        <a:xfrm>
          <a:off x="3901991" y="-212612"/>
          <a:ext cx="2935536" cy="1184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show that we have read and understood the research published in our area of interest. </a:t>
          </a:r>
          <a:endParaRPr lang="en-MY" sz="1800" kern="1200" dirty="0"/>
        </a:p>
      </dsp:txBody>
      <dsp:txXfrm>
        <a:off x="3959793" y="-154810"/>
        <a:ext cx="2819932" cy="1068473"/>
      </dsp:txXfrm>
    </dsp:sp>
    <dsp:sp modelId="{2122070D-BF97-4DC4-B96D-9ECD5A5A28C4}">
      <dsp:nvSpPr>
        <dsp:cNvPr id="0" name=""/>
        <dsp:cNvSpPr/>
      </dsp:nvSpPr>
      <dsp:spPr>
        <a:xfrm>
          <a:off x="4959351" y="760870"/>
          <a:ext cx="3567894" cy="3567894"/>
        </a:xfrm>
        <a:custGeom>
          <a:avLst/>
          <a:gdLst/>
          <a:ahLst/>
          <a:cxnLst/>
          <a:rect l="0" t="0" r="0" b="0"/>
          <a:pathLst>
            <a:path>
              <a:moveTo>
                <a:pt x="1885358" y="2884"/>
              </a:moveTo>
              <a:arcTo wR="1783947" hR="1783947" stAng="16395530" swAng="136799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CDC5A-BF35-4B93-8AEE-6A9B89C6986B}">
      <dsp:nvSpPr>
        <dsp:cNvPr id="0" name=""/>
        <dsp:cNvSpPr/>
      </dsp:nvSpPr>
      <dsp:spPr>
        <a:xfrm>
          <a:off x="7533430" y="737289"/>
          <a:ext cx="2935536" cy="1184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To demonstrate our academic integrity </a:t>
          </a:r>
          <a:endParaRPr lang="en-MY" sz="1800" kern="1200" dirty="0"/>
        </a:p>
      </dsp:txBody>
      <dsp:txXfrm>
        <a:off x="7591232" y="795091"/>
        <a:ext cx="2819932" cy="1068473"/>
      </dsp:txXfrm>
    </dsp:sp>
    <dsp:sp modelId="{8EB75751-3597-47E6-9782-EF9C4F798557}">
      <dsp:nvSpPr>
        <dsp:cNvPr id="0" name=""/>
        <dsp:cNvSpPr/>
      </dsp:nvSpPr>
      <dsp:spPr>
        <a:xfrm>
          <a:off x="5537448" y="386418"/>
          <a:ext cx="3567894" cy="3567894"/>
        </a:xfrm>
        <a:custGeom>
          <a:avLst/>
          <a:gdLst/>
          <a:ahLst/>
          <a:cxnLst/>
          <a:rect l="0" t="0" r="0" b="0"/>
          <a:pathLst>
            <a:path>
              <a:moveTo>
                <a:pt x="3550950" y="1538653"/>
              </a:moveTo>
              <a:arcTo wR="1783947" hR="1783947" stAng="21125805" swAng="70797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F5F9D-DDD1-4713-A640-A3DC06175867}">
      <dsp:nvSpPr>
        <dsp:cNvPr id="0" name=""/>
        <dsp:cNvSpPr/>
      </dsp:nvSpPr>
      <dsp:spPr>
        <a:xfrm>
          <a:off x="7532312" y="2295318"/>
          <a:ext cx="2935536" cy="14797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help the reader finding and check the sources we have used. </a:t>
          </a:r>
          <a:endParaRPr lang="en-MY" sz="1800" kern="1200" dirty="0"/>
        </a:p>
      </dsp:txBody>
      <dsp:txXfrm>
        <a:off x="7604546" y="2367552"/>
        <a:ext cx="2791068" cy="1335250"/>
      </dsp:txXfrm>
    </dsp:sp>
    <dsp:sp modelId="{9418908E-57C7-4960-BBE2-88F7753BDE49}">
      <dsp:nvSpPr>
        <dsp:cNvPr id="0" name=""/>
        <dsp:cNvSpPr/>
      </dsp:nvSpPr>
      <dsp:spPr>
        <a:xfrm>
          <a:off x="4975108" y="12366"/>
          <a:ext cx="3567894" cy="3567894"/>
        </a:xfrm>
        <a:custGeom>
          <a:avLst/>
          <a:gdLst/>
          <a:ahLst/>
          <a:cxnLst/>
          <a:rect l="0" t="0" r="0" b="0"/>
          <a:pathLst>
            <a:path>
              <a:moveTo>
                <a:pt x="2550741" y="3394690"/>
              </a:moveTo>
              <a:arcTo wR="1783947" hR="1783947" stAng="3872593" swAng="136233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73284-E86B-4C5B-9051-BECC50433A80}">
      <dsp:nvSpPr>
        <dsp:cNvPr id="0" name=""/>
        <dsp:cNvSpPr/>
      </dsp:nvSpPr>
      <dsp:spPr>
        <a:xfrm>
          <a:off x="3901991" y="3355282"/>
          <a:ext cx="2935536" cy="1184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. To avoid plagiarism so that we are not falsely claiming someone else’s work or ideas as our own. </a:t>
          </a:r>
          <a:endParaRPr lang="en-MY" sz="1800" kern="1200" dirty="0"/>
        </a:p>
      </dsp:txBody>
      <dsp:txXfrm>
        <a:off x="3959793" y="3413084"/>
        <a:ext cx="2819932" cy="1068473"/>
      </dsp:txXfrm>
    </dsp:sp>
    <dsp:sp modelId="{70068ACB-0B91-4C07-9E54-AEF18B93E83D}">
      <dsp:nvSpPr>
        <dsp:cNvPr id="0" name=""/>
        <dsp:cNvSpPr/>
      </dsp:nvSpPr>
      <dsp:spPr>
        <a:xfrm>
          <a:off x="2393870" y="14452"/>
          <a:ext cx="3567894" cy="3567894"/>
        </a:xfrm>
        <a:custGeom>
          <a:avLst/>
          <a:gdLst/>
          <a:ahLst/>
          <a:cxnLst/>
          <a:rect l="0" t="0" r="0" b="0"/>
          <a:pathLst>
            <a:path>
              <a:moveTo>
                <a:pt x="1504525" y="3545875"/>
              </a:moveTo>
              <a:arcTo wR="1783947" hR="1783947" stAng="5940685" swAng="68860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0232D-7C3F-461B-819C-570FD6D36CB5}">
      <dsp:nvSpPr>
        <dsp:cNvPr id="0" name=""/>
        <dsp:cNvSpPr/>
      </dsp:nvSpPr>
      <dsp:spPr>
        <a:xfrm>
          <a:off x="614465" y="2373312"/>
          <a:ext cx="2935536" cy="14169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support our argument by showing the sources of the information from which we have formed our own ideas. </a:t>
          </a:r>
          <a:endParaRPr lang="en-MY" sz="1800" kern="1200" dirty="0"/>
        </a:p>
      </dsp:txBody>
      <dsp:txXfrm>
        <a:off x="683636" y="2442483"/>
        <a:ext cx="2797194" cy="1278631"/>
      </dsp:txXfrm>
    </dsp:sp>
    <dsp:sp modelId="{FDEC289A-3170-4D3A-A39B-ABF71D9F240B}">
      <dsp:nvSpPr>
        <dsp:cNvPr id="0" name=""/>
        <dsp:cNvSpPr/>
      </dsp:nvSpPr>
      <dsp:spPr>
        <a:xfrm>
          <a:off x="1934735" y="274079"/>
          <a:ext cx="3567894" cy="3567894"/>
        </a:xfrm>
        <a:custGeom>
          <a:avLst/>
          <a:gdLst/>
          <a:ahLst/>
          <a:cxnLst/>
          <a:rect l="0" t="0" r="0" b="0"/>
          <a:pathLst>
            <a:path>
              <a:moveTo>
                <a:pt x="27585" y="2096455"/>
              </a:moveTo>
              <a:arcTo wR="1783947" hR="1783947" stAng="10194658" swAng="53328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89F1F-2542-41F4-9E23-1290E068BA0C}">
      <dsp:nvSpPr>
        <dsp:cNvPr id="0" name=""/>
        <dsp:cNvSpPr/>
      </dsp:nvSpPr>
      <dsp:spPr>
        <a:xfrm>
          <a:off x="543601" y="787328"/>
          <a:ext cx="2935536" cy="13052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fulfil our moral and legal obligations to recognize the ideas of others. </a:t>
          </a:r>
          <a:endParaRPr lang="en-MY" sz="1800" kern="1200" dirty="0"/>
        </a:p>
      </dsp:txBody>
      <dsp:txXfrm>
        <a:off x="607319" y="851046"/>
        <a:ext cx="2808100" cy="1177833"/>
      </dsp:txXfrm>
    </dsp:sp>
    <dsp:sp modelId="{2B68408B-9EAC-4C9B-A68D-B6BB004378FB}">
      <dsp:nvSpPr>
        <dsp:cNvPr id="0" name=""/>
        <dsp:cNvSpPr/>
      </dsp:nvSpPr>
      <dsp:spPr>
        <a:xfrm>
          <a:off x="2439651" y="813699"/>
          <a:ext cx="3567894" cy="3567894"/>
        </a:xfrm>
        <a:custGeom>
          <a:avLst/>
          <a:gdLst/>
          <a:ahLst/>
          <a:cxnLst/>
          <a:rect l="0" t="0" r="0" b="0"/>
          <a:pathLst>
            <a:path>
              <a:moveTo>
                <a:pt x="1043518" y="160915"/>
              </a:moveTo>
              <a:arcTo wR="1783947" hR="1783947" stAng="14728650" swAng="8396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D577-045F-4637-B296-0E13FF9AA859}" type="datetimeFigureOut">
              <a:rPr lang="en-MY" smtClean="0"/>
              <a:t>15/12/2023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4721-FE32-4E8C-86FC-F66B04471E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609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3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44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7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628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977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2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4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38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16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7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9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3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32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3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7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38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9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0" name="Rectangle 9"/>
          <p:cNvSpPr/>
          <p:nvPr/>
        </p:nvSpPr>
        <p:spPr>
          <a:xfrm>
            <a:off x="1307871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6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1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3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1" indent="0" algn="ctr">
              <a:buNone/>
              <a:defRPr sz="1600"/>
            </a:lvl2pPr>
            <a:lvl3pPr marL="914363" indent="0" algn="ctr">
              <a:buNone/>
              <a:defRPr sz="16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8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8"/>
            <a:ext cx="1554480" cy="485545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1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8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23" name="Rectangle 22"/>
          <p:cNvSpPr/>
          <p:nvPr/>
        </p:nvSpPr>
        <p:spPr>
          <a:xfrm>
            <a:off x="1307871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6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4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1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7" y="4682063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558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3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6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1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1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181" indent="0">
              <a:buNone/>
              <a:defRPr sz="18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8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181" indent="0">
              <a:buNone/>
              <a:defRPr sz="18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8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2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3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5"/>
            <a:ext cx="3826596" cy="638251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1" y="374906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2" y="607392"/>
            <a:ext cx="3161963" cy="1645920"/>
          </a:xfrm>
        </p:spPr>
        <p:txBody>
          <a:bodyPr anchor="b">
            <a:normAutofit/>
          </a:bodyPr>
          <a:lstStyle>
            <a:lvl1pPr algn="l" defTabSz="91436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2" y="2336801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8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1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1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30" y="6035041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5"/>
            <a:ext cx="3826596" cy="638251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0" y="237745"/>
            <a:ext cx="7696201" cy="638251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8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8" y="6035041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1"/>
            <a:ext cx="4588002" cy="365760"/>
          </a:xfrm>
        </p:spPr>
        <p:txBody>
          <a:bodyPr/>
          <a:lstStyle>
            <a:lvl1pPr marL="0" algn="r" defTabSz="914363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1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1" y="374906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5"/>
            <a:ext cx="3144774" cy="351129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8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34696" y="237745"/>
            <a:ext cx="11722608" cy="638251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6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2"/>
            <a:ext cx="10058400" cy="384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1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1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1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73" indent="-182873" algn="l" defTabSz="914363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91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00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08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36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4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12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00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query.nytimes.com/gst/fullpage.html?res=9D0CE0DD1F3DF93BA35754C0A9679582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3312-022-2478-5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4741/ijcet/v.8.4.1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9044/ESJ.2017.V13N31P307" TargetMode="External"/><Relationship Id="rId5" Type="http://schemas.openxmlformats.org/officeDocument/2006/relationships/hyperlink" Target="https://doi.org/10.3115/1610075.1610091" TargetMode="External"/><Relationship Id="rId4" Type="http://schemas.openxmlformats.org/officeDocument/2006/relationships/hyperlink" Target="https://doi.org/10.1108/JD-07-2012-00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89" y="1342939"/>
            <a:ext cx="10721018" cy="635708"/>
          </a:xfrm>
        </p:spPr>
        <p:txBody>
          <a:bodyPr>
            <a:normAutofit/>
          </a:bodyPr>
          <a:lstStyle/>
          <a:p>
            <a:r>
              <a:rPr lang="en-US" sz="3200" b="1" kern="0" spc="-13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Academic Research and Writing</a:t>
            </a:r>
            <a:endParaRPr lang="en-US" sz="1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4875" y="3933291"/>
            <a:ext cx="6818528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Omar Farouk Al Mashhour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Academic Research And Writing (Bus 149)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2023-2024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Week Twelve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Sunday, 10</a:t>
            </a:r>
            <a:r>
              <a:rPr lang="en-US" sz="2400" b="1" baseline="30000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 Of December 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8" y="1822183"/>
            <a:ext cx="3653402" cy="341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E0D83A-A4A5-60B8-1789-3260A9D3E312}"/>
              </a:ext>
            </a:extLst>
          </p:cNvPr>
          <p:cNvSpPr txBox="1">
            <a:spLocks/>
          </p:cNvSpPr>
          <p:nvPr/>
        </p:nvSpPr>
        <p:spPr>
          <a:xfrm>
            <a:off x="850233" y="2381938"/>
            <a:ext cx="10721018" cy="635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63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Citation and Referencing  styles </a:t>
            </a:r>
            <a:endParaRPr kumimoji="0" lang="en-MY" sz="14900" b="1" i="0" u="none" strike="noStrike" kern="1200" cap="all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696339" y="575438"/>
            <a:ext cx="68843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and what to cite?</a:t>
            </a:r>
            <a:endParaRPr kumimoji="0" lang="en-M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789225" y="2396158"/>
            <a:ext cx="107953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Within &amp; at the end of the text when you use ideas from, or refer to, another person’s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Applies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facts, figures, ideas &amp; theories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books, journals, internet, videos, lecture notes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Exception: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knowledge work</a:t>
            </a:r>
          </a:p>
        </p:txBody>
      </p:sp>
    </p:spTree>
    <p:extLst>
      <p:ext uri="{BB962C8B-B14F-4D97-AF65-F5344CB8AC3E}">
        <p14:creationId xmlns:p14="http://schemas.microsoft.com/office/powerpoint/2010/main" val="353866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696339" y="575439"/>
            <a:ext cx="7079018" cy="106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Referencing Styles</a:t>
            </a:r>
            <a:endParaRPr kumimoji="0" lang="en-M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696339" y="1681902"/>
            <a:ext cx="107953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make sure your citations are formatted correctly and consistently,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should make sure you follow a referencing style.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(Damini, &amp; Kaur, 2018)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of the most common are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Harvard, Chicago, MLA and Vancouver.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styles look quite different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mostly contain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information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the same purpose</a:t>
            </a:r>
          </a:p>
        </p:txBody>
      </p:sp>
    </p:spTree>
    <p:extLst>
      <p:ext uri="{BB962C8B-B14F-4D97-AF65-F5344CB8AC3E}">
        <p14:creationId xmlns:p14="http://schemas.microsoft.com/office/powerpoint/2010/main" val="207710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748020" y="1105493"/>
            <a:ext cx="8423520" cy="106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cite – Method vs Style</a:t>
            </a:r>
            <a:endParaRPr kumimoji="0" lang="en-M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857716" y="2272951"/>
            <a:ext cx="104690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Harvard method - in-text (author, date)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Footnotes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Endnotes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-Check our department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thesis handbook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have information about the citation and guidelines.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Style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APA 6th • Chicago • Harvard • OSCOLA •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Caution: Harvard method ≠ Harvard style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90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392737" y="610290"/>
            <a:ext cx="6617577" cy="106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and Journal examples</a:t>
            </a: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775940" y="2068944"/>
            <a:ext cx="107953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APA In-text: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(Bryson, 1995, pp. 12-15) or (Bryson, 1995)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Bryson, B. (1995). Notes from a small island. London, England: Black Swan.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Chicago In-text: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(Bryson 1995, 12-15) or (Bryson 1995)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Bryson, Bill. 1995. Notes From a Small Island. London : Black Swan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EE018-5920-9BBC-B406-1C103BA0EF66}"/>
              </a:ext>
            </a:extLst>
          </p:cNvPr>
          <p:cNvSpPr txBox="1"/>
          <p:nvPr/>
        </p:nvSpPr>
        <p:spPr>
          <a:xfrm>
            <a:off x="775940" y="4017985"/>
            <a:ext cx="105114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APA In-text: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(Secker, 1997, p. 56) or (Secker, 1997)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Secker, J. (1997). The digital library: A new perspective. Journal of Documentation, 13(2), 53-65. </a:t>
            </a:r>
          </a:p>
          <a:p>
            <a:endParaRPr lang="en-US" sz="20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Chicago In-text: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(Secker 1997, 56) or (Secker 1997)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Secker, Jane. 1997. “The Digital Library: A New Perspective.” Journal of Documentation 13(2):53-65.</a:t>
            </a:r>
          </a:p>
        </p:txBody>
      </p:sp>
    </p:spTree>
    <p:extLst>
      <p:ext uri="{BB962C8B-B14F-4D97-AF65-F5344CB8AC3E}">
        <p14:creationId xmlns:p14="http://schemas.microsoft.com/office/powerpoint/2010/main" val="3752484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392737" y="610290"/>
            <a:ext cx="6617577" cy="86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“In-text” styles</a:t>
            </a:r>
            <a:endParaRPr lang="en-US" sz="4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162CD6D-7E8E-E434-9F83-0662932ED529}"/>
              </a:ext>
            </a:extLst>
          </p:cNvPr>
          <p:cNvSpPr txBox="1">
            <a:spLocks/>
          </p:cNvSpPr>
          <p:nvPr/>
        </p:nvSpPr>
        <p:spPr>
          <a:xfrm>
            <a:off x="1009762" y="1478071"/>
            <a:ext cx="9740258" cy="20511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using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in-text style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you include part of the reference (often the author’s surname and the year) as you write, like this: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then provide a Reference List at the end of the document with more complete information about the source: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62D7C-383F-14E1-B384-06759E7B02A7}"/>
              </a:ext>
            </a:extLst>
          </p:cNvPr>
          <p:cNvGrpSpPr/>
          <p:nvPr/>
        </p:nvGrpSpPr>
        <p:grpSpPr>
          <a:xfrm>
            <a:off x="2362669" y="2133729"/>
            <a:ext cx="7034443" cy="1741083"/>
            <a:chOff x="2435265" y="1803720"/>
            <a:chExt cx="7706983" cy="2032035"/>
          </a:xfrm>
        </p:grpSpPr>
        <p:pic>
          <p:nvPicPr>
            <p:cNvPr id="15" name="Picture 2" descr="Ripped Torn Paper transparent PNG - StickPNG">
              <a:extLst>
                <a:ext uri="{FF2B5EF4-FFF2-40B4-BE49-F238E27FC236}">
                  <a16:creationId xmlns:a16="http://schemas.microsoft.com/office/drawing/2014/main" id="{C066F6D3-CF4B-FECD-8643-9CCA6B015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65" y="1803720"/>
              <a:ext cx="7706983" cy="203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83E0D-A9A8-DEE5-0388-138B385EB898}"/>
                </a:ext>
              </a:extLst>
            </p:cNvPr>
            <p:cNvSpPr txBox="1"/>
            <p:nvPr/>
          </p:nvSpPr>
          <p:spPr>
            <a:xfrm>
              <a:off x="2712576" y="2281130"/>
              <a:ext cx="7152361" cy="125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80000"/>
                </a:lnSpc>
              </a:pPr>
              <a:r>
                <a:rPr lang="en-US" sz="2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  <a:sym typeface="Trade Gothic LT Std"/>
                </a:rPr>
                <a:t>Hall notes that genetic disorders can be effectively studied by following 20-30 affected individuals over the course of their lives. (Hall, 2017)</a:t>
              </a:r>
            </a:p>
            <a:p>
              <a:pPr hangingPunct="0">
                <a:lnSpc>
                  <a:spcPct val="80000"/>
                </a:lnSpc>
              </a:pPr>
              <a:endParaRPr lang="en-US" sz="2000" b="1" kern="0" dirty="0">
                <a:solidFill>
                  <a:srgbClr val="1CAA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0EDB0E-FAA8-6493-5E31-D466F625F6B6}"/>
              </a:ext>
            </a:extLst>
          </p:cNvPr>
          <p:cNvGrpSpPr/>
          <p:nvPr/>
        </p:nvGrpSpPr>
        <p:grpSpPr>
          <a:xfrm>
            <a:off x="2362669" y="4315328"/>
            <a:ext cx="7034443" cy="1772321"/>
            <a:chOff x="1990984" y="4391309"/>
            <a:chExt cx="8261607" cy="2178268"/>
          </a:xfrm>
        </p:grpSpPr>
        <p:pic>
          <p:nvPicPr>
            <p:cNvPr id="18" name="Picture 2" descr="Ripped Torn Paper transparent PNG - StickPNG">
              <a:extLst>
                <a:ext uri="{FF2B5EF4-FFF2-40B4-BE49-F238E27FC236}">
                  <a16:creationId xmlns:a16="http://schemas.microsoft.com/office/drawing/2014/main" id="{F24CAE05-EAD1-EF97-9DC1-5777AE390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984" y="4391309"/>
              <a:ext cx="8261607" cy="217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EE1DED-2729-A629-722E-D2FEEA4B5876}"/>
                </a:ext>
              </a:extLst>
            </p:cNvPr>
            <p:cNvSpPr txBox="1"/>
            <p:nvPr/>
          </p:nvSpPr>
          <p:spPr>
            <a:xfrm>
              <a:off x="2545605" y="4995510"/>
              <a:ext cx="7152361" cy="102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80000"/>
                </a:lnSpc>
              </a:pPr>
              <a:r>
                <a:rPr lang="en-GB" sz="20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Trade Gothic LT Std"/>
                </a:rPr>
                <a:t>Hall, J.G. 2017, "The Clinic Is My Laboratory: Life as a Clinical Geneticist", Annual Review of Genomics and Human Genetics, vol. 18, no. 1, pp. 1-29.</a:t>
              </a:r>
              <a:endParaRPr lang="en-US" sz="2000" b="1" kern="0" dirty="0">
                <a:solidFill>
                  <a:srgbClr val="1CAA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07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392737" y="610290"/>
            <a:ext cx="6617577" cy="86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“In-text” styles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417E9-08D4-0DAE-FEDE-049313C98295}"/>
              </a:ext>
            </a:extLst>
          </p:cNvPr>
          <p:cNvSpPr txBox="1">
            <a:spLocks/>
          </p:cNvSpPr>
          <p:nvPr/>
        </p:nvSpPr>
        <p:spPr>
          <a:xfrm>
            <a:off x="1009762" y="1478071"/>
            <a:ext cx="9740258" cy="20511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In-text styles tell us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the text itself.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(Hall, 2017)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Reference List then gives us the rest of the information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the source.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is an in-text reference for a journal article.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3653EA5-43A7-77B9-E150-2E30468B9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55" y="3643738"/>
            <a:ext cx="7342898" cy="18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F051F-1136-1505-2DFD-15EF6647A4B1}"/>
              </a:ext>
            </a:extLst>
          </p:cNvPr>
          <p:cNvSpPr txBox="1"/>
          <p:nvPr/>
        </p:nvSpPr>
        <p:spPr>
          <a:xfrm>
            <a:off x="2432700" y="3186077"/>
            <a:ext cx="92845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Who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(author)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41BB4-87C3-F1C0-014C-30DFC8A43C67}"/>
              </a:ext>
            </a:extLst>
          </p:cNvPr>
          <p:cNvSpPr txBox="1"/>
          <p:nvPr/>
        </p:nvSpPr>
        <p:spPr>
          <a:xfrm>
            <a:off x="3318260" y="3171055"/>
            <a:ext cx="77457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When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(year)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6C687-BA8A-FF95-8725-CDF350F19B4E}"/>
              </a:ext>
            </a:extLst>
          </p:cNvPr>
          <p:cNvSpPr txBox="1"/>
          <p:nvPr/>
        </p:nvSpPr>
        <p:spPr>
          <a:xfrm>
            <a:off x="5849267" y="3186077"/>
            <a:ext cx="16337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What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(title of article)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D1AC6-09D7-12E0-6051-8FFAC168EE65}"/>
              </a:ext>
            </a:extLst>
          </p:cNvPr>
          <p:cNvSpPr txBox="1"/>
          <p:nvPr/>
        </p:nvSpPr>
        <p:spPr>
          <a:xfrm>
            <a:off x="3236504" y="5114858"/>
            <a:ext cx="526297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Where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(title, volume, issue number and page range of journal)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24080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392737" y="610290"/>
            <a:ext cx="6617577" cy="86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“Footnote”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A141D42-9EB8-60E0-E91C-3F2C9A425D2F}"/>
              </a:ext>
            </a:extLst>
          </p:cNvPr>
          <p:cNvSpPr txBox="1">
            <a:spLocks/>
          </p:cNvSpPr>
          <p:nvPr/>
        </p:nvSpPr>
        <p:spPr>
          <a:xfrm>
            <a:off x="1009762" y="1478071"/>
            <a:ext cx="9740258" cy="20511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using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footnote style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you insert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superscript number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the text after you make a reference...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...and then you include a full citation at the bottom of the page.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0AB88A-C55C-6C86-6D27-1EB49824AEB0}"/>
              </a:ext>
            </a:extLst>
          </p:cNvPr>
          <p:cNvGrpSpPr/>
          <p:nvPr/>
        </p:nvGrpSpPr>
        <p:grpSpPr>
          <a:xfrm>
            <a:off x="2362669" y="2133729"/>
            <a:ext cx="7034443" cy="1741083"/>
            <a:chOff x="2435265" y="1803720"/>
            <a:chExt cx="7706983" cy="2032035"/>
          </a:xfrm>
        </p:grpSpPr>
        <p:pic>
          <p:nvPicPr>
            <p:cNvPr id="11" name="Picture 2" descr="Ripped Torn Paper transparent PNG - StickPNG">
              <a:extLst>
                <a:ext uri="{FF2B5EF4-FFF2-40B4-BE49-F238E27FC236}">
                  <a16:creationId xmlns:a16="http://schemas.microsoft.com/office/drawing/2014/main" id="{86EBC523-32F8-0B1B-28CC-995BC0A43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65" y="1803720"/>
              <a:ext cx="7706983" cy="203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10E40-59B8-D6A2-A96E-D3FA7109DC94}"/>
                </a:ext>
              </a:extLst>
            </p:cNvPr>
            <p:cNvSpPr txBox="1"/>
            <p:nvPr/>
          </p:nvSpPr>
          <p:spPr>
            <a:xfrm>
              <a:off x="2712576" y="2281130"/>
              <a:ext cx="7152361" cy="96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80000"/>
                </a:lnSpc>
              </a:pPr>
              <a:r>
                <a:rPr lang="en-US" sz="20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Trade Gothic LT Std"/>
                </a:rPr>
                <a:t>Valenzuela finds a strong correlation between occupational</a:t>
              </a:r>
            </a:p>
            <a:p>
              <a:pPr hangingPunct="0">
                <a:lnSpc>
                  <a:spcPct val="80000"/>
                </a:lnSpc>
              </a:pPr>
              <a:r>
                <a:rPr lang="en-GB" sz="20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Trade Gothic LT Std"/>
                </a:rPr>
                <a:t>Status and party support in the national elections of 1970.</a:t>
              </a:r>
              <a:r>
                <a:rPr lang="en-GB" sz="2000" kern="0" dirty="0">
                  <a:solidFill>
                    <a:srgbClr val="000000"/>
                  </a:solidFill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  <a:sym typeface="Trade Gothic LT Std"/>
                </a:rPr>
                <a:t>⁸</a:t>
              </a:r>
              <a:endParaRPr lang="en-US" sz="2000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  <a:sym typeface="Trade Gothic LT Std"/>
              </a:endParaRPr>
            </a:p>
            <a:p>
              <a:pPr hangingPunct="0">
                <a:lnSpc>
                  <a:spcPct val="80000"/>
                </a:lnSpc>
              </a:pPr>
              <a:endParaRPr lang="en-US" sz="2000" b="1" kern="0" dirty="0">
                <a:solidFill>
                  <a:srgbClr val="1CAA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E3A90E-8FC0-E5A9-4E56-F6FF57078FD5}"/>
              </a:ext>
            </a:extLst>
          </p:cNvPr>
          <p:cNvGrpSpPr/>
          <p:nvPr/>
        </p:nvGrpSpPr>
        <p:grpSpPr>
          <a:xfrm>
            <a:off x="2362669" y="4110982"/>
            <a:ext cx="7034443" cy="1772321"/>
            <a:chOff x="1990984" y="4391309"/>
            <a:chExt cx="8261607" cy="2178268"/>
          </a:xfrm>
        </p:grpSpPr>
        <p:pic>
          <p:nvPicPr>
            <p:cNvPr id="15" name="Picture 2" descr="Ripped Torn Paper transparent PNG - StickPNG">
              <a:extLst>
                <a:ext uri="{FF2B5EF4-FFF2-40B4-BE49-F238E27FC236}">
                  <a16:creationId xmlns:a16="http://schemas.microsoft.com/office/drawing/2014/main" id="{D1F349A3-063E-25AA-EFFA-AF8E9CE33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984" y="4391309"/>
              <a:ext cx="8261607" cy="217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1CA72-6B43-4C28-E373-033140BD5E9F}"/>
                </a:ext>
              </a:extLst>
            </p:cNvPr>
            <p:cNvSpPr txBox="1"/>
            <p:nvPr/>
          </p:nvSpPr>
          <p:spPr>
            <a:xfrm>
              <a:off x="2545605" y="4995510"/>
              <a:ext cx="7152361" cy="102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80000"/>
                </a:lnSpc>
              </a:pPr>
              <a:r>
                <a:rPr lang="en-GB" sz="20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Trade Gothic LT Std"/>
                </a:rPr>
                <a:t>A. Valenzuela, </a:t>
              </a:r>
              <a:r>
                <a:rPr lang="en-GB" sz="2000" i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Trade Gothic LT Std"/>
                </a:rPr>
                <a:t>The Breakdown of Democratic Regimes: Chile</a:t>
              </a:r>
              <a:r>
                <a:rPr lang="en-GB" sz="20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Trade Gothic LT Std"/>
                </a:rPr>
                <a:t> (Baltimore, MD: Johns Hopkins University Press, 1988), pp.86-87.</a:t>
              </a:r>
              <a:endParaRPr lang="en-US" sz="2000" b="1" kern="0" dirty="0">
                <a:solidFill>
                  <a:srgbClr val="1CAA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10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392737" y="610290"/>
            <a:ext cx="6617577" cy="86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“Footnote”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E97C3B0-5E8B-2D97-8483-F82D0D606793}"/>
              </a:ext>
            </a:extLst>
          </p:cNvPr>
          <p:cNvSpPr txBox="1">
            <a:spLocks/>
          </p:cNvSpPr>
          <p:nvPr/>
        </p:nvSpPr>
        <p:spPr>
          <a:xfrm>
            <a:off x="1009762" y="1478071"/>
            <a:ext cx="9740258" cy="20511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is how a footnote style reference for a book tells us everything we need to know to find the source.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C80EA45-2869-0A60-DA7B-06E745BF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12" y="2972787"/>
            <a:ext cx="8939169" cy="20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BDDDA3-DB10-BCD0-7FBB-836F2F48646E}"/>
              </a:ext>
            </a:extLst>
          </p:cNvPr>
          <p:cNvSpPr txBox="1"/>
          <p:nvPr/>
        </p:nvSpPr>
        <p:spPr>
          <a:xfrm>
            <a:off x="2234991" y="2642389"/>
            <a:ext cx="92845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Who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(author)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4E7AD-2AB3-78B7-C167-AE598A242A1D}"/>
              </a:ext>
            </a:extLst>
          </p:cNvPr>
          <p:cNvSpPr txBox="1"/>
          <p:nvPr/>
        </p:nvSpPr>
        <p:spPr>
          <a:xfrm>
            <a:off x="5171773" y="4734290"/>
            <a:ext cx="77457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When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(year)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B6F76-4969-792F-63B2-8EAB99746A2C}"/>
              </a:ext>
            </a:extLst>
          </p:cNvPr>
          <p:cNvSpPr txBox="1"/>
          <p:nvPr/>
        </p:nvSpPr>
        <p:spPr>
          <a:xfrm>
            <a:off x="5090040" y="2642388"/>
            <a:ext cx="16337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What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(title of article)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ade Gothic LT St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BB061-2488-2770-C6AB-8D7ADC59D6AA}"/>
              </a:ext>
            </a:extLst>
          </p:cNvPr>
          <p:cNvSpPr txBox="1"/>
          <p:nvPr/>
        </p:nvSpPr>
        <p:spPr>
          <a:xfrm>
            <a:off x="8085175" y="2628923"/>
            <a:ext cx="21723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Where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(place of publication)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62728-3CAD-B61F-3CFF-4A0EEADEBCA9}"/>
              </a:ext>
            </a:extLst>
          </p:cNvPr>
          <p:cNvSpPr txBox="1"/>
          <p:nvPr/>
        </p:nvSpPr>
        <p:spPr>
          <a:xfrm>
            <a:off x="2546209" y="4723657"/>
            <a:ext cx="200567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80000"/>
              </a:lnSpc>
            </a:pP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Where cont.</a:t>
            </a:r>
          </a:p>
          <a:p>
            <a:pPr algn="ctr" hangingPunct="0">
              <a:lnSpc>
                <a:spcPct val="80000"/>
              </a:lnSpc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ade Gothic LT Std"/>
              </a:rPr>
              <a:t>(name of publisher)</a:t>
            </a:r>
          </a:p>
        </p:txBody>
      </p:sp>
    </p:spTree>
    <p:extLst>
      <p:ext uri="{BB962C8B-B14F-4D97-AF65-F5344CB8AC3E}">
        <p14:creationId xmlns:p14="http://schemas.microsoft.com/office/powerpoint/2010/main" val="11448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529" y="419893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AEDCAE-0640-9FD4-2002-F24E2B9C8E72}"/>
              </a:ext>
            </a:extLst>
          </p:cNvPr>
          <p:cNvSpPr txBox="1">
            <a:spLocks/>
          </p:cNvSpPr>
          <p:nvPr/>
        </p:nvSpPr>
        <p:spPr>
          <a:xfrm>
            <a:off x="902562" y="626402"/>
            <a:ext cx="7166976" cy="8778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Footnote Referencing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0F2793C-6FDF-4417-7136-32FACDD4B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5" b="7456"/>
          <a:stretch/>
        </p:blipFill>
        <p:spPr bwMode="auto">
          <a:xfrm>
            <a:off x="2496294" y="3997506"/>
            <a:ext cx="7026046" cy="15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19FE2-E7C4-8009-3C92-3F016EFE3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1"/>
          <a:stretch/>
        </p:blipFill>
        <p:spPr bwMode="auto">
          <a:xfrm>
            <a:off x="2496294" y="2391732"/>
            <a:ext cx="7026046" cy="162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91AB0-C54F-4D8D-D513-B05062340187}"/>
              </a:ext>
            </a:extLst>
          </p:cNvPr>
          <p:cNvSpPr txBox="1"/>
          <p:nvPr/>
        </p:nvSpPr>
        <p:spPr>
          <a:xfrm>
            <a:off x="737418" y="3277155"/>
            <a:ext cx="1758876" cy="2041654"/>
          </a:xfrm>
          <a:prstGeom prst="snip2DiagRect">
            <a:avLst>
              <a:gd name="adj1" fmla="val 17553"/>
              <a:gd name="adj2" fmla="val 0"/>
            </a:avLst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References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details of the source included at the foot of the page.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13458-3838-8402-D2A4-DCE844EA0B34}"/>
              </a:ext>
            </a:extLst>
          </p:cNvPr>
          <p:cNvSpPr txBox="1"/>
          <p:nvPr/>
        </p:nvSpPr>
        <p:spPr>
          <a:xfrm>
            <a:off x="9429136" y="1999350"/>
            <a:ext cx="2044256" cy="2387501"/>
          </a:xfrm>
          <a:prstGeom prst="snip2DiagRect">
            <a:avLst/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Footnotes</a:t>
            </a:r>
          </a:p>
          <a:p>
            <a:endParaRPr lang="en-GB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“Superscript” numbers after the punctuation correspond to the number of the footnote.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245025B-69CA-C9BF-6EFE-CFFFC30D75B9}"/>
              </a:ext>
            </a:extLst>
          </p:cNvPr>
          <p:cNvSpPr txBox="1">
            <a:spLocks/>
          </p:cNvSpPr>
          <p:nvPr/>
        </p:nvSpPr>
        <p:spPr>
          <a:xfrm>
            <a:off x="1311962" y="1445107"/>
            <a:ext cx="8977098" cy="35171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Here’s how you would reference that same passage in 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footnote style.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57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529" y="419893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72DFFC-203B-AE9E-D894-2FF6C11F9050}"/>
              </a:ext>
            </a:extLst>
          </p:cNvPr>
          <p:cNvSpPr txBox="1">
            <a:spLocks/>
          </p:cNvSpPr>
          <p:nvPr/>
        </p:nvSpPr>
        <p:spPr>
          <a:xfrm>
            <a:off x="762082" y="716204"/>
            <a:ext cx="6123123" cy="8778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Quoting and Paraphrasing — In-text referencing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C35A4-1E07-1B8F-97B8-F3E50EB8C196}"/>
              </a:ext>
            </a:extLst>
          </p:cNvPr>
          <p:cNvSpPr/>
          <p:nvPr/>
        </p:nvSpPr>
        <p:spPr>
          <a:xfrm>
            <a:off x="3292257" y="1969686"/>
            <a:ext cx="5601222" cy="26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But while Chile was said to have simply </a:t>
            </a:r>
            <a:r>
              <a:rPr lang="en-US" sz="1400" dirty="0">
                <a:solidFill>
                  <a:srgbClr val="00000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“laid out the welcome mat to overseas investors,”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Nasar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1991, 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p. 11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) it was in fact highly selective in its implementation of the Washington Consensus. In contrast to Mexico,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Chile retained a tax on short-term capital inflows to preserve financial stability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Stiglitz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, 2002)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. While Pastor and Wise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(1997)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point out that, in the early years of market reforms, the Chilean regime was </a:t>
            </a:r>
            <a:r>
              <a:rPr lang="en-US" sz="1400" dirty="0">
                <a:solidFill>
                  <a:srgbClr val="00000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“uniquely willing”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(p. 4)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to suppress social unrest arising from the adjustment policies until growth occurred.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C85F3-AF2A-6291-1BB1-D1C0DBB00545}"/>
              </a:ext>
            </a:extLst>
          </p:cNvPr>
          <p:cNvSpPr txBox="1"/>
          <p:nvPr/>
        </p:nvSpPr>
        <p:spPr>
          <a:xfrm>
            <a:off x="8893478" y="1653632"/>
            <a:ext cx="1821749" cy="2079099"/>
          </a:xfrm>
          <a:prstGeom prst="snip2DiagRect">
            <a:avLst>
              <a:gd name="adj1" fmla="val 15902"/>
              <a:gd name="adj2" fmla="val 0"/>
            </a:avLst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Direct quotations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author’s exact words in quotation marks integrated into the student’s own sentence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553CB-8933-088E-43DF-E73135208171}"/>
              </a:ext>
            </a:extLst>
          </p:cNvPr>
          <p:cNvSpPr txBox="1"/>
          <p:nvPr/>
        </p:nvSpPr>
        <p:spPr>
          <a:xfrm>
            <a:off x="4164117" y="4266517"/>
            <a:ext cx="4503107" cy="1123176"/>
          </a:xfrm>
          <a:prstGeom prst="snip2DiagRect">
            <a:avLst>
              <a:gd name="adj1" fmla="val 0"/>
              <a:gd name="adj2" fmla="val 22188"/>
            </a:avLst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Page numbers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show the exact location of a quote or paraphrased point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16A8B-4DBC-BD52-B688-7F451BD07675}"/>
              </a:ext>
            </a:extLst>
          </p:cNvPr>
          <p:cNvSpPr txBox="1"/>
          <p:nvPr/>
        </p:nvSpPr>
        <p:spPr>
          <a:xfrm>
            <a:off x="1022960" y="3390148"/>
            <a:ext cx="1872640" cy="2096512"/>
          </a:xfrm>
          <a:prstGeom prst="snip2DiagRect">
            <a:avLst>
              <a:gd name="adj1" fmla="val 16053"/>
              <a:gd name="adj2" fmla="val 0"/>
            </a:avLst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Paraphrase/ summary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point from another source, explained in the student’s own words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4E15C-0E43-E835-4877-A4396275BD8B}"/>
              </a:ext>
            </a:extLst>
          </p:cNvPr>
          <p:cNvSpPr txBox="1"/>
          <p:nvPr/>
        </p:nvSpPr>
        <p:spPr>
          <a:xfrm>
            <a:off x="8893479" y="3511147"/>
            <a:ext cx="1872640" cy="1854904"/>
          </a:xfrm>
          <a:prstGeom prst="snip2DiagRect">
            <a:avLst/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In-text reference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Surname and year. Full information on the source is located in the Reference List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3875EB-AA40-7236-DBBA-5DE30B79489B}"/>
              </a:ext>
            </a:extLst>
          </p:cNvPr>
          <p:cNvSpPr txBox="1"/>
          <p:nvPr/>
        </p:nvSpPr>
        <p:spPr>
          <a:xfrm>
            <a:off x="614485" y="1871483"/>
            <a:ext cx="2410551" cy="1340674"/>
          </a:xfrm>
          <a:prstGeom prst="snip2DiagRect">
            <a:avLst/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phrase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student’s own ideas provides the framing of the sentence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12538E-6F27-3011-F335-0416B3D935BB}"/>
              </a:ext>
            </a:extLst>
          </p:cNvPr>
          <p:cNvCxnSpPr>
            <a:cxnSpLocks/>
          </p:cNvCxnSpPr>
          <p:nvPr/>
        </p:nvCxnSpPr>
        <p:spPr>
          <a:xfrm>
            <a:off x="3025036" y="2217107"/>
            <a:ext cx="267221" cy="0"/>
          </a:xfrm>
          <a:prstGeom prst="straightConnector1">
            <a:avLst/>
          </a:prstGeom>
          <a:noFill/>
          <a:ln w="12700" cap="flat" cmpd="sng" algn="ctr">
            <a:solidFill>
              <a:srgbClr val="17336F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9" name="Elbow Connector 17">
            <a:extLst>
              <a:ext uri="{FF2B5EF4-FFF2-40B4-BE49-F238E27FC236}">
                <a16:creationId xmlns:a16="http://schemas.microsoft.com/office/drawing/2014/main" id="{2D1EBDDD-0D2C-DD0B-5C22-B3F78E48AD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60007" y="3339961"/>
            <a:ext cx="1072432" cy="342374"/>
          </a:xfrm>
          <a:prstGeom prst="bentConnector2">
            <a:avLst/>
          </a:prstGeom>
          <a:noFill/>
          <a:ln w="12700" cap="flat" cmpd="sng" algn="ctr">
            <a:solidFill>
              <a:srgbClr val="17336F"/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3339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838200" y="7182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EA16B1-1FB1-E9F0-1DF4-E5E96395BA78}"/>
              </a:ext>
            </a:extLst>
          </p:cNvPr>
          <p:cNvSpPr txBox="1">
            <a:spLocks/>
          </p:cNvSpPr>
          <p:nvPr/>
        </p:nvSpPr>
        <p:spPr>
          <a:xfrm>
            <a:off x="838200" y="17666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guide, you should be able to...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various reasons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we reference</a:t>
            </a:r>
          </a:p>
          <a:p>
            <a:pPr marL="457200" indent="-457200">
              <a:spcAft>
                <a:spcPts val="60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Recognise some of the main differences between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referencing styles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where to look 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guidance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formatting your references</a:t>
            </a:r>
          </a:p>
          <a:p>
            <a:pPr marL="457200" indent="-457200">
              <a:spcAft>
                <a:spcPts val="60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when it is appropriate to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quote, paraphrase or summarise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57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529" y="419893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AEDCAE-0640-9FD4-2002-F24E2B9C8E72}"/>
              </a:ext>
            </a:extLst>
          </p:cNvPr>
          <p:cNvSpPr txBox="1">
            <a:spLocks/>
          </p:cNvSpPr>
          <p:nvPr/>
        </p:nvSpPr>
        <p:spPr>
          <a:xfrm>
            <a:off x="902562" y="626402"/>
            <a:ext cx="7166976" cy="8778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Reference List — In-text referencing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DE2DB0-4785-8D41-34FE-4351C0B9309F}"/>
              </a:ext>
            </a:extLst>
          </p:cNvPr>
          <p:cNvSpPr/>
          <p:nvPr/>
        </p:nvSpPr>
        <p:spPr>
          <a:xfrm>
            <a:off x="3292257" y="1969686"/>
            <a:ext cx="5601222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Reference </a:t>
            </a:r>
          </a:p>
          <a:p>
            <a:pPr>
              <a:spcAft>
                <a:spcPts val="1000"/>
              </a:spcAft>
            </a:pP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Nasar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, S. (8th July 1991) Third World Embracing Reforms to Encourage Economic Growth. The New York Times [online]. Available from: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  <a:hlinkClick r:id="rId4"/>
              </a:rPr>
              <a:t>http://query.nytimes.com/gst/fullpage.html?res=9D0CE0DD1F3DF93BA35754C0A967958260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[Accessed 20th January 2020]</a:t>
            </a:r>
          </a:p>
          <a:p>
            <a:pPr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Pastor, M., Wise, C. (1997) State Policy, Distribution and Neoliberal Reform in Mexico. Washington, DC, Woodrow Wilson International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Center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for Scholars.</a:t>
            </a:r>
          </a:p>
          <a:p>
            <a:pPr>
              <a:spcAft>
                <a:spcPts val="1000"/>
              </a:spcAft>
            </a:pP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Stiglitz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, J. E. (2002) Globalization and Its Discontents. London, W.W. Norton. </a:t>
            </a:r>
          </a:p>
          <a:p>
            <a:pPr>
              <a:spcAft>
                <a:spcPts val="1000"/>
              </a:spcAft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C9F05A-53CE-EFFC-E28B-FB546E73216D}"/>
              </a:ext>
            </a:extLst>
          </p:cNvPr>
          <p:cNvSpPr txBox="1"/>
          <p:nvPr/>
        </p:nvSpPr>
        <p:spPr>
          <a:xfrm>
            <a:off x="775503" y="1784973"/>
            <a:ext cx="2261420" cy="2093655"/>
          </a:xfrm>
          <a:prstGeom prst="snip2DiagRect">
            <a:avLst/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Reference List</a:t>
            </a:r>
          </a:p>
          <a:p>
            <a:endParaRPr lang="en-GB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complete information for all of the in-text citations at the end of the assignment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E9CCB-D0FF-4AB4-1DD2-F4CF4A66EAEF}"/>
              </a:ext>
            </a:extLst>
          </p:cNvPr>
          <p:cNvSpPr txBox="1"/>
          <p:nvPr/>
        </p:nvSpPr>
        <p:spPr>
          <a:xfrm>
            <a:off x="776748" y="4317719"/>
            <a:ext cx="2261420" cy="1499652"/>
          </a:xfrm>
          <a:prstGeom prst="snip2DiagRect">
            <a:avLst>
              <a:gd name="adj1" fmla="val 17553"/>
              <a:gd name="adj2" fmla="val 0"/>
            </a:avLst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Sources</a:t>
            </a:r>
          </a:p>
          <a:p>
            <a:endParaRPr lang="en-GB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Listed in alphabetical order by lead author’s  surname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317D0-9613-5DDB-8FC9-93D30F235EB0}"/>
              </a:ext>
            </a:extLst>
          </p:cNvPr>
          <p:cNvSpPr txBox="1"/>
          <p:nvPr/>
        </p:nvSpPr>
        <p:spPr>
          <a:xfrm>
            <a:off x="9057028" y="1725263"/>
            <a:ext cx="2511970" cy="3389650"/>
          </a:xfrm>
          <a:prstGeom prst="snip2DiagRect">
            <a:avLst/>
          </a:prstGeom>
          <a:noFill/>
          <a:ln>
            <a:solidFill>
              <a:srgbClr val="17336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Formats</a:t>
            </a:r>
          </a:p>
          <a:p>
            <a:endParaRPr lang="en-GB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formats (books, journals etc.) require slightly different pieces of information. Consult Cite Them Right Online or a good style guide for information about what to include and in what order.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6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483456" y="621789"/>
            <a:ext cx="6617577" cy="86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Management Tools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CDAC4-FFAB-90F8-5764-97A9A0BE818B}"/>
              </a:ext>
            </a:extLst>
          </p:cNvPr>
          <p:cNvSpPr txBox="1"/>
          <p:nvPr/>
        </p:nvSpPr>
        <p:spPr>
          <a:xfrm>
            <a:off x="665811" y="1568707"/>
            <a:ext cx="64352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Management software program that simplify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reference management by allowing the user to collect, store, and organize references, insert citations at the appropriate place in the body of the manuscript, and generate a list of the references in an appropriate format of bibliographic styles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EndNote, Mendeley,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2C5BF-38D8-3651-C0EA-0A20AEBA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317" y="1909459"/>
            <a:ext cx="4151438" cy="3592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5EBA4-BA2F-929C-6331-A1745A529DB8}"/>
              </a:ext>
            </a:extLst>
          </p:cNvPr>
          <p:cNvSpPr txBox="1"/>
          <p:nvPr/>
        </p:nvSpPr>
        <p:spPr>
          <a:xfrm>
            <a:off x="6093994" y="5764510"/>
            <a:ext cx="5236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(Saxena &amp; Kaushik, 2021)</a:t>
            </a:r>
          </a:p>
        </p:txBody>
      </p:sp>
    </p:spTree>
    <p:extLst>
      <p:ext uri="{BB962C8B-B14F-4D97-AF65-F5344CB8AC3E}">
        <p14:creationId xmlns:p14="http://schemas.microsoft.com/office/powerpoint/2010/main" val="302606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551948" y="653013"/>
            <a:ext cx="6617577" cy="86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Reference And Sources To Expand Your Knowledge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1" y="575438"/>
            <a:ext cx="1044354" cy="97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70263-EA8E-1FF3-C948-6C0E488A01F5}"/>
              </a:ext>
            </a:extLst>
          </p:cNvPr>
          <p:cNvSpPr txBox="1"/>
          <p:nvPr/>
        </p:nvSpPr>
        <p:spPr>
          <a:xfrm>
            <a:off x="616739" y="1560142"/>
            <a:ext cx="1082128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MY" sz="17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Uzuegbu</a:t>
            </a:r>
            <a:r>
              <a:rPr lang="en-MY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P., &amp; </a:t>
            </a:r>
            <a:r>
              <a:rPr lang="en-MY" sz="17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Onyenachi</a:t>
            </a:r>
            <a:r>
              <a:rPr lang="en-MY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C. (2015). BIBLIOGRAPHIC CITATION AND REFERENCING METHOD. </a:t>
            </a:r>
            <a:r>
              <a:rPr lang="en-MY" sz="17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InAhiaomaIbegwam</a:t>
            </a:r>
            <a:r>
              <a:rPr lang="en-MY" sz="17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Fundamentals of library and information science education. Ibadan, Nigeria: Stirling-</a:t>
            </a:r>
            <a:r>
              <a:rPr lang="en-MY" sz="17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Horden</a:t>
            </a:r>
            <a:r>
              <a:rPr lang="en-MY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97-120.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Dibley, J., &amp; </a:t>
            </a:r>
            <a:r>
              <a:rPr lang="en-US" sz="17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Machanick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(2021). Citation and referencing guidelines. </a:t>
            </a:r>
            <a:r>
              <a:rPr lang="en-US" sz="17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South African Computer Journal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7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72-78.</a:t>
            </a:r>
            <a:endParaRPr lang="en-US" sz="17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Dawe, L., Stevens, J., Hoffman, B., &amp; </a:t>
            </a:r>
            <a:r>
              <a:rPr lang="en-US" sz="17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Quilty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(2021). Citation and referencing support at an academic library: Exploring student and faculty perspectives on authority and effectiveness. </a:t>
            </a:r>
            <a:r>
              <a:rPr lang="en-US" sz="17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College &amp; Research Libraries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7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(7), 991.</a:t>
            </a:r>
            <a:endParaRPr lang="en-US" sz="17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MY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Liu, Y., &amp; Rousseau, R. (2013). Interestingness and the essence of citation. </a:t>
            </a:r>
            <a:r>
              <a:rPr lang="en-MY" sz="1700" b="0" i="1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Documentation</a:t>
            </a:r>
            <a:r>
              <a:rPr lang="en-MY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69, 580-589. </a:t>
            </a:r>
            <a:r>
              <a:rPr lang="en-MY" sz="1700" b="0" i="0" dirty="0">
                <a:solidFill>
                  <a:srgbClr val="0853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https://doi.org/10.1108/JD-07-2012-0082</a:t>
            </a:r>
            <a:r>
              <a:rPr lang="en-MY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700" dirty="0">
              <a:solidFill>
                <a:srgbClr val="303A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Teufel, S., </a:t>
            </a:r>
            <a:r>
              <a:rPr lang="en-US" sz="1700" b="0" i="0" dirty="0" err="1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Siddharthan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1700" b="0" i="0" dirty="0" err="1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Tidhar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(2006). Automatic classification of citation function. , 103-110. </a:t>
            </a:r>
            <a:r>
              <a:rPr lang="en-US" sz="1700" b="0" i="0" dirty="0">
                <a:solidFill>
                  <a:srgbClr val="0853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https://doi.org/10.3115/1610075.1610091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solidFill>
                <a:srgbClr val="303A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700" b="0" i="0" dirty="0" err="1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Brime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1700" b="0" i="0" dirty="0" err="1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Bajalan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F. (2017). Incorporating Outside Sources in Kurdish EFL Students’ Academic Writing. </a:t>
            </a:r>
            <a:r>
              <a:rPr lang="en-US" sz="1700" b="0" i="1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 Scientific Journal, ESJ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13, 307-307. </a:t>
            </a:r>
            <a:r>
              <a:rPr lang="en-US" sz="1700" b="0" i="0" dirty="0">
                <a:solidFill>
                  <a:srgbClr val="0853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https://doi.org/10.19044/ESJ.2017.V13N31P307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0" i="0" dirty="0">
                <a:solidFill>
                  <a:srgbClr val="303A4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rgbClr val="303A4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D., &amp; Kaur, P. (2018). Reference Styles: Implications of Citation Standards. </a:t>
            </a:r>
            <a:r>
              <a:rPr lang="en-US" sz="1700" b="0" i="1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Current Engineering and Technology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700" b="0" i="0" dirty="0">
                <a:solidFill>
                  <a:srgbClr val="0853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https://doi.org/10.14741/ijcet/v.8.4.18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solidFill>
                <a:srgbClr val="303A4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Saxena, R., &amp; Kaushik, J. (2021). Referencing Made Easy: Reference Management </a:t>
            </a:r>
            <a:r>
              <a:rPr lang="en-US" sz="1700" b="0" i="0" dirty="0" err="1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Softwares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700" b="0" i="1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Indian Pediatrics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59, 245-249. </a:t>
            </a:r>
            <a:r>
              <a:rPr lang="en-US" sz="1700" b="0" i="0" dirty="0">
                <a:solidFill>
                  <a:srgbClr val="0853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https://doi.org/10.1007/s13312-022-2478-5</a:t>
            </a:r>
            <a:r>
              <a:rPr lang="en-US" sz="1700" b="0" i="0" dirty="0">
                <a:solidFill>
                  <a:srgbClr val="30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0" i="0" dirty="0">
                <a:solidFill>
                  <a:srgbClr val="0F0F0F"/>
                </a:solidFill>
                <a:effectLst/>
                <a:latin typeface="Söhne"/>
              </a:rPr>
              <a:t>Hua-ying, Z. (2008). The concept and legal nature of plagiarism. Journal of Xinyang Agricultural College.</a:t>
            </a:r>
            <a:endParaRPr lang="en-MY" sz="17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73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728736" y="575438"/>
            <a:ext cx="6999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Why Referencing Is Important? </a:t>
            </a:r>
            <a:endParaRPr kumimoji="0" lang="en-M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CBBBFA-A071-48BB-F1C2-F4AE9C3568AD}"/>
              </a:ext>
            </a:extLst>
          </p:cNvPr>
          <p:cNvSpPr txBox="1">
            <a:spLocks/>
          </p:cNvSpPr>
          <p:nvPr/>
        </p:nvSpPr>
        <p:spPr>
          <a:xfrm>
            <a:off x="603455" y="1931224"/>
            <a:ext cx="67161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difference between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academic and nonacademic.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One of these major differences are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 of citation and referencing of published authors.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(Dibley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Machanick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2021)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Academic writing relies heavily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the ideas and research of scholars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including, books, journal articles, websites and others to build upon their ideas or criticize others.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Uzuegbu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Onyenachi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use reference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tell the reader where ideas from other sources have been used in your arguments. 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CEEBD-7531-AA00-070A-2DDB5AC0E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58" b="16361"/>
          <a:stretch/>
        </p:blipFill>
        <p:spPr>
          <a:xfrm>
            <a:off x="7483202" y="2202425"/>
            <a:ext cx="3990582" cy="3932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768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4036378" y="2795010"/>
            <a:ext cx="3956514" cy="1437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Referencing Sources in Academic writing 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3ACA58-BCBB-394E-D15E-6674EF02B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822237"/>
              </p:ext>
            </p:extLst>
          </p:nvPr>
        </p:nvGraphicFramePr>
        <p:xfrm>
          <a:off x="466473" y="1452463"/>
          <a:ext cx="10739519" cy="4326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E59617-286F-58A0-CC2E-980B42F1E052}"/>
              </a:ext>
            </a:extLst>
          </p:cNvPr>
          <p:cNvSpPr txBox="1"/>
          <p:nvPr/>
        </p:nvSpPr>
        <p:spPr>
          <a:xfrm>
            <a:off x="7365598" y="5638378"/>
            <a:ext cx="421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(Dawe, Stevens, Hoffman, &amp; </a:t>
            </a:r>
            <a:r>
              <a:rPr lang="en-MY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Quilty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362878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775941" y="575438"/>
            <a:ext cx="6999416" cy="820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/>
              <a:t>Plagiarism </a:t>
            </a:r>
            <a:endParaRPr kumimoji="0" lang="en-MY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680863" y="1487084"/>
            <a:ext cx="77682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you don’t acknowledge sources, you may be accused of plagiarism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Plagiarism is the act of using another person's ideas as if they are your own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regardless of whether he is a scientist or a student.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Examples of Plagiarism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Turning in someone else's work as your own.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Copying large pieces of text from a source without citing that source.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Taking passages from multiple sources, piecing them together, and turning in the work as your own.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Copying from a source but changing a few words and phrases to disguise plagiarism.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Paraphrasing from a number of different sources without citing those sources.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Buying an essay or paper and turning it in as your own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6B51B-684F-030C-194B-6BD101868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402" y="2413263"/>
            <a:ext cx="2893929" cy="299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5169-7825-C954-5B46-21415256C16A}"/>
              </a:ext>
            </a:extLst>
          </p:cNvPr>
          <p:cNvSpPr txBox="1"/>
          <p:nvPr/>
        </p:nvSpPr>
        <p:spPr>
          <a:xfrm>
            <a:off x="5163418" y="57083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(Hua-ying, 2008)</a:t>
            </a:r>
          </a:p>
        </p:txBody>
      </p:sp>
    </p:spTree>
    <p:extLst>
      <p:ext uri="{BB962C8B-B14F-4D97-AF65-F5344CB8AC3E}">
        <p14:creationId xmlns:p14="http://schemas.microsoft.com/office/powerpoint/2010/main" val="284453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696339" y="575438"/>
            <a:ext cx="7079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20404030301010803"/>
                <a:ea typeface="+mj-ea"/>
                <a:cs typeface="+mj-cs"/>
              </a:rPr>
              <a:t>Strategies To Use Referencing </a:t>
            </a:r>
            <a:endParaRPr kumimoji="0" lang="en-M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616739" y="1829783"/>
            <a:ext cx="107953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order to acknowledge properly the details from your reading material, we should all take care of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 notes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keep record of the information found.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Record the details of the resource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being used on the notes.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Set up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table to keep tracking of all the details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any source used by you and the content of that cited 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 about the correct citation and referencing styles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Asses the information required for citation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(Book, article, website etc..)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B35CD-8AE6-5E3D-D45B-FC0B8207D356}"/>
              </a:ext>
            </a:extLst>
          </p:cNvPr>
          <p:cNvSpPr txBox="1"/>
          <p:nvPr/>
        </p:nvSpPr>
        <p:spPr>
          <a:xfrm>
            <a:off x="5163418" y="5905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(Liu &amp; Rousseau, 2013)</a:t>
            </a:r>
          </a:p>
        </p:txBody>
      </p:sp>
    </p:spTree>
    <p:extLst>
      <p:ext uri="{BB962C8B-B14F-4D97-AF65-F5344CB8AC3E}">
        <p14:creationId xmlns:p14="http://schemas.microsoft.com/office/powerpoint/2010/main" val="3081026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E0B651A-3242-407E-A5E1-0BBB39546AA8}"/>
              </a:ext>
            </a:extLst>
          </p:cNvPr>
          <p:cNvSpPr txBox="1">
            <a:spLocks/>
          </p:cNvSpPr>
          <p:nvPr/>
        </p:nvSpPr>
        <p:spPr>
          <a:xfrm>
            <a:off x="598534" y="621789"/>
            <a:ext cx="6539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Integrate Sources Into Writing Process?</a:t>
            </a:r>
            <a:endParaRPr kumimoji="0" lang="en-M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63" y="575438"/>
            <a:ext cx="1428372" cy="13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696339" y="1919861"/>
            <a:ext cx="107953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sources may be used in Four ways: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Brime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Bajalan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Summarizing: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collecting the major points of the passage, article or section and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condense several pages of a source or even a whole document.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Although you use your own words. But you must cite the source both in-text and reference.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Synthesizing: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form of summary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summarize several sources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Here,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combine sources that agree on a specific points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You are required to cite all the sources used. </a:t>
            </a:r>
          </a:p>
        </p:txBody>
      </p:sp>
    </p:spTree>
    <p:extLst>
      <p:ext uri="{BB962C8B-B14F-4D97-AF65-F5344CB8AC3E}">
        <p14:creationId xmlns:p14="http://schemas.microsoft.com/office/powerpoint/2010/main" val="1272469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1A875-40F8-F7B7-D62B-0B9CC14E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937" y="370211"/>
            <a:ext cx="1221335" cy="114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7B0-9B8B-6DF8-4446-5F471C3B7BC6}"/>
              </a:ext>
            </a:extLst>
          </p:cNvPr>
          <p:cNvSpPr txBox="1"/>
          <p:nvPr/>
        </p:nvSpPr>
        <p:spPr>
          <a:xfrm>
            <a:off x="453189" y="1259287"/>
            <a:ext cx="107953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Paraphrasing: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your own words, however,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paraphrases focus on a small part of text while summaries focus on a larger portion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Paraphrase cannot be synthesized.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also required to cite the original source.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Quoting: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paper must not be all quoted.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encouraged to use your own words to express the idea, rather than using the exact words of others.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Quotation should be used only to analyze text that cannot be written in your own words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definitions, Essential and irreplaceable words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. You are also required to provide the citation with the page number so the reader can refer to the original 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BC834-1D8D-8046-2722-D8B6F8346097}"/>
              </a:ext>
            </a:extLst>
          </p:cNvPr>
          <p:cNvSpPr txBox="1"/>
          <p:nvPr/>
        </p:nvSpPr>
        <p:spPr>
          <a:xfrm>
            <a:off x="8372589" y="5765882"/>
            <a:ext cx="3280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(</a:t>
            </a:r>
            <a:r>
              <a:rPr lang="en-MY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Brime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MY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Bajalan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270671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pic>
        <p:nvPicPr>
          <p:cNvPr id="4" name="Picture 2" descr="C:\Users\Mackintosh\Desktop\WORK FROM HOME\Workshops\Dentistry\2. Referencing and Paraphrasing\Quoting Paraphrasing Summarising.JPG">
            <a:extLst>
              <a:ext uri="{FF2B5EF4-FFF2-40B4-BE49-F238E27FC236}">
                <a16:creationId xmlns:a16="http://schemas.microsoft.com/office/drawing/2014/main" id="{8997A483-418C-CBED-4A5B-553727E0A3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97" y="137160"/>
            <a:ext cx="11858414" cy="648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5CE4D-3A9A-B569-AAEE-FE3C4849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26" y="0"/>
            <a:ext cx="952484" cy="88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52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2266</Words>
  <Application>Microsoft Office PowerPoint</Application>
  <PresentationFormat>Widescreen</PresentationFormat>
  <Paragraphs>213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Schoolbook</vt:lpstr>
      <vt:lpstr>Franklin Gothic Book</vt:lpstr>
      <vt:lpstr>Garamond</vt:lpstr>
      <vt:lpstr>Söhne</vt:lpstr>
      <vt:lpstr>Times New Roman</vt:lpstr>
      <vt:lpstr>SavonVTI</vt:lpstr>
      <vt:lpstr>Academic Research and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FAROUK AL MASHHOUR</dc:creator>
  <cp:lastModifiedBy>OMAR FAROUK AL MASHHOUR</cp:lastModifiedBy>
  <cp:revision>15</cp:revision>
  <dcterms:created xsi:type="dcterms:W3CDTF">2023-12-14T23:13:16Z</dcterms:created>
  <dcterms:modified xsi:type="dcterms:W3CDTF">2023-12-15T15:00:49Z</dcterms:modified>
</cp:coreProperties>
</file>