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90" r:id="rId3"/>
    <p:sldId id="257" r:id="rId4"/>
    <p:sldId id="294" r:id="rId5"/>
    <p:sldId id="295" r:id="rId6"/>
    <p:sldId id="258" r:id="rId7"/>
    <p:sldId id="259" r:id="rId8"/>
    <p:sldId id="260" r:id="rId9"/>
    <p:sldId id="301" r:id="rId10"/>
    <p:sldId id="317" r:id="rId11"/>
    <p:sldId id="280" r:id="rId12"/>
    <p:sldId id="303" r:id="rId13"/>
    <p:sldId id="296" r:id="rId14"/>
    <p:sldId id="318" r:id="rId15"/>
    <p:sldId id="297" r:id="rId16"/>
    <p:sldId id="298" r:id="rId17"/>
    <p:sldId id="319" r:id="rId18"/>
    <p:sldId id="299" r:id="rId19"/>
    <p:sldId id="300" r:id="rId20"/>
    <p:sldId id="286" r:id="rId21"/>
    <p:sldId id="275" r:id="rId22"/>
    <p:sldId id="320" r:id="rId23"/>
    <p:sldId id="302" r:id="rId24"/>
    <p:sldId id="316" r:id="rId25"/>
    <p:sldId id="314" r:id="rId26"/>
    <p:sldId id="315" r:id="rId27"/>
    <p:sldId id="278" r:id="rId28"/>
    <p:sldId id="279" r:id="rId29"/>
    <p:sldId id="305" r:id="rId30"/>
    <p:sldId id="306" r:id="rId31"/>
    <p:sldId id="307" r:id="rId32"/>
    <p:sldId id="308" r:id="rId33"/>
    <p:sldId id="309" r:id="rId34"/>
    <p:sldId id="310" r:id="rId35"/>
    <p:sldId id="267" r:id="rId36"/>
    <p:sldId id="268" r:id="rId37"/>
    <p:sldId id="269" r:id="rId38"/>
    <p:sldId id="270" r:id="rId39"/>
    <p:sldId id="271" r:id="rId40"/>
    <p:sldId id="311" r:id="rId41"/>
    <p:sldId id="312" r:id="rId42"/>
    <p:sldId id="3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8386B-A45A-4A7E-82C0-242D0AE8CFA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2D60079-ACA8-4FEA-BBC1-7584F253D80F}">
      <dgm:prSet/>
      <dgm:spPr/>
      <dgm:t>
        <a:bodyPr/>
        <a:lstStyle/>
        <a:p>
          <a:r>
            <a:rPr lang="en-GB" dirty="0">
              <a:latin typeface="Times New Roman" panose="02020603050405020304" pitchFamily="18" charset="0"/>
              <a:cs typeface="Times New Roman" panose="02020603050405020304" pitchFamily="18" charset="0"/>
            </a:rPr>
            <a:t>Think of your discipline as </a:t>
          </a:r>
          <a:r>
            <a:rPr lang="en-GB" dirty="0">
              <a:highlight>
                <a:srgbClr val="FFFF00"/>
              </a:highlight>
              <a:latin typeface="Times New Roman" panose="02020603050405020304" pitchFamily="18" charset="0"/>
              <a:cs typeface="Times New Roman" panose="02020603050405020304" pitchFamily="18" charset="0"/>
            </a:rPr>
            <a:t>a </a:t>
          </a:r>
          <a:r>
            <a:rPr lang="en-GB" i="1" dirty="0">
              <a:highlight>
                <a:srgbClr val="FFFF00"/>
              </a:highlight>
              <a:latin typeface="Times New Roman" panose="02020603050405020304" pitchFamily="18" charset="0"/>
              <a:cs typeface="Times New Roman" panose="02020603050405020304" pitchFamily="18" charset="0"/>
            </a:rPr>
            <a:t>conversation among scholars.</a:t>
          </a:r>
          <a:endParaRPr lang="en-US" dirty="0">
            <a:highlight>
              <a:srgbClr val="FFFF00"/>
            </a:highlight>
            <a:latin typeface="Times New Roman" panose="02020603050405020304" pitchFamily="18" charset="0"/>
            <a:cs typeface="Times New Roman" panose="02020603050405020304" pitchFamily="18" charset="0"/>
          </a:endParaRPr>
        </a:p>
      </dgm:t>
    </dgm:pt>
    <dgm:pt modelId="{884A373E-2E2D-43FD-888D-D0D259F3C648}" type="parTrans" cxnId="{3E408223-BDB9-460C-83A3-555523119157}">
      <dgm:prSet/>
      <dgm:spPr/>
      <dgm:t>
        <a:bodyPr/>
        <a:lstStyle/>
        <a:p>
          <a:endParaRPr lang="en-US">
            <a:latin typeface="Times New Roman" panose="02020603050405020304" pitchFamily="18" charset="0"/>
            <a:cs typeface="Times New Roman" panose="02020603050405020304" pitchFamily="18" charset="0"/>
          </a:endParaRPr>
        </a:p>
      </dgm:t>
    </dgm:pt>
    <dgm:pt modelId="{D66A15E4-F0C1-4854-90BD-74FE063A4691}" type="sibTrans" cxnId="{3E408223-BDB9-460C-83A3-555523119157}">
      <dgm:prSet/>
      <dgm:spPr/>
      <dgm:t>
        <a:bodyPr/>
        <a:lstStyle/>
        <a:p>
          <a:endParaRPr lang="en-US">
            <a:latin typeface="Times New Roman" panose="02020603050405020304" pitchFamily="18" charset="0"/>
            <a:cs typeface="Times New Roman" panose="02020603050405020304" pitchFamily="18" charset="0"/>
          </a:endParaRPr>
        </a:p>
      </dgm:t>
    </dgm:pt>
    <dgm:pt modelId="{5B37C56A-B5E2-4E01-90FC-9759EC64A6E9}">
      <dgm:prSet/>
      <dgm:spPr/>
      <dgm:t>
        <a:bodyPr/>
        <a:lstStyle/>
        <a:p>
          <a:r>
            <a:rPr lang="en-GB" b="1" u="sng" dirty="0">
              <a:latin typeface="Times New Roman" panose="02020603050405020304" pitchFamily="18" charset="0"/>
              <a:cs typeface="Times New Roman" panose="02020603050405020304" pitchFamily="18" charset="0"/>
            </a:rPr>
            <a:t>By reading what other scholars </a:t>
          </a:r>
          <a:r>
            <a:rPr lang="en-GB" dirty="0">
              <a:latin typeface="Times New Roman" panose="02020603050405020304" pitchFamily="18" charset="0"/>
              <a:cs typeface="Times New Roman" panose="02020603050405020304" pitchFamily="18" charset="0"/>
            </a:rPr>
            <a:t>before you have written on a subject, </a:t>
          </a:r>
          <a:r>
            <a:rPr lang="en-GB" dirty="0">
              <a:highlight>
                <a:srgbClr val="FFFF00"/>
              </a:highlight>
              <a:latin typeface="Times New Roman" panose="02020603050405020304" pitchFamily="18" charset="0"/>
              <a:cs typeface="Times New Roman" panose="02020603050405020304" pitchFamily="18" charset="0"/>
            </a:rPr>
            <a:t>you are </a:t>
          </a:r>
          <a:r>
            <a:rPr lang="en-GB" i="1" dirty="0">
              <a:highlight>
                <a:srgbClr val="FFFF00"/>
              </a:highlight>
              <a:latin typeface="Times New Roman" panose="02020603050405020304" pitchFamily="18" charset="0"/>
              <a:cs typeface="Times New Roman" panose="02020603050405020304" pitchFamily="18" charset="0"/>
            </a:rPr>
            <a:t>listening along </a:t>
          </a:r>
          <a:r>
            <a:rPr lang="en-GB" dirty="0">
              <a:highlight>
                <a:srgbClr val="FFFF00"/>
              </a:highlight>
              <a:latin typeface="Times New Roman" panose="02020603050405020304" pitchFamily="18" charset="0"/>
              <a:cs typeface="Times New Roman" panose="02020603050405020304" pitchFamily="18" charset="0"/>
            </a:rPr>
            <a:t>to that conversation</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77879CBF-091A-46CD-BB38-CA6945D07976}" type="parTrans" cxnId="{46B346ED-0EA4-4E87-AA73-AD7F722FC980}">
      <dgm:prSet/>
      <dgm:spPr/>
      <dgm:t>
        <a:bodyPr/>
        <a:lstStyle/>
        <a:p>
          <a:endParaRPr lang="en-US">
            <a:latin typeface="Times New Roman" panose="02020603050405020304" pitchFamily="18" charset="0"/>
            <a:cs typeface="Times New Roman" panose="02020603050405020304" pitchFamily="18" charset="0"/>
          </a:endParaRPr>
        </a:p>
      </dgm:t>
    </dgm:pt>
    <dgm:pt modelId="{EEB81D97-F068-4B6E-8F25-0BB56D12CB33}" type="sibTrans" cxnId="{46B346ED-0EA4-4E87-AA73-AD7F722FC980}">
      <dgm:prSet/>
      <dgm:spPr/>
      <dgm:t>
        <a:bodyPr/>
        <a:lstStyle/>
        <a:p>
          <a:endParaRPr lang="en-US">
            <a:latin typeface="Times New Roman" panose="02020603050405020304" pitchFamily="18" charset="0"/>
            <a:cs typeface="Times New Roman" panose="02020603050405020304" pitchFamily="18" charset="0"/>
          </a:endParaRPr>
        </a:p>
      </dgm:t>
    </dgm:pt>
    <dgm:pt modelId="{1B4C12C1-8BAC-449E-8C8D-576867A4648E}">
      <dgm:prSet/>
      <dgm:spPr/>
      <dgm:t>
        <a:bodyPr/>
        <a:lstStyle/>
        <a:p>
          <a:r>
            <a:rPr lang="en-GB" b="0" dirty="0">
              <a:highlight>
                <a:srgbClr val="FFFF00"/>
              </a:highlight>
              <a:latin typeface="Times New Roman" panose="02020603050405020304" pitchFamily="18" charset="0"/>
              <a:cs typeface="Times New Roman" panose="02020603050405020304" pitchFamily="18" charset="0"/>
            </a:rPr>
            <a:t>You'll use your existing knowledge to </a:t>
          </a:r>
          <a:r>
            <a:rPr lang="en-GB" b="0" i="1" dirty="0">
              <a:highlight>
                <a:srgbClr val="FFFF00"/>
              </a:highlight>
              <a:latin typeface="Times New Roman" panose="02020603050405020304" pitchFamily="18" charset="0"/>
              <a:cs typeface="Times New Roman" panose="02020603050405020304" pitchFamily="18" charset="0"/>
            </a:rPr>
            <a:t>understand </a:t>
          </a:r>
          <a:r>
            <a:rPr lang="en-GB" b="0" dirty="0">
              <a:highlight>
                <a:srgbClr val="FFFF00"/>
              </a:highlight>
              <a:latin typeface="Times New Roman" panose="02020603050405020304" pitchFamily="18" charset="0"/>
              <a:cs typeface="Times New Roman" panose="02020603050405020304" pitchFamily="18" charset="0"/>
            </a:rPr>
            <a:t>what's being said </a:t>
          </a:r>
          <a:r>
            <a:rPr lang="en-GB" b="0" dirty="0">
              <a:latin typeface="Times New Roman" panose="02020603050405020304" pitchFamily="18" charset="0"/>
              <a:cs typeface="Times New Roman" panose="02020603050405020304" pitchFamily="18" charset="0"/>
            </a:rPr>
            <a:t>and </a:t>
          </a:r>
          <a:r>
            <a:rPr lang="en-GB" b="0" i="1" dirty="0">
              <a:highlight>
                <a:srgbClr val="FFFF00"/>
              </a:highlight>
              <a:latin typeface="Times New Roman" panose="02020603050405020304" pitchFamily="18" charset="0"/>
              <a:cs typeface="Times New Roman" panose="02020603050405020304" pitchFamily="18" charset="0"/>
            </a:rPr>
            <a:t>analyse </a:t>
          </a:r>
          <a:r>
            <a:rPr lang="en-GB" b="0" dirty="0">
              <a:highlight>
                <a:srgbClr val="FFFF00"/>
              </a:highlight>
              <a:latin typeface="Times New Roman" panose="02020603050405020304" pitchFamily="18" charset="0"/>
              <a:cs typeface="Times New Roman" panose="02020603050405020304" pitchFamily="18" charset="0"/>
            </a:rPr>
            <a:t>the different perspectives.</a:t>
          </a:r>
          <a:endParaRPr lang="en-US" dirty="0">
            <a:highlight>
              <a:srgbClr val="FFFF00"/>
            </a:highlight>
            <a:latin typeface="Times New Roman" panose="02020603050405020304" pitchFamily="18" charset="0"/>
            <a:cs typeface="Times New Roman" panose="02020603050405020304" pitchFamily="18" charset="0"/>
          </a:endParaRPr>
        </a:p>
      </dgm:t>
    </dgm:pt>
    <dgm:pt modelId="{E9E83599-A818-47BE-8CF9-171F57B97EFC}" type="parTrans" cxnId="{4F5BD5D4-229C-44D9-A845-179CC0440213}">
      <dgm:prSet/>
      <dgm:spPr/>
      <dgm:t>
        <a:bodyPr/>
        <a:lstStyle/>
        <a:p>
          <a:endParaRPr lang="en-US">
            <a:latin typeface="Times New Roman" panose="02020603050405020304" pitchFamily="18" charset="0"/>
            <a:cs typeface="Times New Roman" panose="02020603050405020304" pitchFamily="18" charset="0"/>
          </a:endParaRPr>
        </a:p>
      </dgm:t>
    </dgm:pt>
    <dgm:pt modelId="{250CD8F9-9D9D-4111-98B8-F411071993F7}" type="sibTrans" cxnId="{4F5BD5D4-229C-44D9-A845-179CC0440213}">
      <dgm:prSet/>
      <dgm:spPr/>
      <dgm:t>
        <a:bodyPr/>
        <a:lstStyle/>
        <a:p>
          <a:endParaRPr lang="en-US">
            <a:latin typeface="Times New Roman" panose="02020603050405020304" pitchFamily="18" charset="0"/>
            <a:cs typeface="Times New Roman" panose="02020603050405020304" pitchFamily="18" charset="0"/>
          </a:endParaRPr>
        </a:p>
      </dgm:t>
    </dgm:pt>
    <dgm:pt modelId="{C02D11BB-F570-4946-A05A-C20F0EBC1359}" type="pres">
      <dgm:prSet presAssocID="{1CD8386B-A45A-4A7E-82C0-242D0AE8CFA7}" presName="vert0" presStyleCnt="0">
        <dgm:presLayoutVars>
          <dgm:dir/>
          <dgm:animOne val="branch"/>
          <dgm:animLvl val="lvl"/>
        </dgm:presLayoutVars>
      </dgm:prSet>
      <dgm:spPr/>
    </dgm:pt>
    <dgm:pt modelId="{016B4117-F386-4194-BB60-3A1B89938F50}" type="pres">
      <dgm:prSet presAssocID="{E2D60079-ACA8-4FEA-BBC1-7584F253D80F}" presName="thickLine" presStyleLbl="alignNode1" presStyleIdx="0" presStyleCnt="3"/>
      <dgm:spPr/>
    </dgm:pt>
    <dgm:pt modelId="{7E8FF40A-180E-4A5D-9FA9-88CBF772DF1F}" type="pres">
      <dgm:prSet presAssocID="{E2D60079-ACA8-4FEA-BBC1-7584F253D80F}" presName="horz1" presStyleCnt="0"/>
      <dgm:spPr/>
    </dgm:pt>
    <dgm:pt modelId="{C05EF2F0-A9B5-4C89-8F88-A948C572D9C1}" type="pres">
      <dgm:prSet presAssocID="{E2D60079-ACA8-4FEA-BBC1-7584F253D80F}" presName="tx1" presStyleLbl="revTx" presStyleIdx="0" presStyleCnt="3"/>
      <dgm:spPr/>
    </dgm:pt>
    <dgm:pt modelId="{1649518B-664A-44F1-ADCA-432C9EFFB1A6}" type="pres">
      <dgm:prSet presAssocID="{E2D60079-ACA8-4FEA-BBC1-7584F253D80F}" presName="vert1" presStyleCnt="0"/>
      <dgm:spPr/>
    </dgm:pt>
    <dgm:pt modelId="{15AF6CCA-18F1-4E22-88D7-BD1147406A6F}" type="pres">
      <dgm:prSet presAssocID="{5B37C56A-B5E2-4E01-90FC-9759EC64A6E9}" presName="thickLine" presStyleLbl="alignNode1" presStyleIdx="1" presStyleCnt="3"/>
      <dgm:spPr/>
    </dgm:pt>
    <dgm:pt modelId="{FAA4E436-F3B2-4455-9E38-721B966A2CF7}" type="pres">
      <dgm:prSet presAssocID="{5B37C56A-B5E2-4E01-90FC-9759EC64A6E9}" presName="horz1" presStyleCnt="0"/>
      <dgm:spPr/>
    </dgm:pt>
    <dgm:pt modelId="{871EF252-8834-4A4A-9705-F247E064C217}" type="pres">
      <dgm:prSet presAssocID="{5B37C56A-B5E2-4E01-90FC-9759EC64A6E9}" presName="tx1" presStyleLbl="revTx" presStyleIdx="1" presStyleCnt="3"/>
      <dgm:spPr/>
    </dgm:pt>
    <dgm:pt modelId="{AE766902-AD26-47F5-9D6D-24A008A6F174}" type="pres">
      <dgm:prSet presAssocID="{5B37C56A-B5E2-4E01-90FC-9759EC64A6E9}" presName="vert1" presStyleCnt="0"/>
      <dgm:spPr/>
    </dgm:pt>
    <dgm:pt modelId="{CA01DDB4-4E66-487E-99B6-C0C5568DA167}" type="pres">
      <dgm:prSet presAssocID="{1B4C12C1-8BAC-449E-8C8D-576867A4648E}" presName="thickLine" presStyleLbl="alignNode1" presStyleIdx="2" presStyleCnt="3"/>
      <dgm:spPr/>
    </dgm:pt>
    <dgm:pt modelId="{4483C022-C143-4954-A60B-0D914ED4D85F}" type="pres">
      <dgm:prSet presAssocID="{1B4C12C1-8BAC-449E-8C8D-576867A4648E}" presName="horz1" presStyleCnt="0"/>
      <dgm:spPr/>
    </dgm:pt>
    <dgm:pt modelId="{FF96A493-FE54-41E3-9C2D-F4FA28CE342E}" type="pres">
      <dgm:prSet presAssocID="{1B4C12C1-8BAC-449E-8C8D-576867A4648E}" presName="tx1" presStyleLbl="revTx" presStyleIdx="2" presStyleCnt="3"/>
      <dgm:spPr/>
    </dgm:pt>
    <dgm:pt modelId="{6CCC85CB-9CCF-4120-99A9-217CC487A499}" type="pres">
      <dgm:prSet presAssocID="{1B4C12C1-8BAC-449E-8C8D-576867A4648E}" presName="vert1" presStyleCnt="0"/>
      <dgm:spPr/>
    </dgm:pt>
  </dgm:ptLst>
  <dgm:cxnLst>
    <dgm:cxn modelId="{3E408223-BDB9-460C-83A3-555523119157}" srcId="{1CD8386B-A45A-4A7E-82C0-242D0AE8CFA7}" destId="{E2D60079-ACA8-4FEA-BBC1-7584F253D80F}" srcOrd="0" destOrd="0" parTransId="{884A373E-2E2D-43FD-888D-D0D259F3C648}" sibTransId="{D66A15E4-F0C1-4854-90BD-74FE063A4691}"/>
    <dgm:cxn modelId="{9473F142-8318-4A31-A637-704F6CFBE5CD}" type="presOf" srcId="{1CD8386B-A45A-4A7E-82C0-242D0AE8CFA7}" destId="{C02D11BB-F570-4946-A05A-C20F0EBC1359}" srcOrd="0" destOrd="0" presId="urn:microsoft.com/office/officeart/2008/layout/LinedList"/>
    <dgm:cxn modelId="{A6DCFE9B-3ED9-497F-B057-62261CAD7712}" type="presOf" srcId="{E2D60079-ACA8-4FEA-BBC1-7584F253D80F}" destId="{C05EF2F0-A9B5-4C89-8F88-A948C572D9C1}" srcOrd="0" destOrd="0" presId="urn:microsoft.com/office/officeart/2008/layout/LinedList"/>
    <dgm:cxn modelId="{5ECCB0A9-C695-42F6-8FA1-DFD4D4A08257}" type="presOf" srcId="{1B4C12C1-8BAC-449E-8C8D-576867A4648E}" destId="{FF96A493-FE54-41E3-9C2D-F4FA28CE342E}" srcOrd="0" destOrd="0" presId="urn:microsoft.com/office/officeart/2008/layout/LinedList"/>
    <dgm:cxn modelId="{4F5BD5D4-229C-44D9-A845-179CC0440213}" srcId="{1CD8386B-A45A-4A7E-82C0-242D0AE8CFA7}" destId="{1B4C12C1-8BAC-449E-8C8D-576867A4648E}" srcOrd="2" destOrd="0" parTransId="{E9E83599-A818-47BE-8CF9-171F57B97EFC}" sibTransId="{250CD8F9-9D9D-4111-98B8-F411071993F7}"/>
    <dgm:cxn modelId="{F4F228ED-A62B-4AFD-AE5E-F1588CBCA431}" type="presOf" srcId="{5B37C56A-B5E2-4E01-90FC-9759EC64A6E9}" destId="{871EF252-8834-4A4A-9705-F247E064C217}" srcOrd="0" destOrd="0" presId="urn:microsoft.com/office/officeart/2008/layout/LinedList"/>
    <dgm:cxn modelId="{46B346ED-0EA4-4E87-AA73-AD7F722FC980}" srcId="{1CD8386B-A45A-4A7E-82C0-242D0AE8CFA7}" destId="{5B37C56A-B5E2-4E01-90FC-9759EC64A6E9}" srcOrd="1" destOrd="0" parTransId="{77879CBF-091A-46CD-BB38-CA6945D07976}" sibTransId="{EEB81D97-F068-4B6E-8F25-0BB56D12CB33}"/>
    <dgm:cxn modelId="{753DF210-EC53-479E-9800-B4F57C2A524B}" type="presParOf" srcId="{C02D11BB-F570-4946-A05A-C20F0EBC1359}" destId="{016B4117-F386-4194-BB60-3A1B89938F50}" srcOrd="0" destOrd="0" presId="urn:microsoft.com/office/officeart/2008/layout/LinedList"/>
    <dgm:cxn modelId="{610C7037-F2B7-4606-AFA7-A912821EBF37}" type="presParOf" srcId="{C02D11BB-F570-4946-A05A-C20F0EBC1359}" destId="{7E8FF40A-180E-4A5D-9FA9-88CBF772DF1F}" srcOrd="1" destOrd="0" presId="urn:microsoft.com/office/officeart/2008/layout/LinedList"/>
    <dgm:cxn modelId="{5C6DCF48-B2B6-4B6F-BA07-16D524AB225E}" type="presParOf" srcId="{7E8FF40A-180E-4A5D-9FA9-88CBF772DF1F}" destId="{C05EF2F0-A9B5-4C89-8F88-A948C572D9C1}" srcOrd="0" destOrd="0" presId="urn:microsoft.com/office/officeart/2008/layout/LinedList"/>
    <dgm:cxn modelId="{4B248D42-8BF8-423D-8671-E988FAD67489}" type="presParOf" srcId="{7E8FF40A-180E-4A5D-9FA9-88CBF772DF1F}" destId="{1649518B-664A-44F1-ADCA-432C9EFFB1A6}" srcOrd="1" destOrd="0" presId="urn:microsoft.com/office/officeart/2008/layout/LinedList"/>
    <dgm:cxn modelId="{0328E5EF-85CE-47AA-B99F-60F6AF60D56A}" type="presParOf" srcId="{C02D11BB-F570-4946-A05A-C20F0EBC1359}" destId="{15AF6CCA-18F1-4E22-88D7-BD1147406A6F}" srcOrd="2" destOrd="0" presId="urn:microsoft.com/office/officeart/2008/layout/LinedList"/>
    <dgm:cxn modelId="{73DE9836-E0A2-440C-941F-F40AD697DDA4}" type="presParOf" srcId="{C02D11BB-F570-4946-A05A-C20F0EBC1359}" destId="{FAA4E436-F3B2-4455-9E38-721B966A2CF7}" srcOrd="3" destOrd="0" presId="urn:microsoft.com/office/officeart/2008/layout/LinedList"/>
    <dgm:cxn modelId="{CA7D00BF-5E6D-46B4-9AA0-0A60DB184E72}" type="presParOf" srcId="{FAA4E436-F3B2-4455-9E38-721B966A2CF7}" destId="{871EF252-8834-4A4A-9705-F247E064C217}" srcOrd="0" destOrd="0" presId="urn:microsoft.com/office/officeart/2008/layout/LinedList"/>
    <dgm:cxn modelId="{1A499F90-133C-4932-8E26-1BF7133E7137}" type="presParOf" srcId="{FAA4E436-F3B2-4455-9E38-721B966A2CF7}" destId="{AE766902-AD26-47F5-9D6D-24A008A6F174}" srcOrd="1" destOrd="0" presId="urn:microsoft.com/office/officeart/2008/layout/LinedList"/>
    <dgm:cxn modelId="{3D007DA5-7001-4823-A01D-6A0074F7B1B7}" type="presParOf" srcId="{C02D11BB-F570-4946-A05A-C20F0EBC1359}" destId="{CA01DDB4-4E66-487E-99B6-C0C5568DA167}" srcOrd="4" destOrd="0" presId="urn:microsoft.com/office/officeart/2008/layout/LinedList"/>
    <dgm:cxn modelId="{5C381804-E7D1-4D07-A161-B7E506A0CF00}" type="presParOf" srcId="{C02D11BB-F570-4946-A05A-C20F0EBC1359}" destId="{4483C022-C143-4954-A60B-0D914ED4D85F}" srcOrd="5" destOrd="0" presId="urn:microsoft.com/office/officeart/2008/layout/LinedList"/>
    <dgm:cxn modelId="{D285935F-79B0-41B3-B547-C0C8F717C3A7}" type="presParOf" srcId="{4483C022-C143-4954-A60B-0D914ED4D85F}" destId="{FF96A493-FE54-41E3-9C2D-F4FA28CE342E}" srcOrd="0" destOrd="0" presId="urn:microsoft.com/office/officeart/2008/layout/LinedList"/>
    <dgm:cxn modelId="{0829EFDC-0B25-4E65-A068-FBD7B791C9B5}" type="presParOf" srcId="{4483C022-C143-4954-A60B-0D914ED4D85F}" destId="{6CCC85CB-9CCF-4120-99A9-217CC487A4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D5D3C0-DF7B-494A-A294-41A572ADB2F6}"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E982CE17-9750-4FC2-BDF3-3160031BF556}">
      <dgm:prSet/>
      <dgm:spPr/>
      <dgm:t>
        <a:bodyPr/>
        <a:lstStyle/>
        <a:p>
          <a:r>
            <a:rPr lang="en-US" b="0" i="0" dirty="0">
              <a:latin typeface="Times New Roman" panose="02020603050405020304" pitchFamily="18" charset="0"/>
              <a:cs typeface="Times New Roman" panose="02020603050405020304" pitchFamily="18" charset="0"/>
            </a:rPr>
            <a:t>Critical thinking, occurring during and after reading</a:t>
          </a:r>
          <a:endParaRPr lang="en-US" dirty="0">
            <a:latin typeface="Times New Roman" panose="02020603050405020304" pitchFamily="18" charset="0"/>
            <a:cs typeface="Times New Roman" panose="02020603050405020304" pitchFamily="18" charset="0"/>
          </a:endParaRPr>
        </a:p>
      </dgm:t>
    </dgm:pt>
    <dgm:pt modelId="{EE6AD5E4-B225-489D-B41B-D5B25636B054}" type="parTrans" cxnId="{6691B6FC-24AD-4160-A276-573BC1042149}">
      <dgm:prSet/>
      <dgm:spPr/>
      <dgm:t>
        <a:bodyPr/>
        <a:lstStyle/>
        <a:p>
          <a:endParaRPr lang="en-US"/>
        </a:p>
      </dgm:t>
    </dgm:pt>
    <dgm:pt modelId="{1A964CD3-7977-4087-99A1-549E9D0525DF}" type="sibTrans" cxnId="{6691B6FC-24AD-4160-A276-573BC1042149}">
      <dgm:prSet/>
      <dgm:spPr/>
      <dgm:t>
        <a:bodyPr/>
        <a:lstStyle/>
        <a:p>
          <a:endParaRPr lang="en-US"/>
        </a:p>
      </dgm:t>
    </dgm:pt>
    <dgm:pt modelId="{1D877C2B-34A9-4A84-8BCC-E900C877ED2B}">
      <dgm:prSet/>
      <dgm:spPr/>
      <dgm:t>
        <a:bodyPr/>
        <a:lstStyle/>
        <a:p>
          <a:r>
            <a:rPr lang="en-US" dirty="0">
              <a:latin typeface="Times New Roman" panose="02020603050405020304" pitchFamily="18" charset="0"/>
              <a:cs typeface="Times New Roman" panose="02020603050405020304" pitchFamily="18" charset="0"/>
            </a:rPr>
            <a:t>Critical thinking is the </a:t>
          </a:r>
          <a:r>
            <a:rPr lang="en-US" dirty="0">
              <a:highlight>
                <a:srgbClr val="0000FF"/>
              </a:highlight>
              <a:latin typeface="Times New Roman" panose="02020603050405020304" pitchFamily="18" charset="0"/>
              <a:cs typeface="Times New Roman" panose="02020603050405020304" pitchFamily="18" charset="0"/>
            </a:rPr>
            <a:t>objective analysis and evaluation </a:t>
          </a:r>
          <a:r>
            <a:rPr lang="en-US" dirty="0">
              <a:latin typeface="Times New Roman" panose="02020603050405020304" pitchFamily="18" charset="0"/>
              <a:cs typeface="Times New Roman" panose="02020603050405020304" pitchFamily="18" charset="0"/>
            </a:rPr>
            <a:t>of an issue </a:t>
          </a:r>
          <a:r>
            <a:rPr lang="en-US" dirty="0">
              <a:highlight>
                <a:srgbClr val="000080"/>
              </a:highlight>
              <a:latin typeface="Times New Roman" panose="02020603050405020304" pitchFamily="18" charset="0"/>
              <a:cs typeface="Times New Roman" panose="02020603050405020304" pitchFamily="18" charset="0"/>
            </a:rPr>
            <a:t>to form a judgment.</a:t>
          </a:r>
        </a:p>
      </dgm:t>
    </dgm:pt>
    <dgm:pt modelId="{265E560A-8D20-4BD2-B5BD-A6E8CC9D8423}" type="parTrans" cxnId="{D9FDC476-CAC8-45DF-9B9A-29A37542F822}">
      <dgm:prSet/>
      <dgm:spPr/>
      <dgm:t>
        <a:bodyPr/>
        <a:lstStyle/>
        <a:p>
          <a:endParaRPr lang="en-US"/>
        </a:p>
      </dgm:t>
    </dgm:pt>
    <dgm:pt modelId="{232883F7-6B60-469F-AD49-419DF13074D1}" type="sibTrans" cxnId="{D9FDC476-CAC8-45DF-9B9A-29A37542F822}">
      <dgm:prSet/>
      <dgm:spPr/>
      <dgm:t>
        <a:bodyPr/>
        <a:lstStyle/>
        <a:p>
          <a:endParaRPr lang="en-US"/>
        </a:p>
      </dgm:t>
    </dgm:pt>
    <dgm:pt modelId="{003D7683-C48B-48D1-9058-31C8D874990F}" type="pres">
      <dgm:prSet presAssocID="{7ED5D3C0-DF7B-494A-A294-41A572ADB2F6}" presName="diagram" presStyleCnt="0">
        <dgm:presLayoutVars>
          <dgm:dir/>
          <dgm:resizeHandles/>
        </dgm:presLayoutVars>
      </dgm:prSet>
      <dgm:spPr/>
    </dgm:pt>
    <dgm:pt modelId="{872C1E00-FAE6-413D-A414-A93E21C0E5AA}" type="pres">
      <dgm:prSet presAssocID="{E982CE17-9750-4FC2-BDF3-3160031BF556}" presName="firstNode" presStyleLbl="node1" presStyleIdx="0" presStyleCnt="2">
        <dgm:presLayoutVars>
          <dgm:bulletEnabled val="1"/>
        </dgm:presLayoutVars>
      </dgm:prSet>
      <dgm:spPr/>
    </dgm:pt>
    <dgm:pt modelId="{FF6EE43B-9FE5-4B98-8B08-B5B52A2D8750}" type="pres">
      <dgm:prSet presAssocID="{1A964CD3-7977-4087-99A1-549E9D0525DF}" presName="sibTrans" presStyleLbl="sibTrans2D1" presStyleIdx="0" presStyleCnt="1"/>
      <dgm:spPr/>
    </dgm:pt>
    <dgm:pt modelId="{D496E31C-CF5A-4CAC-B591-92EBED9FE9F0}" type="pres">
      <dgm:prSet presAssocID="{1D877C2B-34A9-4A84-8BCC-E900C877ED2B}" presName="lastNode" presStyleLbl="node1" presStyleIdx="1" presStyleCnt="2" custLinFactNeighborX="910">
        <dgm:presLayoutVars>
          <dgm:bulletEnabled val="1"/>
        </dgm:presLayoutVars>
      </dgm:prSet>
      <dgm:spPr/>
    </dgm:pt>
  </dgm:ptLst>
  <dgm:cxnLst>
    <dgm:cxn modelId="{B8219D6F-893A-4317-A933-47145B0B9A50}" type="presOf" srcId="{7ED5D3C0-DF7B-494A-A294-41A572ADB2F6}" destId="{003D7683-C48B-48D1-9058-31C8D874990F}" srcOrd="0" destOrd="0" presId="urn:microsoft.com/office/officeart/2005/8/layout/bProcess2"/>
    <dgm:cxn modelId="{D9FDC476-CAC8-45DF-9B9A-29A37542F822}" srcId="{7ED5D3C0-DF7B-494A-A294-41A572ADB2F6}" destId="{1D877C2B-34A9-4A84-8BCC-E900C877ED2B}" srcOrd="1" destOrd="0" parTransId="{265E560A-8D20-4BD2-B5BD-A6E8CC9D8423}" sibTransId="{232883F7-6B60-469F-AD49-419DF13074D1}"/>
    <dgm:cxn modelId="{CCC82697-7194-44C0-B859-77742451DD7D}" type="presOf" srcId="{1D877C2B-34A9-4A84-8BCC-E900C877ED2B}" destId="{D496E31C-CF5A-4CAC-B591-92EBED9FE9F0}" srcOrd="0" destOrd="0" presId="urn:microsoft.com/office/officeart/2005/8/layout/bProcess2"/>
    <dgm:cxn modelId="{1AEFD29D-632F-4D59-952E-A6E32B914EAB}" type="presOf" srcId="{1A964CD3-7977-4087-99A1-549E9D0525DF}" destId="{FF6EE43B-9FE5-4B98-8B08-B5B52A2D8750}" srcOrd="0" destOrd="0" presId="urn:microsoft.com/office/officeart/2005/8/layout/bProcess2"/>
    <dgm:cxn modelId="{A3038EB6-F079-45A2-8751-9153085F6BB4}" type="presOf" srcId="{E982CE17-9750-4FC2-BDF3-3160031BF556}" destId="{872C1E00-FAE6-413D-A414-A93E21C0E5AA}" srcOrd="0" destOrd="0" presId="urn:microsoft.com/office/officeart/2005/8/layout/bProcess2"/>
    <dgm:cxn modelId="{6691B6FC-24AD-4160-A276-573BC1042149}" srcId="{7ED5D3C0-DF7B-494A-A294-41A572ADB2F6}" destId="{E982CE17-9750-4FC2-BDF3-3160031BF556}" srcOrd="0" destOrd="0" parTransId="{EE6AD5E4-B225-489D-B41B-D5B25636B054}" sibTransId="{1A964CD3-7977-4087-99A1-549E9D0525DF}"/>
    <dgm:cxn modelId="{E902F3A3-4B38-475A-8CB8-61E7B009440B}" type="presParOf" srcId="{003D7683-C48B-48D1-9058-31C8D874990F}" destId="{872C1E00-FAE6-413D-A414-A93E21C0E5AA}" srcOrd="0" destOrd="0" presId="urn:microsoft.com/office/officeart/2005/8/layout/bProcess2"/>
    <dgm:cxn modelId="{2DE9CA17-F51B-41A6-A737-4C4E93DC8C20}" type="presParOf" srcId="{003D7683-C48B-48D1-9058-31C8D874990F}" destId="{FF6EE43B-9FE5-4B98-8B08-B5B52A2D8750}" srcOrd="1" destOrd="0" presId="urn:microsoft.com/office/officeart/2005/8/layout/bProcess2"/>
    <dgm:cxn modelId="{9433478E-8621-461F-8469-9EBB82872D94}" type="presParOf" srcId="{003D7683-C48B-48D1-9058-31C8D874990F}" destId="{D496E31C-CF5A-4CAC-B591-92EBED9FE9F0}"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4117-F386-4194-BB60-3A1B89938F50}">
      <dsp:nvSpPr>
        <dsp:cNvPr id="0" name=""/>
        <dsp:cNvSpPr/>
      </dsp:nvSpPr>
      <dsp:spPr>
        <a:xfrm>
          <a:off x="0" y="2124"/>
          <a:ext cx="109743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EF2F0-A9B5-4C89-8F88-A948C572D9C1}">
      <dsp:nvSpPr>
        <dsp:cNvPr id="0" name=""/>
        <dsp:cNvSpPr/>
      </dsp:nvSpPr>
      <dsp:spPr>
        <a:xfrm>
          <a:off x="0" y="2124"/>
          <a:ext cx="1097435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latin typeface="Times New Roman" panose="02020603050405020304" pitchFamily="18" charset="0"/>
              <a:cs typeface="Times New Roman" panose="02020603050405020304" pitchFamily="18" charset="0"/>
            </a:rPr>
            <a:t>Think of your discipline as </a:t>
          </a:r>
          <a:r>
            <a:rPr lang="en-GB" sz="3600" kern="1200" dirty="0">
              <a:highlight>
                <a:srgbClr val="FFFF00"/>
              </a:highlight>
              <a:latin typeface="Times New Roman" panose="02020603050405020304" pitchFamily="18" charset="0"/>
              <a:cs typeface="Times New Roman" panose="02020603050405020304" pitchFamily="18" charset="0"/>
            </a:rPr>
            <a:t>a </a:t>
          </a:r>
          <a:r>
            <a:rPr lang="en-GB" sz="3600" i="1" kern="1200" dirty="0">
              <a:highlight>
                <a:srgbClr val="FFFF00"/>
              </a:highlight>
              <a:latin typeface="Times New Roman" panose="02020603050405020304" pitchFamily="18" charset="0"/>
              <a:cs typeface="Times New Roman" panose="02020603050405020304" pitchFamily="18" charset="0"/>
            </a:rPr>
            <a:t>conversation among scholars.</a:t>
          </a:r>
          <a:endParaRPr lang="en-US" sz="3600" kern="1200" dirty="0">
            <a:highlight>
              <a:srgbClr val="FFFF00"/>
            </a:highlight>
            <a:latin typeface="Times New Roman" panose="02020603050405020304" pitchFamily="18" charset="0"/>
            <a:cs typeface="Times New Roman" panose="02020603050405020304" pitchFamily="18" charset="0"/>
          </a:endParaRPr>
        </a:p>
      </dsp:txBody>
      <dsp:txXfrm>
        <a:off x="0" y="2124"/>
        <a:ext cx="10974355" cy="1449029"/>
      </dsp:txXfrm>
    </dsp:sp>
    <dsp:sp modelId="{15AF6CCA-18F1-4E22-88D7-BD1147406A6F}">
      <dsp:nvSpPr>
        <dsp:cNvPr id="0" name=""/>
        <dsp:cNvSpPr/>
      </dsp:nvSpPr>
      <dsp:spPr>
        <a:xfrm>
          <a:off x="0" y="1451154"/>
          <a:ext cx="109743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EF252-8834-4A4A-9705-F247E064C217}">
      <dsp:nvSpPr>
        <dsp:cNvPr id="0" name=""/>
        <dsp:cNvSpPr/>
      </dsp:nvSpPr>
      <dsp:spPr>
        <a:xfrm>
          <a:off x="0" y="1451154"/>
          <a:ext cx="1097435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u="sng" kern="1200" dirty="0">
              <a:latin typeface="Times New Roman" panose="02020603050405020304" pitchFamily="18" charset="0"/>
              <a:cs typeface="Times New Roman" panose="02020603050405020304" pitchFamily="18" charset="0"/>
            </a:rPr>
            <a:t>By reading what other scholars </a:t>
          </a:r>
          <a:r>
            <a:rPr lang="en-GB" sz="3600" kern="1200" dirty="0">
              <a:latin typeface="Times New Roman" panose="02020603050405020304" pitchFamily="18" charset="0"/>
              <a:cs typeface="Times New Roman" panose="02020603050405020304" pitchFamily="18" charset="0"/>
            </a:rPr>
            <a:t>before you have written on a subject, </a:t>
          </a:r>
          <a:r>
            <a:rPr lang="en-GB" sz="3600" kern="1200" dirty="0">
              <a:highlight>
                <a:srgbClr val="FFFF00"/>
              </a:highlight>
              <a:latin typeface="Times New Roman" panose="02020603050405020304" pitchFamily="18" charset="0"/>
              <a:cs typeface="Times New Roman" panose="02020603050405020304" pitchFamily="18" charset="0"/>
            </a:rPr>
            <a:t>you are </a:t>
          </a:r>
          <a:r>
            <a:rPr lang="en-GB" sz="3600" i="1" kern="1200" dirty="0">
              <a:highlight>
                <a:srgbClr val="FFFF00"/>
              </a:highlight>
              <a:latin typeface="Times New Roman" panose="02020603050405020304" pitchFamily="18" charset="0"/>
              <a:cs typeface="Times New Roman" panose="02020603050405020304" pitchFamily="18" charset="0"/>
            </a:rPr>
            <a:t>listening along </a:t>
          </a:r>
          <a:r>
            <a:rPr lang="en-GB" sz="3600" kern="1200" dirty="0">
              <a:highlight>
                <a:srgbClr val="FFFF00"/>
              </a:highlight>
              <a:latin typeface="Times New Roman" panose="02020603050405020304" pitchFamily="18" charset="0"/>
              <a:cs typeface="Times New Roman" panose="02020603050405020304" pitchFamily="18" charset="0"/>
            </a:rPr>
            <a:t>to that conversation</a:t>
          </a:r>
          <a:r>
            <a:rPr lang="en-GB" sz="3600" kern="1200" dirty="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cs typeface="Times New Roman" panose="02020603050405020304" pitchFamily="18" charset="0"/>
          </a:endParaRPr>
        </a:p>
      </dsp:txBody>
      <dsp:txXfrm>
        <a:off x="0" y="1451154"/>
        <a:ext cx="10974355" cy="1449029"/>
      </dsp:txXfrm>
    </dsp:sp>
    <dsp:sp modelId="{CA01DDB4-4E66-487E-99B6-C0C5568DA167}">
      <dsp:nvSpPr>
        <dsp:cNvPr id="0" name=""/>
        <dsp:cNvSpPr/>
      </dsp:nvSpPr>
      <dsp:spPr>
        <a:xfrm>
          <a:off x="0" y="2900183"/>
          <a:ext cx="109743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6A493-FE54-41E3-9C2D-F4FA28CE342E}">
      <dsp:nvSpPr>
        <dsp:cNvPr id="0" name=""/>
        <dsp:cNvSpPr/>
      </dsp:nvSpPr>
      <dsp:spPr>
        <a:xfrm>
          <a:off x="0" y="2900183"/>
          <a:ext cx="1097435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0" kern="1200" dirty="0">
              <a:highlight>
                <a:srgbClr val="FFFF00"/>
              </a:highlight>
              <a:latin typeface="Times New Roman" panose="02020603050405020304" pitchFamily="18" charset="0"/>
              <a:cs typeface="Times New Roman" panose="02020603050405020304" pitchFamily="18" charset="0"/>
            </a:rPr>
            <a:t>You'll use your existing knowledge to </a:t>
          </a:r>
          <a:r>
            <a:rPr lang="en-GB" sz="3600" b="0" i="1" kern="1200" dirty="0">
              <a:highlight>
                <a:srgbClr val="FFFF00"/>
              </a:highlight>
              <a:latin typeface="Times New Roman" panose="02020603050405020304" pitchFamily="18" charset="0"/>
              <a:cs typeface="Times New Roman" panose="02020603050405020304" pitchFamily="18" charset="0"/>
            </a:rPr>
            <a:t>understand </a:t>
          </a:r>
          <a:r>
            <a:rPr lang="en-GB" sz="3600" b="0" kern="1200" dirty="0">
              <a:highlight>
                <a:srgbClr val="FFFF00"/>
              </a:highlight>
              <a:latin typeface="Times New Roman" panose="02020603050405020304" pitchFamily="18" charset="0"/>
              <a:cs typeface="Times New Roman" panose="02020603050405020304" pitchFamily="18" charset="0"/>
            </a:rPr>
            <a:t>what's being said </a:t>
          </a:r>
          <a:r>
            <a:rPr lang="en-GB" sz="3600" b="0" kern="1200" dirty="0">
              <a:latin typeface="Times New Roman" panose="02020603050405020304" pitchFamily="18" charset="0"/>
              <a:cs typeface="Times New Roman" panose="02020603050405020304" pitchFamily="18" charset="0"/>
            </a:rPr>
            <a:t>and </a:t>
          </a:r>
          <a:r>
            <a:rPr lang="en-GB" sz="3600" b="0" i="1" kern="1200" dirty="0">
              <a:highlight>
                <a:srgbClr val="FFFF00"/>
              </a:highlight>
              <a:latin typeface="Times New Roman" panose="02020603050405020304" pitchFamily="18" charset="0"/>
              <a:cs typeface="Times New Roman" panose="02020603050405020304" pitchFamily="18" charset="0"/>
            </a:rPr>
            <a:t>analyse </a:t>
          </a:r>
          <a:r>
            <a:rPr lang="en-GB" sz="3600" b="0" kern="1200" dirty="0">
              <a:highlight>
                <a:srgbClr val="FFFF00"/>
              </a:highlight>
              <a:latin typeface="Times New Roman" panose="02020603050405020304" pitchFamily="18" charset="0"/>
              <a:cs typeface="Times New Roman" panose="02020603050405020304" pitchFamily="18" charset="0"/>
            </a:rPr>
            <a:t>the different perspectives.</a:t>
          </a:r>
          <a:endParaRPr lang="en-US" sz="3600" kern="1200" dirty="0">
            <a:highlight>
              <a:srgbClr val="FFFF00"/>
            </a:highlight>
            <a:latin typeface="Times New Roman" panose="02020603050405020304" pitchFamily="18" charset="0"/>
            <a:cs typeface="Times New Roman" panose="02020603050405020304" pitchFamily="18" charset="0"/>
          </a:endParaRPr>
        </a:p>
      </dsp:txBody>
      <dsp:txXfrm>
        <a:off x="0" y="2900183"/>
        <a:ext cx="10974355"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C1E00-FAE6-413D-A414-A93E21C0E5AA}">
      <dsp:nvSpPr>
        <dsp:cNvPr id="0" name=""/>
        <dsp:cNvSpPr/>
      </dsp:nvSpPr>
      <dsp:spPr>
        <a:xfrm>
          <a:off x="228107" y="2079"/>
          <a:ext cx="4188645" cy="41886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b="0" i="0" kern="1200" dirty="0">
              <a:latin typeface="Times New Roman" panose="02020603050405020304" pitchFamily="18" charset="0"/>
              <a:cs typeface="Times New Roman" panose="02020603050405020304" pitchFamily="18" charset="0"/>
            </a:rPr>
            <a:t>Critical thinking, occurring during and after reading</a:t>
          </a:r>
          <a:endParaRPr lang="en-US" sz="3400" kern="1200" dirty="0">
            <a:latin typeface="Times New Roman" panose="02020603050405020304" pitchFamily="18" charset="0"/>
            <a:cs typeface="Times New Roman" panose="02020603050405020304" pitchFamily="18" charset="0"/>
          </a:endParaRPr>
        </a:p>
      </dsp:txBody>
      <dsp:txXfrm>
        <a:off x="841520" y="615492"/>
        <a:ext cx="2961819" cy="2961819"/>
      </dsp:txXfrm>
    </dsp:sp>
    <dsp:sp modelId="{FF6EE43B-9FE5-4B98-8B08-B5B52A2D8750}">
      <dsp:nvSpPr>
        <dsp:cNvPr id="0" name=""/>
        <dsp:cNvSpPr/>
      </dsp:nvSpPr>
      <dsp:spPr>
        <a:xfrm rot="5400000">
          <a:off x="4781946" y="1531306"/>
          <a:ext cx="1466025" cy="113019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6E31C-CF5A-4CAC-B591-92EBED9FE9F0}">
      <dsp:nvSpPr>
        <dsp:cNvPr id="0" name=""/>
        <dsp:cNvSpPr/>
      </dsp:nvSpPr>
      <dsp:spPr>
        <a:xfrm>
          <a:off x="6549192" y="2079"/>
          <a:ext cx="4188645" cy="4188645"/>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Times New Roman" panose="02020603050405020304" pitchFamily="18" charset="0"/>
              <a:cs typeface="Times New Roman" panose="02020603050405020304" pitchFamily="18" charset="0"/>
            </a:rPr>
            <a:t>Critical thinking is the </a:t>
          </a:r>
          <a:r>
            <a:rPr lang="en-US" sz="3400" kern="1200" dirty="0">
              <a:highlight>
                <a:srgbClr val="0000FF"/>
              </a:highlight>
              <a:latin typeface="Times New Roman" panose="02020603050405020304" pitchFamily="18" charset="0"/>
              <a:cs typeface="Times New Roman" panose="02020603050405020304" pitchFamily="18" charset="0"/>
            </a:rPr>
            <a:t>objective analysis and evaluation </a:t>
          </a:r>
          <a:r>
            <a:rPr lang="en-US" sz="3400" kern="1200" dirty="0">
              <a:latin typeface="Times New Roman" panose="02020603050405020304" pitchFamily="18" charset="0"/>
              <a:cs typeface="Times New Roman" panose="02020603050405020304" pitchFamily="18" charset="0"/>
            </a:rPr>
            <a:t>of an issue </a:t>
          </a:r>
          <a:r>
            <a:rPr lang="en-US" sz="3400" kern="1200" dirty="0">
              <a:highlight>
                <a:srgbClr val="000080"/>
              </a:highlight>
              <a:latin typeface="Times New Roman" panose="02020603050405020304" pitchFamily="18" charset="0"/>
              <a:cs typeface="Times New Roman" panose="02020603050405020304" pitchFamily="18" charset="0"/>
            </a:rPr>
            <a:t>to form a judgment.</a:t>
          </a:r>
        </a:p>
      </dsp:txBody>
      <dsp:txXfrm>
        <a:off x="7162605" y="615492"/>
        <a:ext cx="2961819" cy="29618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5:41:34.187"/>
    </inkml:context>
    <inkml:brush xml:id="br0">
      <inkml:brushProperty name="width" value="0.35" units="cm"/>
      <inkml:brushProperty name="height" value="0.35" units="cm"/>
      <inkml:brushProperty name="color" value="#FFFFFF"/>
    </inkml:brush>
  </inkml:definitions>
  <inkml:trace contextRef="#ctx0" brushRef="#br0">798 1 24575,'-778'0'0,"777"0"0,0-1 0,0 1 0,0 0 0,0 0 0,1 0 0,-1 0 0,0 0 0,0 1 0,0-1 0,0 0 0,1 0 0,-1 0 0,0 1 0,0-1 0,0 0 0,1 1 0,-1-1 0,0 1 0,0-1 0,1 1 0,-2 0 0,2 0 0,0 0 0,0-1 0,0 1 0,0-1 0,0 1 0,0 0 0,0-1 0,1 1 0,-1 0 0,0-1 0,0 1 0,1-1 0,-1 1 0,0-1 0,1 1 0,-1-1 0,0 1 0,1-1 0,-1 1 0,1-1 0,0 2 0,37 26 0,-33-24 0,24 14 0,0 0 0,1-3 0,54 21 0,102 20 0,-135-44 0,0-1 0,1-3 0,89 3 0,292-13 0,-416 2-91,-1 0 0,1-2 0,-1 1 0,1-2 0,-1 0 0,0-1 0,0-1 0,-1 0 0,1-1 0,-1-1 0,0 0 0,-1-1 0,0-1 0,22-17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5:41:37.870"/>
    </inkml:context>
    <inkml:brush xml:id="br0">
      <inkml:brushProperty name="width" value="0.35" units="cm"/>
      <inkml:brushProperty name="height" value="0.35" units="cm"/>
      <inkml:brushProperty name="color" value="#FFFFFF"/>
    </inkml:brush>
  </inkml:definitions>
  <inkml:trace contextRef="#ctx0" brushRef="#br0">3702 642 24575,'-1375'0'0,"1348"1"0,1 2 0,-30 6 0,27-4 0,-45 3 0,-19-9 0,-43 2 0,-8 25 0,168-28 0,1 2 0,0 1 0,0 0 0,0 2 0,-1 1 0,1 1 0,-1 1 0,29 11 0,25 15 0,124 31 0,87 3 0,-112-27 0,443 96-583,-530-117 699,2-5 1,0-3 0,0-4 0,117-8-1,-552 3-116,163-3 0,-1863 2 0,2049 0 0,11 1 0,1 0 0,-1-2 0,0 0 0,1-1 0,-1-1 0,0 0 0,0-2 0,-1 1 0,18-9 0,17-8 0,0 3 0,1 2 0,0 2 0,73-9 0,64-17 0,126-48 0,-285 80 0,-1-1 0,0-2 0,41-21 0,-69 32 0,0 0 0,-1 0 0,1 0 0,0-1 0,-1 1 0,1 0 0,0-1 0,-1 1 0,1 0 0,-1-1 0,1 1 0,0-1 0,-1 1 0,1-1 0,-1 1 0,1-1 0,-1 1 0,0-1 0,1 1 0,-1-1 0,0 0 0,1 1 0,-1-1 0,0 0 0,0 1 0,1-1 0,-1 0 0,0 1 0,0-1 0,0-1 0,-1 1 0,0 0 0,0 0 0,0 1 0,0-1 0,0 0 0,0 1 0,0-1 0,0 1 0,-1-1 0,1 1 0,0-1 0,0 1 0,0 0 0,-1 0 0,0-1 0,-54-2 0,55 2 0,-14 1 0,-342-14 0,51-39 0,206 31 0,-202-17 0,-294 37 0,283 5 0,-190-3 0,524 2 0,1 0 0,-1 2 0,34 9 0,5 2 0,219 65 0,-60-13 0,182 35 0,-105-27 0,-270-64 0,-20-4 0,-18-1 0,-14-2 0,-1-1 0,1-1 0,-52-4 0,18 0 0,-867 1 0,899 1 0,-1 0 0,1-3 0,-53-10 0,76 11 0,6 0 0,14-1 0,23 0 0,113 3 0,-83 3 0,0-4 0,0-2 0,117-22 0,-36-13 0,151-61 0,-278 92 0,-15 6 0,-1-1 0,1-1 0,-1 1 0,0-1 0,11-6 0,-16 8 0,0 0 0,0 0 0,0 1 0,0-1 0,0 0 0,0-1 0,0 1 0,-1 0 0,1 0 0,0 0 0,-1 0 0,1-1 0,-1 1 0,1 0 0,-1 0 0,1-1 0,-1 1 0,0 0 0,0-1 0,0 1 0,0 0 0,0-1 0,0 1 0,0-1 0,0 1 0,0 0 0,-1-1 0,1 1 0,-1 0 0,1 0 0,-1-1 0,1 1 0,-1 0 0,-1-2 0,-3-4 0,0-1 0,-1 1 0,-1-1 0,1 2 0,-1-1 0,0 1 0,-1 0 0,1 1 0,-11-6 0,6 2 0,-1 0 0,-15-15 0,6-1 0,2-1 0,-33-55 0,0 0 0,20 31 0,-47-100 0,80 150 0,-1-1 0,1 1 0,0-1 0,0 1 0,0 0 0,0-1 0,0 1 0,-1-1 0,1 1 0,0 0 0,0-1 0,0 1 0,-1 0 0,1-1 0,0 1 0,-1 0 0,1 0 0,0-1 0,-1 1 0,1 0 0,0 0 0,-1 0 0,1-1 0,0 1 0,-1 0 0,1 0 0,-1 0 0,1 0 0,-5 10 0,0 35 0,3-24 0,-38 162 0,4-27 0,28-110 0,6-23 0,-2 0 0,-1 0 0,-1 0 0,-15 38 0,21-60 0,0-1 0,0 1 0,0-1 0,0 1 0,0-1 0,0 0 0,0 1 0,-1-1 0,1 1 0,0-1 0,0 1 0,0-1 0,-1 0 0,1 1 0,0-1 0,-1 0 0,1 1 0,0-1 0,-1 0 0,1 1 0,0-1 0,-1 0 0,1 0 0,0 1 0,-1-1 0,1 0 0,-1 0 0,1 0 0,-1 0 0,1 1 0,0-1 0,-1 0 0,1 0 0,-1 0 0,1 0 0,-1 0 0,1 0 0,-1 0 0,0 0 0,-7-20 0,3-30 0,2 13 0,-2 0 0,-2 1 0,-1 0 0,-17-47 0,-17-82 0,28 98 0,5 22 0,1-1 0,3 1 0,1-83 0,4 127 0,-2-37 0,2 37 0,0-1 0,-1 1 0,1 0 0,0-1 0,-1 1 0,1 0 0,-1 0 0,0 0 0,1-1 0,-1 1 0,0 0 0,1 0 0,-1 0 0,0 0 0,0 0 0,0 0 0,0 0 0,0 1 0,0-1 0,0 0 0,0 0 0,0 1 0,-1-1 0,1 1 0,-2-1 0,3 1 0,-1 0 0,1 0 0,-1 0 0,1 1 0,0-1 0,-1 0 0,1 0 0,-1 1 0,1-1 0,-1 0 0,1 1 0,0-1 0,-1 1 0,1-1 0,0 0 0,-1 1 0,1-1 0,0 1 0,0-1 0,-1 1 0,1-1 0,0 1 0,0-1 0,0 0 0,0 1 0,0 0 0,-1-1 0,1 1 0,0-1 0,0 1 0,0-1 0,0 1 0,1-1 0,-1 1 0,0-1 0,0 1 0,1 27 0,0-23 0,1 28 0,1 11 0,-5 78 0,1-109 0,-1 0 0,0 0 0,-1 0 0,0 0 0,-1 0 0,-1-1 0,0 0 0,-1 0 0,0 0 0,-11 14 0,11-19 0,0 0 0,-1-1 0,-1 0 0,1 0 0,-1-1 0,0 0 0,0 0 0,-15 6 0,-30 20 0,42-23 0,1 1 0,1 0 0,-1 0 0,1 1 0,1 0 0,0 1 0,1 0 0,-1 0 0,2 0 0,0 1 0,0 0 0,1 0 0,1 1 0,0 0 0,1-1 0,0 1 0,1 0 0,0 1 0,1-1 0,1 18 0,-1-25-105,1 1 0,0 0 0,0 0 0,1 0 0,-1-1 0,2 1 0,-1 0 0,1-1 0,0 1 0,0-1 0,0 1 0,8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AC2B4-F3F4-413A-A8B5-019158446524}" type="datetimeFigureOut">
              <a:rPr lang="en-MY" smtClean="0"/>
              <a:t>15/12/2023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1C2BB-940E-423F-B533-92BDAD1F03A2}" type="slidenum">
              <a:rPr lang="en-MY" smtClean="0"/>
              <a:t>‹#›</a:t>
            </a:fld>
            <a:endParaRPr lang="en-MY"/>
          </a:p>
        </p:txBody>
      </p:sp>
    </p:spTree>
    <p:extLst>
      <p:ext uri="{BB962C8B-B14F-4D97-AF65-F5344CB8AC3E}">
        <p14:creationId xmlns:p14="http://schemas.microsoft.com/office/powerpoint/2010/main" val="167500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E518-A000-E9FD-EAE6-159864C47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69670016-A9C8-9F2F-9105-A7EFF298E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F8591F11-6017-C19A-6669-EE500905243A}"/>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5" name="Footer Placeholder 4">
            <a:extLst>
              <a:ext uri="{FF2B5EF4-FFF2-40B4-BE49-F238E27FC236}">
                <a16:creationId xmlns:a16="http://schemas.microsoft.com/office/drawing/2014/main" id="{6B2D2987-B388-42B4-C5E9-2132A0FAAEB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4B06887-770C-0354-4968-9B285BAB5476}"/>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24658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17FD-A2CA-C9CC-E020-36606101BCD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9645BC8-2717-05AB-D548-56D4675C1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A55640C-B453-0E9B-0E7B-6AA32DEA4E79}"/>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5" name="Footer Placeholder 4">
            <a:extLst>
              <a:ext uri="{FF2B5EF4-FFF2-40B4-BE49-F238E27FC236}">
                <a16:creationId xmlns:a16="http://schemas.microsoft.com/office/drawing/2014/main" id="{B03A179E-44B8-647D-D430-1FB9CF85B78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E971BDA-5A04-5357-BDCD-B022AB09D925}"/>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41800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4A294-A989-593D-B1E5-17FF95C5B5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F9B4B2E-3F0E-F558-B918-5048C416A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4508D16-7DC2-A86E-A17D-839D02BEEF8E}"/>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5" name="Footer Placeholder 4">
            <a:extLst>
              <a:ext uri="{FF2B5EF4-FFF2-40B4-BE49-F238E27FC236}">
                <a16:creationId xmlns:a16="http://schemas.microsoft.com/office/drawing/2014/main" id="{60E566ED-FB4B-2D95-3182-36A6547FD6C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5CFD036-BCF2-8984-C523-E78815392944}"/>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0356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12/15/2023</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5785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2232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12/15/2023</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2155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313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9566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8200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493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12/15/2023</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1129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54F7-8B19-0DBC-1905-8B006194593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117C067-2481-4F7A-D16D-196565CE6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B46B633-479F-0478-C602-A1386A837FA2}"/>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5" name="Footer Placeholder 4">
            <a:extLst>
              <a:ext uri="{FF2B5EF4-FFF2-40B4-BE49-F238E27FC236}">
                <a16:creationId xmlns:a16="http://schemas.microsoft.com/office/drawing/2014/main" id="{EA9F5F8F-5829-1E3B-9D4C-B5E675C1D52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FA1B2C8-575C-AC27-5404-9204863A92AC}"/>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62132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12/15/2023</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1637066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88682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857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2DCE-E7D4-03E8-9706-51CE8DE25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C2D30C1E-8066-B3E0-72F3-FC4198532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9766E-C367-AAF3-94D2-D5C4C2CC2881}"/>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5" name="Footer Placeholder 4">
            <a:extLst>
              <a:ext uri="{FF2B5EF4-FFF2-40B4-BE49-F238E27FC236}">
                <a16:creationId xmlns:a16="http://schemas.microsoft.com/office/drawing/2014/main" id="{E18AC7CC-E4F0-6A12-8663-95B4722B14B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BA379E6-BC9A-E316-E443-5C782B1264E0}"/>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4510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8B6E-CF23-84C5-6DD7-82DEDD226AA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2AE2B57-39F2-BE3C-C782-03C013EF5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EC72D22B-6D00-D860-2959-B4A2A03D8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212EDB72-E422-7CA5-D717-70A666D00311}"/>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6" name="Footer Placeholder 5">
            <a:extLst>
              <a:ext uri="{FF2B5EF4-FFF2-40B4-BE49-F238E27FC236}">
                <a16:creationId xmlns:a16="http://schemas.microsoft.com/office/drawing/2014/main" id="{09A861BB-E70C-E6E9-1765-355D376B642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7C04EF9-C0DA-C24A-F654-5CE014B8FF78}"/>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00980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7D1B-74A8-9C4C-F4AB-F8341C944C5B}"/>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87F58F4-58BA-5821-0224-B4B328FCA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52ECB-5E28-6BBF-9566-A854484DE8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6EA6E76D-1F84-B01C-F083-0982AC187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05ABD-68E0-6517-582A-D1C6CA6E70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185CA591-30DC-2DF8-08BC-E8370DFC390D}"/>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8" name="Footer Placeholder 7">
            <a:extLst>
              <a:ext uri="{FF2B5EF4-FFF2-40B4-BE49-F238E27FC236}">
                <a16:creationId xmlns:a16="http://schemas.microsoft.com/office/drawing/2014/main" id="{90ADF5FA-4AE0-5643-06DC-BE43B43663B9}"/>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D53A5A0E-A995-5782-88D8-F1918DE84039}"/>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40692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05C0-CCE2-B000-98C4-8E94EEF16837}"/>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50540C48-0CBA-FD27-D4B0-C5962E33D228}"/>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4" name="Footer Placeholder 3">
            <a:extLst>
              <a:ext uri="{FF2B5EF4-FFF2-40B4-BE49-F238E27FC236}">
                <a16:creationId xmlns:a16="http://schemas.microsoft.com/office/drawing/2014/main" id="{A81EC52F-B1D8-E25E-D28C-85F84C1463EA}"/>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53653E1-74D3-B5B8-59AB-E0271EF4A8AA}"/>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73351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434E6-BB53-C3E5-D356-743D2133E230}"/>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3" name="Footer Placeholder 2">
            <a:extLst>
              <a:ext uri="{FF2B5EF4-FFF2-40B4-BE49-F238E27FC236}">
                <a16:creationId xmlns:a16="http://schemas.microsoft.com/office/drawing/2014/main" id="{4D657B9B-1CDF-76EB-48F0-0ED65C304651}"/>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775DFC3D-CAEF-E457-643F-B3274254D990}"/>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125986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9680-FFA1-2409-BEAD-58EFDEB78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68625C38-D63E-2B71-BC47-DB951A1F5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AD816110-44F8-D6DD-4BD9-ADA986601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DB5E3-639C-DB50-0FB1-B47AE01A528A}"/>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6" name="Footer Placeholder 5">
            <a:extLst>
              <a:ext uri="{FF2B5EF4-FFF2-40B4-BE49-F238E27FC236}">
                <a16:creationId xmlns:a16="http://schemas.microsoft.com/office/drawing/2014/main" id="{057561D0-BEC2-1E9A-4A2F-458B03D1FFF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E250FC3-70BC-B156-0553-A497A62F7C39}"/>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265117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BA24-AABA-6558-B57B-C6FCA91C4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7CF66E1A-FDE7-64AB-F173-A30A53A2A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CC1AF5B2-2D14-B906-ACF5-D7E486C1D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941FE-D150-B4DE-8A40-AF11CC861A06}"/>
              </a:ext>
            </a:extLst>
          </p:cNvPr>
          <p:cNvSpPr>
            <a:spLocks noGrp="1"/>
          </p:cNvSpPr>
          <p:nvPr>
            <p:ph type="dt" sz="half" idx="10"/>
          </p:nvPr>
        </p:nvSpPr>
        <p:spPr/>
        <p:txBody>
          <a:bodyPr/>
          <a:lstStyle/>
          <a:p>
            <a:fld id="{81684C2F-A66D-4B37-A7F6-7D607C7DD06C}" type="datetimeFigureOut">
              <a:rPr lang="en-MY" smtClean="0"/>
              <a:t>15/12/2023</a:t>
            </a:fld>
            <a:endParaRPr lang="en-MY"/>
          </a:p>
        </p:txBody>
      </p:sp>
      <p:sp>
        <p:nvSpPr>
          <p:cNvPr id="6" name="Footer Placeholder 5">
            <a:extLst>
              <a:ext uri="{FF2B5EF4-FFF2-40B4-BE49-F238E27FC236}">
                <a16:creationId xmlns:a16="http://schemas.microsoft.com/office/drawing/2014/main" id="{4B35F941-2A48-C785-31F9-FC9EAE40C0B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B17E7087-573D-527F-8349-02E2FC136888}"/>
              </a:ext>
            </a:extLst>
          </p:cNvPr>
          <p:cNvSpPr>
            <a:spLocks noGrp="1"/>
          </p:cNvSpPr>
          <p:nvPr>
            <p:ph type="sldNum" sz="quarter" idx="12"/>
          </p:nvPr>
        </p:nvSpPr>
        <p:spPr/>
        <p:txBody>
          <a:bodyPr/>
          <a:lstStyle/>
          <a:p>
            <a:fld id="{19F431F8-9BC7-4E3E-AA24-2A325B67D0CC}" type="slidenum">
              <a:rPr lang="en-MY" smtClean="0"/>
              <a:t>‹#›</a:t>
            </a:fld>
            <a:endParaRPr lang="en-MY"/>
          </a:p>
        </p:txBody>
      </p:sp>
    </p:spTree>
    <p:extLst>
      <p:ext uri="{BB962C8B-B14F-4D97-AF65-F5344CB8AC3E}">
        <p14:creationId xmlns:p14="http://schemas.microsoft.com/office/powerpoint/2010/main" val="292787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DB4AE-08EC-F68A-F06C-B0DF86F60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CE0CA11-0E48-C642-ADA5-366DFC2CF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72A4601-5228-FE2F-5DBB-E2A9D5075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84C2F-A66D-4B37-A7F6-7D607C7DD06C}" type="datetimeFigureOut">
              <a:rPr lang="en-MY" smtClean="0"/>
              <a:t>15/12/2023</a:t>
            </a:fld>
            <a:endParaRPr lang="en-MY"/>
          </a:p>
        </p:txBody>
      </p:sp>
      <p:sp>
        <p:nvSpPr>
          <p:cNvPr id="5" name="Footer Placeholder 4">
            <a:extLst>
              <a:ext uri="{FF2B5EF4-FFF2-40B4-BE49-F238E27FC236}">
                <a16:creationId xmlns:a16="http://schemas.microsoft.com/office/drawing/2014/main" id="{B0CF8708-0136-E6D2-7D8B-C672A7A34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0CD76B0B-8284-F08F-1B82-698167C1A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31F8-9BC7-4E3E-AA24-2A325B67D0CC}" type="slidenum">
              <a:rPr lang="en-MY" smtClean="0"/>
              <a:t>‹#›</a:t>
            </a:fld>
            <a:endParaRPr lang="en-MY"/>
          </a:p>
        </p:txBody>
      </p:sp>
    </p:spTree>
    <p:extLst>
      <p:ext uri="{BB962C8B-B14F-4D97-AF65-F5344CB8AC3E}">
        <p14:creationId xmlns:p14="http://schemas.microsoft.com/office/powerpoint/2010/main" val="3791670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12/15/2023</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21218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customXml" Target="../ink/ink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53189" y="1342939"/>
            <a:ext cx="10721018" cy="635708"/>
          </a:xfrm>
        </p:spPr>
        <p:txBody>
          <a:bodyPr>
            <a:normAutofit/>
          </a:bodyPr>
          <a:lstStyle/>
          <a:p>
            <a:r>
              <a:rPr lang="en-US"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49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64875" y="3933291"/>
            <a:ext cx="6818528" cy="1169893"/>
          </a:xfrm>
        </p:spPr>
        <p:txBody>
          <a:bodyPr>
            <a:noAutofit/>
          </a:bodyPr>
          <a:lstStyle/>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Academic Research And Writing (Bus 149)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2023-2024</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Week Eleven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Sunday, 10</a:t>
            </a:r>
            <a:r>
              <a:rPr lang="en-US" sz="2400" b="1" baseline="30000" dirty="0">
                <a:latin typeface="Times New Roman" panose="02020603050405020304" pitchFamily="18" charset="0"/>
                <a:ea typeface="Inter"/>
                <a:cs typeface="Times New Roman" panose="02020603050405020304" pitchFamily="18" charset="0"/>
              </a:rPr>
              <a:t>th</a:t>
            </a:r>
            <a:r>
              <a:rPr lang="en-US" sz="2400" b="1" dirty="0">
                <a:latin typeface="Times New Roman" panose="02020603050405020304" pitchFamily="18" charset="0"/>
                <a:ea typeface="Inter"/>
                <a:cs typeface="Times New Roman" panose="02020603050405020304" pitchFamily="18" charset="0"/>
              </a:rPr>
              <a:t> Of December 2023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16738" y="1822183"/>
            <a:ext cx="3653402" cy="3412076"/>
          </a:xfrm>
          <a:prstGeom prst="rect">
            <a:avLst/>
          </a:prstGeom>
          <a:ln>
            <a:noFill/>
          </a:ln>
          <a:effectLst>
            <a:softEdge rad="112500"/>
          </a:effectLst>
        </p:spPr>
      </p:pic>
      <p:sp>
        <p:nvSpPr>
          <p:cNvPr id="4" name="Title 1">
            <a:extLst>
              <a:ext uri="{FF2B5EF4-FFF2-40B4-BE49-F238E27FC236}">
                <a16:creationId xmlns:a16="http://schemas.microsoft.com/office/drawing/2014/main" id="{6DE0D83A-A4A5-60B8-1789-3260A9D3E312}"/>
              </a:ext>
            </a:extLst>
          </p:cNvPr>
          <p:cNvSpPr txBox="1">
            <a:spLocks/>
          </p:cNvSpPr>
          <p:nvPr/>
        </p:nvSpPr>
        <p:spPr>
          <a:xfrm>
            <a:off x="850233" y="2381938"/>
            <a:ext cx="10721018" cy="635708"/>
          </a:xfrm>
          <a:prstGeom prst="rect">
            <a:avLst/>
          </a:prstGeom>
        </p:spPr>
        <p:txBody>
          <a:bodyPr vert="horz" lIns="91440" tIns="45720" rIns="91440" bIns="45720" rtlCol="0" anchor="ctr">
            <a:normAutofit/>
          </a:bodyPr>
          <a:lstStyle>
            <a:lvl1pPr algn="ctr" defTabSz="914363"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r>
              <a:rPr lang="en-US" sz="2400" dirty="0">
                <a:latin typeface="Times New Roman" panose="02020603050405020304" pitchFamily="18" charset="0"/>
                <a:cs typeface="Times New Roman" panose="02020603050405020304" pitchFamily="18" charset="0"/>
              </a:rPr>
              <a:t>Critical Reading and analysis </a:t>
            </a:r>
            <a:endParaRPr lang="en-MY" sz="14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D5A66-FCFB-27D3-BEC0-F078C38C970D}"/>
              </a:ext>
            </a:extLst>
          </p:cNvPr>
          <p:cNvSpPr>
            <a:spLocks noGrp="1"/>
          </p:cNvSpPr>
          <p:nvPr>
            <p:ph type="title"/>
          </p:nvPr>
        </p:nvSpPr>
        <p:spPr>
          <a:xfrm>
            <a:off x="488950" y="159853"/>
            <a:ext cx="5251316" cy="1109112"/>
          </a:xfrm>
        </p:spPr>
        <p:txBody>
          <a:bodyPr>
            <a:normAutofit/>
          </a:bodyPr>
          <a:lstStyle/>
          <a:p>
            <a:r>
              <a:rPr lang="en-MY" sz="4800" dirty="0">
                <a:latin typeface="Times New Roman" panose="02020603050405020304" pitchFamily="18" charset="0"/>
                <a:cs typeface="Times New Roman" panose="02020603050405020304" pitchFamily="18" charset="0"/>
              </a:rPr>
              <a:t>Critical Reading</a:t>
            </a:r>
          </a:p>
        </p:txBody>
      </p:sp>
      <p:sp>
        <p:nvSpPr>
          <p:cNvPr id="3" name="Content Placeholder 2">
            <a:extLst>
              <a:ext uri="{FF2B5EF4-FFF2-40B4-BE49-F238E27FC236}">
                <a16:creationId xmlns:a16="http://schemas.microsoft.com/office/drawing/2014/main" id="{B276F2EC-CB0F-5AEA-6D38-5D6A23A46D79}"/>
              </a:ext>
            </a:extLst>
          </p:cNvPr>
          <p:cNvSpPr>
            <a:spLocks noGrp="1"/>
          </p:cNvSpPr>
          <p:nvPr>
            <p:ph idx="1"/>
          </p:nvPr>
        </p:nvSpPr>
        <p:spPr>
          <a:xfrm>
            <a:off x="139700" y="1428818"/>
            <a:ext cx="7079146" cy="5064057"/>
          </a:xfrm>
        </p:spPr>
        <p:txBody>
          <a:bodyPr>
            <a:normAutofit/>
          </a:bodyPr>
          <a:lstStyle/>
          <a:p>
            <a:pPr algn="just"/>
            <a:r>
              <a:rPr lang="en-US" sz="2400" dirty="0">
                <a:latin typeface="Times New Roman" panose="02020603050405020304" pitchFamily="18" charset="0"/>
                <a:cs typeface="Times New Roman" panose="02020603050405020304" pitchFamily="18" charset="0"/>
              </a:rPr>
              <a:t>Sources are </a:t>
            </a:r>
            <a:r>
              <a:rPr lang="en-US" sz="2400" b="1" u="sng" dirty="0">
                <a:latin typeface="Times New Roman" panose="02020603050405020304" pitchFamily="18" charset="0"/>
                <a:cs typeface="Times New Roman" panose="02020603050405020304" pitchFamily="18" charset="0"/>
              </a:rPr>
              <a:t>not equally valid or equally useful</a:t>
            </a:r>
            <a:r>
              <a:rPr lang="en-US" sz="2400" dirty="0">
                <a:latin typeface="Times New Roman" panose="02020603050405020304" pitchFamily="18" charset="0"/>
                <a:cs typeface="Times New Roman" panose="02020603050405020304" pitchFamily="18" charset="0"/>
              </a:rPr>
              <a:t>, so </a:t>
            </a:r>
            <a:r>
              <a:rPr lang="en-US" sz="2400" dirty="0">
                <a:highlight>
                  <a:srgbClr val="FFFF00"/>
                </a:highlight>
                <a:latin typeface="Times New Roman" panose="02020603050405020304" pitchFamily="18" charset="0"/>
                <a:cs typeface="Times New Roman" panose="02020603050405020304" pitchFamily="18" charset="0"/>
              </a:rPr>
              <a:t>you must learn to distinguish critically among them</a:t>
            </a:r>
            <a:r>
              <a:rPr lang="en-US" sz="2400" dirty="0">
                <a:latin typeface="Times New Roman" panose="02020603050405020304" pitchFamily="18" charset="0"/>
                <a:cs typeface="Times New Roman" panose="02020603050405020304" pitchFamily="18" charset="0"/>
              </a:rPr>
              <a:t>. Through evaluation, you determine the extent to which sources </a:t>
            </a:r>
            <a:r>
              <a:rPr lang="en-US" sz="2400" dirty="0">
                <a:highlight>
                  <a:srgbClr val="FFFF00"/>
                </a:highlight>
                <a:latin typeface="Times New Roman" panose="02020603050405020304" pitchFamily="18" charset="0"/>
                <a:cs typeface="Times New Roman" panose="02020603050405020304" pitchFamily="18" charset="0"/>
              </a:rPr>
              <a:t>are reliable. </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Critical reading require discernment (Judgement); sensitivity; imagination; knowledge of the subject; and, above all, willingness to become involved in what you read. (Li &amp; Wan, 2022)</a:t>
            </a:r>
          </a:p>
          <a:p>
            <a:pPr algn="just"/>
            <a:endParaRPr lang="en-US" sz="2400" dirty="0">
              <a:highlight>
                <a:srgbClr val="00FF00"/>
              </a:highlight>
              <a:latin typeface="Times New Roman" panose="02020603050405020304" pitchFamily="18" charset="0"/>
              <a:cs typeface="Times New Roman" panose="02020603050405020304" pitchFamily="18" charset="0"/>
            </a:endParaRPr>
          </a:p>
          <a:p>
            <a:pPr algn="just"/>
            <a:r>
              <a:rPr lang="en-US" sz="2400" dirty="0">
                <a:highlight>
                  <a:srgbClr val="00FF00"/>
                </a:highlight>
                <a:latin typeface="Times New Roman" panose="02020603050405020304" pitchFamily="18" charset="0"/>
                <a:cs typeface="Times New Roman" panose="02020603050405020304" pitchFamily="18" charset="0"/>
              </a:rPr>
              <a:t>These skills are developed only through repeated practice. </a:t>
            </a:r>
            <a:endParaRPr lang="en-MY" sz="2400" dirty="0">
              <a:highlight>
                <a:srgbClr val="00FF00"/>
              </a:highlight>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B5431B3D-5005-FF78-3C15-94AEBB3DE148}"/>
              </a:ext>
            </a:extLst>
          </p:cNvPr>
          <p:cNvPicPr>
            <a:picLocks noChangeAspect="1"/>
          </p:cNvPicPr>
          <p:nvPr/>
        </p:nvPicPr>
        <p:blipFill rotWithShape="1">
          <a:blip r:embed="rId2"/>
          <a:srcRect l="22308" r="28784"/>
          <a:stretch/>
        </p:blipFill>
        <p:spPr>
          <a:xfrm>
            <a:off x="7221894" y="10"/>
            <a:ext cx="497010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4872A231-33F8-3A69-3ED0-621E4922B436}"/>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37916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D8C2594-D090-8C08-EF11-EB4DE055D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0174" y="0"/>
            <a:ext cx="12202174" cy="1519356"/>
            <a:chOff x="0" y="-29768"/>
            <a:chExt cx="12202174" cy="1519356"/>
          </a:xfrm>
        </p:grpSpPr>
        <p:sp>
          <p:nvSpPr>
            <p:cNvPr id="19" name="Rectangle 18">
              <a:extLst>
                <a:ext uri="{FF2B5EF4-FFF2-40B4-BE49-F238E27FC236}">
                  <a16:creationId xmlns:a16="http://schemas.microsoft.com/office/drawing/2014/main" id="{4A67DAAF-FAFC-5F06-CF11-BAF56802B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5444F7-2B28-FE14-30BA-B2830707F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2D1903-3F69-B19C-EF04-221ACB4E8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BA884DED-9DB6-B613-6493-35D220B12E15}"/>
              </a:ext>
            </a:extLst>
          </p:cNvPr>
          <p:cNvSpPr>
            <a:spLocks noGrp="1"/>
          </p:cNvSpPr>
          <p:nvPr>
            <p:ph type="title"/>
          </p:nvPr>
        </p:nvSpPr>
        <p:spPr>
          <a:xfrm>
            <a:off x="876691" y="301843"/>
            <a:ext cx="10477109" cy="1003532"/>
          </a:xfrm>
        </p:spPr>
        <p:txBody>
          <a:bodyPr anchor="ctr">
            <a:normAutofit fontScale="90000"/>
          </a:bodyPr>
          <a:lstStyle/>
          <a:p>
            <a:r>
              <a:rPr lang="en-GB" altLang="en-US" sz="4800" dirty="0">
                <a:solidFill>
                  <a:srgbClr val="FFFFFF"/>
                </a:solidFill>
                <a:latin typeface="Times New Roman" panose="02020603050405020304" pitchFamily="18" charset="0"/>
                <a:cs typeface="Times New Roman" panose="02020603050405020304" pitchFamily="18" charset="0"/>
              </a:rPr>
              <a:t>Example Of Sources Which Are Subject To Critical Reading and Thinking </a:t>
            </a:r>
          </a:p>
        </p:txBody>
      </p:sp>
      <p:sp>
        <p:nvSpPr>
          <p:cNvPr id="10" name="Content Placeholder 2">
            <a:extLst>
              <a:ext uri="{FF2B5EF4-FFF2-40B4-BE49-F238E27FC236}">
                <a16:creationId xmlns:a16="http://schemas.microsoft.com/office/drawing/2014/main" id="{DC260300-178F-379C-B1E0-674C95D48338}"/>
              </a:ext>
            </a:extLst>
          </p:cNvPr>
          <p:cNvSpPr>
            <a:spLocks noGrp="1"/>
          </p:cNvSpPr>
          <p:nvPr>
            <p:ph idx="1"/>
          </p:nvPr>
        </p:nvSpPr>
        <p:spPr>
          <a:xfrm>
            <a:off x="149289" y="1601101"/>
            <a:ext cx="6671387" cy="5098279"/>
          </a:xfrm>
        </p:spPr>
        <p:txBody>
          <a:bodyPr anchor="ctr">
            <a:normAutofit fontScale="92500"/>
          </a:bodyPr>
          <a:lstStyle/>
          <a:p>
            <a:endParaRPr lang="en-GB" altLang="en-US" sz="3600" dirty="0">
              <a:latin typeface="Times New Roman" panose="02020603050405020304" pitchFamily="18" charset="0"/>
              <a:cs typeface="Times New Roman" panose="02020603050405020304" pitchFamily="18" charset="0"/>
            </a:endParaRPr>
          </a:p>
          <a:p>
            <a:pPr lvl="3"/>
            <a:r>
              <a:rPr lang="en-GB" altLang="en-US" sz="3600" dirty="0">
                <a:latin typeface="Times New Roman" panose="02020603050405020304" pitchFamily="18" charset="0"/>
                <a:cs typeface="Times New Roman" panose="02020603050405020304" pitchFamily="18" charset="0"/>
              </a:rPr>
              <a:t>Academic textbooks</a:t>
            </a:r>
          </a:p>
          <a:p>
            <a:pPr lvl="3"/>
            <a:r>
              <a:rPr lang="en-GB" altLang="en-US" sz="3600" dirty="0">
                <a:latin typeface="Times New Roman" panose="02020603050405020304" pitchFamily="18" charset="0"/>
                <a:cs typeface="Times New Roman" panose="02020603050405020304" pitchFamily="18" charset="0"/>
              </a:rPr>
              <a:t>Journals</a:t>
            </a:r>
          </a:p>
          <a:p>
            <a:pPr lvl="3"/>
            <a:r>
              <a:rPr lang="en-GB" altLang="en-US" sz="3600" dirty="0">
                <a:latin typeface="Times New Roman" panose="02020603050405020304" pitchFamily="18" charset="0"/>
                <a:cs typeface="Times New Roman" panose="02020603050405020304" pitchFamily="18" charset="0"/>
              </a:rPr>
              <a:t>Policy reports</a:t>
            </a:r>
          </a:p>
          <a:p>
            <a:pPr lvl="3"/>
            <a:r>
              <a:rPr lang="en-GB" altLang="en-US" sz="3600" dirty="0">
                <a:latin typeface="Times New Roman" panose="02020603050405020304" pitchFamily="18" charset="0"/>
                <a:cs typeface="Times New Roman" panose="02020603050405020304" pitchFamily="18" charset="0"/>
              </a:rPr>
              <a:t>Biographies/autobiographies</a:t>
            </a:r>
          </a:p>
          <a:p>
            <a:pPr lvl="3"/>
            <a:r>
              <a:rPr lang="en-GB" altLang="en-US" sz="3600" dirty="0">
                <a:latin typeface="Times New Roman" panose="02020603050405020304" pitchFamily="18" charset="0"/>
                <a:cs typeface="Times New Roman" panose="02020603050405020304" pitchFamily="18" charset="0"/>
              </a:rPr>
              <a:t>Websites</a:t>
            </a:r>
          </a:p>
          <a:p>
            <a:pPr lvl="3"/>
            <a:r>
              <a:rPr lang="en-GB" altLang="en-US" sz="3600" dirty="0">
                <a:latin typeface="Times New Roman" panose="02020603050405020304" pitchFamily="18" charset="0"/>
                <a:cs typeface="Times New Roman" panose="02020603050405020304" pitchFamily="18" charset="0"/>
              </a:rPr>
              <a:t>Information from campaigns</a:t>
            </a:r>
          </a:p>
          <a:p>
            <a:pPr lvl="3"/>
            <a:r>
              <a:rPr lang="en-GB" altLang="en-US" sz="3600" dirty="0">
                <a:latin typeface="Times New Roman" panose="02020603050405020304" pitchFamily="18" charset="0"/>
                <a:cs typeface="Times New Roman" panose="02020603050405020304" pitchFamily="18" charset="0"/>
              </a:rPr>
              <a:t>Newspapers and magazines</a:t>
            </a:r>
          </a:p>
          <a:p>
            <a:pPr lvl="3"/>
            <a:r>
              <a:rPr lang="en-GB" altLang="en-US" sz="3600" dirty="0">
                <a:latin typeface="Times New Roman" panose="02020603050405020304" pitchFamily="18" charset="0"/>
                <a:cs typeface="Times New Roman" panose="02020603050405020304" pitchFamily="18" charset="0"/>
              </a:rPr>
              <a:t>TV programmes</a:t>
            </a:r>
          </a:p>
        </p:txBody>
      </p:sp>
      <p:pic>
        <p:nvPicPr>
          <p:cNvPr id="12" name="Picture 3" descr="C:\Users\ThomasSN\Desktop\untitled3.png">
            <a:extLst>
              <a:ext uri="{FF2B5EF4-FFF2-40B4-BE49-F238E27FC236}">
                <a16:creationId xmlns:a16="http://schemas.microsoft.com/office/drawing/2014/main" id="{BA815152-B529-5671-19FF-767C5B0428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0677" y="2853886"/>
            <a:ext cx="2672741" cy="2592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ThomasSN\Desktop\images.png">
            <a:extLst>
              <a:ext uri="{FF2B5EF4-FFF2-40B4-BE49-F238E27FC236}">
                <a16:creationId xmlns:a16="http://schemas.microsoft.com/office/drawing/2014/main" id="{884D34F8-882B-2658-D804-5DE8AF36B4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86496" y="1808965"/>
            <a:ext cx="2326976" cy="1742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ThomasSN\Desktop\untitled4.png">
            <a:extLst>
              <a:ext uri="{FF2B5EF4-FFF2-40B4-BE49-F238E27FC236}">
                <a16:creationId xmlns:a16="http://schemas.microsoft.com/office/drawing/2014/main" id="{3793280D-1CE9-D4FA-7323-B3DD2560BA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18827" y="4378673"/>
            <a:ext cx="2462313" cy="1742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7A9ADD4-018E-1BDE-9A51-7035E2F04F9C}"/>
              </a:ext>
            </a:extLst>
          </p:cNvPr>
          <p:cNvPicPr>
            <a:picLocks noChangeAspect="1"/>
          </p:cNvPicPr>
          <p:nvPr/>
        </p:nvPicPr>
        <p:blipFill>
          <a:blip r:embed="rId5"/>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75354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White bulbs with a yellow one standing out">
            <a:extLst>
              <a:ext uri="{FF2B5EF4-FFF2-40B4-BE49-F238E27FC236}">
                <a16:creationId xmlns:a16="http://schemas.microsoft.com/office/drawing/2014/main" id="{B050C31B-B970-172D-DA8F-254FB080E01A}"/>
              </a:ext>
            </a:extLst>
          </p:cNvPr>
          <p:cNvPicPr>
            <a:picLocks noChangeAspect="1"/>
          </p:cNvPicPr>
          <p:nvPr/>
        </p:nvPicPr>
        <p:blipFill rotWithShape="1">
          <a:blip r:embed="rId2"/>
          <a:srcRect l="12433" r="28302" b="-1"/>
          <a:stretch/>
        </p:blipFill>
        <p:spPr>
          <a:xfrm>
            <a:off x="6103027" y="10"/>
            <a:ext cx="6088971" cy="6857990"/>
          </a:xfrm>
          <a:prstGeom prst="rect">
            <a:avLst/>
          </a:prstGeom>
        </p:spPr>
      </p:pic>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A4B17-736D-1D7B-B25A-A4E2818D9B75}"/>
              </a:ext>
            </a:extLst>
          </p:cNvPr>
          <p:cNvSpPr>
            <a:spLocks noGrp="1"/>
          </p:cNvSpPr>
          <p:nvPr>
            <p:ph type="title"/>
          </p:nvPr>
        </p:nvSpPr>
        <p:spPr>
          <a:xfrm>
            <a:off x="761801" y="328512"/>
            <a:ext cx="4778387" cy="1628970"/>
          </a:xfrm>
        </p:spPr>
        <p:txBody>
          <a:bodyPr anchor="ctr">
            <a:normAutofit/>
          </a:bodyPr>
          <a:lstStyle/>
          <a:p>
            <a:pPr algn="ctr"/>
            <a:r>
              <a:rPr lang="en-US" sz="3700" b="1" i="0" dirty="0">
                <a:effectLst/>
                <a:latin typeface="Times New Roman" panose="02020603050405020304" pitchFamily="18" charset="0"/>
                <a:cs typeface="Times New Roman" panose="02020603050405020304" pitchFamily="18" charset="0"/>
              </a:rPr>
              <a:t>Key Components of Critical Reading</a:t>
            </a:r>
            <a:br>
              <a:rPr lang="en-US" sz="3700" b="1" i="0" dirty="0">
                <a:effectLst/>
                <a:latin typeface="Times New Roman" panose="02020603050405020304" pitchFamily="18" charset="0"/>
                <a:cs typeface="Times New Roman" panose="02020603050405020304" pitchFamily="18" charset="0"/>
              </a:rPr>
            </a:br>
            <a:endParaRPr lang="en-MY" sz="37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C830BA-BF1D-453D-B5FC-DE4A1AFF5650}"/>
              </a:ext>
            </a:extLst>
          </p:cNvPr>
          <p:cNvSpPr>
            <a:spLocks noGrp="1"/>
          </p:cNvSpPr>
          <p:nvPr>
            <p:ph idx="1"/>
          </p:nvPr>
        </p:nvSpPr>
        <p:spPr>
          <a:xfrm>
            <a:off x="14055" y="1627923"/>
            <a:ext cx="6088971" cy="5558589"/>
          </a:xfrm>
        </p:spPr>
        <p:txBody>
          <a:bodyPr anchor="ctr">
            <a:normAutofit lnSpcReduction="10000"/>
          </a:bodyPr>
          <a:lstStyle/>
          <a:p>
            <a:pPr marL="0" indent="0" algn="ctr">
              <a:buNone/>
            </a:pPr>
            <a:endParaRPr lang="en-US" sz="2400" b="0" i="0" dirty="0">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0" i="0" dirty="0">
                <a:effectLst/>
                <a:highlight>
                  <a:srgbClr val="FFFF00"/>
                </a:highlight>
                <a:latin typeface="Times New Roman" panose="02020603050405020304" pitchFamily="18" charset="0"/>
                <a:cs typeface="Times New Roman" panose="02020603050405020304" pitchFamily="18" charset="0"/>
              </a:rPr>
              <a:t>Understanding the Main Idea: </a:t>
            </a:r>
            <a:r>
              <a:rPr lang="en-US" b="0" i="0" dirty="0">
                <a:effectLst/>
                <a:latin typeface="Times New Roman" panose="02020603050405020304" pitchFamily="18" charset="0"/>
                <a:cs typeface="Times New Roman" panose="02020603050405020304" pitchFamily="18" charset="0"/>
              </a:rPr>
              <a:t>Grasping the </a:t>
            </a:r>
            <a:r>
              <a:rPr lang="en-US" b="1" i="0" u="sng" dirty="0">
                <a:effectLst/>
                <a:latin typeface="Times New Roman" panose="02020603050405020304" pitchFamily="18" charset="0"/>
                <a:cs typeface="Times New Roman" panose="02020603050405020304" pitchFamily="18" charset="0"/>
              </a:rPr>
              <a:t>central concept or argument.</a:t>
            </a:r>
          </a:p>
          <a:p>
            <a:pPr marL="742950" lvl="1" indent="-285750">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0" i="0" dirty="0">
                <a:effectLst/>
                <a:highlight>
                  <a:srgbClr val="FFFF00"/>
                </a:highlight>
                <a:latin typeface="Times New Roman" panose="02020603050405020304" pitchFamily="18" charset="0"/>
                <a:cs typeface="Times New Roman" panose="02020603050405020304" pitchFamily="18" charset="0"/>
              </a:rPr>
              <a:t>Analyzing the Structure</a:t>
            </a:r>
            <a:r>
              <a:rPr lang="en-US" b="0" i="0" dirty="0">
                <a:effectLst/>
                <a:latin typeface="Times New Roman" panose="02020603050405020304" pitchFamily="18" charset="0"/>
                <a:cs typeface="Times New Roman" panose="02020603050405020304" pitchFamily="18" charset="0"/>
              </a:rPr>
              <a:t>: How is the argument </a:t>
            </a:r>
            <a:r>
              <a:rPr lang="en-US" b="1" i="0" dirty="0">
                <a:effectLst/>
                <a:latin typeface="Times New Roman" panose="02020603050405020304" pitchFamily="18" charset="0"/>
                <a:cs typeface="Times New Roman" panose="02020603050405020304" pitchFamily="18" charset="0"/>
              </a:rPr>
              <a:t>constructed and supported</a:t>
            </a:r>
            <a:r>
              <a:rPr lang="en-US" b="0" i="0" dirty="0">
                <a:effectLst/>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0" i="0" dirty="0">
                <a:effectLst/>
                <a:highlight>
                  <a:srgbClr val="FFFF00"/>
                </a:highlight>
                <a:latin typeface="Times New Roman" panose="02020603050405020304" pitchFamily="18" charset="0"/>
                <a:cs typeface="Times New Roman" panose="02020603050405020304" pitchFamily="18" charset="0"/>
              </a:rPr>
              <a:t>Evaluating the Argument</a:t>
            </a:r>
            <a:r>
              <a:rPr lang="en-US" b="0" i="0" dirty="0">
                <a:effectLst/>
                <a:latin typeface="Times New Roman" panose="02020603050405020304" pitchFamily="18" charset="0"/>
                <a:cs typeface="Times New Roman" panose="02020603050405020304" pitchFamily="18" charset="0"/>
              </a:rPr>
              <a:t>: Is the reasoning sound </a:t>
            </a:r>
            <a:r>
              <a:rPr lang="en-US" b="1" i="0" dirty="0">
                <a:effectLst/>
                <a:latin typeface="Times New Roman" panose="02020603050405020304" pitchFamily="18" charset="0"/>
                <a:cs typeface="Times New Roman" panose="02020603050405020304" pitchFamily="18" charset="0"/>
              </a:rPr>
              <a:t>and evidence credible</a:t>
            </a:r>
            <a:r>
              <a:rPr lang="en-US" b="0" i="0" dirty="0">
                <a:effectLst/>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b="0" i="0" dirty="0">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0" i="0" dirty="0">
                <a:effectLst/>
                <a:highlight>
                  <a:srgbClr val="FFFF00"/>
                </a:highlight>
                <a:latin typeface="Times New Roman" panose="02020603050405020304" pitchFamily="18" charset="0"/>
                <a:cs typeface="Times New Roman" panose="02020603050405020304" pitchFamily="18" charset="0"/>
              </a:rPr>
              <a:t>Recognizing Biases and assumptions: </a:t>
            </a:r>
            <a:r>
              <a:rPr lang="en-US" b="0" i="0" dirty="0">
                <a:effectLst/>
                <a:latin typeface="Times New Roman" panose="02020603050405020304" pitchFamily="18" charset="0"/>
                <a:cs typeface="Times New Roman" panose="02020603050405020304" pitchFamily="18" charset="0"/>
              </a:rPr>
              <a:t>Identifying the </a:t>
            </a:r>
            <a:r>
              <a:rPr lang="en-US" b="1" i="0" dirty="0">
                <a:effectLst/>
                <a:latin typeface="Times New Roman" panose="02020603050405020304" pitchFamily="18" charset="0"/>
                <a:cs typeface="Times New Roman" panose="02020603050405020304" pitchFamily="18" charset="0"/>
              </a:rPr>
              <a:t>author's perspective and potential biases</a:t>
            </a:r>
            <a:r>
              <a:rPr lang="en-US" b="0" i="0" dirty="0">
                <a:effectLst/>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Source: </a:t>
            </a:r>
            <a:r>
              <a:rPr lang="en-US" sz="2400" b="1" i="0" dirty="0">
                <a:effectLst/>
                <a:latin typeface="Times New Roman" panose="02020603050405020304" pitchFamily="18" charset="0"/>
                <a:cs typeface="Times New Roman" panose="02020603050405020304" pitchFamily="18" charset="0"/>
              </a:rPr>
              <a:t>(Li &amp; Wan, 2022)</a:t>
            </a:r>
          </a:p>
          <a:p>
            <a:endParaRPr lang="en-MY"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811D039-B103-5041-B83B-DE0FFB0C45A3}"/>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18520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hite bulbs with a yellow one standing out">
            <a:extLst>
              <a:ext uri="{FF2B5EF4-FFF2-40B4-BE49-F238E27FC236}">
                <a16:creationId xmlns:a16="http://schemas.microsoft.com/office/drawing/2014/main" id="{B050C31B-B970-172D-DA8F-254FB080E01A}"/>
              </a:ext>
            </a:extLst>
          </p:cNvPr>
          <p:cNvPicPr>
            <a:picLocks noChangeAspect="1"/>
          </p:cNvPicPr>
          <p:nvPr/>
        </p:nvPicPr>
        <p:blipFill rotWithShape="1">
          <a:blip r:embed="rId2"/>
          <a:srcRect l="12433" r="28302" b="-1"/>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37CA4B17-736D-1D7B-B25A-A4E2818D9B75}"/>
              </a:ext>
            </a:extLst>
          </p:cNvPr>
          <p:cNvSpPr>
            <a:spLocks noGrp="1"/>
          </p:cNvSpPr>
          <p:nvPr>
            <p:ph type="title"/>
          </p:nvPr>
        </p:nvSpPr>
        <p:spPr>
          <a:xfrm>
            <a:off x="289249" y="2129320"/>
            <a:ext cx="5626359" cy="2358704"/>
          </a:xfrm>
        </p:spPr>
        <p:txBody>
          <a:bodyPr anchor="ctr">
            <a:normAutofit/>
          </a:bodyPr>
          <a:lstStyle/>
          <a:p>
            <a:pPr algn="ctr"/>
            <a:r>
              <a:rPr lang="en-US" sz="4000" b="1" i="0" dirty="0">
                <a:effectLst/>
                <a:latin typeface="Times New Roman" panose="02020603050405020304" pitchFamily="18" charset="0"/>
                <a:cs typeface="Times New Roman" panose="02020603050405020304" pitchFamily="18" charset="0"/>
              </a:rPr>
              <a:t>Let’s discuss and understand each of them </a:t>
            </a:r>
            <a:endParaRPr lang="en-MY"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B9AE88A-6DB3-3AE6-52EF-73396147EFA5}"/>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77981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ream of paper forming a curve">
            <a:extLst>
              <a:ext uri="{FF2B5EF4-FFF2-40B4-BE49-F238E27FC236}">
                <a16:creationId xmlns:a16="http://schemas.microsoft.com/office/drawing/2014/main" id="{818CCA65-CCA2-728C-3EB7-866E13C402F5}"/>
              </a:ext>
            </a:extLst>
          </p:cNvPr>
          <p:cNvPicPr>
            <a:picLocks noChangeAspect="1"/>
          </p:cNvPicPr>
          <p:nvPr/>
        </p:nvPicPr>
        <p:blipFill rotWithShape="1">
          <a:blip r:embed="rId2"/>
          <a:srcRect t="4357" r="9091" b="19034"/>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FFCAC7-F6C0-E74F-D871-D04693FFEB5A}"/>
              </a:ext>
            </a:extLst>
          </p:cNvPr>
          <p:cNvSpPr>
            <a:spLocks noGrp="1"/>
          </p:cNvSpPr>
          <p:nvPr>
            <p:ph idx="1"/>
          </p:nvPr>
        </p:nvSpPr>
        <p:spPr>
          <a:xfrm>
            <a:off x="-4821" y="125968"/>
            <a:ext cx="12196801" cy="6606063"/>
          </a:xfrm>
        </p:spPr>
        <p:txBody>
          <a:bodyPr>
            <a:normAutofit fontScale="85000" lnSpcReduction="20000"/>
          </a:bodyPr>
          <a:lstStyle/>
          <a:p>
            <a:pPr marL="0" indent="0" algn="ctr">
              <a:lnSpc>
                <a:spcPct val="120000"/>
              </a:lnSpc>
              <a:buNone/>
            </a:pPr>
            <a:r>
              <a:rPr lang="en-US" sz="3300" b="1" i="0" dirty="0">
                <a:effectLst/>
                <a:latin typeface="Times New Roman" panose="02020603050405020304" pitchFamily="18" charset="0"/>
                <a:cs typeface="Times New Roman" panose="02020603050405020304" pitchFamily="18" charset="0"/>
              </a:rPr>
              <a:t>Understanding the Main Idea</a:t>
            </a:r>
          </a:p>
          <a:p>
            <a:pPr>
              <a:lnSpc>
                <a:spcPct val="120000"/>
              </a:lnSpc>
            </a:pPr>
            <a:r>
              <a:rPr lang="en-US" sz="2400" b="0" i="0" dirty="0">
                <a:effectLst/>
                <a:latin typeface="Times New Roman" panose="02020603050405020304" pitchFamily="18" charset="0"/>
                <a:cs typeface="Times New Roman" panose="02020603050405020304" pitchFamily="18" charset="0"/>
              </a:rPr>
              <a:t>This involves identifying the </a:t>
            </a:r>
            <a:r>
              <a:rPr lang="en-US" sz="2400" b="1" i="0" u="sng" dirty="0">
                <a:effectLst/>
                <a:latin typeface="Times New Roman" panose="02020603050405020304" pitchFamily="18" charset="0"/>
                <a:cs typeface="Times New Roman" panose="02020603050405020304" pitchFamily="18" charset="0"/>
              </a:rPr>
              <a:t>central theme or argument </a:t>
            </a:r>
            <a:r>
              <a:rPr lang="en-US" sz="2400" b="0" i="0" dirty="0">
                <a:effectLst/>
                <a:latin typeface="Times New Roman" panose="02020603050405020304" pitchFamily="18" charset="0"/>
                <a:cs typeface="Times New Roman" panose="02020603050405020304" pitchFamily="18" charset="0"/>
              </a:rPr>
              <a:t>of the text. </a:t>
            </a:r>
            <a:r>
              <a:rPr lang="en-US" sz="2400" b="0" i="0" dirty="0">
                <a:effectLst/>
                <a:highlight>
                  <a:srgbClr val="FFFF00"/>
                </a:highlight>
                <a:latin typeface="Times New Roman" panose="02020603050405020304" pitchFamily="18" charset="0"/>
                <a:cs typeface="Times New Roman" panose="02020603050405020304" pitchFamily="18" charset="0"/>
              </a:rPr>
              <a:t>What is the author trying to convey</a:t>
            </a:r>
            <a:r>
              <a:rPr lang="en-US" sz="2400" b="0" i="0" dirty="0">
                <a:effectLst/>
                <a:latin typeface="Times New Roman" panose="02020603050405020304" pitchFamily="18" charset="0"/>
                <a:cs typeface="Times New Roman" panose="02020603050405020304" pitchFamily="18" charset="0"/>
              </a:rPr>
              <a:t>? This is the starting point of critical reading. Understanding this helps to frame the rest of the paper.</a:t>
            </a:r>
          </a:p>
          <a:p>
            <a:pPr>
              <a:lnSpc>
                <a:spcPct val="120000"/>
              </a:lnSpc>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In a research paper, the main idea could be </a:t>
            </a:r>
            <a:r>
              <a:rPr lang="en-US" sz="2400" b="1" i="0" u="sng" dirty="0">
                <a:effectLst/>
                <a:latin typeface="Times New Roman" panose="02020603050405020304" pitchFamily="18" charset="0"/>
                <a:cs typeface="Times New Roman" panose="02020603050405020304" pitchFamily="18" charset="0"/>
              </a:rPr>
              <a:t>a new scientific discovery or theory</a:t>
            </a:r>
            <a:r>
              <a:rPr lang="en-US" sz="2400" b="0" i="0" dirty="0">
                <a:effectLst/>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endParaRPr lang="en-US" sz="2400" b="0" i="0" dirty="0">
              <a:effectLst/>
              <a:latin typeface="Times New Roman" panose="02020603050405020304" pitchFamily="18" charset="0"/>
              <a:cs typeface="Times New Roman" panose="02020603050405020304" pitchFamily="18" charset="0"/>
            </a:endParaRPr>
          </a:p>
          <a:p>
            <a:pPr marL="0" indent="0" algn="ctr">
              <a:lnSpc>
                <a:spcPct val="120000"/>
              </a:lnSpc>
              <a:buNone/>
            </a:pPr>
            <a:r>
              <a:rPr lang="en-US" sz="3300" b="1" i="0" dirty="0">
                <a:effectLst/>
                <a:latin typeface="Times New Roman" panose="02020603050405020304" pitchFamily="18" charset="0"/>
                <a:cs typeface="Times New Roman" panose="02020603050405020304" pitchFamily="18" charset="0"/>
              </a:rPr>
              <a:t>Analyzing the Structure</a:t>
            </a:r>
          </a:p>
          <a:p>
            <a:pPr>
              <a:lnSpc>
                <a:spcPct val="120000"/>
              </a:lnSpc>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This refers to examining how </a:t>
            </a:r>
            <a:r>
              <a:rPr lang="en-US" sz="2400" b="1" i="0" u="sng" dirty="0">
                <a:effectLst/>
                <a:latin typeface="Times New Roman" panose="02020603050405020304" pitchFamily="18" charset="0"/>
                <a:cs typeface="Times New Roman" panose="02020603050405020304" pitchFamily="18" charset="0"/>
              </a:rPr>
              <a:t>the text is organized</a:t>
            </a:r>
            <a:r>
              <a:rPr lang="en-US" sz="2400" b="0" i="0" dirty="0">
                <a:effectLst/>
                <a:latin typeface="Times New Roman" panose="02020603050405020304" pitchFamily="18" charset="0"/>
                <a:cs typeface="Times New Roman" panose="02020603050405020304" pitchFamily="18" charset="0"/>
              </a:rPr>
              <a:t>. How does the author </a:t>
            </a:r>
            <a:r>
              <a:rPr lang="en-US" sz="2400" b="1" i="0" u="sng" dirty="0">
                <a:effectLst/>
                <a:latin typeface="Times New Roman" panose="02020603050405020304" pitchFamily="18" charset="0"/>
                <a:cs typeface="Times New Roman" panose="02020603050405020304" pitchFamily="18" charset="0"/>
              </a:rPr>
              <a:t>build their argument</a:t>
            </a:r>
            <a:r>
              <a:rPr lang="en-US" sz="2400" b="0" i="0" dirty="0">
                <a:effectLst/>
                <a:latin typeface="Times New Roman" panose="02020603050405020304" pitchFamily="18" charset="0"/>
                <a:cs typeface="Times New Roman" panose="02020603050405020304" pitchFamily="18" charset="0"/>
              </a:rPr>
              <a:t>? </a:t>
            </a:r>
            <a:r>
              <a:rPr lang="en-US" sz="2400" b="0" i="0" dirty="0">
                <a:effectLst/>
                <a:highlight>
                  <a:srgbClr val="FFFF00"/>
                </a:highlight>
                <a:latin typeface="Times New Roman" panose="02020603050405020304" pitchFamily="18" charset="0"/>
                <a:cs typeface="Times New Roman" panose="02020603050405020304" pitchFamily="18" charset="0"/>
              </a:rPr>
              <a:t>Look at the sequence of ideas</a:t>
            </a:r>
            <a:r>
              <a:rPr lang="en-US" sz="2400" b="0" i="0" dirty="0">
                <a:effectLst/>
                <a:latin typeface="Times New Roman" panose="02020603050405020304" pitchFamily="18" charset="0"/>
                <a:cs typeface="Times New Roman" panose="02020603050405020304" pitchFamily="18" charset="0"/>
              </a:rPr>
              <a:t>, </a:t>
            </a:r>
            <a:r>
              <a:rPr lang="en-US" sz="2400" b="0" i="0" dirty="0">
                <a:effectLst/>
                <a:highlight>
                  <a:srgbClr val="FFFF00"/>
                </a:highlight>
                <a:latin typeface="Times New Roman" panose="02020603050405020304" pitchFamily="18" charset="0"/>
                <a:cs typeface="Times New Roman" panose="02020603050405020304" pitchFamily="18" charset="0"/>
              </a:rPr>
              <a:t>the use of headings</a:t>
            </a:r>
            <a:r>
              <a:rPr lang="en-US" sz="2400" b="0" i="0" dirty="0">
                <a:effectLst/>
                <a:latin typeface="Times New Roman" panose="02020603050405020304" pitchFamily="18" charset="0"/>
                <a:cs typeface="Times New Roman" panose="02020603050405020304" pitchFamily="18" charset="0"/>
              </a:rPr>
              <a:t>, </a:t>
            </a:r>
            <a:r>
              <a:rPr lang="en-US" sz="2400" b="0" i="0" dirty="0">
                <a:effectLst/>
                <a:highlight>
                  <a:srgbClr val="FFFF00"/>
                </a:highlight>
                <a:latin typeface="Times New Roman" panose="02020603050405020304" pitchFamily="18" charset="0"/>
                <a:cs typeface="Times New Roman" panose="02020603050405020304" pitchFamily="18" charset="0"/>
              </a:rPr>
              <a:t>paragraphs</a:t>
            </a:r>
            <a:r>
              <a:rPr lang="en-US" sz="2400" b="0" i="0" dirty="0">
                <a:effectLst/>
                <a:latin typeface="Times New Roman" panose="02020603050405020304" pitchFamily="18" charset="0"/>
                <a:cs typeface="Times New Roman" panose="02020603050405020304" pitchFamily="18" charset="0"/>
              </a:rPr>
              <a:t>, </a:t>
            </a:r>
            <a:r>
              <a:rPr lang="en-US" sz="2400" b="0" i="0" dirty="0">
                <a:effectLst/>
                <a:highlight>
                  <a:srgbClr val="FFFF00"/>
                </a:highlight>
                <a:latin typeface="Times New Roman" panose="02020603050405020304" pitchFamily="18" charset="0"/>
                <a:cs typeface="Times New Roman" panose="02020603050405020304" pitchFamily="18" charset="0"/>
              </a:rPr>
              <a:t>introduction</a:t>
            </a:r>
            <a:r>
              <a:rPr lang="en-US" sz="2400" b="0" i="0" dirty="0">
                <a:effectLst/>
                <a:latin typeface="Times New Roman" panose="02020603050405020304" pitchFamily="18" charset="0"/>
                <a:cs typeface="Times New Roman" panose="02020603050405020304" pitchFamily="18" charset="0"/>
              </a:rPr>
              <a:t>, and </a:t>
            </a:r>
            <a:r>
              <a:rPr lang="en-US" sz="2400" b="0" i="0" dirty="0">
                <a:effectLst/>
                <a:highlight>
                  <a:srgbClr val="FFFF00"/>
                </a:highlight>
                <a:latin typeface="Times New Roman" panose="02020603050405020304" pitchFamily="18" charset="0"/>
                <a:cs typeface="Times New Roman" panose="02020603050405020304" pitchFamily="18" charset="0"/>
              </a:rPr>
              <a:t>conclusion</a:t>
            </a:r>
            <a:r>
              <a:rPr lang="en-US" sz="2400" b="0" i="0" dirty="0">
                <a:effectLst/>
                <a:latin typeface="Times New Roman" panose="02020603050405020304" pitchFamily="18" charset="0"/>
                <a:cs typeface="Times New Roman" panose="02020603050405020304" pitchFamily="18" charset="0"/>
              </a:rPr>
              <a:t>.</a:t>
            </a:r>
          </a:p>
          <a:p>
            <a:pPr>
              <a:lnSpc>
                <a:spcPct val="120000"/>
              </a:lnSpc>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In an essay, note </a:t>
            </a:r>
            <a:r>
              <a:rPr lang="en-US" sz="2400" b="0" i="0" dirty="0">
                <a:effectLst/>
                <a:highlight>
                  <a:srgbClr val="FFFF00"/>
                </a:highlight>
                <a:latin typeface="Times New Roman" panose="02020603050405020304" pitchFamily="18" charset="0"/>
                <a:cs typeface="Times New Roman" panose="02020603050405020304" pitchFamily="18" charset="0"/>
              </a:rPr>
              <a:t>how</a:t>
            </a:r>
            <a:r>
              <a:rPr lang="en-US" sz="2400" b="0" i="0" dirty="0">
                <a:effectLst/>
                <a:latin typeface="Times New Roman" panose="02020603050405020304" pitchFamily="18" charset="0"/>
                <a:cs typeface="Times New Roman" panose="02020603050405020304" pitchFamily="18" charset="0"/>
              </a:rPr>
              <a:t> </a:t>
            </a:r>
            <a:r>
              <a:rPr lang="en-US" sz="2400" b="0" i="0" dirty="0">
                <a:effectLst/>
                <a:highlight>
                  <a:srgbClr val="FFFF00"/>
                </a:highlight>
                <a:latin typeface="Times New Roman" panose="02020603050405020304" pitchFamily="18" charset="0"/>
                <a:cs typeface="Times New Roman" panose="02020603050405020304" pitchFamily="18" charset="0"/>
              </a:rPr>
              <a:t>the introduction sets up the argument</a:t>
            </a:r>
            <a:r>
              <a:rPr lang="en-US" sz="2400" b="0" i="0" dirty="0">
                <a:effectLst/>
                <a:latin typeface="Times New Roman" panose="02020603050405020304" pitchFamily="18" charset="0"/>
                <a:cs typeface="Times New Roman" panose="02020603050405020304" pitchFamily="18" charset="0"/>
              </a:rPr>
              <a:t>, </a:t>
            </a:r>
            <a:r>
              <a:rPr lang="en-US" sz="2400" b="0" i="0" dirty="0">
                <a:effectLst/>
                <a:highlight>
                  <a:srgbClr val="00FF00"/>
                </a:highlight>
                <a:latin typeface="Times New Roman" panose="02020603050405020304" pitchFamily="18" charset="0"/>
                <a:cs typeface="Times New Roman" panose="02020603050405020304" pitchFamily="18" charset="0"/>
              </a:rPr>
              <a:t>each paragraph presents a specific point</a:t>
            </a:r>
            <a:r>
              <a:rPr lang="en-US" sz="2400" b="0" i="0" dirty="0">
                <a:effectLst/>
                <a:latin typeface="Times New Roman" panose="02020603050405020304" pitchFamily="18" charset="0"/>
                <a:cs typeface="Times New Roman" panose="02020603050405020304" pitchFamily="18" charset="0"/>
              </a:rPr>
              <a:t>, and </a:t>
            </a:r>
            <a:r>
              <a:rPr lang="en-US" sz="2400" b="0" i="0" dirty="0">
                <a:effectLst/>
                <a:highlight>
                  <a:srgbClr val="00FFFF"/>
                </a:highlight>
                <a:latin typeface="Times New Roman" panose="02020603050405020304" pitchFamily="18" charset="0"/>
                <a:cs typeface="Times New Roman" panose="02020603050405020304" pitchFamily="18" charset="0"/>
              </a:rPr>
              <a:t>the conclusion ties everything together.</a:t>
            </a:r>
          </a:p>
          <a:p>
            <a:pPr>
              <a:lnSpc>
                <a:spcPct val="120000"/>
              </a:lnSpc>
              <a:buFont typeface="Arial" panose="020B0604020202020204" pitchFamily="34" charset="0"/>
              <a:buChar char="•"/>
            </a:pPr>
            <a:endParaRPr lang="en-US" sz="2300" b="0" i="0" dirty="0">
              <a:effectLst/>
              <a:latin typeface="Times New Roman" panose="02020603050405020304" pitchFamily="18" charset="0"/>
              <a:cs typeface="Times New Roman" panose="02020603050405020304" pitchFamily="18" charset="0"/>
            </a:endParaRPr>
          </a:p>
          <a:p>
            <a:pPr marL="0" indent="0" algn="ctr">
              <a:lnSpc>
                <a:spcPct val="120000"/>
              </a:lnSpc>
              <a:buNone/>
            </a:pPr>
            <a:r>
              <a:rPr lang="en-US" sz="3300" b="1" i="0" dirty="0">
                <a:effectLst/>
                <a:latin typeface="Times New Roman" panose="02020603050405020304" pitchFamily="18" charset="0"/>
                <a:cs typeface="Times New Roman" panose="02020603050405020304" pitchFamily="18" charset="0"/>
              </a:rPr>
              <a:t>Evaluating the Argument</a:t>
            </a:r>
          </a:p>
          <a:p>
            <a:pPr>
              <a:lnSpc>
                <a:spcPct val="120000"/>
              </a:lnSpc>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Here, you assess the </a:t>
            </a:r>
            <a:r>
              <a:rPr lang="en-US" sz="2400" b="0" i="0" dirty="0">
                <a:effectLst/>
                <a:highlight>
                  <a:srgbClr val="FFFF00"/>
                </a:highlight>
                <a:latin typeface="Times New Roman" panose="02020603050405020304" pitchFamily="18" charset="0"/>
                <a:cs typeface="Times New Roman" panose="02020603050405020304" pitchFamily="18" charset="0"/>
              </a:rPr>
              <a:t>strength and validity </a:t>
            </a:r>
            <a:r>
              <a:rPr lang="en-US" sz="2400" b="0" i="0" dirty="0">
                <a:effectLst/>
                <a:latin typeface="Times New Roman" panose="02020603050405020304" pitchFamily="18" charset="0"/>
                <a:cs typeface="Times New Roman" panose="02020603050405020304" pitchFamily="18" charset="0"/>
              </a:rPr>
              <a:t>of the arguments presented. Are the claims </a:t>
            </a:r>
            <a:r>
              <a:rPr lang="en-US" sz="2400" b="1" i="0" u="sng" dirty="0">
                <a:effectLst/>
                <a:latin typeface="Times New Roman" panose="02020603050405020304" pitchFamily="18" charset="0"/>
                <a:cs typeface="Times New Roman" panose="02020603050405020304" pitchFamily="18" charset="0"/>
              </a:rPr>
              <a:t>supported by evidence</a:t>
            </a:r>
            <a:r>
              <a:rPr lang="en-US" sz="2400" b="0" i="0" dirty="0">
                <a:effectLst/>
                <a:latin typeface="Times New Roman" panose="02020603050405020304" pitchFamily="18" charset="0"/>
                <a:cs typeface="Times New Roman" panose="02020603050405020304" pitchFamily="18" charset="0"/>
              </a:rPr>
              <a:t>? Is the reasoning </a:t>
            </a:r>
            <a:r>
              <a:rPr lang="en-US" sz="2400" b="1" i="0" u="sng" dirty="0">
                <a:effectLst/>
                <a:latin typeface="Times New Roman" panose="02020603050405020304" pitchFamily="18" charset="0"/>
                <a:cs typeface="Times New Roman" panose="02020603050405020304" pitchFamily="18" charset="0"/>
              </a:rPr>
              <a:t>sound and logical?</a:t>
            </a:r>
          </a:p>
          <a:p>
            <a:pPr>
              <a:lnSpc>
                <a:spcPct val="120000"/>
              </a:lnSpc>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When reading an opinion piece, evaluate whether the author’s arguments are </a:t>
            </a:r>
            <a:r>
              <a:rPr lang="en-US" sz="2400" b="1" i="0" u="sng" dirty="0">
                <a:effectLst/>
                <a:latin typeface="Times New Roman" panose="02020603050405020304" pitchFamily="18" charset="0"/>
                <a:cs typeface="Times New Roman" panose="02020603050405020304" pitchFamily="18" charset="0"/>
              </a:rPr>
              <a:t>backed by facts, statistics, or expert opinions, or if they rely heavily on emotional appeal or anecdotal evidence</a:t>
            </a:r>
            <a:r>
              <a:rPr lang="en-US" sz="2400" b="0" i="0" dirty="0">
                <a:effectLst/>
                <a:latin typeface="Times New Roman" panose="02020603050405020304" pitchFamily="18" charset="0"/>
                <a:cs typeface="Times New Roman" panose="02020603050405020304" pitchFamily="18" charset="0"/>
              </a:rPr>
              <a:t>.</a:t>
            </a:r>
          </a:p>
          <a:p>
            <a:pPr>
              <a:lnSpc>
                <a:spcPct val="120000"/>
              </a:lnSpc>
            </a:pPr>
            <a:endParaRPr lang="en-MY"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30A7E57-5849-E786-8434-AA6A44D520EE}"/>
              </a:ext>
            </a:extLst>
          </p:cNvPr>
          <p:cNvPicPr>
            <a:picLocks noChangeAspect="1"/>
          </p:cNvPicPr>
          <p:nvPr/>
        </p:nvPicPr>
        <p:blipFill>
          <a:blip r:embed="rId3"/>
          <a:stretch>
            <a:fillRect/>
          </a:stretch>
        </p:blipFill>
        <p:spPr>
          <a:xfrm>
            <a:off x="11113871" y="-1"/>
            <a:ext cx="1165409" cy="844475"/>
          </a:xfrm>
          <a:prstGeom prst="rect">
            <a:avLst/>
          </a:prstGeom>
          <a:ln>
            <a:noFill/>
          </a:ln>
          <a:effectLst>
            <a:softEdge rad="112500"/>
          </a:effectLst>
        </p:spPr>
      </p:pic>
    </p:spTree>
    <p:extLst>
      <p:ext uri="{BB962C8B-B14F-4D97-AF65-F5344CB8AC3E}">
        <p14:creationId xmlns:p14="http://schemas.microsoft.com/office/powerpoint/2010/main" val="95582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alogue board showing flight information">
            <a:extLst>
              <a:ext uri="{FF2B5EF4-FFF2-40B4-BE49-F238E27FC236}">
                <a16:creationId xmlns:a16="http://schemas.microsoft.com/office/drawing/2014/main" id="{0E5B3CD0-E157-F8D9-8606-10667A20342D}"/>
              </a:ext>
            </a:extLst>
          </p:cNvPr>
          <p:cNvPicPr>
            <a:picLocks noChangeAspect="1"/>
          </p:cNvPicPr>
          <p:nvPr/>
        </p:nvPicPr>
        <p:blipFill rotWithShape="1">
          <a:blip r:embed="rId2"/>
          <a:srcRect l="22434" r="27428" b="-1"/>
          <a:stretch/>
        </p:blipFill>
        <p:spPr>
          <a:xfrm>
            <a:off x="0" y="10"/>
            <a:ext cx="4460034"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6B1454-E6B1-CFE0-DB65-E192FDE247F7}"/>
              </a:ext>
            </a:extLst>
          </p:cNvPr>
          <p:cNvSpPr>
            <a:spLocks noGrp="1"/>
          </p:cNvSpPr>
          <p:nvPr>
            <p:ph idx="1"/>
          </p:nvPr>
        </p:nvSpPr>
        <p:spPr>
          <a:xfrm>
            <a:off x="4460034" y="214604"/>
            <a:ext cx="7648671" cy="6643386"/>
          </a:xfrm>
        </p:spPr>
        <p:txBody>
          <a:bodyPr>
            <a:normAutofit lnSpcReduction="10000"/>
          </a:bodyPr>
          <a:lstStyle/>
          <a:p>
            <a:pPr>
              <a:buFont typeface="Arial" panose="020B0604020202020204" pitchFamily="34" charset="0"/>
              <a:buChar char="•"/>
            </a:pPr>
            <a:endParaRPr lang="en-US" sz="1200" b="0" i="0" dirty="0">
              <a:effectLst/>
              <a:latin typeface="Times New Roman" panose="02020603050405020304" pitchFamily="18" charset="0"/>
              <a:cs typeface="Times New Roman" panose="02020603050405020304" pitchFamily="18" charset="0"/>
            </a:endParaRPr>
          </a:p>
          <a:p>
            <a:pPr marL="0" indent="0" algn="ctr">
              <a:lnSpc>
                <a:spcPct val="120000"/>
              </a:lnSpc>
              <a:buNone/>
            </a:pPr>
            <a:r>
              <a:rPr lang="en-US" sz="3000" b="1" i="0" dirty="0">
                <a:effectLst/>
                <a:latin typeface="Times New Roman" panose="02020603050405020304" pitchFamily="18" charset="0"/>
                <a:cs typeface="Times New Roman" panose="02020603050405020304" pitchFamily="18" charset="0"/>
              </a:rPr>
              <a:t>Recognizing Biases</a:t>
            </a:r>
          </a:p>
          <a:p>
            <a:pPr>
              <a:lnSpc>
                <a:spcPct val="12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involves identifying </a:t>
            </a:r>
            <a:r>
              <a:rPr lang="en-US" sz="2000" b="1" i="0" dirty="0">
                <a:effectLst/>
                <a:latin typeface="Times New Roman" panose="02020603050405020304" pitchFamily="18" charset="0"/>
                <a:cs typeface="Times New Roman" panose="02020603050405020304" pitchFamily="18" charset="0"/>
              </a:rPr>
              <a:t>any biases the author might have. </a:t>
            </a:r>
            <a:r>
              <a:rPr lang="en-US" sz="2000" b="0" i="0" dirty="0">
                <a:effectLst/>
                <a:highlight>
                  <a:srgbClr val="FFFF00"/>
                </a:highlight>
                <a:latin typeface="Times New Roman" panose="02020603050405020304" pitchFamily="18" charset="0"/>
                <a:cs typeface="Times New Roman" panose="02020603050405020304" pitchFamily="18" charset="0"/>
              </a:rPr>
              <a:t>What perspectives or potential prejudices are influencing their argument</a:t>
            </a:r>
            <a:r>
              <a:rPr lang="en-US" sz="2000" b="0" i="0" dirty="0">
                <a:effectLst/>
                <a:latin typeface="Times New Roman" panose="02020603050405020304" pitchFamily="18" charset="0"/>
                <a:cs typeface="Times New Roman" panose="02020603050405020304" pitchFamily="18" charset="0"/>
              </a:rPr>
              <a:t>? </a:t>
            </a:r>
            <a:r>
              <a:rPr lang="en-US" sz="2000" b="0" i="0" dirty="0">
                <a:effectLst/>
                <a:highlight>
                  <a:srgbClr val="00FFFF"/>
                </a:highlight>
                <a:latin typeface="Times New Roman" panose="02020603050405020304" pitchFamily="18" charset="0"/>
                <a:cs typeface="Times New Roman" panose="02020603050405020304" pitchFamily="18" charset="0"/>
              </a:rPr>
              <a:t>Are they omitting important points of view or evidence?</a:t>
            </a:r>
          </a:p>
          <a:p>
            <a:pPr>
              <a:lnSpc>
                <a:spcPct val="12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In a news article, </a:t>
            </a:r>
            <a:r>
              <a:rPr lang="en-US" sz="2000" b="0" i="0" dirty="0">
                <a:effectLst/>
                <a:highlight>
                  <a:srgbClr val="FFFF00"/>
                </a:highlight>
                <a:latin typeface="Times New Roman" panose="02020603050405020304" pitchFamily="18" charset="0"/>
                <a:cs typeface="Times New Roman" panose="02020603050405020304" pitchFamily="18" charset="0"/>
              </a:rPr>
              <a:t>look for signs of bias in the choice of words</a:t>
            </a:r>
            <a:r>
              <a:rPr lang="en-US" sz="2000" b="0" i="0" dirty="0">
                <a:effectLst/>
                <a:latin typeface="Times New Roman" panose="02020603050405020304" pitchFamily="18" charset="0"/>
                <a:cs typeface="Times New Roman" panose="02020603050405020304" pitchFamily="18" charset="0"/>
              </a:rPr>
              <a:t>, </a:t>
            </a:r>
            <a:r>
              <a:rPr lang="en-US" sz="2000" b="0" i="0" dirty="0">
                <a:effectLst/>
                <a:highlight>
                  <a:srgbClr val="00FF00"/>
                </a:highlight>
                <a:latin typeface="Times New Roman" panose="02020603050405020304" pitchFamily="18" charset="0"/>
                <a:cs typeface="Times New Roman" panose="02020603050405020304" pitchFamily="18" charset="0"/>
              </a:rPr>
              <a:t>which aspects of a story are emphasized, and which perspectives are given prominence</a:t>
            </a:r>
            <a:r>
              <a:rPr lang="en-US" sz="2000" b="0" i="0" dirty="0">
                <a:effectLst/>
                <a:latin typeface="Times New Roman" panose="02020603050405020304" pitchFamily="18" charset="0"/>
                <a:cs typeface="Times New Roman" panose="02020603050405020304" pitchFamily="18" charset="0"/>
              </a:rPr>
              <a:t>.</a:t>
            </a:r>
          </a:p>
          <a:p>
            <a:pPr>
              <a:lnSpc>
                <a:spcPct val="120000"/>
              </a:lnSpc>
              <a:buFont typeface="Arial" panose="020B0604020202020204" pitchFamily="34" charset="0"/>
              <a:buChar char="•"/>
            </a:pPr>
            <a:endParaRPr lang="en-US" sz="2000" b="0" i="0" dirty="0">
              <a:effectLst/>
              <a:latin typeface="Times New Roman" panose="02020603050405020304" pitchFamily="18" charset="0"/>
              <a:cs typeface="Times New Roman" panose="02020603050405020304" pitchFamily="18" charset="0"/>
            </a:endParaRPr>
          </a:p>
          <a:p>
            <a:pPr marL="0" indent="0" algn="ctr">
              <a:lnSpc>
                <a:spcPct val="120000"/>
              </a:lnSpc>
              <a:buNone/>
            </a:pPr>
            <a:r>
              <a:rPr lang="en-US" sz="3000" b="1" i="0" dirty="0">
                <a:effectLst/>
                <a:latin typeface="Times New Roman" panose="02020603050405020304" pitchFamily="18" charset="0"/>
                <a:cs typeface="Times New Roman" panose="02020603050405020304" pitchFamily="18" charset="0"/>
              </a:rPr>
              <a:t>Recognizing Assumptions</a:t>
            </a:r>
            <a:endParaRPr lang="en-US" sz="2000" b="1" i="0" dirty="0">
              <a:effectLst/>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Detect any </a:t>
            </a:r>
            <a:r>
              <a:rPr lang="en-US" sz="2000" b="0" i="0" dirty="0">
                <a:effectLst/>
                <a:highlight>
                  <a:srgbClr val="00FF00"/>
                </a:highlight>
                <a:latin typeface="Times New Roman" panose="02020603050405020304" pitchFamily="18" charset="0"/>
                <a:cs typeface="Times New Roman" panose="02020603050405020304" pitchFamily="18" charset="0"/>
              </a:rPr>
              <a:t>underlying assumptions in the text</a:t>
            </a:r>
            <a:r>
              <a:rPr lang="en-US" sz="2000" b="0" i="0" dirty="0">
                <a:effectLst/>
                <a:latin typeface="Times New Roman" panose="02020603050405020304" pitchFamily="18" charset="0"/>
                <a:cs typeface="Times New Roman" panose="02020603050405020304" pitchFamily="18" charset="0"/>
              </a:rPr>
              <a:t>. </a:t>
            </a:r>
            <a:r>
              <a:rPr lang="en-US" sz="2000" b="0" i="0" dirty="0">
                <a:effectLst/>
                <a:highlight>
                  <a:srgbClr val="00FFFF"/>
                </a:highlight>
                <a:latin typeface="Times New Roman" panose="02020603050405020304" pitchFamily="18" charset="0"/>
                <a:cs typeface="Times New Roman" panose="02020603050405020304" pitchFamily="18" charset="0"/>
              </a:rPr>
              <a:t>What beliefs or values does the author take for granted</a:t>
            </a:r>
            <a:r>
              <a:rPr lang="en-US" sz="2000" b="0" i="0" dirty="0">
                <a:effectLst/>
                <a:latin typeface="Times New Roman" panose="02020603050405020304" pitchFamily="18" charset="0"/>
                <a:cs typeface="Times New Roman" panose="02020603050405020304" pitchFamily="18" charset="0"/>
              </a:rPr>
              <a:t>? </a:t>
            </a:r>
            <a:r>
              <a:rPr lang="en-US" sz="2000" b="0" i="0" dirty="0">
                <a:effectLst/>
                <a:highlight>
                  <a:srgbClr val="FFFF00"/>
                </a:highlight>
                <a:latin typeface="Times New Roman" panose="02020603050405020304" pitchFamily="18" charset="0"/>
                <a:cs typeface="Times New Roman" panose="02020603050405020304" pitchFamily="18" charset="0"/>
              </a:rPr>
              <a:t>How do these assumptions shape the argument?</a:t>
            </a:r>
          </a:p>
          <a:p>
            <a:pPr>
              <a:lnSpc>
                <a:spcPct val="12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In a historical analysis, the author might assume that certain </a:t>
            </a:r>
            <a:r>
              <a:rPr lang="en-US" sz="2000" b="1" i="0" u="sng" dirty="0">
                <a:effectLst/>
                <a:latin typeface="Times New Roman" panose="02020603050405020304" pitchFamily="18" charset="0"/>
                <a:cs typeface="Times New Roman" panose="02020603050405020304" pitchFamily="18" charset="0"/>
              </a:rPr>
              <a:t>historical events were inevitable, affecting their interpretation of those events.</a:t>
            </a:r>
          </a:p>
          <a:p>
            <a:endParaRPr lang="en-MY" sz="1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B07045D-9EE5-8727-5129-0F060DF52B7B}"/>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26792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F1F28B-0B62-5AB7-F975-9DFA0FE6C603}"/>
              </a:ext>
            </a:extLst>
          </p:cNvPr>
          <p:cNvSpPr>
            <a:spLocks noGrp="1"/>
          </p:cNvSpPr>
          <p:nvPr>
            <p:ph idx="1"/>
          </p:nvPr>
        </p:nvSpPr>
        <p:spPr>
          <a:xfrm>
            <a:off x="640080" y="2872899"/>
            <a:ext cx="4243589" cy="3320668"/>
          </a:xfrm>
        </p:spPr>
        <p:txBody>
          <a:bodyPr>
            <a:normAutofit/>
          </a:bodyPr>
          <a:lstStyle/>
          <a:p>
            <a:pPr marL="0" indent="0" algn="ctr">
              <a:buNone/>
            </a:pPr>
            <a:r>
              <a:rPr lang="en-US" sz="4400" dirty="0">
                <a:latin typeface="Times New Roman" panose="02020603050405020304" pitchFamily="18" charset="0"/>
                <a:cs typeface="Times New Roman" panose="02020603050405020304" pitchFamily="18" charset="0"/>
              </a:rPr>
              <a:t>What are the Strategies for Critical Reading? </a:t>
            </a:r>
            <a:endParaRPr lang="en-MY" sz="4400" dirty="0">
              <a:latin typeface="Times New Roman" panose="02020603050405020304" pitchFamily="18" charset="0"/>
              <a:cs typeface="Times New Roman" panose="02020603050405020304" pitchFamily="18" charset="0"/>
            </a:endParaRPr>
          </a:p>
        </p:txBody>
      </p:sp>
      <p:pic>
        <p:nvPicPr>
          <p:cNvPr id="5" name="Picture 4" descr="Close-up of open book against blurred bookshelf background">
            <a:extLst>
              <a:ext uri="{FF2B5EF4-FFF2-40B4-BE49-F238E27FC236}">
                <a16:creationId xmlns:a16="http://schemas.microsoft.com/office/drawing/2014/main" id="{703E50D8-0446-1C28-0AFA-8F00F06E565D}"/>
              </a:ext>
            </a:extLst>
          </p:cNvPr>
          <p:cNvPicPr>
            <a:picLocks noChangeAspect="1"/>
          </p:cNvPicPr>
          <p:nvPr/>
        </p:nvPicPr>
        <p:blipFill rotWithShape="1">
          <a:blip r:embed="rId2"/>
          <a:srcRect l="23124" r="99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Picture 1">
            <a:extLst>
              <a:ext uri="{FF2B5EF4-FFF2-40B4-BE49-F238E27FC236}">
                <a16:creationId xmlns:a16="http://schemas.microsoft.com/office/drawing/2014/main" id="{87A06C8D-8E05-C84E-682B-81CE4B182571}"/>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61819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961D-84C8-D153-FD30-431D79A46D3A}"/>
              </a:ext>
            </a:extLst>
          </p:cNvPr>
          <p:cNvSpPr>
            <a:spLocks noGrp="1"/>
          </p:cNvSpPr>
          <p:nvPr>
            <p:ph type="title"/>
          </p:nvPr>
        </p:nvSpPr>
        <p:spPr>
          <a:xfrm>
            <a:off x="4580931" y="171738"/>
            <a:ext cx="6615803" cy="870325"/>
          </a:xfrm>
        </p:spPr>
        <p:txBody>
          <a:bodyPr anchor="t">
            <a:normAutofit/>
          </a:bodyPr>
          <a:lstStyle/>
          <a:p>
            <a:r>
              <a:rPr lang="en-US" sz="3600" b="1" dirty="0">
                <a:latin typeface="Times New Roman" panose="02020603050405020304" pitchFamily="18" charset="0"/>
                <a:cs typeface="Times New Roman" panose="02020603050405020304" pitchFamily="18" charset="0"/>
              </a:rPr>
              <a:t>Strategies for Critical reading </a:t>
            </a:r>
            <a:endParaRPr lang="en-MY" sz="3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F89D754-6941-5897-9FA5-55924667F844}"/>
              </a:ext>
            </a:extLst>
          </p:cNvPr>
          <p:cNvPicPr>
            <a:picLocks noChangeAspect="1"/>
          </p:cNvPicPr>
          <p:nvPr/>
        </p:nvPicPr>
        <p:blipFill rotWithShape="1">
          <a:blip r:embed="rId2"/>
          <a:srcRect l="26597" r="31152"/>
          <a:stretch/>
        </p:blipFill>
        <p:spPr>
          <a:xfrm>
            <a:off x="0" y="10"/>
            <a:ext cx="3825552"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0721B6-5E0B-CBCB-D8AA-B5EB54DA81A6}"/>
              </a:ext>
            </a:extLst>
          </p:cNvPr>
          <p:cNvSpPr>
            <a:spLocks noGrp="1"/>
          </p:cNvSpPr>
          <p:nvPr>
            <p:ph idx="1"/>
          </p:nvPr>
        </p:nvSpPr>
        <p:spPr>
          <a:xfrm>
            <a:off x="3900196" y="1212980"/>
            <a:ext cx="8291804" cy="5645020"/>
          </a:xfrm>
        </p:spPr>
        <p:txBody>
          <a:bodyPr>
            <a:normAutofit fontScale="92500" lnSpcReduction="20000"/>
          </a:bodyPr>
          <a:lstStyle/>
          <a:p>
            <a:pPr marL="0" indent="0" algn="ctr">
              <a:lnSpc>
                <a:spcPct val="110000"/>
              </a:lnSpc>
              <a:buNone/>
            </a:pPr>
            <a:r>
              <a:rPr lang="en-US" b="1" i="0" dirty="0">
                <a:effectLst/>
                <a:latin typeface="Times New Roman" panose="02020603050405020304" pitchFamily="18" charset="0"/>
                <a:cs typeface="Times New Roman" panose="02020603050405020304" pitchFamily="18" charset="0"/>
              </a:rPr>
              <a:t>Active Reading</a:t>
            </a:r>
          </a:p>
          <a:p>
            <a:pPr>
              <a:lnSpc>
                <a:spcPct val="110000"/>
              </a:lnSpc>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 </a:t>
            </a:r>
            <a:r>
              <a:rPr lang="en-US" sz="1800" b="1" i="0" u="sng" dirty="0">
                <a:effectLst/>
                <a:latin typeface="Times New Roman" panose="02020603050405020304" pitchFamily="18" charset="0"/>
                <a:cs typeface="Times New Roman" panose="02020603050405020304" pitchFamily="18" charset="0"/>
              </a:rPr>
              <a:t>Active reading involves engaging with the text in a dynamic way</a:t>
            </a:r>
            <a:r>
              <a:rPr lang="en-US" sz="1800" b="0" i="0" dirty="0">
                <a:effectLst/>
                <a:latin typeface="Times New Roman" panose="02020603050405020304" pitchFamily="18" charset="0"/>
                <a:cs typeface="Times New Roman" panose="02020603050405020304" pitchFamily="18" charset="0"/>
              </a:rPr>
              <a:t>. This means not just </a:t>
            </a:r>
            <a:r>
              <a:rPr lang="en-US" sz="1800" b="0" i="0" dirty="0">
                <a:effectLst/>
                <a:highlight>
                  <a:srgbClr val="FFFF00"/>
                </a:highlight>
                <a:latin typeface="Times New Roman" panose="02020603050405020304" pitchFamily="18" charset="0"/>
                <a:cs typeface="Times New Roman" panose="02020603050405020304" pitchFamily="18" charset="0"/>
              </a:rPr>
              <a:t>passively reading the words but actively thinking about and interacting with the content</a:t>
            </a:r>
            <a:r>
              <a:rPr lang="en-US" sz="1800" b="0" i="0" dirty="0">
                <a:effectLst/>
                <a:latin typeface="Times New Roman" panose="02020603050405020304" pitchFamily="18" charset="0"/>
                <a:cs typeface="Times New Roman" panose="02020603050405020304" pitchFamily="18" charset="0"/>
              </a:rPr>
              <a:t>. It involves </a:t>
            </a:r>
            <a:r>
              <a:rPr lang="en-US" sz="1800" b="0" i="0" dirty="0">
                <a:effectLst/>
                <a:highlight>
                  <a:srgbClr val="00FF00"/>
                </a:highlight>
                <a:latin typeface="Times New Roman" panose="02020603050405020304" pitchFamily="18" charset="0"/>
                <a:cs typeface="Times New Roman" panose="02020603050405020304" pitchFamily="18" charset="0"/>
              </a:rPr>
              <a:t>making connections, drawing inferences, and considering implications.</a:t>
            </a:r>
          </a:p>
          <a:p>
            <a:pPr>
              <a:lnSpc>
                <a:spcPct val="110000"/>
              </a:lnSpc>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a:lnSpc>
                <a:spcPct val="110000"/>
              </a:lnSpc>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While reading a chapter in a textbook, </a:t>
            </a:r>
            <a:r>
              <a:rPr lang="en-US" sz="1800" b="0" i="0" dirty="0">
                <a:effectLst/>
                <a:highlight>
                  <a:srgbClr val="FFFF00"/>
                </a:highlight>
                <a:latin typeface="Times New Roman" panose="02020603050405020304" pitchFamily="18" charset="0"/>
                <a:cs typeface="Times New Roman" panose="02020603050405020304" pitchFamily="18" charset="0"/>
              </a:rPr>
              <a:t>pause after a few paragraphs to summarize what you've read in your own words</a:t>
            </a:r>
            <a:r>
              <a:rPr lang="en-US" sz="1800" b="0" i="0" dirty="0">
                <a:effectLst/>
                <a:latin typeface="Times New Roman" panose="02020603050405020304" pitchFamily="18" charset="0"/>
                <a:cs typeface="Times New Roman" panose="02020603050405020304" pitchFamily="18" charset="0"/>
              </a:rPr>
              <a:t>. </a:t>
            </a:r>
            <a:r>
              <a:rPr lang="en-US" sz="1800" b="1" i="0" u="sng" dirty="0">
                <a:effectLst/>
                <a:latin typeface="Times New Roman" panose="02020603050405020304" pitchFamily="18" charset="0"/>
                <a:cs typeface="Times New Roman" panose="02020603050405020304" pitchFamily="18" charset="0"/>
              </a:rPr>
              <a:t>This helps in consolidating understanding and retaining information.</a:t>
            </a:r>
          </a:p>
          <a:p>
            <a:pPr>
              <a:lnSpc>
                <a:spcPct val="110000"/>
              </a:lnSpc>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marL="0" indent="0" algn="ctr">
              <a:lnSpc>
                <a:spcPct val="110000"/>
              </a:lnSpc>
              <a:buNone/>
            </a:pPr>
            <a:r>
              <a:rPr lang="en-US" b="1" i="0" dirty="0">
                <a:effectLst/>
                <a:latin typeface="Times New Roman" panose="02020603050405020304" pitchFamily="18" charset="0"/>
                <a:cs typeface="Times New Roman" panose="02020603050405020304" pitchFamily="18" charset="0"/>
              </a:rPr>
              <a:t>Annotating</a:t>
            </a:r>
          </a:p>
          <a:p>
            <a:pPr>
              <a:lnSpc>
                <a:spcPct val="110000"/>
              </a:lnSpc>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Annotating is the practice of </a:t>
            </a:r>
            <a:r>
              <a:rPr lang="en-US" sz="1800" b="0" i="0" dirty="0">
                <a:effectLst/>
                <a:highlight>
                  <a:srgbClr val="FFFF00"/>
                </a:highlight>
                <a:latin typeface="Times New Roman" panose="02020603050405020304" pitchFamily="18" charset="0"/>
                <a:cs typeface="Times New Roman" panose="02020603050405020304" pitchFamily="18" charset="0"/>
              </a:rPr>
              <a:t>adding notes, comments, or symbols to a text while reading</a:t>
            </a:r>
            <a:r>
              <a:rPr lang="en-US" sz="1800" b="0" i="0" dirty="0">
                <a:effectLst/>
                <a:latin typeface="Times New Roman" panose="02020603050405020304" pitchFamily="18" charset="0"/>
                <a:cs typeface="Times New Roman" panose="02020603050405020304" pitchFamily="18" charset="0"/>
              </a:rPr>
              <a:t>. This can include </a:t>
            </a:r>
            <a:r>
              <a:rPr lang="en-US" sz="1800" b="1" i="0" u="sng" dirty="0">
                <a:effectLst/>
                <a:latin typeface="Times New Roman" panose="02020603050405020304" pitchFamily="18" charset="0"/>
                <a:cs typeface="Times New Roman" panose="02020603050405020304" pitchFamily="18" charset="0"/>
              </a:rPr>
              <a:t>underlining</a:t>
            </a:r>
            <a:r>
              <a:rPr lang="en-US" sz="1800" b="0" i="0" dirty="0">
                <a:effectLst/>
                <a:latin typeface="Times New Roman" panose="02020603050405020304" pitchFamily="18" charset="0"/>
                <a:cs typeface="Times New Roman" panose="02020603050405020304" pitchFamily="18" charset="0"/>
              </a:rPr>
              <a:t> or </a:t>
            </a:r>
            <a:r>
              <a:rPr lang="en-US" sz="1800" b="1" i="0" u="sng" dirty="0">
                <a:effectLst/>
                <a:latin typeface="Times New Roman" panose="02020603050405020304" pitchFamily="18" charset="0"/>
                <a:cs typeface="Times New Roman" panose="02020603050405020304" pitchFamily="18" charset="0"/>
              </a:rPr>
              <a:t>highlighting</a:t>
            </a:r>
            <a:r>
              <a:rPr lang="en-US" sz="1800" b="0" i="0" dirty="0">
                <a:effectLst/>
                <a:latin typeface="Times New Roman" panose="02020603050405020304" pitchFamily="18" charset="0"/>
                <a:cs typeface="Times New Roman" panose="02020603050405020304" pitchFamily="18" charset="0"/>
              </a:rPr>
              <a:t> key phrases, </a:t>
            </a:r>
            <a:r>
              <a:rPr lang="en-US" sz="1800" b="1" i="0" u="sng" dirty="0">
                <a:effectLst/>
                <a:latin typeface="Times New Roman" panose="02020603050405020304" pitchFamily="18" charset="0"/>
                <a:cs typeface="Times New Roman" panose="02020603050405020304" pitchFamily="18" charset="0"/>
              </a:rPr>
              <a:t>writing margin notes</a:t>
            </a:r>
            <a:r>
              <a:rPr lang="en-US" sz="1800" b="0" i="0" dirty="0">
                <a:effectLst/>
                <a:latin typeface="Times New Roman" panose="02020603050405020304" pitchFamily="18" charset="0"/>
                <a:cs typeface="Times New Roman" panose="02020603050405020304" pitchFamily="18" charset="0"/>
              </a:rPr>
              <a:t>, or </a:t>
            </a:r>
            <a:r>
              <a:rPr lang="en-US" sz="1800" b="1" i="0" u="sng" dirty="0">
                <a:effectLst/>
                <a:latin typeface="Times New Roman" panose="02020603050405020304" pitchFamily="18" charset="0"/>
                <a:cs typeface="Times New Roman" panose="02020603050405020304" pitchFamily="18" charset="0"/>
              </a:rPr>
              <a:t>marking sections </a:t>
            </a:r>
            <a:r>
              <a:rPr lang="en-US" sz="1800" b="0" i="0" dirty="0">
                <a:effectLst/>
                <a:latin typeface="Times New Roman" panose="02020603050405020304" pitchFamily="18" charset="0"/>
                <a:cs typeface="Times New Roman" panose="02020603050405020304" pitchFamily="18" charset="0"/>
              </a:rPr>
              <a:t>with symbols to </a:t>
            </a:r>
            <a:r>
              <a:rPr lang="en-US" sz="1800" b="0" i="0" dirty="0">
                <a:effectLst/>
                <a:highlight>
                  <a:srgbClr val="FFFF00"/>
                </a:highlight>
                <a:latin typeface="Times New Roman" panose="02020603050405020304" pitchFamily="18" charset="0"/>
                <a:cs typeface="Times New Roman" panose="02020603050405020304" pitchFamily="18" charset="0"/>
              </a:rPr>
              <a:t>denote importance or confusion.</a:t>
            </a:r>
          </a:p>
          <a:p>
            <a:pPr>
              <a:lnSpc>
                <a:spcPct val="110000"/>
              </a:lnSpc>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a:lnSpc>
                <a:spcPct val="110000"/>
              </a:lnSpc>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When reading an article, you might underline </a:t>
            </a:r>
            <a:r>
              <a:rPr lang="en-US" sz="1800" b="0" i="0" dirty="0">
                <a:effectLst/>
                <a:highlight>
                  <a:srgbClr val="FFFF00"/>
                </a:highlight>
                <a:latin typeface="Times New Roman" panose="02020603050405020304" pitchFamily="18" charset="0"/>
                <a:cs typeface="Times New Roman" panose="02020603050405020304" pitchFamily="18" charset="0"/>
              </a:rPr>
              <a:t>key terms,</a:t>
            </a:r>
            <a:r>
              <a:rPr lang="en-US" sz="1800" b="0" i="0" dirty="0">
                <a:effectLst/>
                <a:latin typeface="Times New Roman" panose="02020603050405020304" pitchFamily="18" charset="0"/>
                <a:cs typeface="Times New Roman" panose="02020603050405020304" pitchFamily="18" charset="0"/>
              </a:rPr>
              <a:t> </a:t>
            </a:r>
            <a:r>
              <a:rPr lang="en-US" sz="1800" b="0" i="0" dirty="0">
                <a:effectLst/>
                <a:highlight>
                  <a:srgbClr val="FFFF00"/>
                </a:highlight>
                <a:latin typeface="Times New Roman" panose="02020603050405020304" pitchFamily="18" charset="0"/>
                <a:cs typeface="Times New Roman" panose="02020603050405020304" pitchFamily="18" charset="0"/>
              </a:rPr>
              <a:t>jot down questions or comments in the margins</a:t>
            </a:r>
            <a:r>
              <a:rPr lang="en-US" sz="1800" b="0" i="0" dirty="0">
                <a:effectLst/>
                <a:latin typeface="Times New Roman" panose="02020603050405020304" pitchFamily="18" charset="0"/>
                <a:cs typeface="Times New Roman" panose="02020603050405020304" pitchFamily="18" charset="0"/>
              </a:rPr>
              <a:t>, </a:t>
            </a:r>
            <a:r>
              <a:rPr lang="en-US" sz="1800" b="1" i="0" u="sng" dirty="0">
                <a:effectLst/>
                <a:latin typeface="Times New Roman" panose="02020603050405020304" pitchFamily="18" charset="0"/>
                <a:cs typeface="Times New Roman" panose="02020603050405020304" pitchFamily="18" charset="0"/>
              </a:rPr>
              <a:t>or use symbols like a question mark </a:t>
            </a:r>
            <a:r>
              <a:rPr lang="en-US" sz="1800" b="0" i="0" dirty="0">
                <a:effectLst/>
                <a:highlight>
                  <a:srgbClr val="FFFF00"/>
                </a:highlight>
                <a:latin typeface="Times New Roman" panose="02020603050405020304" pitchFamily="18" charset="0"/>
                <a:cs typeface="Times New Roman" panose="02020603050405020304" pitchFamily="18" charset="0"/>
              </a:rPr>
              <a:t>to indicate areas that are unclear or require further research.</a:t>
            </a:r>
          </a:p>
          <a:p>
            <a:pPr marL="0" indent="0" algn="r">
              <a:lnSpc>
                <a:spcPct val="110000"/>
              </a:lnSpc>
              <a:buNone/>
            </a:pPr>
            <a:r>
              <a:rPr lang="en-US" sz="1400" b="0" i="0" dirty="0">
                <a:effectLst/>
                <a:latin typeface="Times New Roman" panose="02020603050405020304" pitchFamily="18" charset="0"/>
                <a:cs typeface="Times New Roman" panose="02020603050405020304" pitchFamily="18" charset="0"/>
              </a:rPr>
              <a:t>Source: </a:t>
            </a:r>
            <a:r>
              <a:rPr lang="en-MY" sz="1400" b="0" i="0" dirty="0">
                <a:solidFill>
                  <a:srgbClr val="374151"/>
                </a:solidFill>
                <a:effectLst/>
                <a:latin typeface="Times New Roman" panose="02020603050405020304" pitchFamily="18" charset="0"/>
                <a:cs typeface="Times New Roman" panose="02020603050405020304" pitchFamily="18" charset="0"/>
              </a:rPr>
              <a:t>(Sutherland &amp; </a:t>
            </a:r>
            <a:r>
              <a:rPr lang="en-MY" sz="1400" b="0" i="0" dirty="0" err="1">
                <a:solidFill>
                  <a:srgbClr val="374151"/>
                </a:solidFill>
                <a:effectLst/>
                <a:latin typeface="Times New Roman" panose="02020603050405020304" pitchFamily="18" charset="0"/>
                <a:cs typeface="Times New Roman" panose="02020603050405020304" pitchFamily="18" charset="0"/>
              </a:rPr>
              <a:t>Incera</a:t>
            </a:r>
            <a:r>
              <a:rPr lang="en-MY" sz="1400" b="0" i="0" dirty="0">
                <a:solidFill>
                  <a:srgbClr val="374151"/>
                </a:solidFill>
                <a:effectLst/>
                <a:latin typeface="Times New Roman" panose="02020603050405020304" pitchFamily="18" charset="0"/>
                <a:cs typeface="Times New Roman" panose="02020603050405020304" pitchFamily="18" charset="0"/>
              </a:rPr>
              <a:t>, 2021)</a:t>
            </a:r>
            <a:endParaRPr lang="en-US" sz="1400" b="0" i="0" dirty="0">
              <a:effectLst/>
              <a:latin typeface="Times New Roman" panose="02020603050405020304" pitchFamily="18" charset="0"/>
              <a:cs typeface="Times New Roman" panose="02020603050405020304" pitchFamily="18" charset="0"/>
            </a:endParaRPr>
          </a:p>
          <a:p>
            <a:pPr>
              <a:lnSpc>
                <a:spcPct val="110000"/>
              </a:lnSpc>
            </a:pPr>
            <a:endParaRPr lang="en-MY"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5ED20CE-6328-FA0C-AECB-5FDC6BB8CA9E}"/>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73359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fferent coloured question marks">
            <a:extLst>
              <a:ext uri="{FF2B5EF4-FFF2-40B4-BE49-F238E27FC236}">
                <a16:creationId xmlns:a16="http://schemas.microsoft.com/office/drawing/2014/main" id="{64AD39EC-DD0C-5A5D-7983-7F689BD4F7C7}"/>
              </a:ext>
            </a:extLst>
          </p:cNvPr>
          <p:cNvPicPr>
            <a:picLocks noChangeAspect="1"/>
          </p:cNvPicPr>
          <p:nvPr/>
        </p:nvPicPr>
        <p:blipFill rotWithShape="1">
          <a:blip r:embed="rId2"/>
          <a:srcRect l="27182" r="30568"/>
          <a:stretch/>
        </p:blipFill>
        <p:spPr>
          <a:xfrm>
            <a:off x="0" y="10"/>
            <a:ext cx="4460034"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54A981-CB1B-DCA6-930A-4AB73F36ACAA}"/>
              </a:ext>
            </a:extLst>
          </p:cNvPr>
          <p:cNvSpPr>
            <a:spLocks noGrp="1"/>
          </p:cNvSpPr>
          <p:nvPr>
            <p:ph idx="1"/>
          </p:nvPr>
        </p:nvSpPr>
        <p:spPr>
          <a:xfrm>
            <a:off x="4553340" y="871146"/>
            <a:ext cx="7557796" cy="5986844"/>
          </a:xfrm>
        </p:spPr>
        <p:txBody>
          <a:bodyPr>
            <a:normAutofit fontScale="85000" lnSpcReduction="10000"/>
          </a:bodyPr>
          <a:lstStyle/>
          <a:p>
            <a:pPr marL="0" indent="0" algn="ctr">
              <a:lnSpc>
                <a:spcPct val="110000"/>
              </a:lnSpc>
              <a:buNone/>
            </a:pPr>
            <a:r>
              <a:rPr lang="en-US" sz="3000" b="1" i="0" dirty="0">
                <a:effectLst/>
                <a:latin typeface="Times New Roman" panose="02020603050405020304" pitchFamily="18" charset="0"/>
                <a:cs typeface="Times New Roman" panose="02020603050405020304" pitchFamily="18" charset="0"/>
              </a:rPr>
              <a:t>Questioning the Text</a:t>
            </a:r>
          </a:p>
          <a:p>
            <a:pPr algn="just">
              <a:lnSpc>
                <a:spcPct val="11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strategy involves actively questioning the text as you read. Ask questions like </a:t>
            </a:r>
            <a:r>
              <a:rPr lang="en-US" sz="2000" b="0" i="0" dirty="0">
                <a:effectLst/>
                <a:highlight>
                  <a:srgbClr val="FFFF00"/>
                </a:highlight>
                <a:latin typeface="Times New Roman" panose="02020603050405020304" pitchFamily="18" charset="0"/>
                <a:cs typeface="Times New Roman" panose="02020603050405020304" pitchFamily="18" charset="0"/>
              </a:rPr>
              <a:t>'What is the author's main point</a:t>
            </a:r>
            <a:r>
              <a:rPr lang="en-US" sz="2000" b="0" i="0" dirty="0">
                <a:effectLst/>
                <a:latin typeface="Times New Roman" panose="02020603050405020304" pitchFamily="18" charset="0"/>
                <a:cs typeface="Times New Roman" panose="02020603050405020304" pitchFamily="18" charset="0"/>
              </a:rPr>
              <a:t>?', </a:t>
            </a:r>
            <a:r>
              <a:rPr lang="en-US" sz="2000" b="0" i="0" dirty="0">
                <a:effectLst/>
                <a:highlight>
                  <a:srgbClr val="00FF00"/>
                </a:highlight>
                <a:latin typeface="Times New Roman" panose="02020603050405020304" pitchFamily="18" charset="0"/>
                <a:cs typeface="Times New Roman" panose="02020603050405020304" pitchFamily="18" charset="0"/>
              </a:rPr>
              <a:t>'Why is this argument being made</a:t>
            </a:r>
            <a:r>
              <a:rPr lang="en-US" sz="2000" b="0" i="0" dirty="0">
                <a:effectLst/>
                <a:latin typeface="Times New Roman" panose="02020603050405020304" pitchFamily="18" charset="0"/>
                <a:cs typeface="Times New Roman" panose="02020603050405020304" pitchFamily="18" charset="0"/>
              </a:rPr>
              <a:t>?', and </a:t>
            </a:r>
            <a:r>
              <a:rPr lang="en-US" sz="2000" b="0" i="0" dirty="0">
                <a:effectLst/>
                <a:highlight>
                  <a:srgbClr val="00FFFF"/>
                </a:highlight>
                <a:latin typeface="Times New Roman" panose="02020603050405020304" pitchFamily="18" charset="0"/>
                <a:cs typeface="Times New Roman" panose="02020603050405020304" pitchFamily="18" charset="0"/>
              </a:rPr>
              <a:t>'How does this information connect to what I already know or to other parts of the text</a:t>
            </a:r>
            <a:r>
              <a:rPr lang="en-US" sz="2000" b="0" i="0" dirty="0">
                <a:effectLst/>
                <a:latin typeface="Times New Roman" panose="02020603050405020304" pitchFamily="18" charset="0"/>
                <a:cs typeface="Times New Roman" panose="02020603050405020304" pitchFamily="18" charset="0"/>
              </a:rPr>
              <a:t>?</a:t>
            </a:r>
          </a:p>
          <a:p>
            <a:pPr algn="just">
              <a:lnSpc>
                <a:spcPct val="110000"/>
              </a:lnSpc>
              <a:buFont typeface="Arial" panose="020B0604020202020204" pitchFamily="34" charset="0"/>
              <a:buChar char="•"/>
            </a:pPr>
            <a:endParaRPr lang="en-US" sz="2100" b="1" dirty="0">
              <a:latin typeface="Times New Roman" panose="02020603050405020304" pitchFamily="18" charset="0"/>
              <a:cs typeface="Times New Roman" panose="02020603050405020304" pitchFamily="18" charset="0"/>
            </a:endParaRPr>
          </a:p>
          <a:p>
            <a:pPr algn="just">
              <a:lnSpc>
                <a:spcPct val="110000"/>
              </a:lnSpc>
              <a:buFont typeface="Arial" panose="020B0604020202020204" pitchFamily="34" charset="0"/>
              <a:buChar char="•"/>
            </a:pPr>
            <a:r>
              <a:rPr lang="en-US" sz="2000" b="0" i="0" dirty="0">
                <a:effectLst/>
                <a:highlight>
                  <a:srgbClr val="FFFF00"/>
                </a:highlight>
                <a:latin typeface="Times New Roman" panose="02020603050405020304" pitchFamily="18" charset="0"/>
                <a:cs typeface="Times New Roman" panose="02020603050405020304" pitchFamily="18" charset="0"/>
              </a:rPr>
              <a:t>In a historical text</a:t>
            </a:r>
            <a:r>
              <a:rPr lang="en-US" sz="2000" b="0" i="0" dirty="0">
                <a:effectLst/>
                <a:latin typeface="Times New Roman" panose="02020603050405020304" pitchFamily="18" charset="0"/>
                <a:cs typeface="Times New Roman" panose="02020603050405020304" pitchFamily="18" charset="0"/>
              </a:rPr>
              <a:t>, </a:t>
            </a:r>
            <a:r>
              <a:rPr lang="en-US" sz="2000" b="1" i="0" u="sng" dirty="0">
                <a:effectLst/>
                <a:latin typeface="Times New Roman" panose="02020603050405020304" pitchFamily="18" charset="0"/>
                <a:cs typeface="Times New Roman" panose="02020603050405020304" pitchFamily="18" charset="0"/>
              </a:rPr>
              <a:t>ask why the author chooses to focus on certain events over others</a:t>
            </a:r>
            <a:r>
              <a:rPr lang="en-US" sz="2000" b="0" i="0" dirty="0">
                <a:effectLst/>
                <a:latin typeface="Times New Roman" panose="02020603050405020304" pitchFamily="18" charset="0"/>
                <a:cs typeface="Times New Roman" panose="02020603050405020304" pitchFamily="18" charset="0"/>
              </a:rPr>
              <a:t>, or </a:t>
            </a:r>
            <a:r>
              <a:rPr lang="en-US" sz="2000" b="1" i="0" u="sng" dirty="0">
                <a:effectLst/>
                <a:latin typeface="Times New Roman" panose="02020603050405020304" pitchFamily="18" charset="0"/>
                <a:cs typeface="Times New Roman" panose="02020603050405020304" pitchFamily="18" charset="0"/>
              </a:rPr>
              <a:t>how the interpretation presented might </a:t>
            </a:r>
            <a:r>
              <a:rPr lang="en-US" sz="2000" b="1" i="0" u="sng" dirty="0">
                <a:effectLst/>
                <a:highlight>
                  <a:srgbClr val="FFFF00"/>
                </a:highlight>
                <a:latin typeface="Times New Roman" panose="02020603050405020304" pitchFamily="18" charset="0"/>
                <a:cs typeface="Times New Roman" panose="02020603050405020304" pitchFamily="18" charset="0"/>
              </a:rPr>
              <a:t>differ from other historical perspectives.</a:t>
            </a:r>
          </a:p>
          <a:p>
            <a:pPr algn="just">
              <a:lnSpc>
                <a:spcPct val="110000"/>
              </a:lnSpc>
              <a:buFont typeface="Arial" panose="020B0604020202020204" pitchFamily="34" charset="0"/>
              <a:buChar char="•"/>
            </a:pPr>
            <a:endParaRPr lang="en-US" sz="2000" b="0" i="0" dirty="0">
              <a:effectLst/>
              <a:highlight>
                <a:srgbClr val="FFFF00"/>
              </a:highlight>
              <a:latin typeface="Times New Roman" panose="02020603050405020304" pitchFamily="18" charset="0"/>
              <a:cs typeface="Times New Roman" panose="02020603050405020304" pitchFamily="18" charset="0"/>
            </a:endParaRPr>
          </a:p>
          <a:p>
            <a:pPr marL="0" indent="0" algn="ctr">
              <a:lnSpc>
                <a:spcPct val="110000"/>
              </a:lnSpc>
              <a:buNone/>
            </a:pPr>
            <a:r>
              <a:rPr lang="en-US" sz="3000" b="1" i="0" dirty="0">
                <a:effectLst/>
                <a:latin typeface="Times New Roman" panose="02020603050405020304" pitchFamily="18" charset="0"/>
                <a:cs typeface="Times New Roman" panose="02020603050405020304" pitchFamily="18" charset="0"/>
              </a:rPr>
              <a:t>Looking for Underlying Assumptions</a:t>
            </a:r>
          </a:p>
          <a:p>
            <a:pPr algn="just">
              <a:lnSpc>
                <a:spcPct val="11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involves identifying </a:t>
            </a:r>
            <a:r>
              <a:rPr lang="en-US" sz="2000" b="0" i="0" dirty="0">
                <a:effectLst/>
                <a:highlight>
                  <a:srgbClr val="FFFF00"/>
                </a:highlight>
                <a:latin typeface="Times New Roman" panose="02020603050405020304" pitchFamily="18" charset="0"/>
                <a:cs typeface="Times New Roman" panose="02020603050405020304" pitchFamily="18" charset="0"/>
              </a:rPr>
              <a:t>the assumptions that underpin the text.</a:t>
            </a:r>
            <a:r>
              <a:rPr lang="en-US" sz="2000" b="0" i="0" dirty="0">
                <a:effectLst/>
                <a:latin typeface="Times New Roman" panose="02020603050405020304" pitchFamily="18" charset="0"/>
                <a:cs typeface="Times New Roman" panose="02020603050405020304" pitchFamily="18" charset="0"/>
              </a:rPr>
              <a:t> </a:t>
            </a:r>
            <a:r>
              <a:rPr lang="en-US" sz="2000" b="1" i="0" u="sng" dirty="0">
                <a:effectLst/>
                <a:latin typeface="Times New Roman" panose="02020603050405020304" pitchFamily="18" charset="0"/>
                <a:cs typeface="Times New Roman" panose="02020603050405020304" pitchFamily="18" charset="0"/>
              </a:rPr>
              <a:t>These are the beliefs or principles that are not explicitly stated but are necessary for the arguments to make sense.</a:t>
            </a:r>
          </a:p>
          <a:p>
            <a:pPr algn="just">
              <a:lnSpc>
                <a:spcPct val="110000"/>
              </a:lnSpc>
              <a:buFont typeface="Arial" panose="020B0604020202020204" pitchFamily="34" charset="0"/>
              <a:buChar char="•"/>
            </a:pPr>
            <a:endParaRPr lang="en-US" sz="2000" b="1" i="0" u="sng" dirty="0">
              <a:effectLst/>
              <a:latin typeface="Times New Roman" panose="02020603050405020304" pitchFamily="18" charset="0"/>
              <a:cs typeface="Times New Roman" panose="02020603050405020304" pitchFamily="18" charset="0"/>
            </a:endParaRPr>
          </a:p>
          <a:p>
            <a:pPr algn="just">
              <a:lnSpc>
                <a:spcPct val="110000"/>
              </a:lnSpc>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 In an economic analysis, </a:t>
            </a:r>
            <a:r>
              <a:rPr lang="en-US" sz="2000" b="1" i="0" u="sng" dirty="0">
                <a:effectLst/>
                <a:latin typeface="Times New Roman" panose="02020603050405020304" pitchFamily="18" charset="0"/>
                <a:cs typeface="Times New Roman" panose="02020603050405020304" pitchFamily="18" charset="0"/>
              </a:rPr>
              <a:t>an author might assume that free markets always lead to the best outcomes</a:t>
            </a:r>
            <a:r>
              <a:rPr lang="en-US" sz="2000" b="0" i="0" dirty="0">
                <a:effectLst/>
                <a:latin typeface="Times New Roman" panose="02020603050405020304" pitchFamily="18" charset="0"/>
                <a:cs typeface="Times New Roman" panose="02020603050405020304" pitchFamily="18" charset="0"/>
              </a:rPr>
              <a:t>. </a:t>
            </a:r>
            <a:r>
              <a:rPr lang="en-US" sz="2000" b="1" i="0" dirty="0">
                <a:effectLst/>
                <a:highlight>
                  <a:srgbClr val="00FF00"/>
                </a:highlight>
                <a:latin typeface="Times New Roman" panose="02020603050405020304" pitchFamily="18" charset="0"/>
                <a:cs typeface="Times New Roman" panose="02020603050405020304" pitchFamily="18" charset="0"/>
              </a:rPr>
              <a:t>Recognizing this assumption helps you understand the basis of the author’s arguments and evaluate them critically.</a:t>
            </a:r>
          </a:p>
          <a:p>
            <a:pPr algn="just">
              <a:lnSpc>
                <a:spcPct val="110000"/>
              </a:lnSpc>
            </a:pPr>
            <a:endParaRPr lang="en-MY" sz="2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CBACC62-5134-FAC3-0285-F74B749EF706}"/>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30354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E6568-7BFB-F422-FAFA-8ED88C0A0AED}"/>
              </a:ext>
            </a:extLst>
          </p:cNvPr>
          <p:cNvSpPr>
            <a:spLocks noGrp="1"/>
          </p:cNvSpPr>
          <p:nvPr>
            <p:ph type="title"/>
          </p:nvPr>
        </p:nvSpPr>
        <p:spPr>
          <a:xfrm>
            <a:off x="354563" y="144800"/>
            <a:ext cx="6354147" cy="1090322"/>
          </a:xfrm>
        </p:spPr>
        <p:txBody>
          <a:bodyPr anchor="ctr">
            <a:normAutofit fontScale="90000"/>
          </a:bodyPr>
          <a:lstStyle/>
          <a:p>
            <a:pPr algn="ctr"/>
            <a:r>
              <a:rPr lang="en-US" sz="5400" b="0" i="0" dirty="0">
                <a:effectLst/>
                <a:latin typeface="Times New Roman" panose="02020603050405020304" pitchFamily="18" charset="0"/>
                <a:cs typeface="Times New Roman" panose="02020603050405020304" pitchFamily="18" charset="0"/>
              </a:rPr>
              <a:t>The Characteristics of </a:t>
            </a:r>
            <a:r>
              <a:rPr lang="en-US" sz="5400" dirty="0">
                <a:latin typeface="Times New Roman" panose="02020603050405020304" pitchFamily="18" charset="0"/>
                <a:cs typeface="Times New Roman" panose="02020603050405020304" pitchFamily="18" charset="0"/>
              </a:rPr>
              <a:t>a</a:t>
            </a:r>
            <a:r>
              <a:rPr lang="en-US" sz="5400" b="0" i="0" dirty="0">
                <a:effectLst/>
                <a:latin typeface="Times New Roman" panose="02020603050405020304" pitchFamily="18" charset="0"/>
                <a:cs typeface="Times New Roman" panose="02020603050405020304" pitchFamily="18" charset="0"/>
              </a:rPr>
              <a:t> Critical Reader</a:t>
            </a:r>
            <a:endParaRPr lang="en-MY" sz="5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0FFE4F-1886-4435-D71D-FF8361126865}"/>
              </a:ext>
            </a:extLst>
          </p:cNvPr>
          <p:cNvSpPr>
            <a:spLocks noGrp="1"/>
          </p:cNvSpPr>
          <p:nvPr>
            <p:ph idx="1"/>
          </p:nvPr>
        </p:nvSpPr>
        <p:spPr>
          <a:xfrm>
            <a:off x="0" y="1379922"/>
            <a:ext cx="6857796" cy="5478078"/>
          </a:xfrm>
        </p:spPr>
        <p:txBody>
          <a:bodyPr anchor="ctr">
            <a:normAutofit lnSpcReduction="10000"/>
          </a:bodyPr>
          <a:lstStyle/>
          <a:p>
            <a:pPr marL="457200" indent="-457200">
              <a:buFont typeface="+mj-lt"/>
              <a:buAutoNum type="arabicPeriod"/>
            </a:pPr>
            <a:endParaRPr lang="en-US" sz="2400" b="0" i="0"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0" i="0" dirty="0">
                <a:effectLst/>
                <a:latin typeface="Times New Roman" panose="02020603050405020304" pitchFamily="18" charset="0"/>
                <a:cs typeface="Times New Roman" panose="02020603050405020304" pitchFamily="18" charset="0"/>
              </a:rPr>
              <a:t>Does not believe everything they read​ ​</a:t>
            </a:r>
          </a:p>
          <a:p>
            <a:pPr marL="457200" indent="-457200">
              <a:buFont typeface="+mj-lt"/>
              <a:buAutoNum type="arabicPeriod"/>
            </a:pPr>
            <a:r>
              <a:rPr lang="en-US" sz="2400" b="0" i="0" dirty="0">
                <a:effectLst/>
                <a:latin typeface="Times New Roman" panose="02020603050405020304" pitchFamily="18" charset="0"/>
                <a:cs typeface="Times New Roman" panose="02020603050405020304" pitchFamily="18" charset="0"/>
              </a:rPr>
              <a:t>Questions what they read​ ​(whether it makes sense or no)</a:t>
            </a:r>
          </a:p>
          <a:p>
            <a:pPr marL="457200" indent="-457200">
              <a:buFont typeface="+mj-lt"/>
              <a:buAutoNum type="arabicPeriod"/>
            </a:pPr>
            <a:r>
              <a:rPr lang="en-US" sz="2400" b="0" i="0" dirty="0">
                <a:effectLst/>
                <a:latin typeface="Times New Roman" panose="02020603050405020304" pitchFamily="18" charset="0"/>
                <a:cs typeface="Times New Roman" panose="02020603050405020304" pitchFamily="18" charset="0"/>
              </a:rPr>
              <a:t>Rereads if necessary​ ​to make sure he/she covers everything</a:t>
            </a:r>
          </a:p>
          <a:p>
            <a:pPr marL="457200" indent="-457200">
              <a:buFont typeface="+mj-lt"/>
              <a:buAutoNum type="arabicPeriod"/>
            </a:pPr>
            <a:r>
              <a:rPr lang="en-US" sz="2400" b="0" i="0" dirty="0">
                <a:effectLst/>
                <a:latin typeface="Times New Roman" panose="02020603050405020304" pitchFamily="18" charset="0"/>
                <a:cs typeface="Times New Roman" panose="02020603050405020304" pitchFamily="18" charset="0"/>
              </a:rPr>
              <a:t>Understands the influence of style​ ​of writing and type of material </a:t>
            </a:r>
          </a:p>
          <a:p>
            <a:pPr marL="457200" indent="-457200">
              <a:buFont typeface="+mj-lt"/>
              <a:buAutoNum type="arabicPeriod"/>
            </a:pPr>
            <a:r>
              <a:rPr lang="en-US" sz="2400" b="0" i="0" dirty="0">
                <a:effectLst/>
                <a:latin typeface="Times New Roman" panose="02020603050405020304" pitchFamily="18" charset="0"/>
                <a:cs typeface="Times New Roman" panose="02020603050405020304" pitchFamily="18" charset="0"/>
              </a:rPr>
              <a:t>Analyses arguments​ ​</a:t>
            </a:r>
          </a:p>
          <a:p>
            <a:pPr marL="457200" indent="-457200">
              <a:buFont typeface="+mj-lt"/>
              <a:buAutoNum type="arabicPeriod"/>
            </a:pPr>
            <a:r>
              <a:rPr lang="en-US" sz="2400" b="0" i="0" dirty="0">
                <a:effectLst/>
                <a:latin typeface="Times New Roman" panose="02020603050405020304" pitchFamily="18" charset="0"/>
                <a:cs typeface="Times New Roman" panose="02020603050405020304" pitchFamily="18" charset="0"/>
              </a:rPr>
              <a:t>Discounts arguments that are unsupported or based on faulty reasoning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Has a justified reasons for believing some things and disbelieving others (for agreeing and disagreeing with others). </a:t>
            </a:r>
            <a:endParaRPr lang="en-US" sz="2400" b="0" i="0"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endParaRPr lang="en-MY" sz="2400" dirty="0">
              <a:latin typeface="Times New Roman" panose="02020603050405020304" pitchFamily="18" charset="0"/>
              <a:cs typeface="Times New Roman" panose="02020603050405020304" pitchFamily="18" charset="0"/>
            </a:endParaRPr>
          </a:p>
        </p:txBody>
      </p:sp>
      <p:pic>
        <p:nvPicPr>
          <p:cNvPr id="5" name="Picture 4" descr="Colourful art materials">
            <a:extLst>
              <a:ext uri="{FF2B5EF4-FFF2-40B4-BE49-F238E27FC236}">
                <a16:creationId xmlns:a16="http://schemas.microsoft.com/office/drawing/2014/main" id="{E86487F5-E989-0BF5-3B8B-0176785CC579}"/>
              </a:ext>
            </a:extLst>
          </p:cNvPr>
          <p:cNvPicPr>
            <a:picLocks noChangeAspect="1"/>
          </p:cNvPicPr>
          <p:nvPr/>
        </p:nvPicPr>
        <p:blipFill rotWithShape="1">
          <a:blip r:embed="rId2"/>
          <a:srcRect l="23396" r="2476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4" name="Picture 3">
            <a:extLst>
              <a:ext uri="{FF2B5EF4-FFF2-40B4-BE49-F238E27FC236}">
                <a16:creationId xmlns:a16="http://schemas.microsoft.com/office/drawing/2014/main" id="{5F60CD3B-2FD8-CDCE-ED52-C3E042B0D97C}"/>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95902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630A-D27F-D15B-8A1B-6FF9F9C669FB}"/>
              </a:ext>
            </a:extLst>
          </p:cNvPr>
          <p:cNvSpPr>
            <a:spLocks noGrp="1"/>
          </p:cNvSpPr>
          <p:nvPr>
            <p:ph type="title"/>
          </p:nvPr>
        </p:nvSpPr>
        <p:spPr>
          <a:xfrm>
            <a:off x="472751" y="242298"/>
            <a:ext cx="5623249" cy="998673"/>
          </a:xfrm>
        </p:spPr>
        <p:txBody>
          <a:bodyPr anchor="t">
            <a:normAutofit/>
          </a:bodyPr>
          <a:lstStyle/>
          <a:p>
            <a:pPr algn="ctr"/>
            <a:r>
              <a:rPr lang="en-US" sz="3200" b="1" dirty="0">
                <a:latin typeface="Times New Roman" panose="02020603050405020304" pitchFamily="18" charset="0"/>
                <a:cs typeface="Times New Roman" panose="02020603050405020304" pitchFamily="18" charset="0"/>
              </a:rPr>
              <a:t>Learning Outcomes </a:t>
            </a:r>
            <a:endParaRPr lang="en-MY" sz="3200" b="1"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2A1FDB-64E9-4FAF-EAA0-295B33F8ADCF}"/>
              </a:ext>
            </a:extLst>
          </p:cNvPr>
          <p:cNvSpPr>
            <a:spLocks noGrp="1"/>
          </p:cNvSpPr>
          <p:nvPr>
            <p:ph idx="1"/>
          </p:nvPr>
        </p:nvSpPr>
        <p:spPr>
          <a:xfrm>
            <a:off x="76200" y="1960626"/>
            <a:ext cx="6744478" cy="4583049"/>
          </a:xfrm>
        </p:spPr>
        <p:txBody>
          <a:bodyPr>
            <a:normAutofit lnSpcReduction="10000"/>
          </a:bodyPr>
          <a:lstStyle/>
          <a:p>
            <a:pPr marL="457200" indent="-457200">
              <a:spcAft>
                <a:spcPts val="600"/>
              </a:spcAft>
              <a:buChar char="•"/>
            </a:pPr>
            <a:r>
              <a:rPr lang="en-US" sz="3200" dirty="0">
                <a:latin typeface="Times New Roman" panose="02020603050405020304" pitchFamily="18" charset="0"/>
                <a:cs typeface="Times New Roman" panose="02020603050405020304" pitchFamily="18" charset="0"/>
              </a:rPr>
              <a:t>Understand what it means to write critically.</a:t>
            </a:r>
          </a:p>
          <a:p>
            <a:pPr marL="457200" indent="-457200">
              <a:spcAft>
                <a:spcPts val="600"/>
              </a:spcAft>
              <a:buChar char="•"/>
            </a:pPr>
            <a:endParaRPr lang="en-US" sz="3200" dirty="0">
              <a:latin typeface="Times New Roman" panose="02020603050405020304" pitchFamily="18" charset="0"/>
              <a:cs typeface="Times New Roman" panose="02020603050405020304" pitchFamily="18" charset="0"/>
            </a:endParaRPr>
          </a:p>
          <a:p>
            <a:pPr marL="457200" indent="-457200">
              <a:spcAft>
                <a:spcPts val="600"/>
              </a:spcAft>
              <a:buChar char="•"/>
            </a:pPr>
            <a:r>
              <a:rPr lang="en-US" sz="3200" dirty="0">
                <a:latin typeface="Times New Roman" panose="02020603050405020304" pitchFamily="18" charset="0"/>
                <a:cs typeface="Times New Roman" panose="02020603050405020304" pitchFamily="18" charset="0"/>
              </a:rPr>
              <a:t>Apply higher-order critical skills to your own writing.</a:t>
            </a:r>
          </a:p>
          <a:p>
            <a:pPr marL="457200" indent="-457200">
              <a:spcAft>
                <a:spcPts val="600"/>
              </a:spcAft>
              <a:buChar char="•"/>
            </a:pPr>
            <a:endParaRPr lang="en-US" sz="3200" dirty="0">
              <a:latin typeface="Times New Roman" panose="02020603050405020304" pitchFamily="18" charset="0"/>
              <a:cs typeface="Times New Roman" panose="02020603050405020304" pitchFamily="18" charset="0"/>
            </a:endParaRPr>
          </a:p>
          <a:p>
            <a:pPr marL="457200" indent="-457200">
              <a:spcAft>
                <a:spcPts val="600"/>
              </a:spcAft>
              <a:buChar char="•"/>
            </a:pPr>
            <a:r>
              <a:rPr lang="en-US" sz="3200" dirty="0">
                <a:latin typeface="Times New Roman" panose="02020603050405020304" pitchFamily="18" charset="0"/>
                <a:cs typeface="Times New Roman" panose="02020603050405020304" pitchFamily="18" charset="0"/>
              </a:rPr>
              <a:t>Evaluate your work and the work of others using different types of questioning prompts.</a:t>
            </a:r>
          </a:p>
          <a:p>
            <a:endParaRPr lang="en-MY" sz="3200" dirty="0">
              <a:latin typeface="Times New Roman" panose="02020603050405020304" pitchFamily="18" charset="0"/>
              <a:cs typeface="Times New Roman" panose="02020603050405020304" pitchFamily="18" charset="0"/>
            </a:endParaRPr>
          </a:p>
        </p:txBody>
      </p:sp>
      <p:pic>
        <p:nvPicPr>
          <p:cNvPr id="5" name="Picture 4" descr="Glasses on top of a book">
            <a:extLst>
              <a:ext uri="{FF2B5EF4-FFF2-40B4-BE49-F238E27FC236}">
                <a16:creationId xmlns:a16="http://schemas.microsoft.com/office/drawing/2014/main" id="{7A931F41-DA10-F47B-3EC0-8B93D0AD194E}"/>
              </a:ext>
            </a:extLst>
          </p:cNvPr>
          <p:cNvPicPr>
            <a:picLocks noChangeAspect="1"/>
          </p:cNvPicPr>
          <p:nvPr/>
        </p:nvPicPr>
        <p:blipFill rotWithShape="1">
          <a:blip r:embed="rId2"/>
          <a:srcRect l="5740" r="31072" b="-1"/>
          <a:stretch/>
        </p:blipFill>
        <p:spPr>
          <a:xfrm>
            <a:off x="6913984" y="10"/>
            <a:ext cx="5278016" cy="6857990"/>
          </a:xfrm>
          <a:prstGeom prst="rect">
            <a:avLst/>
          </a:prstGeom>
        </p:spPr>
      </p:pic>
      <p:pic>
        <p:nvPicPr>
          <p:cNvPr id="4" name="Picture 3">
            <a:extLst>
              <a:ext uri="{FF2B5EF4-FFF2-40B4-BE49-F238E27FC236}">
                <a16:creationId xmlns:a16="http://schemas.microsoft.com/office/drawing/2014/main" id="{F190359D-97ED-9625-6B34-F72ACE059447}"/>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33679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84EBE324-3AE4-64DB-84D0-A88FD1FC678C}"/>
              </a:ext>
            </a:extLst>
          </p:cNvPr>
          <p:cNvSpPr>
            <a:spLocks noGrp="1"/>
          </p:cNvSpPr>
          <p:nvPr>
            <p:ph type="title"/>
          </p:nvPr>
        </p:nvSpPr>
        <p:spPr>
          <a:xfrm>
            <a:off x="1371597" y="348865"/>
            <a:ext cx="10044023" cy="877729"/>
          </a:xfrm>
        </p:spPr>
        <p:txBody>
          <a:bodyPr anchor="ctr">
            <a:normAutofit/>
          </a:bodyPr>
          <a:lstStyle/>
          <a:p>
            <a:r>
              <a:rPr lang="en-GB" sz="4800" dirty="0">
                <a:solidFill>
                  <a:srgbClr val="FFFFFF"/>
                </a:solidFill>
                <a:latin typeface="Times New Roman" panose="02020603050405020304" pitchFamily="18" charset="0"/>
                <a:cs typeface="Times New Roman" panose="02020603050405020304" pitchFamily="18" charset="0"/>
              </a:rPr>
              <a:t>How About Critical Thinking?</a:t>
            </a:r>
          </a:p>
        </p:txBody>
      </p:sp>
      <p:sp>
        <p:nvSpPr>
          <p:cNvPr id="3" name="TextBox 2">
            <a:extLst>
              <a:ext uri="{FF2B5EF4-FFF2-40B4-BE49-F238E27FC236}">
                <a16:creationId xmlns:a16="http://schemas.microsoft.com/office/drawing/2014/main" id="{383394CD-6C3E-FF93-0345-58D515B2B506}"/>
              </a:ext>
            </a:extLst>
          </p:cNvPr>
          <p:cNvSpPr txBox="1"/>
          <p:nvPr/>
        </p:nvSpPr>
        <p:spPr>
          <a:xfrm>
            <a:off x="167951" y="2094637"/>
            <a:ext cx="11616612" cy="3970318"/>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Critical thinking is a mental activity, governed by rules of logic and reasoning, aimed at verifying something and evaluating it based on acceptable criteria. (El </a:t>
            </a:r>
            <a:r>
              <a:rPr lang="en-US" sz="2800" dirty="0" err="1">
                <a:latin typeface="Times New Roman" panose="02020603050405020304" pitchFamily="18" charset="0"/>
                <a:cs typeface="Times New Roman" panose="02020603050405020304" pitchFamily="18" charset="0"/>
              </a:rPr>
              <a:t>Soufi</a:t>
            </a:r>
            <a:r>
              <a:rPr lang="en-US" sz="2800" dirty="0">
                <a:latin typeface="Times New Roman" panose="02020603050405020304" pitchFamily="18" charset="0"/>
                <a:cs typeface="Times New Roman" panose="02020603050405020304" pitchFamily="18" charset="0"/>
              </a:rPr>
              <a:t> &amp; See, 2019)</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highlight>
                  <a:srgbClr val="FFFF00"/>
                </a:highlight>
                <a:latin typeface="Times New Roman" panose="02020603050405020304" pitchFamily="18" charset="0"/>
                <a:cs typeface="Times New Roman" panose="02020603050405020304" pitchFamily="18" charset="0"/>
              </a:rPr>
              <a:t>It requires evaluating evidence, considering alternative views, and being genuinely fair-minded in accurately presenting opposing views.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Critical thinkers make a genuine effort to critique fairly all views, preferred and unpreferred using identical rigorous criteria.</a:t>
            </a:r>
            <a:endParaRPr lang="en-MY"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5B4CE1D-17C2-768C-3521-2D785C433A34}"/>
              </a:ext>
            </a:extLst>
          </p:cNvPr>
          <p:cNvPicPr>
            <a:picLocks noChangeAspect="1"/>
          </p:cNvPicPr>
          <p:nvPr/>
        </p:nvPicPr>
        <p:blipFill>
          <a:blip r:embed="rId2"/>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64184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103BDB-2A71-8E9A-BEF4-60D71FFF5AA8}"/>
              </a:ext>
            </a:extLst>
          </p:cNvPr>
          <p:cNvSpPr>
            <a:spLocks noGrp="1"/>
          </p:cNvSpPr>
          <p:nvPr>
            <p:ph idx="1"/>
          </p:nvPr>
        </p:nvSpPr>
        <p:spPr>
          <a:xfrm>
            <a:off x="190500" y="1209676"/>
            <a:ext cx="5657849" cy="4944436"/>
          </a:xfrm>
        </p:spPr>
        <p:txBody>
          <a:bodyPr>
            <a:normAutofit fontScale="92500" lnSpcReduction="10000"/>
          </a:bodyPr>
          <a:lstStyle/>
          <a:p>
            <a:pPr algn="just"/>
            <a:r>
              <a:rPr lang="en-US" sz="3200" b="0" i="0" dirty="0">
                <a:effectLst/>
                <a:latin typeface="Times New Roman" panose="02020603050405020304" pitchFamily="18" charset="0"/>
                <a:cs typeface="Times New Roman" panose="02020603050405020304" pitchFamily="18" charset="0"/>
              </a:rPr>
              <a:t>Imagine, for example, that you’re reading a history textbook. You wonder who wrote it and why, because you detect certain assumptions in the writing. </a:t>
            </a:r>
          </a:p>
          <a:p>
            <a:pPr algn="just"/>
            <a:endParaRPr lang="en-US" sz="3200" b="0" i="0" dirty="0">
              <a:effectLst/>
              <a:latin typeface="Times New Roman" panose="02020603050405020304" pitchFamily="18" charset="0"/>
              <a:cs typeface="Times New Roman" panose="02020603050405020304" pitchFamily="18" charset="0"/>
            </a:endParaRPr>
          </a:p>
          <a:p>
            <a:pPr algn="just"/>
            <a:r>
              <a:rPr lang="en-US" sz="3200" b="0" i="0" dirty="0">
                <a:effectLst/>
                <a:latin typeface="Times New Roman" panose="02020603050405020304" pitchFamily="18" charset="0"/>
                <a:cs typeface="Times New Roman" panose="02020603050405020304" pitchFamily="18" charset="0"/>
              </a:rPr>
              <a:t>You find that the author has a limited scope of research focused only on a particular group within a population. In this case, your critical thinking reveals that there are “other sides to the story.”</a:t>
            </a:r>
            <a:endParaRPr lang="en-MY" sz="3200" dirty="0">
              <a:latin typeface="Times New Roman" panose="02020603050405020304" pitchFamily="18" charset="0"/>
              <a:cs typeface="Times New Roman" panose="02020603050405020304" pitchFamily="18" charset="0"/>
            </a:endParaRPr>
          </a:p>
        </p:txBody>
      </p:sp>
      <p:pic>
        <p:nvPicPr>
          <p:cNvPr id="5" name="Picture 4" descr="Closeup of hands holding an open book">
            <a:extLst>
              <a:ext uri="{FF2B5EF4-FFF2-40B4-BE49-F238E27FC236}">
                <a16:creationId xmlns:a16="http://schemas.microsoft.com/office/drawing/2014/main" id="{A7A152C1-6F3F-FDAC-BADB-A9FBD5CCFAD2}"/>
              </a:ext>
            </a:extLst>
          </p:cNvPr>
          <p:cNvPicPr>
            <a:picLocks noChangeAspect="1"/>
          </p:cNvPicPr>
          <p:nvPr/>
        </p:nvPicPr>
        <p:blipFill rotWithShape="1">
          <a:blip r:embed="rId2"/>
          <a:srcRect l="13060" r="19567" b="-1"/>
          <a:stretch/>
        </p:blipFill>
        <p:spPr>
          <a:xfrm>
            <a:off x="6096000" y="838013"/>
            <a:ext cx="5234538" cy="5186267"/>
          </a:xfrm>
          <a:prstGeom prst="rect">
            <a:avLst/>
          </a:prstGeom>
        </p:spPr>
      </p:pic>
      <p:pic>
        <p:nvPicPr>
          <p:cNvPr id="2" name="Picture 1">
            <a:extLst>
              <a:ext uri="{FF2B5EF4-FFF2-40B4-BE49-F238E27FC236}">
                <a16:creationId xmlns:a16="http://schemas.microsoft.com/office/drawing/2014/main" id="{506A221F-0BF8-C51D-F272-BC37171E98CB}"/>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541894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E39A299D-FDCA-F5F7-AF59-1073ADD3D694}"/>
              </a:ext>
            </a:extLst>
          </p:cNvPr>
          <p:cNvGraphicFramePr>
            <a:graphicFrameLocks noGrp="1"/>
          </p:cNvGraphicFramePr>
          <p:nvPr>
            <p:ph idx="1"/>
            <p:extLst>
              <p:ext uri="{D42A27DB-BD31-4B8C-83A1-F6EECF244321}">
                <p14:modId xmlns:p14="http://schemas.microsoft.com/office/powerpoint/2010/main" val="132685861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85603461-2687-EAFB-DA23-70FB40713AC5}"/>
              </a:ext>
            </a:extLst>
          </p:cNvPr>
          <p:cNvPicPr>
            <a:picLocks noChangeAspect="1"/>
          </p:cNvPicPr>
          <p:nvPr/>
        </p:nvPicPr>
        <p:blipFill>
          <a:blip r:embed="rId7"/>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47222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D5BD-B1EE-E00E-1661-49D024B1AB89}"/>
              </a:ext>
            </a:extLst>
          </p:cNvPr>
          <p:cNvSpPr>
            <a:spLocks noGrp="1"/>
          </p:cNvSpPr>
          <p:nvPr>
            <p:ph type="title"/>
          </p:nvPr>
        </p:nvSpPr>
        <p:spPr>
          <a:xfrm>
            <a:off x="447675" y="212725"/>
            <a:ext cx="10772775" cy="1325563"/>
          </a:xfrm>
        </p:spPr>
        <p:txBody>
          <a:bodyPr/>
          <a:lstStyle/>
          <a:p>
            <a:r>
              <a:rPr lang="en-US" b="1" dirty="0">
                <a:latin typeface="Times New Roman" panose="02020603050405020304" pitchFamily="18" charset="0"/>
                <a:cs typeface="Times New Roman" panose="02020603050405020304" pitchFamily="18" charset="0"/>
              </a:rPr>
              <a:t>The Research By Brown And Keely 2013</a:t>
            </a:r>
            <a:endParaRPr lang="en-MY" b="1" dirty="0"/>
          </a:p>
        </p:txBody>
      </p:sp>
      <p:sp>
        <p:nvSpPr>
          <p:cNvPr id="3" name="Content Placeholder 2">
            <a:extLst>
              <a:ext uri="{FF2B5EF4-FFF2-40B4-BE49-F238E27FC236}">
                <a16:creationId xmlns:a16="http://schemas.microsoft.com/office/drawing/2014/main" id="{AEC73F09-1894-2CC5-01BA-74D415624911}"/>
              </a:ext>
            </a:extLst>
          </p:cNvPr>
          <p:cNvSpPr>
            <a:spLocks noGrp="1"/>
          </p:cNvSpPr>
          <p:nvPr>
            <p:ph idx="1"/>
          </p:nvPr>
        </p:nvSpPr>
        <p:spPr>
          <a:xfrm>
            <a:off x="121298" y="1825625"/>
            <a:ext cx="9358605" cy="4957730"/>
          </a:xfrm>
        </p:spPr>
        <p:txBody>
          <a:bodyPr>
            <a:normAutofit fontScale="62500" lnSpcReduction="20000"/>
          </a:bodyPr>
          <a:lstStyle/>
          <a:p>
            <a:pPr>
              <a:lnSpc>
                <a:spcPct val="120000"/>
              </a:lnSpc>
            </a:pPr>
            <a:r>
              <a:rPr lang="en-US" dirty="0">
                <a:latin typeface="Times New Roman" panose="02020603050405020304" pitchFamily="18" charset="0"/>
                <a:cs typeface="Times New Roman" panose="02020603050405020304" pitchFamily="18" charset="0"/>
              </a:rPr>
              <a:t>So, the </a:t>
            </a:r>
            <a:r>
              <a:rPr lang="en-US" b="1" dirty="0">
                <a:latin typeface="Times New Roman" panose="02020603050405020304" pitchFamily="18" charset="0"/>
                <a:cs typeface="Times New Roman" panose="02020603050405020304" pitchFamily="18" charset="0"/>
              </a:rPr>
              <a:t>sponge</a:t>
            </a:r>
            <a:r>
              <a:rPr lang="en-US" dirty="0">
                <a:latin typeface="Times New Roman" panose="02020603050405020304" pitchFamily="18" charset="0"/>
                <a:cs typeface="Times New Roman" panose="02020603050405020304" pitchFamily="18" charset="0"/>
              </a:rPr>
              <a:t> involves the basic premise of passively </a:t>
            </a:r>
            <a:r>
              <a:rPr lang="en-US" dirty="0">
                <a:highlight>
                  <a:srgbClr val="FFFF00"/>
                </a:highlight>
                <a:latin typeface="Times New Roman" panose="02020603050405020304" pitchFamily="18" charset="0"/>
                <a:cs typeface="Times New Roman" panose="02020603050405020304" pitchFamily="18" charset="0"/>
              </a:rPr>
              <a:t>absorbing information without the use of critical thinking.</a:t>
            </a:r>
            <a:r>
              <a:rPr lang="en-US" dirty="0">
                <a:latin typeface="Times New Roman" panose="02020603050405020304" pitchFamily="18" charset="0"/>
                <a:cs typeface="Times New Roman" panose="02020603050405020304" pitchFamily="18" charset="0"/>
              </a:rPr>
              <a:t> </a:t>
            </a:r>
          </a:p>
          <a:p>
            <a:pPr>
              <a:lnSpc>
                <a:spcPct val="120000"/>
              </a:lnSpc>
            </a:pPr>
            <a:r>
              <a:rPr lang="en-US" dirty="0">
                <a:latin typeface="Times New Roman" panose="02020603050405020304" pitchFamily="18" charset="0"/>
                <a:cs typeface="Times New Roman" panose="02020603050405020304" pitchFamily="18" charset="0"/>
              </a:rPr>
              <a:t>The two benefits of this style are that the person </a:t>
            </a:r>
            <a:r>
              <a:rPr lang="en-US" b="1" u="sng" dirty="0">
                <a:latin typeface="Times New Roman" panose="02020603050405020304" pitchFamily="18" charset="0"/>
                <a:cs typeface="Times New Roman" panose="02020603050405020304" pitchFamily="18" charset="0"/>
              </a:rPr>
              <a:t>can absorb large amounts of information </a:t>
            </a:r>
            <a:r>
              <a:rPr lang="en-US" dirty="0">
                <a:latin typeface="Times New Roman" panose="02020603050405020304" pitchFamily="18" charset="0"/>
                <a:cs typeface="Times New Roman" panose="02020603050405020304" pitchFamily="18" charset="0"/>
              </a:rPr>
              <a:t>to view the world from different perspectives, and it </a:t>
            </a:r>
            <a:r>
              <a:rPr lang="en-US" b="1" u="sng" dirty="0">
                <a:latin typeface="Times New Roman" panose="02020603050405020304" pitchFamily="18" charset="0"/>
                <a:cs typeface="Times New Roman" panose="02020603050405020304" pitchFamily="18" charset="0"/>
              </a:rPr>
              <a:t>does not require huge amounts of mental exertion</a:t>
            </a:r>
            <a:r>
              <a:rPr lang="en-US" dirty="0">
                <a:latin typeface="Times New Roman" panose="02020603050405020304" pitchFamily="18" charset="0"/>
                <a:cs typeface="Times New Roman" panose="02020603050405020304" pitchFamily="18" charset="0"/>
              </a:rPr>
              <a:t>. However, this process of thinking offers no </a:t>
            </a:r>
            <a:r>
              <a:rPr lang="en-US" dirty="0">
                <a:highlight>
                  <a:srgbClr val="00FF00"/>
                </a:highlight>
                <a:latin typeface="Times New Roman" panose="02020603050405020304" pitchFamily="18" charset="0"/>
                <a:cs typeface="Times New Roman" panose="02020603050405020304" pitchFamily="18" charset="0"/>
              </a:rPr>
              <a:t>dependable procedure for determining which opinions or information to trust and which ones to reject.</a:t>
            </a:r>
          </a:p>
          <a:p>
            <a:pPr marL="0" indent="0">
              <a:lnSpc>
                <a:spcPct val="120000"/>
              </a:lnSpc>
              <a:buNone/>
            </a:pPr>
            <a:r>
              <a:rPr lang="en-US" dirty="0">
                <a:latin typeface="Times New Roman" panose="02020603050405020304" pitchFamily="18" charset="0"/>
                <a:cs typeface="Times New Roman" panose="02020603050405020304" pitchFamily="18" charset="0"/>
              </a:rPr>
              <a:t>…………………………………………………………………………………………..</a:t>
            </a:r>
          </a:p>
          <a:p>
            <a:pPr>
              <a:lnSpc>
                <a:spcPct val="120000"/>
              </a:lnSpc>
            </a:pPr>
            <a:r>
              <a:rPr lang="en-US" dirty="0">
                <a:latin typeface="Times New Roman" panose="02020603050405020304" pitchFamily="18" charset="0"/>
                <a:cs typeface="Times New Roman" panose="02020603050405020304" pitchFamily="18" charset="0"/>
              </a:rPr>
              <a:t>The second approach, which is referred </a:t>
            </a:r>
            <a:r>
              <a:rPr lang="en-US" b="1" dirty="0">
                <a:latin typeface="Times New Roman" panose="02020603050405020304" pitchFamily="18" charset="0"/>
                <a:cs typeface="Times New Roman" panose="02020603050405020304" pitchFamily="18" charset="0"/>
              </a:rPr>
              <a:t>to as panning for gold</a:t>
            </a:r>
            <a:r>
              <a:rPr lang="en-US" dirty="0">
                <a:latin typeface="Times New Roman" panose="02020603050405020304" pitchFamily="18" charset="0"/>
                <a:cs typeface="Times New Roman" panose="02020603050405020304" pitchFamily="18" charset="0"/>
              </a:rPr>
              <a:t>. You separate particles of gold from soil by washing in a pan with water. </a:t>
            </a:r>
          </a:p>
          <a:p>
            <a:pPr>
              <a:lnSpc>
                <a:spcPct val="120000"/>
              </a:lnSpc>
            </a:pPr>
            <a:r>
              <a:rPr lang="en-US" dirty="0">
                <a:highlight>
                  <a:srgbClr val="FFFF00"/>
                </a:highlight>
                <a:latin typeface="Times New Roman" panose="02020603050405020304" pitchFamily="18" charset="0"/>
                <a:cs typeface="Times New Roman" panose="02020603050405020304" pitchFamily="18" charset="0"/>
              </a:rPr>
              <a:t>It highlights that </a:t>
            </a:r>
            <a:r>
              <a:rPr lang="en-US" b="1" dirty="0">
                <a:highlight>
                  <a:srgbClr val="FFFF00"/>
                </a:highlight>
                <a:latin typeface="Times New Roman" panose="02020603050405020304" pitchFamily="18" charset="0"/>
                <a:cs typeface="Times New Roman" panose="02020603050405020304" pitchFamily="18" charset="0"/>
              </a:rPr>
              <a:t>critical thinking </a:t>
            </a:r>
            <a:r>
              <a:rPr lang="en-US" dirty="0">
                <a:highlight>
                  <a:srgbClr val="FFFF00"/>
                </a:highlight>
                <a:latin typeface="Times New Roman" panose="02020603050405020304" pitchFamily="18" charset="0"/>
                <a:cs typeface="Times New Roman" panose="02020603050405020304" pitchFamily="18" charset="0"/>
              </a:rPr>
              <a:t>is carefully inspecting and examining the information you read</a:t>
            </a:r>
            <a:r>
              <a:rPr lang="en-US" dirty="0">
                <a:latin typeface="Times New Roman" panose="02020603050405020304" pitchFamily="18" charset="0"/>
                <a:cs typeface="Times New Roman" panose="02020603050405020304" pitchFamily="18" charset="0"/>
              </a:rPr>
              <a:t>. </a:t>
            </a:r>
          </a:p>
          <a:p>
            <a:pPr>
              <a:lnSpc>
                <a:spcPct val="120000"/>
              </a:lnSpc>
            </a:pPr>
            <a:r>
              <a:rPr lang="en-US" dirty="0">
                <a:latin typeface="Times New Roman" panose="02020603050405020304" pitchFamily="18" charset="0"/>
                <a:cs typeface="Times New Roman" panose="02020603050405020304" pitchFamily="18" charset="0"/>
              </a:rPr>
              <a:t>This process is beneficial as it asks active readers and listeners to frequently ask critical questions and take time to contemplate whether the information is reliable and factual. Obviously this type of thinking is challenging and often repetitive, </a:t>
            </a:r>
            <a:r>
              <a:rPr lang="en-US" dirty="0">
                <a:highlight>
                  <a:srgbClr val="FFFF00"/>
                </a:highlight>
                <a:latin typeface="Times New Roman" panose="02020603050405020304" pitchFamily="18" charset="0"/>
                <a:cs typeface="Times New Roman" panose="02020603050405020304" pitchFamily="18" charset="0"/>
              </a:rPr>
              <a:t>but failure to do this will lead to a passive acceptance of ideas without critical analysis. </a:t>
            </a:r>
            <a:endParaRPr lang="en-MY" dirty="0">
              <a:highlight>
                <a:srgbClr val="FFFF00"/>
              </a:highlight>
              <a:latin typeface="Times New Roman" panose="02020603050405020304" pitchFamily="18" charset="0"/>
              <a:cs typeface="Times New Roman" panose="02020603050405020304" pitchFamily="18" charset="0"/>
            </a:endParaRPr>
          </a:p>
          <a:p>
            <a:pPr>
              <a:lnSpc>
                <a:spcPct val="120000"/>
              </a:lnSpc>
            </a:pPr>
            <a:endParaRPr lang="en-MY" dirty="0"/>
          </a:p>
        </p:txBody>
      </p:sp>
      <p:pic>
        <p:nvPicPr>
          <p:cNvPr id="4" name="Picture 3">
            <a:extLst>
              <a:ext uri="{FF2B5EF4-FFF2-40B4-BE49-F238E27FC236}">
                <a16:creationId xmlns:a16="http://schemas.microsoft.com/office/drawing/2014/main" id="{3A8798B2-D05B-8B1D-A8C0-A305C816CD31}"/>
              </a:ext>
            </a:extLst>
          </p:cNvPr>
          <p:cNvPicPr>
            <a:picLocks noChangeAspect="1"/>
          </p:cNvPicPr>
          <p:nvPr/>
        </p:nvPicPr>
        <p:blipFill>
          <a:blip r:embed="rId2"/>
          <a:stretch>
            <a:fillRect/>
          </a:stretch>
        </p:blipFill>
        <p:spPr>
          <a:xfrm>
            <a:off x="9479903" y="1304292"/>
            <a:ext cx="2712097" cy="2222500"/>
          </a:xfrm>
          <a:prstGeom prst="rect">
            <a:avLst/>
          </a:prstGeom>
        </p:spPr>
      </p:pic>
      <p:pic>
        <p:nvPicPr>
          <p:cNvPr id="5" name="Picture 4">
            <a:extLst>
              <a:ext uri="{FF2B5EF4-FFF2-40B4-BE49-F238E27FC236}">
                <a16:creationId xmlns:a16="http://schemas.microsoft.com/office/drawing/2014/main" id="{007386C7-CD9D-2A11-0750-A0A485F6C9ED}"/>
              </a:ext>
            </a:extLst>
          </p:cNvPr>
          <p:cNvPicPr>
            <a:picLocks noChangeAspect="1"/>
          </p:cNvPicPr>
          <p:nvPr/>
        </p:nvPicPr>
        <p:blipFill>
          <a:blip r:embed="rId3"/>
          <a:stretch>
            <a:fillRect/>
          </a:stretch>
        </p:blipFill>
        <p:spPr>
          <a:xfrm>
            <a:off x="9467834" y="4442458"/>
            <a:ext cx="2602868" cy="1873393"/>
          </a:xfrm>
          <a:prstGeom prst="rect">
            <a:avLst/>
          </a:prstGeom>
          <a:ln>
            <a:noFill/>
          </a:ln>
          <a:effectLst>
            <a:softEdge rad="112500"/>
          </a:effectLst>
        </p:spPr>
      </p:pic>
      <p:pic>
        <p:nvPicPr>
          <p:cNvPr id="6" name="Picture 5">
            <a:extLst>
              <a:ext uri="{FF2B5EF4-FFF2-40B4-BE49-F238E27FC236}">
                <a16:creationId xmlns:a16="http://schemas.microsoft.com/office/drawing/2014/main" id="{226329DD-3527-0B13-B376-847B58AC3BDA}"/>
              </a:ext>
            </a:extLst>
          </p:cNvPr>
          <p:cNvPicPr>
            <a:picLocks noChangeAspect="1"/>
          </p:cNvPicPr>
          <p:nvPr/>
        </p:nvPicPr>
        <p:blipFill>
          <a:blip r:embed="rId4"/>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33002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E24B6-68BE-83F5-2D42-48AE5C927192}"/>
              </a:ext>
            </a:extLst>
          </p:cNvPr>
          <p:cNvSpPr>
            <a:spLocks noGrp="1"/>
          </p:cNvSpPr>
          <p:nvPr>
            <p:ph idx="1"/>
          </p:nvPr>
        </p:nvSpPr>
        <p:spPr>
          <a:xfrm>
            <a:off x="149290" y="410547"/>
            <a:ext cx="7576457" cy="6036905"/>
          </a:xfrm>
        </p:spPr>
        <p:txBody>
          <a:bodyPr anchor="t">
            <a:normAutofit fontScale="85000" lnSpcReduction="10000"/>
          </a:bodyPr>
          <a:lstStyle/>
          <a:p>
            <a:pPr>
              <a:lnSpc>
                <a:spcPct val="110000"/>
              </a:lnSpc>
            </a:pPr>
            <a:r>
              <a:rPr lang="en-US" sz="3200" dirty="0">
                <a:latin typeface="Times New Roman" panose="02020603050405020304" pitchFamily="18" charset="0"/>
                <a:cs typeface="Times New Roman" panose="02020603050405020304" pitchFamily="18" charset="0"/>
              </a:rPr>
              <a:t>This leads nicely into </a:t>
            </a:r>
            <a:r>
              <a:rPr lang="en-US" sz="3200" dirty="0">
                <a:highlight>
                  <a:srgbClr val="FFFF00"/>
                </a:highlight>
                <a:latin typeface="Times New Roman" panose="02020603050405020304" pitchFamily="18" charset="0"/>
                <a:cs typeface="Times New Roman" panose="02020603050405020304" pitchFamily="18" charset="0"/>
              </a:rPr>
              <a:t>Blooms taxonomy</a:t>
            </a:r>
            <a:r>
              <a:rPr lang="en-US" sz="3200" dirty="0">
                <a:latin typeface="Times New Roman" panose="02020603050405020304" pitchFamily="18" charset="0"/>
                <a:cs typeface="Times New Roman" panose="02020603050405020304" pitchFamily="18" charset="0"/>
              </a:rPr>
              <a:t>. This is a classification pyramid of learning levels which maps the way we think and process information.</a:t>
            </a:r>
          </a:p>
          <a:p>
            <a:pPr>
              <a:lnSpc>
                <a:spcPct val="110000"/>
              </a:lnSpc>
            </a:pPr>
            <a:endParaRPr lang="en-US" sz="3200" dirty="0">
              <a:latin typeface="Times New Roman" panose="02020603050405020304" pitchFamily="18" charset="0"/>
              <a:cs typeface="Times New Roman" panose="02020603050405020304" pitchFamily="18" charset="0"/>
            </a:endParaRPr>
          </a:p>
          <a:p>
            <a:pPr>
              <a:lnSpc>
                <a:spcPct val="110000"/>
              </a:lnSpc>
            </a:pPr>
            <a:r>
              <a:rPr lang="en-US" sz="3200"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The lower </a:t>
            </a:r>
            <a:r>
              <a:rPr lang="en-US" sz="3200" dirty="0">
                <a:latin typeface="Times New Roman" panose="02020603050405020304" pitchFamily="18" charset="0"/>
                <a:cs typeface="Times New Roman" panose="02020603050405020304" pitchFamily="18" charset="0"/>
              </a:rPr>
              <a:t>levels of learning are </a:t>
            </a:r>
            <a:r>
              <a:rPr lang="en-US" sz="3200" dirty="0">
                <a:highlight>
                  <a:srgbClr val="FFFF00"/>
                </a:highlight>
                <a:latin typeface="Times New Roman" panose="02020603050405020304" pitchFamily="18" charset="0"/>
                <a:cs typeface="Times New Roman" panose="02020603050405020304" pitchFamily="18" charset="0"/>
              </a:rPr>
              <a:t>remembering, understanding and applying</a:t>
            </a:r>
            <a:r>
              <a:rPr lang="en-US" sz="3200" dirty="0">
                <a:latin typeface="Times New Roman" panose="02020603050405020304" pitchFamily="18" charset="0"/>
                <a:cs typeface="Times New Roman" panose="02020603050405020304" pitchFamily="18" charset="0"/>
              </a:rPr>
              <a:t>. These can be seen as </a:t>
            </a:r>
            <a:r>
              <a:rPr lang="en-US" sz="3200" b="1" u="sng" dirty="0">
                <a:highlight>
                  <a:srgbClr val="00FF00"/>
                </a:highlight>
                <a:latin typeface="Times New Roman" panose="02020603050405020304" pitchFamily="18" charset="0"/>
                <a:cs typeface="Times New Roman" panose="02020603050405020304" pitchFamily="18" charset="0"/>
              </a:rPr>
              <a:t>the sponge </a:t>
            </a:r>
            <a:r>
              <a:rPr lang="en-US" sz="3200" b="1" u="sng" dirty="0">
                <a:latin typeface="Times New Roman" panose="02020603050405020304" pitchFamily="18" charset="0"/>
                <a:cs typeface="Times New Roman" panose="02020603050405020304" pitchFamily="18" charset="0"/>
              </a:rPr>
              <a:t>or lower order thinking skills where information is given and absorbed. </a:t>
            </a:r>
          </a:p>
          <a:p>
            <a:pPr>
              <a:lnSpc>
                <a:spcPct val="110000"/>
              </a:lnSpc>
            </a:pPr>
            <a:endParaRPr lang="en-US" sz="3300" b="1" u="sng" dirty="0">
              <a:latin typeface="Times New Roman" panose="02020603050405020304" pitchFamily="18" charset="0"/>
              <a:cs typeface="Times New Roman" panose="02020603050405020304" pitchFamily="18" charset="0"/>
            </a:endParaRPr>
          </a:p>
          <a:p>
            <a:pPr>
              <a:lnSpc>
                <a:spcPct val="110000"/>
              </a:lnSpc>
            </a:pPr>
            <a:r>
              <a:rPr lang="en-US" sz="4200" b="1" dirty="0">
                <a:latin typeface="Times New Roman" panose="02020603050405020304" pitchFamily="18" charset="0"/>
                <a:cs typeface="Times New Roman" panose="02020603050405020304" pitchFamily="18" charset="0"/>
              </a:rPr>
              <a:t>The higher </a:t>
            </a:r>
            <a:r>
              <a:rPr lang="en-US" sz="3200" dirty="0">
                <a:latin typeface="Times New Roman" panose="02020603050405020304" pitchFamily="18" charset="0"/>
                <a:cs typeface="Times New Roman" panose="02020603050405020304" pitchFamily="18" charset="0"/>
              </a:rPr>
              <a:t>order thinking skills </a:t>
            </a:r>
            <a:r>
              <a:rPr lang="en-US" sz="3200" b="1" u="sng" dirty="0">
                <a:highlight>
                  <a:srgbClr val="FFFF00"/>
                </a:highlight>
                <a:latin typeface="Times New Roman" panose="02020603050405020304" pitchFamily="18" charset="0"/>
                <a:cs typeface="Times New Roman" panose="02020603050405020304" pitchFamily="18" charset="0"/>
              </a:rPr>
              <a:t>are analyzing, evaluating, and creating.</a:t>
            </a:r>
            <a:r>
              <a:rPr lang="en-US" sz="3200" b="1" u="sng" dirty="0">
                <a:latin typeface="Times New Roman" panose="02020603050405020304" pitchFamily="18" charset="0"/>
                <a:cs typeface="Times New Roman" panose="02020603050405020304" pitchFamily="18" charset="0"/>
              </a:rPr>
              <a:t> These are </a:t>
            </a:r>
            <a:r>
              <a:rPr lang="en-US" sz="3200" b="1" u="sng" dirty="0">
                <a:highlight>
                  <a:srgbClr val="00FF00"/>
                </a:highlight>
                <a:latin typeface="Times New Roman" panose="02020603050405020304" pitchFamily="18" charset="0"/>
                <a:cs typeface="Times New Roman" panose="02020603050405020304" pitchFamily="18" charset="0"/>
              </a:rPr>
              <a:t>Panning for Gold</a:t>
            </a:r>
            <a:r>
              <a:rPr lang="en-US" sz="3200" b="1" u="sng" dirty="0">
                <a:latin typeface="Times New Roman" panose="02020603050405020304" pitchFamily="18" charset="0"/>
                <a:cs typeface="Times New Roman" panose="02020603050405020304" pitchFamily="18" charset="0"/>
              </a:rPr>
              <a:t> or your critical thinking skills. </a:t>
            </a:r>
            <a:endParaRPr lang="en-MY" sz="3200" b="1" u="sng"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0954BD9-56BB-4C96-5025-814D8C1E6A35}"/>
              </a:ext>
            </a:extLst>
          </p:cNvPr>
          <p:cNvPicPr>
            <a:picLocks noChangeAspect="1"/>
          </p:cNvPicPr>
          <p:nvPr/>
        </p:nvPicPr>
        <p:blipFill>
          <a:blip r:embed="rId2"/>
          <a:stretch>
            <a:fillRect/>
          </a:stretch>
        </p:blipFill>
        <p:spPr>
          <a:xfrm>
            <a:off x="7334250" y="76200"/>
            <a:ext cx="4928193" cy="6858000"/>
          </a:xfrm>
          <a:prstGeom prst="rect">
            <a:avLst/>
          </a:prstGeom>
        </p:spPr>
      </p:pic>
      <p:pic>
        <p:nvPicPr>
          <p:cNvPr id="4" name="Picture 3">
            <a:extLst>
              <a:ext uri="{FF2B5EF4-FFF2-40B4-BE49-F238E27FC236}">
                <a16:creationId xmlns:a16="http://schemas.microsoft.com/office/drawing/2014/main" id="{FB7DA6B1-706D-BF2A-509A-FDF42507A31A}"/>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20487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7F2C-1221-9A96-B704-5166532C3369}"/>
              </a:ext>
            </a:extLst>
          </p:cNvPr>
          <p:cNvSpPr>
            <a:spLocks noGrp="1"/>
          </p:cNvSpPr>
          <p:nvPr>
            <p:ph type="title"/>
          </p:nvPr>
        </p:nvSpPr>
        <p:spPr>
          <a:xfrm>
            <a:off x="603280" y="85727"/>
            <a:ext cx="11265259" cy="791352"/>
          </a:xfrm>
        </p:spPr>
        <p:txBody>
          <a:bodyPr>
            <a:normAutofit fontScale="90000"/>
          </a:bodyPr>
          <a:lstStyle/>
          <a:p>
            <a:r>
              <a:rPr lang="en-US" sz="4800" dirty="0">
                <a:latin typeface="Times New Roman" panose="02020603050405020304" pitchFamily="18" charset="0"/>
                <a:cs typeface="Times New Roman" panose="02020603050405020304" pitchFamily="18" charset="0"/>
              </a:rPr>
              <a:t>Let's Focus On The Higher Order Thinking Skills</a:t>
            </a:r>
            <a:endParaRPr lang="en-MY"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AAD29C-3559-C261-CFDA-456F7928DC4C}"/>
              </a:ext>
            </a:extLst>
          </p:cNvPr>
          <p:cNvSpPr>
            <a:spLocks noGrp="1"/>
          </p:cNvSpPr>
          <p:nvPr>
            <p:ph idx="1"/>
          </p:nvPr>
        </p:nvSpPr>
        <p:spPr>
          <a:xfrm>
            <a:off x="104774" y="1073021"/>
            <a:ext cx="7249393" cy="5699254"/>
          </a:xfrm>
        </p:spPr>
        <p:txBody>
          <a:bodyPr anchor="ctr">
            <a:normAutofit lnSpcReduction="10000"/>
          </a:bodyPr>
          <a:lstStyle/>
          <a:p>
            <a:pPr marL="0" indent="0" algn="ctr">
              <a:buNone/>
            </a:pPr>
            <a:r>
              <a:rPr lang="en-US" sz="2400" b="1" dirty="0">
                <a:highlight>
                  <a:srgbClr val="FFFF00"/>
                </a:highlight>
                <a:latin typeface="Times New Roman" panose="02020603050405020304" pitchFamily="18" charset="0"/>
                <a:cs typeface="Times New Roman" panose="02020603050405020304" pitchFamily="18" charset="0"/>
              </a:rPr>
              <a:t>Analyzing</a:t>
            </a:r>
            <a:r>
              <a:rPr lang="en-US" sz="2400" b="1"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is breaking the information down into separate components and looking for relationships between ideas and overall structures through analyzing content.</a:t>
            </a:r>
          </a:p>
          <a:p>
            <a:r>
              <a:rPr lang="en-US" sz="1800" dirty="0">
                <a:latin typeface="Times New Roman" panose="02020603050405020304" pitchFamily="18" charset="0"/>
                <a:cs typeface="Times New Roman" panose="02020603050405020304" pitchFamily="18" charset="0"/>
              </a:rPr>
              <a:t>You will recognize unstated assumptions, logical reasoning, and relevancy of data. At this level you can answer questions like </a:t>
            </a:r>
            <a:r>
              <a:rPr lang="en-US" sz="1800" dirty="0">
                <a:highlight>
                  <a:srgbClr val="FFFF00"/>
                </a:highlight>
                <a:latin typeface="Times New Roman" panose="02020603050405020304" pitchFamily="18" charset="0"/>
                <a:cs typeface="Times New Roman" panose="02020603050405020304" pitchFamily="18" charset="0"/>
              </a:rPr>
              <a:t>why, how, and what if</a:t>
            </a:r>
          </a:p>
          <a:p>
            <a:endParaRPr lang="en-US" sz="2400" dirty="0">
              <a:highlight>
                <a:srgbClr val="FFFF00"/>
              </a:highlight>
              <a:latin typeface="Times New Roman" panose="02020603050405020304" pitchFamily="18" charset="0"/>
              <a:cs typeface="Times New Roman" panose="02020603050405020304" pitchFamily="18" charset="0"/>
            </a:endParaRPr>
          </a:p>
          <a:p>
            <a:pPr marL="0" indent="0" algn="ctr">
              <a:buNone/>
            </a:pPr>
            <a:r>
              <a:rPr lang="en-US" sz="2400" b="1" dirty="0">
                <a:highlight>
                  <a:srgbClr val="FFFF00"/>
                </a:highlight>
                <a:latin typeface="Times New Roman" panose="02020603050405020304" pitchFamily="18" charset="0"/>
                <a:cs typeface="Times New Roman" panose="02020603050405020304" pitchFamily="18" charset="0"/>
              </a:rPr>
              <a:t>Evaluating</a:t>
            </a:r>
          </a:p>
          <a:p>
            <a:pPr marL="0" indent="0">
              <a:buNone/>
            </a:pPr>
            <a:r>
              <a:rPr lang="en-US" sz="1800" dirty="0">
                <a:latin typeface="Times New Roman" panose="02020603050405020304" pitchFamily="18" charset="0"/>
                <a:cs typeface="Times New Roman" panose="02020603050405020304" pitchFamily="18" charset="0"/>
              </a:rPr>
              <a:t>is judging, assessing, and criticizing information. Through using what you know to make a decision and support your views. To be successful at this, </a:t>
            </a:r>
            <a:r>
              <a:rPr lang="en-US" sz="1800" b="1" dirty="0">
                <a:highlight>
                  <a:srgbClr val="FFFF00"/>
                </a:highlight>
                <a:latin typeface="Times New Roman" panose="02020603050405020304" pitchFamily="18" charset="0"/>
                <a:cs typeface="Times New Roman" panose="02020603050405020304" pitchFamily="18" charset="0"/>
              </a:rPr>
              <a:t>you need a profound understanding of the topic or idea you are evaluating. At this level you can answer questions like So what and what's next? </a:t>
            </a:r>
          </a:p>
          <a:p>
            <a:endParaRPr lang="en-US" sz="1800" dirty="0">
              <a:latin typeface="Times New Roman" panose="02020603050405020304" pitchFamily="18" charset="0"/>
              <a:cs typeface="Times New Roman" panose="02020603050405020304" pitchFamily="18" charset="0"/>
            </a:endParaRPr>
          </a:p>
          <a:p>
            <a:pPr marL="0" indent="0" algn="ctr">
              <a:buNone/>
            </a:pPr>
            <a:r>
              <a:rPr lang="en-US" sz="2400" b="1" dirty="0">
                <a:highlight>
                  <a:srgbClr val="FFFF00"/>
                </a:highlight>
                <a:latin typeface="Times New Roman" panose="02020603050405020304" pitchFamily="18" charset="0"/>
                <a:cs typeface="Times New Roman" panose="02020603050405020304" pitchFamily="18" charset="0"/>
              </a:rPr>
              <a:t>Creating</a:t>
            </a:r>
          </a:p>
          <a:p>
            <a:pPr marL="0" indent="0">
              <a:buNone/>
            </a:pPr>
            <a:r>
              <a:rPr lang="en-US" sz="1800" dirty="0">
                <a:latin typeface="Times New Roman" panose="02020603050405020304" pitchFamily="18" charset="0"/>
                <a:cs typeface="Times New Roman" panose="02020603050405020304" pitchFamily="18" charset="0"/>
              </a:rPr>
              <a:t> is the highest level where you combine all elements of the taxonomy to produce new or original work</a:t>
            </a:r>
            <a:r>
              <a:rPr lang="en-US" sz="1800" dirty="0">
                <a:highlight>
                  <a:srgbClr val="FFFF00"/>
                </a:highligh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t>
            </a:r>
            <a:r>
              <a:rPr lang="en-US" sz="1800" dirty="0">
                <a:highlight>
                  <a:srgbClr val="FFFF00"/>
                </a:highlight>
                <a:latin typeface="Times New Roman" panose="02020603050405020304" pitchFamily="18" charset="0"/>
                <a:cs typeface="Times New Roman" panose="02020603050405020304" pitchFamily="18" charset="0"/>
              </a:rPr>
              <a:t>It requires inventiveness and originality to form new opinions and structures</a:t>
            </a:r>
            <a:r>
              <a:rPr lang="en-US" sz="1800" dirty="0">
                <a:latin typeface="Times New Roman" panose="02020603050405020304" pitchFamily="18" charset="0"/>
                <a:cs typeface="Times New Roman" panose="02020603050405020304" pitchFamily="18" charset="0"/>
              </a:rPr>
              <a:t>. this level you can answer questions like. </a:t>
            </a:r>
            <a:r>
              <a:rPr lang="en-US" sz="1800" b="1" dirty="0">
                <a:latin typeface="Times New Roman" panose="02020603050405020304" pitchFamily="18" charset="0"/>
                <a:cs typeface="Times New Roman" panose="02020603050405020304" pitchFamily="18" charset="0"/>
              </a:rPr>
              <a:t>How can it be improved or how can it be changed or adapted</a:t>
            </a:r>
            <a:endParaRPr lang="en-MY" sz="1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DC23D47-2A5F-B7A3-4DCA-D9F30B830260}"/>
              </a:ext>
            </a:extLst>
          </p:cNvPr>
          <p:cNvPicPr>
            <a:picLocks noChangeAspect="1"/>
          </p:cNvPicPr>
          <p:nvPr/>
        </p:nvPicPr>
        <p:blipFill>
          <a:blip r:embed="rId2"/>
          <a:stretch>
            <a:fillRect/>
          </a:stretch>
        </p:blipFill>
        <p:spPr>
          <a:xfrm>
            <a:off x="7354167" y="1306286"/>
            <a:ext cx="4846618" cy="523272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9B23458-614A-B02F-32C3-90712C9721EB}"/>
                  </a:ext>
                </a:extLst>
              </p14:cNvPr>
              <p14:cNvContentPartPr/>
              <p14:nvPr/>
            </p14:nvContentPartPr>
            <p14:xfrm>
              <a:off x="8184688" y="6251150"/>
              <a:ext cx="501120" cy="85680"/>
            </p14:xfrm>
          </p:contentPart>
        </mc:Choice>
        <mc:Fallback xmlns="">
          <p:pic>
            <p:nvPicPr>
              <p:cNvPr id="5" name="Ink 4">
                <a:extLst>
                  <a:ext uri="{FF2B5EF4-FFF2-40B4-BE49-F238E27FC236}">
                    <a16:creationId xmlns:a16="http://schemas.microsoft.com/office/drawing/2014/main" id="{79B23458-614A-B02F-32C3-90712C9721EB}"/>
                  </a:ext>
                </a:extLst>
              </p:cNvPr>
              <p:cNvPicPr/>
              <p:nvPr/>
            </p:nvPicPr>
            <p:blipFill>
              <a:blip r:embed="rId4"/>
              <a:stretch>
                <a:fillRect/>
              </a:stretch>
            </p:blipFill>
            <p:spPr>
              <a:xfrm>
                <a:off x="8122048" y="6188150"/>
                <a:ext cx="626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4E6AF73-BEE4-0AB7-F48C-AFBBC13DB337}"/>
                  </a:ext>
                </a:extLst>
              </p14:cNvPr>
              <p14:cNvContentPartPr/>
              <p14:nvPr/>
            </p14:nvContentPartPr>
            <p14:xfrm>
              <a:off x="7354168" y="6057830"/>
              <a:ext cx="1416240" cy="399960"/>
            </p14:xfrm>
          </p:contentPart>
        </mc:Choice>
        <mc:Fallback xmlns="">
          <p:pic>
            <p:nvPicPr>
              <p:cNvPr id="6" name="Ink 5">
                <a:extLst>
                  <a:ext uri="{FF2B5EF4-FFF2-40B4-BE49-F238E27FC236}">
                    <a16:creationId xmlns:a16="http://schemas.microsoft.com/office/drawing/2014/main" id="{44E6AF73-BEE4-0AB7-F48C-AFBBC13DB337}"/>
                  </a:ext>
                </a:extLst>
              </p:cNvPr>
              <p:cNvPicPr/>
              <p:nvPr/>
            </p:nvPicPr>
            <p:blipFill>
              <a:blip r:embed="rId6"/>
              <a:stretch>
                <a:fillRect/>
              </a:stretch>
            </p:blipFill>
            <p:spPr>
              <a:xfrm>
                <a:off x="7291168" y="5995190"/>
                <a:ext cx="1541880" cy="525600"/>
              </a:xfrm>
              <a:prstGeom prst="rect">
                <a:avLst/>
              </a:prstGeom>
            </p:spPr>
          </p:pic>
        </mc:Fallback>
      </mc:AlternateContent>
    </p:spTree>
    <p:extLst>
      <p:ext uri="{BB962C8B-B14F-4D97-AF65-F5344CB8AC3E}">
        <p14:creationId xmlns:p14="http://schemas.microsoft.com/office/powerpoint/2010/main" val="68662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05F24-B29F-98D4-2CB4-960549F35A85}"/>
              </a:ext>
            </a:extLst>
          </p:cNvPr>
          <p:cNvSpPr>
            <a:spLocks noGrp="1"/>
          </p:cNvSpPr>
          <p:nvPr>
            <p:ph type="title"/>
          </p:nvPr>
        </p:nvSpPr>
        <p:spPr>
          <a:xfrm>
            <a:off x="351515" y="198276"/>
            <a:ext cx="7000874" cy="1014704"/>
          </a:xfrm>
        </p:spPr>
        <p:txBody>
          <a:bodyPr>
            <a:normAutofit fontScale="90000"/>
          </a:bodyPr>
          <a:lstStyle/>
          <a:p>
            <a:pPr algn="ctr"/>
            <a:r>
              <a:rPr lang="en-MY" b="1" dirty="0">
                <a:latin typeface="Times New Roman" panose="02020603050405020304" pitchFamily="18" charset="0"/>
                <a:cs typeface="Times New Roman" panose="02020603050405020304" pitchFamily="18" charset="0"/>
              </a:rPr>
              <a:t>Principles Of Critical Thinking</a:t>
            </a:r>
          </a:p>
        </p:txBody>
      </p:sp>
      <p:sp>
        <p:nvSpPr>
          <p:cNvPr id="3" name="Content Placeholder 2">
            <a:extLst>
              <a:ext uri="{FF2B5EF4-FFF2-40B4-BE49-F238E27FC236}">
                <a16:creationId xmlns:a16="http://schemas.microsoft.com/office/drawing/2014/main" id="{5D227131-881C-7627-4A4F-4E91E0D317B5}"/>
              </a:ext>
            </a:extLst>
          </p:cNvPr>
          <p:cNvSpPr>
            <a:spLocks noGrp="1"/>
          </p:cNvSpPr>
          <p:nvPr>
            <p:ph idx="1"/>
          </p:nvPr>
        </p:nvSpPr>
        <p:spPr>
          <a:xfrm>
            <a:off x="-1" y="1129005"/>
            <a:ext cx="7501813" cy="5614695"/>
          </a:xfrm>
        </p:spPr>
        <p:txBody>
          <a:bodyPr>
            <a:normAutofit lnSpcReduction="10000"/>
          </a:bodyPr>
          <a:lstStyle/>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Think independently</a:t>
            </a:r>
          </a:p>
          <a:p>
            <a:pPr marL="0" indent="0" algn="just">
              <a:buNone/>
            </a:pPr>
            <a:r>
              <a:rPr lang="en-US" sz="2000" dirty="0">
                <a:latin typeface="Times New Roman" panose="02020603050405020304" pitchFamily="18" charset="0"/>
                <a:cs typeface="Times New Roman" panose="02020603050405020304" pitchFamily="18" charset="0"/>
              </a:rPr>
              <a:t>Listen to other points of view, </a:t>
            </a:r>
            <a:r>
              <a:rPr lang="en-US" sz="2000" dirty="0">
                <a:highlight>
                  <a:srgbClr val="FFFF00"/>
                </a:highlight>
                <a:latin typeface="Times New Roman" panose="02020603050405020304" pitchFamily="18" charset="0"/>
                <a:cs typeface="Times New Roman" panose="02020603050405020304" pitchFamily="18" charset="0"/>
              </a:rPr>
              <a:t>but do not follow any viewpoint without examining it first from different angles. </a:t>
            </a:r>
            <a:r>
              <a:rPr lang="en-US" sz="2000" b="1" dirty="0">
                <a:latin typeface="Times New Roman" panose="02020603050405020304" pitchFamily="18" charset="0"/>
                <a:cs typeface="Times New Roman" panose="02020603050405020304" pitchFamily="18" charset="0"/>
              </a:rPr>
              <a:t>Especially be cautious not to blindly accept claims and statements just because they are issued by an authority or expert</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highlight>
                  <a:srgbClr val="00FF00"/>
                </a:highlight>
                <a:latin typeface="Times New Roman" panose="02020603050405020304" pitchFamily="18" charset="0"/>
                <a:cs typeface="Times New Roman" panose="02020603050405020304" pitchFamily="18" charset="0"/>
              </a:rPr>
              <a:t>Everybody can be wrong,</a:t>
            </a:r>
            <a:r>
              <a:rPr lang="en-US" sz="2000" dirty="0">
                <a:latin typeface="Times New Roman" panose="02020603050405020304" pitchFamily="18" charset="0"/>
                <a:cs typeface="Times New Roman" panose="02020603050405020304" pitchFamily="18" charset="0"/>
              </a:rPr>
              <a:t> and </a:t>
            </a:r>
            <a:r>
              <a:rPr lang="en-US" sz="2000" dirty="0">
                <a:highlight>
                  <a:srgbClr val="00FFFF"/>
                </a:highlight>
                <a:latin typeface="Times New Roman" panose="02020603050405020304" pitchFamily="18" charset="0"/>
                <a:cs typeface="Times New Roman" panose="02020603050405020304" pitchFamily="18" charset="0"/>
              </a:rPr>
              <a:t>facts can change as knowledge develops</a:t>
            </a:r>
            <a:r>
              <a:rPr lang="en-US" sz="2000" dirty="0">
                <a:latin typeface="Times New Roman" panose="02020603050405020304" pitchFamily="18" charset="0"/>
                <a:cs typeface="Times New Roman" panose="02020603050405020304" pitchFamily="18" charset="0"/>
              </a:rPr>
              <a:t>. </a:t>
            </a: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develop your own informed opinion. </a:t>
            </a:r>
          </a:p>
          <a:p>
            <a:endParaRPr lang="en-US" sz="20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Think objectively</a:t>
            </a:r>
          </a:p>
          <a:p>
            <a:pPr algn="just"/>
            <a:r>
              <a:rPr lang="en-US" sz="2000" dirty="0">
                <a:latin typeface="Times New Roman" panose="02020603050405020304" pitchFamily="18" charset="0"/>
                <a:cs typeface="Times New Roman" panose="02020603050405020304" pitchFamily="18" charset="0"/>
              </a:rPr>
              <a:t>Try to see situations </a:t>
            </a:r>
            <a:r>
              <a:rPr lang="en-US" sz="2000" dirty="0">
                <a:highlight>
                  <a:srgbClr val="FFFF00"/>
                </a:highlight>
                <a:latin typeface="Times New Roman" panose="02020603050405020304" pitchFamily="18" charset="0"/>
                <a:cs typeface="Times New Roman" panose="02020603050405020304" pitchFamily="18" charset="0"/>
              </a:rPr>
              <a:t>from another person’s point of view, </a:t>
            </a:r>
            <a:r>
              <a:rPr lang="en-US" sz="2000" dirty="0">
                <a:latin typeface="Times New Roman" panose="02020603050405020304" pitchFamily="18" charset="0"/>
                <a:cs typeface="Times New Roman" panose="02020603050405020304" pitchFamily="18" charset="0"/>
              </a:rPr>
              <a:t>beyond your own personal concerns. Do not become too attached to a theory or hypothesis because it is yours, or because you have believed it to be correct up to now. </a:t>
            </a:r>
          </a:p>
          <a:p>
            <a:pPr algn="just"/>
            <a:r>
              <a:rPr lang="en-US" sz="2000" dirty="0">
                <a:highlight>
                  <a:srgbClr val="FFFF00"/>
                </a:highlight>
                <a:latin typeface="Times New Roman" panose="02020603050405020304" pitchFamily="18" charset="0"/>
                <a:cs typeface="Times New Roman" panose="02020603050405020304" pitchFamily="18" charset="0"/>
              </a:rPr>
              <a:t>Examine why you believe this theory or hypothesis to be accurate and compare it fairly with alternatives</a:t>
            </a:r>
            <a:r>
              <a:rPr lang="en-US" sz="2000" dirty="0">
                <a:latin typeface="Times New Roman" panose="02020603050405020304" pitchFamily="18" charset="0"/>
                <a:cs typeface="Times New Roman" panose="02020603050405020304" pitchFamily="18" charset="0"/>
              </a:rPr>
              <a:t>. If the theory survives the test, you will be more prepared to defend it when the occasion arises</a:t>
            </a:r>
          </a:p>
          <a:p>
            <a:pPr marL="0" indent="0" algn="r">
              <a:buNone/>
            </a:pPr>
            <a:r>
              <a:rPr lang="en-MY" sz="2000" dirty="0">
                <a:latin typeface="Times New Roman" panose="02020603050405020304" pitchFamily="18" charset="0"/>
                <a:cs typeface="Times New Roman" panose="02020603050405020304" pitchFamily="18" charset="0"/>
              </a:rPr>
              <a:t>Source: (</a:t>
            </a:r>
            <a:r>
              <a:rPr lang="en-MY" sz="2000" dirty="0" err="1">
                <a:latin typeface="Times New Roman" panose="02020603050405020304" pitchFamily="18" charset="0"/>
                <a:cs typeface="Times New Roman" panose="02020603050405020304" pitchFamily="18" charset="0"/>
              </a:rPr>
              <a:t>Supriyatno</a:t>
            </a:r>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Susilawati</a:t>
            </a:r>
            <a:r>
              <a:rPr lang="en-MY" sz="2000" dirty="0">
                <a:latin typeface="Times New Roman" panose="02020603050405020304" pitchFamily="18" charset="0"/>
                <a:cs typeface="Times New Roman" panose="02020603050405020304" pitchFamily="18" charset="0"/>
              </a:rPr>
              <a:t>, &amp; Hassan, 2020)</a:t>
            </a:r>
          </a:p>
        </p:txBody>
      </p:sp>
      <p:pic>
        <p:nvPicPr>
          <p:cNvPr id="5" name="Picture 4" descr="A top view of books with different cover colours">
            <a:extLst>
              <a:ext uri="{FF2B5EF4-FFF2-40B4-BE49-F238E27FC236}">
                <a16:creationId xmlns:a16="http://schemas.microsoft.com/office/drawing/2014/main" id="{4BA9B59D-CC37-B1DE-7D2E-16B4BE18AEB9}"/>
              </a:ext>
            </a:extLst>
          </p:cNvPr>
          <p:cNvPicPr>
            <a:picLocks noChangeAspect="1"/>
          </p:cNvPicPr>
          <p:nvPr/>
        </p:nvPicPr>
        <p:blipFill rotWithShape="1">
          <a:blip r:embed="rId2"/>
          <a:srcRect l="2273" r="10781"/>
          <a:stretch/>
        </p:blipFill>
        <p:spPr>
          <a:xfrm>
            <a:off x="7501812" y="10"/>
            <a:ext cx="469018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12E1AC9C-679A-6094-A8E7-23EF1EF85E3C}"/>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743153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D9EEF-1583-AFEC-0975-9C7C30EBE83C}"/>
              </a:ext>
            </a:extLst>
          </p:cNvPr>
          <p:cNvSpPr>
            <a:spLocks noGrp="1"/>
          </p:cNvSpPr>
          <p:nvPr>
            <p:ph type="title"/>
          </p:nvPr>
        </p:nvSpPr>
        <p:spPr>
          <a:xfrm>
            <a:off x="452956" y="0"/>
            <a:ext cx="7448549" cy="921992"/>
          </a:xfrm>
        </p:spPr>
        <p:txBody>
          <a:bodyPr>
            <a:normAutofit/>
          </a:bodyPr>
          <a:lstStyle/>
          <a:p>
            <a:r>
              <a:rPr lang="en-US" b="1" dirty="0">
                <a:latin typeface="Times New Roman" panose="02020603050405020304" pitchFamily="18" charset="0"/>
                <a:cs typeface="Times New Roman" panose="02020603050405020304" pitchFamily="18" charset="0"/>
              </a:rPr>
              <a:t>Principle of Critical Thinking </a:t>
            </a:r>
            <a:endParaRPr lang="en-MY"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AF2C00-9D11-9336-61A3-5D57115D8085}"/>
              </a:ext>
            </a:extLst>
          </p:cNvPr>
          <p:cNvSpPr>
            <a:spLocks noGrp="1"/>
          </p:cNvSpPr>
          <p:nvPr>
            <p:ph idx="1"/>
          </p:nvPr>
        </p:nvSpPr>
        <p:spPr>
          <a:xfrm>
            <a:off x="-3048" y="1278468"/>
            <a:ext cx="7903029" cy="5654177"/>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Develop Intellectual Perseverance</a:t>
            </a:r>
          </a:p>
          <a:p>
            <a:pPr algn="just"/>
            <a:r>
              <a:rPr lang="en-US" sz="2000" dirty="0">
                <a:highlight>
                  <a:srgbClr val="FFFF00"/>
                </a:highlight>
                <a:latin typeface="Times New Roman" panose="02020603050405020304" pitchFamily="18" charset="0"/>
                <a:cs typeface="Times New Roman" panose="02020603050405020304" pitchFamily="18" charset="0"/>
              </a:rPr>
              <a:t>Show that you have the persistence to think through all the aspects of a problem. </a:t>
            </a:r>
            <a:r>
              <a:rPr lang="en-US" sz="2000" b="1" u="sng" dirty="0">
                <a:latin typeface="Times New Roman" panose="02020603050405020304" pitchFamily="18" charset="0"/>
                <a:cs typeface="Times New Roman" panose="02020603050405020304" pitchFamily="18" charset="0"/>
              </a:rPr>
              <a:t>Do not be tempted to give up because a problem is too challenging</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If there is something to be explained, think of different ways it could be explained. Then think of how you would test each of the alternatives. </a:t>
            </a:r>
          </a:p>
          <a:p>
            <a:pPr algn="ct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Develop Observation Skills</a:t>
            </a:r>
          </a:p>
          <a:p>
            <a:pPr algn="just"/>
            <a:r>
              <a:rPr lang="en-US" sz="2000" dirty="0">
                <a:latin typeface="Times New Roman" panose="02020603050405020304" pitchFamily="18" charset="0"/>
                <a:cs typeface="Times New Roman" panose="02020603050405020304" pitchFamily="18" charset="0"/>
              </a:rPr>
              <a:t>When you read or listen critically, make sure that </a:t>
            </a:r>
            <a:r>
              <a:rPr lang="en-US" sz="2000" dirty="0">
                <a:highlight>
                  <a:srgbClr val="FFFF00"/>
                </a:highlight>
                <a:latin typeface="Times New Roman" panose="02020603050405020304" pitchFamily="18" charset="0"/>
                <a:cs typeface="Times New Roman" panose="02020603050405020304" pitchFamily="18" charset="0"/>
              </a:rPr>
              <a:t>you clarify and understand key words, ideas and conclusions. </a:t>
            </a:r>
          </a:p>
          <a:p>
            <a:pPr algn="just"/>
            <a:r>
              <a:rPr lang="en-US" sz="2000" dirty="0">
                <a:highlight>
                  <a:srgbClr val="FFFF00"/>
                </a:highlight>
                <a:latin typeface="Times New Roman" panose="02020603050405020304" pitchFamily="18" charset="0"/>
                <a:cs typeface="Times New Roman" panose="02020603050405020304" pitchFamily="18" charset="0"/>
              </a:rPr>
              <a:t>Generate questions about what you read</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For example, find out about the audience that the information is directed towards, and </a:t>
            </a:r>
            <a:r>
              <a:rPr lang="en-US" sz="2000" b="1" u="sng" dirty="0">
                <a:latin typeface="Times New Roman" panose="02020603050405020304" pitchFamily="18" charset="0"/>
                <a:cs typeface="Times New Roman" panose="02020603050405020304" pitchFamily="18" charset="0"/>
              </a:rPr>
              <a:t>identify how the needs of the audience influence the selection of information and the way it is presented. Find out who generated the information, and by what methods</a:t>
            </a:r>
            <a:endParaRPr lang="en-MY" sz="2000" b="1" u="sng" dirty="0">
              <a:latin typeface="Times New Roman" panose="02020603050405020304" pitchFamily="18" charset="0"/>
              <a:cs typeface="Times New Roman" panose="02020603050405020304" pitchFamily="18" charset="0"/>
            </a:endParaRPr>
          </a:p>
        </p:txBody>
      </p:sp>
      <p:pic>
        <p:nvPicPr>
          <p:cNvPr id="5" name="Picture 4" descr="People working on ideas">
            <a:extLst>
              <a:ext uri="{FF2B5EF4-FFF2-40B4-BE49-F238E27FC236}">
                <a16:creationId xmlns:a16="http://schemas.microsoft.com/office/drawing/2014/main" id="{903523EF-D195-F1CB-6838-F396FF22694B}"/>
              </a:ext>
            </a:extLst>
          </p:cNvPr>
          <p:cNvPicPr>
            <a:picLocks noChangeAspect="1"/>
          </p:cNvPicPr>
          <p:nvPr/>
        </p:nvPicPr>
        <p:blipFill rotWithShape="1">
          <a:blip r:embed="rId2"/>
          <a:srcRect l="17539" r="25512" b="2"/>
          <a:stretch/>
        </p:blipFill>
        <p:spPr>
          <a:xfrm>
            <a:off x="7903029" y="10"/>
            <a:ext cx="428897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3650A6FC-E9B7-E10B-0E9B-15A70776D7CC}"/>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06725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p view of books with different cover colours">
            <a:extLst>
              <a:ext uri="{FF2B5EF4-FFF2-40B4-BE49-F238E27FC236}">
                <a16:creationId xmlns:a16="http://schemas.microsoft.com/office/drawing/2014/main" id="{07032A2F-2014-1C83-47AA-120E638161A8}"/>
              </a:ext>
            </a:extLst>
          </p:cNvPr>
          <p:cNvPicPr>
            <a:picLocks noChangeAspect="1"/>
          </p:cNvPicPr>
          <p:nvPr/>
        </p:nvPicPr>
        <p:blipFill rotWithShape="1">
          <a:blip r:embed="rId2"/>
          <a:srcRect t="15498" r="-1" b="5387"/>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4AF981-F4D2-CAA4-58CB-FBBEEA7BBCBE}"/>
              </a:ext>
            </a:extLst>
          </p:cNvPr>
          <p:cNvSpPr>
            <a:spLocks noGrp="1"/>
          </p:cNvSpPr>
          <p:nvPr>
            <p:ph type="title"/>
          </p:nvPr>
        </p:nvSpPr>
        <p:spPr>
          <a:xfrm>
            <a:off x="5365318" y="1152144"/>
            <a:ext cx="6500012" cy="1124712"/>
          </a:xfrm>
        </p:spPr>
        <p:txBody>
          <a:bodyPr anchor="b">
            <a:norm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Practical Applications in Academia and Beyond</a:t>
            </a:r>
            <a:endParaRPr lang="en-MY" sz="2800"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2E0CB57-B03E-1E5F-8857-A74E12FABC8E}"/>
              </a:ext>
            </a:extLst>
          </p:cNvPr>
          <p:cNvSpPr>
            <a:spLocks noGrp="1"/>
          </p:cNvSpPr>
          <p:nvPr>
            <p:ph idx="1"/>
          </p:nvPr>
        </p:nvSpPr>
        <p:spPr>
          <a:xfrm>
            <a:off x="5467350" y="2718054"/>
            <a:ext cx="6367424" cy="4139936"/>
          </a:xfrm>
        </p:spPr>
        <p:txBody>
          <a:bodyPr anchor="t">
            <a:normAutofit lnSpcReduction="10000"/>
          </a:bodyPr>
          <a:lstStyle/>
          <a:p>
            <a:pPr marL="914400" lvl="1" indent="-457200">
              <a:buFont typeface="+mj-lt"/>
              <a:buAutoNum type="arabicPeriod"/>
            </a:pPr>
            <a:r>
              <a:rPr lang="en-US" sz="2000" b="1" i="0" dirty="0">
                <a:solidFill>
                  <a:schemeClr val="bg1"/>
                </a:solidFill>
                <a:effectLst/>
                <a:latin typeface="Times New Roman" panose="02020603050405020304" pitchFamily="18" charset="0"/>
                <a:cs typeface="Times New Roman" panose="02020603050405020304" pitchFamily="18" charset="0"/>
              </a:rPr>
              <a:t>Academic Research: </a:t>
            </a:r>
            <a:r>
              <a:rPr lang="en-US" sz="2000" b="0" i="0" dirty="0">
                <a:solidFill>
                  <a:schemeClr val="bg1"/>
                </a:solidFill>
                <a:effectLst/>
                <a:latin typeface="Times New Roman" panose="02020603050405020304" pitchFamily="18" charset="0"/>
                <a:cs typeface="Times New Roman" panose="02020603050405020304" pitchFamily="18" charset="0"/>
              </a:rPr>
              <a:t>These skills are crucial for dissecting literature, formulating research questions, and interpreting data.</a:t>
            </a:r>
          </a:p>
          <a:p>
            <a:pPr marL="914400" lvl="1" indent="-457200">
              <a:buFont typeface="+mj-lt"/>
              <a:buAutoNum type="arabicPeriod"/>
            </a:pPr>
            <a:endParaRPr lang="en-US" sz="2000" b="1" i="0" dirty="0">
              <a:solidFill>
                <a:schemeClr val="bg1"/>
              </a:solidFill>
              <a:effectLst/>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000" b="1" i="0" dirty="0">
                <a:solidFill>
                  <a:schemeClr val="bg1"/>
                </a:solidFill>
                <a:effectLst/>
                <a:latin typeface="Times New Roman" panose="02020603050405020304" pitchFamily="18" charset="0"/>
                <a:cs typeface="Times New Roman" panose="02020603050405020304" pitchFamily="18" charset="0"/>
              </a:rPr>
              <a:t>Professional Settings: </a:t>
            </a:r>
            <a:r>
              <a:rPr lang="en-US" sz="2000" b="0" i="0" dirty="0">
                <a:solidFill>
                  <a:schemeClr val="bg1"/>
                </a:solidFill>
                <a:effectLst/>
                <a:latin typeface="Times New Roman" panose="02020603050405020304" pitchFamily="18" charset="0"/>
                <a:cs typeface="Times New Roman" panose="02020603050405020304" pitchFamily="18" charset="0"/>
              </a:rPr>
              <a:t>In careers, they assist in making informed decisions, solving problems, and innovating.</a:t>
            </a:r>
          </a:p>
          <a:p>
            <a:pPr marL="914400" lvl="1" indent="-457200">
              <a:buFont typeface="+mj-lt"/>
              <a:buAutoNum type="arabicPeriod"/>
            </a:pPr>
            <a:endParaRPr lang="en-US" sz="2000" b="0" i="0" dirty="0">
              <a:solidFill>
                <a:schemeClr val="bg1"/>
              </a:solidFill>
              <a:effectLst/>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000" b="1" i="0" dirty="0">
                <a:solidFill>
                  <a:schemeClr val="bg1"/>
                </a:solidFill>
                <a:effectLst/>
                <a:latin typeface="Times New Roman" panose="02020603050405020304" pitchFamily="18" charset="0"/>
                <a:cs typeface="Times New Roman" panose="02020603050405020304" pitchFamily="18" charset="0"/>
              </a:rPr>
              <a:t>Personal Life: </a:t>
            </a:r>
            <a:r>
              <a:rPr lang="en-US" sz="2000" b="0" i="0" dirty="0">
                <a:solidFill>
                  <a:schemeClr val="bg1"/>
                </a:solidFill>
                <a:effectLst/>
                <a:latin typeface="Times New Roman" panose="02020603050405020304" pitchFamily="18" charset="0"/>
                <a:cs typeface="Times New Roman" panose="02020603050405020304" pitchFamily="18" charset="0"/>
              </a:rPr>
              <a:t>They enable us to navigate the complexity of daily information and make sound decisions.</a:t>
            </a:r>
          </a:p>
          <a:p>
            <a:pPr marL="742950" lvl="1" indent="-285750">
              <a:buFont typeface="Arial" panose="020B0604020202020204" pitchFamily="34" charset="0"/>
              <a:buChar char="•"/>
            </a:pPr>
            <a:endParaRPr lang="en-US" sz="2000" b="0" i="0" dirty="0">
              <a:solidFill>
                <a:schemeClr val="bg1"/>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b="1" i="0" dirty="0">
                <a:solidFill>
                  <a:schemeClr val="bg1"/>
                </a:solidFill>
                <a:effectLst/>
                <a:latin typeface="Times New Roman" panose="02020603050405020304" pitchFamily="18" charset="0"/>
                <a:cs typeface="Times New Roman" panose="02020603050405020304" pitchFamily="18" charset="0"/>
              </a:rPr>
              <a:t>Example</a:t>
            </a:r>
            <a:r>
              <a:rPr lang="en-US" sz="2000" b="0" i="0" dirty="0">
                <a:solidFill>
                  <a:schemeClr val="bg1"/>
                </a:solidFill>
                <a:effectLst/>
                <a:latin typeface="Times New Roman" panose="02020603050405020304" pitchFamily="18" charset="0"/>
                <a:cs typeface="Times New Roman" panose="02020603050405020304" pitchFamily="18" charset="0"/>
              </a:rPr>
              <a:t>: "In a professional context, these skills might be used to evaluate the feasibility of a new business proposal."</a:t>
            </a:r>
          </a:p>
          <a:p>
            <a:endParaRPr lang="en-MY" sz="20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EF3EE3-EBDB-C24A-841A-DF7EBB391AE0}"/>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21419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49DC-2FF2-810D-F60C-7E10E5C43388}"/>
              </a:ext>
            </a:extLst>
          </p:cNvPr>
          <p:cNvSpPr>
            <a:spLocks noGrp="1"/>
          </p:cNvSpPr>
          <p:nvPr>
            <p:ph type="title"/>
          </p:nvPr>
        </p:nvSpPr>
        <p:spPr>
          <a:xfrm>
            <a:off x="4842588" y="181367"/>
            <a:ext cx="7244637" cy="826339"/>
          </a:xfrm>
        </p:spPr>
        <p:txBody>
          <a:bodyPr anchor="b">
            <a:normAutofit fontScale="90000"/>
          </a:bodyPr>
          <a:lstStyle/>
          <a:p>
            <a:r>
              <a:rPr lang="en-US" sz="3200" b="1" dirty="0">
                <a:latin typeface="Times New Roman" panose="02020603050405020304" pitchFamily="18" charset="0"/>
                <a:cs typeface="Times New Roman" panose="02020603050405020304" pitchFamily="18" charset="0"/>
              </a:rPr>
              <a:t>Understanding The Act Of Critical Writing </a:t>
            </a:r>
            <a:endParaRPr lang="en-MY" sz="3200" b="1" dirty="0">
              <a:latin typeface="Times New Roman" panose="02020603050405020304" pitchFamily="18" charset="0"/>
              <a:cs typeface="Times New Roman" panose="02020603050405020304" pitchFamily="18" charset="0"/>
            </a:endParaRPr>
          </a:p>
        </p:txBody>
      </p:sp>
      <p:pic>
        <p:nvPicPr>
          <p:cNvPr id="5" name="Picture 4" descr="Colourful art materials">
            <a:extLst>
              <a:ext uri="{FF2B5EF4-FFF2-40B4-BE49-F238E27FC236}">
                <a16:creationId xmlns:a16="http://schemas.microsoft.com/office/drawing/2014/main" id="{FBA8D6AE-A1A9-AA5A-3CE2-811596C06CAF}"/>
              </a:ext>
            </a:extLst>
          </p:cNvPr>
          <p:cNvPicPr>
            <a:picLocks noChangeAspect="1"/>
          </p:cNvPicPr>
          <p:nvPr/>
        </p:nvPicPr>
        <p:blipFill rotWithShape="1">
          <a:blip r:embed="rId2"/>
          <a:srcRect l="19647" r="21019" b="-1"/>
          <a:stretch/>
        </p:blipFill>
        <p:spPr>
          <a:xfrm>
            <a:off x="20" y="10"/>
            <a:ext cx="449182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608D5A4-2C46-6D0D-33FD-C07078D5FC50}"/>
              </a:ext>
            </a:extLst>
          </p:cNvPr>
          <p:cNvSpPr>
            <a:spLocks noGrp="1"/>
          </p:cNvSpPr>
          <p:nvPr>
            <p:ph idx="1"/>
          </p:nvPr>
        </p:nvSpPr>
        <p:spPr>
          <a:xfrm>
            <a:off x="4714875" y="1875453"/>
            <a:ext cx="7372350" cy="4801180"/>
          </a:xfrm>
        </p:spPr>
        <p:txBody>
          <a:bodyPr anchor="t">
            <a:normAutofit/>
          </a:bodyPr>
          <a:lstStyle/>
          <a:p>
            <a:r>
              <a:rPr lang="en-US" dirty="0">
                <a:latin typeface="Times New Roman" panose="02020603050405020304" pitchFamily="18" charset="0"/>
                <a:cs typeface="Times New Roman" panose="02020603050405020304" pitchFamily="18" charset="0"/>
              </a:rPr>
              <a:t>The ability to communicate your critical thinking in your assignment and course works is important to your success in your academic career. Critical writing helps you to do so.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essays consist of two writing styles: descriptive writing and critical writing. To understand critical writing fully, let’s examine what descriptive and the difference between it and critical writing. </a:t>
            </a:r>
            <a:endParaRPr lang="en-MY"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4FD545-5AD5-89EB-3BBF-9252E4CF9655}"/>
              </a:ext>
            </a:extLst>
          </p:cNvPr>
          <p:cNvPicPr>
            <a:picLocks noChangeAspect="1"/>
          </p:cNvPicPr>
          <p:nvPr/>
        </p:nvPicPr>
        <p:blipFill>
          <a:blip r:embed="rId3"/>
          <a:stretch>
            <a:fillRect/>
          </a:stretch>
        </p:blipFill>
        <p:spPr>
          <a:xfrm>
            <a:off x="1724896" y="2251150"/>
            <a:ext cx="1165409" cy="1088428"/>
          </a:xfrm>
          <a:prstGeom prst="rect">
            <a:avLst/>
          </a:prstGeom>
          <a:ln>
            <a:noFill/>
          </a:ln>
          <a:effectLst>
            <a:softEdge rad="112500"/>
          </a:effectLst>
        </p:spPr>
      </p:pic>
    </p:spTree>
    <p:extLst>
      <p:ext uri="{BB962C8B-B14F-4D97-AF65-F5344CB8AC3E}">
        <p14:creationId xmlns:p14="http://schemas.microsoft.com/office/powerpoint/2010/main" val="339995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60DC8FB9-2852-DBDA-4835-DCD6C81E916F}"/>
              </a:ext>
            </a:extLst>
          </p:cNvPr>
          <p:cNvPicPr>
            <a:picLocks noChangeAspect="1"/>
          </p:cNvPicPr>
          <p:nvPr/>
        </p:nvPicPr>
        <p:blipFill rotWithShape="1">
          <a:blip r:embed="rId2">
            <a:alphaModFix/>
          </a:blip>
          <a:srcRect l="31252" r="497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1" name="Group 1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12" name="Freeform: Shape 1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AE63265-D3CA-991E-A691-ED430BB6E82D}"/>
              </a:ext>
            </a:extLst>
          </p:cNvPr>
          <p:cNvSpPr>
            <a:spLocks noGrp="1"/>
          </p:cNvSpPr>
          <p:nvPr>
            <p:ph idx="1"/>
          </p:nvPr>
        </p:nvSpPr>
        <p:spPr>
          <a:xfrm>
            <a:off x="4724400" y="523876"/>
            <a:ext cx="7372350" cy="6162674"/>
          </a:xfrm>
        </p:spPr>
        <p:txBody>
          <a:bodyPr anchor="ctr">
            <a:normAutofit/>
          </a:bodyPr>
          <a:lstStyle/>
          <a:p>
            <a:pPr>
              <a:buFont typeface="Arial" panose="020B0604020202020204" pitchFamily="34" charset="0"/>
              <a:buChar char="•"/>
            </a:pPr>
            <a:r>
              <a:rPr lang="en-US" sz="4000" b="0" i="0" dirty="0">
                <a:solidFill>
                  <a:schemeClr val="tx2"/>
                </a:solidFill>
                <a:effectLst/>
                <a:latin typeface="Times New Roman" panose="02020603050405020304" pitchFamily="18" charset="0"/>
                <a:cs typeface="Times New Roman" panose="02020603050405020304" pitchFamily="18" charset="0"/>
              </a:rPr>
              <a:t>Have you ever read something and realized later that you </a:t>
            </a:r>
            <a:r>
              <a:rPr lang="en-US" sz="4000" b="0" i="0" dirty="0">
                <a:solidFill>
                  <a:schemeClr val="tx2"/>
                </a:solidFill>
                <a:effectLst/>
                <a:highlight>
                  <a:srgbClr val="FFFF00"/>
                </a:highlight>
                <a:latin typeface="Times New Roman" panose="02020603050405020304" pitchFamily="18" charset="0"/>
                <a:cs typeface="Times New Roman" panose="02020603050405020304" pitchFamily="18" charset="0"/>
              </a:rPr>
              <a:t>completely missed the underlying message or bias?</a:t>
            </a:r>
          </a:p>
          <a:p>
            <a:pPr>
              <a:buFont typeface="Arial" panose="020B0604020202020204" pitchFamily="34" charset="0"/>
              <a:buChar char="•"/>
            </a:pPr>
            <a:endParaRPr lang="en-US" sz="4000" b="0" i="0" dirty="0">
              <a:solidFill>
                <a:schemeClr val="tx2"/>
              </a:solidFill>
              <a:effectLst/>
              <a:highlight>
                <a:srgbClr val="FFFF00"/>
              </a:highligh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4000" b="0" i="0" dirty="0">
                <a:solidFill>
                  <a:schemeClr val="tx2"/>
                </a:solidFill>
                <a:effectLst/>
                <a:latin typeface="Times New Roman" panose="02020603050405020304" pitchFamily="18" charset="0"/>
                <a:cs typeface="Times New Roman" panose="02020603050405020304" pitchFamily="18" charset="0"/>
              </a:rPr>
              <a:t>Did you know that our ability to critically analyze information </a:t>
            </a:r>
            <a:r>
              <a:rPr lang="en-US" sz="4000" b="0" i="0" dirty="0">
                <a:solidFill>
                  <a:schemeClr val="tx2"/>
                </a:solidFill>
                <a:effectLst/>
                <a:highlight>
                  <a:srgbClr val="FFFF00"/>
                </a:highlight>
                <a:latin typeface="Times New Roman" panose="02020603050405020304" pitchFamily="18" charset="0"/>
                <a:cs typeface="Times New Roman" panose="02020603050405020304" pitchFamily="18" charset="0"/>
              </a:rPr>
              <a:t>affects not just our academic success, </a:t>
            </a:r>
            <a:r>
              <a:rPr lang="en-US" sz="4000" b="0" i="0" dirty="0">
                <a:solidFill>
                  <a:schemeClr val="tx2"/>
                </a:solidFill>
                <a:effectLst/>
                <a:latin typeface="Times New Roman" panose="02020603050405020304" pitchFamily="18" charset="0"/>
                <a:cs typeface="Times New Roman" panose="02020603050405020304" pitchFamily="18" charset="0"/>
              </a:rPr>
              <a:t>but also our day-to-day decision-making?</a:t>
            </a:r>
          </a:p>
        </p:txBody>
      </p:sp>
      <p:pic>
        <p:nvPicPr>
          <p:cNvPr id="2" name="Picture 1">
            <a:extLst>
              <a:ext uri="{FF2B5EF4-FFF2-40B4-BE49-F238E27FC236}">
                <a16:creationId xmlns:a16="http://schemas.microsoft.com/office/drawing/2014/main" id="{C9CBAB4D-E215-465B-F2A6-44D242C178A0}"/>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63251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27CD4-11C5-9140-A268-C62585083242}"/>
              </a:ext>
            </a:extLst>
          </p:cNvPr>
          <p:cNvSpPr>
            <a:spLocks noGrp="1"/>
          </p:cNvSpPr>
          <p:nvPr>
            <p:ph type="title"/>
          </p:nvPr>
        </p:nvSpPr>
        <p:spPr>
          <a:xfrm>
            <a:off x="1371599" y="294538"/>
            <a:ext cx="9895951" cy="1033669"/>
          </a:xfrm>
        </p:spPr>
        <p:txBody>
          <a:bodyPr>
            <a:normAutofit/>
          </a:bodyPr>
          <a:lstStyle/>
          <a:p>
            <a:r>
              <a:rPr lang="en-US" sz="4000" b="1">
                <a:solidFill>
                  <a:srgbClr val="FFFFFF"/>
                </a:solidFill>
                <a:latin typeface="Times New Roman" panose="02020603050405020304" pitchFamily="18" charset="0"/>
                <a:cs typeface="Times New Roman" panose="02020603050405020304" pitchFamily="18" charset="0"/>
              </a:rPr>
              <a:t>Descriptive writing </a:t>
            </a:r>
            <a:endParaRPr lang="en-MY" sz="4000" b="1">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2329C4-0F74-7D26-F58B-5580E2C06A33}"/>
              </a:ext>
            </a:extLst>
          </p:cNvPr>
          <p:cNvSpPr>
            <a:spLocks noGrp="1"/>
          </p:cNvSpPr>
          <p:nvPr>
            <p:ph idx="1"/>
          </p:nvPr>
        </p:nvSpPr>
        <p:spPr>
          <a:xfrm>
            <a:off x="119062" y="2009775"/>
            <a:ext cx="11953871" cy="4553687"/>
          </a:xfrm>
        </p:spPr>
        <p:txBody>
          <a:bodyPr anchor="ctr">
            <a:normAutofit fontScale="85000" lnSpcReduction="20000"/>
          </a:bodyPr>
          <a:lstStyle/>
          <a:p>
            <a:r>
              <a:rPr lang="en-US" sz="3200" b="1" dirty="0">
                <a:latin typeface="Times New Roman" panose="02020603050405020304" pitchFamily="18" charset="0"/>
                <a:cs typeface="Times New Roman" panose="02020603050405020304" pitchFamily="18" charset="0"/>
              </a:rPr>
              <a:t>Describe what something is </a:t>
            </a: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a topic, problem, situation, or context of the subject under discussion.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May describe </a:t>
            </a:r>
            <a:r>
              <a:rPr lang="en-US" sz="3200" dirty="0">
                <a:highlight>
                  <a:srgbClr val="FFFF00"/>
                </a:highlight>
                <a:latin typeface="Times New Roman" panose="02020603050405020304" pitchFamily="18" charset="0"/>
                <a:cs typeface="Times New Roman" panose="02020603050405020304" pitchFamily="18" charset="0"/>
              </a:rPr>
              <a:t>where the situation takes place</a:t>
            </a:r>
            <a:r>
              <a:rPr lang="en-US" sz="3200" dirty="0">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who is involved when it occurs. </a:t>
            </a:r>
          </a:p>
          <a:p>
            <a:endParaRPr lang="en-US" sz="3200" dirty="0">
              <a:highlight>
                <a:srgbClr val="FFFF00"/>
              </a:highlight>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Provide </a:t>
            </a:r>
            <a:r>
              <a:rPr lang="en-US" sz="3200" dirty="0">
                <a:highlight>
                  <a:srgbClr val="FFFF00"/>
                </a:highlight>
                <a:latin typeface="Times New Roman" panose="02020603050405020304" pitchFamily="18" charset="0"/>
                <a:cs typeface="Times New Roman" panose="02020603050405020304" pitchFamily="18" charset="0"/>
              </a:rPr>
              <a:t>some background information </a:t>
            </a:r>
            <a:r>
              <a:rPr lang="en-US" sz="3200" dirty="0">
                <a:latin typeface="Times New Roman" panose="02020603050405020304" pitchFamily="18" charset="0"/>
                <a:cs typeface="Times New Roman" panose="02020603050405020304" pitchFamily="18" charset="0"/>
              </a:rPr>
              <a:t>to the discussion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good way to remember descriptive writing is that it provides information on: </a:t>
            </a:r>
            <a:r>
              <a:rPr lang="en-US" sz="3200" dirty="0">
                <a:highlight>
                  <a:srgbClr val="00FF00"/>
                </a:highlight>
                <a:latin typeface="Times New Roman" panose="02020603050405020304" pitchFamily="18" charset="0"/>
                <a:cs typeface="Times New Roman" panose="02020603050405020304" pitchFamily="18" charset="0"/>
              </a:rPr>
              <a:t>what, who, where, when.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It demonstrate to your marker the knowledge that you have of a subject. </a:t>
            </a:r>
            <a:endParaRPr lang="en-MY"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CEB81FA-851C-0FD8-AFF3-454B7FB54AED}"/>
              </a:ext>
            </a:extLst>
          </p:cNvPr>
          <p:cNvPicPr>
            <a:picLocks noChangeAspect="1"/>
          </p:cNvPicPr>
          <p:nvPr/>
        </p:nvPicPr>
        <p:blipFill>
          <a:blip r:embed="rId2"/>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348688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A27A9-808B-6A69-161B-FA9CE7C9A1C6}"/>
              </a:ext>
            </a:extLst>
          </p:cNvPr>
          <p:cNvSpPr>
            <a:spLocks noGrp="1"/>
          </p:cNvSpPr>
          <p:nvPr>
            <p:ph type="title"/>
          </p:nvPr>
        </p:nvSpPr>
        <p:spPr>
          <a:xfrm>
            <a:off x="1371599" y="249003"/>
            <a:ext cx="9895951" cy="1033669"/>
          </a:xfrm>
        </p:spPr>
        <p:txBody>
          <a:bodyPr>
            <a:normAutofit/>
          </a:bodyPr>
          <a:lstStyle/>
          <a:p>
            <a:pPr algn="ctr"/>
            <a:r>
              <a:rPr lang="en-US" sz="4800" dirty="0">
                <a:solidFill>
                  <a:srgbClr val="FFFFFF"/>
                </a:solidFill>
                <a:latin typeface="Times New Roman" panose="02020603050405020304" pitchFamily="18" charset="0"/>
                <a:cs typeface="Times New Roman" panose="02020603050405020304" pitchFamily="18" charset="0"/>
              </a:rPr>
              <a:t>Critical Writing </a:t>
            </a:r>
            <a:endParaRPr lang="en-MY" sz="48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225240-9436-2EF1-D35E-110BA5753AD8}"/>
              </a:ext>
            </a:extLst>
          </p:cNvPr>
          <p:cNvSpPr>
            <a:spLocks noGrp="1"/>
          </p:cNvSpPr>
          <p:nvPr>
            <p:ph idx="1"/>
          </p:nvPr>
        </p:nvSpPr>
        <p:spPr>
          <a:xfrm>
            <a:off x="742949" y="1891970"/>
            <a:ext cx="11077576" cy="3683358"/>
          </a:xfrm>
        </p:spPr>
        <p:txBody>
          <a:bodyPr anchor="ctr">
            <a:normAutofit/>
          </a:bodyPr>
          <a:lstStyle/>
          <a:p>
            <a:r>
              <a:rPr lang="en-US" sz="3600" dirty="0">
                <a:latin typeface="Times New Roman" panose="02020603050405020304" pitchFamily="18" charset="0"/>
                <a:cs typeface="Times New Roman" panose="02020603050405020304" pitchFamily="18" charset="0"/>
              </a:rPr>
              <a:t>Critical writing requires that you to apply analysis and evaluation to the description you have provided. (Wallace &amp; Wray, 2021)</a:t>
            </a:r>
          </a:p>
          <a:p>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662566E-BE95-06B6-D6E3-4EE3B7AA0D09}"/>
              </a:ext>
            </a:extLst>
          </p:cNvPr>
          <p:cNvPicPr>
            <a:picLocks noChangeAspect="1"/>
          </p:cNvPicPr>
          <p:nvPr/>
        </p:nvPicPr>
        <p:blipFill>
          <a:blip r:embed="rId2"/>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554193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E2E7B-F776-7F73-3BB2-B341A01E3011}"/>
              </a:ext>
            </a:extLst>
          </p:cNvPr>
          <p:cNvSpPr>
            <a:spLocks noGrp="1"/>
          </p:cNvSpPr>
          <p:nvPr>
            <p:ph type="title"/>
          </p:nvPr>
        </p:nvSpPr>
        <p:spPr>
          <a:xfrm>
            <a:off x="133350" y="2705100"/>
            <a:ext cx="3534738" cy="1269252"/>
          </a:xfrm>
        </p:spPr>
        <p:txBody>
          <a:bodyPr anchor="b">
            <a:normAutofit/>
          </a:bodyPr>
          <a:lstStyle/>
          <a:p>
            <a:pPr algn="r"/>
            <a:r>
              <a:rPr lang="en-US" sz="4000" dirty="0">
                <a:solidFill>
                  <a:srgbClr val="FFFFFF"/>
                </a:solidFill>
                <a:latin typeface="Times New Roman" panose="02020603050405020304" pitchFamily="18" charset="0"/>
                <a:cs typeface="Times New Roman" panose="02020603050405020304" pitchFamily="18" charset="0"/>
              </a:rPr>
              <a:t>How to write critically </a:t>
            </a:r>
            <a:endParaRPr lang="en-MY" sz="40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7E3C68-2EE5-7C24-0AC2-724DF9BEBE73}"/>
              </a:ext>
            </a:extLst>
          </p:cNvPr>
          <p:cNvSpPr>
            <a:spLocks noGrp="1"/>
          </p:cNvSpPr>
          <p:nvPr>
            <p:ph idx="1"/>
          </p:nvPr>
        </p:nvSpPr>
        <p:spPr>
          <a:xfrm>
            <a:off x="4171176" y="266700"/>
            <a:ext cx="7887473" cy="6419850"/>
          </a:xfrm>
        </p:spPr>
        <p:txBody>
          <a:bodyPr anchor="ctr">
            <a:normAutofit/>
          </a:bodyPr>
          <a:lstStyle/>
          <a:p>
            <a:r>
              <a:rPr lang="en-US" dirty="0">
                <a:latin typeface="Times New Roman" panose="02020603050405020304" pitchFamily="18" charset="0"/>
                <a:cs typeface="Times New Roman" panose="02020603050405020304" pitchFamily="18" charset="0"/>
              </a:rPr>
              <a:t>It is important to remember that having lots of critical analysis will not matter if your ideas are not clearly structured.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maintain structure in your critical writing it is important </a:t>
            </a:r>
            <a:r>
              <a:rPr lang="en-US" dirty="0">
                <a:highlight>
                  <a:srgbClr val="FFFF00"/>
                </a:highlight>
                <a:latin typeface="Times New Roman" panose="02020603050405020304" pitchFamily="18" charset="0"/>
                <a:cs typeface="Times New Roman" panose="02020603050405020304" pitchFamily="18" charset="0"/>
              </a:rPr>
              <a:t>to use paragraphs correctly</a:t>
            </a:r>
            <a:r>
              <a:rPr lang="en-US" dirty="0">
                <a:latin typeface="Times New Roman" panose="02020603050405020304" pitchFamily="18" charset="0"/>
                <a:cs typeface="Times New Roman" panose="02020603050405020304" pitchFamily="18" charset="0"/>
              </a:rPr>
              <a:t>. Using a good paragraph structure will enable the reader to clearly see your descriptive writing followed by your critical writing. (</a:t>
            </a:r>
            <a:r>
              <a:rPr lang="en-US" dirty="0" err="1">
                <a:latin typeface="Times New Roman" panose="02020603050405020304" pitchFamily="18" charset="0"/>
                <a:cs typeface="Times New Roman" panose="02020603050405020304" pitchFamily="18" charset="0"/>
              </a:rPr>
              <a:t>Nosich</a:t>
            </a:r>
            <a:r>
              <a:rPr lang="en-US" dirty="0">
                <a:latin typeface="Times New Roman" panose="02020603050405020304" pitchFamily="18" charset="0"/>
                <a:cs typeface="Times New Roman" panose="02020603050405020304" pitchFamily="18" charset="0"/>
              </a:rPr>
              <a:t>, 2021)</a:t>
            </a:r>
          </a:p>
          <a:p>
            <a:endParaRPr lang="en-US" dirty="0">
              <a:latin typeface="Times New Roman" panose="02020603050405020304" pitchFamily="18" charset="0"/>
              <a:cs typeface="Times New Roman" panose="02020603050405020304" pitchFamily="18" charset="0"/>
            </a:endParaRPr>
          </a:p>
          <a:p>
            <a:pPr marL="0" indent="0">
              <a:buNone/>
            </a:pPr>
            <a:r>
              <a:rPr lang="en-US" b="1" u="sng" dirty="0">
                <a:latin typeface="Times New Roman" panose="02020603050405020304" pitchFamily="18" charset="0"/>
                <a:cs typeface="Times New Roman" panose="02020603050405020304" pitchFamily="18" charset="0"/>
              </a:rPr>
              <a:t>The paragraph consist of three sentences:</a:t>
            </a:r>
          </a:p>
          <a:p>
            <a:pPr marL="514350" indent="-514350">
              <a:buFont typeface="+mj-lt"/>
              <a:buAutoNum type="arabicPeriod"/>
            </a:pPr>
            <a:r>
              <a:rPr lang="en-US" b="1" u="sng" dirty="0">
                <a:latin typeface="Times New Roman" panose="02020603050405020304" pitchFamily="18" charset="0"/>
                <a:cs typeface="Times New Roman" panose="02020603050405020304" pitchFamily="18" charset="0"/>
              </a:rPr>
              <a:t>Descriptive statement (who, when , what)</a:t>
            </a:r>
          </a:p>
          <a:p>
            <a:pPr marL="514350" indent="-514350">
              <a:buFont typeface="+mj-lt"/>
              <a:buAutoNum type="arabicPeriod"/>
            </a:pPr>
            <a:r>
              <a:rPr lang="en-US" b="1" u="sng" dirty="0">
                <a:latin typeface="Times New Roman" panose="02020603050405020304" pitchFamily="18" charset="0"/>
                <a:cs typeface="Times New Roman" panose="02020603050405020304" pitchFamily="18" charset="0"/>
              </a:rPr>
              <a:t>Critical statement</a:t>
            </a:r>
          </a:p>
          <a:p>
            <a:pPr marL="514350" indent="-514350">
              <a:buFont typeface="+mj-lt"/>
              <a:buAutoNum type="arabicPeriod"/>
            </a:pPr>
            <a:r>
              <a:rPr lang="en-US" b="1" u="sng" dirty="0">
                <a:latin typeface="Times New Roman" panose="02020603050405020304" pitchFamily="18" charset="0"/>
                <a:cs typeface="Times New Roman" panose="02020603050405020304" pitchFamily="18" charset="0"/>
              </a:rPr>
              <a:t>Judgement statement. </a:t>
            </a:r>
            <a:endParaRPr lang="en-MY" b="1" u="sn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32DAEA5-C4AE-BE10-8770-2FD32A74BF99}"/>
              </a:ext>
            </a:extLst>
          </p:cNvPr>
          <p:cNvPicPr>
            <a:picLocks noChangeAspect="1"/>
          </p:cNvPicPr>
          <p:nvPr/>
        </p:nvPicPr>
        <p:blipFill>
          <a:blip r:embed="rId2"/>
          <a:stretch>
            <a:fillRect/>
          </a:stretch>
        </p:blipFill>
        <p:spPr>
          <a:xfrm>
            <a:off x="-3057" y="0"/>
            <a:ext cx="1165409" cy="1088428"/>
          </a:xfrm>
          <a:prstGeom prst="rect">
            <a:avLst/>
          </a:prstGeom>
          <a:ln>
            <a:noFill/>
          </a:ln>
          <a:effectLst>
            <a:softEdge rad="112500"/>
          </a:effectLst>
        </p:spPr>
      </p:pic>
    </p:spTree>
    <p:extLst>
      <p:ext uri="{BB962C8B-B14F-4D97-AF65-F5344CB8AC3E}">
        <p14:creationId xmlns:p14="http://schemas.microsoft.com/office/powerpoint/2010/main" val="774679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4EFC39-7C07-661E-C2CD-76AC9A1D0975}"/>
              </a:ext>
            </a:extLst>
          </p:cNvPr>
          <p:cNvSpPr>
            <a:spLocks noGrp="1"/>
          </p:cNvSpPr>
          <p:nvPr>
            <p:ph idx="1"/>
          </p:nvPr>
        </p:nvSpPr>
        <p:spPr>
          <a:xfrm>
            <a:off x="4208106" y="649480"/>
            <a:ext cx="7800391" cy="5546047"/>
          </a:xfrm>
        </p:spPr>
        <p:txBody>
          <a:bodyPr anchor="ctr">
            <a:normAutofit/>
          </a:bodyPr>
          <a:lstStyle/>
          <a:p>
            <a:r>
              <a:rPr lang="en-US" sz="1900" b="1" dirty="0">
                <a:latin typeface="Times New Roman" panose="02020603050405020304" pitchFamily="18" charset="0"/>
                <a:cs typeface="Times New Roman" panose="02020603050405020304" pitchFamily="18" charset="0"/>
              </a:rPr>
              <a:t>Descriptive Statement </a:t>
            </a:r>
          </a:p>
          <a:p>
            <a:pPr marL="0" indent="0">
              <a:buNone/>
            </a:pPr>
            <a:r>
              <a:rPr lang="en-US" sz="1900" dirty="0">
                <a:latin typeface="Times New Roman" panose="02020603050405020304" pitchFamily="18" charset="0"/>
                <a:cs typeface="Times New Roman" panose="02020603050405020304" pitchFamily="18" charset="0"/>
              </a:rPr>
              <a:t>According to research by the health agency published in 2023, there may be a link between late nights and childhood obesity in children. </a:t>
            </a:r>
          </a:p>
          <a:p>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Critical</a:t>
            </a:r>
          </a:p>
          <a:p>
            <a:pPr marL="0" indent="0">
              <a:buNone/>
            </a:pPr>
            <a:r>
              <a:rPr lang="en-US" sz="1900" dirty="0">
                <a:latin typeface="Times New Roman" panose="02020603050405020304" pitchFamily="18" charset="0"/>
                <a:cs typeface="Times New Roman" panose="02020603050405020304" pitchFamily="18" charset="0"/>
              </a:rPr>
              <a:t>However, this research focuses only on the area of sleep and doesn’t consider many of the other factors associated with the late nights , such as what children eat when they stay up late</a:t>
            </a:r>
          </a:p>
          <a:p>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Judgment Statement</a:t>
            </a:r>
            <a:endParaRPr lang="en-US" sz="1900"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Compared to other known factors influencing childhood obesity, there is insufficient evidence about the effect of late night for this to be taken very seriously by policymakers though this may change with further research. </a:t>
            </a:r>
            <a:endParaRPr lang="en-MY" sz="19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9456D0-75B8-9B1D-A1BE-EAFAE5266F53}"/>
              </a:ext>
            </a:extLst>
          </p:cNvPr>
          <p:cNvSpPr txBox="1"/>
          <p:nvPr/>
        </p:nvSpPr>
        <p:spPr>
          <a:xfrm>
            <a:off x="599504" y="2745828"/>
            <a:ext cx="3104749" cy="830997"/>
          </a:xfrm>
          <a:prstGeom prst="rect">
            <a:avLst/>
          </a:prstGeom>
          <a:noFill/>
        </p:spPr>
        <p:txBody>
          <a:bodyPr wrap="square">
            <a:spAutoFit/>
          </a:bodyPr>
          <a:lstStyle/>
          <a:p>
            <a:pPr marL="0" indent="0" algn="ctr">
              <a:buNone/>
            </a:pPr>
            <a:r>
              <a:rPr lang="en-US" sz="4800" b="1" dirty="0">
                <a:solidFill>
                  <a:schemeClr val="bg1"/>
                </a:solidFill>
              </a:rPr>
              <a:t>Example</a:t>
            </a:r>
          </a:p>
        </p:txBody>
      </p:sp>
      <p:pic>
        <p:nvPicPr>
          <p:cNvPr id="2" name="Picture 1">
            <a:extLst>
              <a:ext uri="{FF2B5EF4-FFF2-40B4-BE49-F238E27FC236}">
                <a16:creationId xmlns:a16="http://schemas.microsoft.com/office/drawing/2014/main" id="{33005D48-B5F9-CF73-C4A3-AC6228975747}"/>
              </a:ext>
            </a:extLst>
          </p:cNvPr>
          <p:cNvPicPr>
            <a:picLocks noChangeAspect="1"/>
          </p:cNvPicPr>
          <p:nvPr/>
        </p:nvPicPr>
        <p:blipFill>
          <a:blip r:embed="rId2"/>
          <a:stretch>
            <a:fillRect/>
          </a:stretch>
        </p:blipFill>
        <p:spPr>
          <a:xfrm>
            <a:off x="11113770" y="-32826"/>
            <a:ext cx="1165409" cy="1088428"/>
          </a:xfrm>
          <a:prstGeom prst="rect">
            <a:avLst/>
          </a:prstGeom>
          <a:ln>
            <a:noFill/>
          </a:ln>
          <a:effectLst>
            <a:softEdge rad="112500"/>
          </a:effectLst>
        </p:spPr>
      </p:pic>
    </p:spTree>
    <p:extLst>
      <p:ext uri="{BB962C8B-B14F-4D97-AF65-F5344CB8AC3E}">
        <p14:creationId xmlns:p14="http://schemas.microsoft.com/office/powerpoint/2010/main" val="211174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00CD85C-30A5-4AAE-A11C-210D22518CB8}"/>
              </a:ext>
            </a:extLst>
          </p:cNvPr>
          <p:cNvSpPr>
            <a:spLocks noGrp="1"/>
          </p:cNvSpPr>
          <p:nvPr/>
        </p:nvSpPr>
        <p:spPr>
          <a:xfrm>
            <a:off x="743744" y="503854"/>
            <a:ext cx="10704513" cy="1384656"/>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Descriptive Writing</a:t>
            </a:r>
          </a:p>
        </p:txBody>
      </p:sp>
      <p:pic>
        <p:nvPicPr>
          <p:cNvPr id="5" name="Picture 4">
            <a:extLst>
              <a:ext uri="{FF2B5EF4-FFF2-40B4-BE49-F238E27FC236}">
                <a16:creationId xmlns:a16="http://schemas.microsoft.com/office/drawing/2014/main" id="{4E4B0DD8-E536-DE36-4559-4C5BBB29AA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2300272"/>
            <a:ext cx="12248706" cy="358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0">
            <a:extLst>
              <a:ext uri="{FF2B5EF4-FFF2-40B4-BE49-F238E27FC236}">
                <a16:creationId xmlns:a16="http://schemas.microsoft.com/office/drawing/2014/main" id="{95F24056-C838-502A-EA1C-84CEDB2AB9DF}"/>
              </a:ext>
            </a:extLst>
          </p:cNvPr>
          <p:cNvSpPr txBox="1"/>
          <p:nvPr/>
        </p:nvSpPr>
        <p:spPr>
          <a:xfrm>
            <a:off x="6440122" y="1422385"/>
            <a:ext cx="2786450" cy="584775"/>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Narrates an author’s argument</a:t>
            </a:r>
          </a:p>
        </p:txBody>
      </p:sp>
      <p:pic>
        <p:nvPicPr>
          <p:cNvPr id="2" name="Picture 1">
            <a:extLst>
              <a:ext uri="{FF2B5EF4-FFF2-40B4-BE49-F238E27FC236}">
                <a16:creationId xmlns:a16="http://schemas.microsoft.com/office/drawing/2014/main" id="{5EFFBA0B-A287-7632-F1EC-B5421B065C26}"/>
              </a:ext>
            </a:extLst>
          </p:cNvPr>
          <p:cNvPicPr>
            <a:picLocks noChangeAspect="1"/>
          </p:cNvPicPr>
          <p:nvPr/>
        </p:nvPicPr>
        <p:blipFill>
          <a:blip r:embed="rId4"/>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557778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00CD85C-30A5-4AAE-A11C-210D22518CB8}"/>
              </a:ext>
            </a:extLst>
          </p:cNvPr>
          <p:cNvSpPr>
            <a:spLocks noGrp="1"/>
          </p:cNvSpPr>
          <p:nvPr/>
        </p:nvSpPr>
        <p:spPr>
          <a:xfrm>
            <a:off x="743744" y="887512"/>
            <a:ext cx="10704513" cy="87788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Descriptive Writing</a:t>
            </a:r>
          </a:p>
        </p:txBody>
      </p:sp>
      <p:pic>
        <p:nvPicPr>
          <p:cNvPr id="5" name="Picture 4">
            <a:extLst>
              <a:ext uri="{FF2B5EF4-FFF2-40B4-BE49-F238E27FC236}">
                <a16:creationId xmlns:a16="http://schemas.microsoft.com/office/drawing/2014/main" id="{D00A0183-FFDD-ED3D-BA84-7CA46F7E67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30629" y="2213004"/>
            <a:ext cx="11653934" cy="364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6">
            <a:extLst>
              <a:ext uri="{FF2B5EF4-FFF2-40B4-BE49-F238E27FC236}">
                <a16:creationId xmlns:a16="http://schemas.microsoft.com/office/drawing/2014/main" id="{AA728851-F5A5-199F-0F2D-2D1EF1430D17}"/>
              </a:ext>
            </a:extLst>
          </p:cNvPr>
          <p:cNvSpPr txBox="1"/>
          <p:nvPr/>
        </p:nvSpPr>
        <p:spPr>
          <a:xfrm>
            <a:off x="4839625" y="5139491"/>
            <a:ext cx="3581401" cy="830997"/>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Introduces quotes without criticising/relating to author’s own argument</a:t>
            </a:r>
          </a:p>
        </p:txBody>
      </p:sp>
      <p:pic>
        <p:nvPicPr>
          <p:cNvPr id="2" name="Picture 1">
            <a:extLst>
              <a:ext uri="{FF2B5EF4-FFF2-40B4-BE49-F238E27FC236}">
                <a16:creationId xmlns:a16="http://schemas.microsoft.com/office/drawing/2014/main" id="{E332E6E7-0A6B-599C-ED25-89E4113CA1E2}"/>
              </a:ext>
            </a:extLst>
          </p:cNvPr>
          <p:cNvPicPr>
            <a:picLocks noChangeAspect="1"/>
          </p:cNvPicPr>
          <p:nvPr/>
        </p:nvPicPr>
        <p:blipFill>
          <a:blip r:embed="rId4"/>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41827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760268-9B9C-41A7-339F-490DBE2BAC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21760" y="1615430"/>
            <a:ext cx="11277892" cy="398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a:extLst>
              <a:ext uri="{FF2B5EF4-FFF2-40B4-BE49-F238E27FC236}">
                <a16:creationId xmlns:a16="http://schemas.microsoft.com/office/drawing/2014/main" id="{100CD85C-30A5-4AAE-A11C-210D22518CB8}"/>
              </a:ext>
            </a:extLst>
          </p:cNvPr>
          <p:cNvSpPr>
            <a:spLocks noGrp="1"/>
          </p:cNvSpPr>
          <p:nvPr/>
        </p:nvSpPr>
        <p:spPr>
          <a:xfrm>
            <a:off x="895139" y="252971"/>
            <a:ext cx="10704513" cy="87788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Critical Writing</a:t>
            </a:r>
          </a:p>
        </p:txBody>
      </p:sp>
      <p:sp>
        <p:nvSpPr>
          <p:cNvPr id="6" name="TextBox 10">
            <a:extLst>
              <a:ext uri="{FF2B5EF4-FFF2-40B4-BE49-F238E27FC236}">
                <a16:creationId xmlns:a16="http://schemas.microsoft.com/office/drawing/2014/main" id="{23EC4470-F2F0-2CE8-6B14-6B20766AE945}"/>
              </a:ext>
            </a:extLst>
          </p:cNvPr>
          <p:cNvSpPr txBox="1"/>
          <p:nvPr/>
        </p:nvSpPr>
        <p:spPr>
          <a:xfrm>
            <a:off x="321759" y="352933"/>
            <a:ext cx="3046591" cy="1083374"/>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Uses topic sentences that relate content of paragraph to over-all question</a:t>
            </a:r>
          </a:p>
        </p:txBody>
      </p:sp>
      <p:sp>
        <p:nvSpPr>
          <p:cNvPr id="7" name="TextBox 26">
            <a:extLst>
              <a:ext uri="{FF2B5EF4-FFF2-40B4-BE49-F238E27FC236}">
                <a16:creationId xmlns:a16="http://schemas.microsoft.com/office/drawing/2014/main" id="{7E447D65-A639-7AB0-96BF-936FC329E1DE}"/>
              </a:ext>
            </a:extLst>
          </p:cNvPr>
          <p:cNvSpPr txBox="1"/>
          <p:nvPr/>
        </p:nvSpPr>
        <p:spPr>
          <a:xfrm>
            <a:off x="6938808" y="5595892"/>
            <a:ext cx="3581401" cy="830997"/>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Introduces quotes to highlight points of agreement/disagreement</a:t>
            </a:r>
          </a:p>
        </p:txBody>
      </p:sp>
      <p:pic>
        <p:nvPicPr>
          <p:cNvPr id="2" name="Picture 1">
            <a:extLst>
              <a:ext uri="{FF2B5EF4-FFF2-40B4-BE49-F238E27FC236}">
                <a16:creationId xmlns:a16="http://schemas.microsoft.com/office/drawing/2014/main" id="{A885F7F9-F0B8-034E-4A65-5B6B98D20ADC}"/>
              </a:ext>
            </a:extLst>
          </p:cNvPr>
          <p:cNvPicPr>
            <a:picLocks noChangeAspect="1"/>
          </p:cNvPicPr>
          <p:nvPr/>
        </p:nvPicPr>
        <p:blipFill>
          <a:blip r:embed="rId4"/>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79237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A0E0B-2CE1-7430-A530-8C0EA04232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1845" y="1963502"/>
            <a:ext cx="11066106" cy="398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a:extLst>
              <a:ext uri="{FF2B5EF4-FFF2-40B4-BE49-F238E27FC236}">
                <a16:creationId xmlns:a16="http://schemas.microsoft.com/office/drawing/2014/main" id="{100CD85C-30A5-4AAE-A11C-210D22518CB8}"/>
              </a:ext>
            </a:extLst>
          </p:cNvPr>
          <p:cNvSpPr>
            <a:spLocks noGrp="1"/>
          </p:cNvSpPr>
          <p:nvPr/>
        </p:nvSpPr>
        <p:spPr>
          <a:xfrm>
            <a:off x="1074751" y="119831"/>
            <a:ext cx="10704513" cy="87788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Critical writing</a:t>
            </a:r>
          </a:p>
        </p:txBody>
      </p:sp>
      <p:sp>
        <p:nvSpPr>
          <p:cNvPr id="6" name="TextBox 10">
            <a:extLst>
              <a:ext uri="{FF2B5EF4-FFF2-40B4-BE49-F238E27FC236}">
                <a16:creationId xmlns:a16="http://schemas.microsoft.com/office/drawing/2014/main" id="{4D562C6C-72FC-750D-34FD-254AA9B7201E}"/>
              </a:ext>
            </a:extLst>
          </p:cNvPr>
          <p:cNvSpPr txBox="1"/>
          <p:nvPr/>
        </p:nvSpPr>
        <p:spPr>
          <a:xfrm>
            <a:off x="410495" y="849805"/>
            <a:ext cx="2025212" cy="1077218"/>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Paraphrases instead of quoting where possible</a:t>
            </a:r>
          </a:p>
        </p:txBody>
      </p:sp>
      <p:pic>
        <p:nvPicPr>
          <p:cNvPr id="2" name="Picture 1">
            <a:extLst>
              <a:ext uri="{FF2B5EF4-FFF2-40B4-BE49-F238E27FC236}">
                <a16:creationId xmlns:a16="http://schemas.microsoft.com/office/drawing/2014/main" id="{7C21C416-86FB-03FA-697A-3C341C2843B9}"/>
              </a:ext>
            </a:extLst>
          </p:cNvPr>
          <p:cNvPicPr>
            <a:picLocks noChangeAspect="1"/>
          </p:cNvPicPr>
          <p:nvPr/>
        </p:nvPicPr>
        <p:blipFill>
          <a:blip r:embed="rId4"/>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669331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8C82A-BE9C-724D-A716-7724E263EF5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95943" y="1548881"/>
            <a:ext cx="11262049" cy="47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a:extLst>
              <a:ext uri="{FF2B5EF4-FFF2-40B4-BE49-F238E27FC236}">
                <a16:creationId xmlns:a16="http://schemas.microsoft.com/office/drawing/2014/main" id="{100CD85C-30A5-4AAE-A11C-210D22518CB8}"/>
              </a:ext>
            </a:extLst>
          </p:cNvPr>
          <p:cNvSpPr>
            <a:spLocks noGrp="1"/>
          </p:cNvSpPr>
          <p:nvPr/>
        </p:nvSpPr>
        <p:spPr>
          <a:xfrm>
            <a:off x="1038005" y="100681"/>
            <a:ext cx="10704513" cy="87788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solidFill>
                  <a:srgbClr val="00B050"/>
                </a:solidFill>
              </a:rPr>
              <a:t>Critical</a:t>
            </a:r>
            <a:r>
              <a:rPr lang="en-US" sz="4400" dirty="0"/>
              <a:t> writing</a:t>
            </a:r>
          </a:p>
        </p:txBody>
      </p:sp>
      <p:sp>
        <p:nvSpPr>
          <p:cNvPr id="6" name="TextBox 10">
            <a:extLst>
              <a:ext uri="{FF2B5EF4-FFF2-40B4-BE49-F238E27FC236}">
                <a16:creationId xmlns:a16="http://schemas.microsoft.com/office/drawing/2014/main" id="{091C7F4C-C8CC-982C-6859-9E20292C23D1}"/>
              </a:ext>
            </a:extLst>
          </p:cNvPr>
          <p:cNvSpPr txBox="1"/>
          <p:nvPr/>
        </p:nvSpPr>
        <p:spPr>
          <a:xfrm>
            <a:off x="9527636" y="439959"/>
            <a:ext cx="2025212" cy="1077218"/>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Uses thesis statements to clarify argument</a:t>
            </a:r>
          </a:p>
        </p:txBody>
      </p:sp>
      <p:sp>
        <p:nvSpPr>
          <p:cNvPr id="7" name="TextBox 26">
            <a:extLst>
              <a:ext uri="{FF2B5EF4-FFF2-40B4-BE49-F238E27FC236}">
                <a16:creationId xmlns:a16="http://schemas.microsoft.com/office/drawing/2014/main" id="{0F3667D4-8878-7C78-CE7A-7BBA2595E4DF}"/>
              </a:ext>
            </a:extLst>
          </p:cNvPr>
          <p:cNvSpPr txBox="1"/>
          <p:nvPr/>
        </p:nvSpPr>
        <p:spPr>
          <a:xfrm>
            <a:off x="2727595" y="5785673"/>
            <a:ext cx="3486591" cy="837152"/>
          </a:xfrm>
          <a:prstGeom prst="rect">
            <a:avLst/>
          </a:prstGeom>
          <a:solidFill>
            <a:srgbClr val="FFFFFF"/>
          </a:solidFill>
          <a:ln w="19050" cmpd="dbl">
            <a:solidFill>
              <a:srgbClr val="17336F"/>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a:lstStyle>
          <a:p>
            <a:r>
              <a:rPr lang="en-GB" dirty="0">
                <a:solidFill>
                  <a:srgbClr val="17336F"/>
                </a:solidFill>
              </a:rPr>
              <a:t>Integrates a variety of sources and the author’s own thoughts in the same paragraph</a:t>
            </a:r>
          </a:p>
        </p:txBody>
      </p:sp>
    </p:spTree>
    <p:extLst>
      <p:ext uri="{BB962C8B-B14F-4D97-AF65-F5344CB8AC3E}">
        <p14:creationId xmlns:p14="http://schemas.microsoft.com/office/powerpoint/2010/main" val="967618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F62BA4EC-9B56-7DF9-F80A-FEB83B445DB5}"/>
              </a:ext>
            </a:extLst>
          </p:cNvPr>
          <p:cNvPicPr>
            <a:picLocks noChangeAspect="1"/>
          </p:cNvPicPr>
          <p:nvPr/>
        </p:nvPicPr>
        <p:blipFill rotWithShape="1">
          <a:blip r:embed="rId2"/>
          <a:srcRect l="51877" r="2" b="2"/>
          <a:stretch/>
        </p:blipFill>
        <p:spPr>
          <a:xfrm>
            <a:off x="-1" y="-2"/>
            <a:ext cx="4637315"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483B7-12A7-572B-CD42-45E96D905C06}"/>
              </a:ext>
            </a:extLst>
          </p:cNvPr>
          <p:cNvSpPr>
            <a:spLocks noGrp="1"/>
          </p:cNvSpPr>
          <p:nvPr>
            <p:ph type="title"/>
          </p:nvPr>
        </p:nvSpPr>
        <p:spPr>
          <a:xfrm>
            <a:off x="6115317" y="405685"/>
            <a:ext cx="5464968" cy="1559301"/>
          </a:xfrm>
        </p:spPr>
        <p:txBody>
          <a:bodyPr>
            <a:normAutofit/>
          </a:bodyPr>
          <a:lstStyle/>
          <a:p>
            <a:r>
              <a:rPr lang="en-US" sz="4000" dirty="0">
                <a:latin typeface="Times New Roman" panose="02020603050405020304" pitchFamily="18" charset="0"/>
                <a:cs typeface="Times New Roman" panose="02020603050405020304" pitchFamily="18" charset="0"/>
              </a:rPr>
              <a:t>Paragraph structure of critical writing </a:t>
            </a:r>
            <a:endParaRPr lang="en-MY"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D59308-478B-EC67-4D40-6BD230EEDF03}"/>
              </a:ext>
            </a:extLst>
          </p:cNvPr>
          <p:cNvSpPr>
            <a:spLocks noGrp="1"/>
          </p:cNvSpPr>
          <p:nvPr>
            <p:ph idx="1"/>
          </p:nvPr>
        </p:nvSpPr>
        <p:spPr>
          <a:xfrm>
            <a:off x="4739952" y="2370671"/>
            <a:ext cx="7337748" cy="4487329"/>
          </a:xfrm>
        </p:spPr>
        <p:txBody>
          <a:bodyPr anchor="ctr">
            <a:normAutofit/>
          </a:bodyPr>
          <a:lstStyle/>
          <a:p>
            <a:r>
              <a:rPr lang="en-US" sz="2000" dirty="0">
                <a:latin typeface="Times New Roman" panose="02020603050405020304" pitchFamily="18" charset="0"/>
                <a:cs typeface="Times New Roman" panose="02020603050405020304" pitchFamily="18" charset="0"/>
              </a:rPr>
              <a:t>It is good academic practice to follow a three-sentence structure where you can provide description, analysis and evaluation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See below for a breakdown: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Descriptive +         Critical +           Judgement statement </a:t>
            </a:r>
          </a:p>
          <a:p>
            <a:r>
              <a:rPr lang="en-US" sz="2000" dirty="0">
                <a:latin typeface="Times New Roman" panose="02020603050405020304" pitchFamily="18" charset="0"/>
                <a:cs typeface="Times New Roman" panose="02020603050405020304" pitchFamily="18" charset="0"/>
              </a:rPr>
              <a:t>According to …       However…                  Overall…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structure helps you to include both description and critical analysis and shows visually where this section begin and end </a:t>
            </a:r>
          </a:p>
          <a:p>
            <a:r>
              <a:rPr lang="en-US" sz="2000" dirty="0">
                <a:latin typeface="Times New Roman" panose="02020603050405020304" pitchFamily="18" charset="0"/>
                <a:cs typeface="Times New Roman" panose="02020603050405020304" pitchFamily="18" charset="0"/>
              </a:rPr>
              <a:t>Moreover, it allows you to check the balance between description and critical writing and ensure you have enough critical content</a:t>
            </a:r>
          </a:p>
        </p:txBody>
      </p:sp>
      <p:pic>
        <p:nvPicPr>
          <p:cNvPr id="4" name="Picture 3">
            <a:extLst>
              <a:ext uri="{FF2B5EF4-FFF2-40B4-BE49-F238E27FC236}">
                <a16:creationId xmlns:a16="http://schemas.microsoft.com/office/drawing/2014/main" id="{48DB98ED-BFAB-F444-8CE3-29C9E4EFE5AF}"/>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17402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BC452F93-1594-ED44-A4A6-565E61AD165D}"/>
              </a:ext>
            </a:extLst>
          </p:cNvPr>
          <p:cNvPicPr>
            <a:picLocks noChangeAspect="1"/>
          </p:cNvPicPr>
          <p:nvPr/>
        </p:nvPicPr>
        <p:blipFill rotWithShape="1">
          <a:blip r:embed="rId2">
            <a:alphaModFix/>
          </a:blip>
          <a:srcRect l="24974" r="11251"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1" name="Group 1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12" name="Freeform: Shape 1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5F3BAD8-0755-BD47-45EE-6FAD91F8684E}"/>
              </a:ext>
            </a:extLst>
          </p:cNvPr>
          <p:cNvSpPr>
            <a:spLocks noGrp="1"/>
          </p:cNvSpPr>
          <p:nvPr>
            <p:ph idx="1"/>
          </p:nvPr>
        </p:nvSpPr>
        <p:spPr>
          <a:xfrm>
            <a:off x="4676775" y="171450"/>
            <a:ext cx="7429500" cy="6505575"/>
          </a:xfrm>
        </p:spPr>
        <p:txBody>
          <a:bodyPr anchor="ctr">
            <a:normAutofit/>
          </a:bodyPr>
          <a:lstStyle/>
          <a:p>
            <a:r>
              <a:rPr lang="en-US" b="0" i="0" dirty="0">
                <a:solidFill>
                  <a:schemeClr val="tx2"/>
                </a:solidFill>
                <a:effectLst/>
                <a:latin typeface="Times New Roman" panose="02020603050405020304" pitchFamily="18" charset="0"/>
                <a:cs typeface="Times New Roman" panose="02020603050405020304" pitchFamily="18" charset="0"/>
              </a:rPr>
              <a:t>In our world of </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information overload</a:t>
            </a:r>
            <a:r>
              <a:rPr lang="en-US" b="0" i="0" dirty="0">
                <a:solidFill>
                  <a:schemeClr val="tx2"/>
                </a:solidFill>
                <a:effectLst/>
                <a:latin typeface="Times New Roman" panose="02020603050405020304" pitchFamily="18" charset="0"/>
                <a:cs typeface="Times New Roman" panose="02020603050405020304" pitchFamily="18" charset="0"/>
              </a:rPr>
              <a:t>, the ability to </a:t>
            </a:r>
            <a:r>
              <a:rPr lang="en-US" b="0" i="0" dirty="0">
                <a:solidFill>
                  <a:srgbClr val="FF0000"/>
                </a:solidFill>
                <a:effectLst/>
                <a:latin typeface="Times New Roman" panose="02020603050405020304" pitchFamily="18" charset="0"/>
                <a:cs typeface="Times New Roman" panose="02020603050405020304" pitchFamily="18" charset="0"/>
              </a:rPr>
              <a:t>discern (difference), analyze, and evaluate </a:t>
            </a:r>
            <a:r>
              <a:rPr lang="en-US" b="0" i="0" dirty="0">
                <a:solidFill>
                  <a:schemeClr val="tx2"/>
                </a:solidFill>
                <a:effectLst/>
                <a:latin typeface="Times New Roman" panose="02020603050405020304" pitchFamily="18" charset="0"/>
                <a:cs typeface="Times New Roman" panose="02020603050405020304" pitchFamily="18" charset="0"/>
              </a:rPr>
              <a:t>information is </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more crucial than ever</a:t>
            </a:r>
            <a:r>
              <a:rPr lang="en-US" b="0" i="0" dirty="0">
                <a:solidFill>
                  <a:schemeClr val="tx2"/>
                </a:solidFill>
                <a:effectLst/>
                <a:latin typeface="Times New Roman" panose="02020603050405020304" pitchFamily="18" charset="0"/>
                <a:cs typeface="Times New Roman" panose="02020603050405020304" pitchFamily="18" charset="0"/>
              </a:rPr>
              <a:t>. These skills empower us not just to be better learners, but also more </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informed citizens</a:t>
            </a:r>
            <a:r>
              <a:rPr lang="en-US" b="0" i="0" dirty="0">
                <a:solidFill>
                  <a:schemeClr val="tx2"/>
                </a:solidFill>
                <a:effectLst/>
                <a:latin typeface="Times New Roman" panose="02020603050405020304" pitchFamily="18" charset="0"/>
                <a:cs typeface="Times New Roman" panose="02020603050405020304" pitchFamily="18" charset="0"/>
              </a:rPr>
              <a:t>.</a:t>
            </a:r>
          </a:p>
          <a:p>
            <a:endParaRPr lang="en-US" dirty="0">
              <a:solidFill>
                <a:schemeClr val="tx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0" i="0" dirty="0">
                <a:solidFill>
                  <a:schemeClr val="tx2"/>
                </a:solidFill>
                <a:effectLst/>
                <a:latin typeface="Times New Roman" panose="02020603050405020304" pitchFamily="18" charset="0"/>
                <a:cs typeface="Times New Roman" panose="02020603050405020304" pitchFamily="18" charset="0"/>
              </a:rPr>
              <a:t>Today, we explore three pivotal academic skills: </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Critical Reading</a:t>
            </a:r>
            <a:r>
              <a:rPr lang="en-US" dirty="0">
                <a:solidFill>
                  <a:schemeClr val="tx2"/>
                </a:solidFill>
                <a:highlight>
                  <a:srgbClr val="FFFF00"/>
                </a:highlight>
                <a:latin typeface="Times New Roman" panose="02020603050405020304" pitchFamily="18" charset="0"/>
                <a:cs typeface="Times New Roman" panose="02020603050405020304" pitchFamily="18" charset="0"/>
              </a:rPr>
              <a:t>, </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Critical Thinking and Critical </a:t>
            </a:r>
            <a:r>
              <a:rPr lang="en-US" dirty="0">
                <a:solidFill>
                  <a:schemeClr val="tx2"/>
                </a:solidFill>
                <a:highlight>
                  <a:srgbClr val="FFFF00"/>
                </a:highlight>
                <a:latin typeface="Times New Roman" panose="02020603050405020304" pitchFamily="18" charset="0"/>
                <a:cs typeface="Times New Roman" panose="02020603050405020304" pitchFamily="18" charset="0"/>
              </a:rPr>
              <a:t>W</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riting.</a:t>
            </a:r>
          </a:p>
          <a:p>
            <a:pPr>
              <a:buFont typeface="Arial" panose="020B0604020202020204" pitchFamily="34" charset="0"/>
              <a:buChar char="•"/>
            </a:pPr>
            <a:endParaRPr lang="en-US" b="0" i="0" dirty="0">
              <a:solidFill>
                <a:schemeClr val="tx2"/>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0" i="0" dirty="0">
                <a:solidFill>
                  <a:schemeClr val="tx2"/>
                </a:solidFill>
                <a:effectLst/>
                <a:latin typeface="Times New Roman" panose="02020603050405020304" pitchFamily="18" charset="0"/>
                <a:cs typeface="Times New Roman" panose="02020603050405020304" pitchFamily="18" charset="0"/>
              </a:rPr>
              <a:t>These skills empower us to </a:t>
            </a:r>
            <a:r>
              <a:rPr lang="en-US" b="0" i="0" dirty="0">
                <a:solidFill>
                  <a:schemeClr val="tx2"/>
                </a:solidFill>
                <a:effectLst/>
                <a:highlight>
                  <a:srgbClr val="FFFF00"/>
                </a:highlight>
                <a:latin typeface="Times New Roman" panose="02020603050405020304" pitchFamily="18" charset="0"/>
                <a:cs typeface="Times New Roman" panose="02020603050405020304" pitchFamily="18" charset="0"/>
              </a:rPr>
              <a:t>interpret, analyze, and engage with information in a profound way</a:t>
            </a:r>
            <a:r>
              <a:rPr lang="en-US" b="0" i="0" dirty="0">
                <a:solidFill>
                  <a:schemeClr val="tx2"/>
                </a:solidFill>
                <a:effectLst/>
                <a:latin typeface="Times New Roman" panose="02020603050405020304" pitchFamily="18" charset="0"/>
                <a:cs typeface="Times New Roman" panose="02020603050405020304" pitchFamily="18" charset="0"/>
              </a:rPr>
              <a:t>, essential in our journey as scholars and informed citizens."</a:t>
            </a:r>
          </a:p>
          <a:p>
            <a:endParaRPr lang="en-MY" dirty="0">
              <a:solidFill>
                <a:schemeClr val="tx2"/>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11623E4-BB19-34DA-0594-D4A9F8684EE0}"/>
              </a:ext>
            </a:extLst>
          </p:cNvPr>
          <p:cNvPicPr>
            <a:picLocks noChangeAspect="1"/>
          </p:cNvPicPr>
          <p:nvPr/>
        </p:nvPicPr>
        <p:blipFill>
          <a:blip r:embed="rId3"/>
          <a:stretch>
            <a:fillRect/>
          </a:stretch>
        </p:blipFill>
        <p:spPr>
          <a:xfrm>
            <a:off x="-47320" y="-52585"/>
            <a:ext cx="1165409" cy="1088428"/>
          </a:xfrm>
          <a:prstGeom prst="rect">
            <a:avLst/>
          </a:prstGeom>
          <a:ln>
            <a:noFill/>
          </a:ln>
          <a:effectLst>
            <a:softEdge rad="112500"/>
          </a:effectLst>
        </p:spPr>
      </p:pic>
    </p:spTree>
    <p:extLst>
      <p:ext uri="{BB962C8B-B14F-4D97-AF65-F5344CB8AC3E}">
        <p14:creationId xmlns:p14="http://schemas.microsoft.com/office/powerpoint/2010/main" val="405345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4" name="Group 4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2" name="Freeform: Shape 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8DFBD4F-32AC-3AE9-667D-675DB16772A7}"/>
              </a:ext>
            </a:extLst>
          </p:cNvPr>
          <p:cNvSpPr>
            <a:spLocks noGrp="1"/>
          </p:cNvSpPr>
          <p:nvPr>
            <p:ph type="title"/>
          </p:nvPr>
        </p:nvSpPr>
        <p:spPr>
          <a:xfrm>
            <a:off x="640080" y="1243013"/>
            <a:ext cx="3855720" cy="4371974"/>
          </a:xfrm>
        </p:spPr>
        <p:txBody>
          <a:bodyPr>
            <a:normAutofit/>
          </a:bodyPr>
          <a:lstStyle/>
          <a:p>
            <a:r>
              <a:rPr lang="en-US" sz="3600">
                <a:solidFill>
                  <a:schemeClr val="tx2"/>
                </a:solidFill>
                <a:latin typeface="Times New Roman" panose="02020603050405020304" pitchFamily="18" charset="0"/>
                <a:cs typeface="Times New Roman" panose="02020603050405020304" pitchFamily="18" charset="0"/>
              </a:rPr>
              <a:t>Phrases For Demonstrating Your Critical Thinking </a:t>
            </a:r>
            <a:endParaRPr lang="en-MY" sz="3600">
              <a:solidFill>
                <a:schemeClr val="tx2"/>
              </a:solidFill>
              <a:latin typeface="Times New Roman" panose="02020603050405020304" pitchFamily="18" charset="0"/>
              <a:cs typeface="Times New Roman" panose="02020603050405020304" pitchFamily="18" charset="0"/>
            </a:endParaRPr>
          </a:p>
        </p:txBody>
      </p:sp>
      <p:sp>
        <p:nvSpPr>
          <p:cNvPr id="48" name="Content Placeholder 2">
            <a:extLst>
              <a:ext uri="{FF2B5EF4-FFF2-40B4-BE49-F238E27FC236}">
                <a16:creationId xmlns:a16="http://schemas.microsoft.com/office/drawing/2014/main" id="{588E0552-3DB8-5EF6-CEE0-7C4E78BEFD78}"/>
              </a:ext>
            </a:extLst>
          </p:cNvPr>
          <p:cNvSpPr>
            <a:spLocks noGrp="1"/>
          </p:cNvSpPr>
          <p:nvPr>
            <p:ph idx="1"/>
          </p:nvPr>
        </p:nvSpPr>
        <p:spPr>
          <a:xfrm>
            <a:off x="5215811" y="804672"/>
            <a:ext cx="6871413" cy="5230368"/>
          </a:xfrm>
        </p:spPr>
        <p:txBody>
          <a:bodyPr anchor="ctr">
            <a:normAutofit fontScale="92500" lnSpcReduction="20000"/>
          </a:bodyPr>
          <a:lstStyle/>
          <a:p>
            <a:r>
              <a:rPr lang="en-US" dirty="0">
                <a:solidFill>
                  <a:schemeClr val="tx2"/>
                </a:solidFill>
                <a:latin typeface="Times New Roman" panose="02020603050405020304" pitchFamily="18" charset="0"/>
                <a:cs typeface="Times New Roman" panose="02020603050405020304" pitchFamily="18" charset="0"/>
              </a:rPr>
              <a:t>When writing your critical and evaluation statement, think carefully about the point you are trying to make, and use the corresponding language to highlight this to the reader</a:t>
            </a:r>
          </a:p>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When you are comparing / contrasting : </a:t>
            </a:r>
            <a:r>
              <a:rPr lang="en-US" dirty="0" err="1">
                <a:solidFill>
                  <a:schemeClr val="tx2"/>
                </a:solidFill>
                <a:latin typeface="Times New Roman" panose="02020603050405020304" pitchFamily="18" charset="0"/>
                <a:cs typeface="Times New Roman" panose="02020603050405020304" pitchFamily="18" charset="0"/>
              </a:rPr>
              <a:t>Similary</a:t>
            </a:r>
            <a:r>
              <a:rPr lang="en-US" dirty="0">
                <a:solidFill>
                  <a:schemeClr val="tx2"/>
                </a:solidFill>
                <a:latin typeface="Times New Roman" panose="02020603050405020304" pitchFamily="18" charset="0"/>
                <a:cs typeface="Times New Roman" panose="02020603050405020304" pitchFamily="18" charset="0"/>
              </a:rPr>
              <a:t> / on the other hand etc..</a:t>
            </a:r>
          </a:p>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When you are offering an alternative point of view: an alternative argument ….</a:t>
            </a:r>
          </a:p>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When you are highlighting a weakness in a theory: one of the major drawback of this approach …..</a:t>
            </a:r>
            <a:endParaRPr lang="en-MY"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29D0096-3D77-5E4E-6D79-AFBB7F8D5671}"/>
              </a:ext>
            </a:extLst>
          </p:cNvPr>
          <p:cNvPicPr>
            <a:picLocks noChangeAspect="1"/>
          </p:cNvPicPr>
          <p:nvPr/>
        </p:nvPicPr>
        <p:blipFill>
          <a:blip r:embed="rId2"/>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3824629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BF83-7E20-96B1-2CE3-10C2ECADF22C}"/>
              </a:ext>
            </a:extLst>
          </p:cNvPr>
          <p:cNvSpPr>
            <a:spLocks noGrp="1"/>
          </p:cNvSpPr>
          <p:nvPr>
            <p:ph type="title"/>
          </p:nvPr>
        </p:nvSpPr>
        <p:spPr>
          <a:xfrm>
            <a:off x="550507" y="150521"/>
            <a:ext cx="11887199" cy="1325563"/>
          </a:xfrm>
        </p:spPr>
        <p:txBody>
          <a:bodyPr/>
          <a:lstStyle/>
          <a:p>
            <a:pPr algn="ctr"/>
            <a:r>
              <a:rPr lang="en-US" dirty="0">
                <a:latin typeface="Times New Roman" panose="02020603050405020304" pitchFamily="18" charset="0"/>
                <a:cs typeface="Times New Roman" panose="02020603050405020304" pitchFamily="18" charset="0"/>
              </a:rPr>
              <a:t>Reference And Sources To Expand Your Knowledge</a:t>
            </a:r>
            <a:endParaRPr lang="en-MY"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AFF837-5313-6F03-B744-05A8838329F7}"/>
              </a:ext>
            </a:extLst>
          </p:cNvPr>
          <p:cNvSpPr>
            <a:spLocks noGrp="1"/>
          </p:cNvSpPr>
          <p:nvPr>
            <p:ph idx="1"/>
          </p:nvPr>
        </p:nvSpPr>
        <p:spPr>
          <a:xfrm>
            <a:off x="102637" y="1825624"/>
            <a:ext cx="11952513" cy="5032375"/>
          </a:xfrm>
        </p:spPr>
        <p:txBody>
          <a:bodyPr>
            <a:normAutofit lnSpcReduction="10000"/>
          </a:bodyPr>
          <a:lstStyle/>
          <a:p>
            <a:endParaRPr lang="en-US" sz="11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400" b="0" i="0" dirty="0">
                <a:solidFill>
                  <a:srgbClr val="222222"/>
                </a:solidFill>
                <a:effectLst/>
                <a:latin typeface="Times New Roman" panose="02020603050405020304" pitchFamily="18" charset="0"/>
                <a:cs typeface="Times New Roman" panose="02020603050405020304" pitchFamily="18" charset="0"/>
              </a:rPr>
              <a:t>Yasemin, B. A. K. I. (2020). The effect of critical reading skills on the evaluation skills of the creative reading process. </a:t>
            </a:r>
            <a:r>
              <a:rPr lang="en-US" sz="1400" b="0" i="1" dirty="0">
                <a:solidFill>
                  <a:srgbClr val="222222"/>
                </a:solidFill>
                <a:effectLst/>
                <a:latin typeface="Times New Roman" panose="02020603050405020304" pitchFamily="18" charset="0"/>
                <a:cs typeface="Times New Roman" panose="02020603050405020304" pitchFamily="18" charset="0"/>
              </a:rPr>
              <a:t>Eurasian Journal of Educational Research</a:t>
            </a:r>
            <a:r>
              <a:rPr lang="en-US" sz="1400" b="0" i="0" dirty="0">
                <a:solidFill>
                  <a:srgbClr val="222222"/>
                </a:solidFill>
                <a:effectLst/>
                <a:latin typeface="Times New Roman" panose="02020603050405020304" pitchFamily="18" charset="0"/>
                <a:cs typeface="Times New Roman" panose="02020603050405020304" pitchFamily="18" charset="0"/>
              </a:rPr>
              <a:t>, </a:t>
            </a:r>
            <a:r>
              <a:rPr lang="en-US" sz="1400" b="0" i="1" dirty="0">
                <a:solidFill>
                  <a:srgbClr val="222222"/>
                </a:solidFill>
                <a:effectLst/>
                <a:latin typeface="Times New Roman" panose="02020603050405020304" pitchFamily="18" charset="0"/>
                <a:cs typeface="Times New Roman" panose="02020603050405020304" pitchFamily="18" charset="0"/>
              </a:rPr>
              <a:t>20</a:t>
            </a:r>
            <a:r>
              <a:rPr lang="en-US" sz="1400" b="0" i="0" dirty="0">
                <a:solidFill>
                  <a:srgbClr val="222222"/>
                </a:solidFill>
                <a:effectLst/>
                <a:latin typeface="Times New Roman" panose="02020603050405020304" pitchFamily="18" charset="0"/>
                <a:cs typeface="Times New Roman" panose="02020603050405020304" pitchFamily="18" charset="0"/>
              </a:rPr>
              <a:t>(88), </a:t>
            </a:r>
            <a:r>
              <a:rPr lang="en-US" sz="1400" b="0" i="0">
                <a:solidFill>
                  <a:srgbClr val="222222"/>
                </a:solidFill>
                <a:effectLst/>
                <a:latin typeface="Times New Roman" panose="02020603050405020304" pitchFamily="18" charset="0"/>
                <a:cs typeface="Times New Roman" panose="02020603050405020304" pitchFamily="18" charset="0"/>
              </a:rPr>
              <a:t>199-224.</a:t>
            </a:r>
            <a:endParaRPr lang="en-US" sz="1400" dirty="0">
              <a:solidFill>
                <a:srgbClr val="222222"/>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400" b="0" i="0" dirty="0">
                <a:solidFill>
                  <a:srgbClr val="222222"/>
                </a:solidFill>
                <a:effectLst/>
                <a:latin typeface="Times New Roman" panose="02020603050405020304" pitchFamily="18" charset="0"/>
                <a:cs typeface="Times New Roman" panose="02020603050405020304" pitchFamily="18" charset="0"/>
              </a:rPr>
              <a:t>Al Roomy, M. A. (2022). Investigating the Effects of Critical Reading Skills on Students' Reading Comprehension. </a:t>
            </a:r>
            <a:r>
              <a:rPr lang="en-US" sz="1400" b="0" i="1" dirty="0">
                <a:solidFill>
                  <a:srgbClr val="222222"/>
                </a:solidFill>
                <a:effectLst/>
                <a:latin typeface="Times New Roman" panose="02020603050405020304" pitchFamily="18" charset="0"/>
                <a:cs typeface="Times New Roman" panose="02020603050405020304" pitchFamily="18" charset="0"/>
              </a:rPr>
              <a:t>Arab World English Journal</a:t>
            </a:r>
            <a:r>
              <a:rPr lang="en-US" sz="1400" b="0" i="0" dirty="0">
                <a:solidFill>
                  <a:srgbClr val="222222"/>
                </a:solidFill>
                <a:effectLst/>
                <a:latin typeface="Times New Roman" panose="02020603050405020304" pitchFamily="18" charset="0"/>
                <a:cs typeface="Times New Roman" panose="02020603050405020304" pitchFamily="18" charset="0"/>
              </a:rPr>
              <a:t>, </a:t>
            </a:r>
            <a:r>
              <a:rPr lang="en-US" sz="1400" b="0" i="1" dirty="0">
                <a:solidFill>
                  <a:srgbClr val="222222"/>
                </a:solidFill>
                <a:effectLst/>
                <a:latin typeface="Times New Roman" panose="02020603050405020304" pitchFamily="18" charset="0"/>
                <a:cs typeface="Times New Roman" panose="02020603050405020304" pitchFamily="18" charset="0"/>
              </a:rPr>
              <a:t>13</a:t>
            </a:r>
            <a:r>
              <a:rPr lang="en-US" sz="1400" b="0" i="0" dirty="0">
                <a:solidFill>
                  <a:srgbClr val="222222"/>
                </a:solidFill>
                <a:effectLst/>
                <a:latin typeface="Times New Roman" panose="02020603050405020304" pitchFamily="18" charset="0"/>
                <a:cs typeface="Times New Roman" panose="02020603050405020304" pitchFamily="18" charset="0"/>
              </a:rPr>
              <a:t>(1), 366-381.</a:t>
            </a:r>
            <a:endParaRPr lang="en-US" sz="1400" dirty="0">
              <a:solidFill>
                <a:srgbClr val="222222"/>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400" b="0" i="0" dirty="0">
                <a:solidFill>
                  <a:srgbClr val="222222"/>
                </a:solidFill>
                <a:effectLst/>
                <a:latin typeface="Times New Roman" panose="02020603050405020304" pitchFamily="18" charset="0"/>
                <a:cs typeface="Times New Roman" panose="02020603050405020304" pitchFamily="18" charset="0"/>
              </a:rPr>
              <a:t>Wallace, M., &amp; Wray, A. (2021). </a:t>
            </a:r>
            <a:r>
              <a:rPr lang="en-US" sz="1400" b="0" i="1" dirty="0">
                <a:solidFill>
                  <a:srgbClr val="222222"/>
                </a:solidFill>
                <a:effectLst/>
                <a:latin typeface="Times New Roman" panose="02020603050405020304" pitchFamily="18" charset="0"/>
                <a:cs typeface="Times New Roman" panose="02020603050405020304" pitchFamily="18" charset="0"/>
              </a:rPr>
              <a:t>Critical reading and writing for postgraduates</a:t>
            </a:r>
            <a:r>
              <a:rPr lang="en-US" sz="1400" b="0" i="0" dirty="0">
                <a:solidFill>
                  <a:srgbClr val="222222"/>
                </a:solidFill>
                <a:effectLst/>
                <a:latin typeface="Times New Roman" panose="02020603050405020304" pitchFamily="18" charset="0"/>
                <a:cs typeface="Times New Roman" panose="02020603050405020304" pitchFamily="18" charset="0"/>
              </a:rPr>
              <a:t>. Sage.</a:t>
            </a:r>
            <a:endParaRPr lang="en-US" sz="1400" dirty="0">
              <a:solidFill>
                <a:srgbClr val="222222"/>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400" dirty="0">
                <a:latin typeface="Times New Roman" panose="02020603050405020304" pitchFamily="18" charset="0"/>
                <a:cs typeface="Times New Roman" panose="02020603050405020304" pitchFamily="18" charset="0"/>
              </a:rPr>
              <a:t>El </a:t>
            </a:r>
            <a:r>
              <a:rPr lang="en-US" sz="1400" dirty="0" err="1">
                <a:latin typeface="Times New Roman" panose="02020603050405020304" pitchFamily="18" charset="0"/>
                <a:cs typeface="Times New Roman" panose="02020603050405020304" pitchFamily="18" charset="0"/>
              </a:rPr>
              <a:t>Soufi</a:t>
            </a:r>
            <a:r>
              <a:rPr lang="en-US" sz="1400" dirty="0">
                <a:latin typeface="Times New Roman" panose="02020603050405020304" pitchFamily="18" charset="0"/>
                <a:cs typeface="Times New Roman" panose="02020603050405020304" pitchFamily="18" charset="0"/>
              </a:rPr>
              <a:t>, N., &amp; See, B. H. (2019). Does explicit teaching of critical thinking improve critical thinking skills of English language learners in higher education? A critical review of causal evidence. Studies in educational evaluation, 60, 140-162.</a:t>
            </a:r>
          </a:p>
          <a:p>
            <a:pPr marL="514350" indent="-514350">
              <a:buFont typeface="+mj-lt"/>
              <a:buAutoNum type="arabicPeriod"/>
            </a:pPr>
            <a:r>
              <a:rPr lang="en-US" sz="1400" dirty="0" err="1">
                <a:latin typeface="Times New Roman" panose="02020603050405020304" pitchFamily="18" charset="0"/>
                <a:cs typeface="Times New Roman" panose="02020603050405020304" pitchFamily="18" charset="0"/>
              </a:rPr>
              <a:t>Supriyatno</a:t>
            </a:r>
            <a:r>
              <a:rPr lang="en-US" sz="1400" dirty="0">
                <a:latin typeface="Times New Roman" panose="02020603050405020304" pitchFamily="18" charset="0"/>
                <a:cs typeface="Times New Roman" panose="02020603050405020304" pitchFamily="18" charset="0"/>
              </a:rPr>
              <a:t>, T., </a:t>
            </a:r>
            <a:r>
              <a:rPr lang="en-US" sz="1400" dirty="0" err="1">
                <a:latin typeface="Times New Roman" panose="02020603050405020304" pitchFamily="18" charset="0"/>
                <a:cs typeface="Times New Roman" panose="02020603050405020304" pitchFamily="18" charset="0"/>
              </a:rPr>
              <a:t>Susilawati</a:t>
            </a:r>
            <a:r>
              <a:rPr lang="en-US" sz="1400" dirty="0">
                <a:latin typeface="Times New Roman" panose="02020603050405020304" pitchFamily="18" charset="0"/>
                <a:cs typeface="Times New Roman" panose="02020603050405020304" pitchFamily="18" charset="0"/>
              </a:rPr>
              <a:t>, S., &amp; Hassan, A. (2020). E-learning development in improving students' critical thinking ability. Cypriot Journal of Educational Sciences, 15(5), 1099-1106.</a:t>
            </a:r>
          </a:p>
          <a:p>
            <a:pPr marL="514350" indent="-514350">
              <a:buFont typeface="+mj-lt"/>
              <a:buAutoNum type="arabicPeriod"/>
            </a:pPr>
            <a:r>
              <a:rPr lang="en-US" sz="1400" dirty="0">
                <a:latin typeface="Times New Roman" panose="02020603050405020304" pitchFamily="18" charset="0"/>
                <a:cs typeface="Times New Roman" panose="02020603050405020304" pitchFamily="18" charset="0"/>
              </a:rPr>
              <a:t>Din, M. (2020). Evaluating university students’ critical thinking ability as reflected in their critical reading skill: A study at bachelor level in Pakistan. Thinking Skills and Creativity, 35, 100627.</a:t>
            </a:r>
          </a:p>
          <a:p>
            <a:pPr marL="514350" indent="-514350">
              <a:buFont typeface="+mj-lt"/>
              <a:buAutoNum type="arabicPeriod"/>
            </a:pPr>
            <a:r>
              <a:rPr lang="en-US" sz="1400" dirty="0">
                <a:latin typeface="Times New Roman" panose="02020603050405020304" pitchFamily="18" charset="0"/>
                <a:cs typeface="Times New Roman" panose="02020603050405020304" pitchFamily="18" charset="0"/>
              </a:rPr>
              <a:t>Li, C. S., &amp; Wan, R. (2022). Critical reading in higher education: A systematic review. Thinking Skills and Creativity, 44, 101028.</a:t>
            </a:r>
          </a:p>
          <a:p>
            <a:pPr marL="514350" indent="-514350">
              <a:buFont typeface="+mj-lt"/>
              <a:buAutoNum type="arabicPeriod"/>
            </a:pPr>
            <a:r>
              <a:rPr lang="en-US" sz="1400" b="0" i="0" dirty="0">
                <a:solidFill>
                  <a:srgbClr val="222222"/>
                </a:solidFill>
                <a:effectLst/>
                <a:latin typeface="Times New Roman" panose="02020603050405020304" pitchFamily="18" charset="0"/>
                <a:cs typeface="Times New Roman" panose="02020603050405020304" pitchFamily="18" charset="0"/>
              </a:rPr>
              <a:t>Wallace, M., &amp; Wray, A. (2021). </a:t>
            </a:r>
            <a:r>
              <a:rPr lang="en-US" sz="1400" b="0" i="1" dirty="0">
                <a:solidFill>
                  <a:srgbClr val="222222"/>
                </a:solidFill>
                <a:effectLst/>
                <a:latin typeface="Times New Roman" panose="02020603050405020304" pitchFamily="18" charset="0"/>
                <a:cs typeface="Times New Roman" panose="02020603050405020304" pitchFamily="18" charset="0"/>
              </a:rPr>
              <a:t>Critical reading and writing for postgraduates</a:t>
            </a:r>
            <a:r>
              <a:rPr lang="en-US" sz="1400" b="0" i="0" dirty="0">
                <a:solidFill>
                  <a:srgbClr val="222222"/>
                </a:solidFill>
                <a:effectLst/>
                <a:latin typeface="Times New Roman" panose="02020603050405020304" pitchFamily="18" charset="0"/>
                <a:cs typeface="Times New Roman" panose="02020603050405020304" pitchFamily="18" charset="0"/>
              </a:rPr>
              <a:t>. Sage.</a:t>
            </a:r>
          </a:p>
          <a:p>
            <a:pPr marL="514350" indent="-514350">
              <a:buFont typeface="+mj-lt"/>
              <a:buAutoNum type="arabicPeriod"/>
            </a:pPr>
            <a:r>
              <a:rPr lang="en-US" sz="1400" b="0" i="0" dirty="0">
                <a:solidFill>
                  <a:srgbClr val="222222"/>
                </a:solidFill>
                <a:effectLst/>
                <a:latin typeface="Times New Roman" panose="02020603050405020304" pitchFamily="18" charset="0"/>
                <a:cs typeface="Times New Roman" panose="02020603050405020304" pitchFamily="18" charset="0"/>
              </a:rPr>
              <a:t>Wexler, J., Swanson, E., Kurz, L. A., Shelton, A., &amp; Vaughn, S. (2020). Enhancing reading comprehension in middle school classrooms using a critical reading routine. </a:t>
            </a:r>
            <a:r>
              <a:rPr lang="en-US" sz="1400" b="0" i="1" dirty="0">
                <a:solidFill>
                  <a:srgbClr val="222222"/>
                </a:solidFill>
                <a:effectLst/>
                <a:latin typeface="Times New Roman" panose="02020603050405020304" pitchFamily="18" charset="0"/>
                <a:cs typeface="Times New Roman" panose="02020603050405020304" pitchFamily="18" charset="0"/>
              </a:rPr>
              <a:t>Intervention in school and clinic</a:t>
            </a:r>
            <a:r>
              <a:rPr lang="en-US" sz="1400" b="0" i="0" dirty="0">
                <a:solidFill>
                  <a:srgbClr val="222222"/>
                </a:solidFill>
                <a:effectLst/>
                <a:latin typeface="Times New Roman" panose="02020603050405020304" pitchFamily="18" charset="0"/>
                <a:cs typeface="Times New Roman" panose="02020603050405020304" pitchFamily="18" charset="0"/>
              </a:rPr>
              <a:t>, </a:t>
            </a:r>
            <a:r>
              <a:rPr lang="en-US" sz="1400" b="0" i="1" dirty="0">
                <a:solidFill>
                  <a:srgbClr val="222222"/>
                </a:solidFill>
                <a:effectLst/>
                <a:latin typeface="Times New Roman" panose="02020603050405020304" pitchFamily="18" charset="0"/>
                <a:cs typeface="Times New Roman" panose="02020603050405020304" pitchFamily="18" charset="0"/>
              </a:rPr>
              <a:t>55</a:t>
            </a:r>
            <a:r>
              <a:rPr lang="en-US" sz="1400" b="0" i="0" dirty="0">
                <a:solidFill>
                  <a:srgbClr val="222222"/>
                </a:solidFill>
                <a:effectLst/>
                <a:latin typeface="Times New Roman" panose="02020603050405020304" pitchFamily="18" charset="0"/>
                <a:cs typeface="Times New Roman" panose="02020603050405020304" pitchFamily="18" charset="0"/>
              </a:rPr>
              <a:t>(4), 203-213.</a:t>
            </a:r>
          </a:p>
          <a:p>
            <a:pPr marL="514350" indent="-514350">
              <a:buFont typeface="+mj-lt"/>
              <a:buAutoNum type="arabicPeriod"/>
            </a:pPr>
            <a:r>
              <a:rPr lang="en-US" sz="1400" b="0" i="0" dirty="0" err="1">
                <a:solidFill>
                  <a:srgbClr val="222222"/>
                </a:solidFill>
                <a:effectLst/>
                <a:latin typeface="Times New Roman" panose="02020603050405020304" pitchFamily="18" charset="0"/>
                <a:cs typeface="Times New Roman" panose="02020603050405020304" pitchFamily="18" charset="0"/>
              </a:rPr>
              <a:t>Nosich</a:t>
            </a:r>
            <a:r>
              <a:rPr lang="en-US" sz="1400" b="0" i="0" dirty="0">
                <a:solidFill>
                  <a:srgbClr val="222222"/>
                </a:solidFill>
                <a:effectLst/>
                <a:latin typeface="Times New Roman" panose="02020603050405020304" pitchFamily="18" charset="0"/>
                <a:cs typeface="Times New Roman" panose="02020603050405020304" pitchFamily="18" charset="0"/>
              </a:rPr>
              <a:t>, G. (2021). </a:t>
            </a:r>
            <a:r>
              <a:rPr lang="en-US" sz="1400" b="0" i="1" dirty="0">
                <a:solidFill>
                  <a:srgbClr val="222222"/>
                </a:solidFill>
                <a:effectLst/>
                <a:latin typeface="Times New Roman" panose="02020603050405020304" pitchFamily="18" charset="0"/>
                <a:cs typeface="Times New Roman" panose="02020603050405020304" pitchFamily="18" charset="0"/>
              </a:rPr>
              <a:t>Critical writing: a guide to writing a paper using the concepts and processes of critical thinking</a:t>
            </a:r>
            <a:r>
              <a:rPr lang="en-US" sz="1400" b="0" i="0" dirty="0">
                <a:solidFill>
                  <a:srgbClr val="222222"/>
                </a:solidFill>
                <a:effectLst/>
                <a:latin typeface="Times New Roman" panose="02020603050405020304" pitchFamily="18" charset="0"/>
                <a:cs typeface="Times New Roman" panose="02020603050405020304" pitchFamily="18" charset="0"/>
              </a:rPr>
              <a:t>. Rowman &amp; Littlefield.</a:t>
            </a:r>
          </a:p>
          <a:p>
            <a:pPr marL="514350" indent="-514350">
              <a:buFont typeface="+mj-lt"/>
              <a:buAutoNum type="arabicPeriod"/>
            </a:pPr>
            <a:r>
              <a:rPr lang="en-US" sz="1400" b="0" i="0" dirty="0">
                <a:solidFill>
                  <a:srgbClr val="222222"/>
                </a:solidFill>
                <a:effectLst/>
                <a:latin typeface="Times New Roman" panose="02020603050405020304" pitchFamily="18" charset="0"/>
                <a:cs typeface="Times New Roman" panose="02020603050405020304" pitchFamily="18" charset="0"/>
              </a:rPr>
              <a:t>Sutherland, A., &amp; </a:t>
            </a:r>
            <a:r>
              <a:rPr lang="en-US" sz="1400" b="0" i="0" dirty="0" err="1">
                <a:solidFill>
                  <a:srgbClr val="222222"/>
                </a:solidFill>
                <a:effectLst/>
                <a:latin typeface="Times New Roman" panose="02020603050405020304" pitchFamily="18" charset="0"/>
                <a:cs typeface="Times New Roman" panose="02020603050405020304" pitchFamily="18" charset="0"/>
              </a:rPr>
              <a:t>Incera</a:t>
            </a:r>
            <a:r>
              <a:rPr lang="en-US" sz="1400" b="0" i="0" dirty="0">
                <a:solidFill>
                  <a:srgbClr val="222222"/>
                </a:solidFill>
                <a:effectLst/>
                <a:latin typeface="Times New Roman" panose="02020603050405020304" pitchFamily="18" charset="0"/>
                <a:cs typeface="Times New Roman" panose="02020603050405020304" pitchFamily="18" charset="0"/>
              </a:rPr>
              <a:t>, S. (2021). Critical Reading: What Do Faculty Think Students Should Do?. </a:t>
            </a:r>
            <a:r>
              <a:rPr lang="en-US" sz="1400" b="0" i="1" dirty="0">
                <a:solidFill>
                  <a:srgbClr val="222222"/>
                </a:solidFill>
                <a:effectLst/>
                <a:latin typeface="Times New Roman" panose="02020603050405020304" pitchFamily="18" charset="0"/>
                <a:cs typeface="Times New Roman" panose="02020603050405020304" pitchFamily="18" charset="0"/>
              </a:rPr>
              <a:t>Journal of College Reading and Learning</a:t>
            </a:r>
            <a:r>
              <a:rPr lang="en-US" sz="1400" b="0" i="0" dirty="0">
                <a:solidFill>
                  <a:srgbClr val="222222"/>
                </a:solidFill>
                <a:effectLst/>
                <a:latin typeface="Times New Roman" panose="02020603050405020304" pitchFamily="18" charset="0"/>
                <a:cs typeface="Times New Roman" panose="02020603050405020304" pitchFamily="18" charset="0"/>
              </a:rPr>
              <a:t>, 51(4), 267-290.</a:t>
            </a:r>
          </a:p>
        </p:txBody>
      </p:sp>
      <p:pic>
        <p:nvPicPr>
          <p:cNvPr id="4" name="Picture 3">
            <a:extLst>
              <a:ext uri="{FF2B5EF4-FFF2-40B4-BE49-F238E27FC236}">
                <a16:creationId xmlns:a16="http://schemas.microsoft.com/office/drawing/2014/main" id="{EC0A4041-F7C2-5556-0CDF-F78AE04B7605}"/>
              </a:ext>
            </a:extLst>
          </p:cNvPr>
          <p:cNvPicPr>
            <a:picLocks noChangeAspect="1"/>
          </p:cNvPicPr>
          <p:nvPr/>
        </p:nvPicPr>
        <p:blipFill>
          <a:blip r:embed="rId2"/>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387871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8B19D-8C87-45D7-BEBA-FE8448F0DADF}"/>
              </a:ext>
            </a:extLst>
          </p:cNvPr>
          <p:cNvSpPr>
            <a:spLocks noGrp="1"/>
          </p:cNvSpPr>
          <p:nvPr>
            <p:ph type="title"/>
          </p:nvPr>
        </p:nvSpPr>
        <p:spPr>
          <a:xfrm>
            <a:off x="1175759" y="231543"/>
            <a:ext cx="4186428" cy="835345"/>
          </a:xfrm>
        </p:spPr>
        <p:txBody>
          <a:bodyPr>
            <a:normAutofit/>
          </a:bodyPr>
          <a:lstStyle/>
          <a:p>
            <a:r>
              <a:rPr lang="en-US" sz="3600" dirty="0">
                <a:solidFill>
                  <a:schemeClr val="tx2"/>
                </a:solidFill>
                <a:latin typeface="Times New Roman" panose="02020603050405020304" pitchFamily="18" charset="0"/>
                <a:cs typeface="Times New Roman" panose="02020603050405020304" pitchFamily="18" charset="0"/>
              </a:rPr>
              <a:t>Guys, Be critical!!!</a:t>
            </a:r>
            <a:endParaRPr lang="en-MY" sz="36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B67A1A-3B85-252B-6200-C11599F776C9}"/>
              </a:ext>
            </a:extLst>
          </p:cNvPr>
          <p:cNvSpPr>
            <a:spLocks noGrp="1"/>
          </p:cNvSpPr>
          <p:nvPr>
            <p:ph idx="1"/>
          </p:nvPr>
        </p:nvSpPr>
        <p:spPr>
          <a:xfrm>
            <a:off x="161925" y="962024"/>
            <a:ext cx="6182891" cy="5629275"/>
          </a:xfrm>
        </p:spPr>
        <p:txBody>
          <a:bodyPr anchor="t">
            <a:normAutofit/>
          </a:bodyPr>
          <a:lstStyle/>
          <a:p>
            <a:pPr marL="457200" indent="-457200">
              <a:spcAft>
                <a:spcPts val="600"/>
              </a:spcAft>
              <a:buChar char="•"/>
            </a:pPr>
            <a:endParaRPr lang="en-US" dirty="0">
              <a:solidFill>
                <a:schemeClr val="tx2"/>
              </a:solidFill>
              <a:latin typeface="Times New Roman" panose="02020603050405020304" pitchFamily="18" charset="0"/>
              <a:cs typeface="Times New Roman" panose="02020603050405020304" pitchFamily="18" charset="0"/>
            </a:endParaRPr>
          </a:p>
          <a:p>
            <a:pPr marL="457200" indent="-457200">
              <a:spcAft>
                <a:spcPts val="600"/>
              </a:spcAft>
              <a:buChar char="•"/>
            </a:pPr>
            <a:r>
              <a:rPr lang="en-US" dirty="0">
                <a:solidFill>
                  <a:schemeClr val="tx2"/>
                </a:solidFill>
                <a:latin typeface="Times New Roman" panose="02020603050405020304" pitchFamily="18" charset="0"/>
                <a:cs typeface="Times New Roman" panose="02020603050405020304" pitchFamily="18" charset="0"/>
              </a:rPr>
              <a:t>Academic tutors often tell students to </a:t>
            </a:r>
            <a:r>
              <a:rPr lang="en-US" b="1" dirty="0">
                <a:solidFill>
                  <a:schemeClr val="tx2"/>
                </a:solidFill>
                <a:latin typeface="Times New Roman" panose="02020603050405020304" pitchFamily="18" charset="0"/>
                <a:cs typeface="Times New Roman" panose="02020603050405020304" pitchFamily="18" charset="0"/>
              </a:rPr>
              <a:t>“be more critical”</a:t>
            </a:r>
            <a:r>
              <a:rPr lang="en-US" dirty="0">
                <a:solidFill>
                  <a:schemeClr val="tx2"/>
                </a:solidFill>
                <a:latin typeface="Times New Roman" panose="02020603050405020304" pitchFamily="18" charset="0"/>
                <a:cs typeface="Times New Roman" panose="02020603050405020304" pitchFamily="18" charset="0"/>
              </a:rPr>
              <a:t> in their writing. Or to </a:t>
            </a:r>
            <a:r>
              <a:rPr lang="en-US" b="1" dirty="0">
                <a:solidFill>
                  <a:schemeClr val="tx2"/>
                </a:solidFill>
                <a:latin typeface="Times New Roman" panose="02020603050405020304" pitchFamily="18" charset="0"/>
                <a:cs typeface="Times New Roman" panose="02020603050405020304" pitchFamily="18" charset="0"/>
              </a:rPr>
              <a:t>“be less descriptive.”</a:t>
            </a:r>
          </a:p>
          <a:p>
            <a:pPr marL="457200" indent="-457200">
              <a:spcAft>
                <a:spcPts val="600"/>
              </a:spcAft>
              <a:buChar char="•"/>
            </a:pPr>
            <a:endParaRPr lang="en-US" b="1" dirty="0">
              <a:solidFill>
                <a:schemeClr val="tx2"/>
              </a:solidFill>
              <a:latin typeface="Times New Roman" panose="02020603050405020304" pitchFamily="18" charset="0"/>
              <a:cs typeface="Times New Roman" panose="02020603050405020304" pitchFamily="18" charset="0"/>
            </a:endParaRPr>
          </a:p>
          <a:p>
            <a:pPr marL="457200" indent="-457200">
              <a:spcAft>
                <a:spcPts val="600"/>
              </a:spcAft>
              <a:buChar char="•"/>
            </a:pPr>
            <a:endParaRPr lang="en-US" b="1" dirty="0">
              <a:solidFill>
                <a:schemeClr val="tx2"/>
              </a:solidFill>
              <a:latin typeface="Times New Roman" panose="02020603050405020304" pitchFamily="18" charset="0"/>
              <a:cs typeface="Times New Roman" panose="02020603050405020304" pitchFamily="18" charset="0"/>
            </a:endParaRPr>
          </a:p>
          <a:p>
            <a:pPr marL="457200" indent="-457200">
              <a:spcAft>
                <a:spcPts val="600"/>
              </a:spcAft>
              <a:buChar char="•"/>
            </a:pPr>
            <a:r>
              <a:rPr lang="en-US" dirty="0">
                <a:solidFill>
                  <a:schemeClr val="tx2"/>
                </a:solidFill>
                <a:latin typeface="Times New Roman" panose="02020603050405020304" pitchFamily="18" charset="0"/>
                <a:cs typeface="Times New Roman" panose="02020603050405020304" pitchFamily="18" charset="0"/>
              </a:rPr>
              <a:t>But often they don’t explain what that means.</a:t>
            </a:r>
          </a:p>
          <a:p>
            <a:endParaRPr lang="en-MY" dirty="0">
              <a:solidFill>
                <a:schemeClr val="tx2"/>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ictionary Remove">
            <a:extLst>
              <a:ext uri="{FF2B5EF4-FFF2-40B4-BE49-F238E27FC236}">
                <a16:creationId xmlns:a16="http://schemas.microsoft.com/office/drawing/2014/main" id="{F863EA5D-02C7-7354-0814-F70EB0F33A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pic>
        <p:nvPicPr>
          <p:cNvPr id="4" name="Picture 3">
            <a:extLst>
              <a:ext uri="{FF2B5EF4-FFF2-40B4-BE49-F238E27FC236}">
                <a16:creationId xmlns:a16="http://schemas.microsoft.com/office/drawing/2014/main" id="{37BF0CE7-58E3-1636-C4EB-43C199802AC4}"/>
              </a:ext>
            </a:extLst>
          </p:cNvPr>
          <p:cNvPicPr>
            <a:picLocks noChangeAspect="1"/>
          </p:cNvPicPr>
          <p:nvPr/>
        </p:nvPicPr>
        <p:blipFill>
          <a:blip r:embed="rId4"/>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264006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6FED-71F3-5804-5FDB-FC133545F607}"/>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“A conversation among scholars”</a:t>
            </a:r>
            <a:br>
              <a:rPr lang="en-GB" dirty="0">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920FF19F-DC51-4EA5-06A1-B031CE6261F4}"/>
              </a:ext>
            </a:extLst>
          </p:cNvPr>
          <p:cNvGraphicFramePr>
            <a:graphicFrameLocks noGrp="1"/>
          </p:cNvGraphicFramePr>
          <p:nvPr>
            <p:ph idx="1"/>
            <p:extLst>
              <p:ext uri="{D42A27DB-BD31-4B8C-83A1-F6EECF244321}">
                <p14:modId xmlns:p14="http://schemas.microsoft.com/office/powerpoint/2010/main" val="2709086728"/>
              </p:ext>
            </p:extLst>
          </p:nvPr>
        </p:nvGraphicFramePr>
        <p:xfrm>
          <a:off x="838199" y="1825625"/>
          <a:ext cx="1097435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884E6B2-44A7-CABD-3C76-2F5488139D29}"/>
              </a:ext>
            </a:extLst>
          </p:cNvPr>
          <p:cNvPicPr>
            <a:picLocks noChangeAspect="1"/>
          </p:cNvPicPr>
          <p:nvPr/>
        </p:nvPicPr>
        <p:blipFill>
          <a:blip r:embed="rId7"/>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108577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76696B60-0F69-8717-88B1-F21B9A759716}"/>
              </a:ext>
            </a:extLst>
          </p:cNvPr>
          <p:cNvSpPr>
            <a:spLocks noGrp="1"/>
          </p:cNvSpPr>
          <p:nvPr>
            <p:ph idx="1"/>
          </p:nvPr>
        </p:nvSpPr>
        <p:spPr>
          <a:xfrm>
            <a:off x="2659224" y="1121961"/>
            <a:ext cx="6185481" cy="4869264"/>
          </a:xfrm>
        </p:spPr>
        <p:txBody>
          <a:bodyPr anchor="t">
            <a:normAutofit lnSpcReduction="10000"/>
          </a:bodyPr>
          <a:lstStyle/>
          <a:p>
            <a:pPr marL="457200" indent="-457200">
              <a:spcAft>
                <a:spcPts val="300"/>
              </a:spcAft>
              <a:buFont typeface="Arial" panose="020B0604020202020204" pitchFamily="34" charset="0"/>
              <a:buChar char="•"/>
            </a:pPr>
            <a:r>
              <a:rPr lang="en-GB" sz="3200" b="0" dirty="0">
                <a:highlight>
                  <a:srgbClr val="FFFF00"/>
                </a:highlight>
                <a:latin typeface="Times New Roman" panose="02020603050405020304" pitchFamily="18" charset="0"/>
                <a:cs typeface="Times New Roman" panose="02020603050405020304" pitchFamily="18" charset="0"/>
              </a:rPr>
              <a:t>When it’s your turn to speak</a:t>
            </a:r>
            <a:r>
              <a:rPr lang="en-GB" sz="3200" b="0" dirty="0">
                <a:latin typeface="Times New Roman" panose="02020603050405020304" pitchFamily="18" charset="0"/>
                <a:cs typeface="Times New Roman" panose="02020603050405020304" pitchFamily="18" charset="0"/>
              </a:rPr>
              <a:t>, it’s good </a:t>
            </a:r>
            <a:r>
              <a:rPr lang="en-GB" sz="3200" b="1" u="sng" dirty="0">
                <a:latin typeface="Times New Roman" panose="02020603050405020304" pitchFamily="18" charset="0"/>
                <a:cs typeface="Times New Roman" panose="02020603050405020304" pitchFamily="18" charset="0"/>
              </a:rPr>
              <a:t>to refer to what other scholars have already said</a:t>
            </a:r>
            <a:r>
              <a:rPr lang="en-GB" sz="3200" b="0" dirty="0">
                <a:latin typeface="Times New Roman" panose="02020603050405020304" pitchFamily="18" charset="0"/>
                <a:cs typeface="Times New Roman" panose="02020603050405020304" pitchFamily="18" charset="0"/>
              </a:rPr>
              <a:t>. </a:t>
            </a:r>
            <a:r>
              <a:rPr lang="en-GB" sz="3200" b="0" dirty="0">
                <a:highlight>
                  <a:srgbClr val="00FF00"/>
                </a:highlight>
                <a:latin typeface="Times New Roman" panose="02020603050405020304" pitchFamily="18" charset="0"/>
                <a:cs typeface="Times New Roman" panose="02020603050405020304" pitchFamily="18" charset="0"/>
              </a:rPr>
              <a:t>But you don’t want to just repeat it.</a:t>
            </a:r>
          </a:p>
          <a:p>
            <a:pPr marL="457200" indent="-457200">
              <a:spcAft>
                <a:spcPts val="300"/>
              </a:spcAft>
              <a:buFont typeface="Arial" panose="020B0604020202020204" pitchFamily="34" charset="0"/>
              <a:buChar char="•"/>
            </a:pPr>
            <a:endParaRPr lang="en-GB" sz="3200" b="0" dirty="0">
              <a:latin typeface="Times New Roman" panose="02020603050405020304" pitchFamily="18" charset="0"/>
              <a:cs typeface="Times New Roman" panose="02020603050405020304" pitchFamily="18" charset="0"/>
            </a:endParaRPr>
          </a:p>
          <a:p>
            <a:pPr marL="457200" indent="-457200">
              <a:spcAft>
                <a:spcPts val="300"/>
              </a:spcAft>
              <a:buFont typeface="Arial" panose="020B0604020202020204" pitchFamily="34" charset="0"/>
              <a:buChar char="•"/>
            </a:pPr>
            <a:r>
              <a:rPr lang="en-GB" sz="3200" b="0" dirty="0">
                <a:latin typeface="Times New Roman" panose="02020603050405020304" pitchFamily="18" charset="0"/>
                <a:cs typeface="Times New Roman" panose="02020603050405020304" pitchFamily="18" charset="0"/>
              </a:rPr>
              <a:t>Instead, you want to try </a:t>
            </a:r>
            <a:r>
              <a:rPr lang="en-GB" sz="3200" b="0" dirty="0">
                <a:highlight>
                  <a:srgbClr val="00FFFF"/>
                </a:highlight>
                <a:latin typeface="Times New Roman" panose="02020603050405020304" pitchFamily="18" charset="0"/>
                <a:cs typeface="Times New Roman" panose="02020603050405020304" pitchFamily="18" charset="0"/>
              </a:rPr>
              <a:t>to build on it to make </a:t>
            </a:r>
            <a:r>
              <a:rPr lang="en-GB" sz="3200" dirty="0">
                <a:highlight>
                  <a:srgbClr val="00FFFF"/>
                </a:highlight>
                <a:latin typeface="Times New Roman" panose="02020603050405020304" pitchFamily="18" charset="0"/>
                <a:cs typeface="Times New Roman" panose="02020603050405020304" pitchFamily="18" charset="0"/>
              </a:rPr>
              <a:t>a point of your own</a:t>
            </a:r>
            <a:r>
              <a:rPr lang="en-GB" sz="3200" dirty="0">
                <a:latin typeface="Times New Roman" panose="02020603050405020304" pitchFamily="18" charset="0"/>
                <a:cs typeface="Times New Roman" panose="02020603050405020304" pitchFamily="18" charset="0"/>
              </a:rPr>
              <a:t>.</a:t>
            </a:r>
          </a:p>
          <a:p>
            <a:pPr marL="457200" indent="-457200">
              <a:spcAft>
                <a:spcPts val="300"/>
              </a:spcAft>
              <a:buFont typeface="Arial" panose="020B0604020202020204" pitchFamily="34" charset="0"/>
              <a:buChar char="•"/>
            </a:pPr>
            <a:endParaRPr lang="en-GB" sz="3200" dirty="0">
              <a:latin typeface="Times New Roman" panose="02020603050405020304" pitchFamily="18" charset="0"/>
              <a:cs typeface="Times New Roman" panose="02020603050405020304" pitchFamily="18" charset="0"/>
            </a:endParaRPr>
          </a:p>
          <a:p>
            <a:pPr marL="457200" indent="-457200">
              <a:spcAft>
                <a:spcPts val="300"/>
              </a:spcAft>
              <a:buFont typeface="Arial" panose="020B0604020202020204" pitchFamily="34" charset="0"/>
              <a:buChar char="•"/>
            </a:pPr>
            <a:r>
              <a:rPr lang="en-GB" sz="3200" b="0" dirty="0">
                <a:latin typeface="Times New Roman" panose="02020603050405020304" pitchFamily="18" charset="0"/>
                <a:cs typeface="Times New Roman" panose="02020603050405020304" pitchFamily="18" charset="0"/>
              </a:rPr>
              <a:t>This is what is meant by</a:t>
            </a:r>
            <a:r>
              <a:rPr lang="en-GB" sz="3200" b="0" dirty="0">
                <a:highlight>
                  <a:srgbClr val="FFFF00"/>
                </a:highlight>
                <a:latin typeface="Times New Roman" panose="02020603050405020304" pitchFamily="18" charset="0"/>
                <a:cs typeface="Times New Roman" panose="02020603050405020304" pitchFamily="18" charset="0"/>
              </a:rPr>
              <a:t> “being critical.”</a:t>
            </a:r>
          </a:p>
        </p:txBody>
      </p:sp>
      <p:pic>
        <p:nvPicPr>
          <p:cNvPr id="2" name="Picture 1">
            <a:extLst>
              <a:ext uri="{FF2B5EF4-FFF2-40B4-BE49-F238E27FC236}">
                <a16:creationId xmlns:a16="http://schemas.microsoft.com/office/drawing/2014/main" id="{9E19CF76-8E6D-31FC-20F9-24F57D7C9AD6}"/>
              </a:ext>
            </a:extLst>
          </p:cNvPr>
          <p:cNvPicPr>
            <a:picLocks noChangeAspect="1"/>
          </p:cNvPicPr>
          <p:nvPr/>
        </p:nvPicPr>
        <p:blipFill>
          <a:blip r:embed="rId2"/>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39073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30F4-83B6-27F2-1987-45B20D22F257}"/>
              </a:ext>
            </a:extLst>
          </p:cNvPr>
          <p:cNvSpPr>
            <a:spLocks noGrp="1"/>
          </p:cNvSpPr>
          <p:nvPr>
            <p:ph type="title"/>
          </p:nvPr>
        </p:nvSpPr>
        <p:spPr>
          <a:xfrm>
            <a:off x="130630" y="88058"/>
            <a:ext cx="7032562" cy="687190"/>
          </a:xfrm>
        </p:spPr>
        <p:txBody>
          <a:bodyPr vert="horz" lIns="91440" tIns="45720" rIns="91440" bIns="45720" rtlCol="0" anchor="b">
            <a:normAutofit/>
          </a:bodyPr>
          <a:lstStyle/>
          <a:p>
            <a:r>
              <a:rPr lang="en-US" sz="3200" b="1" dirty="0">
                <a:latin typeface="Times New Roman" panose="02020603050405020304" pitchFamily="18" charset="0"/>
                <a:cs typeface="Times New Roman" panose="02020603050405020304" pitchFamily="18" charset="0"/>
              </a:rPr>
              <a:t>Critical Reading And Critical Thinking </a:t>
            </a:r>
          </a:p>
        </p:txBody>
      </p:sp>
      <p:sp>
        <p:nvSpPr>
          <p:cNvPr id="6" name="TextBox 5">
            <a:extLst>
              <a:ext uri="{FF2B5EF4-FFF2-40B4-BE49-F238E27FC236}">
                <a16:creationId xmlns:a16="http://schemas.microsoft.com/office/drawing/2014/main" id="{EA3B4D93-1AF3-750E-F068-839C6D86057B}"/>
              </a:ext>
            </a:extLst>
          </p:cNvPr>
          <p:cNvSpPr txBox="1"/>
          <p:nvPr/>
        </p:nvSpPr>
        <p:spPr>
          <a:xfrm>
            <a:off x="130629" y="1315615"/>
            <a:ext cx="7324529" cy="5398343"/>
          </a:xfrm>
          <a:prstGeom prst="rect">
            <a:avLst/>
          </a:prstGeom>
        </p:spPr>
        <p:txBody>
          <a:bodyPr vert="horz" lIns="91440" tIns="45720" rIns="91440" bIns="45720" rtlCol="0" anchor="t">
            <a:normAutofit fontScale="92500"/>
          </a:bodyPr>
          <a:lstStyle/>
          <a:p>
            <a:pPr marL="0" indent="-228600">
              <a:lnSpc>
                <a:spcPct val="90000"/>
              </a:lnSpc>
              <a:spcAft>
                <a:spcPts val="600"/>
              </a:spcAft>
              <a:buFont typeface="Arial" panose="020B0604020202020204" pitchFamily="34" charset="0"/>
              <a:buChar char="•"/>
            </a:pPr>
            <a:r>
              <a:rPr lang="en-US" sz="3200" b="1" i="0" dirty="0">
                <a:effectLst/>
                <a:latin typeface="Times New Roman" panose="02020603050405020304" pitchFamily="18" charset="0"/>
                <a:cs typeface="Times New Roman" panose="02020603050405020304" pitchFamily="18" charset="0"/>
              </a:rPr>
              <a:t>Critical reading </a:t>
            </a:r>
            <a:r>
              <a:rPr lang="en-US" sz="2800" i="0" dirty="0">
                <a:effectLst/>
                <a:latin typeface="Times New Roman" panose="02020603050405020304" pitchFamily="18" charset="0"/>
                <a:cs typeface="Times New Roman" panose="02020603050405020304" pitchFamily="18" charset="0"/>
              </a:rPr>
              <a:t>is a technique used to </a:t>
            </a:r>
            <a:r>
              <a:rPr lang="en-US" sz="2800" i="0" dirty="0">
                <a:effectLst/>
                <a:highlight>
                  <a:srgbClr val="FFFF00"/>
                </a:highlight>
                <a:latin typeface="Times New Roman" panose="02020603050405020304" pitchFamily="18" charset="0"/>
                <a:cs typeface="Times New Roman" panose="02020603050405020304" pitchFamily="18" charset="0"/>
              </a:rPr>
              <a:t>read texts </a:t>
            </a:r>
            <a:r>
              <a:rPr lang="en-US" sz="2800" b="1" i="0" dirty="0">
                <a:effectLst/>
                <a:highlight>
                  <a:srgbClr val="FFFF00"/>
                </a:highlight>
                <a:latin typeface="Times New Roman" panose="02020603050405020304" pitchFamily="18" charset="0"/>
                <a:cs typeface="Times New Roman" panose="02020603050405020304" pitchFamily="18" charset="0"/>
              </a:rPr>
              <a:t>actively, absorbing </a:t>
            </a:r>
            <a:r>
              <a:rPr lang="en-US" sz="2800" b="1" i="0" u="sng" dirty="0">
                <a:effectLst/>
                <a:highlight>
                  <a:srgbClr val="FFFF00"/>
                </a:highlight>
                <a:latin typeface="Times New Roman" panose="02020603050405020304" pitchFamily="18" charset="0"/>
                <a:cs typeface="Times New Roman" panose="02020603050405020304" pitchFamily="18" charset="0"/>
              </a:rPr>
              <a:t>deeper</a:t>
            </a:r>
            <a:r>
              <a:rPr lang="en-US" sz="2800" b="1" i="0" dirty="0">
                <a:effectLst/>
                <a:highlight>
                  <a:srgbClr val="FFFF00"/>
                </a:highlight>
                <a:latin typeface="Times New Roman" panose="02020603050405020304" pitchFamily="18" charset="0"/>
                <a:cs typeface="Times New Roman" panose="02020603050405020304" pitchFamily="18" charset="0"/>
              </a:rPr>
              <a:t> meaning </a:t>
            </a:r>
            <a:r>
              <a:rPr lang="en-US" sz="2800" i="0" dirty="0">
                <a:effectLst/>
                <a:latin typeface="Times New Roman" panose="02020603050405020304" pitchFamily="18" charset="0"/>
                <a:cs typeface="Times New Roman" panose="02020603050405020304" pitchFamily="18" charset="0"/>
              </a:rPr>
              <a:t>rather than just surface-level information. Yasemin (2020)</a:t>
            </a:r>
          </a:p>
          <a:p>
            <a:pPr marL="0" indent="-228600">
              <a:lnSpc>
                <a:spcPct val="90000"/>
              </a:lnSpc>
              <a:spcAft>
                <a:spcPts val="60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0" indent="-228600">
              <a:lnSpc>
                <a:spcPct val="90000"/>
              </a:lnSpc>
              <a:spcAft>
                <a:spcPts val="600"/>
              </a:spcAft>
              <a:buFont typeface="Arial" panose="020B0604020202020204" pitchFamily="34" charset="0"/>
              <a:buChar char="•"/>
            </a:pPr>
            <a:r>
              <a:rPr lang="en-US" sz="2800" i="0" dirty="0">
                <a:effectLst/>
                <a:latin typeface="Times New Roman" panose="02020603050405020304" pitchFamily="18" charset="0"/>
                <a:cs typeface="Times New Roman" panose="02020603050405020304" pitchFamily="18" charset="0"/>
              </a:rPr>
              <a:t> </a:t>
            </a:r>
            <a:r>
              <a:rPr lang="en-US" sz="3200" b="1" i="0" dirty="0">
                <a:effectLst/>
                <a:latin typeface="Times New Roman" panose="02020603050405020304" pitchFamily="18" charset="0"/>
                <a:cs typeface="Times New Roman" panose="02020603050405020304" pitchFamily="18" charset="0"/>
              </a:rPr>
              <a:t>Critical thinking </a:t>
            </a:r>
            <a:r>
              <a:rPr lang="en-US" sz="2800" i="0" dirty="0">
                <a:effectLst/>
                <a:latin typeface="Times New Roman" panose="02020603050405020304" pitchFamily="18" charset="0"/>
                <a:cs typeface="Times New Roman" panose="02020603050405020304" pitchFamily="18" charset="0"/>
              </a:rPr>
              <a:t>happens </a:t>
            </a:r>
            <a:r>
              <a:rPr lang="en-US" sz="2800" i="0" dirty="0">
                <a:effectLst/>
                <a:highlight>
                  <a:srgbClr val="FFFF00"/>
                </a:highlight>
                <a:latin typeface="Times New Roman" panose="02020603050405020304" pitchFamily="18" charset="0"/>
                <a:cs typeface="Times New Roman" panose="02020603050405020304" pitchFamily="18" charset="0"/>
              </a:rPr>
              <a:t>during and after </a:t>
            </a:r>
            <a:r>
              <a:rPr lang="en-US" sz="2800" i="0" dirty="0">
                <a:effectLst/>
                <a:latin typeface="Times New Roman" panose="02020603050405020304" pitchFamily="18" charset="0"/>
                <a:cs typeface="Times New Roman" panose="02020603050405020304" pitchFamily="18" charset="0"/>
              </a:rPr>
              <a:t>the reading. (Al Roomy, 2022)</a:t>
            </a:r>
          </a:p>
          <a:p>
            <a:pPr marL="0" indent="-228600">
              <a:lnSpc>
                <a:spcPct val="90000"/>
              </a:lnSpc>
              <a:spcAft>
                <a:spcPts val="60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0" indent="-228600">
              <a:lnSpc>
                <a:spcPct val="90000"/>
              </a:lnSpc>
              <a:spcAft>
                <a:spcPts val="600"/>
              </a:spcAft>
              <a:buFont typeface="Arial" panose="020B0604020202020204" pitchFamily="34" charset="0"/>
              <a:buChar char="•"/>
            </a:pPr>
            <a:r>
              <a:rPr lang="en-US" sz="2800" i="0" dirty="0">
                <a:effectLst/>
                <a:latin typeface="Times New Roman" panose="02020603050405020304" pitchFamily="18" charset="0"/>
                <a:cs typeface="Times New Roman" panose="02020603050405020304" pitchFamily="18" charset="0"/>
              </a:rPr>
              <a:t>It is a technique that is used </a:t>
            </a:r>
            <a:r>
              <a:rPr lang="en-US" sz="2800" i="0" dirty="0">
                <a:effectLst/>
                <a:highlight>
                  <a:srgbClr val="FFFF00"/>
                </a:highlight>
                <a:latin typeface="Times New Roman" panose="02020603050405020304" pitchFamily="18" charset="0"/>
                <a:cs typeface="Times New Roman" panose="02020603050405020304" pitchFamily="18" charset="0"/>
              </a:rPr>
              <a:t>to evaluate and reflect on the information </a:t>
            </a:r>
            <a:r>
              <a:rPr lang="en-US" sz="2800" b="1" i="0" u="sng" dirty="0">
                <a:effectLst/>
                <a:highlight>
                  <a:srgbClr val="FFFF00"/>
                </a:highlight>
                <a:latin typeface="Times New Roman" panose="02020603050405020304" pitchFamily="18" charset="0"/>
                <a:cs typeface="Times New Roman" panose="02020603050405020304" pitchFamily="18" charset="0"/>
              </a:rPr>
              <a:t>we are absorbing from texts </a:t>
            </a:r>
            <a:r>
              <a:rPr lang="en-US" sz="2800" i="0" dirty="0">
                <a:effectLst/>
                <a:latin typeface="Times New Roman" panose="02020603050405020304" pitchFamily="18" charset="0"/>
                <a:cs typeface="Times New Roman" panose="02020603050405020304" pitchFamily="18" charset="0"/>
              </a:rPr>
              <a:t>in order </a:t>
            </a:r>
            <a:r>
              <a:rPr lang="en-US" sz="2800" b="1" i="0" dirty="0">
                <a:effectLst/>
                <a:latin typeface="Times New Roman" panose="02020603050405020304" pitchFamily="18" charset="0"/>
                <a:cs typeface="Times New Roman" panose="02020603050405020304" pitchFamily="18" charset="0"/>
              </a:rPr>
              <a:t>to </a:t>
            </a:r>
          </a:p>
          <a:p>
            <a:pPr marL="514350" indent="-514350">
              <a:lnSpc>
                <a:spcPct val="90000"/>
              </a:lnSpc>
              <a:spcAft>
                <a:spcPts val="600"/>
              </a:spcAft>
              <a:buAutoNum type="arabicPeriod"/>
            </a:pPr>
            <a:r>
              <a:rPr lang="en-US" sz="2800" i="0" dirty="0">
                <a:effectLst/>
                <a:latin typeface="Times New Roman" panose="02020603050405020304" pitchFamily="18" charset="0"/>
                <a:cs typeface="Times New Roman" panose="02020603050405020304" pitchFamily="18" charset="0"/>
              </a:rPr>
              <a:t>decipher the author’s meaning </a:t>
            </a:r>
          </a:p>
          <a:p>
            <a:pPr marL="514350" indent="-514350">
              <a:lnSpc>
                <a:spcPct val="90000"/>
              </a:lnSpc>
              <a:spcAft>
                <a:spcPts val="600"/>
              </a:spcAft>
              <a:buAutoNum type="arabicPeriod"/>
            </a:pPr>
            <a:r>
              <a:rPr lang="en-US" sz="2800" i="0" dirty="0">
                <a:effectLst/>
                <a:latin typeface="Times New Roman" panose="02020603050405020304" pitchFamily="18" charset="0"/>
                <a:cs typeface="Times New Roman" panose="02020603050405020304" pitchFamily="18" charset="0"/>
              </a:rPr>
              <a:t>Form your personal thoughts and options in reaction to it. (Lane, 2021</a:t>
            </a:r>
            <a:r>
              <a:rPr lang="en-US" sz="2800" dirty="0">
                <a:latin typeface="Times New Roman" panose="02020603050405020304" pitchFamily="18" charset="0"/>
                <a:cs typeface="Times New Roman" panose="02020603050405020304" pitchFamily="18" charset="0"/>
              </a:rPr>
              <a:t>)</a:t>
            </a:r>
          </a:p>
        </p:txBody>
      </p:sp>
      <p:pic>
        <p:nvPicPr>
          <p:cNvPr id="5" name="Picture 4" descr="Abstract blurred public library with bookshelves">
            <a:extLst>
              <a:ext uri="{FF2B5EF4-FFF2-40B4-BE49-F238E27FC236}">
                <a16:creationId xmlns:a16="http://schemas.microsoft.com/office/drawing/2014/main" id="{1327813C-5AF7-8161-2B97-3F20C9957ED7}"/>
              </a:ext>
            </a:extLst>
          </p:cNvPr>
          <p:cNvPicPr>
            <a:picLocks noChangeAspect="1"/>
          </p:cNvPicPr>
          <p:nvPr/>
        </p:nvPicPr>
        <p:blipFill rotWithShape="1">
          <a:blip r:embed="rId2"/>
          <a:srcRect l="14884" r="37216" b="-1"/>
          <a:stretch/>
        </p:blipFill>
        <p:spPr>
          <a:xfrm>
            <a:off x="7595118" y="10"/>
            <a:ext cx="4596881" cy="6857990"/>
          </a:xfrm>
          <a:prstGeom prst="rect">
            <a:avLst/>
          </a:prstGeom>
        </p:spPr>
      </p:pic>
      <p:grpSp>
        <p:nvGrpSpPr>
          <p:cNvPr id="26" name="Group 2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7" name="Rectangle 2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D86D5EB2-5773-73A0-22E0-7FA8BBDB10A0}"/>
              </a:ext>
            </a:extLst>
          </p:cNvPr>
          <p:cNvPicPr>
            <a:picLocks noChangeAspect="1"/>
          </p:cNvPicPr>
          <p:nvPr/>
        </p:nvPicPr>
        <p:blipFill>
          <a:blip r:embed="rId3"/>
          <a:stretch>
            <a:fillRect/>
          </a:stretch>
        </p:blipFill>
        <p:spPr>
          <a:xfrm>
            <a:off x="10895961" y="0"/>
            <a:ext cx="1165409" cy="1088428"/>
          </a:xfrm>
          <a:prstGeom prst="rect">
            <a:avLst/>
          </a:prstGeom>
          <a:ln>
            <a:noFill/>
          </a:ln>
          <a:effectLst>
            <a:softEdge rad="112500"/>
          </a:effectLst>
        </p:spPr>
      </p:pic>
    </p:spTree>
    <p:extLst>
      <p:ext uri="{BB962C8B-B14F-4D97-AF65-F5344CB8AC3E}">
        <p14:creationId xmlns:p14="http://schemas.microsoft.com/office/powerpoint/2010/main" val="26004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ritical Reading Critical Thinking. - ppt download">
            <a:extLst>
              <a:ext uri="{FF2B5EF4-FFF2-40B4-BE49-F238E27FC236}">
                <a16:creationId xmlns:a16="http://schemas.microsoft.com/office/drawing/2014/main" id="{E011C4A1-6DF8-316B-8031-FD084A1AE2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0670" y="643467"/>
            <a:ext cx="8139373" cy="5571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6AA36C-03F6-641D-6A4C-43FB1E4DA3F4}"/>
              </a:ext>
            </a:extLst>
          </p:cNvPr>
          <p:cNvSpPr txBox="1"/>
          <p:nvPr/>
        </p:nvSpPr>
        <p:spPr>
          <a:xfrm>
            <a:off x="6087980" y="6277126"/>
            <a:ext cx="6104020" cy="584775"/>
          </a:xfrm>
          <a:prstGeom prst="rect">
            <a:avLst/>
          </a:prstGeom>
          <a:noFill/>
        </p:spPr>
        <p:txBody>
          <a:bodyPr wrap="square">
            <a:spAutoFit/>
          </a:bodyPr>
          <a:lstStyle/>
          <a:p>
            <a:r>
              <a:rPr lang="en-MY" sz="3200" b="0" i="0" dirty="0">
                <a:solidFill>
                  <a:srgbClr val="374151"/>
                </a:solidFill>
                <a:effectLst/>
                <a:latin typeface="Times New Roman" panose="02020603050405020304" pitchFamily="18" charset="0"/>
                <a:cs typeface="Times New Roman" panose="02020603050405020304" pitchFamily="18" charset="0"/>
              </a:rPr>
              <a:t>Source: Din (2020)</a:t>
            </a:r>
            <a:endParaRPr lang="en-MY"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7791270-08FA-C713-0699-BA9B2F57D73F}"/>
              </a:ext>
            </a:extLst>
          </p:cNvPr>
          <p:cNvPicPr>
            <a:picLocks noChangeAspect="1"/>
          </p:cNvPicPr>
          <p:nvPr/>
        </p:nvPicPr>
        <p:blipFill>
          <a:blip r:embed="rId3"/>
          <a:stretch>
            <a:fillRect/>
          </a:stretch>
        </p:blipFill>
        <p:spPr>
          <a:xfrm>
            <a:off x="11142446" y="-101525"/>
            <a:ext cx="1165409" cy="1088428"/>
          </a:xfrm>
          <a:prstGeom prst="rect">
            <a:avLst/>
          </a:prstGeom>
          <a:ln>
            <a:noFill/>
          </a:ln>
          <a:effectLst>
            <a:softEdge rad="112500"/>
          </a:effectLst>
        </p:spPr>
      </p:pic>
    </p:spTree>
    <p:extLst>
      <p:ext uri="{BB962C8B-B14F-4D97-AF65-F5344CB8AC3E}">
        <p14:creationId xmlns:p14="http://schemas.microsoft.com/office/powerpoint/2010/main" val="42267579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3333</Words>
  <Application>Microsoft Office PowerPoint</Application>
  <PresentationFormat>Widescreen</PresentationFormat>
  <Paragraphs>260</Paragraphs>
  <Slides>41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Calibri Light</vt:lpstr>
      <vt:lpstr>Century Schoolbook</vt:lpstr>
      <vt:lpstr>Franklin Gothic Book</vt:lpstr>
      <vt:lpstr>Garamond</vt:lpstr>
      <vt:lpstr>Times New Roman</vt:lpstr>
      <vt:lpstr>Trade Gothic LT Std</vt:lpstr>
      <vt:lpstr>Office Theme</vt:lpstr>
      <vt:lpstr>SavonVTI</vt:lpstr>
      <vt:lpstr>Academic Research and Writing</vt:lpstr>
      <vt:lpstr>Learning Outcomes </vt:lpstr>
      <vt:lpstr>PowerPoint Presentation</vt:lpstr>
      <vt:lpstr>PowerPoint Presentation</vt:lpstr>
      <vt:lpstr>Guys, Be critical!!!</vt:lpstr>
      <vt:lpstr>“A conversation among scholars” </vt:lpstr>
      <vt:lpstr>PowerPoint Presentation</vt:lpstr>
      <vt:lpstr>Critical Reading And Critical Thinking </vt:lpstr>
      <vt:lpstr>PowerPoint Presentation</vt:lpstr>
      <vt:lpstr>Critical Reading</vt:lpstr>
      <vt:lpstr>Example Of Sources Which Are Subject To Critical Reading and Thinking </vt:lpstr>
      <vt:lpstr>Key Components of Critical Reading </vt:lpstr>
      <vt:lpstr>Let’s discuss and understand each of them </vt:lpstr>
      <vt:lpstr>PowerPoint Presentation</vt:lpstr>
      <vt:lpstr>PowerPoint Presentation</vt:lpstr>
      <vt:lpstr>PowerPoint Presentation</vt:lpstr>
      <vt:lpstr>Strategies for Critical reading </vt:lpstr>
      <vt:lpstr>PowerPoint Presentation</vt:lpstr>
      <vt:lpstr>The Characteristics of a Critical Reader</vt:lpstr>
      <vt:lpstr>How About Critical Thinking?</vt:lpstr>
      <vt:lpstr>PowerPoint Presentation</vt:lpstr>
      <vt:lpstr>PowerPoint Presentation</vt:lpstr>
      <vt:lpstr>The Research By Brown And Keely 2013</vt:lpstr>
      <vt:lpstr>PowerPoint Presentation</vt:lpstr>
      <vt:lpstr>Let's Focus On The Higher Order Thinking Skills</vt:lpstr>
      <vt:lpstr>Principles Of Critical Thinking</vt:lpstr>
      <vt:lpstr>Principle of Critical Thinking </vt:lpstr>
      <vt:lpstr>Practical Applications in Academia and Beyond</vt:lpstr>
      <vt:lpstr>Understanding The Act Of Critical Writing </vt:lpstr>
      <vt:lpstr>Descriptive writing </vt:lpstr>
      <vt:lpstr>Critical Writing </vt:lpstr>
      <vt:lpstr>How to write critically </vt:lpstr>
      <vt:lpstr>PowerPoint Presentation</vt:lpstr>
      <vt:lpstr>PowerPoint Presentation</vt:lpstr>
      <vt:lpstr>PowerPoint Presentation</vt:lpstr>
      <vt:lpstr>PowerPoint Presentation</vt:lpstr>
      <vt:lpstr>PowerPoint Presentation</vt:lpstr>
      <vt:lpstr>PowerPoint Presentation</vt:lpstr>
      <vt:lpstr>Paragraph structure of critical writing </vt:lpstr>
      <vt:lpstr>Phrases For Demonstrating Your Critical Thinking </vt:lpstr>
      <vt:lpstr>Reference And Sources To Expand Your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FAROUK AL MASHHOUR</dc:creator>
  <cp:lastModifiedBy>OMAR FAROUK AL MASHHOUR</cp:lastModifiedBy>
  <cp:revision>29</cp:revision>
  <dcterms:created xsi:type="dcterms:W3CDTF">2023-11-30T08:31:51Z</dcterms:created>
  <dcterms:modified xsi:type="dcterms:W3CDTF">2023-12-15T14:03:31Z</dcterms:modified>
</cp:coreProperties>
</file>