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300" r:id="rId3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99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6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99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66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99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FF99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1459" y="0"/>
            <a:ext cx="8892540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7340" y="104089"/>
            <a:ext cx="8529319" cy="14277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FF99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93191" y="1722577"/>
            <a:ext cx="7205980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6633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38421" y="6445833"/>
            <a:ext cx="86741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295133" y="6603822"/>
            <a:ext cx="176974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g"/><Relationship Id="rId3" Type="http://schemas.openxmlformats.org/officeDocument/2006/relationships/image" Target="../media/image16.jpg"/><Relationship Id="rId7" Type="http://schemas.openxmlformats.org/officeDocument/2006/relationships/image" Target="../media/image20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jpg"/><Relationship Id="rId11" Type="http://schemas.openxmlformats.org/officeDocument/2006/relationships/image" Target="../media/image24.jpg"/><Relationship Id="rId5" Type="http://schemas.openxmlformats.org/officeDocument/2006/relationships/image" Target="../media/image18.jpg"/><Relationship Id="rId10" Type="http://schemas.openxmlformats.org/officeDocument/2006/relationships/image" Target="../media/image23.jpg"/><Relationship Id="rId4" Type="http://schemas.openxmlformats.org/officeDocument/2006/relationships/image" Target="../media/image17.jpg"/><Relationship Id="rId9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ltana.begum@tiu.edu.iq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115823"/>
            <a:ext cx="1223772" cy="1168908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80485" y="2367914"/>
            <a:ext cx="1899030" cy="49276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99611" y="3062351"/>
            <a:ext cx="5465953" cy="302895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3423539" y="3579495"/>
            <a:ext cx="2435860" cy="241935"/>
            <a:chOff x="3423539" y="3579495"/>
            <a:chExt cx="2435860" cy="241935"/>
          </a:xfrm>
        </p:grpSpPr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7476" y="3706304"/>
              <a:ext cx="87668" cy="5111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428111" y="3705733"/>
              <a:ext cx="65405" cy="29209"/>
            </a:xfrm>
            <a:custGeom>
              <a:avLst/>
              <a:gdLst/>
              <a:ahLst/>
              <a:cxnLst/>
              <a:rect l="l" t="t" r="r" b="b"/>
              <a:pathLst>
                <a:path w="65404" h="29210">
                  <a:moveTo>
                    <a:pt x="65404" y="0"/>
                  </a:moveTo>
                  <a:lnTo>
                    <a:pt x="1269" y="2159"/>
                  </a:lnTo>
                  <a:lnTo>
                    <a:pt x="0" y="28956"/>
                  </a:lnTo>
                  <a:lnTo>
                    <a:pt x="63626" y="26797"/>
                  </a:lnTo>
                  <a:lnTo>
                    <a:pt x="654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28111" y="3705733"/>
              <a:ext cx="65405" cy="29209"/>
            </a:xfrm>
            <a:custGeom>
              <a:avLst/>
              <a:gdLst/>
              <a:ahLst/>
              <a:cxnLst/>
              <a:rect l="l" t="t" r="r" b="b"/>
              <a:pathLst>
                <a:path w="65404" h="29210">
                  <a:moveTo>
                    <a:pt x="65404" y="0"/>
                  </a:moveTo>
                  <a:lnTo>
                    <a:pt x="63626" y="26797"/>
                  </a:lnTo>
                  <a:lnTo>
                    <a:pt x="0" y="28956"/>
                  </a:lnTo>
                  <a:lnTo>
                    <a:pt x="1269" y="2159"/>
                  </a:lnTo>
                  <a:lnTo>
                    <a:pt x="65404" y="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97199" y="3579495"/>
              <a:ext cx="2361819" cy="241935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3045714" y="4785741"/>
            <a:ext cx="3522345" cy="345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i="1" dirty="0">
                <a:latin typeface="Arial"/>
                <a:cs typeface="Arial"/>
              </a:rPr>
              <a:t>Culture</a:t>
            </a:r>
            <a:r>
              <a:rPr sz="2100" i="1" spc="-30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and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Society</a:t>
            </a:r>
            <a:r>
              <a:rPr sz="2100" i="1" spc="-25" dirty="0">
                <a:latin typeface="Arial"/>
                <a:cs typeface="Arial"/>
              </a:rPr>
              <a:t> </a:t>
            </a:r>
            <a:r>
              <a:rPr sz="2100" i="1" dirty="0">
                <a:latin typeface="Arial"/>
                <a:cs typeface="Arial"/>
              </a:rPr>
              <a:t>-</a:t>
            </a:r>
            <a:r>
              <a:rPr sz="2100" i="1" spc="-15" dirty="0">
                <a:latin typeface="Arial"/>
                <a:cs typeface="Arial"/>
              </a:rPr>
              <a:t> </a:t>
            </a:r>
            <a:r>
              <a:rPr sz="2100" i="1" spc="-10" dirty="0">
                <a:latin typeface="Arial"/>
                <a:cs typeface="Arial"/>
              </a:rPr>
              <a:t>Elective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11" name="object 1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507742" y="4251705"/>
            <a:ext cx="926591" cy="241808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3490340" y="4372102"/>
            <a:ext cx="92075" cy="55880"/>
            <a:chOff x="3490340" y="4372102"/>
            <a:chExt cx="92075" cy="55880"/>
          </a:xfrm>
        </p:grpSpPr>
        <p:pic>
          <p:nvPicPr>
            <p:cNvPr id="13" name="object 1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494531" y="4376864"/>
              <a:ext cx="87668" cy="5111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494912" y="4376674"/>
              <a:ext cx="65405" cy="29209"/>
            </a:xfrm>
            <a:custGeom>
              <a:avLst/>
              <a:gdLst/>
              <a:ahLst/>
              <a:cxnLst/>
              <a:rect l="l" t="t" r="r" b="b"/>
              <a:pathLst>
                <a:path w="65404" h="29210">
                  <a:moveTo>
                    <a:pt x="65404" y="0"/>
                  </a:moveTo>
                  <a:lnTo>
                    <a:pt x="1270" y="2286"/>
                  </a:lnTo>
                  <a:lnTo>
                    <a:pt x="0" y="28956"/>
                  </a:lnTo>
                  <a:lnTo>
                    <a:pt x="63626" y="26796"/>
                  </a:lnTo>
                  <a:lnTo>
                    <a:pt x="654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494912" y="4376674"/>
              <a:ext cx="65405" cy="29209"/>
            </a:xfrm>
            <a:custGeom>
              <a:avLst/>
              <a:gdLst/>
              <a:ahLst/>
              <a:cxnLst/>
              <a:rect l="l" t="t" r="r" b="b"/>
              <a:pathLst>
                <a:path w="65404" h="29210">
                  <a:moveTo>
                    <a:pt x="65404" y="0"/>
                  </a:moveTo>
                  <a:lnTo>
                    <a:pt x="63626" y="26796"/>
                  </a:lnTo>
                  <a:lnTo>
                    <a:pt x="0" y="28956"/>
                  </a:lnTo>
                  <a:lnTo>
                    <a:pt x="1270" y="2286"/>
                  </a:lnTo>
                  <a:lnTo>
                    <a:pt x="65404" y="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4138421" y="6428943"/>
            <a:ext cx="8674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Dr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Sultana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970009" y="6588753"/>
            <a:ext cx="958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888888"/>
                </a:solidFill>
                <a:latin typeface="Arial MT"/>
                <a:cs typeface="Arial MT"/>
              </a:rPr>
              <a:t>1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00367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10" dirty="0"/>
              <a:t>Culture?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9784"/>
            <a:ext cx="7616825" cy="2586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These</a:t>
            </a:r>
            <a:r>
              <a:rPr sz="2400" spc="3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examples</a:t>
            </a:r>
            <a:r>
              <a:rPr sz="2400" spc="3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400" spc="3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all</a:t>
            </a:r>
            <a:r>
              <a:rPr sz="2400" spc="3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aspects</a:t>
            </a:r>
            <a:r>
              <a:rPr sz="2400" spc="3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400" spc="3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culture,</a:t>
            </a:r>
            <a:r>
              <a:rPr sz="2400" spc="3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which</a:t>
            </a:r>
            <a:r>
              <a:rPr sz="2400" spc="3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is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shared</a:t>
            </a:r>
            <a:r>
              <a:rPr sz="24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beliefs,</a:t>
            </a:r>
            <a:r>
              <a:rPr sz="24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values,</a:t>
            </a:r>
            <a:r>
              <a:rPr sz="24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practices,</a:t>
            </a:r>
            <a:r>
              <a:rPr sz="24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4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participants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must</a:t>
            </a:r>
            <a:r>
              <a:rPr sz="2400" spc="24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learn.</a:t>
            </a:r>
            <a:r>
              <a:rPr sz="2400" spc="24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Sociologically,</a:t>
            </a:r>
            <a:r>
              <a:rPr sz="2400" spc="24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400" spc="24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examine</a:t>
            </a:r>
            <a:r>
              <a:rPr sz="2400" spc="24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400" spc="24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20" dirty="0">
                <a:solidFill>
                  <a:srgbClr val="663300"/>
                </a:solidFill>
                <a:latin typeface="Tahoma"/>
                <a:cs typeface="Tahoma"/>
              </a:rPr>
              <a:t>what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situation</a:t>
            </a:r>
            <a:r>
              <a:rPr sz="2400" spc="5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5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context</a:t>
            </a:r>
            <a:r>
              <a:rPr sz="2400" spc="5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certain</a:t>
            </a:r>
            <a:r>
              <a:rPr sz="2400" spc="5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behavior</a:t>
            </a:r>
            <a:r>
              <a:rPr sz="2400" spc="5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2400" spc="5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expected,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400" spc="1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which</a:t>
            </a:r>
            <a:r>
              <a:rPr sz="2400" spc="1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situations</a:t>
            </a:r>
            <a:r>
              <a:rPr sz="2400" spc="1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perhaps</a:t>
            </a:r>
            <a:r>
              <a:rPr sz="2400" spc="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it</a:t>
            </a:r>
            <a:r>
              <a:rPr sz="2400" spc="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2400" spc="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not.</a:t>
            </a:r>
            <a:r>
              <a:rPr sz="2400" spc="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These</a:t>
            </a:r>
            <a:r>
              <a:rPr sz="2400" spc="1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rules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400" spc="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created</a:t>
            </a:r>
            <a:r>
              <a:rPr sz="2400" spc="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enforced</a:t>
            </a:r>
            <a:r>
              <a:rPr sz="2400" spc="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by</a:t>
            </a:r>
            <a:r>
              <a:rPr sz="2400" spc="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people</a:t>
            </a:r>
            <a:r>
              <a:rPr sz="2400" spc="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who</a:t>
            </a:r>
            <a:r>
              <a:rPr sz="2400" spc="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interact</a:t>
            </a:r>
            <a:r>
              <a:rPr sz="2400" spc="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and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share</a:t>
            </a:r>
            <a:r>
              <a:rPr sz="24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culture.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4715" y="0"/>
            <a:ext cx="1255775" cy="1508760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00367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10" dirty="0"/>
              <a:t>Culture?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1660905"/>
            <a:ext cx="7616825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400" spc="5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everyday</a:t>
            </a:r>
            <a:r>
              <a:rPr sz="2400" spc="5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conversation,</a:t>
            </a:r>
            <a:r>
              <a:rPr sz="2400" spc="5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people</a:t>
            </a:r>
            <a:r>
              <a:rPr sz="2400" spc="5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rarely</a:t>
            </a:r>
            <a:r>
              <a:rPr sz="2400" spc="5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distinguish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between</a:t>
            </a:r>
            <a:r>
              <a:rPr sz="2400" spc="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terms</a:t>
            </a:r>
            <a:r>
              <a:rPr sz="2400" spc="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r>
              <a:rPr sz="2400" spc="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society,</a:t>
            </a:r>
            <a:r>
              <a:rPr sz="2400" spc="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but</a:t>
            </a:r>
            <a:r>
              <a:rPr sz="2400" spc="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terms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have</a:t>
            </a:r>
            <a:r>
              <a:rPr sz="2400" spc="3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slightly</a:t>
            </a:r>
            <a:r>
              <a:rPr sz="2400" spc="3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different</a:t>
            </a:r>
            <a:r>
              <a:rPr sz="2400" spc="3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meanings,</a:t>
            </a:r>
            <a:r>
              <a:rPr sz="2400" spc="3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3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3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distinction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2400" spc="4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important</a:t>
            </a:r>
            <a:r>
              <a:rPr sz="2400" spc="4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2400" spc="4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400" spc="4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sociologist.</a:t>
            </a:r>
            <a:r>
              <a:rPr sz="2400" spc="4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400" spc="48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society</a:t>
            </a:r>
            <a:r>
              <a:rPr sz="2400" spc="5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describes</a:t>
            </a:r>
            <a:r>
              <a:rPr sz="2400" spc="5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group</a:t>
            </a:r>
            <a:r>
              <a:rPr sz="2400" spc="7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400" spc="7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people</a:t>
            </a:r>
            <a:r>
              <a:rPr sz="2400" spc="8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who</a:t>
            </a:r>
            <a:r>
              <a:rPr sz="2400" spc="8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share</a:t>
            </a:r>
            <a:r>
              <a:rPr sz="2400" spc="8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400" spc="7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community</a:t>
            </a:r>
            <a:r>
              <a:rPr sz="2400" spc="8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8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culture.</a:t>
            </a:r>
            <a:r>
              <a:rPr sz="2400" spc="204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By</a:t>
            </a:r>
            <a:r>
              <a:rPr sz="2400" spc="21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“community,”</a:t>
            </a:r>
            <a:r>
              <a:rPr sz="2400" spc="21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sociologists</a:t>
            </a:r>
            <a:r>
              <a:rPr sz="2400" spc="204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refer</a:t>
            </a:r>
            <a:r>
              <a:rPr sz="2400" spc="21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2400" spc="204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definable</a:t>
            </a:r>
            <a:r>
              <a:rPr sz="2400" spc="49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region—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</a:t>
            </a:r>
            <a:r>
              <a:rPr sz="2400" spc="50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small</a:t>
            </a:r>
            <a:r>
              <a:rPr sz="2400" spc="50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</a:t>
            </a:r>
            <a:r>
              <a:rPr sz="2400" spc="50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400" spc="49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neighborhood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(Brooklyn,</a:t>
            </a:r>
            <a:r>
              <a:rPr sz="2400" spc="1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2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“the</a:t>
            </a:r>
            <a:r>
              <a:rPr sz="2400" spc="2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east</a:t>
            </a:r>
            <a:r>
              <a:rPr sz="2400" spc="2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side</a:t>
            </a:r>
            <a:r>
              <a:rPr sz="2400" spc="20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400" spc="2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town”),</a:t>
            </a:r>
            <a:r>
              <a:rPr sz="2400" spc="2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</a:t>
            </a:r>
            <a:r>
              <a:rPr sz="2400" spc="20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large</a:t>
            </a:r>
            <a:r>
              <a:rPr sz="2400" spc="2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</a:t>
            </a:r>
            <a:r>
              <a:rPr sz="2400" spc="2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country</a:t>
            </a:r>
            <a:r>
              <a:rPr sz="24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(Ethiopia,</a:t>
            </a:r>
            <a:r>
              <a:rPr sz="24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United</a:t>
            </a:r>
            <a:r>
              <a:rPr sz="24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States,</a:t>
            </a:r>
            <a:r>
              <a:rPr sz="24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Nepal.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0168" y="1259840"/>
            <a:ext cx="7693025" cy="4781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clarify,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2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represents</a:t>
            </a:r>
            <a:r>
              <a:rPr sz="2400" spc="2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beliefs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practices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group,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while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society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represents</a:t>
            </a:r>
            <a:r>
              <a:rPr sz="2400" spc="4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people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who</a:t>
            </a:r>
            <a:r>
              <a:rPr sz="2400" spc="4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share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those </a:t>
            </a:r>
            <a:r>
              <a:rPr sz="2400" dirty="0">
                <a:latin typeface="Times New Roman"/>
                <a:cs typeface="Times New Roman"/>
              </a:rPr>
              <a:t>beliefs</a:t>
            </a:r>
            <a:r>
              <a:rPr sz="2400" spc="3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practices.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Neither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society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nor</a:t>
            </a:r>
            <a:r>
              <a:rPr sz="2400" spc="3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could</a:t>
            </a:r>
            <a:r>
              <a:rPr sz="2400" spc="3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exist </a:t>
            </a:r>
            <a:r>
              <a:rPr sz="2400" dirty="0">
                <a:latin typeface="Times New Roman"/>
                <a:cs typeface="Times New Roman"/>
              </a:rPr>
              <a:t>without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other.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this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chapter,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</a:t>
            </a:r>
            <a:r>
              <a:rPr sz="2400" spc="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examine</a:t>
            </a:r>
            <a:r>
              <a:rPr sz="2400" spc="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0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relationship</a:t>
            </a:r>
            <a:endParaRPr sz="2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200000"/>
              </a:lnSpc>
            </a:pPr>
            <a:r>
              <a:rPr sz="2400" dirty="0">
                <a:latin typeface="Times New Roman"/>
                <a:cs typeface="Times New Roman"/>
              </a:rPr>
              <a:t>between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society</a:t>
            </a:r>
            <a:r>
              <a:rPr sz="2400" spc="2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greater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detail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pay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special </a:t>
            </a:r>
            <a:r>
              <a:rPr sz="2400" dirty="0">
                <a:latin typeface="Times New Roman"/>
                <a:cs typeface="Times New Roman"/>
              </a:rPr>
              <a:t>attention</a:t>
            </a:r>
            <a:r>
              <a:rPr sz="2400" spc="2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20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elements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204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forces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that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dirty="0">
                <a:latin typeface="Times New Roman"/>
                <a:cs typeface="Times New Roman"/>
              </a:rPr>
              <a:t>shape</a:t>
            </a:r>
            <a:r>
              <a:rPr sz="2400" spc="210" dirty="0">
                <a:latin typeface="Times New Roman"/>
                <a:cs typeface="Times New Roman"/>
              </a:rPr>
              <a:t>  </a:t>
            </a:r>
            <a:r>
              <a:rPr sz="2400" spc="-10" dirty="0">
                <a:latin typeface="Times New Roman"/>
                <a:cs typeface="Times New Roman"/>
              </a:rPr>
              <a:t>culture, </a:t>
            </a:r>
            <a:r>
              <a:rPr sz="2400" dirty="0">
                <a:latin typeface="Times New Roman"/>
                <a:cs typeface="Times New Roman"/>
              </a:rPr>
              <a:t>including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diversity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cultural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changes.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628967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Culture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04441"/>
            <a:ext cx="7394575" cy="4207510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5600" marR="1340485" indent="-343535">
              <a:lnSpc>
                <a:spcPts val="2690"/>
              </a:lnSpc>
              <a:spcBef>
                <a:spcPts val="74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Briefly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explained,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r>
              <a:rPr sz="28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shared experience.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80000"/>
              </a:lnSpc>
              <a:spcBef>
                <a:spcPts val="69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It</a:t>
            </a:r>
            <a:r>
              <a:rPr sz="28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28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8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experience</a:t>
            </a:r>
            <a:r>
              <a:rPr sz="28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living</a:t>
            </a:r>
            <a:r>
              <a:rPr sz="28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certain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663300"/>
                </a:solidFill>
                <a:latin typeface="Tahoma"/>
                <a:cs typeface="Tahoma"/>
              </a:rPr>
              <a:t>time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8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8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certain</a:t>
            </a:r>
            <a:r>
              <a:rPr sz="28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place</a:t>
            </a:r>
            <a:r>
              <a:rPr sz="28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with</a:t>
            </a:r>
            <a:r>
              <a:rPr sz="28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certain</a:t>
            </a:r>
            <a:r>
              <a:rPr sz="28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bunch</a:t>
            </a:r>
            <a:r>
              <a:rPr sz="28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of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people.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ts val="3025"/>
              </a:lnSpc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Please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write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paragraph</a:t>
            </a:r>
            <a:r>
              <a:rPr sz="28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8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your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books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endParaRPr sz="2800">
              <a:latin typeface="Tahoma"/>
              <a:cs typeface="Tahoma"/>
            </a:endParaRPr>
          </a:p>
          <a:p>
            <a:pPr marL="355600">
              <a:lnSpc>
                <a:spcPts val="3025"/>
              </a:lnSpc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28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think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r>
              <a:rPr sz="28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0" dirty="0">
                <a:solidFill>
                  <a:srgbClr val="663300"/>
                </a:solidFill>
                <a:latin typeface="Tahoma"/>
                <a:cs typeface="Tahoma"/>
              </a:rPr>
              <a:t>is……</a:t>
            </a:r>
            <a:endParaRPr sz="2800">
              <a:latin typeface="Tahoma"/>
              <a:cs typeface="Tahoma"/>
            </a:endParaRPr>
          </a:p>
          <a:p>
            <a:pPr marL="355600" marR="920115" indent="-343535">
              <a:lnSpc>
                <a:spcPts val="2690"/>
              </a:lnSpc>
              <a:spcBef>
                <a:spcPts val="64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Imaging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someone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belong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British culture.</a:t>
            </a:r>
            <a:endParaRPr sz="2800">
              <a:latin typeface="Tahoma"/>
              <a:cs typeface="Tahoma"/>
            </a:endParaRPr>
          </a:p>
          <a:p>
            <a:pPr marL="355600" marR="731520" indent="-343535">
              <a:lnSpc>
                <a:spcPts val="2690"/>
              </a:lnSpc>
              <a:spcBef>
                <a:spcPts val="6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28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8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some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8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symbols</a:t>
            </a:r>
            <a:r>
              <a:rPr sz="28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British Culture?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2971800" cy="4956175"/>
            <a:chOff x="0" y="0"/>
            <a:chExt cx="2971800" cy="49561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978151" cy="2286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1905000"/>
              <a:ext cx="2971799" cy="3051048"/>
            </a:xfrm>
            <a:prstGeom prst="rect">
              <a:avLst/>
            </a:prstGeom>
          </p:spPr>
        </p:pic>
      </p:grpSp>
      <p:pic>
        <p:nvPicPr>
          <p:cNvPr id="5" name="object 5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257800" y="3811523"/>
            <a:ext cx="3886200" cy="3046473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0" y="2743200"/>
            <a:ext cx="5966460" cy="4114800"/>
            <a:chOff x="0" y="2743200"/>
            <a:chExt cx="5966460" cy="4114800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90799" y="4892039"/>
              <a:ext cx="2621279" cy="1965958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4777738"/>
              <a:ext cx="2590799" cy="2080258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14599" y="2743200"/>
              <a:ext cx="3451860" cy="2308860"/>
            </a:xfrm>
            <a:prstGeom prst="rect">
              <a:avLst/>
            </a:prstGeom>
          </p:spPr>
        </p:pic>
      </p:grpSp>
      <p:grpSp>
        <p:nvGrpSpPr>
          <p:cNvPr id="10" name="object 10"/>
          <p:cNvGrpSpPr/>
          <p:nvPr/>
        </p:nvGrpSpPr>
        <p:grpSpPr>
          <a:xfrm>
            <a:off x="3276600" y="990600"/>
            <a:ext cx="5680075" cy="3566160"/>
            <a:chOff x="3276600" y="990600"/>
            <a:chExt cx="5680075" cy="3566160"/>
          </a:xfrm>
        </p:grpSpPr>
        <p:pic>
          <p:nvPicPr>
            <p:cNvPr id="11" name="object 1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705600" y="1066800"/>
              <a:ext cx="2020824" cy="202082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76600" y="990600"/>
              <a:ext cx="3429000" cy="182880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5867400" y="2819400"/>
              <a:ext cx="3089148" cy="1737360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97710">
              <a:lnSpc>
                <a:spcPct val="100000"/>
              </a:lnSpc>
              <a:spcBef>
                <a:spcPts val="105"/>
              </a:spcBef>
            </a:pPr>
            <a:r>
              <a:rPr dirty="0"/>
              <a:t>Symbols</a:t>
            </a:r>
            <a:r>
              <a:rPr spc="-65" dirty="0"/>
              <a:t>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British</a:t>
            </a:r>
            <a:r>
              <a:rPr spc="-60" dirty="0"/>
              <a:t> </a:t>
            </a:r>
            <a:r>
              <a:rPr spc="-10" dirty="0"/>
              <a:t>Culture</a:t>
            </a:r>
          </a:p>
        </p:txBody>
      </p:sp>
      <p:pic>
        <p:nvPicPr>
          <p:cNvPr id="15" name="object 1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1752600" y="990600"/>
            <a:ext cx="1470660" cy="1810512"/>
          </a:xfrm>
          <a:prstGeom prst="rect">
            <a:avLst/>
          </a:prstGeom>
        </p:spPr>
      </p:pic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5438" y="410971"/>
            <a:ext cx="44913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First</a:t>
            </a:r>
            <a:r>
              <a:rPr spc="-20" dirty="0"/>
              <a:t> </a:t>
            </a:r>
            <a:r>
              <a:rPr spc="-10" dirty="0"/>
              <a:t>Impressions?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1336928"/>
            <a:ext cx="7804150" cy="50044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5600" marR="225425" indent="-343535">
              <a:lnSpc>
                <a:spcPts val="2590"/>
              </a:lnSpc>
              <a:spcBef>
                <a:spcPts val="42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first</a:t>
            </a:r>
            <a:r>
              <a:rPr sz="24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words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images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4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24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associate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with</a:t>
            </a:r>
            <a:r>
              <a:rPr sz="2400" spc="-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following</a:t>
            </a:r>
            <a:r>
              <a:rPr sz="24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cultures?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Teenage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Indian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Australian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American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Irish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Chinese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Italian</a:t>
            </a:r>
            <a:endParaRPr sz="24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29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Japan</a:t>
            </a:r>
            <a:endParaRPr sz="2400">
              <a:latin typeface="Tahoma"/>
              <a:cs typeface="Tahoma"/>
            </a:endParaRPr>
          </a:p>
          <a:p>
            <a:pPr marL="355600" marR="5080" indent="-343535">
              <a:lnSpc>
                <a:spcPts val="2590"/>
              </a:lnSpc>
              <a:spcBef>
                <a:spcPts val="620"/>
              </a:spcBef>
              <a:buClr>
                <a:srgbClr val="FF9900"/>
              </a:buClr>
              <a:buSzPct val="96000"/>
              <a:buFont typeface="Tahoma"/>
              <a:buChar char="•"/>
              <a:tabLst>
                <a:tab pos="355600" algn="l"/>
              </a:tabLst>
            </a:pPr>
            <a:r>
              <a:rPr sz="2500" b="1" spc="-65" dirty="0">
                <a:solidFill>
                  <a:srgbClr val="663300"/>
                </a:solidFill>
                <a:latin typeface="Tahoma"/>
                <a:cs typeface="Tahoma"/>
              </a:rPr>
              <a:t>When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5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500" b="1" spc="-1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35" dirty="0">
                <a:solidFill>
                  <a:srgbClr val="663300"/>
                </a:solidFill>
                <a:latin typeface="Tahoma"/>
                <a:cs typeface="Tahoma"/>
              </a:rPr>
              <a:t>say</a:t>
            </a:r>
            <a:r>
              <a:rPr sz="2500" b="1" spc="-1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35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35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45" dirty="0">
                <a:solidFill>
                  <a:srgbClr val="663300"/>
                </a:solidFill>
                <a:latin typeface="Tahoma"/>
                <a:cs typeface="Tahoma"/>
              </a:rPr>
              <a:t>belong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2500" b="1" spc="-1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10" dirty="0">
                <a:solidFill>
                  <a:srgbClr val="663300"/>
                </a:solidFill>
                <a:latin typeface="Tahoma"/>
                <a:cs typeface="Tahoma"/>
              </a:rPr>
              <a:t>particular </a:t>
            </a:r>
            <a:r>
              <a:rPr sz="2500" b="1" spc="-45" dirty="0">
                <a:solidFill>
                  <a:srgbClr val="663300"/>
                </a:solidFill>
                <a:latin typeface="Tahoma"/>
                <a:cs typeface="Tahoma"/>
              </a:rPr>
              <a:t>culture,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55" dirty="0">
                <a:solidFill>
                  <a:srgbClr val="663300"/>
                </a:solidFill>
                <a:latin typeface="Tahoma"/>
                <a:cs typeface="Tahoma"/>
              </a:rPr>
              <a:t>others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35" dirty="0">
                <a:solidFill>
                  <a:srgbClr val="663300"/>
                </a:solidFill>
                <a:latin typeface="Tahoma"/>
                <a:cs typeface="Tahoma"/>
              </a:rPr>
              <a:t>see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35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45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50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500" b="1" spc="-1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55" dirty="0">
                <a:solidFill>
                  <a:srgbClr val="663300"/>
                </a:solidFill>
                <a:latin typeface="Tahoma"/>
                <a:cs typeface="Tahoma"/>
              </a:rPr>
              <a:t>certain</a:t>
            </a:r>
            <a:r>
              <a:rPr sz="2500" b="1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10" dirty="0">
                <a:solidFill>
                  <a:srgbClr val="663300"/>
                </a:solidFill>
                <a:latin typeface="Tahoma"/>
                <a:cs typeface="Tahoma"/>
              </a:rPr>
              <a:t>light. </a:t>
            </a:r>
            <a:r>
              <a:rPr sz="2500" b="1" spc="-20" dirty="0">
                <a:solidFill>
                  <a:srgbClr val="663300"/>
                </a:solidFill>
                <a:latin typeface="Tahoma"/>
                <a:cs typeface="Tahoma"/>
              </a:rPr>
              <a:t>For</a:t>
            </a:r>
            <a:r>
              <a:rPr sz="2500" b="1" spc="-1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500" b="1" spc="-10" dirty="0">
                <a:solidFill>
                  <a:srgbClr val="663300"/>
                </a:solidFill>
                <a:latin typeface="Tahoma"/>
                <a:cs typeface="Tahoma"/>
              </a:rPr>
              <a:t>example…..</a:t>
            </a:r>
            <a:endParaRPr sz="25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115" y="791971"/>
            <a:ext cx="2625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spc="-30" dirty="0"/>
              <a:t> </a:t>
            </a:r>
            <a:r>
              <a:rPr spc="-65" dirty="0"/>
              <a:t>You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5284470" cy="2854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See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next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session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buClr>
                <a:srgbClr val="FF9900"/>
              </a:buClr>
              <a:buFont typeface="Tahoma"/>
              <a:buChar char="•"/>
            </a:pP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2260"/>
              </a:spcBef>
              <a:buClr>
                <a:srgbClr val="FF9900"/>
              </a:buClr>
              <a:buFont typeface="Tahoma"/>
              <a:buChar char="•"/>
            </a:pP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32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Culture?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32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society?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036" y="244297"/>
            <a:ext cx="579882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26235" algn="l"/>
              </a:tabLst>
            </a:pPr>
            <a:r>
              <a:rPr sz="4000" spc="-10" dirty="0"/>
              <a:t>Where</a:t>
            </a:r>
            <a:r>
              <a:rPr sz="4000" dirty="0"/>
              <a:t>	do</a:t>
            </a:r>
            <a:r>
              <a:rPr sz="4000" spc="-30" dirty="0"/>
              <a:t> </a:t>
            </a:r>
            <a:r>
              <a:rPr sz="4000" dirty="0"/>
              <a:t>you</a:t>
            </a:r>
            <a:r>
              <a:rPr sz="4000" spc="-40" dirty="0"/>
              <a:t> </a:t>
            </a:r>
            <a:r>
              <a:rPr sz="4000" dirty="0"/>
              <a:t>think</a:t>
            </a:r>
            <a:r>
              <a:rPr sz="4000" spc="-45" dirty="0"/>
              <a:t> </a:t>
            </a:r>
            <a:r>
              <a:rPr sz="4000" spc="-10" dirty="0"/>
              <a:t>these</a:t>
            </a:r>
            <a:endParaRPr sz="4000"/>
          </a:p>
          <a:p>
            <a:pPr marL="179705">
              <a:lnSpc>
                <a:spcPct val="100000"/>
              </a:lnSpc>
              <a:spcBef>
                <a:spcPts val="5"/>
              </a:spcBef>
            </a:pPr>
            <a:r>
              <a:rPr sz="4000" dirty="0"/>
              <a:t>impressions</a:t>
            </a:r>
            <a:r>
              <a:rPr sz="4000" spc="-170" dirty="0"/>
              <a:t> </a:t>
            </a:r>
            <a:r>
              <a:rPr sz="4000" dirty="0"/>
              <a:t>come</a:t>
            </a:r>
            <a:r>
              <a:rPr sz="4000" spc="-180" dirty="0"/>
              <a:t> </a:t>
            </a:r>
            <a:r>
              <a:rPr sz="4000" spc="-10" dirty="0"/>
              <a:t>from…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5149" y="2047112"/>
            <a:ext cx="7543800" cy="387032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5600" marR="520700" indent="-343535">
              <a:lnSpc>
                <a:spcPts val="3020"/>
              </a:lnSpc>
              <a:spcBef>
                <a:spcPts val="48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Impressions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28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from</a:t>
            </a:r>
            <a:r>
              <a:rPr sz="28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Media</a:t>
            </a:r>
            <a:r>
              <a:rPr sz="28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our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shared</a:t>
            </a:r>
            <a:r>
              <a:rPr sz="28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understanding.</a:t>
            </a:r>
            <a:endParaRPr sz="2800">
              <a:latin typeface="Tahoma"/>
              <a:cs typeface="Tahoma"/>
            </a:endParaRPr>
          </a:p>
          <a:p>
            <a:pPr marL="355600" marR="5080" indent="-343535">
              <a:lnSpc>
                <a:spcPct val="90000"/>
              </a:lnSpc>
              <a:spcBef>
                <a:spcPts val="63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They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28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from</a:t>
            </a:r>
            <a:r>
              <a:rPr sz="28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messages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passed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to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us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from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those</a:t>
            </a:r>
            <a:r>
              <a:rPr sz="28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both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inside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outside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8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25" dirty="0">
                <a:solidFill>
                  <a:srgbClr val="663300"/>
                </a:solidFill>
                <a:latin typeface="Tahoma"/>
                <a:cs typeface="Tahoma"/>
              </a:rPr>
              <a:t>the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culture.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They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28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from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stories</a:t>
            </a:r>
            <a:r>
              <a:rPr sz="28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8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800" spc="-10" dirty="0">
                <a:solidFill>
                  <a:srgbClr val="663300"/>
                </a:solidFill>
                <a:latin typeface="Tahoma"/>
                <a:cs typeface="Tahoma"/>
              </a:rPr>
              <a:t>heritage.</a:t>
            </a:r>
            <a:endParaRPr sz="2800">
              <a:latin typeface="Tahoma"/>
              <a:cs typeface="Tahoma"/>
            </a:endParaRPr>
          </a:p>
          <a:p>
            <a:pPr marL="355600" indent="-342900">
              <a:lnSpc>
                <a:spcPts val="3285"/>
              </a:lnSpc>
              <a:spcBef>
                <a:spcPts val="190"/>
              </a:spcBef>
              <a:buClr>
                <a:srgbClr val="FF9900"/>
              </a:buClr>
              <a:buSzPct val="94915"/>
              <a:buFont typeface="Tahoma"/>
              <a:buChar char="•"/>
              <a:tabLst>
                <a:tab pos="355600" algn="l"/>
              </a:tabLst>
            </a:pPr>
            <a:r>
              <a:rPr sz="2950" b="1" spc="-85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950" b="1" spc="-1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95" dirty="0">
                <a:solidFill>
                  <a:srgbClr val="663300"/>
                </a:solidFill>
                <a:latin typeface="Tahoma"/>
                <a:cs typeface="Tahoma"/>
              </a:rPr>
              <a:t>impressions</a:t>
            </a:r>
            <a:r>
              <a:rPr sz="295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70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2950" b="1" spc="-1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95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95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50" dirty="0">
                <a:solidFill>
                  <a:srgbClr val="663300"/>
                </a:solidFill>
                <a:latin typeface="Tahoma"/>
                <a:cs typeface="Tahoma"/>
              </a:rPr>
              <a:t>get</a:t>
            </a:r>
            <a:r>
              <a:rPr sz="2950" b="1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1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950" b="1" spc="-1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10" dirty="0">
                <a:solidFill>
                  <a:srgbClr val="663300"/>
                </a:solidFill>
                <a:latin typeface="Tahoma"/>
                <a:cs typeface="Tahoma"/>
              </a:rPr>
              <a:t>other</a:t>
            </a:r>
            <a:endParaRPr sz="2950">
              <a:latin typeface="Tahoma"/>
              <a:cs typeface="Tahoma"/>
            </a:endParaRPr>
          </a:p>
          <a:p>
            <a:pPr marL="355600">
              <a:lnSpc>
                <a:spcPts val="3285"/>
              </a:lnSpc>
            </a:pPr>
            <a:r>
              <a:rPr sz="2950" b="1" spc="-85" dirty="0">
                <a:solidFill>
                  <a:srgbClr val="663300"/>
                </a:solidFill>
                <a:latin typeface="Tahoma"/>
                <a:cs typeface="Tahoma"/>
              </a:rPr>
              <a:t>cultures</a:t>
            </a:r>
            <a:r>
              <a:rPr sz="2950" b="1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1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2950" b="1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10" dirty="0">
                <a:solidFill>
                  <a:srgbClr val="663300"/>
                </a:solidFill>
                <a:latin typeface="Tahoma"/>
                <a:cs typeface="Tahoma"/>
              </a:rPr>
              <a:t>from…</a:t>
            </a:r>
            <a:endParaRPr sz="29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55"/>
              </a:spcBef>
              <a:buClr>
                <a:srgbClr val="FF9900"/>
              </a:buClr>
              <a:buSzPct val="94915"/>
              <a:buFont typeface="Tahoma"/>
              <a:buChar char="•"/>
              <a:tabLst>
                <a:tab pos="355600" algn="l"/>
              </a:tabLst>
            </a:pPr>
            <a:r>
              <a:rPr sz="2950" b="1" spc="-60" dirty="0">
                <a:solidFill>
                  <a:srgbClr val="663300"/>
                </a:solidFill>
                <a:latin typeface="Tahoma"/>
                <a:cs typeface="Tahoma"/>
              </a:rPr>
              <a:t>For</a:t>
            </a:r>
            <a:r>
              <a:rPr sz="2950" b="1" spc="-1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950" b="1" spc="-10" dirty="0">
                <a:solidFill>
                  <a:srgbClr val="663300"/>
                </a:solidFill>
                <a:latin typeface="Tahoma"/>
                <a:cs typeface="Tahoma"/>
              </a:rPr>
              <a:t>example….</a:t>
            </a:r>
            <a:endParaRPr sz="295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0"/>
            <a:ext cx="1257300" cy="153009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3777" y="120853"/>
            <a:ext cx="7114540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5"/>
              </a:spcBef>
            </a:pPr>
            <a:r>
              <a:rPr dirty="0"/>
              <a:t>There</a:t>
            </a:r>
            <a:r>
              <a:rPr spc="-40" dirty="0"/>
              <a:t> </a:t>
            </a:r>
            <a:r>
              <a:rPr dirty="0"/>
              <a:t>are</a:t>
            </a:r>
            <a:r>
              <a:rPr spc="-35" dirty="0"/>
              <a:t> </a:t>
            </a:r>
            <a:r>
              <a:rPr dirty="0"/>
              <a:t>also</a:t>
            </a:r>
            <a:r>
              <a:rPr spc="-65" dirty="0"/>
              <a:t> </a:t>
            </a:r>
            <a:r>
              <a:rPr dirty="0"/>
              <a:t>sub</a:t>
            </a:r>
            <a:r>
              <a:rPr spc="-55" dirty="0"/>
              <a:t> </a:t>
            </a:r>
            <a:r>
              <a:rPr dirty="0"/>
              <a:t>groups</a:t>
            </a:r>
            <a:r>
              <a:rPr spc="-40" dirty="0"/>
              <a:t> </a:t>
            </a:r>
            <a:r>
              <a:rPr spc="-25" dirty="0"/>
              <a:t>of</a:t>
            </a:r>
          </a:p>
          <a:p>
            <a:pPr marR="5080" algn="r">
              <a:lnSpc>
                <a:spcPct val="100000"/>
              </a:lnSpc>
            </a:pPr>
            <a:r>
              <a:rPr spc="-10" dirty="0"/>
              <a:t>culture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7288530" cy="3050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For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example,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girls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Britain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have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different</a:t>
            </a:r>
            <a:r>
              <a:rPr sz="32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experience</a:t>
            </a:r>
            <a:r>
              <a:rPr sz="3200" spc="-1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32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boys</a:t>
            </a:r>
            <a:r>
              <a:rPr sz="32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Britain.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Therefore,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each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group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can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belong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a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different</a:t>
            </a:r>
            <a:r>
              <a:rPr sz="3200" spc="-1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culture.</a:t>
            </a:r>
            <a:endParaRPr sz="3200">
              <a:latin typeface="Tahoma"/>
              <a:cs typeface="Tahoma"/>
            </a:endParaRPr>
          </a:p>
          <a:p>
            <a:pPr marL="355600" marR="76835" indent="-343535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sub-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groups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/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other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cultures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can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32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think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of?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2991485">
              <a:lnSpc>
                <a:spcPct val="100000"/>
              </a:lnSpc>
              <a:spcBef>
                <a:spcPts val="105"/>
              </a:spcBef>
            </a:pPr>
            <a:r>
              <a:rPr dirty="0"/>
              <a:t>Defining</a:t>
            </a:r>
            <a:r>
              <a:rPr spc="-35" dirty="0"/>
              <a:t> </a:t>
            </a:r>
            <a:r>
              <a:rPr spc="-10" dirty="0"/>
              <a:t>Ourselves…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7016750" cy="31476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65455" indent="-34353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These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cultures</a:t>
            </a:r>
            <a:r>
              <a:rPr sz="32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define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ourselves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by.</a:t>
            </a:r>
            <a:endParaRPr sz="3200">
              <a:latin typeface="Tahoma"/>
              <a:cs typeface="Tahoma"/>
            </a:endParaRPr>
          </a:p>
          <a:p>
            <a:pPr marL="354330" marR="5080" indent="-342265">
              <a:lnSpc>
                <a:spcPct val="100000"/>
              </a:lnSpc>
              <a:spcBef>
                <a:spcPts val="76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decide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which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group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belong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to 	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define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ourselves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accordingly.</a:t>
            </a:r>
            <a:endParaRPr sz="3200">
              <a:latin typeface="Tahoma"/>
              <a:cs typeface="Tahoma"/>
            </a:endParaRPr>
          </a:p>
          <a:p>
            <a:pPr marL="355600" marR="1460500" indent="-343535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This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one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places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that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stereotypes</a:t>
            </a:r>
            <a:r>
              <a:rPr sz="32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32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from.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79831" y="6237732"/>
            <a:ext cx="8735695" cy="548640"/>
          </a:xfrm>
          <a:prstGeom prst="rect">
            <a:avLst/>
          </a:prstGeom>
          <a:solidFill>
            <a:srgbClr val="C5D9DF"/>
          </a:solidFill>
          <a:ln w="9525">
            <a:solidFill>
              <a:srgbClr val="A8C5D0"/>
            </a:solidFill>
          </a:ln>
        </p:spPr>
        <p:txBody>
          <a:bodyPr vert="horz" wrap="square" lIns="0" tIns="141605" rIns="0" bIns="0" rtlCol="0">
            <a:spAutoFit/>
          </a:bodyPr>
          <a:lstStyle/>
          <a:p>
            <a:pPr marL="368300">
              <a:lnSpc>
                <a:spcPct val="100000"/>
              </a:lnSpc>
              <a:spcBef>
                <a:spcPts val="1115"/>
              </a:spcBef>
            </a:pPr>
            <a:r>
              <a:rPr sz="1800" dirty="0">
                <a:solidFill>
                  <a:srgbClr val="004F92"/>
                </a:solidFill>
                <a:latin typeface="Arial MT"/>
                <a:cs typeface="Arial MT"/>
              </a:rPr>
              <a:t>Copyright ©</a:t>
            </a:r>
            <a:r>
              <a:rPr sz="1800" spc="-35" dirty="0">
                <a:solidFill>
                  <a:srgbClr val="004F92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04F92"/>
                </a:solidFill>
                <a:latin typeface="Arial MT"/>
                <a:cs typeface="Arial MT"/>
              </a:rPr>
              <a:t>2013</a:t>
            </a:r>
            <a:r>
              <a:rPr sz="1800" spc="-25" dirty="0">
                <a:solidFill>
                  <a:srgbClr val="004F92"/>
                </a:solidFill>
                <a:latin typeface="Arial MT"/>
                <a:cs typeface="Arial MT"/>
              </a:rPr>
              <a:t> </a:t>
            </a:r>
            <a:r>
              <a:rPr sz="1800" dirty="0">
                <a:solidFill>
                  <a:srgbClr val="004F92"/>
                </a:solidFill>
                <a:latin typeface="Arial MT"/>
                <a:cs typeface="Arial MT"/>
              </a:rPr>
              <a:t>Pearson</a:t>
            </a:r>
            <a:r>
              <a:rPr sz="1800" spc="-20" dirty="0">
                <a:solidFill>
                  <a:srgbClr val="004F92"/>
                </a:solidFill>
                <a:latin typeface="Arial MT"/>
                <a:cs typeface="Arial MT"/>
              </a:rPr>
              <a:t> </a:t>
            </a:r>
            <a:r>
              <a:rPr sz="1800" spc="-10" dirty="0">
                <a:solidFill>
                  <a:srgbClr val="004F92"/>
                </a:solidFill>
                <a:latin typeface="Arial MT"/>
                <a:cs typeface="Arial MT"/>
              </a:rPr>
              <a:t>Education</a:t>
            </a:r>
            <a:endParaRPr sz="1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9051" y="2718942"/>
            <a:ext cx="3940810" cy="139763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459"/>
              </a:spcBef>
            </a:pP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Ass.</a:t>
            </a:r>
            <a:r>
              <a:rPr sz="1500" b="1" i="1" spc="-4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Professor,</a:t>
            </a:r>
            <a:endParaRPr sz="1500">
              <a:latin typeface="Candara"/>
              <a:cs typeface="Candara"/>
            </a:endParaRPr>
          </a:p>
          <a:p>
            <a:pPr marL="12065" marR="5080" algn="ctr">
              <a:lnSpc>
                <a:spcPct val="120000"/>
              </a:lnSpc>
            </a:pP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Department</a:t>
            </a:r>
            <a:r>
              <a:rPr sz="1500" b="1" i="1" spc="-5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of</a:t>
            </a:r>
            <a:r>
              <a:rPr sz="1500" b="1" i="1" spc="-4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Business</a:t>
            </a:r>
            <a:r>
              <a:rPr sz="1500" b="1" i="1" spc="-3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and</a:t>
            </a:r>
            <a:r>
              <a:rPr sz="1500" b="1" i="1" spc="-6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Management</a:t>
            </a:r>
            <a:r>
              <a:rPr sz="1500" b="1" i="1" spc="50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Faculty</a:t>
            </a:r>
            <a:r>
              <a:rPr sz="1500" b="1" i="1" spc="-1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of</a:t>
            </a:r>
            <a:r>
              <a:rPr sz="1500" b="1" i="1" spc="-2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Administrative</a:t>
            </a:r>
            <a:r>
              <a:rPr sz="1500" b="1" i="1" spc="-2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Sciences and</a:t>
            </a:r>
            <a:r>
              <a:rPr sz="1500" b="1" i="1" spc="-2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Economics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Tishk</a:t>
            </a:r>
            <a:r>
              <a:rPr sz="1500" b="1" i="1" spc="1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International</a:t>
            </a:r>
            <a:r>
              <a:rPr sz="1500" b="1" i="1" spc="-2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10" dirty="0">
                <a:solidFill>
                  <a:srgbClr val="FF0000"/>
                </a:solidFill>
                <a:latin typeface="Candara"/>
                <a:cs typeface="Candara"/>
              </a:rPr>
              <a:t>University,</a:t>
            </a:r>
            <a:endParaRPr sz="1500">
              <a:latin typeface="Candara"/>
              <a:cs typeface="Candara"/>
            </a:endParaRPr>
          </a:p>
          <a:p>
            <a:pPr algn="ctr">
              <a:lnSpc>
                <a:spcPct val="100000"/>
              </a:lnSpc>
              <a:spcBef>
                <a:spcPts val="360"/>
              </a:spcBef>
            </a:pP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Erbil,</a:t>
            </a:r>
            <a:r>
              <a:rPr sz="1500" b="1" i="1" spc="-5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Kurdistan</a:t>
            </a:r>
            <a:r>
              <a:rPr sz="1500" b="1" i="1" spc="-4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Region</a:t>
            </a:r>
            <a:r>
              <a:rPr sz="1500" b="1" i="1" spc="-35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dirty="0">
                <a:solidFill>
                  <a:srgbClr val="FF0000"/>
                </a:solidFill>
                <a:latin typeface="Candara"/>
                <a:cs typeface="Candara"/>
              </a:rPr>
              <a:t>of</a:t>
            </a:r>
            <a:r>
              <a:rPr sz="1500" b="1" i="1" spc="-40" dirty="0">
                <a:solidFill>
                  <a:srgbClr val="FF0000"/>
                </a:solidFill>
                <a:latin typeface="Candara"/>
                <a:cs typeface="Candara"/>
              </a:rPr>
              <a:t> </a:t>
            </a:r>
            <a:r>
              <a:rPr sz="1500" b="1" i="1" spc="-20" dirty="0">
                <a:solidFill>
                  <a:srgbClr val="FF0000"/>
                </a:solidFill>
                <a:latin typeface="Candara"/>
                <a:cs typeface="Candara"/>
              </a:rPr>
              <a:t>Iraq</a:t>
            </a:r>
            <a:endParaRPr sz="1500">
              <a:latin typeface="Candara"/>
              <a:cs typeface="Candar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46933" y="1970659"/>
            <a:ext cx="260032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i="1" spc="-30" dirty="0">
                <a:latin typeface="Candara"/>
                <a:cs typeface="Candara"/>
              </a:rPr>
              <a:t>Dr.</a:t>
            </a:r>
            <a:r>
              <a:rPr sz="2700" i="1" spc="-45" dirty="0">
                <a:latin typeface="Candara"/>
                <a:cs typeface="Candara"/>
              </a:rPr>
              <a:t> </a:t>
            </a:r>
            <a:r>
              <a:rPr sz="2700" i="1" dirty="0">
                <a:latin typeface="Candara"/>
                <a:cs typeface="Candara"/>
              </a:rPr>
              <a:t>Sultana</a:t>
            </a:r>
            <a:r>
              <a:rPr sz="2700" i="1" spc="-65" dirty="0">
                <a:latin typeface="Candara"/>
                <a:cs typeface="Candara"/>
              </a:rPr>
              <a:t> </a:t>
            </a:r>
            <a:r>
              <a:rPr sz="2700" i="1" spc="-10" dirty="0">
                <a:latin typeface="Candara"/>
                <a:cs typeface="Candara"/>
              </a:rPr>
              <a:t>Begum</a:t>
            </a:r>
            <a:endParaRPr sz="2700">
              <a:latin typeface="Candara"/>
              <a:cs typeface="Candar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10689" y="4590669"/>
            <a:ext cx="1919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i="1" dirty="0">
                <a:solidFill>
                  <a:srgbClr val="40B9D2"/>
                </a:solidFill>
                <a:latin typeface="Candara"/>
                <a:cs typeface="Candara"/>
              </a:rPr>
              <a:t>Reach</a:t>
            </a:r>
            <a:r>
              <a:rPr sz="1800" b="1" i="1" spc="-25" dirty="0">
                <a:solidFill>
                  <a:srgbClr val="40B9D2"/>
                </a:solidFill>
                <a:latin typeface="Candara"/>
                <a:cs typeface="Candara"/>
              </a:rPr>
              <a:t> </a:t>
            </a:r>
            <a:r>
              <a:rPr sz="1800" b="1" i="1" dirty="0">
                <a:solidFill>
                  <a:srgbClr val="40B9D2"/>
                </a:solidFill>
                <a:latin typeface="Candara"/>
                <a:cs typeface="Candara"/>
              </a:rPr>
              <a:t>out</a:t>
            </a:r>
            <a:r>
              <a:rPr sz="1800" b="1" i="1" spc="-25" dirty="0">
                <a:solidFill>
                  <a:srgbClr val="40B9D2"/>
                </a:solidFill>
                <a:latin typeface="Candara"/>
                <a:cs typeface="Candara"/>
              </a:rPr>
              <a:t> </a:t>
            </a:r>
            <a:r>
              <a:rPr sz="1800" b="1" i="1" dirty="0">
                <a:solidFill>
                  <a:srgbClr val="40B9D2"/>
                </a:solidFill>
                <a:latin typeface="Candara"/>
                <a:cs typeface="Candara"/>
              </a:rPr>
              <a:t>to</a:t>
            </a:r>
            <a:r>
              <a:rPr sz="1800" b="1" i="1" spc="-20" dirty="0">
                <a:solidFill>
                  <a:srgbClr val="40B9D2"/>
                </a:solidFill>
                <a:latin typeface="Candara"/>
                <a:cs typeface="Candara"/>
              </a:rPr>
              <a:t> </a:t>
            </a:r>
            <a:r>
              <a:rPr sz="1800" b="1" i="1" dirty="0">
                <a:solidFill>
                  <a:srgbClr val="40B9D2"/>
                </a:solidFill>
                <a:latin typeface="Candara"/>
                <a:cs typeface="Candara"/>
              </a:rPr>
              <a:t>me</a:t>
            </a:r>
            <a:r>
              <a:rPr sz="1800" b="1" i="1" spc="-20" dirty="0">
                <a:solidFill>
                  <a:srgbClr val="40B9D2"/>
                </a:solidFill>
                <a:latin typeface="Candara"/>
                <a:cs typeface="Candara"/>
              </a:rPr>
              <a:t> </a:t>
            </a:r>
            <a:r>
              <a:rPr sz="1800" b="1" i="1" dirty="0">
                <a:solidFill>
                  <a:srgbClr val="40B9D2"/>
                </a:solidFill>
                <a:latin typeface="Candara"/>
                <a:cs typeface="Candara"/>
              </a:rPr>
              <a:t>at</a:t>
            </a:r>
            <a:r>
              <a:rPr sz="1800" b="1" i="1" spc="-40" dirty="0">
                <a:solidFill>
                  <a:srgbClr val="40B9D2"/>
                </a:solidFill>
                <a:latin typeface="Candara"/>
                <a:cs typeface="Candara"/>
              </a:rPr>
              <a:t> </a:t>
            </a:r>
            <a:r>
              <a:rPr sz="1800" b="1" i="1" spc="-50" dirty="0">
                <a:solidFill>
                  <a:srgbClr val="40B9D2"/>
                </a:solidFill>
                <a:latin typeface="Candara"/>
                <a:cs typeface="Candara"/>
              </a:rPr>
              <a:t>:</a:t>
            </a:r>
            <a:endParaRPr sz="1800">
              <a:latin typeface="Candara"/>
              <a:cs typeface="Candar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95776" y="4590669"/>
            <a:ext cx="25539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0" dirty="0">
                <a:latin typeface="Candara"/>
                <a:cs typeface="Candara"/>
                <a:hlinkClick r:id="rId3"/>
              </a:rPr>
              <a:t>Sultana.begum@tiu.edu.iq</a:t>
            </a:r>
            <a:endParaRPr sz="1800">
              <a:latin typeface="Candara"/>
              <a:cs typeface="Candar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74446" rIns="0" bIns="0" rtlCol="0">
            <a:spAutoFit/>
          </a:bodyPr>
          <a:lstStyle/>
          <a:p>
            <a:pPr marL="194945">
              <a:lnSpc>
                <a:spcPct val="100000"/>
              </a:lnSpc>
              <a:spcBef>
                <a:spcPts val="95"/>
              </a:spcBef>
            </a:pPr>
            <a:r>
              <a:rPr sz="4600" spc="-65" dirty="0">
                <a:solidFill>
                  <a:srgbClr val="FF0000"/>
                </a:solidFill>
                <a:latin typeface="Franklin Gothic Medium"/>
                <a:cs typeface="Franklin Gothic Medium"/>
              </a:rPr>
              <a:t>Profile:</a:t>
            </a:r>
            <a:endParaRPr sz="4600">
              <a:latin typeface="Franklin Gothic Medium"/>
              <a:cs typeface="Franklin Gothic Medium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95616" y="0"/>
            <a:ext cx="1257300" cy="153009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8833866" y="6631730"/>
            <a:ext cx="95885" cy="1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0" dirty="0">
                <a:solidFill>
                  <a:srgbClr val="888888"/>
                </a:solidFill>
                <a:latin typeface="Arial MT"/>
                <a:cs typeface="Arial MT"/>
              </a:rPr>
              <a:t>2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2991485">
              <a:lnSpc>
                <a:spcPct val="100000"/>
              </a:lnSpc>
              <a:spcBef>
                <a:spcPts val="105"/>
              </a:spcBef>
            </a:pPr>
            <a:r>
              <a:rPr dirty="0"/>
              <a:t>Defining</a:t>
            </a:r>
            <a:r>
              <a:rPr spc="-35" dirty="0"/>
              <a:t> </a:t>
            </a:r>
            <a:r>
              <a:rPr spc="-10" dirty="0"/>
              <a:t>Ourselves…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7211695" cy="3343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For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example….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is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stereotype</a:t>
            </a:r>
            <a:endParaRPr sz="3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teacher?</a:t>
            </a:r>
            <a:endParaRPr sz="32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FF9900"/>
              </a:buClr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 Goth?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Male?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Female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Lastly,</a:t>
            </a:r>
            <a:r>
              <a:rPr sz="3200" spc="-1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11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teenager?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541655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Homework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39493"/>
            <a:ext cx="7582534" cy="3879850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363855" indent="-343535">
              <a:lnSpc>
                <a:spcPts val="3460"/>
              </a:lnSpc>
              <a:spcBef>
                <a:spcPts val="53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Think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about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film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that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saw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and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cultural</a:t>
            </a:r>
            <a:r>
              <a:rPr sz="3200" spc="-1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differences</a:t>
            </a:r>
            <a:r>
              <a:rPr sz="3200" spc="-1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portrayed.</a:t>
            </a:r>
            <a:endParaRPr sz="3200">
              <a:latin typeface="Tahoma"/>
              <a:cs typeface="Tahoma"/>
            </a:endParaRPr>
          </a:p>
          <a:p>
            <a:pPr marL="354330" marR="251460" indent="-342265">
              <a:lnSpc>
                <a:spcPts val="3460"/>
              </a:lnSpc>
              <a:spcBef>
                <a:spcPts val="76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Put</a:t>
            </a:r>
            <a:r>
              <a:rPr sz="32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heading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your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book –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‘Different 	Cultures’</a:t>
            </a:r>
            <a:endParaRPr sz="3200">
              <a:latin typeface="Tahoma"/>
              <a:cs typeface="Tahoma"/>
            </a:endParaRPr>
          </a:p>
          <a:p>
            <a:pPr marL="355600" marR="283845" indent="-343535">
              <a:lnSpc>
                <a:spcPts val="3460"/>
              </a:lnSpc>
              <a:spcBef>
                <a:spcPts val="76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Divide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your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page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into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half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put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two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headings</a:t>
            </a:r>
            <a:r>
              <a:rPr sz="3200" spc="-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–</a:t>
            </a:r>
            <a:r>
              <a:rPr sz="3200" spc="-8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Similarities</a:t>
            </a:r>
            <a:r>
              <a:rPr sz="3200" spc="-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32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Differences</a:t>
            </a:r>
            <a:endParaRPr sz="3200">
              <a:latin typeface="Tahoma"/>
              <a:cs typeface="Tahoma"/>
            </a:endParaRPr>
          </a:p>
          <a:p>
            <a:pPr marL="355600" marR="5080" indent="-343535">
              <a:lnSpc>
                <a:spcPts val="3460"/>
              </a:lnSpc>
              <a:spcBef>
                <a:spcPts val="76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Write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list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3200" spc="-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cultural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differences/similarities</a:t>
            </a:r>
            <a:r>
              <a:rPr sz="32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shown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0" dirty="0">
                <a:solidFill>
                  <a:srgbClr val="663300"/>
                </a:solidFill>
                <a:latin typeface="Tahoma"/>
                <a:cs typeface="Tahoma"/>
              </a:rPr>
              <a:t>film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5198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5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1</a:t>
            </a:r>
            <a:endParaRPr sz="8000">
              <a:latin typeface="Comic Sans MS"/>
              <a:cs typeface="Comic Sans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447800" y="685800"/>
            <a:ext cx="6498336" cy="447141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559302" y="5441391"/>
            <a:ext cx="19500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solidFill>
                  <a:srgbClr val="CC0066"/>
                </a:solidFill>
                <a:latin typeface="Tahoma"/>
                <a:cs typeface="Tahoma"/>
              </a:rPr>
              <a:t>Chinese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2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20745" y="5508447"/>
            <a:ext cx="315087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Japanese.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685800"/>
            <a:ext cx="5486400" cy="482803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3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4270" y="5584647"/>
            <a:ext cx="20821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Indian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0200" y="762000"/>
            <a:ext cx="5943600" cy="474116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4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2088" y="5584647"/>
            <a:ext cx="21634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French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57400" y="1143000"/>
            <a:ext cx="5410200" cy="3639312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5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13068" y="5737047"/>
            <a:ext cx="209486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British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32532" y="595883"/>
            <a:ext cx="3678935" cy="5667756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6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40755" y="5889447"/>
            <a:ext cx="29914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American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43200" y="533400"/>
            <a:ext cx="3526536" cy="53340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1651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7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62676" y="5508447"/>
            <a:ext cx="27920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dirty="0">
                <a:latin typeface="Verdana"/>
                <a:cs typeface="Verdana"/>
              </a:rPr>
              <a:t>Goth’s</a:t>
            </a:r>
            <a:r>
              <a:rPr sz="4400" b="1" spc="-45" dirty="0">
                <a:latin typeface="Verdana"/>
                <a:cs typeface="Verdana"/>
              </a:rPr>
              <a:t> </a:t>
            </a:r>
            <a:r>
              <a:rPr sz="4400" b="1" spc="-25" dirty="0">
                <a:latin typeface="Verdana"/>
                <a:cs typeface="Verdana"/>
              </a:rPr>
              <a:t>?!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43000" y="533400"/>
            <a:ext cx="7315200" cy="470154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668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100"/>
              </a:spcBef>
            </a:pPr>
            <a:r>
              <a:rPr sz="8000" spc="-50" dirty="0">
                <a:solidFill>
                  <a:srgbClr val="000000"/>
                </a:solidFill>
                <a:latin typeface="Comic Sans MS"/>
                <a:cs typeface="Comic Sans MS"/>
              </a:rPr>
              <a:t>8</a:t>
            </a:r>
            <a:endParaRPr sz="8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26455" y="5889447"/>
            <a:ext cx="303085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10" dirty="0">
                <a:latin typeface="Verdana"/>
                <a:cs typeface="Verdana"/>
              </a:rPr>
              <a:t>Teenage?</a:t>
            </a:r>
            <a:endParaRPr sz="4400">
              <a:latin typeface="Verdana"/>
              <a:cs typeface="Verdan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6172200"/>
            <a:ext cx="381000" cy="38100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133600" y="914400"/>
            <a:ext cx="4648200" cy="4634484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28697" y="2083688"/>
            <a:ext cx="4088129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3810" algn="ctr">
              <a:lnSpc>
                <a:spcPct val="100000"/>
              </a:lnSpc>
              <a:spcBef>
                <a:spcPts val="105"/>
              </a:spcBef>
            </a:pPr>
            <a:r>
              <a:rPr sz="3200" b="1" spc="235" dirty="0">
                <a:solidFill>
                  <a:srgbClr val="004F92"/>
                </a:solidFill>
                <a:latin typeface="Trebuchet MS"/>
                <a:cs typeface="Trebuchet MS"/>
              </a:rPr>
              <a:t>Bus</a:t>
            </a:r>
            <a:r>
              <a:rPr sz="3200" b="1" spc="55" dirty="0">
                <a:solidFill>
                  <a:srgbClr val="004F92"/>
                </a:solidFill>
                <a:latin typeface="Trebuchet MS"/>
                <a:cs typeface="Trebuchet MS"/>
              </a:rPr>
              <a:t> </a:t>
            </a:r>
            <a:r>
              <a:rPr sz="3200" b="1" spc="420" dirty="0">
                <a:solidFill>
                  <a:srgbClr val="004F92"/>
                </a:solidFill>
                <a:latin typeface="Trebuchet MS"/>
                <a:cs typeface="Trebuchet MS"/>
              </a:rPr>
              <a:t>–</a:t>
            </a:r>
            <a:r>
              <a:rPr sz="3200" b="1" spc="65" dirty="0">
                <a:solidFill>
                  <a:srgbClr val="004F92"/>
                </a:solidFill>
                <a:latin typeface="Trebuchet MS"/>
                <a:cs typeface="Trebuchet MS"/>
              </a:rPr>
              <a:t> </a:t>
            </a:r>
            <a:r>
              <a:rPr sz="3200" b="1" spc="245" dirty="0">
                <a:solidFill>
                  <a:srgbClr val="004F92"/>
                </a:solidFill>
                <a:latin typeface="Trebuchet MS"/>
                <a:cs typeface="Trebuchet MS"/>
              </a:rPr>
              <a:t>125/A </a:t>
            </a:r>
            <a:r>
              <a:rPr sz="3200" b="1" spc="130" dirty="0">
                <a:solidFill>
                  <a:srgbClr val="004F92"/>
                </a:solidFill>
                <a:latin typeface="Trebuchet MS"/>
                <a:cs typeface="Trebuchet MS"/>
              </a:rPr>
              <a:t>Culture</a:t>
            </a:r>
            <a:r>
              <a:rPr sz="3200" b="1" spc="50" dirty="0">
                <a:solidFill>
                  <a:srgbClr val="004F92"/>
                </a:solidFill>
                <a:latin typeface="Trebuchet MS"/>
                <a:cs typeface="Trebuchet MS"/>
              </a:rPr>
              <a:t> </a:t>
            </a:r>
            <a:r>
              <a:rPr sz="3200" b="1" spc="215" dirty="0">
                <a:solidFill>
                  <a:srgbClr val="004F92"/>
                </a:solidFill>
                <a:latin typeface="Trebuchet MS"/>
                <a:cs typeface="Trebuchet MS"/>
              </a:rPr>
              <a:t>and</a:t>
            </a:r>
            <a:r>
              <a:rPr sz="3200" b="1" spc="60" dirty="0">
                <a:solidFill>
                  <a:srgbClr val="004F92"/>
                </a:solidFill>
                <a:latin typeface="Trebuchet MS"/>
                <a:cs typeface="Trebuchet MS"/>
              </a:rPr>
              <a:t> </a:t>
            </a:r>
            <a:r>
              <a:rPr sz="3200" b="1" spc="100" dirty="0">
                <a:solidFill>
                  <a:srgbClr val="004F92"/>
                </a:solidFill>
                <a:latin typeface="Trebuchet MS"/>
                <a:cs typeface="Trebuchet MS"/>
              </a:rPr>
              <a:t>Society </a:t>
            </a:r>
            <a:r>
              <a:rPr sz="3200" b="1" spc="145" dirty="0">
                <a:solidFill>
                  <a:srgbClr val="004F92"/>
                </a:solidFill>
                <a:latin typeface="Trebuchet MS"/>
                <a:cs typeface="Trebuchet MS"/>
              </a:rPr>
              <a:t>Chapter</a:t>
            </a:r>
            <a:r>
              <a:rPr sz="3200" b="1" spc="65" dirty="0">
                <a:solidFill>
                  <a:srgbClr val="004F92"/>
                </a:solidFill>
                <a:latin typeface="Trebuchet MS"/>
                <a:cs typeface="Trebuchet MS"/>
              </a:rPr>
              <a:t> </a:t>
            </a:r>
            <a:r>
              <a:rPr sz="3200" b="1" spc="270" dirty="0">
                <a:solidFill>
                  <a:srgbClr val="004F92"/>
                </a:solidFill>
                <a:latin typeface="Trebuchet MS"/>
                <a:cs typeface="Trebuchet MS"/>
              </a:rPr>
              <a:t>–I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5149" y="4040348"/>
            <a:ext cx="6379845" cy="178117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Week</a:t>
            </a:r>
            <a:r>
              <a:rPr sz="3200" spc="-1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1</a:t>
            </a:r>
            <a:endParaRPr sz="3200">
              <a:latin typeface="Tahoma"/>
              <a:cs typeface="Tahoma"/>
            </a:endParaRPr>
          </a:p>
          <a:p>
            <a:pPr marL="354965" indent="-342265">
              <a:lnSpc>
                <a:spcPct val="100000"/>
              </a:lnSpc>
              <a:spcBef>
                <a:spcPts val="765"/>
              </a:spcBef>
              <a:buClr>
                <a:srgbClr val="FF9900"/>
              </a:buClr>
              <a:buChar char="•"/>
              <a:tabLst>
                <a:tab pos="354965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Lesson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1</a:t>
            </a:r>
            <a:endParaRPr sz="3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Topic</a:t>
            </a:r>
            <a:r>
              <a:rPr sz="32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:</a:t>
            </a:r>
            <a:r>
              <a:rPr sz="32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Introduction</a:t>
            </a:r>
            <a:r>
              <a:rPr sz="32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32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course</a:t>
            </a:r>
            <a:endParaRPr sz="3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95616" y="0"/>
            <a:ext cx="1257300" cy="153009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514984">
              <a:lnSpc>
                <a:spcPct val="100000"/>
              </a:lnSpc>
              <a:spcBef>
                <a:spcPts val="105"/>
              </a:spcBef>
            </a:pPr>
            <a:r>
              <a:rPr spc="-440" dirty="0"/>
              <a:t>T</a:t>
            </a:r>
            <a:r>
              <a:rPr spc="15" dirty="0"/>
              <a:t>od</a:t>
            </a:r>
            <a:r>
              <a:rPr spc="-15" dirty="0"/>
              <a:t>a</a:t>
            </a:r>
            <a:r>
              <a:rPr spc="85" dirty="0"/>
              <a:t>y</a:t>
            </a:r>
            <a:r>
              <a:rPr spc="-135" dirty="0"/>
              <a:t>’</a:t>
            </a:r>
            <a:r>
              <a:rPr spc="15" dirty="0"/>
              <a:t>s</a:t>
            </a:r>
            <a:r>
              <a:rPr spc="-120" dirty="0"/>
              <a:t> </a:t>
            </a:r>
            <a:r>
              <a:rPr dirty="0"/>
              <a:t>Lesson</a:t>
            </a:r>
            <a:r>
              <a:rPr spc="-120" dirty="0"/>
              <a:t> </a:t>
            </a:r>
            <a:r>
              <a:rPr dirty="0"/>
              <a:t>Objectives</a:t>
            </a:r>
            <a:r>
              <a:rPr spc="-120" dirty="0"/>
              <a:t> </a:t>
            </a:r>
            <a:r>
              <a:rPr spc="-20" dirty="0"/>
              <a:t>are: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07898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80"/>
              </a:spcBef>
            </a:pPr>
            <a:r>
              <a:rPr spc="-35" dirty="0"/>
              <a:t>Today’s</a:t>
            </a:r>
            <a:r>
              <a:rPr spc="-100" dirty="0"/>
              <a:t> </a:t>
            </a:r>
            <a:r>
              <a:rPr dirty="0"/>
              <a:t>Lesson</a:t>
            </a:r>
            <a:r>
              <a:rPr spc="-125" dirty="0"/>
              <a:t> </a:t>
            </a:r>
            <a:r>
              <a:rPr spc="-10" dirty="0"/>
              <a:t>Objectives:</a:t>
            </a:r>
          </a:p>
          <a:p>
            <a:pPr marR="5080">
              <a:lnSpc>
                <a:spcPts val="5040"/>
              </a:lnSpc>
              <a:spcBef>
                <a:spcPts val="445"/>
              </a:spcBef>
            </a:pPr>
            <a:r>
              <a:rPr spc="-90" dirty="0"/>
              <a:t>To</a:t>
            </a:r>
            <a:r>
              <a:rPr spc="-60" dirty="0"/>
              <a:t> </a:t>
            </a:r>
            <a:r>
              <a:rPr dirty="0"/>
              <a:t>acknowledge</a:t>
            </a:r>
            <a:r>
              <a:rPr spc="-55" dirty="0"/>
              <a:t> </a:t>
            </a:r>
            <a:r>
              <a:rPr dirty="0"/>
              <a:t>that</a:t>
            </a:r>
            <a:r>
              <a:rPr spc="-65" dirty="0"/>
              <a:t> </a:t>
            </a:r>
            <a:r>
              <a:rPr dirty="0"/>
              <a:t>we</a:t>
            </a:r>
            <a:r>
              <a:rPr spc="-65" dirty="0"/>
              <a:t> </a:t>
            </a:r>
            <a:r>
              <a:rPr dirty="0"/>
              <a:t>are</a:t>
            </a:r>
            <a:r>
              <a:rPr spc="-55" dirty="0"/>
              <a:t> </a:t>
            </a:r>
            <a:r>
              <a:rPr dirty="0"/>
              <a:t>part</a:t>
            </a:r>
            <a:r>
              <a:rPr spc="-50" dirty="0"/>
              <a:t> </a:t>
            </a:r>
            <a:r>
              <a:rPr dirty="0"/>
              <a:t>of</a:t>
            </a:r>
            <a:r>
              <a:rPr spc="-75" dirty="0"/>
              <a:t> </a:t>
            </a:r>
            <a:r>
              <a:rPr dirty="0"/>
              <a:t>a</a:t>
            </a:r>
            <a:r>
              <a:rPr spc="-70" dirty="0"/>
              <a:t> </a:t>
            </a:r>
            <a:r>
              <a:rPr spc="-10" dirty="0"/>
              <a:t>culture. </a:t>
            </a:r>
            <a:r>
              <a:rPr spc="-90" dirty="0"/>
              <a:t>To</a:t>
            </a:r>
            <a:r>
              <a:rPr spc="-65" dirty="0"/>
              <a:t> </a:t>
            </a:r>
            <a:r>
              <a:rPr dirty="0"/>
              <a:t>know</a:t>
            </a:r>
            <a:r>
              <a:rPr spc="-75" dirty="0"/>
              <a:t> </a:t>
            </a:r>
            <a:r>
              <a:rPr dirty="0"/>
              <a:t>how</a:t>
            </a:r>
            <a:r>
              <a:rPr spc="-70" dirty="0"/>
              <a:t> </a:t>
            </a:r>
            <a:r>
              <a:rPr dirty="0"/>
              <a:t>culture</a:t>
            </a:r>
            <a:r>
              <a:rPr spc="-75" dirty="0"/>
              <a:t> </a:t>
            </a:r>
            <a:r>
              <a:rPr spc="-10" dirty="0"/>
              <a:t>operates.</a:t>
            </a:r>
          </a:p>
          <a:p>
            <a:pPr>
              <a:lnSpc>
                <a:spcPct val="100000"/>
              </a:lnSpc>
              <a:spcBef>
                <a:spcPts val="1235"/>
              </a:spcBef>
            </a:pPr>
            <a:r>
              <a:rPr spc="-90" dirty="0"/>
              <a:t>To</a:t>
            </a:r>
            <a:r>
              <a:rPr spc="-50" dirty="0"/>
              <a:t> </a:t>
            </a:r>
            <a:r>
              <a:rPr dirty="0"/>
              <a:t>be</a:t>
            </a:r>
            <a:r>
              <a:rPr spc="-60" dirty="0"/>
              <a:t> </a:t>
            </a:r>
            <a:r>
              <a:rPr dirty="0"/>
              <a:t>able</a:t>
            </a:r>
            <a:r>
              <a:rPr spc="-50" dirty="0"/>
              <a:t> </a:t>
            </a:r>
            <a:r>
              <a:rPr dirty="0"/>
              <a:t>to</a:t>
            </a:r>
            <a:r>
              <a:rPr spc="-55" dirty="0"/>
              <a:t> </a:t>
            </a:r>
            <a:r>
              <a:rPr dirty="0"/>
              <a:t>define</a:t>
            </a:r>
            <a:r>
              <a:rPr spc="-70" dirty="0"/>
              <a:t> </a:t>
            </a:r>
            <a:r>
              <a:rPr dirty="0"/>
              <a:t>our</a:t>
            </a:r>
            <a:r>
              <a:rPr spc="-50" dirty="0"/>
              <a:t> </a:t>
            </a:r>
            <a:r>
              <a:rPr dirty="0"/>
              <a:t>own</a:t>
            </a:r>
            <a:r>
              <a:rPr spc="-65" dirty="0"/>
              <a:t> </a:t>
            </a:r>
            <a:r>
              <a:rPr spc="-10" dirty="0"/>
              <a:t>culture</a:t>
            </a:r>
          </a:p>
          <a:p>
            <a:pPr marL="327025" marR="804545" indent="-343535">
              <a:lnSpc>
                <a:spcPct val="100000"/>
              </a:lnSpc>
              <a:spcBef>
                <a:spcPts val="1680"/>
              </a:spcBef>
            </a:pPr>
            <a:r>
              <a:rPr spc="-90" dirty="0"/>
              <a:t>To</a:t>
            </a:r>
            <a:r>
              <a:rPr spc="-65" dirty="0"/>
              <a:t> </a:t>
            </a:r>
            <a:r>
              <a:rPr dirty="0"/>
              <a:t>know</a:t>
            </a:r>
            <a:r>
              <a:rPr spc="-80" dirty="0"/>
              <a:t> </a:t>
            </a:r>
            <a:r>
              <a:rPr dirty="0"/>
              <a:t>different</a:t>
            </a:r>
            <a:r>
              <a:rPr spc="-55" dirty="0"/>
              <a:t> </a:t>
            </a:r>
            <a:r>
              <a:rPr dirty="0"/>
              <a:t>groups</a:t>
            </a:r>
            <a:r>
              <a:rPr spc="-70" dirty="0"/>
              <a:t> </a:t>
            </a:r>
            <a:r>
              <a:rPr dirty="0"/>
              <a:t>within</a:t>
            </a:r>
            <a:r>
              <a:rPr spc="-75" dirty="0"/>
              <a:t> </a:t>
            </a:r>
            <a:r>
              <a:rPr dirty="0"/>
              <a:t>our</a:t>
            </a:r>
            <a:r>
              <a:rPr spc="-80" dirty="0"/>
              <a:t> </a:t>
            </a:r>
            <a:r>
              <a:rPr spc="-25" dirty="0"/>
              <a:t>own </a:t>
            </a:r>
            <a:r>
              <a:rPr spc="-10" dirty="0"/>
              <a:t>culture.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115823"/>
            <a:ext cx="8892540" cy="674217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01701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10" dirty="0"/>
              <a:t>Society?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2276855"/>
            <a:ext cx="8133588" cy="2159508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611" y="188974"/>
            <a:ext cx="8711184" cy="655320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904105">
              <a:lnSpc>
                <a:spcPct val="100000"/>
              </a:lnSpc>
              <a:spcBef>
                <a:spcPts val="105"/>
              </a:spcBef>
            </a:pPr>
            <a:r>
              <a:rPr dirty="0"/>
              <a:t>Next</a:t>
            </a:r>
            <a:r>
              <a:rPr spc="-15" dirty="0"/>
              <a:t> </a:t>
            </a:r>
            <a:r>
              <a:rPr spc="-10" dirty="0"/>
              <a:t>Session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57988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Some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other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aspects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10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54115" y="791971"/>
            <a:ext cx="26257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Thank</a:t>
            </a:r>
            <a:r>
              <a:rPr spc="-30" dirty="0"/>
              <a:t> </a:t>
            </a:r>
            <a:r>
              <a:rPr spc="-65" dirty="0"/>
              <a:t>You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205613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See</a:t>
            </a:r>
            <a:r>
              <a:rPr sz="3200" spc="-6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You..</a:t>
            </a:r>
            <a:endParaRPr sz="3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4632" rIns="0" bIns="0" rtlCol="0">
            <a:spAutoFit/>
          </a:bodyPr>
          <a:lstStyle/>
          <a:p>
            <a:pPr marL="576072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Objective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945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course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addresses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fundamental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concepts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issues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around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culture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society.</a:t>
            </a:r>
            <a:r>
              <a:rPr sz="2400" spc="-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encompassing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areas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culture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within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territory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concepts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social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structure,</a:t>
            </a:r>
            <a:r>
              <a:rPr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family,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education,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social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interaction,</a:t>
            </a:r>
            <a:r>
              <a:rPr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social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structure</a:t>
            </a:r>
            <a:r>
              <a:rPr sz="2400" spc="-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on.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25"/>
              </a:spcBef>
            </a:pP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concepts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both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part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parcel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other</a:t>
            </a:r>
            <a:endParaRPr sz="2400">
              <a:latin typeface="Times New Roman"/>
              <a:cs typeface="Times New Roman"/>
            </a:endParaRPr>
          </a:p>
          <a:p>
            <a:pPr marL="12700" marR="31115">
              <a:lnSpc>
                <a:spcPct val="100000"/>
              </a:lnSpc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related</a:t>
            </a:r>
            <a:r>
              <a:rPr sz="24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larger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areas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sociological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studies</a:t>
            </a:r>
            <a:r>
              <a:rPr sz="2400" spc="-3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religion,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government,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politics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environment.</a:t>
            </a:r>
            <a:endParaRPr sz="2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3526154" algn="l"/>
              </a:tabLs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course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attempts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cover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these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areas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relate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them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contemporary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challenges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	society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both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at the</a:t>
            </a:r>
            <a:r>
              <a:rPr sz="2400" spc="-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local,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national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global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level.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48476" y="176021"/>
            <a:ext cx="202818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Syllabus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1291209"/>
            <a:ext cx="498221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Introduction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to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course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Society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Inter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Group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Relations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Education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Context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Media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Society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Religion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10" dirty="0">
                <a:latin typeface="Times New Roman"/>
                <a:cs typeface="Times New Roman"/>
              </a:rPr>
              <a:t>Society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Diversity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Social</a:t>
            </a:r>
            <a:r>
              <a:rPr sz="2400" spc="-10" dirty="0">
                <a:latin typeface="Times New Roman"/>
                <a:cs typeface="Times New Roman"/>
              </a:rPr>
              <a:t> Cohesion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Ethics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Society</a:t>
            </a:r>
            <a:endParaRPr sz="24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Culture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Business</a:t>
            </a:r>
            <a:r>
              <a:rPr sz="2400" spc="-10" dirty="0">
                <a:latin typeface="Times New Roman"/>
                <a:cs typeface="Times New Roman"/>
              </a:rPr>
              <a:t> Environment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56388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Text</a:t>
            </a:r>
            <a:r>
              <a:rPr spc="-270" dirty="0"/>
              <a:t> </a:t>
            </a:r>
            <a:r>
              <a:rPr spc="-20" dirty="0"/>
              <a:t>Book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1291" y="5373623"/>
            <a:ext cx="7993380" cy="86410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9495" y="33528"/>
            <a:ext cx="4448556" cy="5210556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4138421" y="6428943"/>
            <a:ext cx="86741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 MT"/>
                <a:cs typeface="Arial MT"/>
              </a:rPr>
              <a:t>Dr</a:t>
            </a:r>
            <a:r>
              <a:rPr sz="1400" spc="-15" dirty="0">
                <a:latin typeface="Arial MT"/>
                <a:cs typeface="Arial MT"/>
              </a:rPr>
              <a:t> </a:t>
            </a:r>
            <a:r>
              <a:rPr sz="1400" spc="-10" dirty="0">
                <a:latin typeface="Arial MT"/>
                <a:cs typeface="Arial MT"/>
              </a:rPr>
              <a:t>Sultana</a:t>
            </a:r>
            <a:endParaRPr sz="1400">
              <a:latin typeface="Arial MT"/>
              <a:cs typeface="Arial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45"/>
              </a:lnSpc>
            </a:pPr>
            <a:r>
              <a:rPr dirty="0"/>
              <a:t>M.Rathor.</a:t>
            </a:r>
            <a:r>
              <a:rPr spc="-20" dirty="0"/>
              <a:t> </a:t>
            </a:r>
            <a:r>
              <a:rPr spc="-10" dirty="0"/>
              <a:t>Chapel-en-le-</a:t>
            </a:r>
            <a:r>
              <a:rPr dirty="0"/>
              <a:t>Frith</a:t>
            </a:r>
            <a:r>
              <a:rPr spc="30" dirty="0"/>
              <a:t> </a:t>
            </a:r>
            <a:r>
              <a:rPr spc="-20" dirty="0"/>
              <a:t>High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61593" rIns="0" bIns="0" rtlCol="0">
            <a:spAutoFit/>
          </a:bodyPr>
          <a:lstStyle/>
          <a:p>
            <a:pPr marL="440055">
              <a:lnSpc>
                <a:spcPct val="100000"/>
              </a:lnSpc>
              <a:spcBef>
                <a:spcPts val="105"/>
              </a:spcBef>
            </a:pPr>
            <a:r>
              <a:rPr spc="-440" dirty="0"/>
              <a:t>T</a:t>
            </a:r>
            <a:r>
              <a:rPr spc="15" dirty="0"/>
              <a:t>od</a:t>
            </a:r>
            <a:r>
              <a:rPr spc="-15" dirty="0"/>
              <a:t>a</a:t>
            </a:r>
            <a:r>
              <a:rPr spc="85" dirty="0"/>
              <a:t>y</a:t>
            </a:r>
            <a:r>
              <a:rPr spc="-135" dirty="0"/>
              <a:t>’</a:t>
            </a:r>
            <a:r>
              <a:rPr spc="15" dirty="0"/>
              <a:t>s</a:t>
            </a:r>
            <a:r>
              <a:rPr spc="-120" dirty="0"/>
              <a:t> </a:t>
            </a:r>
            <a:r>
              <a:rPr dirty="0"/>
              <a:t>Lesson</a:t>
            </a:r>
            <a:r>
              <a:rPr spc="-120" dirty="0"/>
              <a:t> </a:t>
            </a:r>
            <a:r>
              <a:rPr dirty="0"/>
              <a:t>Objectives</a:t>
            </a:r>
            <a:r>
              <a:rPr spc="-120" dirty="0"/>
              <a:t> </a:t>
            </a:r>
            <a:r>
              <a:rPr spc="-20" dirty="0"/>
              <a:t>are: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14126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775"/>
              </a:spcBef>
            </a:pPr>
            <a:r>
              <a:rPr spc="-35" dirty="0"/>
              <a:t>Today’s</a:t>
            </a:r>
            <a:r>
              <a:rPr spc="-114" dirty="0"/>
              <a:t> </a:t>
            </a:r>
            <a:r>
              <a:rPr dirty="0"/>
              <a:t>Lesson</a:t>
            </a:r>
            <a:r>
              <a:rPr spc="-140" dirty="0"/>
              <a:t> </a:t>
            </a:r>
            <a:r>
              <a:rPr spc="-10" dirty="0"/>
              <a:t>Objectives:</a:t>
            </a:r>
          </a:p>
          <a:p>
            <a:pPr marR="5080">
              <a:lnSpc>
                <a:spcPts val="5040"/>
              </a:lnSpc>
              <a:spcBef>
                <a:spcPts val="450"/>
              </a:spcBef>
            </a:pPr>
            <a:r>
              <a:rPr spc="-95" dirty="0"/>
              <a:t>To</a:t>
            </a:r>
            <a:r>
              <a:rPr spc="-60" dirty="0"/>
              <a:t> </a:t>
            </a:r>
            <a:r>
              <a:rPr dirty="0"/>
              <a:t>acknowledge</a:t>
            </a:r>
            <a:r>
              <a:rPr spc="-65" dirty="0"/>
              <a:t> </a:t>
            </a:r>
            <a:r>
              <a:rPr dirty="0"/>
              <a:t>that</a:t>
            </a:r>
            <a:r>
              <a:rPr spc="-80" dirty="0"/>
              <a:t> </a:t>
            </a:r>
            <a:r>
              <a:rPr dirty="0"/>
              <a:t>we</a:t>
            </a:r>
            <a:r>
              <a:rPr spc="-65" dirty="0"/>
              <a:t> </a:t>
            </a:r>
            <a:r>
              <a:rPr dirty="0"/>
              <a:t>are</a:t>
            </a:r>
            <a:r>
              <a:rPr spc="-65" dirty="0"/>
              <a:t> </a:t>
            </a:r>
            <a:r>
              <a:rPr dirty="0"/>
              <a:t>part</a:t>
            </a:r>
            <a:r>
              <a:rPr spc="-60" dirty="0"/>
              <a:t> </a:t>
            </a:r>
            <a:r>
              <a:rPr dirty="0"/>
              <a:t>of</a:t>
            </a:r>
            <a:r>
              <a:rPr spc="-85" dirty="0"/>
              <a:t> </a:t>
            </a:r>
            <a:r>
              <a:rPr dirty="0"/>
              <a:t>a</a:t>
            </a:r>
            <a:r>
              <a:rPr spc="-70" dirty="0"/>
              <a:t> </a:t>
            </a:r>
            <a:r>
              <a:rPr spc="-10" dirty="0"/>
              <a:t>culture. </a:t>
            </a:r>
            <a:r>
              <a:rPr spc="-90" dirty="0"/>
              <a:t>To</a:t>
            </a:r>
            <a:r>
              <a:rPr spc="-80" dirty="0"/>
              <a:t> </a:t>
            </a:r>
            <a:r>
              <a:rPr dirty="0"/>
              <a:t>know</a:t>
            </a:r>
            <a:r>
              <a:rPr spc="-90" dirty="0"/>
              <a:t> </a:t>
            </a:r>
            <a:r>
              <a:rPr dirty="0"/>
              <a:t>how</a:t>
            </a:r>
            <a:r>
              <a:rPr spc="-80" dirty="0"/>
              <a:t> </a:t>
            </a:r>
            <a:r>
              <a:rPr dirty="0"/>
              <a:t>culture</a:t>
            </a:r>
            <a:r>
              <a:rPr spc="-95" dirty="0"/>
              <a:t> </a:t>
            </a:r>
            <a:r>
              <a:rPr spc="-10" dirty="0"/>
              <a:t>operates.</a:t>
            </a:r>
          </a:p>
          <a:p>
            <a:pPr>
              <a:lnSpc>
                <a:spcPct val="100000"/>
              </a:lnSpc>
              <a:spcBef>
                <a:spcPts val="1230"/>
              </a:spcBef>
            </a:pPr>
            <a:r>
              <a:rPr spc="-90" dirty="0"/>
              <a:t>To</a:t>
            </a:r>
            <a:r>
              <a:rPr spc="-55" dirty="0"/>
              <a:t> </a:t>
            </a:r>
            <a:r>
              <a:rPr dirty="0"/>
              <a:t>be</a:t>
            </a:r>
            <a:r>
              <a:rPr spc="-70" dirty="0"/>
              <a:t> </a:t>
            </a:r>
            <a:r>
              <a:rPr dirty="0"/>
              <a:t>able</a:t>
            </a:r>
            <a:r>
              <a:rPr spc="-50" dirty="0"/>
              <a:t> </a:t>
            </a:r>
            <a:r>
              <a:rPr dirty="0"/>
              <a:t>to</a:t>
            </a:r>
            <a:r>
              <a:rPr spc="-60" dirty="0"/>
              <a:t> </a:t>
            </a:r>
            <a:r>
              <a:rPr dirty="0"/>
              <a:t>define</a:t>
            </a:r>
            <a:r>
              <a:rPr spc="-70" dirty="0"/>
              <a:t> </a:t>
            </a:r>
            <a:r>
              <a:rPr dirty="0"/>
              <a:t>our</a:t>
            </a:r>
            <a:r>
              <a:rPr spc="-55" dirty="0"/>
              <a:t> </a:t>
            </a:r>
            <a:r>
              <a:rPr dirty="0"/>
              <a:t>own</a:t>
            </a:r>
            <a:r>
              <a:rPr spc="-65" dirty="0"/>
              <a:t> </a:t>
            </a:r>
            <a:r>
              <a:rPr spc="-10" dirty="0"/>
              <a:t>culture</a:t>
            </a:r>
          </a:p>
          <a:p>
            <a:pPr marL="325755" marR="627380" indent="-342900">
              <a:lnSpc>
                <a:spcPct val="100000"/>
              </a:lnSpc>
              <a:spcBef>
                <a:spcPts val="1685"/>
              </a:spcBef>
            </a:pPr>
            <a:r>
              <a:rPr spc="-90" dirty="0"/>
              <a:t>To</a:t>
            </a:r>
            <a:r>
              <a:rPr spc="-100" dirty="0"/>
              <a:t> </a:t>
            </a:r>
            <a:r>
              <a:rPr dirty="0"/>
              <a:t>know</a:t>
            </a:r>
            <a:r>
              <a:rPr spc="-110" dirty="0"/>
              <a:t> </a:t>
            </a:r>
            <a:r>
              <a:rPr dirty="0"/>
              <a:t>different</a:t>
            </a:r>
            <a:r>
              <a:rPr spc="-95" dirty="0"/>
              <a:t> </a:t>
            </a:r>
            <a:r>
              <a:rPr dirty="0"/>
              <a:t>groups</a:t>
            </a:r>
            <a:r>
              <a:rPr spc="-95" dirty="0"/>
              <a:t> </a:t>
            </a:r>
            <a:r>
              <a:rPr dirty="0"/>
              <a:t>within</a:t>
            </a:r>
            <a:r>
              <a:rPr spc="-110" dirty="0"/>
              <a:t> </a:t>
            </a:r>
            <a:r>
              <a:rPr dirty="0"/>
              <a:t>your</a:t>
            </a:r>
            <a:r>
              <a:rPr spc="-95" dirty="0"/>
              <a:t> </a:t>
            </a:r>
            <a:r>
              <a:rPr spc="-25" dirty="0"/>
              <a:t>own </a:t>
            </a:r>
            <a:r>
              <a:rPr spc="-10" dirty="0"/>
              <a:t>culture.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00367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10" dirty="0"/>
              <a:t>Culture?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8261"/>
            <a:ext cx="7611745" cy="1489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5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Discuss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term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your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groups</a:t>
            </a:r>
            <a:r>
              <a:rPr sz="3200" spc="-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3200" spc="-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see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if</a:t>
            </a:r>
            <a:r>
              <a:rPr sz="3200" spc="-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can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come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up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with</a:t>
            </a:r>
            <a:r>
              <a:rPr sz="32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3200" spc="-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definition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 of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3200" spc="-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dirty="0">
                <a:solidFill>
                  <a:srgbClr val="663300"/>
                </a:solidFill>
                <a:latin typeface="Tahoma"/>
                <a:cs typeface="Tahoma"/>
              </a:rPr>
              <a:t>culture</a:t>
            </a:r>
            <a:r>
              <a:rPr sz="3200" spc="-7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3200" spc="-25" dirty="0">
                <a:solidFill>
                  <a:srgbClr val="663300"/>
                </a:solidFill>
                <a:latin typeface="Tahoma"/>
                <a:cs typeface="Tahoma"/>
              </a:rPr>
              <a:t>is.</a:t>
            </a:r>
            <a:endParaRPr sz="32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868" y="0"/>
            <a:ext cx="1255776" cy="1511808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01217" rIns="0" bIns="0" rtlCol="0">
            <a:spAutoFit/>
          </a:bodyPr>
          <a:lstStyle/>
          <a:p>
            <a:pPr marL="400367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15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spc="-10" dirty="0"/>
              <a:t>Culture?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5149" y="2089784"/>
            <a:ext cx="7616190" cy="339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00000"/>
              </a:lnSpc>
              <a:spcBef>
                <a:spcPts val="10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What</a:t>
            </a:r>
            <a:r>
              <a:rPr sz="2400" spc="3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are</a:t>
            </a:r>
            <a:r>
              <a:rPr sz="2400" spc="2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31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rules</a:t>
            </a:r>
            <a:r>
              <a:rPr sz="2400" spc="3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when</a:t>
            </a:r>
            <a:r>
              <a:rPr sz="2400" spc="3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you</a:t>
            </a:r>
            <a:r>
              <a:rPr sz="2400" spc="3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pass</a:t>
            </a:r>
            <a:r>
              <a:rPr sz="2400" spc="3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</a:t>
            </a:r>
            <a:r>
              <a:rPr sz="2400" spc="3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acquaintance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at</a:t>
            </a:r>
            <a:r>
              <a:rPr sz="2400" spc="17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school,</a:t>
            </a:r>
            <a:r>
              <a:rPr sz="2400" spc="1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work,</a:t>
            </a:r>
            <a:r>
              <a:rPr sz="2400" spc="1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400" spc="1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1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grocery</a:t>
            </a:r>
            <a:r>
              <a:rPr sz="2400" spc="1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store,</a:t>
            </a:r>
            <a:r>
              <a:rPr sz="2400" spc="1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1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</a:t>
            </a:r>
            <a:r>
              <a:rPr sz="2400" spc="1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16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mall?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Generally,</a:t>
            </a:r>
            <a:r>
              <a:rPr sz="2400" spc="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400" spc="1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do</a:t>
            </a:r>
            <a:r>
              <a:rPr sz="2400" spc="1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not</a:t>
            </a:r>
            <a:r>
              <a:rPr sz="2400" spc="1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consider</a:t>
            </a:r>
            <a:r>
              <a:rPr sz="2400" spc="1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all</a:t>
            </a:r>
            <a:r>
              <a:rPr sz="2400" spc="1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400" spc="11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11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intricacies</a:t>
            </a:r>
            <a:r>
              <a:rPr sz="2400" spc="11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of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the</a:t>
            </a:r>
            <a:r>
              <a:rPr sz="2400" spc="4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rules</a:t>
            </a:r>
            <a:r>
              <a:rPr sz="2400" spc="4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of</a:t>
            </a:r>
            <a:r>
              <a:rPr sz="2400" spc="4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behavior.</a:t>
            </a:r>
            <a:r>
              <a:rPr sz="2400" spc="4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400" spc="4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may</a:t>
            </a:r>
            <a:r>
              <a:rPr sz="2400" spc="434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simply</a:t>
            </a:r>
            <a:r>
              <a:rPr sz="2400" spc="45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say,</a:t>
            </a:r>
            <a:r>
              <a:rPr sz="2400" spc="4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"Hello!"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and</a:t>
            </a:r>
            <a:r>
              <a:rPr sz="2400" spc="40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ask,</a:t>
            </a:r>
            <a:r>
              <a:rPr sz="2400" spc="3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"How</a:t>
            </a:r>
            <a:r>
              <a:rPr sz="2400" spc="4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was</a:t>
            </a:r>
            <a:r>
              <a:rPr sz="2400" spc="40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your</a:t>
            </a:r>
            <a:r>
              <a:rPr sz="2400" spc="39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weekend?"</a:t>
            </a:r>
            <a:r>
              <a:rPr sz="2400" spc="38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3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some</a:t>
            </a:r>
            <a:r>
              <a:rPr sz="2400" spc="39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other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trivial</a:t>
            </a:r>
            <a:r>
              <a:rPr sz="2400" spc="12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question</a:t>
            </a:r>
            <a:r>
              <a:rPr sz="2400" spc="13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meant</a:t>
            </a:r>
            <a:r>
              <a:rPr sz="2400" spc="12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to</a:t>
            </a:r>
            <a:r>
              <a:rPr sz="2400" spc="114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be</a:t>
            </a:r>
            <a:r>
              <a:rPr sz="2400" spc="120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</a:t>
            </a:r>
            <a:r>
              <a:rPr sz="2400" spc="12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friendly</a:t>
            </a:r>
            <a:r>
              <a:rPr sz="2400" spc="125" dirty="0">
                <a:solidFill>
                  <a:srgbClr val="663300"/>
                </a:solidFill>
                <a:latin typeface="Tahoma"/>
                <a:cs typeface="Tahoma"/>
              </a:rPr>
              <a:t> 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greeting.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Rarely</a:t>
            </a:r>
            <a:r>
              <a:rPr sz="2400" spc="3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do</a:t>
            </a:r>
            <a:r>
              <a:rPr sz="2400" spc="32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we</a:t>
            </a:r>
            <a:r>
              <a:rPr sz="2400" spc="34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physically</a:t>
            </a:r>
            <a:r>
              <a:rPr sz="2400" spc="35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embrace</a:t>
            </a:r>
            <a:r>
              <a:rPr sz="2400" spc="3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or</a:t>
            </a:r>
            <a:r>
              <a:rPr sz="2400" spc="3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even</a:t>
            </a:r>
            <a:r>
              <a:rPr sz="2400" spc="33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touch</a:t>
            </a:r>
            <a:r>
              <a:rPr sz="2400" spc="340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25" dirty="0">
                <a:solidFill>
                  <a:srgbClr val="663300"/>
                </a:solidFill>
                <a:latin typeface="Tahoma"/>
                <a:cs typeface="Tahoma"/>
              </a:rPr>
              <a:t>the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individual.</a:t>
            </a:r>
            <a:endParaRPr sz="2400">
              <a:latin typeface="Tahoma"/>
              <a:cs typeface="Tahoma"/>
            </a:endParaRPr>
          </a:p>
          <a:p>
            <a:pPr marL="355600" indent="-342900" algn="just">
              <a:lnSpc>
                <a:spcPct val="100000"/>
              </a:lnSpc>
              <a:spcBef>
                <a:spcPts val="580"/>
              </a:spcBef>
              <a:buClr>
                <a:srgbClr val="FF9900"/>
              </a:buClr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63300"/>
                </a:solidFill>
                <a:latin typeface="Tahoma"/>
                <a:cs typeface="Tahoma"/>
              </a:rPr>
              <a:t>Another</a:t>
            </a:r>
            <a:r>
              <a:rPr sz="2400" spc="-35" dirty="0">
                <a:solidFill>
                  <a:srgbClr val="663300"/>
                </a:solidFill>
                <a:latin typeface="Tahoma"/>
                <a:cs typeface="Tahoma"/>
              </a:rPr>
              <a:t> </a:t>
            </a:r>
            <a:r>
              <a:rPr sz="2400" spc="-10" dirty="0">
                <a:solidFill>
                  <a:srgbClr val="663300"/>
                </a:solidFill>
                <a:latin typeface="Tahoma"/>
                <a:cs typeface="Tahoma"/>
              </a:rPr>
              <a:t>Scenario..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59" y="187452"/>
            <a:ext cx="1257300" cy="1530096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50"/>
              </a:lnSpc>
            </a:pPr>
            <a:r>
              <a:rPr dirty="0"/>
              <a:t>Dr</a:t>
            </a:r>
            <a:r>
              <a:rPr spc="-15" dirty="0"/>
              <a:t> </a:t>
            </a:r>
            <a:r>
              <a:rPr spc="-10" dirty="0"/>
              <a:t>Sultana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1238</Words>
  <Application>Microsoft Office PowerPoint</Application>
  <PresentationFormat>On-screen Show (4:3)</PresentationFormat>
  <Paragraphs>187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6" baseType="lpstr">
      <vt:lpstr>Arial</vt:lpstr>
      <vt:lpstr>Arial MT</vt:lpstr>
      <vt:lpstr>Calibri</vt:lpstr>
      <vt:lpstr>Candara</vt:lpstr>
      <vt:lpstr>Comic Sans MS</vt:lpstr>
      <vt:lpstr>Franklin Gothic Medium</vt:lpstr>
      <vt:lpstr>Tahoma</vt:lpstr>
      <vt:lpstr>Times New Roman</vt:lpstr>
      <vt:lpstr>Trebuchet MS</vt:lpstr>
      <vt:lpstr>Verdana</vt:lpstr>
      <vt:lpstr>Office Theme</vt:lpstr>
      <vt:lpstr>PowerPoint Presentation</vt:lpstr>
      <vt:lpstr>Profile:</vt:lpstr>
      <vt:lpstr>Bus – 125/A Culture and Society Chapter –I</vt:lpstr>
      <vt:lpstr>Objective</vt:lpstr>
      <vt:lpstr>Syllabus</vt:lpstr>
      <vt:lpstr>Text Book</vt:lpstr>
      <vt:lpstr>Today’s Lesson Objectives are:</vt:lpstr>
      <vt:lpstr>What is Culture?</vt:lpstr>
      <vt:lpstr>What is Culture?</vt:lpstr>
      <vt:lpstr>What is Culture?</vt:lpstr>
      <vt:lpstr>What is Culture?</vt:lpstr>
      <vt:lpstr>PowerPoint Presentation</vt:lpstr>
      <vt:lpstr>Culture</vt:lpstr>
      <vt:lpstr>Symbols Of British Culture</vt:lpstr>
      <vt:lpstr>First Impressions?</vt:lpstr>
      <vt:lpstr>Thank You</vt:lpstr>
      <vt:lpstr>Where do you think these impressions come from…</vt:lpstr>
      <vt:lpstr>There are also sub groups of culture</vt:lpstr>
      <vt:lpstr>Defining Ourselves…</vt:lpstr>
      <vt:lpstr>Defining Ourselves…</vt:lpstr>
      <vt:lpstr>Homework</vt:lpstr>
      <vt:lpstr>1</vt:lpstr>
      <vt:lpstr>2</vt:lpstr>
      <vt:lpstr>3</vt:lpstr>
      <vt:lpstr>4</vt:lpstr>
      <vt:lpstr>5</vt:lpstr>
      <vt:lpstr>6</vt:lpstr>
      <vt:lpstr>7</vt:lpstr>
      <vt:lpstr>8</vt:lpstr>
      <vt:lpstr>Today’s Lesson Objectives are:</vt:lpstr>
      <vt:lpstr>PowerPoint Presentation</vt:lpstr>
      <vt:lpstr>What is Society?</vt:lpstr>
      <vt:lpstr>PowerPoint Presentation</vt:lpstr>
      <vt:lpstr>Next Session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Proposal for the Introduction of Media Studies as a GCSE Option at Chapel-en-le-Frith High School</dc:title>
  <dc:creator>XXX</dc:creator>
  <cp:lastModifiedBy>Reviewer</cp:lastModifiedBy>
  <cp:revision>1</cp:revision>
  <dcterms:created xsi:type="dcterms:W3CDTF">2023-12-06T13:43:43Z</dcterms:created>
  <dcterms:modified xsi:type="dcterms:W3CDTF">2023-12-06T13:54:11Z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2023-12-06T00:00:00Z</vt:filetime>
  </property>
  <property fmtid="{D5CDD505-2E9C-101B-9397-08002B2CF9AE}" pid="5" name="Producer">
    <vt:lpwstr>Microsoft® PowerPoint® 2016</vt:lpwstr>
  </property>
</Properties>
</file>