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79" r:id="rId19"/>
    <p:sldId id="301" r:id="rId20"/>
    <p:sldId id="303" r:id="rId21"/>
    <p:sldId id="269" r:id="rId22"/>
    <p:sldId id="304" r:id="rId23"/>
    <p:sldId id="305" r:id="rId24"/>
    <p:sldId id="270" r:id="rId25"/>
    <p:sldId id="309" r:id="rId26"/>
    <p:sldId id="310" r:id="rId27"/>
    <p:sldId id="313" r:id="rId28"/>
    <p:sldId id="315" r:id="rId29"/>
    <p:sldId id="316" r:id="rId30"/>
    <p:sldId id="317" r:id="rId31"/>
    <p:sldId id="318" r:id="rId32"/>
    <p:sldId id="271" r:id="rId33"/>
    <p:sldId id="319" r:id="rId34"/>
    <p:sldId id="322" r:id="rId35"/>
    <p:sldId id="324" r:id="rId36"/>
    <p:sldId id="311" r:id="rId37"/>
    <p:sldId id="281" r:id="rId38"/>
    <p:sldId id="306" r:id="rId39"/>
    <p:sldId id="325" r:id="rId40"/>
    <p:sldId id="326" r:id="rId41"/>
    <p:sldId id="327" r:id="rId42"/>
    <p:sldId id="328" r:id="rId43"/>
    <p:sldId id="293" r:id="rId44"/>
    <p:sldId id="297" r:id="rId45"/>
    <p:sldId id="274" r:id="rId46"/>
    <p:sldId id="275" r:id="rId47"/>
    <p:sldId id="278" r:id="rId48"/>
    <p:sldId id="30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AEC2-E0F9-054C-A263-B6603A2F0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5CCB8-AFBB-4C17-6B10-4CAA62D2B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7109-EB1F-6874-66E0-8AFF9C25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5E35-CFC3-F285-966B-5A96C23E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43F1-431E-ACB4-66B5-0A7D4A19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865C-98E7-FC9A-4FAC-97303CFD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4D555-5E12-0641-2C3A-6314BC18B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3C2A-8E5C-4E5F-ED2E-24143CD9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F84D-C05D-FD1D-7FB7-D484A08A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6F20-1F08-E4B9-14AA-27C54760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8D3E7-0120-5F66-B705-E3CD66D1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39F21-4045-9BC7-6375-1B992F36A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3602-4582-F65C-4425-D7D611A1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A021-E194-5E57-E48F-ED575FC3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165F6-0D62-BD74-A2B0-B2792D89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72B4-FE57-627A-9764-4901FFF1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2A36-B5AD-13F8-0369-7BF848C8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6831-2EC8-1902-EC56-4DFA633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1F36-0E46-09B4-6CF4-4A0C6779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923F-C2CD-D9DC-03EA-B806CB6F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2773-F9EB-CF93-4198-5DAF19CE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B669-D03C-60C7-1481-3941E1DC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DBFBA-6C33-B39B-A2F6-7AD88D8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3D78-6117-7B5D-94D7-2CE34975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CA5D8-E9B2-ABAD-30EF-214270A5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D84A-9D46-2F08-ACC8-F10D3FA2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45653-140A-FE73-612C-2E761C8E7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85B-6287-167D-3389-A1D9D3120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7626B-1E49-28C2-7EFE-11E079A6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E0D91-B2BC-DD16-D6CC-6A347D89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F7372-F938-1EC0-B068-CABA482F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822B-0762-0ED0-5304-D54882E2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D8319-6B54-B1A9-8790-15C48BE7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B07D6-CDF6-28D6-8524-4541B1E5B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44788-F7DB-0AE1-98DF-FF37AC0E0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29B0-F577-E900-4037-984BF2A8C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CE6CA-6DBF-034F-0A11-DAB8D091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3D30C-ED48-7A09-BA9A-AFBAC1E5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56AF0-FAE3-9610-709F-F928C9B9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D34E-2156-738B-B13F-8EE2BEC9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81676-B234-9C4F-34D2-8EFDAB34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047E3-4C93-247D-AF4F-338A60C0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4E1A-DDD1-B3F1-874C-4F4CA2F4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001B0-CBD6-3DF5-5C0C-56048EE0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E1CDE-3012-6590-A1EF-C6229CED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06C70-6579-63D0-CBA2-C50E800E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ABC4-4114-D595-9A9A-98C8B27A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7DE2-1AF9-67FC-3B14-99FFDB3E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98A4B-2F60-1599-C20A-215EE43F9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13C5C-2DD6-0DCB-B8C7-1BF56E3F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980F9-D4A7-17A2-10A0-27B9AA9A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3DCC5-EEBE-2EAA-D270-956302D8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597D-1A24-1D26-FCF8-77F23D01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7B9A5-5F6B-22E8-7D94-727869E87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D82A-9932-82A2-9C14-7294E4851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F774A-85F0-2CD7-A4B7-E01B14AC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38FC6-6D84-2FE7-4F19-51B88CCC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27C73-E4E3-2C99-8DEC-A88A7CD5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3F9AB-A500-E1D3-84F8-63E62A0E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0AC72-CFD3-B5CB-B090-48E6DA08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7ABB-0D40-781D-9471-F78DCB2C5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D86E-93D5-47FB-96BB-FA60CA29A61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A8BF-BB38-FE6B-00B3-7A2FC355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D4C2-0934-134B-CDFF-745076D33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4D47-4000-4B41-8088-B50B3FAAA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CDA1-17BB-4799-E9C9-B98F7C59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271268"/>
            <a:ext cx="9144000" cy="2387600"/>
          </a:xfrm>
        </p:spPr>
        <p:txBody>
          <a:bodyPr/>
          <a:lstStyle/>
          <a:p>
            <a:r>
              <a:rPr lang="en-US" sz="13800" b="1" dirty="0">
                <a:solidFill>
                  <a:srgbClr val="FF0000"/>
                </a:solidFill>
              </a:rPr>
              <a:t>HEPATITIS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9BF45-4C13-ED4E-1938-0B6CA73D8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26" y="3602037"/>
            <a:ext cx="4825219" cy="220791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400" b="1" dirty="0"/>
              <a:t> </a:t>
            </a:r>
          </a:p>
          <a:p>
            <a:pPr algn="l"/>
            <a:r>
              <a:rPr lang="en-US" sz="8000" b="1" dirty="0"/>
              <a:t>                               By</a:t>
            </a:r>
          </a:p>
          <a:p>
            <a:pPr algn="l"/>
            <a:r>
              <a:rPr lang="en-US" sz="8000" b="1" dirty="0"/>
              <a:t>Dr. Muhammad Abdullah Shwani</a:t>
            </a:r>
          </a:p>
          <a:p>
            <a:pPr algn="l"/>
            <a:r>
              <a:rPr lang="en-US" sz="8000" b="1" dirty="0"/>
              <a:t>Assistant professor/Consultant urologist</a:t>
            </a:r>
          </a:p>
          <a:p>
            <a:pPr algn="l"/>
            <a:r>
              <a:rPr lang="en-US" sz="8000" b="1" dirty="0"/>
              <a:t>Kurdistan Higher Council of Medical Specialties (KHCMS)</a:t>
            </a:r>
          </a:p>
          <a:p>
            <a:pPr algn="l"/>
            <a:r>
              <a:rPr lang="en-US" sz="8000" b="1" dirty="0"/>
              <a:t>                      drmalshwani@mail.com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4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3161-E4A3-D581-0BA9-6176C226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Clinicopathological  patterns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DE15-79F2-7340-9025-6EF329AC9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Although structurally quite different, the Hepatitis Viruses produce similar morphological and clinical pictures.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pictures can develop depending on the timescale of infection which is largely determined by the exuberance of the immune response to the virus.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hree basic clinicopathological  Patterns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Acute Viral Hepatitis: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Strong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Immune Response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Chronic Viral Hepatitis: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Absent or Low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Immune Response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Fulminant Hepatitis: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Catastrophically exuberant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immune response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5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CBF5-BF54-4993-CD42-C2F3DF86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Acute Viral Hepatitis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FBE5-8B6C-EE9D-B84B-73231BDC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Definition: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Acute Viral Hepatitis refers to a clinicopathological pattern of disease caused by infection with Hepatitis Viruses that results in Short-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erm inflammation of the liver.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861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889C-CA17-5C45-06C4-8F4842A7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Acute viral hepatitis /Etiologies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BF34-E7D2-4862-E1B4-0AD50C84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Infection with any of the Hepatitis Viruses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HAV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HBV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HCV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HDV, HEV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) can initiate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acute viral hepatitis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96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01E2-031D-8AA3-8712-68C81BD4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Classic clinical syndrome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CDBE-D0C0-36D7-DD08-61F362DB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Incubation Period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prodrome Phase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Icteric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Recovery Phase </a:t>
            </a:r>
          </a:p>
        </p:txBody>
      </p:sp>
    </p:spTree>
    <p:extLst>
      <p:ext uri="{BB962C8B-B14F-4D97-AF65-F5344CB8AC3E}">
        <p14:creationId xmlns:p14="http://schemas.microsoft.com/office/powerpoint/2010/main" val="66101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786-E8DC-D88A-1613-43D9DF53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Incubation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F161-B641-398B-7048-A0DAE8AB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All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Hepatitis Viruses possess an incubation period where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here is no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clinical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or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serological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evidence of infection.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enerally last between one to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two months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851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1BAB-BEF3-5795-002A-5D277855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Prodrome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D4F6-D4B5-1AF1-DAD4-2999CB6B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haracterized by nonspecific symptoms associated with systemic infection (constitutional symptoms-Flue–like)  with malaise, fatigue, and anorexia.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Rapid viral proliferation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before the development of an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immune response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Serological markers of viral proteins, as well as serum aminotransferase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ALT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AST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levels, will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be </a:t>
            </a: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elevated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17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014E-0B6F-58C9-01D6-054C03E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Icteric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7B664-CE15-B514-1952-9D975B1D5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linical signs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jaundice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will appear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Right upper quadrant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tenderness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may develop due to enlargement of the liver.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his phase coincides with a building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immune response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which begins to bring the virus under control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During this period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lgM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antibodies to certain viral antigens begin to develop.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Constitutional Symptoms  also decrease in intensity and serum aminotransferases (Liver enzymes)begin to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fall.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C104-EE22-E660-EAF9-8956AC5E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Recovery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C169-AC58-5AA1-F94E-6532C570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During this phase, clinical signs of jaundice subside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and of the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most constitutional symptoms.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 immune response also matures and many of the anti-viral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lgM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antibodies begin to switch to the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lgG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subtype.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Levels of serum aminotransferases also return to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normal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740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88A8-CEFE-5DCE-AA63-A5AD0D9D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How Is Hepatitis Diagnosed?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03B1-5B18-C652-C1F9-A2D7CEC6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Physical Exam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Lab blood tests.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Abdominal Ultrasound.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Liver Biopsy </a:t>
            </a:r>
          </a:p>
        </p:txBody>
      </p:sp>
    </p:spTree>
    <p:extLst>
      <p:ext uri="{BB962C8B-B14F-4D97-AF65-F5344CB8AC3E}">
        <p14:creationId xmlns:p14="http://schemas.microsoft.com/office/powerpoint/2010/main" val="401721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7F0D-07AE-700C-1D98-CE9DE116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LAB TESTS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9FD4-4C0E-FBAC-6044-AD7AE6391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Liver enzymes 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Alanine aminotransferase (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ALT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and aspartate aminotransferase (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AST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10 to 100-fold increase can be expected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Serum bilirubin: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Hyperbilirubinemia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Levels must approach 3mg/100ML to manifest as jaundice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 startAt="3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Prothrombin time: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higher the prothrombin time (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pt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), the more severe the hepatic damage.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4)</a:t>
            </a:r>
            <a:r>
              <a:rPr lang="en-US" b="1" dirty="0">
                <a:latin typeface="Source Sans Pro" panose="020B0503030403020204" pitchFamily="34" charset="0"/>
              </a:rPr>
              <a:t>Serological</a:t>
            </a: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 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Viral Antibody Testing 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b="1" dirty="0"/>
          </a:p>
          <a:p>
            <a:pPr marL="914400" lvl="2" indent="0">
              <a:buClr>
                <a:srgbClr val="FF0000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47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C617-69A5-F9C1-52A2-50C66087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What is HEPATITIS?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95D4-8085-18FB-B169-43EEDA90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Hepatitis refers to an inflammatory condition of the liver commonly caused by a viral infection</a:t>
            </a:r>
          </a:p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Viral hepatitis is a major public health problem, occurring endemically in all areas of the 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168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E541-E4EA-0A77-7F9C-94CB5DBE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HEPATITIS  A (HAV)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043D-7797-AF2A-C595-0388EBFF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S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ingle-stranded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RNA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virus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S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pread mainly by oral-fecal route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Incubation Period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15-50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Days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Usually disease of young but can affect adults.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O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ften asymptomatic illness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U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sually self-limiting recovery is complete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Does not need any specific treatment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 evidence of chronic form or carrier state of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HAV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F120-1A1B-2299-008E-E444ACA0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C9DD-775E-8825-94C0-CB648C25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No treatment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is needed for hepatitis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since the infection almost always resolves on its own(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self-limiting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Nausea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is common, though transient, and it is important to stay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hydrated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It is recommended that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strenuous exercise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avoided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until the acute illness is over.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209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19C8-188E-094B-BAFD-9A7C49EE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Prevention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DACB-3DC9-9CA1-4493-1F9635C1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Two-dose Vaccine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6 Months Apart </a:t>
            </a:r>
            <a:endParaRPr lang="en-US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Available Since 1994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Health Care Providers- Recommended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77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CC5D-7AEC-5615-86B3-F4ED32C4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Hepatitis B virus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6670-88CD-4988-606F-F7D8BBB7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100 times more infectious than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HIV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10 times more infectious than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HCV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most common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carcinogen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after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tobacco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 man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Can Cause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Acute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/ And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Chronic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Hepatitis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Can also cause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Carrier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State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40 -180 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 Incubation Period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Many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c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ases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s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ubclinical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nd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m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ost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</a:rPr>
              <a:t>a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 icteric(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No jaundice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6F10-78D9-06B3-6856-F0B665F5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HBV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transmistion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9343-E252-5BAC-229E-D299E333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virus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HBV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is transmitted through :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xposure to infective blood, semen, and other body fluids.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From infected mothers to infants at the time of birth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F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rom family member to infant in early childhood.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ontaminated </a:t>
            </a:r>
            <a:r>
              <a:rPr lang="en-US" b="1" dirty="0" err="1">
                <a:solidFill>
                  <a:srgbClr val="3B3835"/>
                </a:solidFill>
                <a:latin typeface="Source Sans Pro" panose="020B0503030403020204" pitchFamily="34" charset="0"/>
              </a:rPr>
              <a:t>instrumets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during medical procedures,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hrough drug injection.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ealthcare workers who Sustain accidental needle stick injuries while caring for infected-HBV patients.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Absorption through mucosal surfaces of infectious secretions (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Saliva Or Semen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  <a:endParaRPr lang="en-US" b="1" dirty="0"/>
          </a:p>
          <a:p>
            <a:pPr marL="457200" lvl="1" indent="0">
              <a:buClr>
                <a:srgbClr val="FF0000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8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D95E-2A22-30A1-5AAF-1901D989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WHO IS AT GREATEST RISK FOR H</a:t>
            </a:r>
            <a:r>
              <a:rPr lang="en-US" sz="2800" b="1" i="0" dirty="0">
                <a:effectLst/>
                <a:latin typeface="Open Sans" panose="020B0606030504020204" pitchFamily="34" charset="0"/>
              </a:rPr>
              <a:t>B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V INFECTION?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2793-B38B-13AE-C01C-E4835F12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Lab personnel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w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orking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w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ith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b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lood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p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roducts.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Medical/dental personnel(3- 10% via needle stick from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infected patient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IV drug users and abusers.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Blood product recipients.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Hemodialysis patients.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619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C2ED-65E3-BCD0-83D5-171A95F8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Clinical Features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C4AE-36C6-46ED-0813-785F7582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Can be asymptomatic (subclinical)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Symptomatic case pass through 3 phases: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Prodromal phase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lcteric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phase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Recovery phase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Persistence of infection beyond 6 months indicate progression to chronic phase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626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8535-0157-9C47-D013-B8915EA1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92F25-1E65-518B-B37A-3045623B1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Serological;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Detection of HBV antigen and antibodies.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861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59DC-E77C-85D2-8548-A1C121DF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473B73-D4AF-AC77-FA6F-80E1D47F4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036" y="521411"/>
            <a:ext cx="9136505" cy="6239153"/>
          </a:xfrm>
        </p:spPr>
      </p:pic>
    </p:spTree>
    <p:extLst>
      <p:ext uri="{BB962C8B-B14F-4D97-AF65-F5344CB8AC3E}">
        <p14:creationId xmlns:p14="http://schemas.microsoft.com/office/powerpoint/2010/main" val="3344334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E081-5BBD-373E-9A97-7F486C5F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Outcome of Infection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C8AE-B9AA-4301-2D64-F39AB7DA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C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omplete resolution in 6 months (95% OF ADULTS)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Chronic infection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 5% of adults chronic carriers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20% of children are chronic carriers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80-90% of neonates and infants become chronic carriers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624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665D-231E-9671-2A4C-83DCDE49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Types of viral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2751-0027-A902-8C03-673B9FB9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There are 5 main hepatitis viruses, referred to as types A, B, C, D and E.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These 5 types are of greatest concern because of the burden of illness and death they cause and the potential for outbreaks and epidemic spread.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516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B8FC-7EB2-316A-011C-135F78E9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PREVENTION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88BC-3E08-789B-3FA9-F59E9BB2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Passive Immunity: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Injection of immunoglobulin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.</a:t>
            </a:r>
            <a:endParaRPr lang="en-US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Transferring preformed antibodies from an immunized host to A person in need of immunity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Protection is transitory, but onset is immediate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9376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2D32-47A5-C317-48A8-5BE8B2E3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E009-89D2-F272-70E1-7EB093B62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Active immunity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Using HBV vaccine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 Act by stimulating own immune response using HBV vaccine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Protection after latent period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 Long-term immunity is provided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98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0082-BA84-D7BF-AFF0-13881407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67D8-13A7-32F2-4949-A179C8191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/>
              <a:t>For hepatitis B, treatment is aimed at controlling the virus and preventing damage to the liver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Antiviral medications are available that will benefit the most people, and the treatment needs to be monitored  carefully</a:t>
            </a:r>
          </a:p>
        </p:txBody>
      </p:sp>
    </p:spTree>
    <p:extLst>
      <p:ext uri="{BB962C8B-B14F-4D97-AF65-F5344CB8AC3E}">
        <p14:creationId xmlns:p14="http://schemas.microsoft.com/office/powerpoint/2010/main" val="221072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4C26-A9C0-3EBA-9522-27DE94EB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Hepatitis c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A373-D5F8-7852-6BA3-C2BB558B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Single-stranded RNA virus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HCV may produce ~1 trillion new viral particles each day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 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global health problem affecting over 170 million people worldwide.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I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 a leading cause of end-stage liver disease and hepatocellular carcinoma.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Spread Mainly By Parental Route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Accounts For 90-95% Of Post Transfusion Hepatitis</a:t>
            </a:r>
            <a:endParaRPr lang="en-US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marL="0" indent="0">
              <a:buClr>
                <a:schemeClr val="accent1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3418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BDAD-613F-9BA4-D97C-7D61A25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78DFB-654C-1821-852E-DF6EA1DD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123" y="521899"/>
            <a:ext cx="7451228" cy="5668835"/>
          </a:xfrm>
        </p:spPr>
      </p:pic>
    </p:spTree>
    <p:extLst>
      <p:ext uri="{BB962C8B-B14F-4D97-AF65-F5344CB8AC3E}">
        <p14:creationId xmlns:p14="http://schemas.microsoft.com/office/powerpoint/2010/main" val="389180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FEDC-D7E4-F199-7715-E96E82E6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Clinical features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2E59-A0E9-B7B6-0695-AE83B6F6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30-180 day incubation period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Acute infection can be asymptomatic.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Symptomatic cases present through 3 clinical phases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Outcome UP TO 90% =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CHRONIC CARRIERS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1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380B-81DC-467F-B7EA-36D10E9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7C1F-812D-9BCB-4328-2B22A4D7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HCV antibody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HCV RNA (PCR)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 positive antibody test should be repeated for confirmation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1680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46BB-0454-8366-761B-E68186F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89BD-391A-FC20-280A-EC145888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Treatment of chronic hepatitis C has evolved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 drugs currently used (as of March 2016) are:</a:t>
            </a:r>
          </a:p>
          <a:p>
            <a:pPr marL="914400" lvl="2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pegylated interferon ribavirin, elbasvir</a:t>
            </a:r>
            <a:r>
              <a:rPr lang="en-U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grazoprevir,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ombitasvir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dasabuvir,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simeprevir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daclatasvir.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These are always Used in various combinations, never alone.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Interferon is given by injection while the other medications are pills. 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Studies have shown that combinations of these drugs can cure all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patients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0851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453B-4473-217A-656C-6A13FB92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Complications of viral hepatitis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8CD4-FD90-C125-396F-A7BBCD1C0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HAV -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Relapse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; In Rare Cases -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Fulminant Hepatitis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HBV - Chronic Liver Disease Including,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Cirrhosis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Primary Hepatocellular Carcinoma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Fulminant Hepatitis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HCV - Chronic Liver Disease Including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C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irrhosis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Primary Hepatocellular Carcinoma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00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95E1-3FC6-C59D-9756-5A67360F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Dental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7BEA-965F-FE5F-E305-43E7381A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Difficult to identify all patients through history, many acute cases of Hep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 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are mild.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MUST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use universal precautions for all.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Screening is recommended for patients from </a:t>
            </a: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high-risk 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groups.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25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BD48-5B32-A3FF-7C18-BDE34DE8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0533A-3C26-08C3-6F21-4DACF04C8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91" y="161142"/>
            <a:ext cx="11746523" cy="6408469"/>
          </a:xfrm>
        </p:spPr>
      </p:pic>
    </p:spTree>
    <p:extLst>
      <p:ext uri="{BB962C8B-B14F-4D97-AF65-F5344CB8AC3E}">
        <p14:creationId xmlns:p14="http://schemas.microsoft.com/office/powerpoint/2010/main" val="1178679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760E-DAF9-79DA-F9A5-340B428C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Guidelines for blood exposure From patients</a:t>
            </a:r>
            <a:b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83BE4-6EEF-47AE-8603-DB861BAC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with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Hepatitis B: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Determine the titer of anti-HBs in the healthcare professional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If adequate: no treatment is needed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If inadequate give Hepatitis B Immunoglobulin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324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8707-9D15-4B2F-6201-E39F7A1D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7FD0-579E-AE4E-D63D-32B2A160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From patients with hepatitis C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Exposed professional gets baseline and follow-up testing for anti-HCV and liver enzymes.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 startAt="3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From patients with unknown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Ask for serological testing of the patient.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553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63E2-D21E-4610-B180-81E49DBE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The presence of HCV-RNA in saliva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9445-E2C0-4F93-1D9D-9DF8D247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presence of HCV-RNA in saliva provides a biological basis for saliva as a possible source of HCV infection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Dentists were at a high risk of infection due to the procedures and instruments </a:t>
            </a:r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for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dental treatment.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67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A2C9-639D-B66E-8E4A-C40E77E2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Chronic Viral Hepatitis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7A86-DD78-E1E1-2933-5E4D08E8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Definition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Chronic Viral Hepatitis refers to a clinicopathological pattern of disease caused by infection with certain Hepatitis Viruses that results in greater than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6 months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of hepatic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inflammation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injury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769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9F4B-3121-ACD9-8B6D-0FCCBA96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Fulminant Hepatitis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4669-9BD3-4908-1C67-BD7A683E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Definition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Fulminant Hepatitis is a complication of acute viral hepatitis that manifests as rapid functional decompensation of the liver.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8853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A802-33D7-1EE1-0348-938FA23D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Etiology and 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FBA-F7AF-3F1C-ED2C-14334C7A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It is rare during 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or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virus infection.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Most cases are due to 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Virus infection with or without 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Virus.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It is most likely the result of a massive immune response to the presence of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the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virus, resulting in rapid inflammatory damage to the liver.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7902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7ACE-70D4-3498-27FC-D9EB5BC9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176"/>
            <a:ext cx="10515600" cy="98537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Clinical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9367-7546-6078-D09E-F6A077F9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856"/>
            <a:ext cx="10515600" cy="496010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Fulminant Hepatitis is characterized by certain signs of hepatic failure :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Hepatic Encephalopathy: Characterized by altered mental status, confusion, or coma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.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Hepatorenal Syndrome: Which may result in acute renal failure Generalized edema: Due to rapid hypoalbuminemia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Prolonged Prothrombin Time (PT) : Due to reduced synthesis of coagulation proteins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Jaundice: Due to hyperbilirubinemia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Prognosis: 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Fulminant Hepatitis has a high degree of mortality and is rapidly fatal.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052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4F6D-0518-866D-36E7-B2498D1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BAFA6-5EF2-ED28-58E4-86723E645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0" b="2821"/>
          <a:stretch/>
        </p:blipFill>
        <p:spPr>
          <a:xfrm>
            <a:off x="1936473" y="2799471"/>
            <a:ext cx="8319054" cy="2722099"/>
          </a:xfrm>
        </p:spPr>
      </p:pic>
    </p:spTree>
    <p:extLst>
      <p:ext uri="{BB962C8B-B14F-4D97-AF65-F5344CB8AC3E}">
        <p14:creationId xmlns:p14="http://schemas.microsoft.com/office/powerpoint/2010/main" val="4186250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CF33-498D-A4E6-45AB-57CCC09C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B675-9496-3D4E-5803-32400B57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8769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9A04-643B-A2A4-5017-029778FD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Causes of viral hepatitis in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4767-9065-585C-1EA9-94687478B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are typically caused by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ingestion of contaminated food or water.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Hepatitis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usually occur as a result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parenteral contact with infected body fluids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490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77E5-9A53-054E-1004-B69466AE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 of Non-viral Hepatitis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AAA5-A5DF-771D-E591-D6019BAE8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Alcohol: Hepatitis can be caused by liver damage from excessive alcohol consumption. This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is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referred to as alcoholic hepatitis.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Drug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overuse or overdose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xposure to poisons.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Autoimmune Diseases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393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0D22-18E0-7956-2761-70C54F7F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Fate of viral hepatitis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866A-CC4A-AE1A-85D3-C8B5FB69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 condition can be self-limiting or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Can progress to: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fibrosis (scarring)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cirrhosis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liver cancer</a:t>
            </a:r>
            <a:r>
              <a:rPr lang="en-U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1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04D1-45AB-3D78-4A32-1EEBDAB0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160C0-F0E1-700B-8941-C9AC1DE4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11" y="1871003"/>
            <a:ext cx="9460523" cy="4790049"/>
          </a:xfrm>
        </p:spPr>
      </p:pic>
    </p:spTree>
    <p:extLst>
      <p:ext uri="{BB962C8B-B14F-4D97-AF65-F5344CB8AC3E}">
        <p14:creationId xmlns:p14="http://schemas.microsoft.com/office/powerpoint/2010/main" val="390994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28B-6185-2DCC-C5B2-0F38A7E1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340A7-3CD9-0202-8EEF-9F48CFA70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55" y="2039815"/>
            <a:ext cx="8679767" cy="5022167"/>
          </a:xfrm>
        </p:spPr>
      </p:pic>
    </p:spTree>
    <p:extLst>
      <p:ext uri="{BB962C8B-B14F-4D97-AF65-F5344CB8AC3E}">
        <p14:creationId xmlns:p14="http://schemas.microsoft.com/office/powerpoint/2010/main" val="5639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1680</Words>
  <Application>Microsoft Office PowerPoint</Application>
  <PresentationFormat>Widescreen</PresentationFormat>
  <Paragraphs>228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Open Sans</vt:lpstr>
      <vt:lpstr>Source Sans Pro</vt:lpstr>
      <vt:lpstr>Wingdings</vt:lpstr>
      <vt:lpstr>Office Theme</vt:lpstr>
      <vt:lpstr>HEPATITIS </vt:lpstr>
      <vt:lpstr>What is HEPATITIS?</vt:lpstr>
      <vt:lpstr>Types of viral hepatitis</vt:lpstr>
      <vt:lpstr>PowerPoint Presentation</vt:lpstr>
      <vt:lpstr>Causes of viral hepatitis in general </vt:lpstr>
      <vt:lpstr>Causes of Non-viral Hepatitis</vt:lpstr>
      <vt:lpstr>Fate of viral hepatitis </vt:lpstr>
      <vt:lpstr>PowerPoint Presentation</vt:lpstr>
      <vt:lpstr>PowerPoint Presentation</vt:lpstr>
      <vt:lpstr>Clinicopathological  patterns</vt:lpstr>
      <vt:lpstr>Acute Viral Hepatitis</vt:lpstr>
      <vt:lpstr>Acute viral hepatitis /Etiologies</vt:lpstr>
      <vt:lpstr>Classic clinical syndrome course</vt:lpstr>
      <vt:lpstr>Incubation Period</vt:lpstr>
      <vt:lpstr>Prodrome</vt:lpstr>
      <vt:lpstr>Icteric Phase</vt:lpstr>
      <vt:lpstr>Recovery Phase </vt:lpstr>
      <vt:lpstr>How Is Hepatitis Diagnosed?</vt:lpstr>
      <vt:lpstr>LAB TESTS</vt:lpstr>
      <vt:lpstr>HEPATITIS  A (HAV)</vt:lpstr>
      <vt:lpstr>PowerPoint Presentation</vt:lpstr>
      <vt:lpstr>Prevention</vt:lpstr>
      <vt:lpstr>Hepatitis B virus</vt:lpstr>
      <vt:lpstr>HBV transmistion </vt:lpstr>
      <vt:lpstr>WHO IS AT GREATEST RISK FOR HBV INFECTION?</vt:lpstr>
      <vt:lpstr>Clinical Features</vt:lpstr>
      <vt:lpstr>Diagnosis</vt:lpstr>
      <vt:lpstr> </vt:lpstr>
      <vt:lpstr>Outcome of Infection</vt:lpstr>
      <vt:lpstr>PREVENTION </vt:lpstr>
      <vt:lpstr> </vt:lpstr>
      <vt:lpstr>Treatment</vt:lpstr>
      <vt:lpstr>Hepatitis c virus</vt:lpstr>
      <vt:lpstr> </vt:lpstr>
      <vt:lpstr>Clinical features</vt:lpstr>
      <vt:lpstr>Diagnosis</vt:lpstr>
      <vt:lpstr>Treatment</vt:lpstr>
      <vt:lpstr>Complications of viral hepatitis </vt:lpstr>
      <vt:lpstr>Dental Management</vt:lpstr>
      <vt:lpstr>Guidelines for blood exposure From patients </vt:lpstr>
      <vt:lpstr>PowerPoint Presentation</vt:lpstr>
      <vt:lpstr>The presence of HCV-RNA in saliva</vt:lpstr>
      <vt:lpstr>Chronic Viral Hepatitis</vt:lpstr>
      <vt:lpstr>Fulminant Hepatitis</vt:lpstr>
      <vt:lpstr>Etiology and Pathogenesis</vt:lpstr>
      <vt:lpstr>Clinical Consequences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</dc:title>
  <dc:creator>music only</dc:creator>
  <cp:lastModifiedBy>music only</cp:lastModifiedBy>
  <cp:revision>106</cp:revision>
  <dcterms:created xsi:type="dcterms:W3CDTF">2023-01-31T15:49:41Z</dcterms:created>
  <dcterms:modified xsi:type="dcterms:W3CDTF">2023-12-10T14:46:31Z</dcterms:modified>
</cp:coreProperties>
</file>