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3" r:id="rId15"/>
    <p:sldId id="274" r:id="rId16"/>
    <p:sldId id="275" r:id="rId17"/>
    <p:sldId id="277" r:id="rId18"/>
    <p:sldId id="276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59" d="100"/>
          <a:sy n="59" d="100"/>
        </p:scale>
        <p:origin x="94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586DE-0E67-0B5D-E011-5CF7A54F3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0C7B28-961D-17CB-C128-F42E2F663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E5260-CFD8-26B4-3FE4-FB5A09B6E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4E15-D6B5-45BF-91FC-823EA3DFA388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49135-7F7A-CFDA-EA16-4F4516B8C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2CC54-AA5C-8A57-486D-8E821FEA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75D2-6631-4CCE-8B66-512294439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37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A5394-C767-18B7-B91B-58BB0CEFD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8460D5-B68D-5627-2B63-EA1259FAA4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04D54-27DC-E3CC-6173-12903FC4F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4E15-D6B5-45BF-91FC-823EA3DFA388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D8F9C-05B9-3092-456E-8579BD405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94469-4D3D-B2A9-9218-5E2FF83F9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75D2-6631-4CCE-8B66-512294439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44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20E5F0-0B55-7661-989D-0D4BA34AEF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0C7DB2-6DDA-E7FB-CEA9-7229F3C10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CE88B-D1DF-7118-941B-24BD0E8A8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4E15-D6B5-45BF-91FC-823EA3DFA388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B4C1B-06D8-8618-6F0B-C113E80B1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36B58-7227-CB70-8279-8A97B6F6B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75D2-6631-4CCE-8B66-512294439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0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C1668-5196-E1C4-F8E2-83438554C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51C09-74D7-9344-60D5-FC6E9DF5B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0F4CD-04AC-9F3E-BE6D-C394EA7EA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4E15-D6B5-45BF-91FC-823EA3DFA388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737FF-3127-AD55-FD7F-D78505C4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CCCD0-7D89-C768-618D-85A2B99D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75D2-6631-4CCE-8B66-512294439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1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EC21D-E88A-7C14-1F9A-99931476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E4014-579D-D738-1FD9-C615F1D3C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589B3-8004-8ED9-776F-866708D25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4E15-D6B5-45BF-91FC-823EA3DFA388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3AD33-F189-3445-9219-53CF16897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01704-BCB6-EE88-64DB-2E4F9C92F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75D2-6631-4CCE-8B66-512294439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3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F433B-45C5-2F30-F488-573E67F7B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826B9-0034-D71F-E01B-3DF4A291CD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B42134-23B0-AE67-7692-2A48AD60C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44530-618A-AC22-1254-9292BCF42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4E15-D6B5-45BF-91FC-823EA3DFA388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D5FB8-3E5C-616B-18A0-46073372A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D2660-A2B6-4B64-50DA-42AF6A1C3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75D2-6631-4CCE-8B66-512294439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2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0307-380F-7480-6F69-E1A1EAF8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A21C1-717E-C000-ED30-FCDCC98CF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C09653-26E6-9A39-95FE-18B66C956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4FCA14-77E2-1B5C-344D-CC07855D3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932F9C-9679-C417-5467-60655E541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9C5DF5-1955-0F94-932D-99A223048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4E15-D6B5-45BF-91FC-823EA3DFA388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3909AE-DA9F-90A3-5C71-A08DD5474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A090B2-C82F-2F93-BEFE-62E4C5703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75D2-6631-4CCE-8B66-512294439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0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E079B-0754-D417-4221-4223B465C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188D78-1796-BC3F-D928-3AD23387C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4E15-D6B5-45BF-91FC-823EA3DFA388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3EDA1A-5FD2-7C2B-1B70-E08FB05D3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41511A-BBA8-B888-79DB-CE0C081B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75D2-6631-4CCE-8B66-512294439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6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E0C0D4-9063-E0E6-4E26-A9E3CE125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4E15-D6B5-45BF-91FC-823EA3DFA388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01DAD6-DC8A-96B5-7BAB-69D464E9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4A6F1-65E2-E79A-CE41-5020D1EBE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75D2-6631-4CCE-8B66-512294439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5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9EC4-F580-AE78-FD32-CCCBA595C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84A2D-70C1-137E-FB49-A2BD8821A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129689-0EA8-D0D8-53F9-E18280E04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B3A70-1FF0-D6AE-CBF2-59FF6C64F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4E15-D6B5-45BF-91FC-823EA3DFA388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78AB7-3CE3-1D53-2467-FD1606C53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D0012-094B-3965-40BB-9A18C6B2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75D2-6631-4CCE-8B66-512294439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6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27787-E96A-8B55-26F0-E8CA87109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8E44A6-23B0-1091-26DE-2934D683F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C2AF8-BF7E-8CBF-21F7-0B7120EC9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E770F-8595-CF94-1BE2-5E33E0461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4E15-D6B5-45BF-91FC-823EA3DFA388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88CECB-7AF7-BCE0-6941-55C57E537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359E4-0A14-F520-3473-A6C105699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75D2-6631-4CCE-8B66-512294439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7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0019FE-CBF4-A713-06C8-C76447CE7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DB758-5D6E-9A3E-4B30-270D7F9DC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4AA9D-C166-0F64-10CA-4C85340FF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74E15-D6B5-45BF-91FC-823EA3DFA388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4C7F9-F5FA-5DD4-4F41-C5B78A83A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FD2C5-365E-6FE5-6EF3-0BB221DEC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175D2-6631-4CCE-8B66-512294439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3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E99rZ7JT3Q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fAhHZQpenM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XHyqficE0E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GDUpswlGJc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3w-MlDAdg0?feature=oembed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2103C-6419-EB00-E2EB-269C66596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4420" y="596583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Injections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BFDD3-9F40-6484-9534-432C5251A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080" y="4524058"/>
            <a:ext cx="5669280" cy="165576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2400" b="1" dirty="0"/>
              <a:t>By</a:t>
            </a:r>
          </a:p>
          <a:p>
            <a:pPr marL="0" indent="0" algn="ctr">
              <a:buNone/>
            </a:pPr>
            <a:r>
              <a:rPr lang="en-US" sz="2400" b="1" dirty="0"/>
              <a:t>Dr. Muhammad Abdullah Shwani</a:t>
            </a:r>
          </a:p>
          <a:p>
            <a:pPr marL="0" indent="0" algn="ctr">
              <a:buNone/>
            </a:pPr>
            <a:r>
              <a:rPr lang="en-US" sz="2400" b="1" dirty="0"/>
              <a:t>Assistant professor/Consultant urologist</a:t>
            </a:r>
          </a:p>
          <a:p>
            <a:pPr marL="0" indent="0" algn="ctr">
              <a:buNone/>
            </a:pPr>
            <a:r>
              <a:rPr lang="en-US" sz="2400" b="1" dirty="0"/>
              <a:t>Kurdistan Higher Council of Medical Specialties (KHCMS)</a:t>
            </a:r>
          </a:p>
          <a:p>
            <a:pPr marL="0" indent="0" algn="ctr">
              <a:buNone/>
            </a:pPr>
            <a:r>
              <a:rPr lang="en-US" sz="2400" b="1" dirty="0"/>
              <a:t>                     drmalshwani@mail.com</a:t>
            </a:r>
            <a:endParaRPr lang="en-US" sz="2400" dirty="0"/>
          </a:p>
          <a:p>
            <a:endParaRPr lang="en-IQ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28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013B2-9DA2-9C65-F36F-678DCB8EE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Subcutaneous (</a:t>
            </a:r>
            <a:r>
              <a:rPr lang="en-US" b="1" dirty="0"/>
              <a:t>SC</a:t>
            </a:r>
            <a:r>
              <a:rPr lang="en-US" b="1" dirty="0">
                <a:solidFill>
                  <a:srgbClr val="FF0000"/>
                </a:solidFill>
              </a:rPr>
              <a:t> 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2D1C2-219F-6996-0522-483A07844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• </a:t>
            </a:r>
            <a:r>
              <a:rPr lang="en-US" b="1" dirty="0">
                <a:solidFill>
                  <a:srgbClr val="FF0000"/>
                </a:solidFill>
              </a:rPr>
              <a:t>Indications: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 slow absorption depot effect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  insulin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 heparin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 monoclonal antibodies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 morphine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 vaccines ( BCG, </a:t>
            </a:r>
            <a:r>
              <a:rPr lang="en-US" b="1" dirty="0" err="1"/>
              <a:t>MMR,etc</a:t>
            </a:r>
            <a:r>
              <a:rPr lang="en-US" b="1" dirty="0"/>
              <a:t>..)</a:t>
            </a:r>
          </a:p>
        </p:txBody>
      </p:sp>
    </p:spTree>
    <p:extLst>
      <p:ext uri="{BB962C8B-B14F-4D97-AF65-F5344CB8AC3E}">
        <p14:creationId xmlns:p14="http://schemas.microsoft.com/office/powerpoint/2010/main" val="176874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E15EF-ECE5-E620-4769-BF618846E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4FF9C-A650-7C9F-E083-654742659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63" y="1825625"/>
            <a:ext cx="7011572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Contraindication: </a:t>
            </a:r>
          </a:p>
          <a:p>
            <a:pPr marL="457200" lvl="1" indent="0">
              <a:buNone/>
            </a:pPr>
            <a:r>
              <a:rPr lang="en-US" b="1" dirty="0"/>
              <a:t>• if &gt; 2 ml needed to be injected </a:t>
            </a:r>
          </a:p>
          <a:p>
            <a:pPr marL="457200" lvl="1" indent="0">
              <a:buNone/>
            </a:pPr>
            <a:r>
              <a:rPr lang="en-US" b="1" dirty="0"/>
              <a:t>• medications causing necrosis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Technique: </a:t>
            </a:r>
          </a:p>
          <a:p>
            <a:pPr marL="457200" lvl="1" indent="0">
              <a:buNone/>
            </a:pPr>
            <a:r>
              <a:rPr lang="en-US" b="1" dirty="0"/>
              <a:t>• site </a:t>
            </a:r>
          </a:p>
          <a:p>
            <a:pPr marL="457200" lvl="1" indent="0">
              <a:buNone/>
            </a:pPr>
            <a:r>
              <a:rPr lang="en-US" b="1" dirty="0"/>
              <a:t>• aseptic measures </a:t>
            </a:r>
          </a:p>
          <a:p>
            <a:pPr marL="457200" lvl="1" indent="0">
              <a:buNone/>
            </a:pPr>
            <a:r>
              <a:rPr lang="en-US" b="1" dirty="0"/>
              <a:t>• type of the needle ( needle, injector pen, pump ) </a:t>
            </a:r>
          </a:p>
          <a:p>
            <a:pPr marL="457200" lvl="1" indent="0">
              <a:buNone/>
            </a:pPr>
            <a:r>
              <a:rPr lang="en-US" b="1" dirty="0"/>
              <a:t>• angle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6470D0-0E9D-16F0-7D21-6C986C2BB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81" y="1753100"/>
            <a:ext cx="3724302" cy="35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86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C80CD-985E-10DE-F835-588FAC5F8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A326E3-532E-F94C-2127-668AE4260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148" y="1825624"/>
            <a:ext cx="10782886" cy="4828393"/>
          </a:xfrm>
        </p:spPr>
      </p:pic>
    </p:spTree>
    <p:extLst>
      <p:ext uri="{BB962C8B-B14F-4D97-AF65-F5344CB8AC3E}">
        <p14:creationId xmlns:p14="http://schemas.microsoft.com/office/powerpoint/2010/main" val="1581738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E8BBD-2EE8-1D7C-3FE8-AF777818D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Online Media 3" title="Intravenous (IV) cannulation - OSCE Guide">
            <a:hlinkClick r:id="" action="ppaction://media"/>
            <a:extLst>
              <a:ext uri="{FF2B5EF4-FFF2-40B4-BE49-F238E27FC236}">
                <a16:creationId xmlns:a16="http://schemas.microsoft.com/office/drawing/2014/main" id="{7C6C9831-01D3-58FE-F3A0-AF31B478280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1276350"/>
            <a:ext cx="76200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6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F5DDD-B2B4-EFDB-5E6A-2B3F46018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Intramuscular (IM) injection - OSCE Guide">
            <a:hlinkClick r:id="" action="ppaction://media"/>
            <a:extLst>
              <a:ext uri="{FF2B5EF4-FFF2-40B4-BE49-F238E27FC236}">
                <a16:creationId xmlns:a16="http://schemas.microsoft.com/office/drawing/2014/main" id="{42A92DF7-4717-0D50-BCD9-6EF7316A39A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8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CDEDD-9114-85CB-DCC9-EBC2C54F8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How to perform a glute injection (intramuscular injection)">
            <a:hlinkClick r:id="" action="ppaction://media"/>
            <a:extLst>
              <a:ext uri="{FF2B5EF4-FFF2-40B4-BE49-F238E27FC236}">
                <a16:creationId xmlns:a16="http://schemas.microsoft.com/office/drawing/2014/main" id="{5269FDAD-0CFD-3DB5-FFCA-2DEFC8ED435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94050" y="1825625"/>
            <a:ext cx="58023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6E986-7C9D-A962-0DF7-FADE861DC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How to administer a LAI into the dorsal gluteal site | SMI Adviser">
            <a:hlinkClick r:id="" action="ppaction://media"/>
            <a:extLst>
              <a:ext uri="{FF2B5EF4-FFF2-40B4-BE49-F238E27FC236}">
                <a16:creationId xmlns:a16="http://schemas.microsoft.com/office/drawing/2014/main" id="{EB8CBDFB-3131-EE27-2325-6E6488A61ED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2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9B1BF-E25E-66DF-CB03-981504063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How To Do an Intradermal Injection">
            <a:hlinkClick r:id="" action="ppaction://media"/>
            <a:extLst>
              <a:ext uri="{FF2B5EF4-FFF2-40B4-BE49-F238E27FC236}">
                <a16:creationId xmlns:a16="http://schemas.microsoft.com/office/drawing/2014/main" id="{79E854DD-4177-EE98-3D41-071FF35D51D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8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52DF7-C04F-A6EF-81C5-57F8B40B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172A7-A0F6-DF98-EBC9-B23C6BCFA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https://www.youtube.com/watch?v=xIutkc2Yxig</a:t>
            </a:r>
          </a:p>
        </p:txBody>
      </p:sp>
    </p:spTree>
    <p:extLst>
      <p:ext uri="{BB962C8B-B14F-4D97-AF65-F5344CB8AC3E}">
        <p14:creationId xmlns:p14="http://schemas.microsoft.com/office/powerpoint/2010/main" val="3458859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613AA-87F3-3061-6247-179BDC9D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CC576-B2F1-AA0B-33B6-D8EA7FDB7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b="1" dirty="0">
                <a:solidFill>
                  <a:srgbClr val="FF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51467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051E1-7D5C-EE75-AB9F-CA5C0ED11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IM, IV, subcutaneous injections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F80BE-DC1B-766E-57FA-4203FF907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Objectives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b="1" dirty="0"/>
          </a:p>
          <a:p>
            <a:pPr marL="457200" lvl="1" indent="0">
              <a:buNone/>
            </a:pPr>
            <a:r>
              <a:rPr lang="en-US" b="1" dirty="0"/>
              <a:t>• indications </a:t>
            </a:r>
          </a:p>
          <a:p>
            <a:pPr marL="457200" lvl="1" indent="0">
              <a:buNone/>
            </a:pPr>
            <a:r>
              <a:rPr lang="en-US" b="1" dirty="0"/>
              <a:t>• contraindications </a:t>
            </a:r>
          </a:p>
          <a:p>
            <a:pPr marL="457200" lvl="1" indent="0">
              <a:buNone/>
            </a:pPr>
            <a:r>
              <a:rPr lang="en-US" b="1" dirty="0"/>
              <a:t>• technique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669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5D704-F053-D252-57B6-ACF9FB457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Routes of giving medications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24836-256C-162B-282E-AF7C0C4F7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• oral (Tablets, Capsules, Syrups)</a:t>
            </a:r>
          </a:p>
          <a:p>
            <a:pPr marL="0" indent="0">
              <a:buNone/>
            </a:pPr>
            <a:r>
              <a:rPr lang="en-US" b="1" dirty="0"/>
              <a:t>• local (ointments, creams, lotions)</a:t>
            </a:r>
          </a:p>
          <a:p>
            <a:pPr marL="0" indent="0">
              <a:buNone/>
            </a:pPr>
            <a:r>
              <a:rPr lang="en-US" b="1" dirty="0"/>
              <a:t>• parenteral :</a:t>
            </a:r>
          </a:p>
          <a:p>
            <a:pPr marL="457200" lvl="1" indent="0">
              <a:buNone/>
            </a:pPr>
            <a:r>
              <a:rPr lang="en-US" b="1" dirty="0"/>
              <a:t>• intramuscular </a:t>
            </a:r>
          </a:p>
          <a:p>
            <a:pPr marL="457200" lvl="1" indent="0">
              <a:buNone/>
            </a:pPr>
            <a:r>
              <a:rPr lang="en-US" b="1" dirty="0"/>
              <a:t>• Intravenous </a:t>
            </a:r>
          </a:p>
          <a:p>
            <a:pPr marL="457200" lvl="1" indent="0">
              <a:buNone/>
            </a:pPr>
            <a:r>
              <a:rPr lang="en-US" b="1" dirty="0"/>
              <a:t>• Subcutaneous </a:t>
            </a:r>
          </a:p>
          <a:p>
            <a:pPr marL="457200" lvl="1" indent="0">
              <a:buNone/>
            </a:pPr>
            <a:r>
              <a:rPr lang="en-US" b="1" dirty="0"/>
              <a:t>• intradermal </a:t>
            </a:r>
          </a:p>
          <a:p>
            <a:pPr marL="457200" lvl="1" indent="0">
              <a:buNone/>
            </a:pPr>
            <a:r>
              <a:rPr lang="en-US" b="1" dirty="0"/>
              <a:t>• intra arterial </a:t>
            </a:r>
          </a:p>
        </p:txBody>
      </p:sp>
    </p:spTree>
    <p:extLst>
      <p:ext uri="{BB962C8B-B14F-4D97-AF65-F5344CB8AC3E}">
        <p14:creationId xmlns:p14="http://schemas.microsoft.com/office/powerpoint/2010/main" val="42489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25154-65CE-77EE-8F39-008A4644A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FE2DE7-18AA-F3E5-A0D5-5AD0A1FEA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365" y="1905778"/>
            <a:ext cx="9601270" cy="27787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D47ABC-746B-CFC4-8EFD-7855D0E31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571" y="4462089"/>
            <a:ext cx="7334304" cy="194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3B67E-5E82-5F6D-97EF-986CD4BE0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Intramuscular ( </a:t>
            </a:r>
            <a:r>
              <a:rPr lang="en-US" b="1" dirty="0"/>
              <a:t>IM</a:t>
            </a:r>
            <a:r>
              <a:rPr lang="en-US" b="1" dirty="0">
                <a:solidFill>
                  <a:srgbClr val="FF0000"/>
                </a:solidFill>
              </a:rPr>
              <a:t> 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AC759-8AC0-8861-7B0A-44FB13BB8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Indications: </a:t>
            </a:r>
          </a:p>
          <a:p>
            <a:pPr marL="0" indent="0">
              <a:buNone/>
            </a:pPr>
            <a:r>
              <a:rPr lang="en-US" b="1" dirty="0"/>
              <a:t>1) </a:t>
            </a:r>
            <a:r>
              <a:rPr lang="en-US" b="1" dirty="0">
                <a:solidFill>
                  <a:srgbClr val="FF0000"/>
                </a:solidFill>
              </a:rPr>
              <a:t>drug factor </a:t>
            </a:r>
            <a:r>
              <a:rPr lang="en-US" b="1" dirty="0"/>
              <a:t>:</a:t>
            </a:r>
          </a:p>
          <a:p>
            <a:pPr marL="457200" lvl="1" indent="0">
              <a:buNone/>
            </a:pPr>
            <a:r>
              <a:rPr lang="en-US" b="1" dirty="0"/>
              <a:t>• rapid absorption </a:t>
            </a:r>
          </a:p>
          <a:p>
            <a:pPr marL="457200" lvl="1" indent="0">
              <a:buNone/>
            </a:pPr>
            <a:r>
              <a:rPr lang="en-US" b="1" dirty="0"/>
              <a:t>• bypassing first pass metabolism of GIT </a:t>
            </a:r>
          </a:p>
          <a:p>
            <a:pPr marL="457200" lvl="1" indent="0">
              <a:buNone/>
            </a:pPr>
            <a:r>
              <a:rPr lang="en-US" b="1" dirty="0"/>
              <a:t>• depot administration </a:t>
            </a:r>
          </a:p>
          <a:p>
            <a:pPr marL="0" indent="0">
              <a:buNone/>
            </a:pPr>
            <a:r>
              <a:rPr lang="en-US" b="1" dirty="0"/>
              <a:t>2) </a:t>
            </a:r>
            <a:r>
              <a:rPr lang="en-US" b="1" dirty="0">
                <a:solidFill>
                  <a:srgbClr val="FF0000"/>
                </a:solidFill>
              </a:rPr>
              <a:t>patients factors: </a:t>
            </a:r>
          </a:p>
          <a:p>
            <a:pPr marL="457200" lvl="1" indent="0">
              <a:buNone/>
            </a:pPr>
            <a:r>
              <a:rPr lang="en-US" b="1" dirty="0"/>
              <a:t>• non-compliant </a:t>
            </a:r>
          </a:p>
          <a:p>
            <a:pPr marL="457200" lvl="1" indent="0">
              <a:buNone/>
            </a:pPr>
            <a:r>
              <a:rPr lang="en-US" b="1" dirty="0"/>
              <a:t>• uncooperative </a:t>
            </a:r>
          </a:p>
          <a:p>
            <a:pPr marL="457200" lvl="1" indent="0">
              <a:buNone/>
            </a:pPr>
            <a:r>
              <a:rPr lang="en-US" b="1" dirty="0"/>
              <a:t>• reluctant </a:t>
            </a:r>
          </a:p>
          <a:p>
            <a:pPr marL="457200" lvl="1" indent="0">
              <a:buNone/>
            </a:pPr>
            <a:r>
              <a:rPr lang="en-US" b="1" dirty="0"/>
              <a:t>• cant take drugs orally </a:t>
            </a:r>
          </a:p>
          <a:p>
            <a:pPr marL="457200" lvl="1" indent="0">
              <a:buNone/>
            </a:pPr>
            <a:r>
              <a:rPr lang="en-US" b="1" dirty="0"/>
              <a:t>• cant tolerate oral medications</a:t>
            </a:r>
          </a:p>
        </p:txBody>
      </p:sp>
    </p:spTree>
    <p:extLst>
      <p:ext uri="{BB962C8B-B14F-4D97-AF65-F5344CB8AC3E}">
        <p14:creationId xmlns:p14="http://schemas.microsoft.com/office/powerpoint/2010/main" val="2108071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5844A-F117-7A70-58A4-959259C6F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Intramuscular( </a:t>
            </a:r>
            <a:r>
              <a:rPr lang="en-US" b="1" dirty="0"/>
              <a:t>IM 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C1EBB-2940-135D-79CF-25CB81D6A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Contraindications :</a:t>
            </a:r>
          </a:p>
          <a:p>
            <a:pPr marL="457200" lvl="1" indent="0">
              <a:buNone/>
            </a:pPr>
            <a:r>
              <a:rPr lang="en-US" b="1" dirty="0"/>
              <a:t>• low platelet count or coagulopathy</a:t>
            </a:r>
          </a:p>
          <a:p>
            <a:pPr marL="457200" lvl="1" indent="0">
              <a:buNone/>
            </a:pPr>
            <a:r>
              <a:rPr lang="en-US" b="1" dirty="0"/>
              <a:t> • Shock </a:t>
            </a:r>
          </a:p>
          <a:p>
            <a:pPr marL="457200" lvl="1" indent="0">
              <a:buNone/>
            </a:pPr>
            <a:r>
              <a:rPr lang="en-US" b="1" dirty="0"/>
              <a:t>• myopathy or muscle atrophy </a:t>
            </a:r>
          </a:p>
          <a:p>
            <a:pPr marL="457200" lvl="1" indent="0">
              <a:buNone/>
            </a:pPr>
            <a:r>
              <a:rPr lang="en-US" b="1" dirty="0"/>
              <a:t>• myocardial infarction </a:t>
            </a:r>
          </a:p>
          <a:p>
            <a:pPr marL="457200" lvl="1" indent="0">
              <a:buNone/>
            </a:pPr>
            <a:r>
              <a:rPr lang="en-US" b="1" dirty="0"/>
              <a:t>• site of the injection pathology</a:t>
            </a:r>
          </a:p>
        </p:txBody>
      </p:sp>
    </p:spTree>
    <p:extLst>
      <p:ext uri="{BB962C8B-B14F-4D97-AF65-F5344CB8AC3E}">
        <p14:creationId xmlns:p14="http://schemas.microsoft.com/office/powerpoint/2010/main" val="1031816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6D368-B51B-ECD4-24A6-2A2A1392E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5EC0C-461F-BE1C-EBBB-F7E4A90AB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• </a:t>
            </a:r>
            <a:r>
              <a:rPr lang="en-US" b="1" dirty="0">
                <a:solidFill>
                  <a:srgbClr val="FF0000"/>
                </a:solidFill>
              </a:rPr>
              <a:t>Site of injection :</a:t>
            </a:r>
          </a:p>
          <a:p>
            <a:pPr marL="457200" lvl="1" indent="0">
              <a:buNone/>
            </a:pPr>
            <a:r>
              <a:rPr lang="en-US" b="1" dirty="0"/>
              <a:t>• deltoid </a:t>
            </a:r>
          </a:p>
          <a:p>
            <a:pPr marL="457200" lvl="1" indent="0">
              <a:buNone/>
            </a:pPr>
            <a:r>
              <a:rPr lang="en-US" b="1" dirty="0"/>
              <a:t>• lateral thigh </a:t>
            </a:r>
          </a:p>
          <a:p>
            <a:pPr marL="457200" lvl="1" indent="0">
              <a:buNone/>
            </a:pPr>
            <a:r>
              <a:rPr lang="en-US" b="1" dirty="0"/>
              <a:t>• gluteal </a:t>
            </a:r>
          </a:p>
          <a:p>
            <a:pPr marL="0" indent="0">
              <a:buNone/>
            </a:pPr>
            <a:r>
              <a:rPr lang="en-US" b="1" dirty="0"/>
              <a:t>•</a:t>
            </a:r>
            <a:r>
              <a:rPr lang="en-US" b="1" dirty="0">
                <a:solidFill>
                  <a:srgbClr val="FF0000"/>
                </a:solidFill>
              </a:rPr>
              <a:t> Technique :</a:t>
            </a:r>
          </a:p>
          <a:p>
            <a:pPr marL="457200" lvl="1" indent="0">
              <a:buNone/>
            </a:pPr>
            <a:r>
              <a:rPr lang="en-US" b="1" dirty="0"/>
              <a:t>• aseptic measures </a:t>
            </a:r>
          </a:p>
          <a:p>
            <a:pPr marL="457200" lvl="1" indent="0">
              <a:buNone/>
            </a:pPr>
            <a:r>
              <a:rPr lang="en-US" b="1" dirty="0"/>
              <a:t>• 90 degree angle </a:t>
            </a:r>
          </a:p>
          <a:p>
            <a:pPr marL="457200" lvl="1" indent="0">
              <a:buNone/>
            </a:pPr>
            <a:r>
              <a:rPr lang="en-US" b="1" dirty="0"/>
              <a:t>• Z line technique </a:t>
            </a:r>
          </a:p>
          <a:p>
            <a:pPr marL="457200" lvl="1" indent="0">
              <a:buNone/>
            </a:pPr>
            <a:r>
              <a:rPr lang="en-US" b="1" dirty="0"/>
              <a:t>• upper lateral quadrant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298B4-B1D4-91B9-228A-217C043C1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682" y="1181083"/>
            <a:ext cx="5934118" cy="449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58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A1A27-325E-02D6-1AD8-AFDF59E9C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Intravenous (</a:t>
            </a:r>
            <a:r>
              <a:rPr lang="en-US" b="1" dirty="0"/>
              <a:t>IV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6200B-2274-0783-9416-9881D7752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• </a:t>
            </a:r>
            <a:r>
              <a:rPr lang="en-US" b="1" dirty="0">
                <a:solidFill>
                  <a:srgbClr val="FF0000"/>
                </a:solidFill>
              </a:rPr>
              <a:t>Indications</a:t>
            </a:r>
            <a:r>
              <a:rPr lang="en-US" b="1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  Rehydration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  providing nutrients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 medications : </a:t>
            </a:r>
          </a:p>
          <a:p>
            <a:pPr marL="914400" lvl="2" indent="0">
              <a:buNone/>
            </a:pPr>
            <a:r>
              <a:rPr lang="en-US" b="1" dirty="0"/>
              <a:t>• rapid effect </a:t>
            </a:r>
          </a:p>
          <a:p>
            <a:pPr marL="914400" lvl="2" indent="0">
              <a:buNone/>
            </a:pPr>
            <a:r>
              <a:rPr lang="en-US" b="1" dirty="0"/>
              <a:t>• bioavailability 100%</a:t>
            </a:r>
          </a:p>
          <a:p>
            <a:pPr marL="914400" lvl="2" indent="0">
              <a:buNone/>
            </a:pPr>
            <a:r>
              <a:rPr lang="en-US" b="1" dirty="0"/>
              <a:t> • emergencies </a:t>
            </a:r>
          </a:p>
          <a:p>
            <a:pPr marL="914400" lvl="2" indent="0">
              <a:buNone/>
            </a:pPr>
            <a:r>
              <a:rPr lang="en-US" b="1" dirty="0"/>
              <a:t>• drugs causing tissue necrosis, pain, and plaque if given by IM route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 blood products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 electrolyte replacement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 imaging</a:t>
            </a:r>
          </a:p>
        </p:txBody>
      </p:sp>
    </p:spTree>
    <p:extLst>
      <p:ext uri="{BB962C8B-B14F-4D97-AF65-F5344CB8AC3E}">
        <p14:creationId xmlns:p14="http://schemas.microsoft.com/office/powerpoint/2010/main" val="3634295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D2069-C87F-8FE0-8132-5E73A2A71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Contraindication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0144E-399D-6AAE-D2CE-5D0514591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" y="1825625"/>
            <a:ext cx="62812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• drugs strongly stimulating CVS</a:t>
            </a:r>
          </a:p>
          <a:p>
            <a:pPr marL="0" indent="0">
              <a:buNone/>
            </a:pPr>
            <a:r>
              <a:rPr lang="en-US" b="1" dirty="0"/>
              <a:t> • Oily drugs </a:t>
            </a:r>
          </a:p>
          <a:p>
            <a:pPr marL="0" indent="0">
              <a:buNone/>
            </a:pPr>
            <a:r>
              <a:rPr lang="en-US" b="1" dirty="0"/>
              <a:t>• uncooperative patients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Technique: </a:t>
            </a:r>
          </a:p>
          <a:p>
            <a:pPr marL="0" indent="0">
              <a:buNone/>
            </a:pPr>
            <a:r>
              <a:rPr lang="en-US" b="1" dirty="0"/>
              <a:t>•aseptic measures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/>
              <a:t>• finding a vein </a:t>
            </a:r>
          </a:p>
          <a:p>
            <a:pPr marL="0" indent="0">
              <a:buNone/>
            </a:pPr>
            <a:r>
              <a:rPr lang="en-US" b="1" dirty="0"/>
              <a:t>• Bolus or infusion</a:t>
            </a:r>
          </a:p>
          <a:p>
            <a:pPr marL="0" indent="0">
              <a:buNone/>
            </a:pPr>
            <a:r>
              <a:rPr lang="en-US" b="1" dirty="0"/>
              <a:t> • direct iv or via venous cannula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DC562A-784E-62BA-C95E-774B7D223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325" y="1334141"/>
            <a:ext cx="5019712" cy="501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69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348</Words>
  <Application>Microsoft Office PowerPoint</Application>
  <PresentationFormat>Widescreen</PresentationFormat>
  <Paragraphs>90</Paragraphs>
  <Slides>19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Injections </vt:lpstr>
      <vt:lpstr>IM, IV, subcutaneous injections </vt:lpstr>
      <vt:lpstr>Routes of giving medications</vt:lpstr>
      <vt:lpstr>PowerPoint Presentation</vt:lpstr>
      <vt:lpstr>Intramuscular ( IM )</vt:lpstr>
      <vt:lpstr>Intramuscular( IM )</vt:lpstr>
      <vt:lpstr>PowerPoint Presentation</vt:lpstr>
      <vt:lpstr>Intravenous (IV)</vt:lpstr>
      <vt:lpstr> Contraindication</vt:lpstr>
      <vt:lpstr>Subcutaneous (SC )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Injections </dc:title>
  <dc:creator>music only</dc:creator>
  <cp:lastModifiedBy>music only</cp:lastModifiedBy>
  <cp:revision>19</cp:revision>
  <dcterms:created xsi:type="dcterms:W3CDTF">2023-11-20T07:56:17Z</dcterms:created>
  <dcterms:modified xsi:type="dcterms:W3CDTF">2023-12-16T19:00:50Z</dcterms:modified>
</cp:coreProperties>
</file>