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 id="2147483771" r:id="rId2"/>
    <p:sldMasterId id="2147483783" r:id="rId3"/>
    <p:sldMasterId id="2147483797" r:id="rId4"/>
    <p:sldMasterId id="2147483809" r:id="rId5"/>
    <p:sldMasterId id="2147483821" r:id="rId6"/>
  </p:sldMasterIdLst>
  <p:notesMasterIdLst>
    <p:notesMasterId r:id="rId36"/>
  </p:notesMasterIdLst>
  <p:handoutMasterIdLst>
    <p:handoutMasterId r:id="rId37"/>
  </p:handoutMasterIdLst>
  <p:sldIdLst>
    <p:sldId id="310" r:id="rId7"/>
    <p:sldId id="257" r:id="rId8"/>
    <p:sldId id="331" r:id="rId9"/>
    <p:sldId id="258" r:id="rId10"/>
    <p:sldId id="332" r:id="rId11"/>
    <p:sldId id="311" r:id="rId12"/>
    <p:sldId id="333" r:id="rId13"/>
    <p:sldId id="334" r:id="rId14"/>
    <p:sldId id="312" r:id="rId15"/>
    <p:sldId id="313" r:id="rId16"/>
    <p:sldId id="314" r:id="rId17"/>
    <p:sldId id="335"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6" r:id="rId34"/>
    <p:sldId id="33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p:scale>
          <a:sx n="70" d="100"/>
          <a:sy n="70" d="100"/>
        </p:scale>
        <p:origin x="-720" y="-180"/>
      </p:cViewPr>
      <p:guideLst>
        <p:guide orient="horz" pos="2160"/>
        <p:guide pos="3840"/>
      </p:guideLst>
    </p:cSldViewPr>
  </p:slideViewPr>
  <p:notesTextViewPr>
    <p:cViewPr>
      <p:scale>
        <a:sx n="1" d="1"/>
        <a:sy n="1" d="1"/>
      </p:scale>
      <p:origin x="0" y="0"/>
    </p:cViewPr>
  </p:notesTextViewPr>
  <p:notesViewPr>
    <p:cSldViewPr snapToGrid="0">
      <p:cViewPr varScale="1">
        <p:scale>
          <a:sx n="55" d="100"/>
          <a:sy n="55" d="100"/>
        </p:scale>
        <p:origin x="20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B610609-2510-7C89-2AAC-96A268B520D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1F8BE62D-1FC7-9595-35EE-427FECF5AF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1A2A15-9960-4C1E-B0BA-C2C56E917686}" type="datetimeFigureOut">
              <a:rPr lang="en-US" smtClean="0"/>
              <a:t>12/19/2023</a:t>
            </a:fld>
            <a:endParaRPr lang="en-US"/>
          </a:p>
        </p:txBody>
      </p:sp>
      <p:sp>
        <p:nvSpPr>
          <p:cNvPr id="4" name="Footer Placeholder 3">
            <a:extLst>
              <a:ext uri="{FF2B5EF4-FFF2-40B4-BE49-F238E27FC236}">
                <a16:creationId xmlns:a16="http://schemas.microsoft.com/office/drawing/2014/main" xmlns="" id="{83D3A5F9-00F4-A2EF-C27C-81F9A4FB72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525E9B5C-15C3-0EF9-A7FC-4850ACE967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8F0165-0BD5-416D-8F7A-A46AE9643894}" type="slidenum">
              <a:rPr lang="en-US" smtClean="0"/>
              <a:t>‹#›</a:t>
            </a:fld>
            <a:endParaRPr lang="en-US"/>
          </a:p>
        </p:txBody>
      </p:sp>
    </p:spTree>
    <p:extLst>
      <p:ext uri="{BB962C8B-B14F-4D97-AF65-F5344CB8AC3E}">
        <p14:creationId xmlns:p14="http://schemas.microsoft.com/office/powerpoint/2010/main" val="252224501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0D635-2920-4AB0-8F6D-976760662D0C}" type="datetimeFigureOut">
              <a:rPr lang="en-US" smtClean="0"/>
              <a:t>12/19/2023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EF9CAD-0AE4-4D27-A8BE-46A828B50C79}" type="slidenum">
              <a:rPr lang="en-US" smtClean="0"/>
              <a:t>‹#›</a:t>
            </a:fld>
            <a:endParaRPr lang="en-US"/>
          </a:p>
        </p:txBody>
      </p:sp>
    </p:spTree>
    <p:extLst>
      <p:ext uri="{BB962C8B-B14F-4D97-AF65-F5344CB8AC3E}">
        <p14:creationId xmlns:p14="http://schemas.microsoft.com/office/powerpoint/2010/main" val="3617086072"/>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30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B40C8E-6C45-300F-79A7-317CC7BE99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89F036D-7089-908C-5763-BCA8633F30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71322AD-EABA-EDBD-CE41-26E99D23814E}"/>
              </a:ext>
            </a:extLst>
          </p:cNvPr>
          <p:cNvSpPr>
            <a:spLocks noGrp="1"/>
          </p:cNvSpPr>
          <p:nvPr>
            <p:ph type="dt" sz="half" idx="10"/>
          </p:nvPr>
        </p:nvSpPr>
        <p:spPr/>
        <p:txBody>
          <a:bodyPr/>
          <a:lstStyle/>
          <a:p>
            <a:fld id="{EA0C0817-A112-4847-8014-A94B7D2A4EA3}" type="datetime1">
              <a:rPr lang="en-US" smtClean="0"/>
              <a:t>12/19/2023</a:t>
            </a:fld>
            <a:endParaRPr lang="en-US" dirty="0"/>
          </a:p>
        </p:txBody>
      </p:sp>
      <p:sp>
        <p:nvSpPr>
          <p:cNvPr id="5" name="Footer Placeholder 4">
            <a:extLst>
              <a:ext uri="{FF2B5EF4-FFF2-40B4-BE49-F238E27FC236}">
                <a16:creationId xmlns:a16="http://schemas.microsoft.com/office/drawing/2014/main" xmlns="" id="{827948BA-7758-119E-955F-7B3882637B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96F294F-1AC0-F43D-E656-E3339AFE0275}"/>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325119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67615D-D027-F11C-C2B1-E3F3CE3FD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CE9C1D0-FD18-7C5D-CB2E-2DCB48D8A6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2BD4DB6-B823-F7E4-E40A-580673D07CAE}"/>
              </a:ext>
            </a:extLst>
          </p:cNvPr>
          <p:cNvSpPr>
            <a:spLocks noGrp="1"/>
          </p:cNvSpPr>
          <p:nvPr>
            <p:ph type="dt" sz="half" idx="10"/>
          </p:nvPr>
        </p:nvSpPr>
        <p:spPr/>
        <p:txBody>
          <a:bodyPr/>
          <a:lstStyle/>
          <a:p>
            <a:fld id="{134F40B7-36AB-4376-BE14-EF7004D79BB9}" type="datetime1">
              <a:rPr lang="en-US" smtClean="0"/>
              <a:t>12/19/2023</a:t>
            </a:fld>
            <a:endParaRPr lang="en-US"/>
          </a:p>
        </p:txBody>
      </p:sp>
      <p:sp>
        <p:nvSpPr>
          <p:cNvPr id="5" name="Footer Placeholder 4">
            <a:extLst>
              <a:ext uri="{FF2B5EF4-FFF2-40B4-BE49-F238E27FC236}">
                <a16:creationId xmlns:a16="http://schemas.microsoft.com/office/drawing/2014/main" xmlns="" id="{637509CF-41D7-1BCC-C1A1-C68CE3B283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3258814-CD10-0AAE-0A37-8F10C708074F}"/>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7453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74DA5D0-9347-BE6C-D2F4-00609A138B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F7A634C-1063-58F2-FD0C-59B1F6C7FD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211BE87-48FD-EF73-C749-6D3330451023}"/>
              </a:ext>
            </a:extLst>
          </p:cNvPr>
          <p:cNvSpPr>
            <a:spLocks noGrp="1"/>
          </p:cNvSpPr>
          <p:nvPr>
            <p:ph type="dt" sz="half" idx="10"/>
          </p:nvPr>
        </p:nvSpPr>
        <p:spPr/>
        <p:txBody>
          <a:bodyPr/>
          <a:lstStyle/>
          <a:p>
            <a:fld id="{FF87CAB8-DCAE-46A5-AADA-B3FAD11A54E0}" type="datetime1">
              <a:rPr lang="en-US" smtClean="0"/>
              <a:t>12/19/2023</a:t>
            </a:fld>
            <a:endParaRPr lang="en-US"/>
          </a:p>
        </p:txBody>
      </p:sp>
      <p:sp>
        <p:nvSpPr>
          <p:cNvPr id="5" name="Footer Placeholder 4">
            <a:extLst>
              <a:ext uri="{FF2B5EF4-FFF2-40B4-BE49-F238E27FC236}">
                <a16:creationId xmlns:a16="http://schemas.microsoft.com/office/drawing/2014/main" xmlns="" id="{84011EA5-F559-B696-D17A-E1DD52B69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7FFB0E0-92B8-047B-44EE-C084A5EE02A0}"/>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09713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xmlns=""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12/19/2023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783901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67557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xmlns=""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xmlns=""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12/19/2023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389965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7608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12/19/2023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87327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84327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05530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12/19/2023</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484813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8B8316-BDD5-935D-E02A-51FC653C23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85DA450-9007-DC84-B99E-24B5689A5E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05749AE-B770-05CA-0174-F86CBE60E5F9}"/>
              </a:ext>
            </a:extLst>
          </p:cNvPr>
          <p:cNvSpPr>
            <a:spLocks noGrp="1"/>
          </p:cNvSpPr>
          <p:nvPr>
            <p:ph type="dt" sz="half" idx="10"/>
          </p:nvPr>
        </p:nvSpPr>
        <p:spPr/>
        <p:txBody>
          <a:bodyPr/>
          <a:lstStyle/>
          <a:p>
            <a:fld id="{7332B432-ACDA-4023-A761-2BAB76577B62}" type="datetime1">
              <a:rPr lang="en-US" smtClean="0"/>
              <a:t>12/19/2023</a:t>
            </a:fld>
            <a:endParaRPr lang="en-US"/>
          </a:p>
        </p:txBody>
      </p:sp>
      <p:sp>
        <p:nvSpPr>
          <p:cNvPr id="5" name="Footer Placeholder 4">
            <a:extLst>
              <a:ext uri="{FF2B5EF4-FFF2-40B4-BE49-F238E27FC236}">
                <a16:creationId xmlns:a16="http://schemas.microsoft.com/office/drawing/2014/main" xmlns="" id="{17439129-E714-3B0B-B85F-26660B4538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6AF33E9-A110-B598-15FA-770A771CE0A5}"/>
              </a:ext>
            </a:extLst>
          </p:cNvPr>
          <p:cNvSpPr>
            <a:spLocks noGrp="1"/>
          </p:cNvSpPr>
          <p:nvPr>
            <p:ph type="sldNum" sz="quarter" idx="12"/>
          </p:nvPr>
        </p:nvSpPr>
        <p:spPr/>
        <p:txBody>
          <a:bodyPr/>
          <a:lstStyle/>
          <a:p>
            <a:fld id="{34B7E4EF-A1BD-40F4-AB7B-04F084DD991D}" type="slidenum">
              <a:rPr lang="en-US" smtClean="0"/>
              <a:t>‹#›</a:t>
            </a:fld>
            <a:endParaRPr lang="en-US"/>
          </a:p>
        </p:txBody>
      </p:sp>
      <p:pic>
        <p:nvPicPr>
          <p:cNvPr id="7" name="Picture 6" descr="A logo of a university&#10;&#10;Description automatically generated">
            <a:extLst>
              <a:ext uri="{FF2B5EF4-FFF2-40B4-BE49-F238E27FC236}">
                <a16:creationId xmlns:a16="http://schemas.microsoft.com/office/drawing/2014/main" xmlns="" id="{98D1AFC5-8BC7-F453-64AA-2C91BFC34F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2349584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12/19/2023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xmlns=""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51629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71548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61946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9-</a:t>
            </a:r>
            <a:fld id="{8BBB4511-73D6-4A8D-B481-601847E48C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20404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9-</a:t>
            </a:r>
            <a:fld id="{491E9FFC-39FA-4B42-AC64-FBB977A8FD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020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9-</a:t>
            </a:r>
            <a:fld id="{8C26ABED-CEB8-4957-9340-A855DA597A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77029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9-</a:t>
            </a:r>
            <a:fld id="{72F8DE91-8805-4CAE-AE40-663CA160A7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8188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9-</a:t>
            </a:r>
            <a:fld id="{AA6F44D2-AE9A-4557-9BCC-866328AE35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56282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9-</a:t>
            </a:r>
            <a:fld id="{5DCBDCB4-BE8B-4943-8645-3187AAC442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257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9-</a:t>
            </a:r>
            <a:fld id="{5ABD72AD-4BD8-4B0F-B00D-66D5966379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458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44F7CF-588D-3E1D-69EB-E9C4B45269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A0D4ED9-89CC-3CD5-E128-9920934D41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44653B0-046D-7B43-E061-6E24F29FCB13}"/>
              </a:ext>
            </a:extLst>
          </p:cNvPr>
          <p:cNvSpPr>
            <a:spLocks noGrp="1"/>
          </p:cNvSpPr>
          <p:nvPr>
            <p:ph type="dt" sz="half" idx="10"/>
          </p:nvPr>
        </p:nvSpPr>
        <p:spPr/>
        <p:txBody>
          <a:bodyPr/>
          <a:lstStyle/>
          <a:p>
            <a:fld id="{D9C646AA-F36E-4540-911D-FFFC0A0EF24A}" type="datetime1">
              <a:rPr lang="en-US" smtClean="0"/>
              <a:t>12/19/2023</a:t>
            </a:fld>
            <a:endParaRPr lang="en-US" dirty="0"/>
          </a:p>
        </p:txBody>
      </p:sp>
      <p:sp>
        <p:nvSpPr>
          <p:cNvPr id="5" name="Footer Placeholder 4">
            <a:extLst>
              <a:ext uri="{FF2B5EF4-FFF2-40B4-BE49-F238E27FC236}">
                <a16:creationId xmlns:a16="http://schemas.microsoft.com/office/drawing/2014/main" xmlns="" id="{8C099D1D-FFF6-F295-612F-30FDD0E24E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22296B4C-3496-1A8E-BC54-8F429D7FD805}"/>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6744987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9-</a:t>
            </a:r>
            <a:fld id="{8E3EE3D5-905D-48C8-BA1C-5759B13C0A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0157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9-</a:t>
            </a:r>
            <a:fld id="{D45B3DE8-0E77-4B35-A87A-F7D6F3CE19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2769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9-</a:t>
            </a:r>
            <a:fld id="{AD000C7F-0444-44B1-B622-6F3522764C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2197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9-</a:t>
            </a:r>
            <a:fld id="{645B30D4-EB9C-4E93-A0BB-DE96E9129E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18581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9-</a:t>
            </a:r>
            <a:fld id="{CB7B0E87-81CF-4E1D-BFB9-056AE049A9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14770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9-</a:t>
            </a:r>
            <a:fld id="{28E228A4-7D4F-4CA9-8B42-68BD3B6D51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87185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B40C8E-6C45-300F-79A7-317CC7BE99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89F036D-7089-908C-5763-BCA8633F30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71322AD-EABA-EDBD-CE41-26E99D23814E}"/>
              </a:ext>
            </a:extLst>
          </p:cNvPr>
          <p:cNvSpPr>
            <a:spLocks noGrp="1"/>
          </p:cNvSpPr>
          <p:nvPr>
            <p:ph type="dt" sz="half" idx="10"/>
          </p:nvPr>
        </p:nvSpPr>
        <p:spPr/>
        <p:txBody>
          <a:bodyPr/>
          <a:lstStyle/>
          <a:p>
            <a:fld id="{EA0C0817-A112-4847-8014-A94B7D2A4EA3}" type="datetime1">
              <a:rPr lang="en-US" smtClean="0">
                <a:solidFill>
                  <a:prstClr val="black">
                    <a:tint val="75000"/>
                  </a:prstClr>
                </a:solidFill>
              </a:rPr>
              <a:pPr/>
              <a:t>12/19/2023</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827948BA-7758-119E-955F-7B3882637B55}"/>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B96F294F-1AC0-F43D-E656-E3339AFE0275}"/>
              </a:ext>
            </a:extLst>
          </p:cNvPr>
          <p:cNvSpPr>
            <a:spLocks noGrp="1"/>
          </p:cNvSpPr>
          <p:nvPr>
            <p:ph type="sldNum" sz="quarter" idx="12"/>
          </p:nvPr>
        </p:nvSpPr>
        <p:spPr/>
        <p:txBody>
          <a:bodyPr/>
          <a:lstStyle/>
          <a:p>
            <a:fld id="{34B7E4EF-A1BD-40F4-AB7B-04F084DD99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43646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8B8316-BDD5-935D-E02A-51FC653C23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85DA450-9007-DC84-B99E-24B5689A5E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05749AE-B770-05CA-0174-F86CBE60E5F9}"/>
              </a:ext>
            </a:extLst>
          </p:cNvPr>
          <p:cNvSpPr>
            <a:spLocks noGrp="1"/>
          </p:cNvSpPr>
          <p:nvPr>
            <p:ph type="dt" sz="half" idx="10"/>
          </p:nvPr>
        </p:nvSpPr>
        <p:spPr/>
        <p:txBody>
          <a:bodyPr/>
          <a:lstStyle/>
          <a:p>
            <a:fld id="{7332B432-ACDA-4023-A761-2BAB76577B62}" type="datetime1">
              <a:rPr lang="en-US" smtClean="0">
                <a:solidFill>
                  <a:prstClr val="black">
                    <a:tint val="75000"/>
                  </a:prstClr>
                </a:solidFill>
              </a:rPr>
              <a:pPr/>
              <a:t>12/19/2023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17439129-E714-3B0B-B85F-26660B45381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6AF33E9-A110-B598-15FA-770A771CE0A5}"/>
              </a:ext>
            </a:extLst>
          </p:cNvPr>
          <p:cNvSpPr>
            <a:spLocks noGrp="1"/>
          </p:cNvSpPr>
          <p:nvPr>
            <p:ph type="sldNum" sz="quarter" idx="12"/>
          </p:nvPr>
        </p:nvSpPr>
        <p:spPr/>
        <p:txBody>
          <a:bodyPr/>
          <a:lstStyle/>
          <a:p>
            <a:fld id="{34B7E4EF-A1BD-40F4-AB7B-04F084DD991D}" type="slidenum">
              <a:rPr lang="en-US" smtClean="0">
                <a:solidFill>
                  <a:prstClr val="black">
                    <a:tint val="75000"/>
                  </a:prstClr>
                </a:solidFill>
              </a:rPr>
              <a:pPr/>
              <a:t>‹#›</a:t>
            </a:fld>
            <a:endParaRPr lang="en-US">
              <a:solidFill>
                <a:prstClr val="black">
                  <a:tint val="75000"/>
                </a:prstClr>
              </a:solidFill>
            </a:endParaRPr>
          </a:p>
        </p:txBody>
      </p:sp>
      <p:pic>
        <p:nvPicPr>
          <p:cNvPr id="7" name="Picture 6" descr="A logo of a university&#10;&#10;Description automatically generated">
            <a:extLst>
              <a:ext uri="{FF2B5EF4-FFF2-40B4-BE49-F238E27FC236}">
                <a16:creationId xmlns:a16="http://schemas.microsoft.com/office/drawing/2014/main" xmlns="" id="{98D1AFC5-8BC7-F453-64AA-2C91BFC34F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348220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44F7CF-588D-3E1D-69EB-E9C4B45269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A0D4ED9-89CC-3CD5-E128-9920934D41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44653B0-046D-7B43-E061-6E24F29FCB13}"/>
              </a:ext>
            </a:extLst>
          </p:cNvPr>
          <p:cNvSpPr>
            <a:spLocks noGrp="1"/>
          </p:cNvSpPr>
          <p:nvPr>
            <p:ph type="dt" sz="half" idx="10"/>
          </p:nvPr>
        </p:nvSpPr>
        <p:spPr/>
        <p:txBody>
          <a:bodyPr/>
          <a:lstStyle/>
          <a:p>
            <a:fld id="{D9C646AA-F36E-4540-911D-FFFC0A0EF24A}" type="datetime1">
              <a:rPr lang="en-US" smtClean="0">
                <a:solidFill>
                  <a:prstClr val="black">
                    <a:tint val="75000"/>
                  </a:prstClr>
                </a:solidFill>
              </a:rPr>
              <a:pPr/>
              <a:t>12/19/2023</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8C099D1D-FFF6-F295-612F-30FDD0E24EF5}"/>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22296B4C-3496-1A8E-BC54-8F429D7FD805}"/>
              </a:ext>
            </a:extLst>
          </p:cNvPr>
          <p:cNvSpPr>
            <a:spLocks noGrp="1"/>
          </p:cNvSpPr>
          <p:nvPr>
            <p:ph type="sldNum" sz="quarter" idx="12"/>
          </p:nvPr>
        </p:nvSpPr>
        <p:spPr/>
        <p:txBody>
          <a:bodyPr/>
          <a:lstStyle/>
          <a:p>
            <a:fld id="{34B7E4EF-A1BD-40F4-AB7B-04F084DD99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02902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B1F4D3-98BB-6E2F-5F6A-2D3989978A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5B08AE5-E0F9-0109-6219-CD63C6DE13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7028D06-8D0D-E5D6-50DE-AB5581AB15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2F2BAC9-8DBF-CFC7-6A40-BA4E4D1939D1}"/>
              </a:ext>
            </a:extLst>
          </p:cNvPr>
          <p:cNvSpPr>
            <a:spLocks noGrp="1"/>
          </p:cNvSpPr>
          <p:nvPr>
            <p:ph type="dt" sz="half" idx="10"/>
          </p:nvPr>
        </p:nvSpPr>
        <p:spPr/>
        <p:txBody>
          <a:bodyPr/>
          <a:lstStyle/>
          <a:p>
            <a:fld id="{69186D26-FA5F-4637-B602-B7C2DC34CFD4}" type="datetime1">
              <a:rPr lang="en-US" smtClean="0">
                <a:solidFill>
                  <a:prstClr val="black">
                    <a:tint val="75000"/>
                  </a:prstClr>
                </a:solidFill>
              </a:rPr>
              <a:pPr/>
              <a:t>12/19/2023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602F44C9-B659-F93A-B563-EB791D76EDC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0D011022-5315-0143-A9E4-A467647EE690}"/>
              </a:ext>
            </a:extLst>
          </p:cNvPr>
          <p:cNvSpPr>
            <a:spLocks noGrp="1"/>
          </p:cNvSpPr>
          <p:nvPr>
            <p:ph type="sldNum" sz="quarter" idx="12"/>
          </p:nvPr>
        </p:nvSpPr>
        <p:spPr/>
        <p:txBody>
          <a:bodyPr/>
          <a:lstStyle/>
          <a:p>
            <a:fld id="{34B7E4EF-A1BD-40F4-AB7B-04F084DD99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558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B1F4D3-98BB-6E2F-5F6A-2D3989978A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5B08AE5-E0F9-0109-6219-CD63C6DE13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7028D06-8D0D-E5D6-50DE-AB5581AB15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2F2BAC9-8DBF-CFC7-6A40-BA4E4D1939D1}"/>
              </a:ext>
            </a:extLst>
          </p:cNvPr>
          <p:cNvSpPr>
            <a:spLocks noGrp="1"/>
          </p:cNvSpPr>
          <p:nvPr>
            <p:ph type="dt" sz="half" idx="10"/>
          </p:nvPr>
        </p:nvSpPr>
        <p:spPr/>
        <p:txBody>
          <a:bodyPr/>
          <a:lstStyle/>
          <a:p>
            <a:fld id="{69186D26-FA5F-4637-B602-B7C2DC34CFD4}" type="datetime1">
              <a:rPr lang="en-US" smtClean="0"/>
              <a:t>12/19/2023</a:t>
            </a:fld>
            <a:endParaRPr lang="en-US"/>
          </a:p>
        </p:txBody>
      </p:sp>
      <p:sp>
        <p:nvSpPr>
          <p:cNvPr id="6" name="Footer Placeholder 5">
            <a:extLst>
              <a:ext uri="{FF2B5EF4-FFF2-40B4-BE49-F238E27FC236}">
                <a16:creationId xmlns:a16="http://schemas.microsoft.com/office/drawing/2014/main" xmlns="" id="{602F44C9-B659-F93A-B563-EB791D76ED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D011022-5315-0143-A9E4-A467647EE690}"/>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529995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AF4215-32C2-70A1-1799-5FE6ED5098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096A085-836C-74B4-0035-7F6921600C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178224F-3F41-2DE1-8528-439A4725C7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E25940D-064B-F606-290B-E1AF945FB7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985320F-7F9A-3635-B030-81DB7CAF5B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E715F22-F8B0-5D2A-ED68-5A1CF26C7465}"/>
              </a:ext>
            </a:extLst>
          </p:cNvPr>
          <p:cNvSpPr>
            <a:spLocks noGrp="1"/>
          </p:cNvSpPr>
          <p:nvPr>
            <p:ph type="dt" sz="half" idx="10"/>
          </p:nvPr>
        </p:nvSpPr>
        <p:spPr/>
        <p:txBody>
          <a:bodyPr/>
          <a:lstStyle/>
          <a:p>
            <a:fld id="{8A7F15D8-96D1-4781-BC50-CA8A088B2FE4}" type="datetime1">
              <a:rPr lang="en-US" smtClean="0">
                <a:solidFill>
                  <a:prstClr val="black">
                    <a:tint val="75000"/>
                  </a:prstClr>
                </a:solidFill>
              </a:rPr>
              <a:pPr/>
              <a:t>12/19/2023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34BB35B0-FBBA-05F8-3F27-1E9F27A1F7A6}"/>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8FC1B119-2489-1E3E-E1DF-8E067E5CBD2B}"/>
              </a:ext>
            </a:extLst>
          </p:cNvPr>
          <p:cNvSpPr>
            <a:spLocks noGrp="1"/>
          </p:cNvSpPr>
          <p:nvPr>
            <p:ph type="sldNum" sz="quarter" idx="12"/>
          </p:nvPr>
        </p:nvSpPr>
        <p:spPr/>
        <p:txBody>
          <a:bodyPr/>
          <a:lstStyle/>
          <a:p>
            <a:fld id="{34B7E4EF-A1BD-40F4-AB7B-04F084DD99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30563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E0B802-8D01-3266-A9F3-324E36A6B2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48F1763-2819-F8F3-DC3D-F38F59C78718}"/>
              </a:ext>
            </a:extLst>
          </p:cNvPr>
          <p:cNvSpPr>
            <a:spLocks noGrp="1"/>
          </p:cNvSpPr>
          <p:nvPr>
            <p:ph type="dt" sz="half" idx="10"/>
          </p:nvPr>
        </p:nvSpPr>
        <p:spPr/>
        <p:txBody>
          <a:bodyPr/>
          <a:lstStyle/>
          <a:p>
            <a:fld id="{F9A96C99-B8F8-4528-BD05-0E16E943DC09}" type="datetime1">
              <a:rPr lang="en-US" smtClean="0">
                <a:solidFill>
                  <a:prstClr val="black">
                    <a:tint val="75000"/>
                  </a:prstClr>
                </a:solidFill>
              </a:rPr>
              <a:pPr/>
              <a:t>12/19/2023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B8075CC7-053C-4622-9790-01EDAE69A00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26FEB100-D51E-C4A2-B19D-88E7D37274B7}"/>
              </a:ext>
            </a:extLst>
          </p:cNvPr>
          <p:cNvSpPr>
            <a:spLocks noGrp="1"/>
          </p:cNvSpPr>
          <p:nvPr>
            <p:ph type="sldNum" sz="quarter" idx="12"/>
          </p:nvPr>
        </p:nvSpPr>
        <p:spPr/>
        <p:txBody>
          <a:bodyPr/>
          <a:lstStyle/>
          <a:p>
            <a:fld id="{34B7E4EF-A1BD-40F4-AB7B-04F084DD99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385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7B9E881-AC7F-9AB5-31E0-DD66E919BCCE}"/>
              </a:ext>
            </a:extLst>
          </p:cNvPr>
          <p:cNvSpPr>
            <a:spLocks noGrp="1"/>
          </p:cNvSpPr>
          <p:nvPr>
            <p:ph type="dt" sz="half" idx="10"/>
          </p:nvPr>
        </p:nvSpPr>
        <p:spPr/>
        <p:txBody>
          <a:bodyPr/>
          <a:lstStyle/>
          <a:p>
            <a:fld id="{03636942-C211-4B28-8DBD-C953E00AF71B}" type="datetime1">
              <a:rPr lang="en-US" smtClean="0">
                <a:solidFill>
                  <a:prstClr val="black">
                    <a:tint val="75000"/>
                  </a:prstClr>
                </a:solidFill>
              </a:rPr>
              <a:pPr/>
              <a:t>12/19/2023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E35ED4CE-AF60-0979-3458-87D3125AA1E4}"/>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D288F689-72D8-1B67-B71E-83E39DEB696B}"/>
              </a:ext>
            </a:extLst>
          </p:cNvPr>
          <p:cNvSpPr>
            <a:spLocks noGrp="1"/>
          </p:cNvSpPr>
          <p:nvPr>
            <p:ph type="sldNum" sz="quarter" idx="12"/>
          </p:nvPr>
        </p:nvSpPr>
        <p:spPr/>
        <p:txBody>
          <a:bodyPr/>
          <a:lstStyle/>
          <a:p>
            <a:fld id="{34B7E4EF-A1BD-40F4-AB7B-04F084DD99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744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185FC4-E429-F170-FF6F-FBAF6A9FA3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9A49E93-640E-2AD6-0FFF-D5EC5853BD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4243F7E-784F-1238-B897-59DA85AEB6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6689CD6-99E3-EB5F-C290-79C752676BDC}"/>
              </a:ext>
            </a:extLst>
          </p:cNvPr>
          <p:cNvSpPr>
            <a:spLocks noGrp="1"/>
          </p:cNvSpPr>
          <p:nvPr>
            <p:ph type="dt" sz="half" idx="10"/>
          </p:nvPr>
        </p:nvSpPr>
        <p:spPr/>
        <p:txBody>
          <a:bodyPr/>
          <a:lstStyle/>
          <a:p>
            <a:fld id="{7E8D12A6-918A-48BD-8CB9-CA713993B0EA}" type="datetime1">
              <a:rPr lang="en-US" smtClean="0">
                <a:solidFill>
                  <a:prstClr val="black">
                    <a:tint val="75000"/>
                  </a:prstClr>
                </a:solidFill>
              </a:rPr>
              <a:pPr/>
              <a:t>12/19/2023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E05838DC-1AAE-E96F-0389-336DEE4DD19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BE763B9-37F1-1A5E-597A-ABD7571514CF}"/>
              </a:ext>
            </a:extLst>
          </p:cNvPr>
          <p:cNvSpPr>
            <a:spLocks noGrp="1"/>
          </p:cNvSpPr>
          <p:nvPr>
            <p:ph type="sldNum" sz="quarter" idx="12"/>
          </p:nvPr>
        </p:nvSpPr>
        <p:spPr/>
        <p:txBody>
          <a:bodyPr/>
          <a:lstStyle/>
          <a:p>
            <a:fld id="{34B7E4EF-A1BD-40F4-AB7B-04F084DD99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3912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81AE47-EDDB-5D4D-E716-38442FD796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98730B2-FEB0-737D-A274-63721D629F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FA0F507-10F6-C91D-CFA3-430245A90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EBF050C-2123-5668-4C41-60B4569C0AC9}"/>
              </a:ext>
            </a:extLst>
          </p:cNvPr>
          <p:cNvSpPr>
            <a:spLocks noGrp="1"/>
          </p:cNvSpPr>
          <p:nvPr>
            <p:ph type="dt" sz="half" idx="10"/>
          </p:nvPr>
        </p:nvSpPr>
        <p:spPr/>
        <p:txBody>
          <a:bodyPr/>
          <a:lstStyle/>
          <a:p>
            <a:fld id="{E778CE86-875F-4587-BCF6-FA054AFC0D53}" type="datetime1">
              <a:rPr lang="en-US" smtClean="0">
                <a:solidFill>
                  <a:prstClr val="black">
                    <a:tint val="75000"/>
                  </a:prstClr>
                </a:solidFill>
              </a:rPr>
              <a:pPr/>
              <a:t>12/19/2023</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xmlns="" id="{116BE891-8A80-DA84-7A3C-95993BA882AB}"/>
              </a:ext>
            </a:extLst>
          </p:cNvPr>
          <p:cNvSpPr>
            <a:spLocks noGrp="1"/>
          </p:cNvSpPr>
          <p:nvPr>
            <p:ph type="ftr" sz="quarter" idx="11"/>
          </p:nvPr>
        </p:nvSpPr>
        <p:spPr/>
        <p:txBody>
          <a:bodyPr/>
          <a:lstStyle/>
          <a:p>
            <a:pPr algn="l"/>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xmlns="" id="{3BB16E1C-89D8-CA50-FDB1-EAB88C33B449}"/>
              </a:ext>
            </a:extLst>
          </p:cNvPr>
          <p:cNvSpPr>
            <a:spLocks noGrp="1"/>
          </p:cNvSpPr>
          <p:nvPr>
            <p:ph type="sldNum" sz="quarter" idx="12"/>
          </p:nvPr>
        </p:nvSpPr>
        <p:spPr/>
        <p:txBody>
          <a:bodyPr/>
          <a:lstStyle/>
          <a:p>
            <a:fld id="{34B7E4EF-A1BD-40F4-AB7B-04F084DD99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9796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67615D-D027-F11C-C2B1-E3F3CE3FD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CE9C1D0-FD18-7C5D-CB2E-2DCB48D8A6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2BD4DB6-B823-F7E4-E40A-580673D07CAE}"/>
              </a:ext>
            </a:extLst>
          </p:cNvPr>
          <p:cNvSpPr>
            <a:spLocks noGrp="1"/>
          </p:cNvSpPr>
          <p:nvPr>
            <p:ph type="dt" sz="half" idx="10"/>
          </p:nvPr>
        </p:nvSpPr>
        <p:spPr/>
        <p:txBody>
          <a:bodyPr/>
          <a:lstStyle/>
          <a:p>
            <a:fld id="{134F40B7-36AB-4376-BE14-EF7004D79BB9}" type="datetime1">
              <a:rPr lang="en-US" smtClean="0">
                <a:solidFill>
                  <a:prstClr val="black">
                    <a:tint val="75000"/>
                  </a:prstClr>
                </a:solidFill>
              </a:rPr>
              <a:pPr/>
              <a:t>12/19/2023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37509CF-41D7-1BCC-C1A1-C68CE3B283E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63258814-CD10-0AAE-0A37-8F10C708074F}"/>
              </a:ext>
            </a:extLst>
          </p:cNvPr>
          <p:cNvSpPr>
            <a:spLocks noGrp="1"/>
          </p:cNvSpPr>
          <p:nvPr>
            <p:ph type="sldNum" sz="quarter" idx="12"/>
          </p:nvPr>
        </p:nvSpPr>
        <p:spPr/>
        <p:txBody>
          <a:bodyPr/>
          <a:lstStyle/>
          <a:p>
            <a:fld id="{34B7E4EF-A1BD-40F4-AB7B-04F084DD99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49950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74DA5D0-9347-BE6C-D2F4-00609A138B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F7A634C-1063-58F2-FD0C-59B1F6C7FD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211BE87-48FD-EF73-C749-6D3330451023}"/>
              </a:ext>
            </a:extLst>
          </p:cNvPr>
          <p:cNvSpPr>
            <a:spLocks noGrp="1"/>
          </p:cNvSpPr>
          <p:nvPr>
            <p:ph type="dt" sz="half" idx="10"/>
          </p:nvPr>
        </p:nvSpPr>
        <p:spPr/>
        <p:txBody>
          <a:bodyPr/>
          <a:lstStyle/>
          <a:p>
            <a:fld id="{FF87CAB8-DCAE-46A5-AADA-B3FAD11A54E0}" type="datetime1">
              <a:rPr lang="en-US" smtClean="0">
                <a:solidFill>
                  <a:prstClr val="black">
                    <a:tint val="75000"/>
                  </a:prstClr>
                </a:solidFill>
              </a:rPr>
              <a:pPr/>
              <a:t>12/19/2023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4011EA5-F559-B696-D17A-E1DD52B6938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7FFB0E0-92B8-047B-44EE-C084A5EE02A0}"/>
              </a:ext>
            </a:extLst>
          </p:cNvPr>
          <p:cNvSpPr>
            <a:spLocks noGrp="1"/>
          </p:cNvSpPr>
          <p:nvPr>
            <p:ph type="sldNum" sz="quarter" idx="12"/>
          </p:nvPr>
        </p:nvSpPr>
        <p:spPr/>
        <p:txBody>
          <a:bodyPr/>
          <a:lstStyle/>
          <a:p>
            <a:fld id="{34B7E4EF-A1BD-40F4-AB7B-04F084DD99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371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B40C8E-6C45-300F-79A7-317CC7BE99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89F036D-7089-908C-5763-BCA8633F30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71322AD-EABA-EDBD-CE41-26E99D23814E}"/>
              </a:ext>
            </a:extLst>
          </p:cNvPr>
          <p:cNvSpPr>
            <a:spLocks noGrp="1"/>
          </p:cNvSpPr>
          <p:nvPr>
            <p:ph type="dt" sz="half" idx="10"/>
          </p:nvPr>
        </p:nvSpPr>
        <p:spPr/>
        <p:txBody>
          <a:bodyPr/>
          <a:lstStyle/>
          <a:p>
            <a:fld id="{EA0C0817-A112-4847-8014-A94B7D2A4EA3}" type="datetime1">
              <a:rPr lang="en-US" smtClean="0">
                <a:solidFill>
                  <a:prstClr val="black">
                    <a:tint val="75000"/>
                  </a:prstClr>
                </a:solidFill>
              </a:rPr>
              <a:pPr/>
              <a:t>12/19/2023</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827948BA-7758-119E-955F-7B3882637B55}"/>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B96F294F-1AC0-F43D-E656-E3339AFE0275}"/>
              </a:ext>
            </a:extLst>
          </p:cNvPr>
          <p:cNvSpPr>
            <a:spLocks noGrp="1"/>
          </p:cNvSpPr>
          <p:nvPr>
            <p:ph type="sldNum" sz="quarter" idx="12"/>
          </p:nvPr>
        </p:nvSpPr>
        <p:spPr/>
        <p:txBody>
          <a:bodyPr/>
          <a:lstStyle/>
          <a:p>
            <a:fld id="{34B7E4EF-A1BD-40F4-AB7B-04F084DD99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6185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8B8316-BDD5-935D-E02A-51FC653C23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85DA450-9007-DC84-B99E-24B5689A5E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05749AE-B770-05CA-0174-F86CBE60E5F9}"/>
              </a:ext>
            </a:extLst>
          </p:cNvPr>
          <p:cNvSpPr>
            <a:spLocks noGrp="1"/>
          </p:cNvSpPr>
          <p:nvPr>
            <p:ph type="dt" sz="half" idx="10"/>
          </p:nvPr>
        </p:nvSpPr>
        <p:spPr/>
        <p:txBody>
          <a:bodyPr/>
          <a:lstStyle/>
          <a:p>
            <a:fld id="{7332B432-ACDA-4023-A761-2BAB76577B62}" type="datetime1">
              <a:rPr lang="en-US" smtClean="0">
                <a:solidFill>
                  <a:prstClr val="black">
                    <a:tint val="75000"/>
                  </a:prstClr>
                </a:solidFill>
              </a:rPr>
              <a:pPr/>
              <a:t>12/19/2023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17439129-E714-3B0B-B85F-26660B45381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6AF33E9-A110-B598-15FA-770A771CE0A5}"/>
              </a:ext>
            </a:extLst>
          </p:cNvPr>
          <p:cNvSpPr>
            <a:spLocks noGrp="1"/>
          </p:cNvSpPr>
          <p:nvPr>
            <p:ph type="sldNum" sz="quarter" idx="12"/>
          </p:nvPr>
        </p:nvSpPr>
        <p:spPr/>
        <p:txBody>
          <a:bodyPr/>
          <a:lstStyle/>
          <a:p>
            <a:fld id="{34B7E4EF-A1BD-40F4-AB7B-04F084DD991D}" type="slidenum">
              <a:rPr lang="en-US" smtClean="0">
                <a:solidFill>
                  <a:prstClr val="black">
                    <a:tint val="75000"/>
                  </a:prstClr>
                </a:solidFill>
              </a:rPr>
              <a:pPr/>
              <a:t>‹#›</a:t>
            </a:fld>
            <a:endParaRPr lang="en-US">
              <a:solidFill>
                <a:prstClr val="black">
                  <a:tint val="75000"/>
                </a:prstClr>
              </a:solidFill>
            </a:endParaRPr>
          </a:p>
        </p:txBody>
      </p:sp>
      <p:pic>
        <p:nvPicPr>
          <p:cNvPr id="7" name="Picture 6" descr="A logo of a university&#10;&#10;Description automatically generated">
            <a:extLst>
              <a:ext uri="{FF2B5EF4-FFF2-40B4-BE49-F238E27FC236}">
                <a16:creationId xmlns:a16="http://schemas.microsoft.com/office/drawing/2014/main" xmlns="" id="{98D1AFC5-8BC7-F453-64AA-2C91BFC34F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1270463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44F7CF-588D-3E1D-69EB-E9C4B45269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A0D4ED9-89CC-3CD5-E128-9920934D41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44653B0-046D-7B43-E061-6E24F29FCB13}"/>
              </a:ext>
            </a:extLst>
          </p:cNvPr>
          <p:cNvSpPr>
            <a:spLocks noGrp="1"/>
          </p:cNvSpPr>
          <p:nvPr>
            <p:ph type="dt" sz="half" idx="10"/>
          </p:nvPr>
        </p:nvSpPr>
        <p:spPr/>
        <p:txBody>
          <a:bodyPr/>
          <a:lstStyle/>
          <a:p>
            <a:fld id="{D9C646AA-F36E-4540-911D-FFFC0A0EF24A}" type="datetime1">
              <a:rPr lang="en-US" smtClean="0">
                <a:solidFill>
                  <a:prstClr val="black">
                    <a:tint val="75000"/>
                  </a:prstClr>
                </a:solidFill>
              </a:rPr>
              <a:pPr/>
              <a:t>12/19/2023</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8C099D1D-FFF6-F295-612F-30FDD0E24EF5}"/>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22296B4C-3496-1A8E-BC54-8F429D7FD805}"/>
              </a:ext>
            </a:extLst>
          </p:cNvPr>
          <p:cNvSpPr>
            <a:spLocks noGrp="1"/>
          </p:cNvSpPr>
          <p:nvPr>
            <p:ph type="sldNum" sz="quarter" idx="12"/>
          </p:nvPr>
        </p:nvSpPr>
        <p:spPr/>
        <p:txBody>
          <a:bodyPr/>
          <a:lstStyle/>
          <a:p>
            <a:fld id="{34B7E4EF-A1BD-40F4-AB7B-04F084DD99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365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AF4215-32C2-70A1-1799-5FE6ED5098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096A085-836C-74B4-0035-7F6921600C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178224F-3F41-2DE1-8528-439A4725C7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E25940D-064B-F606-290B-E1AF945FB7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985320F-7F9A-3635-B030-81DB7CAF5B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E715F22-F8B0-5D2A-ED68-5A1CF26C7465}"/>
              </a:ext>
            </a:extLst>
          </p:cNvPr>
          <p:cNvSpPr>
            <a:spLocks noGrp="1"/>
          </p:cNvSpPr>
          <p:nvPr>
            <p:ph type="dt" sz="half" idx="10"/>
          </p:nvPr>
        </p:nvSpPr>
        <p:spPr/>
        <p:txBody>
          <a:bodyPr/>
          <a:lstStyle/>
          <a:p>
            <a:fld id="{8A7F15D8-96D1-4781-BC50-CA8A088B2FE4}" type="datetime1">
              <a:rPr lang="en-US" smtClean="0"/>
              <a:t>12/19/2023</a:t>
            </a:fld>
            <a:endParaRPr lang="en-US"/>
          </a:p>
        </p:txBody>
      </p:sp>
      <p:sp>
        <p:nvSpPr>
          <p:cNvPr id="8" name="Footer Placeholder 7">
            <a:extLst>
              <a:ext uri="{FF2B5EF4-FFF2-40B4-BE49-F238E27FC236}">
                <a16:creationId xmlns:a16="http://schemas.microsoft.com/office/drawing/2014/main" xmlns="" id="{34BB35B0-FBBA-05F8-3F27-1E9F27A1F7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FC1B119-2489-1E3E-E1DF-8E067E5CBD2B}"/>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329591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B1F4D3-98BB-6E2F-5F6A-2D3989978A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5B08AE5-E0F9-0109-6219-CD63C6DE13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7028D06-8D0D-E5D6-50DE-AB5581AB15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2F2BAC9-8DBF-CFC7-6A40-BA4E4D1939D1}"/>
              </a:ext>
            </a:extLst>
          </p:cNvPr>
          <p:cNvSpPr>
            <a:spLocks noGrp="1"/>
          </p:cNvSpPr>
          <p:nvPr>
            <p:ph type="dt" sz="half" idx="10"/>
          </p:nvPr>
        </p:nvSpPr>
        <p:spPr/>
        <p:txBody>
          <a:bodyPr/>
          <a:lstStyle/>
          <a:p>
            <a:fld id="{69186D26-FA5F-4637-B602-B7C2DC34CFD4}" type="datetime1">
              <a:rPr lang="en-US" smtClean="0">
                <a:solidFill>
                  <a:prstClr val="black">
                    <a:tint val="75000"/>
                  </a:prstClr>
                </a:solidFill>
              </a:rPr>
              <a:pPr/>
              <a:t>12/19/2023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602F44C9-B659-F93A-B563-EB791D76EDC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0D011022-5315-0143-A9E4-A467647EE690}"/>
              </a:ext>
            </a:extLst>
          </p:cNvPr>
          <p:cNvSpPr>
            <a:spLocks noGrp="1"/>
          </p:cNvSpPr>
          <p:nvPr>
            <p:ph type="sldNum" sz="quarter" idx="12"/>
          </p:nvPr>
        </p:nvSpPr>
        <p:spPr/>
        <p:txBody>
          <a:bodyPr/>
          <a:lstStyle/>
          <a:p>
            <a:fld id="{34B7E4EF-A1BD-40F4-AB7B-04F084DD99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80986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AF4215-32C2-70A1-1799-5FE6ED5098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096A085-836C-74B4-0035-7F6921600C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178224F-3F41-2DE1-8528-439A4725C7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E25940D-064B-F606-290B-E1AF945FB7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985320F-7F9A-3635-B030-81DB7CAF5B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E715F22-F8B0-5D2A-ED68-5A1CF26C7465}"/>
              </a:ext>
            </a:extLst>
          </p:cNvPr>
          <p:cNvSpPr>
            <a:spLocks noGrp="1"/>
          </p:cNvSpPr>
          <p:nvPr>
            <p:ph type="dt" sz="half" idx="10"/>
          </p:nvPr>
        </p:nvSpPr>
        <p:spPr/>
        <p:txBody>
          <a:bodyPr/>
          <a:lstStyle/>
          <a:p>
            <a:fld id="{8A7F15D8-96D1-4781-BC50-CA8A088B2FE4}" type="datetime1">
              <a:rPr lang="en-US" smtClean="0">
                <a:solidFill>
                  <a:prstClr val="black">
                    <a:tint val="75000"/>
                  </a:prstClr>
                </a:solidFill>
              </a:rPr>
              <a:pPr/>
              <a:t>12/19/2023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34BB35B0-FBBA-05F8-3F27-1E9F27A1F7A6}"/>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8FC1B119-2489-1E3E-E1DF-8E067E5CBD2B}"/>
              </a:ext>
            </a:extLst>
          </p:cNvPr>
          <p:cNvSpPr>
            <a:spLocks noGrp="1"/>
          </p:cNvSpPr>
          <p:nvPr>
            <p:ph type="sldNum" sz="quarter" idx="12"/>
          </p:nvPr>
        </p:nvSpPr>
        <p:spPr/>
        <p:txBody>
          <a:bodyPr/>
          <a:lstStyle/>
          <a:p>
            <a:fld id="{34B7E4EF-A1BD-40F4-AB7B-04F084DD99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9767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E0B802-8D01-3266-A9F3-324E36A6B2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48F1763-2819-F8F3-DC3D-F38F59C78718}"/>
              </a:ext>
            </a:extLst>
          </p:cNvPr>
          <p:cNvSpPr>
            <a:spLocks noGrp="1"/>
          </p:cNvSpPr>
          <p:nvPr>
            <p:ph type="dt" sz="half" idx="10"/>
          </p:nvPr>
        </p:nvSpPr>
        <p:spPr/>
        <p:txBody>
          <a:bodyPr/>
          <a:lstStyle/>
          <a:p>
            <a:fld id="{F9A96C99-B8F8-4528-BD05-0E16E943DC09}" type="datetime1">
              <a:rPr lang="en-US" smtClean="0">
                <a:solidFill>
                  <a:prstClr val="black">
                    <a:tint val="75000"/>
                  </a:prstClr>
                </a:solidFill>
              </a:rPr>
              <a:pPr/>
              <a:t>12/19/2023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B8075CC7-053C-4622-9790-01EDAE69A00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26FEB100-D51E-C4A2-B19D-88E7D37274B7}"/>
              </a:ext>
            </a:extLst>
          </p:cNvPr>
          <p:cNvSpPr>
            <a:spLocks noGrp="1"/>
          </p:cNvSpPr>
          <p:nvPr>
            <p:ph type="sldNum" sz="quarter" idx="12"/>
          </p:nvPr>
        </p:nvSpPr>
        <p:spPr/>
        <p:txBody>
          <a:bodyPr/>
          <a:lstStyle/>
          <a:p>
            <a:fld id="{34B7E4EF-A1BD-40F4-AB7B-04F084DD99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7940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7B9E881-AC7F-9AB5-31E0-DD66E919BCCE}"/>
              </a:ext>
            </a:extLst>
          </p:cNvPr>
          <p:cNvSpPr>
            <a:spLocks noGrp="1"/>
          </p:cNvSpPr>
          <p:nvPr>
            <p:ph type="dt" sz="half" idx="10"/>
          </p:nvPr>
        </p:nvSpPr>
        <p:spPr/>
        <p:txBody>
          <a:bodyPr/>
          <a:lstStyle/>
          <a:p>
            <a:fld id="{03636942-C211-4B28-8DBD-C953E00AF71B}" type="datetime1">
              <a:rPr lang="en-US" smtClean="0">
                <a:solidFill>
                  <a:prstClr val="black">
                    <a:tint val="75000"/>
                  </a:prstClr>
                </a:solidFill>
              </a:rPr>
              <a:pPr/>
              <a:t>12/19/2023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E35ED4CE-AF60-0979-3458-87D3125AA1E4}"/>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D288F689-72D8-1B67-B71E-83E39DEB696B}"/>
              </a:ext>
            </a:extLst>
          </p:cNvPr>
          <p:cNvSpPr>
            <a:spLocks noGrp="1"/>
          </p:cNvSpPr>
          <p:nvPr>
            <p:ph type="sldNum" sz="quarter" idx="12"/>
          </p:nvPr>
        </p:nvSpPr>
        <p:spPr/>
        <p:txBody>
          <a:bodyPr/>
          <a:lstStyle/>
          <a:p>
            <a:fld id="{34B7E4EF-A1BD-40F4-AB7B-04F084DD99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41440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185FC4-E429-F170-FF6F-FBAF6A9FA3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9A49E93-640E-2AD6-0FFF-D5EC5853BD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4243F7E-784F-1238-B897-59DA85AEB6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6689CD6-99E3-EB5F-C290-79C752676BDC}"/>
              </a:ext>
            </a:extLst>
          </p:cNvPr>
          <p:cNvSpPr>
            <a:spLocks noGrp="1"/>
          </p:cNvSpPr>
          <p:nvPr>
            <p:ph type="dt" sz="half" idx="10"/>
          </p:nvPr>
        </p:nvSpPr>
        <p:spPr/>
        <p:txBody>
          <a:bodyPr/>
          <a:lstStyle/>
          <a:p>
            <a:fld id="{7E8D12A6-918A-48BD-8CB9-CA713993B0EA}" type="datetime1">
              <a:rPr lang="en-US" smtClean="0">
                <a:solidFill>
                  <a:prstClr val="black">
                    <a:tint val="75000"/>
                  </a:prstClr>
                </a:solidFill>
              </a:rPr>
              <a:pPr/>
              <a:t>12/19/2023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E05838DC-1AAE-E96F-0389-336DEE4DD19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BE763B9-37F1-1A5E-597A-ABD7571514CF}"/>
              </a:ext>
            </a:extLst>
          </p:cNvPr>
          <p:cNvSpPr>
            <a:spLocks noGrp="1"/>
          </p:cNvSpPr>
          <p:nvPr>
            <p:ph type="sldNum" sz="quarter" idx="12"/>
          </p:nvPr>
        </p:nvSpPr>
        <p:spPr/>
        <p:txBody>
          <a:bodyPr/>
          <a:lstStyle/>
          <a:p>
            <a:fld id="{34B7E4EF-A1BD-40F4-AB7B-04F084DD99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7616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81AE47-EDDB-5D4D-E716-38442FD796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98730B2-FEB0-737D-A274-63721D629F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FA0F507-10F6-C91D-CFA3-430245A90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EBF050C-2123-5668-4C41-60B4569C0AC9}"/>
              </a:ext>
            </a:extLst>
          </p:cNvPr>
          <p:cNvSpPr>
            <a:spLocks noGrp="1"/>
          </p:cNvSpPr>
          <p:nvPr>
            <p:ph type="dt" sz="half" idx="10"/>
          </p:nvPr>
        </p:nvSpPr>
        <p:spPr/>
        <p:txBody>
          <a:bodyPr/>
          <a:lstStyle/>
          <a:p>
            <a:fld id="{E778CE86-875F-4587-BCF6-FA054AFC0D53}" type="datetime1">
              <a:rPr lang="en-US" smtClean="0">
                <a:solidFill>
                  <a:prstClr val="black">
                    <a:tint val="75000"/>
                  </a:prstClr>
                </a:solidFill>
              </a:rPr>
              <a:pPr/>
              <a:t>12/19/2023</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xmlns="" id="{116BE891-8A80-DA84-7A3C-95993BA882AB}"/>
              </a:ext>
            </a:extLst>
          </p:cNvPr>
          <p:cNvSpPr>
            <a:spLocks noGrp="1"/>
          </p:cNvSpPr>
          <p:nvPr>
            <p:ph type="ftr" sz="quarter" idx="11"/>
          </p:nvPr>
        </p:nvSpPr>
        <p:spPr/>
        <p:txBody>
          <a:bodyPr/>
          <a:lstStyle/>
          <a:p>
            <a:pPr algn="l"/>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xmlns="" id="{3BB16E1C-89D8-CA50-FDB1-EAB88C33B449}"/>
              </a:ext>
            </a:extLst>
          </p:cNvPr>
          <p:cNvSpPr>
            <a:spLocks noGrp="1"/>
          </p:cNvSpPr>
          <p:nvPr>
            <p:ph type="sldNum" sz="quarter" idx="12"/>
          </p:nvPr>
        </p:nvSpPr>
        <p:spPr/>
        <p:txBody>
          <a:bodyPr/>
          <a:lstStyle/>
          <a:p>
            <a:fld id="{34B7E4EF-A1BD-40F4-AB7B-04F084DD99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83681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67615D-D027-F11C-C2B1-E3F3CE3FD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CE9C1D0-FD18-7C5D-CB2E-2DCB48D8A6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2BD4DB6-B823-F7E4-E40A-580673D07CAE}"/>
              </a:ext>
            </a:extLst>
          </p:cNvPr>
          <p:cNvSpPr>
            <a:spLocks noGrp="1"/>
          </p:cNvSpPr>
          <p:nvPr>
            <p:ph type="dt" sz="half" idx="10"/>
          </p:nvPr>
        </p:nvSpPr>
        <p:spPr/>
        <p:txBody>
          <a:bodyPr/>
          <a:lstStyle/>
          <a:p>
            <a:fld id="{134F40B7-36AB-4376-BE14-EF7004D79BB9}" type="datetime1">
              <a:rPr lang="en-US" smtClean="0">
                <a:solidFill>
                  <a:prstClr val="black">
                    <a:tint val="75000"/>
                  </a:prstClr>
                </a:solidFill>
              </a:rPr>
              <a:pPr/>
              <a:t>12/19/2023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37509CF-41D7-1BCC-C1A1-C68CE3B283E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63258814-CD10-0AAE-0A37-8F10C708074F}"/>
              </a:ext>
            </a:extLst>
          </p:cNvPr>
          <p:cNvSpPr>
            <a:spLocks noGrp="1"/>
          </p:cNvSpPr>
          <p:nvPr>
            <p:ph type="sldNum" sz="quarter" idx="12"/>
          </p:nvPr>
        </p:nvSpPr>
        <p:spPr/>
        <p:txBody>
          <a:bodyPr/>
          <a:lstStyle/>
          <a:p>
            <a:fld id="{34B7E4EF-A1BD-40F4-AB7B-04F084DD99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4337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74DA5D0-9347-BE6C-D2F4-00609A138B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F7A634C-1063-58F2-FD0C-59B1F6C7FD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211BE87-48FD-EF73-C749-6D3330451023}"/>
              </a:ext>
            </a:extLst>
          </p:cNvPr>
          <p:cNvSpPr>
            <a:spLocks noGrp="1"/>
          </p:cNvSpPr>
          <p:nvPr>
            <p:ph type="dt" sz="half" idx="10"/>
          </p:nvPr>
        </p:nvSpPr>
        <p:spPr/>
        <p:txBody>
          <a:bodyPr/>
          <a:lstStyle/>
          <a:p>
            <a:fld id="{FF87CAB8-DCAE-46A5-AADA-B3FAD11A54E0}" type="datetime1">
              <a:rPr lang="en-US" smtClean="0">
                <a:solidFill>
                  <a:prstClr val="black">
                    <a:tint val="75000"/>
                  </a:prstClr>
                </a:solidFill>
              </a:rPr>
              <a:pPr/>
              <a:t>12/19/2023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4011EA5-F559-B696-D17A-E1DD52B6938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7FFB0E0-92B8-047B-44EE-C084A5EE02A0}"/>
              </a:ext>
            </a:extLst>
          </p:cNvPr>
          <p:cNvSpPr>
            <a:spLocks noGrp="1"/>
          </p:cNvSpPr>
          <p:nvPr>
            <p:ph type="sldNum" sz="quarter" idx="12"/>
          </p:nvPr>
        </p:nvSpPr>
        <p:spPr/>
        <p:txBody>
          <a:bodyPr/>
          <a:lstStyle/>
          <a:p>
            <a:fld id="{34B7E4EF-A1BD-40F4-AB7B-04F084DD99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08395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ectangle 9"/>
          <p:cNvSpPr/>
          <p:nvPr/>
        </p:nvSpPr>
        <p:spPr>
          <a:xfrm>
            <a:off x="1307881" y="1267730"/>
            <a:ext cx="9576263"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13" y="4682080"/>
            <a:ext cx="8936847"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pPr/>
              <a:t>12/19/2023</a:t>
            </a:fld>
            <a:endParaRPr lang="en-US" dirty="0"/>
          </a:p>
        </p:txBody>
      </p:sp>
      <p:sp>
        <p:nvSpPr>
          <p:cNvPr id="21" name="Footer Placeholder 20"/>
          <p:cNvSpPr>
            <a:spLocks noGrp="1"/>
          </p:cNvSpPr>
          <p:nvPr>
            <p:ph type="ftr" sz="quarter" idx="11"/>
          </p:nvPr>
        </p:nvSpPr>
        <p:spPr>
          <a:xfrm>
            <a:off x="1629113" y="5177408"/>
            <a:ext cx="5730295" cy="228600"/>
          </a:xfrm>
        </p:spPr>
        <p:txBody>
          <a:bodyPr/>
          <a:lstStyle>
            <a:lvl1pPr algn="l">
              <a:defRPr>
                <a:solidFill>
                  <a:schemeClr val="tx1">
                    <a:lumMod val="85000"/>
                    <a:lumOff val="15000"/>
                  </a:schemeClr>
                </a:solidFill>
              </a:defRPr>
            </a:lvl1pPr>
          </a:lstStyle>
          <a:p>
            <a:endParaRPr lang="en-US" dirty="0">
              <a:solidFill>
                <a:prstClr val="black">
                  <a:lumMod val="85000"/>
                  <a:lumOff val="15000"/>
                </a:prstClr>
              </a:solidFill>
            </a:endParaRPr>
          </a:p>
        </p:txBody>
      </p:sp>
      <p:sp>
        <p:nvSpPr>
          <p:cNvPr id="22" name="Slide Number Placeholder 21"/>
          <p:cNvSpPr>
            <a:spLocks noGrp="1"/>
          </p:cNvSpPr>
          <p:nvPr>
            <p:ph type="sldNum" sz="quarter" idx="12"/>
          </p:nvPr>
        </p:nvSpPr>
        <p:spPr>
          <a:xfrm>
            <a:off x="8606923"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5308233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solidFill>
                  <a:prstClr val="black">
                    <a:lumMod val="75000"/>
                    <a:lumOff val="25000"/>
                  </a:prstClr>
                </a:solidFill>
              </a:rPr>
              <a:pPr/>
              <a:t>12/19/2023</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00281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E0B802-8D01-3266-A9F3-324E36A6B2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48F1763-2819-F8F3-DC3D-F38F59C78718}"/>
              </a:ext>
            </a:extLst>
          </p:cNvPr>
          <p:cNvSpPr>
            <a:spLocks noGrp="1"/>
          </p:cNvSpPr>
          <p:nvPr>
            <p:ph type="dt" sz="half" idx="10"/>
          </p:nvPr>
        </p:nvSpPr>
        <p:spPr/>
        <p:txBody>
          <a:bodyPr/>
          <a:lstStyle/>
          <a:p>
            <a:fld id="{F9A96C99-B8F8-4528-BD05-0E16E943DC09}" type="datetime1">
              <a:rPr lang="en-US" smtClean="0"/>
              <a:t>12/19/2023</a:t>
            </a:fld>
            <a:endParaRPr lang="en-US"/>
          </a:p>
        </p:txBody>
      </p:sp>
      <p:sp>
        <p:nvSpPr>
          <p:cNvPr id="4" name="Footer Placeholder 3">
            <a:extLst>
              <a:ext uri="{FF2B5EF4-FFF2-40B4-BE49-F238E27FC236}">
                <a16:creationId xmlns:a16="http://schemas.microsoft.com/office/drawing/2014/main" xmlns="" id="{B8075CC7-053C-4622-9790-01EDAE69A0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6FEB100-D51E-C4A2-B19D-88E7D37274B7}"/>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765484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23" name="Rectangle 22"/>
          <p:cNvSpPr/>
          <p:nvPr/>
        </p:nvSpPr>
        <p:spPr>
          <a:xfrm>
            <a:off x="1307881" y="1267730"/>
            <a:ext cx="9576263"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6"/>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20"/>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smtClean="0"/>
              <a:pPr/>
              <a:t>11/26/2023</a:t>
            </a:fld>
            <a:endParaRPr dirty="0"/>
          </a:p>
        </p:txBody>
      </p:sp>
      <p:sp>
        <p:nvSpPr>
          <p:cNvPr id="5" name="Footer Placeholder 4"/>
          <p:cNvSpPr>
            <a:spLocks noGrp="1"/>
          </p:cNvSpPr>
          <p:nvPr>
            <p:ph type="ftr" sz="quarter" idx="11"/>
          </p:nvPr>
        </p:nvSpPr>
        <p:spPr>
          <a:xfrm>
            <a:off x="1629169" y="5177408"/>
            <a:ext cx="5660135" cy="228600"/>
          </a:xfrm>
        </p:spPr>
        <p:txBody>
          <a:bodyPr/>
          <a:lstStyle>
            <a:lvl1pPr algn="l">
              <a:defRPr>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604505"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8105022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solidFill>
                  <a:prstClr val="black">
                    <a:lumMod val="75000"/>
                    <a:lumOff val="25000"/>
                  </a:prstClr>
                </a:solidFill>
              </a:rPr>
              <a:pPr/>
              <a:t>12/19/2023</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999722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90"/>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89"/>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solidFill>
                  <a:prstClr val="black">
                    <a:lumMod val="75000"/>
                    <a:lumOff val="25000"/>
                  </a:prstClr>
                </a:solidFill>
              </a:rPr>
              <a:pPr/>
              <a:t>12/19/2023</a:t>
            </a:fld>
            <a:endParaRPr lang="en-US">
              <a:solidFill>
                <a:prstClr val="black">
                  <a:lumMod val="75000"/>
                  <a:lumOff val="25000"/>
                </a:prstClr>
              </a:solidFill>
            </a:endParaRPr>
          </a:p>
        </p:txBody>
      </p:sp>
      <p:sp>
        <p:nvSpPr>
          <p:cNvPr id="8" name="Footer Placeholder 7"/>
          <p:cNvSpPr>
            <a:spLocks noGrp="1"/>
          </p:cNvSpPr>
          <p:nvPr>
            <p:ph type="ftr" sz="quarter" idx="11"/>
          </p:nvPr>
        </p:nvSpPr>
        <p:spPr/>
        <p:txBody>
          <a:bodyPr/>
          <a:lstStyle/>
          <a:p>
            <a:endParaRPr lang="en-US">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0917654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solidFill>
                  <a:prstClr val="black">
                    <a:lumMod val="75000"/>
                    <a:lumOff val="25000"/>
                  </a:prstClr>
                </a:solidFill>
              </a:rPr>
              <a:pPr/>
              <a:t>12/19/2023</a:t>
            </a:fld>
            <a:endParaRPr lang="en-US">
              <a:solidFill>
                <a:prstClr val="black">
                  <a:lumMod val="75000"/>
                  <a:lumOff val="25000"/>
                </a:prstClr>
              </a:solidFill>
            </a:endParaRPr>
          </a:p>
        </p:txBody>
      </p:sp>
      <p:sp>
        <p:nvSpPr>
          <p:cNvPr id="4" name="Footer Placeholder 3"/>
          <p:cNvSpPr>
            <a:spLocks noGrp="1"/>
          </p:cNvSpPr>
          <p:nvPr>
            <p:ph type="ftr" sz="quarter" idx="11"/>
          </p:nvPr>
        </p:nvSpPr>
        <p:spPr/>
        <p:txBody>
          <a:bodyPr/>
          <a:lstStyle/>
          <a:p>
            <a:endParaRPr lang="en-US">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6640771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solidFill>
                  <a:prstClr val="black">
                    <a:lumMod val="75000"/>
                    <a:lumOff val="25000"/>
                  </a:prstClr>
                </a:solidFill>
              </a:rPr>
              <a:pPr/>
              <a:t>12/19/2023</a:t>
            </a:fld>
            <a:endParaRPr lang="en-US">
              <a:solidFill>
                <a:prstClr val="black">
                  <a:lumMod val="75000"/>
                  <a:lumOff val="25000"/>
                </a:prstClr>
              </a:solidFill>
            </a:endParaRPr>
          </a:p>
        </p:txBody>
      </p:sp>
      <p:sp>
        <p:nvSpPr>
          <p:cNvPr id="3" name="Footer Placeholder 2"/>
          <p:cNvSpPr>
            <a:spLocks noGrp="1"/>
          </p:cNvSpPr>
          <p:nvPr>
            <p:ph type="ftr" sz="quarter" idx="11"/>
          </p:nvPr>
        </p:nvSpPr>
        <p:spPr/>
        <p:txBody>
          <a:bodyPr/>
          <a:lstStyle/>
          <a:p>
            <a:endParaRPr lang="en-US">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42654001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D5E1BBF9-8BEF-4353-BA68-30AAF9EBD8D8}"/>
              </a:ext>
            </a:extLst>
          </p:cNvPr>
          <p:cNvSpPr/>
          <p:nvPr/>
        </p:nvSpPr>
        <p:spPr>
          <a:xfrm>
            <a:off x="8119871"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1"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1"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solidFill>
                  <a:prstClr val="black">
                    <a:lumMod val="85000"/>
                    <a:lumOff val="15000"/>
                  </a:prstClr>
                </a:solidFill>
              </a:rPr>
              <a:pPr/>
              <a:t>12/19/2023</a:t>
            </a:fld>
            <a:endParaRPr lang="en-US">
              <a:solidFill>
                <a:prstClr val="black">
                  <a:lumMod val="85000"/>
                  <a:lumOff val="15000"/>
                </a:prstClr>
              </a:solidFill>
            </a:endParaRPr>
          </a:p>
        </p:txBody>
      </p:sp>
      <p:sp>
        <p:nvSpPr>
          <p:cNvPr id="9" name="Footer Placeholder 8"/>
          <p:cNvSpPr>
            <a:spLocks noGrp="1"/>
          </p:cNvSpPr>
          <p:nvPr>
            <p:ph type="ftr" sz="quarter" idx="11"/>
          </p:nvPr>
        </p:nvSpPr>
        <p:spPr>
          <a:xfrm>
            <a:off x="685803" y="6035040"/>
            <a:ext cx="4584700" cy="365760"/>
          </a:xfrm>
        </p:spPr>
        <p:txBody>
          <a:bodyPr/>
          <a:lstStyle>
            <a:lvl1pPr algn="l">
              <a:defRPr/>
            </a:lvl1pPr>
          </a:lstStyle>
          <a:p>
            <a:endParaRPr lang="en-US">
              <a:solidFill>
                <a:prstClr val="black">
                  <a:lumMod val="85000"/>
                  <a:lumOff val="15000"/>
                </a:prstClr>
              </a:solidFill>
            </a:endParaRPr>
          </a:p>
        </p:txBody>
      </p:sp>
      <p:sp>
        <p:nvSpPr>
          <p:cNvPr id="11" name="Slide Number Placeholder 10"/>
          <p:cNvSpPr>
            <a:spLocks noGrp="1"/>
          </p:cNvSpPr>
          <p:nvPr>
            <p:ph type="sldNum" sz="quarter" idx="12"/>
          </p:nvPr>
        </p:nvSpPr>
        <p:spPr>
          <a:xfrm>
            <a:off x="10396729"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2523690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E687CA98-D9C7-497F-A1DA-7D22F8753BCE}"/>
              </a:ext>
            </a:extLst>
          </p:cNvPr>
          <p:cNvSpPr/>
          <p:nvPr/>
        </p:nvSpPr>
        <p:spPr>
          <a:xfrm>
            <a:off x="8119871"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612"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12/19/2023</a:t>
            </a:fld>
            <a:endParaRPr lang="en-US" dirty="0"/>
          </a:p>
        </p:txBody>
      </p:sp>
      <p:sp>
        <p:nvSpPr>
          <p:cNvPr id="6" name="Footer Placeholder 5"/>
          <p:cNvSpPr>
            <a:spLocks noGrp="1"/>
          </p:cNvSpPr>
          <p:nvPr>
            <p:ph type="ftr" sz="quarter" idx="11"/>
          </p:nvPr>
        </p:nvSpPr>
        <p:spPr>
          <a:xfrm>
            <a:off x="612649" y="6035040"/>
            <a:ext cx="4588003"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
        <p:nvSpPr>
          <p:cNvPr id="12" name="Rectangle 11">
            <a:extLst>
              <a:ext uri="{FF2B5EF4-FFF2-40B4-BE49-F238E27FC236}">
                <a16:creationId xmlns=""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61" y="603504"/>
            <a:ext cx="3144775"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61" y="2386584"/>
            <a:ext cx="3144775"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772618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solidFill>
                  <a:prstClr val="black">
                    <a:lumMod val="75000"/>
                    <a:lumOff val="25000"/>
                  </a:prstClr>
                </a:solidFill>
              </a:rPr>
              <a:pPr/>
              <a:t>12/19/2023</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0668716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solidFill>
                  <a:prstClr val="black">
                    <a:lumMod val="75000"/>
                    <a:lumOff val="25000"/>
                  </a:prstClr>
                </a:solidFill>
              </a:rPr>
              <a:pPr/>
              <a:t>12/19/2023</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985123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7B9E881-AC7F-9AB5-31E0-DD66E919BCCE}"/>
              </a:ext>
            </a:extLst>
          </p:cNvPr>
          <p:cNvSpPr>
            <a:spLocks noGrp="1"/>
          </p:cNvSpPr>
          <p:nvPr>
            <p:ph type="dt" sz="half" idx="10"/>
          </p:nvPr>
        </p:nvSpPr>
        <p:spPr/>
        <p:txBody>
          <a:bodyPr/>
          <a:lstStyle/>
          <a:p>
            <a:fld id="{03636942-C211-4B28-8DBD-C953E00AF71B}" type="datetime1">
              <a:rPr lang="en-US" smtClean="0"/>
              <a:t>12/19/2023</a:t>
            </a:fld>
            <a:endParaRPr lang="en-US"/>
          </a:p>
        </p:txBody>
      </p:sp>
      <p:sp>
        <p:nvSpPr>
          <p:cNvPr id="3" name="Footer Placeholder 2">
            <a:extLst>
              <a:ext uri="{FF2B5EF4-FFF2-40B4-BE49-F238E27FC236}">
                <a16:creationId xmlns:a16="http://schemas.microsoft.com/office/drawing/2014/main" xmlns="" id="{E35ED4CE-AF60-0979-3458-87D3125AA1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288F689-72D8-1B67-B71E-83E39DEB696B}"/>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5224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185FC4-E429-F170-FF6F-FBAF6A9FA3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9A49E93-640E-2AD6-0FFF-D5EC5853BD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4243F7E-784F-1238-B897-59DA85AEB6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6689CD6-99E3-EB5F-C290-79C752676BDC}"/>
              </a:ext>
            </a:extLst>
          </p:cNvPr>
          <p:cNvSpPr>
            <a:spLocks noGrp="1"/>
          </p:cNvSpPr>
          <p:nvPr>
            <p:ph type="dt" sz="half" idx="10"/>
          </p:nvPr>
        </p:nvSpPr>
        <p:spPr/>
        <p:txBody>
          <a:bodyPr/>
          <a:lstStyle/>
          <a:p>
            <a:fld id="{7E8D12A6-918A-48BD-8CB9-CA713993B0EA}" type="datetime1">
              <a:rPr lang="en-US" smtClean="0"/>
              <a:t>12/19/2023</a:t>
            </a:fld>
            <a:endParaRPr lang="en-US"/>
          </a:p>
        </p:txBody>
      </p:sp>
      <p:sp>
        <p:nvSpPr>
          <p:cNvPr id="6" name="Footer Placeholder 5">
            <a:extLst>
              <a:ext uri="{FF2B5EF4-FFF2-40B4-BE49-F238E27FC236}">
                <a16:creationId xmlns:a16="http://schemas.microsoft.com/office/drawing/2014/main" xmlns="" id="{E05838DC-1AAE-E96F-0389-336DEE4DD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BE763B9-37F1-1A5E-597A-ABD7571514CF}"/>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95301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81AE47-EDDB-5D4D-E716-38442FD796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98730B2-FEB0-737D-A274-63721D629F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FA0F507-10F6-C91D-CFA3-430245A90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EBF050C-2123-5668-4C41-60B4569C0AC9}"/>
              </a:ext>
            </a:extLst>
          </p:cNvPr>
          <p:cNvSpPr>
            <a:spLocks noGrp="1"/>
          </p:cNvSpPr>
          <p:nvPr>
            <p:ph type="dt" sz="half" idx="10"/>
          </p:nvPr>
        </p:nvSpPr>
        <p:spPr/>
        <p:txBody>
          <a:bodyPr/>
          <a:lstStyle/>
          <a:p>
            <a:fld id="{E778CE86-875F-4587-BCF6-FA054AFC0D53}" type="datetime1">
              <a:rPr lang="en-US" smtClean="0"/>
              <a:pPr/>
              <a:t>12/19/2023</a:t>
            </a:fld>
            <a:endParaRPr lang="en-US" dirty="0"/>
          </a:p>
        </p:txBody>
      </p:sp>
      <p:sp>
        <p:nvSpPr>
          <p:cNvPr id="6" name="Footer Placeholder 5">
            <a:extLst>
              <a:ext uri="{FF2B5EF4-FFF2-40B4-BE49-F238E27FC236}">
                <a16:creationId xmlns:a16="http://schemas.microsoft.com/office/drawing/2014/main" xmlns="" id="{116BE891-8A80-DA84-7A3C-95993BA882AB}"/>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xmlns="" id="{3BB16E1C-89D8-CA50-FDB1-EAB88C33B449}"/>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94319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BF92DF8-663C-ACE0-F28D-A99E769CC0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11D7CE9-277F-9842-5DEB-6FE5DE0BF6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A3BB3D4-AEC1-1D75-9C95-6B3344851E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A2B21-3FCD-4721-B95C-427943F61125}" type="datetime1">
              <a:rPr lang="en-US" smtClean="0"/>
              <a:t>12/19/2023</a:t>
            </a:fld>
            <a:endParaRPr lang="en-US"/>
          </a:p>
        </p:txBody>
      </p:sp>
      <p:sp>
        <p:nvSpPr>
          <p:cNvPr id="5" name="Footer Placeholder 4">
            <a:extLst>
              <a:ext uri="{FF2B5EF4-FFF2-40B4-BE49-F238E27FC236}">
                <a16:creationId xmlns:a16="http://schemas.microsoft.com/office/drawing/2014/main" xmlns="" id="{C8B45D4B-636D-546B-92A8-289DD6C708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CCB4658B-3284-2F1E-3AED-F9A9AE06B8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26596354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12/19/2023</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274722569"/>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7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fontAlgn="base">
              <a:spcBef>
                <a:spcPct val="0"/>
              </a:spcBef>
              <a:spcAft>
                <a:spcPct val="0"/>
              </a:spcAft>
              <a:defRPr/>
            </a:pPr>
            <a:r>
              <a:rPr lang="en-US">
                <a:solidFill>
                  <a:srgbClr val="000000"/>
                </a:solidFill>
              </a:rPr>
              <a:t>9-</a:t>
            </a:r>
            <a:fld id="{FEA2D449-E2B0-4ECF-B8AF-D63F953D5C6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52187152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Lst>
  <p:hf hdr="0" ftr="0" dt="0"/>
  <p:txStyles>
    <p:titleStyle>
      <a:lvl1pPr algn="ctr" rtl="0" eaLnBrk="0" fontAlgn="base" hangingPunct="0">
        <a:spcBef>
          <a:spcPct val="0"/>
        </a:spcBef>
        <a:spcAft>
          <a:spcPct val="0"/>
        </a:spcAft>
        <a:defRPr sz="4400">
          <a:solidFill>
            <a:srgbClr val="006664"/>
          </a:solidFill>
          <a:latin typeface="+mj-lt"/>
          <a:ea typeface="+mj-ea"/>
          <a:cs typeface="+mj-cs"/>
        </a:defRPr>
      </a:lvl1pPr>
      <a:lvl2pPr algn="ctr" rtl="0" eaLnBrk="0" fontAlgn="base" hangingPunct="0">
        <a:spcBef>
          <a:spcPct val="0"/>
        </a:spcBef>
        <a:spcAft>
          <a:spcPct val="0"/>
        </a:spcAft>
        <a:defRPr sz="4400">
          <a:solidFill>
            <a:srgbClr val="006664"/>
          </a:solidFill>
          <a:latin typeface="Arial" charset="0"/>
        </a:defRPr>
      </a:lvl2pPr>
      <a:lvl3pPr algn="ctr" rtl="0" eaLnBrk="0" fontAlgn="base" hangingPunct="0">
        <a:spcBef>
          <a:spcPct val="0"/>
        </a:spcBef>
        <a:spcAft>
          <a:spcPct val="0"/>
        </a:spcAft>
        <a:defRPr sz="4400">
          <a:solidFill>
            <a:srgbClr val="006664"/>
          </a:solidFill>
          <a:latin typeface="Arial" charset="0"/>
        </a:defRPr>
      </a:lvl3pPr>
      <a:lvl4pPr algn="ctr" rtl="0" eaLnBrk="0" fontAlgn="base" hangingPunct="0">
        <a:spcBef>
          <a:spcPct val="0"/>
        </a:spcBef>
        <a:spcAft>
          <a:spcPct val="0"/>
        </a:spcAft>
        <a:defRPr sz="4400">
          <a:solidFill>
            <a:srgbClr val="006664"/>
          </a:solidFill>
          <a:latin typeface="Arial" charset="0"/>
        </a:defRPr>
      </a:lvl4pPr>
      <a:lvl5pPr algn="ctr" rtl="0" eaLnBrk="0" fontAlgn="base" hangingPunct="0">
        <a:spcBef>
          <a:spcPct val="0"/>
        </a:spcBef>
        <a:spcAft>
          <a:spcPct val="0"/>
        </a:spcAft>
        <a:defRPr sz="4400">
          <a:solidFill>
            <a:srgbClr val="006664"/>
          </a:solidFill>
          <a:latin typeface="Arial" charset="0"/>
        </a:defRPr>
      </a:lvl5pPr>
      <a:lvl6pPr marL="457200" algn="ctr" rtl="0" fontAlgn="base">
        <a:spcBef>
          <a:spcPct val="0"/>
        </a:spcBef>
        <a:spcAft>
          <a:spcPct val="0"/>
        </a:spcAft>
        <a:defRPr sz="4400">
          <a:solidFill>
            <a:srgbClr val="006664"/>
          </a:solidFill>
          <a:latin typeface="Arial" charset="0"/>
        </a:defRPr>
      </a:lvl6pPr>
      <a:lvl7pPr marL="914400" algn="ctr" rtl="0" fontAlgn="base">
        <a:spcBef>
          <a:spcPct val="0"/>
        </a:spcBef>
        <a:spcAft>
          <a:spcPct val="0"/>
        </a:spcAft>
        <a:defRPr sz="4400">
          <a:solidFill>
            <a:srgbClr val="006664"/>
          </a:solidFill>
          <a:latin typeface="Arial" charset="0"/>
        </a:defRPr>
      </a:lvl7pPr>
      <a:lvl8pPr marL="1371600" algn="ctr" rtl="0" fontAlgn="base">
        <a:spcBef>
          <a:spcPct val="0"/>
        </a:spcBef>
        <a:spcAft>
          <a:spcPct val="0"/>
        </a:spcAft>
        <a:defRPr sz="4400">
          <a:solidFill>
            <a:srgbClr val="006664"/>
          </a:solidFill>
          <a:latin typeface="Arial" charset="0"/>
        </a:defRPr>
      </a:lvl8pPr>
      <a:lvl9pPr marL="1828800" algn="ctr" rtl="0" fontAlgn="base">
        <a:spcBef>
          <a:spcPct val="0"/>
        </a:spcBef>
        <a:spcAft>
          <a:spcPct val="0"/>
        </a:spcAft>
        <a:defRPr sz="4400">
          <a:solidFill>
            <a:srgbClr val="006664"/>
          </a:solidFill>
          <a:latin typeface="Arial" charset="0"/>
        </a:defRPr>
      </a:lvl9pPr>
    </p:titleStyle>
    <p:bodyStyle>
      <a:lvl1pPr marL="342900" indent="-342900" algn="l" rtl="0" eaLnBrk="0" fontAlgn="base" hangingPunct="0">
        <a:spcBef>
          <a:spcPct val="20000"/>
        </a:spcBef>
        <a:spcAft>
          <a:spcPct val="0"/>
        </a:spcAft>
        <a:buClr>
          <a:schemeClr val="hlink"/>
        </a:buClr>
        <a:buChar char="•"/>
        <a:defRPr sz="3200">
          <a:solidFill>
            <a:srgbClr val="004E4C"/>
          </a:solidFill>
          <a:latin typeface="+mn-lt"/>
          <a:ea typeface="+mn-ea"/>
          <a:cs typeface="+mn-cs"/>
        </a:defRPr>
      </a:lvl1pPr>
      <a:lvl2pPr marL="742950" indent="-285750" algn="l" rtl="0" eaLnBrk="0" fontAlgn="base" hangingPunct="0">
        <a:spcBef>
          <a:spcPct val="20000"/>
        </a:spcBef>
        <a:spcAft>
          <a:spcPct val="0"/>
        </a:spcAft>
        <a:buClr>
          <a:srgbClr val="9CD2D6"/>
        </a:buClr>
        <a:buChar char="–"/>
        <a:defRPr sz="2800">
          <a:solidFill>
            <a:srgbClr val="004E4C"/>
          </a:solidFill>
          <a:latin typeface="+mn-lt"/>
        </a:defRPr>
      </a:lvl2pPr>
      <a:lvl3pPr marL="1143000" indent="-228600" algn="l" rtl="0" eaLnBrk="0" fontAlgn="base" hangingPunct="0">
        <a:spcBef>
          <a:spcPct val="20000"/>
        </a:spcBef>
        <a:spcAft>
          <a:spcPct val="0"/>
        </a:spcAft>
        <a:buClr>
          <a:schemeClr val="folHlink"/>
        </a:buClr>
        <a:buChar char="•"/>
        <a:defRPr sz="2400">
          <a:solidFill>
            <a:srgbClr val="004E4C"/>
          </a:solidFill>
          <a:latin typeface="+mn-lt"/>
        </a:defRPr>
      </a:lvl3pPr>
      <a:lvl4pPr marL="1600200" indent="-228600" algn="l" rtl="0" eaLnBrk="0" fontAlgn="base" hangingPunct="0">
        <a:spcBef>
          <a:spcPct val="20000"/>
        </a:spcBef>
        <a:spcAft>
          <a:spcPct val="0"/>
        </a:spcAft>
        <a:buChar char="–"/>
        <a:defRPr sz="2000">
          <a:solidFill>
            <a:srgbClr val="004E4C"/>
          </a:solidFill>
          <a:latin typeface="+mn-lt"/>
        </a:defRPr>
      </a:lvl4pPr>
      <a:lvl5pPr marL="2057400" indent="-228600" algn="l" rtl="0" eaLnBrk="0" fontAlgn="base" hangingPunct="0">
        <a:spcBef>
          <a:spcPct val="20000"/>
        </a:spcBef>
        <a:spcAft>
          <a:spcPct val="0"/>
        </a:spcAft>
        <a:buChar char="»"/>
        <a:defRPr sz="2000">
          <a:solidFill>
            <a:srgbClr val="004E4C"/>
          </a:solidFill>
          <a:latin typeface="+mn-lt"/>
        </a:defRPr>
      </a:lvl5pPr>
      <a:lvl6pPr marL="2514600" indent="-228600" algn="l" rtl="0" fontAlgn="base">
        <a:spcBef>
          <a:spcPct val="20000"/>
        </a:spcBef>
        <a:spcAft>
          <a:spcPct val="0"/>
        </a:spcAft>
        <a:buChar char="»"/>
        <a:defRPr sz="2000">
          <a:solidFill>
            <a:srgbClr val="004E4C"/>
          </a:solidFill>
          <a:latin typeface="+mn-lt"/>
        </a:defRPr>
      </a:lvl6pPr>
      <a:lvl7pPr marL="2971800" indent="-228600" algn="l" rtl="0" fontAlgn="base">
        <a:spcBef>
          <a:spcPct val="20000"/>
        </a:spcBef>
        <a:spcAft>
          <a:spcPct val="0"/>
        </a:spcAft>
        <a:buChar char="»"/>
        <a:defRPr sz="2000">
          <a:solidFill>
            <a:srgbClr val="004E4C"/>
          </a:solidFill>
          <a:latin typeface="+mn-lt"/>
        </a:defRPr>
      </a:lvl7pPr>
      <a:lvl8pPr marL="3429000" indent="-228600" algn="l" rtl="0" fontAlgn="base">
        <a:spcBef>
          <a:spcPct val="20000"/>
        </a:spcBef>
        <a:spcAft>
          <a:spcPct val="0"/>
        </a:spcAft>
        <a:buChar char="»"/>
        <a:defRPr sz="2000">
          <a:solidFill>
            <a:srgbClr val="004E4C"/>
          </a:solidFill>
          <a:latin typeface="+mn-lt"/>
        </a:defRPr>
      </a:lvl8pPr>
      <a:lvl9pPr marL="3886200" indent="-228600" algn="l" rtl="0" fontAlgn="base">
        <a:spcBef>
          <a:spcPct val="20000"/>
        </a:spcBef>
        <a:spcAft>
          <a:spcPct val="0"/>
        </a:spcAft>
        <a:buChar char="»"/>
        <a:defRPr sz="2000">
          <a:solidFill>
            <a:srgbClr val="004E4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BF92DF8-663C-ACE0-F28D-A99E769CC0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11D7CE9-277F-9842-5DEB-6FE5DE0BF6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A3BB3D4-AEC1-1D75-9C95-6B3344851E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A2B21-3FCD-4721-B95C-427943F61125}" type="datetime1">
              <a:rPr lang="en-US" smtClean="0">
                <a:solidFill>
                  <a:prstClr val="black">
                    <a:tint val="75000"/>
                  </a:prstClr>
                </a:solidFill>
              </a:rPr>
              <a:pPr/>
              <a:t>12/19/2023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8B45D4B-636D-546B-92A8-289DD6C708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CCB4658B-3284-2F1E-3AED-F9A9AE06B8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7E4EF-A1BD-40F4-AB7B-04F084DD99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4375107"/>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BF92DF8-663C-ACE0-F28D-A99E769CC0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11D7CE9-277F-9842-5DEB-6FE5DE0BF6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A3BB3D4-AEC1-1D75-9C95-6B3344851E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A2B21-3FCD-4721-B95C-427943F61125}" type="datetime1">
              <a:rPr lang="en-US" smtClean="0">
                <a:solidFill>
                  <a:prstClr val="black">
                    <a:tint val="75000"/>
                  </a:prstClr>
                </a:solidFill>
              </a:rPr>
              <a:pPr/>
              <a:t>12/19/2023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8B45D4B-636D-546B-92A8-289DD6C708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CCB4658B-3284-2F1E-3AED-F9A9AE06B8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7E4EF-A1BD-40F4-AB7B-04F084DD99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14991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6"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solidFill>
                  <a:prstClr val="black">
                    <a:lumMod val="75000"/>
                    <a:lumOff val="25000"/>
                  </a:prstClr>
                </a:solidFill>
              </a:rPr>
              <a:pPr/>
              <a:t>12/19/2023</a:t>
            </a:fld>
            <a:endParaRPr lang="en-US">
              <a:solidFill>
                <a:prstClr val="black">
                  <a:lumMod val="75000"/>
                  <a:lumOff val="25000"/>
                </a:prstClr>
              </a:solidFill>
            </a:endParaRPr>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908006941"/>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02DC0967-ECFB-46A2-ADEB-01374F3D3C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xmlns="" id="{533173E3-A708-4A63-AB1F-6729F5E53B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xmlns="" id="{9D98FDEF-0256-4AA6-B4F5-14FEE180D8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xmlns="" id="{9E3C1396-524A-62A2-8257-1B0D433BBE14}"/>
              </a:ext>
            </a:extLst>
          </p:cNvPr>
          <p:cNvSpPr>
            <a:spLocks noGrp="1"/>
          </p:cNvSpPr>
          <p:nvPr>
            <p:ph type="ctrTitle"/>
          </p:nvPr>
        </p:nvSpPr>
        <p:spPr>
          <a:xfrm>
            <a:off x="4894373" y="1311784"/>
            <a:ext cx="6218001" cy="3042706"/>
          </a:xfrm>
        </p:spPr>
        <p:txBody>
          <a:bodyPr>
            <a:normAutofit/>
          </a:bodyPr>
          <a:lstStyle/>
          <a:p>
            <a:r>
              <a:rPr lang="en-US" altLang="en-US" sz="4400" b="1" dirty="0" smtClean="0">
                <a:latin typeface="Times New Roman" panose="02020603050405020304" pitchFamily="18" charset="0"/>
                <a:cs typeface="Times New Roman" panose="02020603050405020304" pitchFamily="18" charset="0"/>
              </a:rPr>
              <a:t>Molecular Biology &amp;  </a:t>
            </a:r>
            <a:r>
              <a:rPr lang="en-US" altLang="en-US" sz="4400" b="1" dirty="0">
                <a:latin typeface="Times New Roman" panose="02020603050405020304" pitchFamily="18" charset="0"/>
                <a:cs typeface="Times New Roman" panose="02020603050405020304" pitchFamily="18" charset="0"/>
              </a:rPr>
              <a:t/>
            </a:r>
            <a:br>
              <a:rPr lang="en-US" altLang="en-US" sz="4400" b="1" dirty="0">
                <a:latin typeface="Times New Roman" panose="02020603050405020304" pitchFamily="18" charset="0"/>
                <a:cs typeface="Times New Roman" panose="02020603050405020304" pitchFamily="18" charset="0"/>
              </a:rPr>
            </a:br>
            <a:r>
              <a:rPr lang="en-US" altLang="en-US" sz="4400" b="1" spc="-10" dirty="0" smtClean="0">
                <a:ea typeface="+mj-ea"/>
                <a:cs typeface="+mj-cs"/>
              </a:rPr>
              <a:t>Proteomics</a:t>
            </a:r>
            <a:r>
              <a:rPr lang="en-US" sz="4400" b="1" spc="-10" dirty="0">
                <a:ea typeface="+mj-ea"/>
                <a:cs typeface="Calibri Light"/>
              </a:rPr>
              <a:t/>
            </a:r>
            <a:br>
              <a:rPr lang="en-US" sz="4400" b="1" spc="-10" dirty="0">
                <a:ea typeface="+mj-ea"/>
                <a:cs typeface="Calibri Light"/>
              </a:rPr>
            </a:br>
            <a:r>
              <a:rPr lang="en-US" sz="2000" b="1" cap="none" spc="-10" dirty="0" smtClean="0">
                <a:ea typeface="+mj-ea"/>
                <a:cs typeface="Calibri Light"/>
              </a:rPr>
              <a:t>Genomic And Proteomic Technologies</a:t>
            </a:r>
            <a:endParaRPr lang="en-US" altLang="en-US" sz="2000" b="1" cap="none"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4C497D5C-E785-D72F-C8CC-FA44B04E576B}"/>
              </a:ext>
            </a:extLst>
          </p:cNvPr>
          <p:cNvSpPr>
            <a:spLocks noGrp="1"/>
          </p:cNvSpPr>
          <p:nvPr>
            <p:ph type="subTitle" idx="1"/>
          </p:nvPr>
        </p:nvSpPr>
        <p:spPr>
          <a:xfrm>
            <a:off x="5465752" y="3998142"/>
            <a:ext cx="5355264" cy="1432502"/>
          </a:xfrm>
        </p:spPr>
        <p:txBody>
          <a:bodyPr>
            <a:noAutofit/>
          </a:bodyPr>
          <a:lstStyle/>
          <a:p>
            <a:pPr>
              <a:lnSpc>
                <a:spcPct val="100000"/>
              </a:lnSpc>
              <a:spcAft>
                <a:spcPts val="600"/>
              </a:spcAft>
            </a:pPr>
            <a:r>
              <a:rPr lang="en-US" sz="1400" b="1" dirty="0" smtClean="0"/>
              <a:t>Dr. Ahmad H. Ibrahim</a:t>
            </a:r>
            <a:endParaRPr lang="en-US" sz="1400" b="1" dirty="0"/>
          </a:p>
          <a:p>
            <a:pPr marL="285750" indent="-285750">
              <a:lnSpc>
                <a:spcPct val="100000"/>
              </a:lnSpc>
              <a:spcAft>
                <a:spcPts val="600"/>
              </a:spcAft>
              <a:buFontTx/>
              <a:buChar char="-"/>
            </a:pPr>
            <a:r>
              <a:rPr lang="en-US" sz="1400" b="1" dirty="0" smtClean="0"/>
              <a:t>338 </a:t>
            </a:r>
          </a:p>
          <a:p>
            <a:pPr marL="285750" indent="-285750">
              <a:lnSpc>
                <a:spcPct val="100000"/>
              </a:lnSpc>
              <a:spcAft>
                <a:spcPts val="600"/>
              </a:spcAft>
              <a:buFontTx/>
              <a:buChar char="-"/>
            </a:pPr>
            <a:r>
              <a:rPr lang="en-US" sz="1400" b="1" dirty="0" smtClean="0"/>
              <a:t>Semester </a:t>
            </a:r>
            <a:r>
              <a:rPr lang="en-US" sz="1400" b="1" dirty="0"/>
              <a:t>1</a:t>
            </a:r>
          </a:p>
          <a:p>
            <a:pPr>
              <a:lnSpc>
                <a:spcPct val="100000"/>
              </a:lnSpc>
              <a:spcAft>
                <a:spcPts val="600"/>
              </a:spcAft>
            </a:pPr>
            <a:r>
              <a:rPr lang="en-US" sz="1400" b="1" dirty="0"/>
              <a:t>Week </a:t>
            </a:r>
            <a:r>
              <a:rPr lang="en-US" sz="1400" b="1" dirty="0" smtClean="0"/>
              <a:t>10</a:t>
            </a:r>
            <a:endParaRPr lang="en-US" sz="1400" b="1" dirty="0"/>
          </a:p>
          <a:p>
            <a:pPr algn="ctr" eaLnBrk="1" hangingPunct="1"/>
            <a:r>
              <a:rPr lang="en-US" sz="1400" b="1" dirty="0"/>
              <a:t>Date </a:t>
            </a:r>
            <a:r>
              <a:rPr lang="en-US" sz="1400" b="1" dirty="0" smtClean="0"/>
              <a:t>10/12/2023</a:t>
            </a:r>
            <a:endParaRPr lang="en-US" sz="1400" b="1" dirty="0"/>
          </a:p>
          <a:p>
            <a:pPr>
              <a:lnSpc>
                <a:spcPct val="100000"/>
              </a:lnSpc>
              <a:spcAft>
                <a:spcPts val="600"/>
              </a:spcAft>
            </a:pPr>
            <a:endParaRPr lang="en-US" sz="1400" dirty="0"/>
          </a:p>
        </p:txBody>
      </p:sp>
      <p:sp>
        <p:nvSpPr>
          <p:cNvPr id="27" name="Rectangle 26">
            <a:extLst>
              <a:ext uri="{FF2B5EF4-FFF2-40B4-BE49-F238E27FC236}">
                <a16:creationId xmlns:a16="http://schemas.microsoft.com/office/drawing/2014/main" xmlns="" id="{8ABEB269-2208-4181-9DDB-A5C2D189B2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xmlns="" id="{384CBE60-0977-4285-9BF5-9D8271989AD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xmlns="" id="{1911CEBB-5C08-41C5-8954-C727FC87556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xmlns="" id="{E56FA950-4DFC-4710-A30A-6E55033CA46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xmlns="" id="{4C1ABB78-EF74-C7B7-918D-F0A3A94F1B18}"/>
              </a:ext>
            </a:extLst>
          </p:cNvPr>
          <p:cNvPicPr>
            <a:picLocks noChangeAspect="1"/>
          </p:cNvPicPr>
          <p:nvPr/>
        </p:nvPicPr>
        <p:blipFill>
          <a:blip r:embed="rId3"/>
          <a:stretch>
            <a:fillRect/>
          </a:stretch>
        </p:blipFill>
        <p:spPr>
          <a:xfrm>
            <a:off x="1370984" y="1297576"/>
            <a:ext cx="3475263" cy="3412076"/>
          </a:xfrm>
          <a:prstGeom prst="rect">
            <a:avLst/>
          </a:prstGeom>
        </p:spPr>
      </p:pic>
    </p:spTree>
    <p:extLst>
      <p:ext uri="{BB962C8B-B14F-4D97-AF65-F5344CB8AC3E}">
        <p14:creationId xmlns:p14="http://schemas.microsoft.com/office/powerpoint/2010/main" val="497493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6"/>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000000"/>
                </a:solidFill>
              </a:rPr>
              <a:t>9-</a:t>
            </a:r>
            <a:fld id="{7B3661EA-9C09-46D4-91C5-E407C8C0BD17}" type="slidenum">
              <a:rPr lang="en-US">
                <a:solidFill>
                  <a:srgbClr val="000000"/>
                </a:solidFill>
              </a:rPr>
              <a:pPr eaLnBrk="1" hangingPunct="1"/>
              <a:t>10</a:t>
            </a:fld>
            <a:endParaRPr lang="en-US">
              <a:solidFill>
                <a:srgbClr val="000000"/>
              </a:solidFill>
            </a:endParaRPr>
          </a:p>
        </p:txBody>
      </p:sp>
      <p:sp>
        <p:nvSpPr>
          <p:cNvPr id="5123" name="Rectangle 2"/>
          <p:cNvSpPr>
            <a:spLocks noGrp="1" noChangeArrowheads="1"/>
          </p:cNvSpPr>
          <p:nvPr>
            <p:ph type="title"/>
          </p:nvPr>
        </p:nvSpPr>
        <p:spPr/>
        <p:txBody>
          <a:bodyPr/>
          <a:lstStyle/>
          <a:p>
            <a:pPr eaLnBrk="1" hangingPunct="1"/>
            <a:r>
              <a:rPr lang="en-US" dirty="0" smtClean="0"/>
              <a:t>Probing Binding Specificity by Site-Directed Mutagenesis</a:t>
            </a:r>
          </a:p>
        </p:txBody>
      </p:sp>
      <p:sp>
        <p:nvSpPr>
          <p:cNvPr id="5124" name="Rectangle 3"/>
          <p:cNvSpPr>
            <a:spLocks noGrp="1" noChangeArrowheads="1"/>
          </p:cNvSpPr>
          <p:nvPr>
            <p:ph type="body" sz="half" idx="1"/>
          </p:nvPr>
        </p:nvSpPr>
        <p:spPr/>
        <p:txBody>
          <a:bodyPr/>
          <a:lstStyle/>
          <a:p>
            <a:pPr eaLnBrk="1" hangingPunct="1"/>
            <a:r>
              <a:rPr lang="en-US" sz="2800" dirty="0" smtClean="0"/>
              <a:t>Key amino acids in recognition helices of 2 repressors are proposed</a:t>
            </a:r>
          </a:p>
          <a:p>
            <a:pPr eaLnBrk="1" hangingPunct="1"/>
            <a:r>
              <a:rPr lang="en-US" sz="2800" dirty="0" smtClean="0"/>
              <a:t>These amino acids are largely different between the two repressors</a:t>
            </a:r>
          </a:p>
        </p:txBody>
      </p:sp>
      <p:pic>
        <p:nvPicPr>
          <p:cNvPr id="5125" name="Picture 6" descr="recognition_helices_c_la_7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4402" y="1676400"/>
            <a:ext cx="48133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2689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000000"/>
                </a:solidFill>
              </a:rPr>
              <a:t>9-</a:t>
            </a:r>
            <a:fld id="{0303D800-FBAF-443B-A255-8631D880E12E}" type="slidenum">
              <a:rPr lang="en-US">
                <a:solidFill>
                  <a:srgbClr val="000000"/>
                </a:solidFill>
              </a:rPr>
              <a:pPr eaLnBrk="1" hangingPunct="1"/>
              <a:t>11</a:t>
            </a:fld>
            <a:endParaRPr lang="en-US">
              <a:solidFill>
                <a:srgbClr val="000000"/>
              </a:solidFill>
            </a:endParaRPr>
          </a:p>
        </p:txBody>
      </p:sp>
      <p:sp>
        <p:nvSpPr>
          <p:cNvPr id="6147" name="Rectangle 2"/>
          <p:cNvSpPr>
            <a:spLocks noGrp="1" noChangeArrowheads="1"/>
          </p:cNvSpPr>
          <p:nvPr>
            <p:ph type="title"/>
          </p:nvPr>
        </p:nvSpPr>
        <p:spPr/>
        <p:txBody>
          <a:bodyPr/>
          <a:lstStyle/>
          <a:p>
            <a:pPr eaLnBrk="1" hangingPunct="1"/>
            <a:r>
              <a:rPr lang="en-US" dirty="0" smtClean="0">
                <a:latin typeface="Symbol" pitchFamily="18" charset="2"/>
              </a:rPr>
              <a:t>l</a:t>
            </a:r>
            <a:r>
              <a:rPr lang="en-US" dirty="0" smtClean="0"/>
              <a:t> Repressor</a:t>
            </a:r>
          </a:p>
        </p:txBody>
      </p:sp>
      <p:sp>
        <p:nvSpPr>
          <p:cNvPr id="6148" name="Rectangle 3"/>
          <p:cNvSpPr>
            <a:spLocks noGrp="1" noChangeArrowheads="1"/>
          </p:cNvSpPr>
          <p:nvPr>
            <p:ph type="body" idx="1"/>
          </p:nvPr>
        </p:nvSpPr>
        <p:spPr>
          <a:xfrm>
            <a:off x="609600" y="1570038"/>
            <a:ext cx="11277600" cy="4830762"/>
          </a:xfrm>
        </p:spPr>
        <p:txBody>
          <a:bodyPr/>
          <a:lstStyle/>
          <a:p>
            <a:pPr eaLnBrk="1" hangingPunct="1">
              <a:lnSpc>
                <a:spcPct val="90000"/>
              </a:lnSpc>
            </a:pPr>
            <a:r>
              <a:rPr lang="en-US" dirty="0" smtClean="0"/>
              <a:t>The </a:t>
            </a:r>
            <a:r>
              <a:rPr lang="en-US" dirty="0" smtClean="0">
                <a:latin typeface="Symbol" pitchFamily="18" charset="2"/>
              </a:rPr>
              <a:t>l</a:t>
            </a:r>
            <a:r>
              <a:rPr lang="en-US" dirty="0" smtClean="0"/>
              <a:t> repressor has an extra motif, an amino-terminal arm that aids binding by embracing the DNA</a:t>
            </a:r>
          </a:p>
          <a:p>
            <a:pPr eaLnBrk="1" hangingPunct="1">
              <a:lnSpc>
                <a:spcPct val="90000"/>
              </a:lnSpc>
            </a:pPr>
            <a:r>
              <a:rPr lang="en-US" dirty="0" smtClean="0"/>
              <a:t>Crop and </a:t>
            </a:r>
            <a:r>
              <a:rPr lang="en-US" dirty="0" smtClean="0">
                <a:latin typeface="Symbol" pitchFamily="18" charset="2"/>
              </a:rPr>
              <a:t>l</a:t>
            </a:r>
            <a:r>
              <a:rPr lang="en-US" dirty="0" smtClean="0"/>
              <a:t> repressor share affinity for the same operators, but have </a:t>
            </a:r>
            <a:r>
              <a:rPr lang="en-US" dirty="0" err="1" smtClean="0"/>
              <a:t>microspecificities</a:t>
            </a:r>
            <a:r>
              <a:rPr lang="en-US" dirty="0" smtClean="0"/>
              <a:t> for O</a:t>
            </a:r>
            <a:r>
              <a:rPr lang="en-US" baseline="-25000" dirty="0" smtClean="0"/>
              <a:t>R</a:t>
            </a:r>
            <a:r>
              <a:rPr lang="en-US" dirty="0" smtClean="0"/>
              <a:t>1 or O</a:t>
            </a:r>
            <a:r>
              <a:rPr lang="en-US" baseline="-25000" dirty="0" smtClean="0"/>
              <a:t>R</a:t>
            </a:r>
            <a:r>
              <a:rPr lang="en-US" dirty="0" smtClean="0"/>
              <a:t>3 </a:t>
            </a:r>
          </a:p>
          <a:p>
            <a:pPr eaLnBrk="1" hangingPunct="1">
              <a:lnSpc>
                <a:spcPct val="90000"/>
              </a:lnSpc>
            </a:pPr>
            <a:r>
              <a:rPr lang="en-US" dirty="0" smtClean="0"/>
              <a:t>These specificities are determined by interactions between different amino acids in the recognition helices of the 2 proteins and different base pairs in the 2 operators</a:t>
            </a:r>
          </a:p>
        </p:txBody>
      </p:sp>
      <p:pic>
        <p:nvPicPr>
          <p:cNvPr id="5" name="Picture 4" descr="A logo of a university&#10;&#10;Description automatically generated">
            <a:extLst>
              <a:ext uri="{FF2B5EF4-FFF2-40B4-BE49-F238E27FC236}">
                <a16:creationId xmlns:a16="http://schemas.microsoft.com/office/drawing/2014/main" xmlns=""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868857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smtClean="0">
                <a:solidFill>
                  <a:srgbClr val="000000"/>
                </a:solidFill>
              </a:rPr>
              <a:t>9-</a:t>
            </a:r>
            <a:fld id="{5ABD72AD-4BD8-4B0F-B00D-66D596637977}" type="slidenum">
              <a:rPr lang="en-US" smtClean="0">
                <a:solidFill>
                  <a:srgbClr val="000000"/>
                </a:solidFill>
              </a:rPr>
              <a:pPr>
                <a:defRPr/>
              </a:pPr>
              <a:t>12</a:t>
            </a:fld>
            <a:endParaRPr lang="en-US">
              <a:solidFill>
                <a:srgbClr val="000000"/>
              </a:solidFill>
            </a:endParaRPr>
          </a:p>
        </p:txBody>
      </p:sp>
      <p:sp>
        <p:nvSpPr>
          <p:cNvPr id="3" name="Rectangle 2"/>
          <p:cNvSpPr/>
          <p:nvPr/>
        </p:nvSpPr>
        <p:spPr>
          <a:xfrm>
            <a:off x="623242" y="341618"/>
            <a:ext cx="10722591" cy="6093976"/>
          </a:xfrm>
          <a:prstGeom prst="rect">
            <a:avLst/>
          </a:prstGeom>
        </p:spPr>
        <p:txBody>
          <a:bodyPr wrap="square">
            <a:spAutoFit/>
          </a:bodyPr>
          <a:lstStyle/>
          <a:p>
            <a:r>
              <a:rPr lang="en-US" sz="2400" dirty="0" smtClean="0"/>
              <a:t>What is the </a:t>
            </a:r>
            <a:r>
              <a:rPr lang="en-US" sz="2400" dirty="0" err="1" smtClean="0"/>
              <a:t>cI</a:t>
            </a:r>
            <a:r>
              <a:rPr lang="en-US" sz="2400" dirty="0" smtClean="0"/>
              <a:t> </a:t>
            </a:r>
            <a:r>
              <a:rPr lang="en-US" sz="2400" dirty="0"/>
              <a:t>Repressor (</a:t>
            </a:r>
            <a:r>
              <a:rPr lang="en-US" sz="2400" dirty="0" err="1"/>
              <a:t>Cro</a:t>
            </a:r>
            <a:r>
              <a:rPr lang="en-US" sz="2400" dirty="0"/>
              <a:t> Repressor):</a:t>
            </a:r>
          </a:p>
          <a:p>
            <a:endParaRPr lang="en-US" sz="2400" dirty="0"/>
          </a:p>
          <a:p>
            <a:r>
              <a:rPr lang="en-US" sz="2400" dirty="0"/>
              <a:t>Name: The </a:t>
            </a:r>
            <a:r>
              <a:rPr lang="en-US" sz="2400" dirty="0" err="1"/>
              <a:t>cI</a:t>
            </a:r>
            <a:r>
              <a:rPr lang="en-US" sz="2400" dirty="0"/>
              <a:t> repressor is often referred to as the </a:t>
            </a:r>
            <a:r>
              <a:rPr lang="en-US" sz="2400" dirty="0" err="1"/>
              <a:t>Cro</a:t>
            </a:r>
            <a:r>
              <a:rPr lang="en-US" sz="2400" dirty="0"/>
              <a:t> repressor in the context of the lambda phage.</a:t>
            </a:r>
          </a:p>
          <a:p>
            <a:r>
              <a:rPr lang="en-US" sz="2400" dirty="0"/>
              <a:t>Function: The </a:t>
            </a:r>
            <a:r>
              <a:rPr lang="en-US" sz="2400" dirty="0" err="1"/>
              <a:t>cI</a:t>
            </a:r>
            <a:r>
              <a:rPr lang="en-US" sz="2400" dirty="0"/>
              <a:t> repressor is a protein encoded by the </a:t>
            </a:r>
            <a:r>
              <a:rPr lang="en-US" sz="2400" dirty="0" err="1"/>
              <a:t>cI</a:t>
            </a:r>
            <a:r>
              <a:rPr lang="en-US" sz="2400" dirty="0"/>
              <a:t> gene of the lambda phage, a type of bacteriophage that infects Escherichia coli (E. coli) bacteria. The </a:t>
            </a:r>
            <a:r>
              <a:rPr lang="en-US" sz="2400" dirty="0" err="1"/>
              <a:t>cI</a:t>
            </a:r>
            <a:r>
              <a:rPr lang="en-US" sz="2400" dirty="0"/>
              <a:t> repressor plays a central role in the lambda phage life cycle. It is involved in the decision between </a:t>
            </a:r>
            <a:r>
              <a:rPr lang="en-US" sz="2400" dirty="0" err="1"/>
              <a:t>lysogeny</a:t>
            </a:r>
            <a:r>
              <a:rPr lang="en-US" sz="2400" dirty="0"/>
              <a:t> and </a:t>
            </a:r>
            <a:r>
              <a:rPr lang="en-US" sz="2400" dirty="0" err="1"/>
              <a:t>lysis</a:t>
            </a:r>
            <a:r>
              <a:rPr lang="en-US" sz="2400" dirty="0"/>
              <a:t> after the phage infects the bacterial cell.</a:t>
            </a:r>
          </a:p>
          <a:p>
            <a:r>
              <a:rPr lang="en-US" sz="2400" dirty="0"/>
              <a:t>Mechanism: The </a:t>
            </a:r>
            <a:r>
              <a:rPr lang="en-US" sz="2400" dirty="0" err="1"/>
              <a:t>cI</a:t>
            </a:r>
            <a:r>
              <a:rPr lang="en-US" sz="2400" dirty="0"/>
              <a:t> repressor can bind to specific DNA sequences, such as the operators (OR) on the phage genome. By binding to these operators, the </a:t>
            </a:r>
            <a:r>
              <a:rPr lang="en-US" sz="2400" dirty="0" err="1"/>
              <a:t>cI</a:t>
            </a:r>
            <a:r>
              <a:rPr lang="en-US" sz="2400" dirty="0"/>
              <a:t> repressor prevents the expression of genes involved in the lytic cycle, promoting the lysogenic pathway where the phage DNA integrates into the bacterial genome and becomes a </a:t>
            </a:r>
            <a:r>
              <a:rPr lang="en-US" sz="2400" dirty="0" err="1"/>
              <a:t>prophage</a:t>
            </a:r>
            <a:r>
              <a:rPr lang="en-US" sz="2400" dirty="0"/>
              <a:t>.</a:t>
            </a:r>
          </a:p>
          <a:p>
            <a:endParaRPr lang="en-US" dirty="0"/>
          </a:p>
          <a:p>
            <a:r>
              <a:rPr lang="en-US" dirty="0" smtClean="0"/>
              <a:t>.</a:t>
            </a:r>
            <a:endParaRPr lang="en-US" dirty="0"/>
          </a:p>
          <a:p>
            <a:endParaRPr lang="en-US" dirty="0"/>
          </a:p>
        </p:txBody>
      </p:sp>
      <p:pic>
        <p:nvPicPr>
          <p:cNvPr id="4" name="Picture 3" descr="A logo of a university&#10;&#10;Description automatically generated">
            <a:extLst>
              <a:ext uri="{FF2B5EF4-FFF2-40B4-BE49-F238E27FC236}">
                <a16:creationId xmlns:a16="http://schemas.microsoft.com/office/drawing/2014/main" xmlns=""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48859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000000"/>
                </a:solidFill>
              </a:rPr>
              <a:t>9-</a:t>
            </a:r>
            <a:fld id="{23913DBD-19F8-4B15-B333-A1343A125E02}" type="slidenum">
              <a:rPr lang="en-US">
                <a:solidFill>
                  <a:srgbClr val="000000"/>
                </a:solidFill>
              </a:rPr>
              <a:pPr eaLnBrk="1" hangingPunct="1"/>
              <a:t>13</a:t>
            </a:fld>
            <a:endParaRPr lang="en-US">
              <a:solidFill>
                <a:srgbClr val="000000"/>
              </a:solidFill>
            </a:endParaRPr>
          </a:p>
        </p:txBody>
      </p:sp>
      <p:sp>
        <p:nvSpPr>
          <p:cNvPr id="7171" name="Rectangle 2"/>
          <p:cNvSpPr>
            <a:spLocks noGrp="1" noChangeArrowheads="1"/>
          </p:cNvSpPr>
          <p:nvPr>
            <p:ph type="title"/>
          </p:nvPr>
        </p:nvSpPr>
        <p:spPr/>
        <p:txBody>
          <a:bodyPr/>
          <a:lstStyle/>
          <a:p>
            <a:pPr eaLnBrk="1" hangingPunct="1"/>
            <a:r>
              <a:rPr lang="en-US" smtClean="0"/>
              <a:t>High-Resolution Analysis of </a:t>
            </a:r>
            <a:r>
              <a:rPr lang="en-US" smtClean="0">
                <a:latin typeface="Symbol" pitchFamily="18" charset="2"/>
              </a:rPr>
              <a:t>l</a:t>
            </a:r>
            <a:r>
              <a:rPr lang="en-US" smtClean="0"/>
              <a:t> Repressor-Operator Interactions</a:t>
            </a:r>
          </a:p>
        </p:txBody>
      </p:sp>
      <p:sp>
        <p:nvSpPr>
          <p:cNvPr id="7172" name="Rectangle 3"/>
          <p:cNvSpPr>
            <a:spLocks noGrp="1" noChangeArrowheads="1"/>
          </p:cNvSpPr>
          <p:nvPr>
            <p:ph type="body" idx="1"/>
          </p:nvPr>
        </p:nvSpPr>
        <p:spPr/>
        <p:txBody>
          <a:bodyPr/>
          <a:lstStyle/>
          <a:p>
            <a:pPr eaLnBrk="1" hangingPunct="1">
              <a:lnSpc>
                <a:spcPct val="90000"/>
              </a:lnSpc>
            </a:pPr>
            <a:r>
              <a:rPr lang="en-US" smtClean="0"/>
              <a:t>General Structural Features</a:t>
            </a:r>
          </a:p>
          <a:p>
            <a:pPr lvl="1" eaLnBrk="1" hangingPunct="1">
              <a:lnSpc>
                <a:spcPct val="90000"/>
              </a:lnSpc>
            </a:pPr>
            <a:r>
              <a:rPr lang="en-US" smtClean="0"/>
              <a:t>Recognition helices of each repressor monomer nestle into the DNA major grooves in the 2 half-sites</a:t>
            </a:r>
          </a:p>
          <a:p>
            <a:pPr lvl="1" eaLnBrk="1" hangingPunct="1">
              <a:lnSpc>
                <a:spcPct val="90000"/>
              </a:lnSpc>
            </a:pPr>
            <a:r>
              <a:rPr lang="en-US" smtClean="0"/>
              <a:t>Helices approach each other to hold the two monomers together in the repressor dimer</a:t>
            </a:r>
          </a:p>
          <a:p>
            <a:pPr lvl="1" eaLnBrk="1" hangingPunct="1">
              <a:lnSpc>
                <a:spcPct val="90000"/>
              </a:lnSpc>
            </a:pPr>
            <a:r>
              <a:rPr lang="en-US" smtClean="0"/>
              <a:t>DNA is similar in shape to B-form DNA</a:t>
            </a:r>
          </a:p>
          <a:p>
            <a:pPr lvl="1" eaLnBrk="1" hangingPunct="1">
              <a:lnSpc>
                <a:spcPct val="90000"/>
              </a:lnSpc>
            </a:pPr>
            <a:r>
              <a:rPr lang="en-US" smtClean="0"/>
              <a:t>Bending of DNA at the two ends of the DNA fragment as it curves around the repressor dimer</a:t>
            </a:r>
          </a:p>
        </p:txBody>
      </p:sp>
    </p:spTree>
    <p:extLst>
      <p:ext uri="{BB962C8B-B14F-4D97-AF65-F5344CB8AC3E}">
        <p14:creationId xmlns:p14="http://schemas.microsoft.com/office/powerpoint/2010/main" val="4006721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000000"/>
                </a:solidFill>
              </a:rPr>
              <a:t>9-</a:t>
            </a:r>
            <a:fld id="{401013D0-5777-46B8-ADD2-4E3F1796CF7C}" type="slidenum">
              <a:rPr lang="en-US">
                <a:solidFill>
                  <a:srgbClr val="000000"/>
                </a:solidFill>
              </a:rPr>
              <a:pPr eaLnBrk="1" hangingPunct="1"/>
              <a:t>14</a:t>
            </a:fld>
            <a:endParaRPr lang="en-US">
              <a:solidFill>
                <a:srgbClr val="000000"/>
              </a:solidFill>
            </a:endParaRPr>
          </a:p>
        </p:txBody>
      </p:sp>
      <p:sp>
        <p:nvSpPr>
          <p:cNvPr id="8195" name="Rectangle 2"/>
          <p:cNvSpPr>
            <a:spLocks noGrp="1" noChangeArrowheads="1"/>
          </p:cNvSpPr>
          <p:nvPr>
            <p:ph type="title"/>
          </p:nvPr>
        </p:nvSpPr>
        <p:spPr/>
        <p:txBody>
          <a:bodyPr/>
          <a:lstStyle/>
          <a:p>
            <a:pPr eaLnBrk="1" hangingPunct="1"/>
            <a:r>
              <a:rPr lang="en-US" smtClean="0"/>
              <a:t>Interactions With Bases</a:t>
            </a:r>
          </a:p>
        </p:txBody>
      </p:sp>
      <p:pic>
        <p:nvPicPr>
          <p:cNvPr id="8196" name="Picture 6" descr="hydrogen_bonds_betw_c_la_7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400" y="1447803"/>
            <a:ext cx="9448800"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of a university&#10;&#10;Description automatically generated">
            <a:extLst>
              <a:ext uri="{FF2B5EF4-FFF2-40B4-BE49-F238E27FC236}">
                <a16:creationId xmlns:a16="http://schemas.microsoft.com/office/drawing/2014/main" xmlns="" id="{D60FA9A1-ECA4-1F34-858C-D658D749B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691731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000000"/>
                </a:solidFill>
              </a:rPr>
              <a:t>9-</a:t>
            </a:r>
            <a:fld id="{2406BD6F-5B9B-49BF-9DFD-19D9432D36A2}" type="slidenum">
              <a:rPr lang="en-US">
                <a:solidFill>
                  <a:srgbClr val="000000"/>
                </a:solidFill>
              </a:rPr>
              <a:pPr eaLnBrk="1" hangingPunct="1"/>
              <a:t>15</a:t>
            </a:fld>
            <a:endParaRPr lang="en-US">
              <a:solidFill>
                <a:srgbClr val="000000"/>
              </a:solidFill>
            </a:endParaRPr>
          </a:p>
        </p:txBody>
      </p:sp>
      <p:sp>
        <p:nvSpPr>
          <p:cNvPr id="9219" name="Rectangle 2"/>
          <p:cNvSpPr>
            <a:spLocks noGrp="1" noChangeArrowheads="1"/>
          </p:cNvSpPr>
          <p:nvPr>
            <p:ph type="title"/>
          </p:nvPr>
        </p:nvSpPr>
        <p:spPr>
          <a:xfrm>
            <a:off x="609600" y="274638"/>
            <a:ext cx="10117540" cy="1249362"/>
          </a:xfrm>
        </p:spPr>
        <p:txBody>
          <a:bodyPr/>
          <a:lstStyle/>
          <a:p>
            <a:pPr eaLnBrk="1" hangingPunct="1"/>
            <a:r>
              <a:rPr lang="en-US" dirty="0" smtClean="0"/>
              <a:t>Amino Acid/DNA Backbone Interactions</a:t>
            </a:r>
          </a:p>
        </p:txBody>
      </p:sp>
      <p:sp>
        <p:nvSpPr>
          <p:cNvPr id="9220" name="Rectangle 3"/>
          <p:cNvSpPr>
            <a:spLocks noGrp="1" noChangeArrowheads="1"/>
          </p:cNvSpPr>
          <p:nvPr>
            <p:ph type="body" sz="half" idx="1"/>
          </p:nvPr>
        </p:nvSpPr>
        <p:spPr/>
        <p:txBody>
          <a:bodyPr/>
          <a:lstStyle/>
          <a:p>
            <a:pPr eaLnBrk="1" hangingPunct="1"/>
            <a:r>
              <a:rPr lang="en-US" sz="2800" smtClean="0"/>
              <a:t>Hydrogen bond at Gln 33 maximizes electrostatic attraction between positively charged amino end of a-helix and negatively charged DNA</a:t>
            </a:r>
          </a:p>
          <a:p>
            <a:pPr eaLnBrk="1" hangingPunct="1"/>
            <a:r>
              <a:rPr lang="en-US" sz="2800" smtClean="0"/>
              <a:t>The attraction works to stabilize the bond </a:t>
            </a:r>
          </a:p>
        </p:txBody>
      </p:sp>
      <p:pic>
        <p:nvPicPr>
          <p:cNvPr id="9221" name="Picture 6" descr="amino_acid_dna_back_c_la_7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2" y="1524000"/>
            <a:ext cx="4536017"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logo of a university&#10;&#10;Description automatically generated">
            <a:extLst>
              <a:ext uri="{FF2B5EF4-FFF2-40B4-BE49-F238E27FC236}">
                <a16:creationId xmlns:a16="http://schemas.microsoft.com/office/drawing/2014/main" xmlns="" id="{D60FA9A1-ECA4-1F34-858C-D658D749B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4002252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000000"/>
                </a:solidFill>
              </a:rPr>
              <a:t>9-</a:t>
            </a:r>
            <a:fld id="{83DC9F96-1BFC-44FC-9100-CCF26B786439}" type="slidenum">
              <a:rPr lang="en-US">
                <a:solidFill>
                  <a:srgbClr val="000000"/>
                </a:solidFill>
              </a:rPr>
              <a:pPr eaLnBrk="1" hangingPunct="1"/>
              <a:t>16</a:t>
            </a:fld>
            <a:endParaRPr lang="en-US">
              <a:solidFill>
                <a:srgbClr val="000000"/>
              </a:solidFill>
            </a:endParaRPr>
          </a:p>
        </p:txBody>
      </p:sp>
      <p:sp>
        <p:nvSpPr>
          <p:cNvPr id="10243" name="Rectangle 2"/>
          <p:cNvSpPr>
            <a:spLocks noGrp="1" noChangeArrowheads="1"/>
          </p:cNvSpPr>
          <p:nvPr>
            <p:ph type="title"/>
          </p:nvPr>
        </p:nvSpPr>
        <p:spPr/>
        <p:txBody>
          <a:bodyPr/>
          <a:lstStyle/>
          <a:p>
            <a:pPr eaLnBrk="1" hangingPunct="1"/>
            <a:r>
              <a:rPr lang="en-US" smtClean="0"/>
              <a:t>High-Resolution Analysis of Repressor-Operator Interactions</a:t>
            </a:r>
          </a:p>
        </p:txBody>
      </p:sp>
      <p:sp>
        <p:nvSpPr>
          <p:cNvPr id="10244" name="Rectangle 3"/>
          <p:cNvSpPr>
            <a:spLocks noGrp="1" noChangeArrowheads="1"/>
          </p:cNvSpPr>
          <p:nvPr>
            <p:ph type="body" idx="1"/>
          </p:nvPr>
        </p:nvSpPr>
        <p:spPr>
          <a:xfrm>
            <a:off x="508000" y="2027238"/>
            <a:ext cx="11277600" cy="4525962"/>
          </a:xfrm>
        </p:spPr>
        <p:txBody>
          <a:bodyPr/>
          <a:lstStyle/>
          <a:p>
            <a:pPr eaLnBrk="1" hangingPunct="1"/>
            <a:r>
              <a:rPr lang="en-US" smtClean="0"/>
              <a:t>X-ray crystallography of repressor-fragment/operator-fragment complex shows H bonding at 3 Gln residues in recognition helix to 3 base pairs in repressor</a:t>
            </a:r>
          </a:p>
          <a:p>
            <a:pPr eaLnBrk="1" hangingPunct="1"/>
            <a:r>
              <a:rPr lang="en-US" smtClean="0"/>
              <a:t>Potential van der Waals contact between one of these glutamines and base in the operator also revealed</a:t>
            </a:r>
          </a:p>
        </p:txBody>
      </p:sp>
      <p:pic>
        <p:nvPicPr>
          <p:cNvPr id="5" name="Picture 4" descr="A logo of a university&#10;&#10;Description automatically generated">
            <a:extLst>
              <a:ext uri="{FF2B5EF4-FFF2-40B4-BE49-F238E27FC236}">
                <a16:creationId xmlns:a16="http://schemas.microsoft.com/office/drawing/2014/main" xmlns=""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4250" y="0"/>
            <a:ext cx="1047750" cy="1028700"/>
          </a:xfrm>
          <a:prstGeom prst="rect">
            <a:avLst/>
          </a:prstGeom>
        </p:spPr>
      </p:pic>
    </p:spTree>
    <p:extLst>
      <p:ext uri="{BB962C8B-B14F-4D97-AF65-F5344CB8AC3E}">
        <p14:creationId xmlns:p14="http://schemas.microsoft.com/office/powerpoint/2010/main" val="3823334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000000"/>
                </a:solidFill>
              </a:rPr>
              <a:t>9-</a:t>
            </a:r>
            <a:fld id="{FF2FEB21-0114-462F-A666-8FA83F50F068}" type="slidenum">
              <a:rPr lang="en-US">
                <a:solidFill>
                  <a:srgbClr val="000000"/>
                </a:solidFill>
              </a:rPr>
              <a:pPr eaLnBrk="1" hangingPunct="1"/>
              <a:t>17</a:t>
            </a:fld>
            <a:endParaRPr lang="en-US">
              <a:solidFill>
                <a:srgbClr val="000000"/>
              </a:solidFill>
            </a:endParaRPr>
          </a:p>
        </p:txBody>
      </p:sp>
      <p:sp>
        <p:nvSpPr>
          <p:cNvPr id="11267" name="Rectangle 2"/>
          <p:cNvSpPr>
            <a:spLocks noGrp="1" noChangeArrowheads="1"/>
          </p:cNvSpPr>
          <p:nvPr>
            <p:ph type="title"/>
          </p:nvPr>
        </p:nvSpPr>
        <p:spPr>
          <a:xfrm>
            <a:off x="609600" y="274638"/>
            <a:ext cx="10972800" cy="868362"/>
          </a:xfrm>
        </p:spPr>
        <p:txBody>
          <a:bodyPr/>
          <a:lstStyle/>
          <a:p>
            <a:pPr eaLnBrk="1" hangingPunct="1"/>
            <a:r>
              <a:rPr lang="en-US" smtClean="0"/>
              <a:t>Effects of DNA Conformation</a:t>
            </a:r>
          </a:p>
        </p:txBody>
      </p:sp>
      <p:sp>
        <p:nvSpPr>
          <p:cNvPr id="11268" name="Rectangle 3"/>
          <p:cNvSpPr>
            <a:spLocks noGrp="1" noChangeArrowheads="1"/>
          </p:cNvSpPr>
          <p:nvPr>
            <p:ph type="body" idx="1"/>
          </p:nvPr>
        </p:nvSpPr>
        <p:spPr>
          <a:xfrm>
            <a:off x="609600" y="1219200"/>
            <a:ext cx="10972800" cy="5410200"/>
          </a:xfrm>
        </p:spPr>
        <p:txBody>
          <a:bodyPr/>
          <a:lstStyle/>
          <a:p>
            <a:pPr eaLnBrk="1" hangingPunct="1"/>
            <a:r>
              <a:rPr lang="en-US" sz="3000" smtClean="0"/>
              <a:t>Analysis of partial phage 434 repressor-operator complex shows that DNA deviates significantly from its normal regular shape</a:t>
            </a:r>
          </a:p>
          <a:p>
            <a:pPr eaLnBrk="1" hangingPunct="1"/>
            <a:r>
              <a:rPr lang="en-US" sz="3000" smtClean="0"/>
              <a:t>The DNA bends somewhat to accommodate necessary base/amino acid contacts</a:t>
            </a:r>
          </a:p>
          <a:p>
            <a:pPr eaLnBrk="1" hangingPunct="1"/>
            <a:r>
              <a:rPr lang="en-US" sz="3000" smtClean="0"/>
              <a:t>Central part of helix is wound extra tightly</a:t>
            </a:r>
          </a:p>
          <a:p>
            <a:pPr lvl="1" eaLnBrk="1" hangingPunct="1"/>
            <a:r>
              <a:rPr lang="en-US" smtClean="0"/>
              <a:t>Outer parts are wound more loosely than normal</a:t>
            </a:r>
          </a:p>
          <a:p>
            <a:pPr lvl="1" eaLnBrk="1" hangingPunct="1"/>
            <a:r>
              <a:rPr lang="en-US" smtClean="0"/>
              <a:t>Base sequence of the operator facilitates these departures from normal DNA shape</a:t>
            </a:r>
          </a:p>
        </p:txBody>
      </p:sp>
      <p:pic>
        <p:nvPicPr>
          <p:cNvPr id="5" name="Picture 4" descr="A logo of a university&#10;&#10;Description automatically generated">
            <a:extLst>
              <a:ext uri="{FF2B5EF4-FFF2-40B4-BE49-F238E27FC236}">
                <a16:creationId xmlns:a16="http://schemas.microsoft.com/office/drawing/2014/main" xmlns=""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2416236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000000"/>
                </a:solidFill>
              </a:rPr>
              <a:t>9-</a:t>
            </a:r>
            <a:fld id="{A7F8F224-41C2-4C4B-A6DA-E2B298863C98}" type="slidenum">
              <a:rPr lang="en-US">
                <a:solidFill>
                  <a:srgbClr val="000000"/>
                </a:solidFill>
              </a:rPr>
              <a:pPr eaLnBrk="1" hangingPunct="1"/>
              <a:t>18</a:t>
            </a:fld>
            <a:endParaRPr lang="en-US">
              <a:solidFill>
                <a:srgbClr val="000000"/>
              </a:solidFill>
            </a:endParaRPr>
          </a:p>
        </p:txBody>
      </p:sp>
      <p:sp>
        <p:nvSpPr>
          <p:cNvPr id="12291" name="Rectangle 2"/>
          <p:cNvSpPr>
            <a:spLocks noGrp="1" noChangeArrowheads="1"/>
          </p:cNvSpPr>
          <p:nvPr>
            <p:ph type="title"/>
          </p:nvPr>
        </p:nvSpPr>
        <p:spPr/>
        <p:txBody>
          <a:bodyPr/>
          <a:lstStyle/>
          <a:p>
            <a:pPr eaLnBrk="1" hangingPunct="1"/>
            <a:r>
              <a:rPr lang="en-US" smtClean="0"/>
              <a:t>Genetic Tests of the Model</a:t>
            </a:r>
          </a:p>
        </p:txBody>
      </p:sp>
      <p:sp>
        <p:nvSpPr>
          <p:cNvPr id="12292" name="Rectangle 3"/>
          <p:cNvSpPr>
            <a:spLocks noGrp="1" noChangeArrowheads="1"/>
          </p:cNvSpPr>
          <p:nvPr>
            <p:ph type="body" idx="1"/>
          </p:nvPr>
        </p:nvSpPr>
        <p:spPr/>
        <p:txBody>
          <a:bodyPr/>
          <a:lstStyle/>
          <a:p>
            <a:pPr eaLnBrk="1" hangingPunct="1"/>
            <a:r>
              <a:rPr lang="en-US" sz="2800" smtClean="0"/>
              <a:t>Contacts between phage 434 repressor and operator predicted by x-ray crystallography can be confirmed by genetic analysis</a:t>
            </a:r>
          </a:p>
          <a:p>
            <a:pPr eaLnBrk="1" hangingPunct="1"/>
            <a:r>
              <a:rPr lang="en-US" sz="2800" smtClean="0"/>
              <a:t>When amino acids or bases predicted to be involved in interaction are altered, repressor-operator binding is inhibited</a:t>
            </a:r>
          </a:p>
          <a:p>
            <a:pPr eaLnBrk="1" hangingPunct="1"/>
            <a:r>
              <a:rPr lang="en-US" sz="2800" smtClean="0"/>
              <a:t>Binding is inhibited when DNA is mutated so it cannot readily assume shape it has in the repressor-operator complex</a:t>
            </a:r>
          </a:p>
        </p:txBody>
      </p:sp>
      <p:pic>
        <p:nvPicPr>
          <p:cNvPr id="5" name="Picture 4" descr="A logo of a university&#10;&#10;Description automatically generated">
            <a:extLst>
              <a:ext uri="{FF2B5EF4-FFF2-40B4-BE49-F238E27FC236}">
                <a16:creationId xmlns:a16="http://schemas.microsoft.com/office/drawing/2014/main" xmlns=""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6509808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000000"/>
                </a:solidFill>
              </a:rPr>
              <a:t>9-</a:t>
            </a:r>
            <a:fld id="{1B51EB82-A3E2-42A3-882F-A51D15390128}" type="slidenum">
              <a:rPr lang="en-US">
                <a:solidFill>
                  <a:srgbClr val="000000"/>
                </a:solidFill>
              </a:rPr>
              <a:pPr eaLnBrk="1" hangingPunct="1"/>
              <a:t>19</a:t>
            </a:fld>
            <a:endParaRPr lang="en-US">
              <a:solidFill>
                <a:srgbClr val="000000"/>
              </a:solidFill>
            </a:endParaRPr>
          </a:p>
        </p:txBody>
      </p:sp>
      <p:sp>
        <p:nvSpPr>
          <p:cNvPr id="13315" name="Rectangle 2"/>
          <p:cNvSpPr>
            <a:spLocks noGrp="1" noChangeArrowheads="1"/>
          </p:cNvSpPr>
          <p:nvPr>
            <p:ph type="title"/>
          </p:nvPr>
        </p:nvSpPr>
        <p:spPr/>
        <p:txBody>
          <a:bodyPr/>
          <a:lstStyle/>
          <a:p>
            <a:pPr eaLnBrk="1" hangingPunct="1"/>
            <a:r>
              <a:rPr lang="en-US" smtClean="0"/>
              <a:t>9.2 The </a:t>
            </a:r>
            <a:r>
              <a:rPr lang="en-US" i="1" smtClean="0"/>
              <a:t>trp</a:t>
            </a:r>
            <a:r>
              <a:rPr lang="en-US" smtClean="0"/>
              <a:t> Repressor</a:t>
            </a:r>
          </a:p>
        </p:txBody>
      </p:sp>
      <p:sp>
        <p:nvSpPr>
          <p:cNvPr id="13316" name="Rectangle 3"/>
          <p:cNvSpPr>
            <a:spLocks noGrp="1" noChangeArrowheads="1"/>
          </p:cNvSpPr>
          <p:nvPr>
            <p:ph type="body" idx="1"/>
          </p:nvPr>
        </p:nvSpPr>
        <p:spPr>
          <a:xfrm>
            <a:off x="914400" y="1600203"/>
            <a:ext cx="10668000" cy="4525963"/>
          </a:xfrm>
        </p:spPr>
        <p:txBody>
          <a:bodyPr/>
          <a:lstStyle/>
          <a:p>
            <a:pPr eaLnBrk="1" hangingPunct="1"/>
            <a:r>
              <a:rPr lang="en-US" smtClean="0"/>
              <a:t>The trp repressor uses a helix-turn-helix DNA binding motif</a:t>
            </a:r>
          </a:p>
          <a:p>
            <a:pPr eaLnBrk="1" hangingPunct="1"/>
            <a:r>
              <a:rPr lang="en-US" smtClean="0"/>
              <a:t>The aporepressor is not active</a:t>
            </a:r>
          </a:p>
          <a:p>
            <a:pPr eaLnBrk="1" hangingPunct="1"/>
            <a:r>
              <a:rPr lang="en-US" smtClean="0"/>
              <a:t>Crystallography sheds light on the way trp repressor interacts with its operator</a:t>
            </a:r>
          </a:p>
        </p:txBody>
      </p:sp>
      <p:pic>
        <p:nvPicPr>
          <p:cNvPr id="5" name="Picture 4" descr="A logo of a university&#10;&#10;Description automatically generated">
            <a:extLst>
              <a:ext uri="{FF2B5EF4-FFF2-40B4-BE49-F238E27FC236}">
                <a16:creationId xmlns:a16="http://schemas.microsoft.com/office/drawing/2014/main" xmlns=""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926712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858247" y="619126"/>
            <a:ext cx="3380527" cy="799031"/>
          </a:xfrm>
        </p:spPr>
        <p:txBody>
          <a:bodyPr anchor="b">
            <a:normAutofit/>
          </a:bodyPr>
          <a:lstStyle/>
          <a:p>
            <a:r>
              <a:rPr lang="en-US" sz="3600" b="1" dirty="0">
                <a:solidFill>
                  <a:schemeClr val="tx2"/>
                </a:solidFill>
              </a:rPr>
              <a:t>Outline</a:t>
            </a: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733554" y="1737260"/>
            <a:ext cx="10417665" cy="4005618"/>
          </a:xfrm>
        </p:spPr>
        <p:txBody>
          <a:bodyPr>
            <a:normAutofit/>
          </a:bodyPr>
          <a:lstStyle/>
          <a:p>
            <a:r>
              <a:rPr lang="en-US" sz="2500" b="1" dirty="0" smtClean="0"/>
              <a:t>Understanding </a:t>
            </a:r>
            <a:r>
              <a:rPr lang="en-US" sz="2500" b="1" dirty="0"/>
              <a:t>Repressor-DNA Interaction Specificity:</a:t>
            </a:r>
            <a:endParaRPr lang="en-US" sz="2500" dirty="0"/>
          </a:p>
          <a:p>
            <a:pPr lvl="1"/>
            <a:r>
              <a:rPr lang="en-US" sz="2500" dirty="0"/>
              <a:t>Students will grasp the fundamental concept that the specificity of repressor-DNA interactions relies on recognition helices and amino acids.</a:t>
            </a:r>
          </a:p>
          <a:p>
            <a:pPr lvl="1"/>
            <a:r>
              <a:rPr lang="en-US" sz="2500" dirty="0"/>
              <a:t>Recognition helices lying in the major groove of the operator will be highlighted as a critical structural element.</a:t>
            </a:r>
          </a:p>
          <a:p>
            <a:r>
              <a:rPr lang="en-US" sz="2500" b="1" dirty="0"/>
              <a:t>Appreciating the Role of Amino Acids in Binding Specificity:</a:t>
            </a:r>
            <a:endParaRPr lang="en-US" sz="2500" dirty="0"/>
          </a:p>
          <a:p>
            <a:pPr lvl="1"/>
            <a:r>
              <a:rPr lang="en-US" sz="2500" dirty="0"/>
              <a:t>Students will learn how certain amino acids on the DNA side of the recognition helix establish specific contacts with bases in the operator.</a:t>
            </a:r>
          </a:p>
          <a:p>
            <a:pPr lvl="1"/>
            <a:r>
              <a:rPr lang="en-US" sz="2500" dirty="0"/>
              <a:t>The importance of these contacts in determining the overall specificity of protein-DNA interactions will be emphasized.</a:t>
            </a:r>
          </a:p>
          <a:p>
            <a:pPr>
              <a:buSzPct val="109000"/>
              <a:buFont typeface="Wingdings" pitchFamily="2" charset="2"/>
              <a:buChar char="v"/>
            </a:pPr>
            <a:endParaRPr lang="en-US" altLang="x-none" sz="2100" b="1" dirty="0">
              <a:latin typeface="Times New Roman" panose="02020603050405020304" pitchFamily="18" charset="0"/>
              <a:cs typeface="Times New Roman" panose="02020603050405020304" pitchFamily="18" charset="0"/>
            </a:endParaRPr>
          </a:p>
        </p:txBody>
      </p:sp>
      <p:pic>
        <p:nvPicPr>
          <p:cNvPr id="6" name="Picture 5" descr="A logo of a university&#10;&#10;Description automatically generated">
            <a:extLst>
              <a:ext uri="{FF2B5EF4-FFF2-40B4-BE49-F238E27FC236}">
                <a16:creationId xmlns:a16="http://schemas.microsoft.com/office/drawing/2014/main" xmlns=""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82430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6"/>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000000"/>
                </a:solidFill>
              </a:rPr>
              <a:t>9-</a:t>
            </a:r>
            <a:fld id="{E0918418-A7F1-4020-8B53-D947F7E57FD2}" type="slidenum">
              <a:rPr lang="en-US">
                <a:solidFill>
                  <a:srgbClr val="000000"/>
                </a:solidFill>
              </a:rPr>
              <a:pPr eaLnBrk="1" hangingPunct="1"/>
              <a:t>20</a:t>
            </a:fld>
            <a:endParaRPr lang="en-US">
              <a:solidFill>
                <a:srgbClr val="000000"/>
              </a:solidFill>
            </a:endParaRPr>
          </a:p>
        </p:txBody>
      </p:sp>
      <p:sp>
        <p:nvSpPr>
          <p:cNvPr id="14339" name="Rectangle 2"/>
          <p:cNvSpPr>
            <a:spLocks noGrp="1" noChangeArrowheads="1"/>
          </p:cNvSpPr>
          <p:nvPr>
            <p:ph type="title"/>
          </p:nvPr>
        </p:nvSpPr>
        <p:spPr/>
        <p:txBody>
          <a:bodyPr/>
          <a:lstStyle/>
          <a:p>
            <a:pPr eaLnBrk="1" hangingPunct="1"/>
            <a:r>
              <a:rPr lang="en-US" smtClean="0"/>
              <a:t>The Role of Tryptophan</a:t>
            </a:r>
          </a:p>
        </p:txBody>
      </p:sp>
      <p:sp>
        <p:nvSpPr>
          <p:cNvPr id="14340" name="Rectangle 5"/>
          <p:cNvSpPr>
            <a:spLocks noGrp="1" noChangeArrowheads="1"/>
          </p:cNvSpPr>
          <p:nvPr>
            <p:ph type="body" sz="half" idx="1"/>
          </p:nvPr>
        </p:nvSpPr>
        <p:spPr/>
        <p:txBody>
          <a:bodyPr/>
          <a:lstStyle/>
          <a:p>
            <a:pPr eaLnBrk="1" hangingPunct="1"/>
            <a:r>
              <a:rPr lang="en-US" sz="2800" smtClean="0"/>
              <a:t>The </a:t>
            </a:r>
            <a:r>
              <a:rPr lang="en-US" sz="2800" i="1" smtClean="0"/>
              <a:t>trp</a:t>
            </a:r>
            <a:r>
              <a:rPr lang="en-US" sz="2800" smtClean="0"/>
              <a:t> repressor requires tryptophan to force the recognition helices of the repressor dimer into proper position for interacting with the </a:t>
            </a:r>
            <a:r>
              <a:rPr lang="en-US" sz="2800" i="1" smtClean="0"/>
              <a:t>trp</a:t>
            </a:r>
            <a:r>
              <a:rPr lang="en-US" sz="2800" smtClean="0"/>
              <a:t> operator</a:t>
            </a:r>
          </a:p>
        </p:txBody>
      </p:sp>
      <p:pic>
        <p:nvPicPr>
          <p:cNvPr id="14341" name="Picture 9" descr="comparison_of_fit_o_c_la_7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3800478"/>
            <a:ext cx="10160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logo of a university&#10;&#10;Description automatically generated">
            <a:extLst>
              <a:ext uri="{FF2B5EF4-FFF2-40B4-BE49-F238E27FC236}">
                <a16:creationId xmlns:a16="http://schemas.microsoft.com/office/drawing/2014/main" xmlns="" id="{D60FA9A1-ECA4-1F34-858C-D658D749B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6310144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000000"/>
                </a:solidFill>
              </a:rPr>
              <a:t>9-</a:t>
            </a:r>
            <a:fld id="{A1104869-7E92-48DD-A124-52EA80A60537}" type="slidenum">
              <a:rPr lang="en-US">
                <a:solidFill>
                  <a:srgbClr val="000000"/>
                </a:solidFill>
              </a:rPr>
              <a:pPr eaLnBrk="1" hangingPunct="1"/>
              <a:t>21</a:t>
            </a:fld>
            <a:endParaRPr lang="en-US">
              <a:solidFill>
                <a:srgbClr val="000000"/>
              </a:solidFill>
            </a:endParaRPr>
          </a:p>
        </p:txBody>
      </p:sp>
      <p:sp>
        <p:nvSpPr>
          <p:cNvPr id="15363" name="Rectangle 2"/>
          <p:cNvSpPr>
            <a:spLocks noGrp="1" noChangeArrowheads="1"/>
          </p:cNvSpPr>
          <p:nvPr>
            <p:ph type="title"/>
          </p:nvPr>
        </p:nvSpPr>
        <p:spPr>
          <a:xfrm>
            <a:off x="350292" y="356524"/>
            <a:ext cx="10972800" cy="1143000"/>
          </a:xfrm>
        </p:spPr>
        <p:txBody>
          <a:bodyPr/>
          <a:lstStyle/>
          <a:p>
            <a:pPr eaLnBrk="1" hangingPunct="1"/>
            <a:r>
              <a:rPr lang="en-US" dirty="0" smtClean="0"/>
              <a:t>General </a:t>
            </a:r>
            <a:r>
              <a:rPr lang="en-US" dirty="0" smtClean="0"/>
              <a:t>Considerations on Protein-DNA Interactions</a:t>
            </a:r>
          </a:p>
        </p:txBody>
      </p:sp>
      <p:sp>
        <p:nvSpPr>
          <p:cNvPr id="15364" name="Rectangle 3"/>
          <p:cNvSpPr>
            <a:spLocks noGrp="1" noChangeArrowheads="1"/>
          </p:cNvSpPr>
          <p:nvPr>
            <p:ph type="body" idx="1"/>
          </p:nvPr>
        </p:nvSpPr>
        <p:spPr>
          <a:xfrm>
            <a:off x="609600" y="1874838"/>
            <a:ext cx="10972800" cy="4525962"/>
          </a:xfrm>
        </p:spPr>
        <p:txBody>
          <a:bodyPr/>
          <a:lstStyle/>
          <a:p>
            <a:pPr eaLnBrk="1" hangingPunct="1"/>
            <a:r>
              <a:rPr lang="en-US" smtClean="0"/>
              <a:t>Specificity of binding between a protein and a specific stretch of DNA relates to:</a:t>
            </a:r>
          </a:p>
          <a:p>
            <a:pPr lvl="1" eaLnBrk="1" hangingPunct="1"/>
            <a:r>
              <a:rPr lang="en-US" smtClean="0"/>
              <a:t>Specific interactions between bases and amino acids</a:t>
            </a:r>
          </a:p>
          <a:p>
            <a:pPr lvl="1" eaLnBrk="1" hangingPunct="1"/>
            <a:r>
              <a:rPr lang="en-US" smtClean="0"/>
              <a:t>Ability of DNA to assume a certain shape that directly relates to the DNA’s base sequence</a:t>
            </a:r>
          </a:p>
        </p:txBody>
      </p:sp>
      <p:pic>
        <p:nvPicPr>
          <p:cNvPr id="5" name="Picture 4" descr="A logo of a university&#10;&#10;Description automatically generated">
            <a:extLst>
              <a:ext uri="{FF2B5EF4-FFF2-40B4-BE49-F238E27FC236}">
                <a16:creationId xmlns:a16="http://schemas.microsoft.com/office/drawing/2014/main" xmlns=""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4020" y="129591"/>
            <a:ext cx="1047750" cy="1028700"/>
          </a:xfrm>
          <a:prstGeom prst="rect">
            <a:avLst/>
          </a:prstGeom>
        </p:spPr>
      </p:pic>
    </p:spTree>
    <p:extLst>
      <p:ext uri="{BB962C8B-B14F-4D97-AF65-F5344CB8AC3E}">
        <p14:creationId xmlns:p14="http://schemas.microsoft.com/office/powerpoint/2010/main" val="35478269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6"/>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000000"/>
                </a:solidFill>
              </a:rPr>
              <a:t>9-</a:t>
            </a:r>
            <a:fld id="{F0729470-5AD4-4F72-93A7-014F82D6EEEE}" type="slidenum">
              <a:rPr lang="en-US">
                <a:solidFill>
                  <a:srgbClr val="000000"/>
                </a:solidFill>
              </a:rPr>
              <a:pPr eaLnBrk="1" hangingPunct="1"/>
              <a:t>22</a:t>
            </a:fld>
            <a:endParaRPr lang="en-US">
              <a:solidFill>
                <a:srgbClr val="000000"/>
              </a:solidFill>
            </a:endParaRPr>
          </a:p>
        </p:txBody>
      </p:sp>
      <p:sp>
        <p:nvSpPr>
          <p:cNvPr id="16387" name="Rectangle 2"/>
          <p:cNvSpPr>
            <a:spLocks noGrp="1" noChangeArrowheads="1"/>
          </p:cNvSpPr>
          <p:nvPr>
            <p:ph type="title"/>
          </p:nvPr>
        </p:nvSpPr>
        <p:spPr/>
        <p:txBody>
          <a:bodyPr/>
          <a:lstStyle/>
          <a:p>
            <a:pPr eaLnBrk="1" hangingPunct="1"/>
            <a:r>
              <a:rPr lang="en-US" dirty="0" smtClean="0"/>
              <a:t>Hydrogen Bonding Capabilities of the </a:t>
            </a:r>
            <a:r>
              <a:rPr lang="en-US" dirty="0" smtClean="0"/>
              <a:t/>
            </a:r>
            <a:br>
              <a:rPr lang="en-US" dirty="0" smtClean="0"/>
            </a:br>
            <a:r>
              <a:rPr lang="en-US" dirty="0" smtClean="0"/>
              <a:t>Four </a:t>
            </a:r>
            <a:r>
              <a:rPr lang="en-US" dirty="0" smtClean="0"/>
              <a:t>Different Base Pairs</a:t>
            </a:r>
          </a:p>
        </p:txBody>
      </p:sp>
      <p:sp>
        <p:nvSpPr>
          <p:cNvPr id="16388" name="Rectangle 3"/>
          <p:cNvSpPr>
            <a:spLocks noGrp="1" noChangeArrowheads="1"/>
          </p:cNvSpPr>
          <p:nvPr>
            <p:ph type="body" sz="half" idx="1"/>
          </p:nvPr>
        </p:nvSpPr>
        <p:spPr>
          <a:xfrm>
            <a:off x="609600" y="1951038"/>
            <a:ext cx="5384800" cy="4525962"/>
          </a:xfrm>
        </p:spPr>
        <p:txBody>
          <a:bodyPr/>
          <a:lstStyle/>
          <a:p>
            <a:pPr eaLnBrk="1" hangingPunct="1"/>
            <a:r>
              <a:rPr lang="en-US" sz="2800" dirty="0" smtClean="0"/>
              <a:t>The four different base pairs present four different hydrogen-bonding profiles to amino acids approaching either major or minor groove</a:t>
            </a:r>
          </a:p>
        </p:txBody>
      </p:sp>
      <p:pic>
        <p:nvPicPr>
          <p:cNvPr id="16389" name="Picture 6" descr="appearance_of_base_c_la_7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7601" y="1676400"/>
            <a:ext cx="4057651"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logo of a university&#10;&#10;Description automatically generated">
            <a:extLst>
              <a:ext uri="{FF2B5EF4-FFF2-40B4-BE49-F238E27FC236}">
                <a16:creationId xmlns:a16="http://schemas.microsoft.com/office/drawing/2014/main" xmlns="" id="{D60FA9A1-ECA4-1F34-858C-D658D749B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316" y="0"/>
            <a:ext cx="1047750" cy="1028700"/>
          </a:xfrm>
          <a:prstGeom prst="rect">
            <a:avLst/>
          </a:prstGeom>
        </p:spPr>
      </p:pic>
    </p:spTree>
    <p:extLst>
      <p:ext uri="{BB962C8B-B14F-4D97-AF65-F5344CB8AC3E}">
        <p14:creationId xmlns:p14="http://schemas.microsoft.com/office/powerpoint/2010/main" val="770282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000000"/>
                </a:solidFill>
              </a:rPr>
              <a:t>9-</a:t>
            </a:r>
            <a:fld id="{11414C4A-B868-40BE-BE96-6AE22A8BB454}" type="slidenum">
              <a:rPr lang="en-US">
                <a:solidFill>
                  <a:srgbClr val="000000"/>
                </a:solidFill>
              </a:rPr>
              <a:pPr eaLnBrk="1" hangingPunct="1"/>
              <a:t>23</a:t>
            </a:fld>
            <a:endParaRPr lang="en-US">
              <a:solidFill>
                <a:srgbClr val="000000"/>
              </a:solidFill>
            </a:endParaRPr>
          </a:p>
        </p:txBody>
      </p:sp>
      <p:sp>
        <p:nvSpPr>
          <p:cNvPr id="17411" name="Rectangle 2"/>
          <p:cNvSpPr>
            <a:spLocks noGrp="1" noChangeArrowheads="1"/>
          </p:cNvSpPr>
          <p:nvPr>
            <p:ph type="title"/>
          </p:nvPr>
        </p:nvSpPr>
        <p:spPr/>
        <p:txBody>
          <a:bodyPr/>
          <a:lstStyle/>
          <a:p>
            <a:pPr eaLnBrk="1" hangingPunct="1"/>
            <a:r>
              <a:rPr lang="en-US" dirty="0" smtClean="0"/>
              <a:t>The Importance of </a:t>
            </a:r>
            <a:r>
              <a:rPr lang="en-US" dirty="0" err="1" smtClean="0"/>
              <a:t>Multimeric</a:t>
            </a:r>
            <a:r>
              <a:rPr lang="en-US" dirty="0" smtClean="0"/>
              <a:t> </a:t>
            </a:r>
            <a:r>
              <a:rPr lang="en-US" dirty="0" smtClean="0"/>
              <a:t>DNA-</a:t>
            </a:r>
            <a:br>
              <a:rPr lang="en-US" dirty="0" smtClean="0"/>
            </a:br>
            <a:r>
              <a:rPr lang="en-US" dirty="0" smtClean="0"/>
              <a:t>Binding </a:t>
            </a:r>
            <a:r>
              <a:rPr lang="en-US" dirty="0" smtClean="0"/>
              <a:t>Proteins </a:t>
            </a:r>
          </a:p>
        </p:txBody>
      </p:sp>
      <p:sp>
        <p:nvSpPr>
          <p:cNvPr id="17412" name="Rectangle 3"/>
          <p:cNvSpPr>
            <a:spLocks noGrp="1" noChangeArrowheads="1"/>
          </p:cNvSpPr>
          <p:nvPr>
            <p:ph type="body" idx="1"/>
          </p:nvPr>
        </p:nvSpPr>
        <p:spPr>
          <a:xfrm>
            <a:off x="609600" y="1951038"/>
            <a:ext cx="10972800" cy="4525962"/>
          </a:xfrm>
        </p:spPr>
        <p:txBody>
          <a:bodyPr/>
          <a:lstStyle/>
          <a:p>
            <a:pPr eaLnBrk="1" hangingPunct="1"/>
            <a:r>
              <a:rPr lang="en-US" smtClean="0"/>
              <a:t>Target sites for DNA-binding proteins are usually symmetric or repeated</a:t>
            </a:r>
          </a:p>
          <a:p>
            <a:pPr eaLnBrk="1" hangingPunct="1"/>
            <a:r>
              <a:rPr lang="en-US" smtClean="0"/>
              <a:t>Most DNA-binding proteins are dimers that greatly enhances binding between DNA and protein as the 2 protein subunits bind cooperatively</a:t>
            </a:r>
          </a:p>
        </p:txBody>
      </p:sp>
      <p:pic>
        <p:nvPicPr>
          <p:cNvPr id="5" name="Picture 4" descr="A logo of a university&#10;&#10;Description automatically generated">
            <a:extLst>
              <a:ext uri="{FF2B5EF4-FFF2-40B4-BE49-F238E27FC236}">
                <a16:creationId xmlns:a16="http://schemas.microsoft.com/office/drawing/2014/main" xmlns=""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1315" y="103835"/>
            <a:ext cx="1047750" cy="1028700"/>
          </a:xfrm>
          <a:prstGeom prst="rect">
            <a:avLst/>
          </a:prstGeom>
        </p:spPr>
      </p:pic>
    </p:spTree>
    <p:extLst>
      <p:ext uri="{BB962C8B-B14F-4D97-AF65-F5344CB8AC3E}">
        <p14:creationId xmlns:p14="http://schemas.microsoft.com/office/powerpoint/2010/main" val="32225217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000000"/>
                </a:solidFill>
              </a:rPr>
              <a:t>9-</a:t>
            </a:r>
            <a:fld id="{436ED5E5-7854-49D0-B8F4-A55F5D55BF6C}" type="slidenum">
              <a:rPr lang="en-US">
                <a:solidFill>
                  <a:srgbClr val="000000"/>
                </a:solidFill>
              </a:rPr>
              <a:pPr eaLnBrk="1" hangingPunct="1"/>
              <a:t>24</a:t>
            </a:fld>
            <a:endParaRPr lang="en-US">
              <a:solidFill>
                <a:srgbClr val="000000"/>
              </a:solidFill>
            </a:endParaRPr>
          </a:p>
        </p:txBody>
      </p:sp>
      <p:sp>
        <p:nvSpPr>
          <p:cNvPr id="18435" name="Rectangle 2"/>
          <p:cNvSpPr>
            <a:spLocks noGrp="1" noChangeArrowheads="1"/>
          </p:cNvSpPr>
          <p:nvPr>
            <p:ph type="title"/>
          </p:nvPr>
        </p:nvSpPr>
        <p:spPr>
          <a:xfrm>
            <a:off x="336645" y="260990"/>
            <a:ext cx="10972800" cy="1143000"/>
          </a:xfrm>
        </p:spPr>
        <p:txBody>
          <a:bodyPr/>
          <a:lstStyle/>
          <a:p>
            <a:pPr eaLnBrk="1" hangingPunct="1"/>
            <a:r>
              <a:rPr lang="en-US" dirty="0" smtClean="0"/>
              <a:t>DNA-Binding </a:t>
            </a:r>
            <a:r>
              <a:rPr lang="en-US" dirty="0" smtClean="0"/>
              <a:t>Proteins: Action at a Distance</a:t>
            </a:r>
          </a:p>
        </p:txBody>
      </p:sp>
      <p:sp>
        <p:nvSpPr>
          <p:cNvPr id="18436" name="Rectangle 3"/>
          <p:cNvSpPr>
            <a:spLocks noGrp="1" noChangeArrowheads="1"/>
          </p:cNvSpPr>
          <p:nvPr>
            <p:ph type="body" idx="1"/>
          </p:nvPr>
        </p:nvSpPr>
        <p:spPr>
          <a:xfrm>
            <a:off x="609600" y="1951038"/>
            <a:ext cx="10972800" cy="4525962"/>
          </a:xfrm>
        </p:spPr>
        <p:txBody>
          <a:bodyPr/>
          <a:lstStyle/>
          <a:p>
            <a:pPr eaLnBrk="1" hangingPunct="1"/>
            <a:r>
              <a:rPr lang="en-US" smtClean="0"/>
              <a:t>There are numerous examples in which DNA-binding proteins can influence interactions at remote sites in DNA</a:t>
            </a:r>
          </a:p>
          <a:p>
            <a:pPr eaLnBrk="1" hangingPunct="1"/>
            <a:r>
              <a:rPr lang="en-US" smtClean="0"/>
              <a:t>This phenomenon is common in eukaryotes</a:t>
            </a:r>
          </a:p>
          <a:p>
            <a:pPr eaLnBrk="1" hangingPunct="1"/>
            <a:r>
              <a:rPr lang="en-US" smtClean="0"/>
              <a:t>It can also occur in several prokaryotes</a:t>
            </a:r>
          </a:p>
        </p:txBody>
      </p:sp>
      <p:pic>
        <p:nvPicPr>
          <p:cNvPr id="5" name="Picture 4" descr="A logo of a university&#10;&#10;Description automatically generated">
            <a:extLst>
              <a:ext uri="{FF2B5EF4-FFF2-40B4-BE49-F238E27FC236}">
                <a16:creationId xmlns:a16="http://schemas.microsoft.com/office/drawing/2014/main" xmlns=""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305" y="5258424"/>
            <a:ext cx="1047750" cy="1028700"/>
          </a:xfrm>
          <a:prstGeom prst="rect">
            <a:avLst/>
          </a:prstGeom>
        </p:spPr>
      </p:pic>
    </p:spTree>
    <p:extLst>
      <p:ext uri="{BB962C8B-B14F-4D97-AF65-F5344CB8AC3E}">
        <p14:creationId xmlns:p14="http://schemas.microsoft.com/office/powerpoint/2010/main" val="21564008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6"/>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000000"/>
                </a:solidFill>
              </a:rPr>
              <a:t>9-</a:t>
            </a:r>
            <a:fld id="{7EF306D1-B352-4808-9C36-41E3EDC086E5}" type="slidenum">
              <a:rPr lang="en-US">
                <a:solidFill>
                  <a:srgbClr val="000000"/>
                </a:solidFill>
              </a:rPr>
              <a:pPr eaLnBrk="1" hangingPunct="1"/>
              <a:t>25</a:t>
            </a:fld>
            <a:endParaRPr lang="en-US">
              <a:solidFill>
                <a:srgbClr val="000000"/>
              </a:solidFill>
            </a:endParaRPr>
          </a:p>
        </p:txBody>
      </p:sp>
      <p:pic>
        <p:nvPicPr>
          <p:cNvPr id="19459" name="Picture 6" descr="repression_of_gal_o_c_la_7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4800" y="1752600"/>
            <a:ext cx="6502400"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2"/>
          <p:cNvSpPr>
            <a:spLocks noGrp="1" noChangeArrowheads="1"/>
          </p:cNvSpPr>
          <p:nvPr>
            <p:ph type="title"/>
          </p:nvPr>
        </p:nvSpPr>
        <p:spPr/>
        <p:txBody>
          <a:bodyPr/>
          <a:lstStyle/>
          <a:p>
            <a:pPr eaLnBrk="1" hangingPunct="1"/>
            <a:r>
              <a:rPr lang="en-US" smtClean="0"/>
              <a:t>The </a:t>
            </a:r>
            <a:r>
              <a:rPr lang="en-US" i="1" smtClean="0"/>
              <a:t>gal</a:t>
            </a:r>
            <a:r>
              <a:rPr lang="en-US" smtClean="0"/>
              <a:t> Operon</a:t>
            </a:r>
          </a:p>
        </p:txBody>
      </p:sp>
      <p:sp>
        <p:nvSpPr>
          <p:cNvPr id="19461" name="Rectangle 3"/>
          <p:cNvSpPr>
            <a:spLocks noGrp="1" noChangeArrowheads="1"/>
          </p:cNvSpPr>
          <p:nvPr>
            <p:ph type="body" sz="half" idx="1"/>
          </p:nvPr>
        </p:nvSpPr>
        <p:spPr/>
        <p:txBody>
          <a:bodyPr/>
          <a:lstStyle/>
          <a:p>
            <a:pPr eaLnBrk="1" hangingPunct="1"/>
            <a:r>
              <a:rPr lang="en-US" sz="2400" smtClean="0"/>
              <a:t>The </a:t>
            </a:r>
            <a:r>
              <a:rPr lang="en-US" sz="2400" i="1" smtClean="0"/>
              <a:t>E. coli gal</a:t>
            </a:r>
            <a:r>
              <a:rPr lang="en-US" sz="2400" smtClean="0"/>
              <a:t> operon has two distinct operators, 97 bp apart</a:t>
            </a:r>
          </a:p>
          <a:p>
            <a:pPr lvl="1" eaLnBrk="1" hangingPunct="1"/>
            <a:r>
              <a:rPr lang="en-US" sz="2000" smtClean="0"/>
              <a:t>One located adjacent to the gal promoter</a:t>
            </a:r>
          </a:p>
          <a:p>
            <a:pPr lvl="2" eaLnBrk="1" hangingPunct="1"/>
            <a:r>
              <a:rPr lang="en-US" sz="1800" smtClean="0"/>
              <a:t>External operator, O</a:t>
            </a:r>
            <a:r>
              <a:rPr lang="en-US" sz="1800" baseline="-25000" smtClean="0"/>
              <a:t>E</a:t>
            </a:r>
          </a:p>
          <a:p>
            <a:pPr lvl="1" eaLnBrk="1" hangingPunct="1"/>
            <a:r>
              <a:rPr lang="en-US" sz="2000" smtClean="0"/>
              <a:t>Other is located within first structural gene, </a:t>
            </a:r>
            <a:r>
              <a:rPr lang="en-US" sz="2000" i="1" smtClean="0"/>
              <a:t>galE</a:t>
            </a:r>
          </a:p>
          <a:p>
            <a:pPr eaLnBrk="1" hangingPunct="1"/>
            <a:r>
              <a:rPr lang="en-US" sz="2400" smtClean="0"/>
              <a:t>2 separated operators -both bind to repressors that interact by looping out the intervening DNA</a:t>
            </a:r>
          </a:p>
        </p:txBody>
      </p:sp>
      <p:pic>
        <p:nvPicPr>
          <p:cNvPr id="6" name="Picture 5" descr="A logo of a university&#10;&#10;Description automatically generated">
            <a:extLst>
              <a:ext uri="{FF2B5EF4-FFF2-40B4-BE49-F238E27FC236}">
                <a16:creationId xmlns:a16="http://schemas.microsoft.com/office/drawing/2014/main" xmlns="" id="{D60FA9A1-ECA4-1F34-858C-D658D749B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41892622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000000"/>
                </a:solidFill>
              </a:rPr>
              <a:t>9-</a:t>
            </a:r>
            <a:fld id="{D468F444-0C03-4E04-B343-5A5BEE7D5E02}" type="slidenum">
              <a:rPr lang="en-US">
                <a:solidFill>
                  <a:srgbClr val="000000"/>
                </a:solidFill>
              </a:rPr>
              <a:pPr eaLnBrk="1" hangingPunct="1"/>
              <a:t>26</a:t>
            </a:fld>
            <a:endParaRPr lang="en-US">
              <a:solidFill>
                <a:srgbClr val="000000"/>
              </a:solidFill>
            </a:endParaRPr>
          </a:p>
        </p:txBody>
      </p:sp>
      <p:sp>
        <p:nvSpPr>
          <p:cNvPr id="20483" name="Rectangle 2"/>
          <p:cNvSpPr>
            <a:spLocks noGrp="1" noChangeArrowheads="1"/>
          </p:cNvSpPr>
          <p:nvPr>
            <p:ph type="title"/>
          </p:nvPr>
        </p:nvSpPr>
        <p:spPr/>
        <p:txBody>
          <a:bodyPr/>
          <a:lstStyle/>
          <a:p>
            <a:pPr eaLnBrk="1" hangingPunct="1"/>
            <a:r>
              <a:rPr lang="en-US" smtClean="0"/>
              <a:t>Effect of DNA Looping on DNase Susceptibility</a:t>
            </a:r>
          </a:p>
        </p:txBody>
      </p:sp>
      <p:sp>
        <p:nvSpPr>
          <p:cNvPr id="20484" name="Rectangle 3"/>
          <p:cNvSpPr>
            <a:spLocks noGrp="1" noChangeArrowheads="1"/>
          </p:cNvSpPr>
          <p:nvPr>
            <p:ph type="body" sz="half" idx="1"/>
          </p:nvPr>
        </p:nvSpPr>
        <p:spPr/>
        <p:txBody>
          <a:bodyPr/>
          <a:lstStyle/>
          <a:p>
            <a:pPr eaLnBrk="1" hangingPunct="1">
              <a:buFontTx/>
              <a:buNone/>
            </a:pPr>
            <a:r>
              <a:rPr lang="en-US" sz="2800" smtClean="0"/>
              <a:t>Operators separated by </a:t>
            </a:r>
          </a:p>
          <a:p>
            <a:pPr lvl="1" eaLnBrk="1" hangingPunct="1"/>
            <a:r>
              <a:rPr lang="en-US" sz="2400" smtClean="0"/>
              <a:t>Integral number of double-helical turns can loop out DNA to allow cooperative binding</a:t>
            </a:r>
          </a:p>
          <a:p>
            <a:pPr lvl="1" eaLnBrk="1" hangingPunct="1"/>
            <a:r>
              <a:rPr lang="en-US" sz="2400" smtClean="0"/>
              <a:t>Nonintegral number of turns requires proteins to bind to opposite faces of DNA and no cooperative binding</a:t>
            </a:r>
          </a:p>
          <a:p>
            <a:pPr eaLnBrk="1" hangingPunct="1"/>
            <a:endParaRPr lang="en-US" sz="2800" smtClean="0"/>
          </a:p>
        </p:txBody>
      </p:sp>
      <p:pic>
        <p:nvPicPr>
          <p:cNvPr id="20485" name="Picture 5" descr="effect_of_dna_loopi_c_la_7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783016"/>
            <a:ext cx="7315200" cy="292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logo of a university&#10;&#10;Description automatically generated">
            <a:extLst>
              <a:ext uri="{FF2B5EF4-FFF2-40B4-BE49-F238E27FC236}">
                <a16:creationId xmlns:a16="http://schemas.microsoft.com/office/drawing/2014/main" xmlns="" id="{D60FA9A1-ECA4-1F34-858C-D658D749B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6267976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000000"/>
                </a:solidFill>
              </a:rPr>
              <a:t>9-</a:t>
            </a:r>
            <a:fld id="{D1953664-B067-4701-8079-A0F0C0E86D20}" type="slidenum">
              <a:rPr lang="en-US">
                <a:solidFill>
                  <a:srgbClr val="000000"/>
                </a:solidFill>
              </a:rPr>
              <a:pPr eaLnBrk="1" hangingPunct="1"/>
              <a:t>27</a:t>
            </a:fld>
            <a:endParaRPr lang="en-US">
              <a:solidFill>
                <a:srgbClr val="000000"/>
              </a:solidFill>
            </a:endParaRPr>
          </a:p>
        </p:txBody>
      </p:sp>
      <p:sp>
        <p:nvSpPr>
          <p:cNvPr id="21507" name="Rectangle 2"/>
          <p:cNvSpPr>
            <a:spLocks noGrp="1" noChangeArrowheads="1"/>
          </p:cNvSpPr>
          <p:nvPr>
            <p:ph type="title"/>
          </p:nvPr>
        </p:nvSpPr>
        <p:spPr/>
        <p:txBody>
          <a:bodyPr/>
          <a:lstStyle/>
          <a:p>
            <a:pPr eaLnBrk="1" hangingPunct="1"/>
            <a:r>
              <a:rPr lang="en-US" smtClean="0"/>
              <a:t>Enhancers</a:t>
            </a:r>
          </a:p>
        </p:txBody>
      </p:sp>
      <p:sp>
        <p:nvSpPr>
          <p:cNvPr id="21508" name="Rectangle 3"/>
          <p:cNvSpPr>
            <a:spLocks noGrp="1" noChangeArrowheads="1"/>
          </p:cNvSpPr>
          <p:nvPr>
            <p:ph type="body" idx="1"/>
          </p:nvPr>
        </p:nvSpPr>
        <p:spPr/>
        <p:txBody>
          <a:bodyPr/>
          <a:lstStyle/>
          <a:p>
            <a:pPr eaLnBrk="1" hangingPunct="1"/>
            <a:r>
              <a:rPr lang="en-US" smtClean="0">
                <a:solidFill>
                  <a:schemeClr val="hlink"/>
                </a:solidFill>
              </a:rPr>
              <a:t>Enhancers</a:t>
            </a:r>
            <a:r>
              <a:rPr lang="en-US" smtClean="0"/>
              <a:t> are nonpromoter DNA elements that bind protein factors and stimulate transcription</a:t>
            </a:r>
          </a:p>
          <a:p>
            <a:pPr lvl="1" eaLnBrk="1" hangingPunct="1"/>
            <a:r>
              <a:rPr lang="en-US" smtClean="0"/>
              <a:t>Can act at a distance</a:t>
            </a:r>
          </a:p>
          <a:p>
            <a:pPr lvl="1" eaLnBrk="1" hangingPunct="1"/>
            <a:r>
              <a:rPr lang="en-US" smtClean="0"/>
              <a:t>Originally found in eukaryotes</a:t>
            </a:r>
          </a:p>
          <a:p>
            <a:pPr lvl="1" eaLnBrk="1" hangingPunct="1"/>
            <a:r>
              <a:rPr lang="en-US" smtClean="0"/>
              <a:t>Recently found in prokaryotes</a:t>
            </a:r>
          </a:p>
        </p:txBody>
      </p:sp>
      <p:pic>
        <p:nvPicPr>
          <p:cNvPr id="5" name="Picture 4" descr="A logo of a university&#10;&#10;Description automatically generated">
            <a:extLst>
              <a:ext uri="{FF2B5EF4-FFF2-40B4-BE49-F238E27FC236}">
                <a16:creationId xmlns:a16="http://schemas.microsoft.com/office/drawing/2014/main" xmlns=""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6987195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B219549C-3148-3191-BA73-F0E783C1FE96}"/>
              </a:ext>
            </a:extLst>
          </p:cNvPr>
          <p:cNvSpPr>
            <a:spLocks noGrp="1"/>
          </p:cNvSpPr>
          <p:nvPr>
            <p:ph type="title"/>
          </p:nvPr>
        </p:nvSpPr>
        <p:spPr>
          <a:xfrm>
            <a:off x="957147" y="392460"/>
            <a:ext cx="9792208" cy="1527078"/>
          </a:xfrm>
        </p:spPr>
        <p:txBody>
          <a:bodyPr>
            <a:normAutofit/>
          </a:bodyPr>
          <a:lstStyle/>
          <a:p>
            <a:r>
              <a:rPr lang="en-US" dirty="0" smtClean="0"/>
              <a:t>References</a:t>
            </a:r>
            <a:endParaRPr lang="en-US" dirty="0"/>
          </a:p>
        </p:txBody>
      </p:sp>
      <p:sp>
        <p:nvSpPr>
          <p:cNvPr id="3" name="Content Placeholder 2">
            <a:extLst>
              <a:ext uri="{FF2B5EF4-FFF2-40B4-BE49-F238E27FC236}">
                <a16:creationId xmlns="" xmlns:a16="http://schemas.microsoft.com/office/drawing/2014/main" id="{853DF8E1-05B8-E528-AEFD-EBAA7747925E}"/>
              </a:ext>
            </a:extLst>
          </p:cNvPr>
          <p:cNvSpPr>
            <a:spLocks noGrp="1"/>
          </p:cNvSpPr>
          <p:nvPr>
            <p:ph idx="1"/>
          </p:nvPr>
        </p:nvSpPr>
        <p:spPr>
          <a:xfrm>
            <a:off x="957148" y="1970995"/>
            <a:ext cx="9792208" cy="4034020"/>
          </a:xfrm>
        </p:spPr>
        <p:txBody>
          <a:bodyPr>
            <a:noAutofit/>
          </a:bodyPr>
          <a:lstStyle/>
          <a:p>
            <a:pPr lvl="0"/>
            <a:r>
              <a:rPr lang="en-US" sz="2400" dirty="0">
                <a:latin typeface="Times New Roman" pitchFamily="18" charset="0"/>
                <a:cs typeface="Times New Roman" pitchFamily="18" charset="0"/>
              </a:rPr>
              <a:t>Carson, S., Miller, H. B., </a:t>
            </a:r>
            <a:r>
              <a:rPr lang="en-US" sz="2400" dirty="0" err="1">
                <a:latin typeface="Times New Roman" pitchFamily="18" charset="0"/>
                <a:cs typeface="Times New Roman" pitchFamily="18" charset="0"/>
              </a:rPr>
              <a:t>Srougi</a:t>
            </a:r>
            <a:r>
              <a:rPr lang="en-US" sz="2400" dirty="0">
                <a:latin typeface="Times New Roman" pitchFamily="18" charset="0"/>
                <a:cs typeface="Times New Roman" pitchFamily="18" charset="0"/>
              </a:rPr>
              <a:t>, M. C., &amp; </a:t>
            </a:r>
            <a:r>
              <a:rPr lang="en-US" sz="2400" dirty="0" err="1">
                <a:latin typeface="Times New Roman" pitchFamily="18" charset="0"/>
                <a:cs typeface="Times New Roman" pitchFamily="18" charset="0"/>
              </a:rPr>
              <a:t>Witherow</a:t>
            </a:r>
            <a:r>
              <a:rPr lang="en-US" sz="2400" dirty="0">
                <a:latin typeface="Times New Roman" pitchFamily="18" charset="0"/>
                <a:cs typeface="Times New Roman" pitchFamily="18" charset="0"/>
              </a:rPr>
              <a:t>, D. S. (2019). </a:t>
            </a:r>
            <a:r>
              <a:rPr lang="en-US" sz="2400" i="1" dirty="0">
                <a:latin typeface="Times New Roman" pitchFamily="18" charset="0"/>
                <a:cs typeface="Times New Roman" pitchFamily="18" charset="0"/>
              </a:rPr>
              <a:t>Molecular biology techniques: a classroom laboratory manual</a:t>
            </a:r>
            <a:r>
              <a:rPr lang="en-US" sz="2400" dirty="0">
                <a:latin typeface="Times New Roman" pitchFamily="18" charset="0"/>
                <a:cs typeface="Times New Roman" pitchFamily="18" charset="0"/>
              </a:rPr>
              <a:t>. Academic Press.</a:t>
            </a:r>
            <a:endParaRPr lang="en-US" sz="2400" dirty="0" smtClean="0">
              <a:latin typeface="Times New Roman" pitchFamily="18" charset="0"/>
              <a:cs typeface="Times New Roman" pitchFamily="18" charset="0"/>
            </a:endParaRPr>
          </a:p>
          <a:p>
            <a:pPr lvl="0"/>
            <a:r>
              <a:rPr lang="en-US" sz="2400" dirty="0" smtClean="0">
                <a:latin typeface="Times New Roman" pitchFamily="18" charset="0"/>
                <a:cs typeface="Times New Roman" pitchFamily="18" charset="0"/>
              </a:rPr>
              <a:t>Craig</a:t>
            </a:r>
            <a:r>
              <a:rPr lang="en-US" sz="2400" dirty="0">
                <a:latin typeface="Times New Roman" pitchFamily="18" charset="0"/>
                <a:cs typeface="Times New Roman" pitchFamily="18" charset="0"/>
              </a:rPr>
              <a:t>, N. L., Green, R. R., </a:t>
            </a:r>
            <a:r>
              <a:rPr lang="en-US" sz="2400" dirty="0" err="1">
                <a:latin typeface="Times New Roman" pitchFamily="18" charset="0"/>
                <a:cs typeface="Times New Roman" pitchFamily="18" charset="0"/>
              </a:rPr>
              <a:t>Greider</a:t>
            </a:r>
            <a:r>
              <a:rPr lang="en-US" sz="2400" dirty="0">
                <a:latin typeface="Times New Roman" pitchFamily="18" charset="0"/>
                <a:cs typeface="Times New Roman" pitchFamily="18" charset="0"/>
              </a:rPr>
              <a:t>, C. C., </a:t>
            </a:r>
            <a:r>
              <a:rPr lang="en-US" sz="2400" dirty="0" err="1">
                <a:latin typeface="Times New Roman" pitchFamily="18" charset="0"/>
                <a:cs typeface="Times New Roman" pitchFamily="18" charset="0"/>
              </a:rPr>
              <a:t>Wolberger</a:t>
            </a:r>
            <a:r>
              <a:rPr lang="en-US" sz="2400" dirty="0">
                <a:latin typeface="Times New Roman" pitchFamily="18" charset="0"/>
                <a:cs typeface="Times New Roman" pitchFamily="18" charset="0"/>
              </a:rPr>
              <a:t>, C., &amp; </a:t>
            </a:r>
            <a:r>
              <a:rPr lang="en-US" sz="2400" dirty="0" err="1">
                <a:latin typeface="Times New Roman" pitchFamily="18" charset="0"/>
                <a:cs typeface="Times New Roman" pitchFamily="18" charset="0"/>
              </a:rPr>
              <a:t>Storz</a:t>
            </a:r>
            <a:r>
              <a:rPr lang="en-US" sz="2400" dirty="0">
                <a:latin typeface="Times New Roman" pitchFamily="18" charset="0"/>
                <a:cs typeface="Times New Roman" pitchFamily="18" charset="0"/>
              </a:rPr>
              <a:t>, G. G. (2021). </a:t>
            </a:r>
            <a:r>
              <a:rPr lang="en-US" sz="2400" i="1" dirty="0">
                <a:latin typeface="Times New Roman" pitchFamily="18" charset="0"/>
                <a:cs typeface="Times New Roman" pitchFamily="18" charset="0"/>
              </a:rPr>
              <a:t>Molecular biology: principles of genome function</a:t>
            </a:r>
            <a:r>
              <a:rPr lang="en-US" sz="2400" dirty="0">
                <a:latin typeface="Times New Roman" pitchFamily="18" charset="0"/>
                <a:cs typeface="Times New Roman" pitchFamily="18" charset="0"/>
              </a:rPr>
              <a:t>. Oxford University Press, USA</a:t>
            </a:r>
            <a:r>
              <a:rPr lang="en-US" sz="2400" dirty="0" smtClean="0">
                <a:latin typeface="Times New Roman" pitchFamily="18" charset="0"/>
                <a:cs typeface="Times New Roman" pitchFamily="18" charset="0"/>
              </a:rPr>
              <a:t>.</a:t>
            </a:r>
          </a:p>
          <a:p>
            <a:pPr lvl="0"/>
            <a:r>
              <a:rPr lang="en-US" sz="2400" dirty="0" err="1">
                <a:latin typeface="Times New Roman" pitchFamily="18" charset="0"/>
                <a:cs typeface="Times New Roman" pitchFamily="18" charset="0"/>
              </a:rPr>
              <a:t>Tropp</a:t>
            </a:r>
            <a:r>
              <a:rPr lang="en-US" sz="2400" dirty="0">
                <a:latin typeface="Times New Roman" pitchFamily="18" charset="0"/>
                <a:cs typeface="Times New Roman" pitchFamily="18" charset="0"/>
              </a:rPr>
              <a:t>, B. E. (2012). </a:t>
            </a:r>
            <a:r>
              <a:rPr lang="en-US" sz="2400" i="1" dirty="0">
                <a:latin typeface="Times New Roman" pitchFamily="18" charset="0"/>
                <a:cs typeface="Times New Roman" pitchFamily="18" charset="0"/>
              </a:rPr>
              <a:t>Principles of molecular biology</a:t>
            </a:r>
            <a:r>
              <a:rPr lang="en-US" sz="2400" dirty="0">
                <a:latin typeface="Times New Roman" pitchFamily="18" charset="0"/>
                <a:cs typeface="Times New Roman" pitchFamily="18" charset="0"/>
              </a:rPr>
              <a:t>. Jones &amp; Bartlett Publishers</a:t>
            </a:r>
            <a:r>
              <a:rPr lang="en-US" sz="2400" dirty="0" smtClean="0">
                <a:latin typeface="Times New Roman" pitchFamily="18" charset="0"/>
                <a:cs typeface="Times New Roman" pitchFamily="18" charset="0"/>
              </a:rPr>
              <a:t>.</a:t>
            </a:r>
          </a:p>
          <a:p>
            <a:pPr lvl="0"/>
            <a:r>
              <a:rPr lang="en-US" sz="2400" dirty="0">
                <a:latin typeface="Times New Roman" pitchFamily="18" charset="0"/>
                <a:cs typeface="Times New Roman" pitchFamily="18" charset="0"/>
              </a:rPr>
              <a:t>Robert, F. W. (2012). Molecular biology.</a:t>
            </a:r>
          </a:p>
        </p:txBody>
      </p:sp>
      <p:pic>
        <p:nvPicPr>
          <p:cNvPr id="5" name="Picture 4">
            <a:extLst>
              <a:ext uri="{FF2B5EF4-FFF2-40B4-BE49-F238E27FC236}">
                <a16:creationId xmlns="" xmlns:a16="http://schemas.microsoft.com/office/drawing/2014/main" id="{994DC91F-F347-31A4-E6D6-49CBCD058B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41" y="280878"/>
            <a:ext cx="1017905" cy="1017905"/>
          </a:xfrm>
          <a:prstGeom prst="rect">
            <a:avLst/>
          </a:prstGeom>
          <a:noFill/>
          <a:ln>
            <a:noFill/>
          </a:ln>
        </p:spPr>
      </p:pic>
    </p:spTree>
    <p:extLst>
      <p:ext uri="{BB962C8B-B14F-4D97-AF65-F5344CB8AC3E}">
        <p14:creationId xmlns:p14="http://schemas.microsoft.com/office/powerpoint/2010/main" val="38777026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000000"/>
                </a:solidFill>
              </a:rPr>
              <a:t>9-</a:t>
            </a:r>
            <a:fld id="{FEECEFC4-6612-4AE1-A800-BF62278C9DF6}" type="slidenum">
              <a:rPr lang="en-US">
                <a:solidFill>
                  <a:srgbClr val="000000"/>
                </a:solidFill>
              </a:rPr>
              <a:pPr eaLnBrk="1" hangingPunct="1"/>
              <a:t>29</a:t>
            </a:fld>
            <a:endParaRPr lang="en-US">
              <a:solidFill>
                <a:srgbClr val="000000"/>
              </a:solidFill>
            </a:endParaRPr>
          </a:p>
        </p:txBody>
      </p:sp>
      <p:sp>
        <p:nvSpPr>
          <p:cNvPr id="22531" name="Rectangle 2"/>
          <p:cNvSpPr>
            <a:spLocks noGrp="1" noChangeArrowheads="1"/>
          </p:cNvSpPr>
          <p:nvPr>
            <p:ph type="title"/>
          </p:nvPr>
        </p:nvSpPr>
        <p:spPr/>
        <p:txBody>
          <a:bodyPr/>
          <a:lstStyle/>
          <a:p>
            <a:pPr eaLnBrk="1" hangingPunct="1"/>
            <a:r>
              <a:rPr lang="en-US" dirty="0" smtClean="0"/>
              <a:t>Prokaryotic Genes Can Use </a:t>
            </a:r>
            <a:r>
              <a:rPr lang="en-US" dirty="0" smtClean="0"/>
              <a:t/>
            </a:r>
            <a:br>
              <a:rPr lang="en-US" dirty="0" smtClean="0"/>
            </a:br>
            <a:r>
              <a:rPr lang="en-US" dirty="0" smtClean="0"/>
              <a:t>Enhancers</a:t>
            </a:r>
            <a:endParaRPr lang="en-US" dirty="0" smtClean="0"/>
          </a:p>
        </p:txBody>
      </p:sp>
      <p:sp>
        <p:nvSpPr>
          <p:cNvPr id="22532" name="Rectangle 3"/>
          <p:cNvSpPr>
            <a:spLocks noGrp="1" noChangeArrowheads="1"/>
          </p:cNvSpPr>
          <p:nvPr>
            <p:ph type="body" idx="1"/>
          </p:nvPr>
        </p:nvSpPr>
        <p:spPr/>
        <p:txBody>
          <a:bodyPr/>
          <a:lstStyle/>
          <a:p>
            <a:pPr eaLnBrk="1" hangingPunct="1">
              <a:lnSpc>
                <a:spcPct val="90000"/>
              </a:lnSpc>
            </a:pPr>
            <a:r>
              <a:rPr lang="en-US" sz="2800" i="1" dirty="0" smtClean="0"/>
              <a:t>E. coli </a:t>
            </a:r>
            <a:r>
              <a:rPr lang="en-US" sz="2800" i="1" dirty="0" err="1" smtClean="0"/>
              <a:t>glnA</a:t>
            </a:r>
            <a:r>
              <a:rPr lang="en-US" sz="2800" dirty="0" smtClean="0"/>
              <a:t> gene is an example of a prokaryotic gene depending on an enhancer for its transcription</a:t>
            </a:r>
          </a:p>
          <a:p>
            <a:pPr eaLnBrk="1" hangingPunct="1">
              <a:lnSpc>
                <a:spcPct val="90000"/>
              </a:lnSpc>
            </a:pPr>
            <a:r>
              <a:rPr lang="en-US" sz="2800" dirty="0" smtClean="0"/>
              <a:t>Enhancer binds the </a:t>
            </a:r>
            <a:r>
              <a:rPr lang="en-US" sz="2800" dirty="0" err="1" smtClean="0"/>
              <a:t>NtrC</a:t>
            </a:r>
            <a:r>
              <a:rPr lang="en-US" sz="2800" dirty="0" smtClean="0"/>
              <a:t> protein interacting wit polymerase bound to the promoter at least 70 </a:t>
            </a:r>
            <a:r>
              <a:rPr lang="en-US" sz="2800" dirty="0" err="1" smtClean="0"/>
              <a:t>bp</a:t>
            </a:r>
            <a:r>
              <a:rPr lang="en-US" sz="2800" dirty="0" smtClean="0"/>
              <a:t> away</a:t>
            </a:r>
          </a:p>
          <a:p>
            <a:pPr eaLnBrk="1" hangingPunct="1">
              <a:lnSpc>
                <a:spcPct val="90000"/>
              </a:lnSpc>
            </a:pPr>
            <a:r>
              <a:rPr lang="en-US" sz="2800" dirty="0" smtClean="0"/>
              <a:t>Hydrolysis of ATP by </a:t>
            </a:r>
            <a:r>
              <a:rPr lang="en-US" sz="2800" dirty="0" err="1" smtClean="0"/>
              <a:t>NtrC</a:t>
            </a:r>
            <a:r>
              <a:rPr lang="en-US" sz="2800" dirty="0" smtClean="0"/>
              <a:t> allows formation of an open promoter complex</a:t>
            </a:r>
          </a:p>
          <a:p>
            <a:pPr eaLnBrk="1" hangingPunct="1">
              <a:lnSpc>
                <a:spcPct val="90000"/>
              </a:lnSpc>
            </a:pPr>
            <a:r>
              <a:rPr lang="en-US" sz="2800" dirty="0" smtClean="0"/>
              <a:t>The two proteins interact by looping out the DNA </a:t>
            </a:r>
          </a:p>
          <a:p>
            <a:pPr eaLnBrk="1" hangingPunct="1">
              <a:lnSpc>
                <a:spcPct val="90000"/>
              </a:lnSpc>
            </a:pPr>
            <a:r>
              <a:rPr lang="en-US" sz="2800" dirty="0" smtClean="0"/>
              <a:t>Phage T4 late enhancer is mobile, part of the phage DNA-replication apparatus</a:t>
            </a:r>
          </a:p>
        </p:txBody>
      </p:sp>
      <p:pic>
        <p:nvPicPr>
          <p:cNvPr id="5" name="Picture 4" descr="A logo of a university&#10;&#10;Description automatically generated">
            <a:extLst>
              <a:ext uri="{FF2B5EF4-FFF2-40B4-BE49-F238E27FC236}">
                <a16:creationId xmlns:a16="http://schemas.microsoft.com/office/drawing/2014/main" xmlns=""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076603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858247" y="619126"/>
            <a:ext cx="3380527" cy="799031"/>
          </a:xfrm>
        </p:spPr>
        <p:txBody>
          <a:bodyPr anchor="b">
            <a:normAutofit/>
          </a:bodyPr>
          <a:lstStyle/>
          <a:p>
            <a:r>
              <a:rPr lang="en-US" sz="3600" b="1" dirty="0">
                <a:solidFill>
                  <a:schemeClr val="tx2"/>
                </a:solidFill>
              </a:rPr>
              <a:t>Outline</a:t>
            </a: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733555" y="1737260"/>
            <a:ext cx="10194640" cy="4685842"/>
          </a:xfrm>
        </p:spPr>
        <p:txBody>
          <a:bodyPr>
            <a:normAutofit/>
          </a:bodyPr>
          <a:lstStyle/>
          <a:p>
            <a:r>
              <a:rPr lang="en-US" sz="2500" b="1" dirty="0" smtClean="0"/>
              <a:t>Exploring </a:t>
            </a:r>
            <a:r>
              <a:rPr lang="en-US" sz="2500" b="1" dirty="0"/>
              <a:t>Mutagenesis Techniques in Probing Specificity:</a:t>
            </a:r>
            <a:endParaRPr lang="en-US" sz="2500" dirty="0"/>
          </a:p>
          <a:p>
            <a:pPr lvl="1"/>
            <a:r>
              <a:rPr lang="en-US" sz="2500" dirty="0"/>
              <a:t>The concept of site-directed mutagenesis will be introduced as a tool to probe binding specificity.</a:t>
            </a:r>
          </a:p>
          <a:p>
            <a:pPr lvl="1"/>
            <a:r>
              <a:rPr lang="en-US" sz="2500" dirty="0"/>
              <a:t>Students will understand how changing specific amino acids in the recognition helix can alter the specificity of the repressor.</a:t>
            </a:r>
          </a:p>
          <a:p>
            <a:r>
              <a:rPr lang="en-US" sz="2500" b="1" dirty="0"/>
              <a:t>Comparative Analysis of l Repressor and </a:t>
            </a:r>
            <a:r>
              <a:rPr lang="en-US" sz="2500" b="1" dirty="0" err="1"/>
              <a:t>Cro</a:t>
            </a:r>
            <a:r>
              <a:rPr lang="en-US" sz="2500" b="1" dirty="0"/>
              <a:t>:</a:t>
            </a:r>
            <a:endParaRPr lang="en-US" sz="2500" dirty="0"/>
          </a:p>
          <a:p>
            <a:pPr lvl="1"/>
            <a:r>
              <a:rPr lang="en-US" sz="2500" dirty="0"/>
              <a:t>A comparative analysis of the l repressor and </a:t>
            </a:r>
            <a:r>
              <a:rPr lang="en-US" sz="2500" dirty="0" err="1"/>
              <a:t>Cro</a:t>
            </a:r>
            <a:r>
              <a:rPr lang="en-US" sz="2500" dirty="0"/>
              <a:t>, highlighting differences in amino acids and binding motifs, will be presented.</a:t>
            </a:r>
          </a:p>
          <a:p>
            <a:pPr lvl="1"/>
            <a:r>
              <a:rPr lang="en-US" sz="2500" dirty="0" err="1"/>
              <a:t>Microspecificities</a:t>
            </a:r>
            <a:r>
              <a:rPr lang="en-US" sz="2500" dirty="0"/>
              <a:t> for OR1 or OR3 will be discussed, demonstrating how interactions between amino acids and base pairs determine these specificities.</a:t>
            </a:r>
          </a:p>
          <a:p>
            <a:pPr>
              <a:buSzPct val="109000"/>
              <a:buFont typeface="Wingdings" pitchFamily="2" charset="2"/>
              <a:buChar char="v"/>
            </a:pPr>
            <a:endParaRPr lang="en-US" altLang="x-none" sz="2100" b="1" dirty="0">
              <a:latin typeface="Times New Roman" panose="02020603050405020304" pitchFamily="18" charset="0"/>
              <a:cs typeface="Times New Roman" panose="02020603050405020304" pitchFamily="18" charset="0"/>
            </a:endParaRPr>
          </a:p>
        </p:txBody>
      </p:sp>
      <p:pic>
        <p:nvPicPr>
          <p:cNvPr id="6" name="Picture 5" descr="A logo of a university&#10;&#10;Description automatically generated">
            <a:extLst>
              <a:ext uri="{FF2B5EF4-FFF2-40B4-BE49-F238E27FC236}">
                <a16:creationId xmlns:a16="http://schemas.microsoft.com/office/drawing/2014/main" xmlns=""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78466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xmlns=""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838201" y="365125"/>
            <a:ext cx="5251316" cy="1807305"/>
          </a:xfrm>
        </p:spPr>
        <p:txBody>
          <a:bodyPr>
            <a:normAutofit/>
          </a:bodyPr>
          <a:lstStyle/>
          <a:p>
            <a:r>
              <a:rPr lang="en-US" b="1"/>
              <a:t>Objectives </a:t>
            </a:r>
            <a:endParaRPr lang="en-US" b="1" dirty="0"/>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838200" y="2019869"/>
            <a:ext cx="10639567" cy="4157094"/>
          </a:xfrm>
        </p:spPr>
        <p:txBody>
          <a:bodyPr>
            <a:normAutofit/>
          </a:bodyPr>
          <a:lstStyle/>
          <a:p>
            <a:r>
              <a:rPr lang="en-US" b="1" dirty="0" smtClean="0"/>
              <a:t>Comprehend </a:t>
            </a:r>
            <a:r>
              <a:rPr lang="en-US" b="1" dirty="0"/>
              <a:t>Repressor-DNA Interaction Basics:</a:t>
            </a:r>
            <a:endParaRPr lang="en-US" dirty="0"/>
          </a:p>
          <a:p>
            <a:pPr lvl="1"/>
            <a:r>
              <a:rPr lang="en-US" dirty="0"/>
              <a:t>Provide a foundational understanding of how repressors recognize and interact with DNA in the context of the major groove and recognition helices</a:t>
            </a:r>
            <a:r>
              <a:rPr lang="en-US" dirty="0" smtClean="0"/>
              <a:t>.</a:t>
            </a:r>
          </a:p>
          <a:p>
            <a:pPr lvl="1"/>
            <a:endParaRPr lang="en-US" dirty="0"/>
          </a:p>
          <a:p>
            <a:r>
              <a:rPr lang="en-US" b="1" dirty="0"/>
              <a:t>Analyze Amino Acid Contributions to Binding Specificity:</a:t>
            </a:r>
            <a:endParaRPr lang="en-US" dirty="0"/>
          </a:p>
          <a:p>
            <a:pPr lvl="1"/>
            <a:r>
              <a:rPr lang="en-US" dirty="0"/>
              <a:t>Explore the role of specific amino acids on the DNA side of the recognition helix and how they contribute to the specificity of protein-DNA interactions.</a:t>
            </a:r>
          </a:p>
          <a:p>
            <a:pPr marL="0" indent="0">
              <a:buNone/>
            </a:pPr>
            <a:endParaRPr lang="en-US" sz="2000" dirty="0">
              <a:latin typeface="Times New Roman" pitchFamily="18" charset="0"/>
              <a:cs typeface="Times New Roman" pitchFamily="18" charset="0"/>
            </a:endParaRPr>
          </a:p>
          <a:p>
            <a:endParaRPr lang="en-US" sz="2000" dirty="0"/>
          </a:p>
        </p:txBody>
      </p:sp>
      <p:pic>
        <p:nvPicPr>
          <p:cNvPr id="5" name="Picture 4" descr="A logo of a university&#10;&#10;Description automatically generated">
            <a:extLst>
              <a:ext uri="{FF2B5EF4-FFF2-40B4-BE49-F238E27FC236}">
                <a16:creationId xmlns:a16="http://schemas.microsoft.com/office/drawing/2014/main" xmlns=""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42936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xmlns=""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838201" y="365125"/>
            <a:ext cx="5251316" cy="1807305"/>
          </a:xfrm>
        </p:spPr>
        <p:txBody>
          <a:bodyPr>
            <a:normAutofit/>
          </a:bodyPr>
          <a:lstStyle/>
          <a:p>
            <a:r>
              <a:rPr lang="en-US" b="1"/>
              <a:t>Objectives </a:t>
            </a:r>
            <a:endParaRPr lang="en-US" b="1" dirty="0"/>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838200" y="2333297"/>
            <a:ext cx="10529570" cy="3843666"/>
          </a:xfrm>
        </p:spPr>
        <p:txBody>
          <a:bodyPr>
            <a:normAutofit/>
          </a:bodyPr>
          <a:lstStyle/>
          <a:p>
            <a:r>
              <a:rPr lang="en-US" b="1" dirty="0" smtClean="0"/>
              <a:t>Master </a:t>
            </a:r>
            <a:r>
              <a:rPr lang="en-US" b="1" dirty="0"/>
              <a:t>the Principles of Site-Directed Mutagenesis:</a:t>
            </a:r>
            <a:endParaRPr lang="en-US" dirty="0"/>
          </a:p>
          <a:p>
            <a:pPr lvl="1"/>
            <a:r>
              <a:rPr lang="en-US" dirty="0"/>
              <a:t>Familiarize students with the principles and applications of site-directed mutagenesis in probing and manipulating the specificity of repressor-DNA interactions.</a:t>
            </a:r>
          </a:p>
          <a:p>
            <a:r>
              <a:rPr lang="en-US" b="1" dirty="0"/>
              <a:t>Distinguish </a:t>
            </a:r>
            <a:r>
              <a:rPr lang="en-US" b="1" dirty="0" err="1"/>
              <a:t>Microspecificities</a:t>
            </a:r>
            <a:r>
              <a:rPr lang="en-US" b="1" dirty="0"/>
              <a:t> in l Repressor and </a:t>
            </a:r>
            <a:r>
              <a:rPr lang="en-US" b="1" dirty="0" err="1"/>
              <a:t>Cro</a:t>
            </a:r>
            <a:r>
              <a:rPr lang="en-US" b="1" dirty="0"/>
              <a:t>:</a:t>
            </a:r>
            <a:endParaRPr lang="en-US" dirty="0"/>
          </a:p>
          <a:p>
            <a:pPr lvl="1"/>
            <a:r>
              <a:rPr lang="en-US" dirty="0"/>
              <a:t>Illustrate how the l repressor's extra motif (amino-terminal arm) influences its binding by embracing DNA, and how this contributes to </a:t>
            </a:r>
            <a:r>
              <a:rPr lang="en-US" dirty="0" err="1"/>
              <a:t>microspecificities</a:t>
            </a:r>
            <a:r>
              <a:rPr lang="en-US" dirty="0"/>
              <a:t> for OR1 or OR3.</a:t>
            </a:r>
          </a:p>
          <a:p>
            <a:pPr lvl="1"/>
            <a:r>
              <a:rPr lang="en-US" dirty="0"/>
              <a:t>Emphasize the role of different amino acids in recognition helices and base pairs in determining these specificities.</a:t>
            </a:r>
          </a:p>
          <a:p>
            <a:pPr marL="0" indent="0">
              <a:buNone/>
            </a:pPr>
            <a:endParaRPr lang="en-US" sz="2000" dirty="0">
              <a:latin typeface="Times New Roman" pitchFamily="18" charset="0"/>
              <a:cs typeface="Times New Roman" pitchFamily="18" charset="0"/>
            </a:endParaRPr>
          </a:p>
          <a:p>
            <a:endParaRPr lang="en-US" sz="2000" dirty="0"/>
          </a:p>
        </p:txBody>
      </p:sp>
      <p:pic>
        <p:nvPicPr>
          <p:cNvPr id="5" name="Picture 4" descr="A logo of a university&#10;&#10;Description automatically generated">
            <a:extLst>
              <a:ext uri="{FF2B5EF4-FFF2-40B4-BE49-F238E27FC236}">
                <a16:creationId xmlns:a16="http://schemas.microsoft.com/office/drawing/2014/main" xmlns=""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64896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6"/>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000000"/>
                </a:solidFill>
              </a:rPr>
              <a:t>9-</a:t>
            </a:r>
            <a:fld id="{8D325BCA-57F8-4D8B-BA08-0802DC6DB885}" type="slidenum">
              <a:rPr lang="en-US">
                <a:solidFill>
                  <a:srgbClr val="000000"/>
                </a:solidFill>
              </a:rPr>
              <a:pPr eaLnBrk="1" hangingPunct="1"/>
              <a:t>6</a:t>
            </a:fld>
            <a:endParaRPr lang="en-US">
              <a:solidFill>
                <a:srgbClr val="000000"/>
              </a:solidFill>
            </a:endParaRPr>
          </a:p>
        </p:txBody>
      </p:sp>
      <p:sp>
        <p:nvSpPr>
          <p:cNvPr id="3075" name="Rectangle 2"/>
          <p:cNvSpPr>
            <a:spLocks noGrp="1" noChangeArrowheads="1"/>
          </p:cNvSpPr>
          <p:nvPr>
            <p:ph type="title"/>
          </p:nvPr>
        </p:nvSpPr>
        <p:spPr/>
        <p:txBody>
          <a:bodyPr/>
          <a:lstStyle/>
          <a:p>
            <a:pPr eaLnBrk="1" hangingPunct="1"/>
            <a:r>
              <a:rPr lang="en-US" dirty="0" smtClean="0"/>
              <a:t>The </a:t>
            </a:r>
            <a:r>
              <a:rPr lang="en-US" dirty="0" smtClean="0">
                <a:latin typeface="Symbol" pitchFamily="18" charset="2"/>
              </a:rPr>
              <a:t>l</a:t>
            </a:r>
            <a:r>
              <a:rPr lang="en-US" dirty="0" smtClean="0"/>
              <a:t> Family of Repressors</a:t>
            </a:r>
          </a:p>
        </p:txBody>
      </p:sp>
      <p:sp>
        <p:nvSpPr>
          <p:cNvPr id="3076" name="Rectangle 3"/>
          <p:cNvSpPr>
            <a:spLocks noGrp="1" noChangeArrowheads="1"/>
          </p:cNvSpPr>
          <p:nvPr>
            <p:ph type="body" sz="half" idx="1"/>
          </p:nvPr>
        </p:nvSpPr>
        <p:spPr/>
        <p:txBody>
          <a:bodyPr/>
          <a:lstStyle/>
          <a:p>
            <a:pPr eaLnBrk="1" hangingPunct="1"/>
            <a:r>
              <a:rPr lang="en-US" sz="2800" dirty="0" smtClean="0"/>
              <a:t>Repressors have recognition helices that lie in the major groove of appropriate operator</a:t>
            </a:r>
          </a:p>
          <a:p>
            <a:pPr eaLnBrk="1" hangingPunct="1"/>
            <a:r>
              <a:rPr lang="en-US" sz="2800" dirty="0" smtClean="0"/>
              <a:t>Specificity of this binding depends on amino acids in the recognition helices</a:t>
            </a:r>
          </a:p>
        </p:txBody>
      </p:sp>
      <p:pic>
        <p:nvPicPr>
          <p:cNvPr id="3077" name="Picture 6" descr="schematic_represent_c_la_7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7600" y="1524000"/>
            <a:ext cx="515831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logo of a university&#10;&#10;Description automatically generated">
            <a:extLst>
              <a:ext uri="{FF2B5EF4-FFF2-40B4-BE49-F238E27FC236}">
                <a16:creationId xmlns:a16="http://schemas.microsoft.com/office/drawing/2014/main" xmlns="" id="{D60FA9A1-ECA4-1F34-858C-D658D749B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4189048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smtClean="0">
                <a:solidFill>
                  <a:srgbClr val="000000"/>
                </a:solidFill>
              </a:rPr>
              <a:t>9-</a:t>
            </a:r>
            <a:fld id="{5ABD72AD-4BD8-4B0F-B00D-66D596637977}" type="slidenum">
              <a:rPr lang="en-US" smtClean="0">
                <a:solidFill>
                  <a:srgbClr val="000000"/>
                </a:solidFill>
              </a:rPr>
              <a:pPr>
                <a:defRPr/>
              </a:pPr>
              <a:t>7</a:t>
            </a:fld>
            <a:endParaRPr lang="en-US">
              <a:solidFill>
                <a:srgbClr val="000000"/>
              </a:solidFill>
            </a:endParaRPr>
          </a:p>
        </p:txBody>
      </p:sp>
      <p:sp>
        <p:nvSpPr>
          <p:cNvPr id="6" name="Rectangle 5"/>
          <p:cNvSpPr/>
          <p:nvPr/>
        </p:nvSpPr>
        <p:spPr>
          <a:xfrm>
            <a:off x="423081" y="651261"/>
            <a:ext cx="10849969" cy="6278642"/>
          </a:xfrm>
          <a:prstGeom prst="rect">
            <a:avLst/>
          </a:prstGeom>
        </p:spPr>
        <p:txBody>
          <a:bodyPr wrap="square">
            <a:spAutoFit/>
          </a:bodyPr>
          <a:lstStyle/>
          <a:p>
            <a:r>
              <a:rPr lang="en-US" sz="2400" dirty="0" smtClean="0"/>
              <a:t>What is </a:t>
            </a:r>
            <a:r>
              <a:rPr lang="en-US" sz="2400" dirty="0"/>
              <a:t>A repressor </a:t>
            </a:r>
            <a:endParaRPr lang="en-US" sz="2400" dirty="0" smtClean="0"/>
          </a:p>
          <a:p>
            <a:endParaRPr lang="en-US" sz="2400" dirty="0" smtClean="0"/>
          </a:p>
          <a:p>
            <a:r>
              <a:rPr lang="en-US" sz="2400" dirty="0" smtClean="0"/>
              <a:t>A </a:t>
            </a:r>
            <a:r>
              <a:rPr lang="en-US" sz="2400" dirty="0"/>
              <a:t>repressor is a type of protein that can regulate gene expression by binding to a specific DNA sequence known as the operator. This binding typically prevents the transcription of the adjacent gene or genes. Repressors are a key component of regulatory systems in cells, helping to control when and to what extent genes are expressed.</a:t>
            </a:r>
          </a:p>
          <a:p>
            <a:endParaRPr lang="en-US" sz="2400" dirty="0"/>
          </a:p>
          <a:p>
            <a:r>
              <a:rPr lang="en-US" sz="2400" dirty="0"/>
              <a:t>The binding of a repressor to the operator site on DNA can block the RNA polymerase enzyme's access to the gene promoter, thereby inhibiting the initiation of transcription. This regulatory mechanism is often associated with negative control of gene expression, as the presence of the repressor negatively influences transcription.</a:t>
            </a:r>
          </a:p>
          <a:p>
            <a:endParaRPr lang="en-US" dirty="0"/>
          </a:p>
          <a:p>
            <a:endParaRPr lang="en-US" dirty="0"/>
          </a:p>
          <a:p>
            <a:endParaRPr lang="en-US" dirty="0"/>
          </a:p>
          <a:p>
            <a:endParaRPr lang="en-US" dirty="0"/>
          </a:p>
          <a:p>
            <a:endParaRPr lang="en-US" dirty="0"/>
          </a:p>
        </p:txBody>
      </p:sp>
      <p:pic>
        <p:nvPicPr>
          <p:cNvPr id="4" name="Picture 3" descr="A logo of a university&#10;&#10;Description automatically generated">
            <a:extLst>
              <a:ext uri="{FF2B5EF4-FFF2-40B4-BE49-F238E27FC236}">
                <a16:creationId xmlns:a16="http://schemas.microsoft.com/office/drawing/2014/main" xmlns=""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792923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a:solidFill>
                  <a:srgbClr val="000000"/>
                </a:solidFill>
              </a:rPr>
              <a:t>9-</a:t>
            </a:r>
            <a:fld id="{5ABD72AD-4BD8-4B0F-B00D-66D596637977}" type="slidenum">
              <a:rPr lang="en-US">
                <a:solidFill>
                  <a:srgbClr val="000000"/>
                </a:solidFill>
              </a:rPr>
              <a:pPr>
                <a:defRPr/>
              </a:pPr>
              <a:t>8</a:t>
            </a:fld>
            <a:endParaRPr lang="en-US">
              <a:solidFill>
                <a:srgbClr val="000000"/>
              </a:solidFill>
            </a:endParaRPr>
          </a:p>
        </p:txBody>
      </p:sp>
      <p:sp>
        <p:nvSpPr>
          <p:cNvPr id="6" name="Rectangle 5"/>
          <p:cNvSpPr/>
          <p:nvPr/>
        </p:nvSpPr>
        <p:spPr>
          <a:xfrm>
            <a:off x="518615" y="1006102"/>
            <a:ext cx="10849969" cy="4493538"/>
          </a:xfrm>
          <a:prstGeom prst="rect">
            <a:avLst/>
          </a:prstGeom>
        </p:spPr>
        <p:txBody>
          <a:bodyPr wrap="square">
            <a:spAutoFit/>
          </a:bodyPr>
          <a:lstStyle/>
          <a:p>
            <a:pPr algn="just"/>
            <a:endParaRPr lang="en-US" sz="2800" dirty="0">
              <a:solidFill>
                <a:srgbClr val="000000"/>
              </a:solidFill>
            </a:endParaRPr>
          </a:p>
          <a:p>
            <a:pPr algn="just"/>
            <a:r>
              <a:rPr lang="en-US" sz="2800" dirty="0">
                <a:solidFill>
                  <a:srgbClr val="000000"/>
                </a:solidFill>
              </a:rPr>
              <a:t>Repressors are commonly found in prokaryotic and eukaryotic organisms, and they play crucial roles in various cellular processes, including responses to environmental stimuli. The activity of repressors can be modulated by small molecules, which act as inducers or co-repressors, leading to changes in gene expression in response to specific signals or conditions.</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pic>
        <p:nvPicPr>
          <p:cNvPr id="4" name="Picture 3" descr="A logo of a university&#10;&#10;Description automatically generated">
            <a:extLst>
              <a:ext uri="{FF2B5EF4-FFF2-40B4-BE49-F238E27FC236}">
                <a16:creationId xmlns:a16="http://schemas.microsoft.com/office/drawing/2014/main" xmlns=""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843548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000000"/>
                </a:solidFill>
              </a:rPr>
              <a:t>9-</a:t>
            </a:r>
            <a:fld id="{54D3DE73-1FEA-407D-83F7-D7F2471EFF01}" type="slidenum">
              <a:rPr lang="en-US">
                <a:solidFill>
                  <a:srgbClr val="000000"/>
                </a:solidFill>
              </a:rPr>
              <a:pPr eaLnBrk="1" hangingPunct="1"/>
              <a:t>9</a:t>
            </a:fld>
            <a:endParaRPr lang="en-US">
              <a:solidFill>
                <a:srgbClr val="000000"/>
              </a:solidFill>
            </a:endParaRPr>
          </a:p>
        </p:txBody>
      </p:sp>
      <p:sp>
        <p:nvSpPr>
          <p:cNvPr id="4099" name="Rectangle 2"/>
          <p:cNvSpPr>
            <a:spLocks noGrp="1" noChangeArrowheads="1"/>
          </p:cNvSpPr>
          <p:nvPr>
            <p:ph type="title"/>
          </p:nvPr>
        </p:nvSpPr>
        <p:spPr>
          <a:xfrm>
            <a:off x="691486" y="861491"/>
            <a:ext cx="10972800" cy="1143000"/>
          </a:xfrm>
        </p:spPr>
        <p:txBody>
          <a:bodyPr/>
          <a:lstStyle/>
          <a:p>
            <a:pPr eaLnBrk="1" hangingPunct="1"/>
            <a:r>
              <a:rPr lang="en-US" sz="3600" dirty="0" smtClean="0"/>
              <a:t>Binding Specificity of Repressor-DNA Interaction Site</a:t>
            </a:r>
          </a:p>
        </p:txBody>
      </p:sp>
      <p:sp>
        <p:nvSpPr>
          <p:cNvPr id="4100" name="Rectangle 3"/>
          <p:cNvSpPr>
            <a:spLocks noGrp="1" noChangeArrowheads="1"/>
          </p:cNvSpPr>
          <p:nvPr>
            <p:ph type="body" idx="1"/>
          </p:nvPr>
        </p:nvSpPr>
        <p:spPr>
          <a:xfrm>
            <a:off x="691487" y="2187055"/>
            <a:ext cx="10972800" cy="4525963"/>
          </a:xfrm>
        </p:spPr>
        <p:txBody>
          <a:bodyPr/>
          <a:lstStyle/>
          <a:p>
            <a:pPr eaLnBrk="1" hangingPunct="1">
              <a:lnSpc>
                <a:spcPct val="90000"/>
              </a:lnSpc>
            </a:pPr>
            <a:r>
              <a:rPr lang="en-US" sz="2800" dirty="0" smtClean="0"/>
              <a:t>Repressors of </a:t>
            </a:r>
            <a:r>
              <a:rPr lang="en-US" sz="2800" dirty="0" smtClean="0">
                <a:latin typeface="Symbol" pitchFamily="18" charset="2"/>
              </a:rPr>
              <a:t>l</a:t>
            </a:r>
            <a:r>
              <a:rPr lang="en-US" sz="2800" dirty="0" smtClean="0"/>
              <a:t>-like phage have recognition helices that fit sideways into the major groove of the operator DNA</a:t>
            </a:r>
          </a:p>
          <a:p>
            <a:pPr eaLnBrk="1" hangingPunct="1">
              <a:lnSpc>
                <a:spcPct val="90000"/>
              </a:lnSpc>
            </a:pPr>
            <a:r>
              <a:rPr lang="en-US" sz="2800" dirty="0" smtClean="0"/>
              <a:t>Certain amino acids on the DNA side of the recognition helix make specific contact with bases in the operator</a:t>
            </a:r>
          </a:p>
          <a:p>
            <a:pPr eaLnBrk="1" hangingPunct="1">
              <a:lnSpc>
                <a:spcPct val="90000"/>
              </a:lnSpc>
            </a:pPr>
            <a:r>
              <a:rPr lang="en-US" sz="2800" dirty="0" smtClean="0"/>
              <a:t>These contacts determine the specificity of protein-DNA interactions</a:t>
            </a:r>
          </a:p>
          <a:p>
            <a:pPr eaLnBrk="1" hangingPunct="1">
              <a:lnSpc>
                <a:spcPct val="90000"/>
              </a:lnSpc>
            </a:pPr>
            <a:r>
              <a:rPr lang="en-US" sz="2800" dirty="0" smtClean="0"/>
              <a:t>Changing these amino acids can change specificity of the repressor</a:t>
            </a:r>
          </a:p>
        </p:txBody>
      </p:sp>
      <p:pic>
        <p:nvPicPr>
          <p:cNvPr id="5" name="Picture 4" descr="A logo of a university&#10;&#10;Description automatically generated">
            <a:extLst>
              <a:ext uri="{FF2B5EF4-FFF2-40B4-BE49-F238E27FC236}">
                <a16:creationId xmlns:a16="http://schemas.microsoft.com/office/drawing/2014/main" xmlns=""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1780" y="122830"/>
            <a:ext cx="1047750" cy="1028700"/>
          </a:xfrm>
          <a:prstGeom prst="rect">
            <a:avLst/>
          </a:prstGeom>
        </p:spPr>
      </p:pic>
    </p:spTree>
    <p:extLst>
      <p:ext uri="{BB962C8B-B14F-4D97-AF65-F5344CB8AC3E}">
        <p14:creationId xmlns:p14="http://schemas.microsoft.com/office/powerpoint/2010/main" val="16042796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VTI" id="{A72E8C35-66DD-49F8-AF66-813F19B983AE}" vid="{93CCBC76-B7A1-4C3D-93EA-5CE34C4670F9}"/>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2_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 xmlns:thm15="http://schemas.microsoft.com/office/thememl/2012/main" name="SavonVTI" id="{A72E8C35-66DD-49F8-AF66-813F19B983AE}" vid="{93CCBC76-B7A1-4C3D-93EA-5CE34C4670F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4461</TotalTime>
  <Words>1568</Words>
  <Application>Microsoft Office PowerPoint</Application>
  <PresentationFormat>Custom</PresentationFormat>
  <Paragraphs>159</Paragraphs>
  <Slides>29</Slides>
  <Notes>1</Notes>
  <HiddenSlides>0</HiddenSlides>
  <MMClips>0</MMClips>
  <ScaleCrop>false</ScaleCrop>
  <HeadingPairs>
    <vt:vector size="4" baseType="variant">
      <vt:variant>
        <vt:lpstr>Theme</vt:lpstr>
      </vt:variant>
      <vt:variant>
        <vt:i4>6</vt:i4>
      </vt:variant>
      <vt:variant>
        <vt:lpstr>Slide Titles</vt:lpstr>
      </vt:variant>
      <vt:variant>
        <vt:i4>29</vt:i4>
      </vt:variant>
    </vt:vector>
  </HeadingPairs>
  <TitlesOfParts>
    <vt:vector size="35" baseType="lpstr">
      <vt:lpstr>Office Theme</vt:lpstr>
      <vt:lpstr>SavonVTI</vt:lpstr>
      <vt:lpstr>Default Design</vt:lpstr>
      <vt:lpstr>1_Office Theme</vt:lpstr>
      <vt:lpstr>2_Office Theme</vt:lpstr>
      <vt:lpstr>2_SavonVTI</vt:lpstr>
      <vt:lpstr>Molecular Biology &amp;   Proteomics Genomic And Proteomic Technologies</vt:lpstr>
      <vt:lpstr>Outline</vt:lpstr>
      <vt:lpstr>Outline</vt:lpstr>
      <vt:lpstr>Objectives </vt:lpstr>
      <vt:lpstr>Objectives </vt:lpstr>
      <vt:lpstr>The l Family of Repressors</vt:lpstr>
      <vt:lpstr>PowerPoint Presentation</vt:lpstr>
      <vt:lpstr>PowerPoint Presentation</vt:lpstr>
      <vt:lpstr>Binding Specificity of Repressor-DNA Interaction Site</vt:lpstr>
      <vt:lpstr>Probing Binding Specificity by Site-Directed Mutagenesis</vt:lpstr>
      <vt:lpstr>l Repressor</vt:lpstr>
      <vt:lpstr>PowerPoint Presentation</vt:lpstr>
      <vt:lpstr>High-Resolution Analysis of l Repressor-Operator Interactions</vt:lpstr>
      <vt:lpstr>Interactions With Bases</vt:lpstr>
      <vt:lpstr>Amino Acid/DNA Backbone Interactions</vt:lpstr>
      <vt:lpstr>High-Resolution Analysis of Repressor-Operator Interactions</vt:lpstr>
      <vt:lpstr>Effects of DNA Conformation</vt:lpstr>
      <vt:lpstr>Genetic Tests of the Model</vt:lpstr>
      <vt:lpstr>9.2 The trp Repressor</vt:lpstr>
      <vt:lpstr>The Role of Tryptophan</vt:lpstr>
      <vt:lpstr>General Considerations on Protein-DNA Interactions</vt:lpstr>
      <vt:lpstr>Hydrogen Bonding Capabilities of the  Four Different Base Pairs</vt:lpstr>
      <vt:lpstr>The Importance of Multimeric DNA- Binding Proteins </vt:lpstr>
      <vt:lpstr>DNA-Binding Proteins: Action at a Distance</vt:lpstr>
      <vt:lpstr>The gal Operon</vt:lpstr>
      <vt:lpstr>Effect of DNA Looping on DNase Susceptibility</vt:lpstr>
      <vt:lpstr>Enhancers</vt:lpstr>
      <vt:lpstr>References</vt:lpstr>
      <vt:lpstr>Prokaryotic Genes Can Use  Enhancers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title</dc:title>
  <dc:creator>Samira Saeed</dc:creator>
  <cp:lastModifiedBy>dell</cp:lastModifiedBy>
  <cp:revision>166</cp:revision>
  <dcterms:created xsi:type="dcterms:W3CDTF">2023-08-06T13:50:32Z</dcterms:created>
  <dcterms:modified xsi:type="dcterms:W3CDTF">2023-12-18T22:05:42Z</dcterms:modified>
</cp:coreProperties>
</file>