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 id="2147483762" r:id="rId3"/>
    <p:sldMasterId id="2147483818" r:id="rId4"/>
    <p:sldMasterId id="2147483830" r:id="rId5"/>
  </p:sldMasterIdLst>
  <p:notesMasterIdLst>
    <p:notesMasterId r:id="rId142"/>
  </p:notesMasterIdLst>
  <p:sldIdLst>
    <p:sldId id="256" r:id="rId6"/>
    <p:sldId id="356" r:id="rId7"/>
    <p:sldId id="277" r:id="rId8"/>
    <p:sldId id="430" r:id="rId9"/>
    <p:sldId id="431" r:id="rId10"/>
    <p:sldId id="283" r:id="rId11"/>
    <p:sldId id="432" r:id="rId12"/>
    <p:sldId id="433" r:id="rId13"/>
    <p:sldId id="357" r:id="rId14"/>
    <p:sldId id="358" r:id="rId15"/>
    <p:sldId id="359" r:id="rId16"/>
    <p:sldId id="448" r:id="rId17"/>
    <p:sldId id="449" r:id="rId18"/>
    <p:sldId id="478" r:id="rId19"/>
    <p:sldId id="479" r:id="rId20"/>
    <p:sldId id="480" r:id="rId21"/>
    <p:sldId id="481" r:id="rId22"/>
    <p:sldId id="482" r:id="rId23"/>
    <p:sldId id="483" r:id="rId24"/>
    <p:sldId id="484" r:id="rId25"/>
    <p:sldId id="485" r:id="rId26"/>
    <p:sldId id="450" r:id="rId27"/>
    <p:sldId id="451" r:id="rId28"/>
    <p:sldId id="452" r:id="rId29"/>
    <p:sldId id="453" r:id="rId30"/>
    <p:sldId id="454" r:id="rId31"/>
    <p:sldId id="455" r:id="rId32"/>
    <p:sldId id="360" r:id="rId33"/>
    <p:sldId id="361" r:id="rId34"/>
    <p:sldId id="362" r:id="rId35"/>
    <p:sldId id="363" r:id="rId36"/>
    <p:sldId id="364" r:id="rId37"/>
    <p:sldId id="365" r:id="rId38"/>
    <p:sldId id="366" r:id="rId39"/>
    <p:sldId id="367" r:id="rId40"/>
    <p:sldId id="368" r:id="rId41"/>
    <p:sldId id="377" r:id="rId42"/>
    <p:sldId id="378" r:id="rId43"/>
    <p:sldId id="369" r:id="rId44"/>
    <p:sldId id="370" r:id="rId45"/>
    <p:sldId id="371" r:id="rId46"/>
    <p:sldId id="372" r:id="rId47"/>
    <p:sldId id="373" r:id="rId48"/>
    <p:sldId id="374" r:id="rId49"/>
    <p:sldId id="375" r:id="rId50"/>
    <p:sldId id="472" r:id="rId51"/>
    <p:sldId id="473" r:id="rId52"/>
    <p:sldId id="474" r:id="rId53"/>
    <p:sldId id="475" r:id="rId54"/>
    <p:sldId id="376"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506" r:id="rId72"/>
    <p:sldId id="507" r:id="rId73"/>
    <p:sldId id="444" r:id="rId74"/>
    <p:sldId id="446" r:id="rId75"/>
    <p:sldId id="443" r:id="rId76"/>
    <p:sldId id="436" r:id="rId77"/>
    <p:sldId id="434" r:id="rId78"/>
    <p:sldId id="435" r:id="rId79"/>
    <p:sldId id="437" r:id="rId80"/>
    <p:sldId id="438" r:id="rId81"/>
    <p:sldId id="439" r:id="rId82"/>
    <p:sldId id="440"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29" r:id="rId107"/>
    <p:sldId id="419" r:id="rId108"/>
    <p:sldId id="420" r:id="rId109"/>
    <p:sldId id="421" r:id="rId110"/>
    <p:sldId id="422" r:id="rId111"/>
    <p:sldId id="423" r:id="rId112"/>
    <p:sldId id="425" r:id="rId113"/>
    <p:sldId id="426" r:id="rId114"/>
    <p:sldId id="427" r:id="rId115"/>
    <p:sldId id="456" r:id="rId116"/>
    <p:sldId id="457" r:id="rId117"/>
    <p:sldId id="458" r:id="rId118"/>
    <p:sldId id="500" r:id="rId119"/>
    <p:sldId id="501" r:id="rId120"/>
    <p:sldId id="502" r:id="rId121"/>
    <p:sldId id="503" r:id="rId122"/>
    <p:sldId id="504" r:id="rId123"/>
    <p:sldId id="505" r:id="rId124"/>
    <p:sldId id="428" r:id="rId125"/>
    <p:sldId id="508" r:id="rId126"/>
    <p:sldId id="509" r:id="rId127"/>
    <p:sldId id="510" r:id="rId128"/>
    <p:sldId id="511" r:id="rId129"/>
    <p:sldId id="512" r:id="rId130"/>
    <p:sldId id="513" r:id="rId131"/>
    <p:sldId id="514" r:id="rId132"/>
    <p:sldId id="515" r:id="rId133"/>
    <p:sldId id="516" r:id="rId134"/>
    <p:sldId id="517" r:id="rId135"/>
    <p:sldId id="518" r:id="rId136"/>
    <p:sldId id="519" r:id="rId137"/>
    <p:sldId id="520" r:id="rId138"/>
    <p:sldId id="441" r:id="rId139"/>
    <p:sldId id="442" r:id="rId140"/>
    <p:sldId id="447" r:id="rId1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139" autoAdjust="0"/>
  </p:normalViewPr>
  <p:slideViewPr>
    <p:cSldViewPr snapToGrid="0">
      <p:cViewPr>
        <p:scale>
          <a:sx n="70" d="100"/>
          <a:sy n="70" d="100"/>
        </p:scale>
        <p:origin x="-72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dirty="0"/>
          </a:p>
        </p:txBody>
      </p:sp>
    </p:spTree>
    <p:extLst>
      <p:ext uri="{BB962C8B-B14F-4D97-AF65-F5344CB8AC3E}">
        <p14:creationId xmlns:p14="http://schemas.microsoft.com/office/powerpoint/2010/main" val="109830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486EC-8495-4C49-ACEA-CAFC9EA9566B}" type="slidenum">
              <a:rPr lang="el-GR">
                <a:solidFill>
                  <a:prstClr val="black"/>
                </a:solidFill>
              </a:rPr>
              <a:pPr/>
              <a:t>82</a:t>
            </a:fld>
            <a:endParaRPr lang="el-GR">
              <a:solidFill>
                <a:prstClr val="black"/>
              </a:solidFill>
            </a:endParaRPr>
          </a:p>
        </p:txBody>
      </p:sp>
      <p:sp>
        <p:nvSpPr>
          <p:cNvPr id="90114" name="Rectangle 2"/>
          <p:cNvSpPr>
            <a:spLocks noRot="1" noChangeArrowheads="1" noTextEdit="1"/>
          </p:cNvSpPr>
          <p:nvPr>
            <p:ph type="sldImg"/>
          </p:nvPr>
        </p:nvSpPr>
        <p:spPr>
          <a:xfrm>
            <a:off x="381000" y="685800"/>
            <a:ext cx="6096000" cy="3429000"/>
          </a:xfrm>
          <a:ln/>
        </p:spPr>
      </p:sp>
      <p:sp>
        <p:nvSpPr>
          <p:cNvPr id="90115" name="Text Box 3"/>
          <p:cNvSpPr txBox="1">
            <a:spLocks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50000"/>
              </a:spcBef>
            </a:pPr>
            <a:r>
              <a:rPr lang="en-US" sz="1600"/>
              <a:t>SDS denaturates and lineasrises the protein (to make movement solely dependent on mass, not shape)</a:t>
            </a:r>
          </a:p>
          <a:p>
            <a:pPr>
              <a:spcBef>
                <a:spcPct val="50000"/>
              </a:spcBef>
            </a:pPr>
            <a:endParaRPr lang="en-US" sz="1600"/>
          </a:p>
          <a:p>
            <a:pPr>
              <a:spcBef>
                <a:spcPct val="50000"/>
              </a:spcBef>
            </a:pPr>
            <a:r>
              <a:rPr lang="en-US" sz="1600"/>
              <a:t>After solubilisation with SDS, proteins getting negatively charged. They will migrate into polyacrylamid gels to separate by sieving (SDS-PAGE)</a:t>
            </a:r>
            <a:endParaRPr lang="el-GR" sz="1600"/>
          </a:p>
          <a:p>
            <a:pPr>
              <a:spcBef>
                <a:spcPct val="50000"/>
              </a:spcBef>
            </a:pPr>
            <a:endParaRPr lang="el-GR" sz="1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B2E5D-5110-4028-B8AA-74FB0590D51B}" type="slidenum">
              <a:rPr lang="el-GR">
                <a:solidFill>
                  <a:prstClr val="black"/>
                </a:solidFill>
              </a:rPr>
              <a:pPr/>
              <a:t>88</a:t>
            </a:fld>
            <a:endParaRPr lang="el-GR">
              <a:solidFill>
                <a:prstClr val="black"/>
              </a:solidFill>
            </a:endParaRPr>
          </a:p>
        </p:txBody>
      </p:sp>
      <p:sp>
        <p:nvSpPr>
          <p:cNvPr id="97282" name="Rectangle 2"/>
          <p:cNvSpPr>
            <a:spLocks noRot="1" noChangeArrowheads="1" noTextEdit="1"/>
          </p:cNvSpPr>
          <p:nvPr>
            <p:ph type="sldImg"/>
          </p:nvPr>
        </p:nvSpPr>
        <p:spPr>
          <a:xfrm>
            <a:off x="381000" y="685800"/>
            <a:ext cx="6096000" cy="3429000"/>
          </a:xfrm>
          <a:ln/>
        </p:spPr>
      </p:sp>
      <p:sp>
        <p:nvSpPr>
          <p:cNvPr id="97283" name="Rectangle 3"/>
          <p:cNvSpPr>
            <a:spLocks noGrp="1" noChangeArrowheads="1"/>
          </p:cNvSpPr>
          <p:nvPr>
            <p:ph type="body" idx="1"/>
          </p:nvPr>
        </p:nvSpPr>
        <p:spPr/>
        <p:txBody>
          <a:bodyPr/>
          <a:lstStyle/>
          <a:p>
            <a:r>
              <a:rPr lang="en-US"/>
              <a:t>UV/Vis detector</a:t>
            </a:r>
          </a:p>
          <a:p>
            <a:r>
              <a:rPr lang="en-US"/>
              <a:t>Electro chemcial detector EC</a:t>
            </a:r>
          </a:p>
          <a:p>
            <a:r>
              <a:rPr lang="en-US"/>
              <a:t>Fluorescence detector</a:t>
            </a:r>
          </a:p>
          <a:p>
            <a:r>
              <a:rPr lang="en-US"/>
              <a:t>Refractive index ( ex. sugar)</a:t>
            </a:r>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28408-04E3-46B7-AB58-D32E458DDB95}" type="slidenum">
              <a:rPr lang="el-GR">
                <a:solidFill>
                  <a:prstClr val="black"/>
                </a:solidFill>
              </a:rPr>
              <a:pPr/>
              <a:t>101</a:t>
            </a:fld>
            <a:endParaRPr lang="el-GR">
              <a:solidFill>
                <a:prstClr val="black"/>
              </a:solidFill>
            </a:endParaRPr>
          </a:p>
        </p:txBody>
      </p:sp>
      <p:sp>
        <p:nvSpPr>
          <p:cNvPr id="110594" name="Rectangle 2"/>
          <p:cNvSpPr>
            <a:spLocks noRo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0AB4D-2435-4985-8161-0D6608E6C424}" type="slidenum">
              <a:rPr lang="el-GR"/>
              <a:pPr/>
              <a:t>122</a:t>
            </a:fld>
            <a:endParaRPr lang="el-GR"/>
          </a:p>
        </p:txBody>
      </p:sp>
      <p:sp>
        <p:nvSpPr>
          <p:cNvPr id="50178" name="Rectangle 1026"/>
          <p:cNvSpPr>
            <a:spLocks noRot="1" noChangeArrowheads="1" noTextEdit="1"/>
          </p:cNvSpPr>
          <p:nvPr>
            <p:ph type="sldImg"/>
          </p:nvPr>
        </p:nvSpPr>
        <p:spPr>
          <a:xfrm>
            <a:off x="428625" y="696913"/>
            <a:ext cx="6061075" cy="3409950"/>
          </a:xfrm>
          <a:ln/>
        </p:spPr>
      </p:sp>
      <p:sp>
        <p:nvSpPr>
          <p:cNvPr id="50179" name="Rectangle 1027"/>
          <p:cNvSpPr>
            <a:spLocks noGrp="1" noChangeArrowheads="1"/>
          </p:cNvSpPr>
          <p:nvPr>
            <p:ph type="body" idx="1"/>
          </p:nvPr>
        </p:nvSpPr>
        <p:spPr>
          <a:xfrm>
            <a:off x="882650" y="4340225"/>
            <a:ext cx="5076825" cy="4106863"/>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EDD5F-49C4-4519-8E67-E1B81BD71B2F}" type="slidenum">
              <a:rPr lang="el-GR"/>
              <a:pPr/>
              <a:t>128</a:t>
            </a:fld>
            <a:endParaRPr lang="el-GR"/>
          </a:p>
        </p:txBody>
      </p:sp>
      <p:sp>
        <p:nvSpPr>
          <p:cNvPr id="302082" name="Rectangle 2"/>
          <p:cNvSpPr>
            <a:spLocks noRot="1" noChangeArrowheads="1" noTextEdit="1"/>
          </p:cNvSpPr>
          <p:nvPr>
            <p:ph type="sldImg"/>
          </p:nvPr>
        </p:nvSpPr>
        <p:spPr>
          <a:ln/>
        </p:spPr>
      </p:sp>
      <p:sp>
        <p:nvSpPr>
          <p:cNvPr id="302083" name="Rectangle 3"/>
          <p:cNvSpPr>
            <a:spLocks noGrp="1" noChangeArrowheads="1"/>
          </p:cNvSpPr>
          <p:nvPr>
            <p:ph type="body" idx="1"/>
          </p:nvPr>
        </p:nvSpPr>
        <p:spPr/>
        <p:txBody>
          <a:bodyPr/>
          <a:lstStyle/>
          <a:p>
            <a:pPr>
              <a:lnSpc>
                <a:spcPct val="80000"/>
              </a:lnSpc>
            </a:pPr>
            <a:r>
              <a:rPr lang="el-GR" sz="1400"/>
              <a:t>IEA - IC - IDA - </a:t>
            </a:r>
            <a:r>
              <a:rPr lang="el-GR"/>
              <a:t>Enzyme assays </a:t>
            </a:r>
          </a:p>
          <a:p>
            <a:pPr>
              <a:lnSpc>
                <a:spcPct val="80000"/>
              </a:lnSpc>
            </a:pPr>
            <a:r>
              <a:rPr lang="el-GR"/>
              <a:t>In vitro reconstitution (e.g. transcription) </a:t>
            </a:r>
          </a:p>
          <a:p>
            <a:pPr>
              <a:lnSpc>
                <a:spcPct val="80000"/>
              </a:lnSpc>
            </a:pPr>
            <a:r>
              <a:rPr lang="el-GR"/>
              <a:t>Immunofluorescence (for cellular component) </a:t>
            </a:r>
          </a:p>
          <a:p>
            <a:pPr>
              <a:lnSpc>
                <a:spcPct val="80000"/>
              </a:lnSpc>
            </a:pPr>
            <a:r>
              <a:rPr lang="el-GR"/>
              <a:t>Cell fractionation (for cellular component) </a:t>
            </a:r>
          </a:p>
          <a:p>
            <a:pPr>
              <a:lnSpc>
                <a:spcPct val="80000"/>
              </a:lnSpc>
            </a:pPr>
            <a:r>
              <a:rPr lang="el-GR"/>
              <a:t>Physical interaction/binding</a:t>
            </a:r>
            <a:r>
              <a:rPr lang="el-GR" sz="1400"/>
              <a:t> </a:t>
            </a:r>
          </a:p>
          <a:p>
            <a:pPr>
              <a:lnSpc>
                <a:spcPct val="80000"/>
              </a:lnSpc>
            </a:pPr>
            <a:r>
              <a:rPr lang="el-GR" sz="1400"/>
              <a:t>IGC – IEP – </a:t>
            </a:r>
            <a:endParaRPr lang="en-US" sz="1400"/>
          </a:p>
          <a:p>
            <a:pPr>
              <a:lnSpc>
                <a:spcPct val="80000"/>
              </a:lnSpc>
            </a:pPr>
            <a:r>
              <a:rPr lang="el-GR"/>
              <a:t>Transcript levels (e.g. Northerns, microarray data) </a:t>
            </a:r>
          </a:p>
          <a:p>
            <a:pPr>
              <a:lnSpc>
                <a:spcPct val="80000"/>
              </a:lnSpc>
            </a:pPr>
            <a:r>
              <a:rPr lang="el-GR"/>
              <a:t>Protein levels (e.g. Western blots)</a:t>
            </a:r>
            <a:r>
              <a:rPr lang="el-GR" sz="1400"/>
              <a:t> </a:t>
            </a:r>
            <a:endParaRPr lang="en-US" sz="1400"/>
          </a:p>
          <a:p>
            <a:pPr>
              <a:lnSpc>
                <a:spcPct val="80000"/>
              </a:lnSpc>
            </a:pPr>
            <a:r>
              <a:rPr lang="el-GR"/>
              <a:t>Operon structure </a:t>
            </a:r>
          </a:p>
          <a:p>
            <a:pPr>
              <a:lnSpc>
                <a:spcPct val="80000"/>
              </a:lnSpc>
            </a:pPr>
            <a:r>
              <a:rPr lang="el-GR"/>
              <a:t>Syntenic regions </a:t>
            </a:r>
          </a:p>
          <a:p>
            <a:pPr>
              <a:lnSpc>
                <a:spcPct val="80000"/>
              </a:lnSpc>
            </a:pPr>
            <a:r>
              <a:rPr lang="el-GR"/>
              <a:t>Pathway analysis </a:t>
            </a:r>
          </a:p>
          <a:p>
            <a:pPr>
              <a:lnSpc>
                <a:spcPct val="80000"/>
              </a:lnSpc>
            </a:pPr>
            <a:r>
              <a:rPr lang="el-GR"/>
              <a:t>Genome-scale analysis of processes </a:t>
            </a:r>
          </a:p>
          <a:p>
            <a:pPr>
              <a:lnSpc>
                <a:spcPct val="80000"/>
              </a:lnSpc>
            </a:pPr>
            <a:r>
              <a:rPr lang="el-GR" sz="1400"/>
              <a:t>IGI -</a:t>
            </a:r>
          </a:p>
          <a:p>
            <a:pPr>
              <a:lnSpc>
                <a:spcPct val="80000"/>
              </a:lnSpc>
            </a:pPr>
            <a:r>
              <a:rPr lang="el-GR"/>
              <a:t>"Traditional" genetic interactions such as suppressors, synthetic lethals, etc. </a:t>
            </a:r>
          </a:p>
          <a:p>
            <a:pPr>
              <a:lnSpc>
                <a:spcPct val="80000"/>
              </a:lnSpc>
            </a:pPr>
            <a:r>
              <a:rPr lang="el-GR"/>
              <a:t>Functional complementation </a:t>
            </a:r>
          </a:p>
          <a:p>
            <a:pPr>
              <a:lnSpc>
                <a:spcPct val="80000"/>
              </a:lnSpc>
            </a:pPr>
            <a:r>
              <a:rPr lang="el-GR"/>
              <a:t>Rescue experiments </a:t>
            </a:r>
          </a:p>
          <a:p>
            <a:pPr>
              <a:lnSpc>
                <a:spcPct val="80000"/>
              </a:lnSpc>
            </a:pPr>
            <a:r>
              <a:rPr lang="el-GR"/>
              <a:t>Inference about one gene drawn from the phenotype of a mutation in a different gene.</a:t>
            </a:r>
            <a:r>
              <a:rPr lang="el-GR" sz="1400"/>
              <a:t> </a:t>
            </a:r>
          </a:p>
          <a:p>
            <a:pPr>
              <a:lnSpc>
                <a:spcPct val="80000"/>
              </a:lnSpc>
            </a:pPr>
            <a:r>
              <a:rPr lang="el-GR" sz="1400"/>
              <a:t>IMP -</a:t>
            </a:r>
          </a:p>
          <a:p>
            <a:pPr>
              <a:lnSpc>
                <a:spcPct val="80000"/>
              </a:lnSpc>
            </a:pPr>
            <a:r>
              <a:rPr lang="el-GR"/>
              <a:t>Any gene mutation/knockout </a:t>
            </a:r>
          </a:p>
          <a:p>
            <a:pPr>
              <a:lnSpc>
                <a:spcPct val="80000"/>
              </a:lnSpc>
            </a:pPr>
            <a:r>
              <a:rPr lang="el-GR"/>
              <a:t>Overexpression/ectopic expression of wild-type or mutant genes </a:t>
            </a:r>
          </a:p>
          <a:p>
            <a:pPr>
              <a:lnSpc>
                <a:spcPct val="80000"/>
              </a:lnSpc>
            </a:pPr>
            <a:r>
              <a:rPr lang="el-GR"/>
              <a:t>Anti-sense experiments </a:t>
            </a:r>
          </a:p>
          <a:p>
            <a:pPr>
              <a:lnSpc>
                <a:spcPct val="80000"/>
              </a:lnSpc>
            </a:pPr>
            <a:r>
              <a:rPr lang="el-GR"/>
              <a:t>RNAi experiments </a:t>
            </a:r>
          </a:p>
          <a:p>
            <a:pPr>
              <a:lnSpc>
                <a:spcPct val="80000"/>
              </a:lnSpc>
            </a:pPr>
            <a:r>
              <a:rPr lang="el-GR"/>
              <a:t>Specific protein inhibitors </a:t>
            </a:r>
          </a:p>
          <a:p>
            <a:pPr>
              <a:lnSpc>
                <a:spcPct val="80000"/>
              </a:lnSpc>
            </a:pPr>
            <a:r>
              <a:rPr lang="el-GR"/>
              <a:t>Polymorphism or allelic variation </a:t>
            </a:r>
          </a:p>
          <a:p>
            <a:pPr>
              <a:lnSpc>
                <a:spcPct val="80000"/>
              </a:lnSpc>
            </a:pPr>
            <a:r>
              <a:rPr lang="el-GR" sz="1400"/>
              <a:t>IPI -</a:t>
            </a:r>
          </a:p>
          <a:p>
            <a:pPr>
              <a:lnSpc>
                <a:spcPct val="80000"/>
              </a:lnSpc>
            </a:pPr>
            <a:r>
              <a:rPr lang="el-GR"/>
              <a:t>2-hybrid interactions </a:t>
            </a:r>
          </a:p>
          <a:p>
            <a:pPr>
              <a:lnSpc>
                <a:spcPct val="80000"/>
              </a:lnSpc>
            </a:pPr>
            <a:r>
              <a:rPr lang="el-GR"/>
              <a:t>Co-purification </a:t>
            </a:r>
          </a:p>
          <a:p>
            <a:pPr>
              <a:lnSpc>
                <a:spcPct val="80000"/>
              </a:lnSpc>
            </a:pPr>
            <a:r>
              <a:rPr lang="el-GR"/>
              <a:t>Co-immunoprecipitation </a:t>
            </a:r>
          </a:p>
          <a:p>
            <a:pPr>
              <a:lnSpc>
                <a:spcPct val="80000"/>
              </a:lnSpc>
            </a:pPr>
            <a:r>
              <a:rPr lang="el-GR"/>
              <a:t>Ion/protein binding experiments</a:t>
            </a:r>
            <a:r>
              <a:rPr lang="el-GR" sz="1400"/>
              <a:t> </a:t>
            </a:r>
          </a:p>
          <a:p>
            <a:pPr>
              <a:lnSpc>
                <a:spcPct val="80000"/>
              </a:lnSpc>
            </a:pPr>
            <a:r>
              <a:rPr lang="el-GR" sz="1400"/>
              <a:t>ISS – </a:t>
            </a:r>
            <a:endParaRPr lang="en-US" sz="1400"/>
          </a:p>
          <a:p>
            <a:pPr>
              <a:lnSpc>
                <a:spcPct val="80000"/>
              </a:lnSpc>
            </a:pPr>
            <a:r>
              <a:rPr lang="el-GR"/>
              <a:t>Sequence similarity (homologue of/most closely related to) </a:t>
            </a:r>
          </a:p>
          <a:p>
            <a:pPr>
              <a:lnSpc>
                <a:spcPct val="80000"/>
              </a:lnSpc>
            </a:pPr>
            <a:r>
              <a:rPr lang="el-GR"/>
              <a:t>Recognized domains </a:t>
            </a:r>
          </a:p>
          <a:p>
            <a:pPr>
              <a:lnSpc>
                <a:spcPct val="80000"/>
              </a:lnSpc>
            </a:pPr>
            <a:r>
              <a:rPr lang="el-GR"/>
              <a:t>Structural similarity </a:t>
            </a:r>
          </a:p>
          <a:p>
            <a:pPr>
              <a:lnSpc>
                <a:spcPct val="80000"/>
              </a:lnSpc>
            </a:pPr>
            <a:r>
              <a:rPr lang="el-GR"/>
              <a:t>Southern blotting </a:t>
            </a:r>
          </a:p>
          <a:p>
            <a:pPr>
              <a:lnSpc>
                <a:spcPct val="80000"/>
              </a:lnSpc>
            </a:pPr>
            <a:r>
              <a:rPr lang="el-GR" sz="1400"/>
              <a:t>RCA -</a:t>
            </a:r>
          </a:p>
          <a:p>
            <a:pPr>
              <a:lnSpc>
                <a:spcPct val="80000"/>
              </a:lnSpc>
            </a:pPr>
            <a:r>
              <a:rPr lang="el-GR"/>
              <a:t>Large-scale protein-protein interaction experiments </a:t>
            </a:r>
          </a:p>
          <a:p>
            <a:pPr>
              <a:lnSpc>
                <a:spcPct val="80000"/>
              </a:lnSpc>
            </a:pPr>
            <a:r>
              <a:rPr lang="el-GR"/>
              <a:t>Microarray experiments </a:t>
            </a:r>
          </a:p>
          <a:p>
            <a:pPr>
              <a:lnSpc>
                <a:spcPct val="80000"/>
              </a:lnSpc>
            </a:pPr>
            <a:r>
              <a:rPr lang="el-GR"/>
              <a:t>Integration of large-scale datasets of several types </a:t>
            </a:r>
          </a:p>
          <a:p>
            <a:pPr>
              <a:lnSpc>
                <a:spcPct val="80000"/>
              </a:lnSpc>
            </a:pPr>
            <a:r>
              <a:rPr lang="el-GR"/>
              <a:t>Text-based computation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EB3558-EC94-4BE7-B8C3-3189E09762E9}" type="slidenum">
              <a:rPr lang="el-GR">
                <a:solidFill>
                  <a:prstClr val="black"/>
                </a:solidFill>
              </a:rPr>
              <a:pPr/>
              <a:t>28</a:t>
            </a:fld>
            <a:endParaRPr lang="el-GR">
              <a:solidFill>
                <a:prstClr val="black"/>
              </a:solidFill>
            </a:endParaRPr>
          </a:p>
        </p:txBody>
      </p:sp>
      <p:sp>
        <p:nvSpPr>
          <p:cNvPr id="9218" name="Rectangle 2"/>
          <p:cNvSpPr>
            <a:spLocks noRot="1" noChangeArrowheads="1" noTextEdit="1"/>
          </p:cNvSpPr>
          <p:nvPr>
            <p:ph type="sldImg"/>
          </p:nvPr>
        </p:nvSpPr>
        <p:spPr>
          <a:xfrm>
            <a:off x="381000" y="685800"/>
            <a:ext cx="6096000" cy="3429000"/>
          </a:xfrm>
          <a:ln/>
        </p:spPr>
      </p:sp>
      <p:pic>
        <p:nvPicPr>
          <p:cNvPr id="9219" name="Picture 3" descr="graves and haystead 2002"/>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55688" y="4343400"/>
            <a:ext cx="47466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p:cNvSpPr txBox="1">
            <a:spLocks noChangeArrowheads="1"/>
          </p:cNvSpPr>
          <p:nvPr/>
        </p:nvSpPr>
        <p:spPr bwMode="auto">
          <a:xfrm>
            <a:off x="4184650" y="8412163"/>
            <a:ext cx="2268538"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000" smtClean="0">
                <a:solidFill>
                  <a:prstClr val="black"/>
                </a:solidFill>
                <a:latin typeface="Arial" charset="0"/>
              </a:rPr>
              <a:t>From Graves and Haystead, 2002</a:t>
            </a:r>
            <a:endParaRPr lang="el-GR" sz="1000"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22545-3AC0-4609-A111-3491BC7628F0}" type="slidenum">
              <a:rPr lang="el-GR">
                <a:solidFill>
                  <a:prstClr val="black"/>
                </a:solidFill>
              </a:rPr>
              <a:pPr/>
              <a:t>31</a:t>
            </a:fld>
            <a:endParaRPr lang="el-GR">
              <a:solidFill>
                <a:prstClr val="black"/>
              </a:solidFill>
            </a:endParaRPr>
          </a:p>
        </p:txBody>
      </p:sp>
      <p:sp>
        <p:nvSpPr>
          <p:cNvPr id="13314" name="Rectangle 2"/>
          <p:cNvSpPr>
            <a:spLocks noRot="1" noChangeArrowheads="1" noTextEdit="1"/>
          </p:cNvSpPr>
          <p:nvPr>
            <p:ph type="sldImg"/>
          </p:nvPr>
        </p:nvSpPr>
        <p:spPr>
          <a:xfrm>
            <a:off x="381000" y="685800"/>
            <a:ext cx="6096000" cy="3429000"/>
          </a:xfrm>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18E21-8286-43D2-8051-06D89167613E}" type="slidenum">
              <a:rPr lang="el-GR">
                <a:solidFill>
                  <a:prstClr val="black"/>
                </a:solidFill>
              </a:rPr>
              <a:pPr/>
              <a:t>32</a:t>
            </a:fld>
            <a:endParaRPr lang="el-GR">
              <a:solidFill>
                <a:prstClr val="black"/>
              </a:solidFill>
            </a:endParaRPr>
          </a:p>
        </p:txBody>
      </p:sp>
      <p:sp>
        <p:nvSpPr>
          <p:cNvPr id="15362" name="Rectangle 2"/>
          <p:cNvSpPr>
            <a:spLocks noRo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F9CAD-0AE4-4D27-A8BE-46A828B50C79}" type="slidenum">
              <a:rPr lang="en-US" smtClean="0"/>
              <a:t>56</a:t>
            </a:fld>
            <a:endParaRPr lang="en-US"/>
          </a:p>
        </p:txBody>
      </p:sp>
    </p:spTree>
    <p:extLst>
      <p:ext uri="{BB962C8B-B14F-4D97-AF65-F5344CB8AC3E}">
        <p14:creationId xmlns:p14="http://schemas.microsoft.com/office/powerpoint/2010/main" val="18586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F9CAD-0AE4-4D27-A8BE-46A828B50C79}" type="slidenum">
              <a:rPr lang="en-US" smtClean="0"/>
              <a:t>57</a:t>
            </a:fld>
            <a:endParaRPr lang="en-US"/>
          </a:p>
        </p:txBody>
      </p:sp>
    </p:spTree>
    <p:extLst>
      <p:ext uri="{BB962C8B-B14F-4D97-AF65-F5344CB8AC3E}">
        <p14:creationId xmlns:p14="http://schemas.microsoft.com/office/powerpoint/2010/main" val="216160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C4F46-3766-45FA-9971-15E1D6CB1D0E}" type="slidenum">
              <a:rPr lang="el-GR">
                <a:solidFill>
                  <a:prstClr val="black"/>
                </a:solidFill>
              </a:rPr>
              <a:pPr/>
              <a:t>66</a:t>
            </a:fld>
            <a:endParaRPr lang="el-GR">
              <a:solidFill>
                <a:prstClr val="black"/>
              </a:solidFill>
            </a:endParaRPr>
          </a:p>
        </p:txBody>
      </p:sp>
      <p:sp>
        <p:nvSpPr>
          <p:cNvPr id="83970" name="Rectangle 2"/>
          <p:cNvSpPr>
            <a:spLocks noRot="1" noChangeArrowheads="1" noTextEdit="1"/>
          </p:cNvSpPr>
          <p:nvPr>
            <p:ph type="sldImg"/>
          </p:nvPr>
        </p:nvSpPr>
        <p:spPr>
          <a:xfrm>
            <a:off x="381000" y="685800"/>
            <a:ext cx="6096000" cy="3429000"/>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109830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25E46-8C51-4710-B2AD-044E5A591433}" type="slidenum">
              <a:rPr lang="el-GR">
                <a:solidFill>
                  <a:prstClr val="black"/>
                </a:solidFill>
              </a:rPr>
              <a:pPr/>
              <a:t>79</a:t>
            </a:fld>
            <a:endParaRPr lang="el-GR">
              <a:solidFill>
                <a:prstClr val="black"/>
              </a:solidFill>
            </a:endParaRPr>
          </a:p>
        </p:txBody>
      </p:sp>
      <p:sp>
        <p:nvSpPr>
          <p:cNvPr id="86018" name="Rectangle 2"/>
          <p:cNvSpPr>
            <a:spLocks noRot="1" noChangeArrowheads="1" noTextEdit="1"/>
          </p:cNvSpPr>
          <p:nvPr>
            <p:ph type="sldImg"/>
          </p:nvPr>
        </p:nvSpPr>
        <p:spPr>
          <a:xfrm>
            <a:off x="381000" y="685800"/>
            <a:ext cx="6096000" cy="3429000"/>
          </a:xfrm>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14" y="4682082"/>
            <a:ext cx="8936847"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12/17/2023</a:t>
            </a:fld>
            <a:endParaRPr lang="en-US" dirty="0"/>
          </a:p>
        </p:txBody>
      </p:sp>
      <p:sp>
        <p:nvSpPr>
          <p:cNvPr id="21" name="Footer Placeholder 20"/>
          <p:cNvSpPr>
            <a:spLocks noGrp="1"/>
          </p:cNvSpPr>
          <p:nvPr>
            <p:ph type="ftr" sz="quarter" idx="11"/>
          </p:nvPr>
        </p:nvSpPr>
        <p:spPr>
          <a:xfrm>
            <a:off x="1629114"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3"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A22414A8-7C6C-444F-BB5F-FD76B7242E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93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13822083-7BEE-40C2-8B9C-BB1505C94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731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0F71C1D1-A4CF-424A-A1DD-247A7A28E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297111F5-62B2-4111-A1DB-4EABD97712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579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D98BA278-9748-4DF7-953D-CEA0E0114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40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785463D6-4CA8-401F-BB1F-241831FE59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15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7E102CE3-1B72-4469-A267-B389CA6699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B14D3DBB-D5A3-4CF3-9735-4554D6FD28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85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4E50AF5A-3D06-47FC-9CB6-B56DFD9E1C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3093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B9CB59AD-EB5B-4341-ABA3-6AA0A37E43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80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7E055F8B-3269-4895-AF4D-5F138AF79D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779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l-GR">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l-GR">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6113E724-1FA3-4115-9B41-F4619263C14C}"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422988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6"/>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l-GR">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l-GR">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BC596859-7328-46CB-AC84-0D7DF5E0FCAA}"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90513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l-G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l-G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9B6FA826-4F60-4E11-8949-15BA6273C61C}" type="slidenum">
              <a:rPr lang="el-GR"/>
              <a:pPr/>
              <a:t>‹#›</a:t>
            </a:fld>
            <a:endParaRPr lang="el-GR"/>
          </a:p>
        </p:txBody>
      </p:sp>
    </p:spTree>
    <p:extLst>
      <p:ext uri="{BB962C8B-B14F-4D97-AF65-F5344CB8AC3E}">
        <p14:creationId xmlns:p14="http://schemas.microsoft.com/office/powerpoint/2010/main" val="2093698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14" y="4682082"/>
            <a:ext cx="8936847"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12/17/2023</a:t>
            </a:fld>
            <a:endParaRPr lang="en-US" dirty="0"/>
          </a:p>
        </p:txBody>
      </p:sp>
      <p:sp>
        <p:nvSpPr>
          <p:cNvPr id="21" name="Footer Placeholder 20"/>
          <p:cNvSpPr>
            <a:spLocks noGrp="1"/>
          </p:cNvSpPr>
          <p:nvPr>
            <p:ph type="ftr" sz="quarter" idx="11"/>
          </p:nvPr>
        </p:nvSpPr>
        <p:spPr>
          <a:xfrm>
            <a:off x="1629114"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3"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324538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474389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2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smtClean="0"/>
              <a:pPr/>
              <a:t>10/8/2023</a:t>
            </a:fld>
            <a:endParaRPr dirty="0"/>
          </a:p>
        </p:txBody>
      </p:sp>
      <p:sp>
        <p:nvSpPr>
          <p:cNvPr id="5" name="Footer Placeholder 4"/>
          <p:cNvSpPr>
            <a:spLocks noGrp="1"/>
          </p:cNvSpPr>
          <p:nvPr>
            <p:ph type="ftr" sz="quarter" idx="11"/>
          </p:nvPr>
        </p:nvSpPr>
        <p:spPr>
          <a:xfrm>
            <a:off x="1629170" y="5177408"/>
            <a:ext cx="566013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71058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86140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2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12/17/2023</a:t>
            </a:fld>
            <a:endParaRPr lang="en-US" dirty="0"/>
          </a:p>
        </p:txBody>
      </p:sp>
      <p:sp>
        <p:nvSpPr>
          <p:cNvPr id="5" name="Footer Placeholder 4"/>
          <p:cNvSpPr>
            <a:spLocks noGrp="1"/>
          </p:cNvSpPr>
          <p:nvPr>
            <p:ph type="ftr" sz="quarter" idx="11"/>
          </p:nvPr>
        </p:nvSpPr>
        <p:spPr>
          <a:xfrm>
            <a:off x="1629170" y="5177408"/>
            <a:ext cx="5660135"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9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9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662223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270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357709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12/17/2023</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3"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7516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13"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12/17/2023</a:t>
            </a:fld>
            <a:endParaRPr lang="en-US" dirty="0"/>
          </a:p>
        </p:txBody>
      </p:sp>
      <p:sp>
        <p:nvSpPr>
          <p:cNvPr id="6" name="Footer Placeholder 5"/>
          <p:cNvSpPr>
            <a:spLocks noGrp="1"/>
          </p:cNvSpPr>
          <p:nvPr>
            <p:ph type="ftr" sz="quarter" idx="11"/>
          </p:nvPr>
        </p:nvSpPr>
        <p:spPr>
          <a:xfrm>
            <a:off x="612649" y="6035040"/>
            <a:ext cx="4588003"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62" y="603504"/>
            <a:ext cx="3144775"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62" y="2386584"/>
            <a:ext cx="3144775"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5074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780197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536052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14" y="4682082"/>
            <a:ext cx="8936847"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12/17/2023</a:t>
            </a:fld>
            <a:endParaRPr lang="en-US" dirty="0"/>
          </a:p>
        </p:txBody>
      </p:sp>
      <p:sp>
        <p:nvSpPr>
          <p:cNvPr id="21" name="Footer Placeholder 20"/>
          <p:cNvSpPr>
            <a:spLocks noGrp="1"/>
          </p:cNvSpPr>
          <p:nvPr>
            <p:ph type="ftr" sz="quarter" idx="11"/>
          </p:nvPr>
        </p:nvSpPr>
        <p:spPr>
          <a:xfrm>
            <a:off x="1629114"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3"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897987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62510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2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smtClean="0"/>
              <a:pPr/>
              <a:t>12/17/2023</a:t>
            </a:fld>
            <a:endParaRPr dirty="0"/>
          </a:p>
        </p:txBody>
      </p:sp>
      <p:sp>
        <p:nvSpPr>
          <p:cNvPr id="5" name="Footer Placeholder 4"/>
          <p:cNvSpPr>
            <a:spLocks noGrp="1"/>
          </p:cNvSpPr>
          <p:nvPr>
            <p:ph type="ftr" sz="quarter" idx="11"/>
          </p:nvPr>
        </p:nvSpPr>
        <p:spPr>
          <a:xfrm>
            <a:off x="1629170" y="5177408"/>
            <a:ext cx="566013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71541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670662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9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9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092862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256838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142102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12/17/2023</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3"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22092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13"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12/17/2023</a:t>
            </a:fld>
            <a:endParaRPr lang="en-US" dirty="0"/>
          </a:p>
        </p:txBody>
      </p:sp>
      <p:sp>
        <p:nvSpPr>
          <p:cNvPr id="6" name="Footer Placeholder 5"/>
          <p:cNvSpPr>
            <a:spLocks noGrp="1"/>
          </p:cNvSpPr>
          <p:nvPr>
            <p:ph type="ftr" sz="quarter" idx="11"/>
          </p:nvPr>
        </p:nvSpPr>
        <p:spPr>
          <a:xfrm>
            <a:off x="612649" y="6035040"/>
            <a:ext cx="4588003"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62" y="603504"/>
            <a:ext cx="3144775"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62" y="2386584"/>
            <a:ext cx="3144775"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3903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131960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907207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14" y="4682082"/>
            <a:ext cx="8936847"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12/17/2023</a:t>
            </a:fld>
            <a:endParaRPr lang="en-US" dirty="0"/>
          </a:p>
        </p:txBody>
      </p:sp>
      <p:sp>
        <p:nvSpPr>
          <p:cNvPr id="21" name="Footer Placeholder 20"/>
          <p:cNvSpPr>
            <a:spLocks noGrp="1"/>
          </p:cNvSpPr>
          <p:nvPr>
            <p:ph type="ftr" sz="quarter" idx="11"/>
          </p:nvPr>
        </p:nvSpPr>
        <p:spPr>
          <a:xfrm>
            <a:off x="1629114"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3"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232125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6505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9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9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82"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2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smtClean="0"/>
              <a:pPr/>
              <a:t>12/17/2023</a:t>
            </a:fld>
            <a:endParaRPr dirty="0"/>
          </a:p>
        </p:txBody>
      </p:sp>
      <p:sp>
        <p:nvSpPr>
          <p:cNvPr id="5" name="Footer Placeholder 4"/>
          <p:cNvSpPr>
            <a:spLocks noGrp="1"/>
          </p:cNvSpPr>
          <p:nvPr>
            <p:ph type="ftr" sz="quarter" idx="11"/>
          </p:nvPr>
        </p:nvSpPr>
        <p:spPr>
          <a:xfrm>
            <a:off x="1629170" y="5177408"/>
            <a:ext cx="566013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27133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38730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9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9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859528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009976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43172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12/17/2023</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3"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218246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13"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12/17/2023</a:t>
            </a:fld>
            <a:endParaRPr lang="en-US" dirty="0"/>
          </a:p>
        </p:txBody>
      </p:sp>
      <p:sp>
        <p:nvSpPr>
          <p:cNvPr id="6" name="Footer Placeholder 5"/>
          <p:cNvSpPr>
            <a:spLocks noGrp="1"/>
          </p:cNvSpPr>
          <p:nvPr>
            <p:ph type="ftr" sz="quarter" idx="11"/>
          </p:nvPr>
        </p:nvSpPr>
        <p:spPr>
          <a:xfrm>
            <a:off x="612649" y="6035040"/>
            <a:ext cx="4588003"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62" y="603504"/>
            <a:ext cx="3144775"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62" y="2386584"/>
            <a:ext cx="3144775"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7863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398121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1262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12/17/2023</a:t>
            </a:fld>
            <a:endParaRPr lang="en-US"/>
          </a:p>
        </p:txBody>
      </p:sp>
      <p:sp>
        <p:nvSpPr>
          <p:cNvPr id="9" name="Footer Placeholder 8"/>
          <p:cNvSpPr>
            <a:spLocks noGrp="1"/>
          </p:cNvSpPr>
          <p:nvPr>
            <p:ph type="ftr" sz="quarter" idx="11"/>
          </p:nvPr>
        </p:nvSpPr>
        <p:spPr>
          <a:xfrm>
            <a:off x="685803"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13"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12/17/2023</a:t>
            </a:fld>
            <a:endParaRPr lang="en-US" dirty="0"/>
          </a:p>
        </p:txBody>
      </p:sp>
      <p:sp>
        <p:nvSpPr>
          <p:cNvPr id="6" name="Footer Placeholder 5"/>
          <p:cNvSpPr>
            <a:spLocks noGrp="1"/>
          </p:cNvSpPr>
          <p:nvPr>
            <p:ph type="ftr" sz="quarter" idx="11"/>
          </p:nvPr>
        </p:nvSpPr>
        <p:spPr>
          <a:xfrm>
            <a:off x="612649" y="6035040"/>
            <a:ext cx="4588003"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62" y="603504"/>
            <a:ext cx="3144775"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62" y="2386584"/>
            <a:ext cx="3144775"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12/17/2023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717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r>
              <a:rPr lang="en-US">
                <a:solidFill>
                  <a:srgbClr val="000000"/>
                </a:solidFill>
              </a:rPr>
              <a:t>1-</a:t>
            </a:r>
            <a:fld id="{BA0752B4-69FF-4F97-83F5-24E9307849E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129512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816" r:id="rId12"/>
    <p:sldLayoutId id="2147483817" r:id="rId13"/>
    <p:sldLayoutId id="2147483842" r:id="rId14"/>
  </p:sldLayoutIdLst>
  <p:hf hdr="0" ftr="0" dt="0"/>
  <p:txStyles>
    <p:titleStyle>
      <a:lvl1pPr algn="ctr" rtl="0" eaLnBrk="0" fontAlgn="base" hangingPunct="0">
        <a:spcBef>
          <a:spcPct val="0"/>
        </a:spcBef>
        <a:spcAft>
          <a:spcPct val="0"/>
        </a:spcAft>
        <a:defRPr sz="4400">
          <a:solidFill>
            <a:srgbClr val="006664"/>
          </a:solidFill>
          <a:latin typeface="+mj-lt"/>
          <a:ea typeface="+mj-ea"/>
          <a:cs typeface="+mj-cs"/>
        </a:defRPr>
      </a:lvl1pPr>
      <a:lvl2pPr algn="ctr" rtl="0" eaLnBrk="0" fontAlgn="base" hangingPunct="0">
        <a:spcBef>
          <a:spcPct val="0"/>
        </a:spcBef>
        <a:spcAft>
          <a:spcPct val="0"/>
        </a:spcAft>
        <a:defRPr sz="4400">
          <a:solidFill>
            <a:srgbClr val="006664"/>
          </a:solidFill>
          <a:latin typeface="Arial" charset="0"/>
        </a:defRPr>
      </a:lvl2pPr>
      <a:lvl3pPr algn="ctr" rtl="0" eaLnBrk="0" fontAlgn="base" hangingPunct="0">
        <a:spcBef>
          <a:spcPct val="0"/>
        </a:spcBef>
        <a:spcAft>
          <a:spcPct val="0"/>
        </a:spcAft>
        <a:defRPr sz="4400">
          <a:solidFill>
            <a:srgbClr val="006664"/>
          </a:solidFill>
          <a:latin typeface="Arial" charset="0"/>
        </a:defRPr>
      </a:lvl3pPr>
      <a:lvl4pPr algn="ctr" rtl="0" eaLnBrk="0" fontAlgn="base" hangingPunct="0">
        <a:spcBef>
          <a:spcPct val="0"/>
        </a:spcBef>
        <a:spcAft>
          <a:spcPct val="0"/>
        </a:spcAft>
        <a:defRPr sz="4400">
          <a:solidFill>
            <a:srgbClr val="006664"/>
          </a:solidFill>
          <a:latin typeface="Arial" charset="0"/>
        </a:defRPr>
      </a:lvl4pPr>
      <a:lvl5pPr algn="ctr" rtl="0" eaLnBrk="0" fontAlgn="base" hangingPunct="0">
        <a:spcBef>
          <a:spcPct val="0"/>
        </a:spcBef>
        <a:spcAft>
          <a:spcPct val="0"/>
        </a:spcAft>
        <a:defRPr sz="4400">
          <a:solidFill>
            <a:srgbClr val="006664"/>
          </a:solidFill>
          <a:latin typeface="Arial" charset="0"/>
        </a:defRPr>
      </a:lvl5pPr>
      <a:lvl6pPr marL="457200" algn="ctr" rtl="0" fontAlgn="base">
        <a:spcBef>
          <a:spcPct val="0"/>
        </a:spcBef>
        <a:spcAft>
          <a:spcPct val="0"/>
        </a:spcAft>
        <a:defRPr sz="4400">
          <a:solidFill>
            <a:srgbClr val="006664"/>
          </a:solidFill>
          <a:latin typeface="Arial" charset="0"/>
        </a:defRPr>
      </a:lvl6pPr>
      <a:lvl7pPr marL="914400" algn="ctr" rtl="0" fontAlgn="base">
        <a:spcBef>
          <a:spcPct val="0"/>
        </a:spcBef>
        <a:spcAft>
          <a:spcPct val="0"/>
        </a:spcAft>
        <a:defRPr sz="4400">
          <a:solidFill>
            <a:srgbClr val="006664"/>
          </a:solidFill>
          <a:latin typeface="Arial" charset="0"/>
        </a:defRPr>
      </a:lvl7pPr>
      <a:lvl8pPr marL="1371600" algn="ctr" rtl="0" fontAlgn="base">
        <a:spcBef>
          <a:spcPct val="0"/>
        </a:spcBef>
        <a:spcAft>
          <a:spcPct val="0"/>
        </a:spcAft>
        <a:defRPr sz="4400">
          <a:solidFill>
            <a:srgbClr val="006664"/>
          </a:solidFill>
          <a:latin typeface="Arial" charset="0"/>
        </a:defRPr>
      </a:lvl8pPr>
      <a:lvl9pPr marL="1828800" algn="ctr" rtl="0" fontAlgn="base">
        <a:spcBef>
          <a:spcPct val="0"/>
        </a:spcBef>
        <a:spcAft>
          <a:spcPct val="0"/>
        </a:spcAft>
        <a:defRPr sz="4400">
          <a:solidFill>
            <a:srgbClr val="006664"/>
          </a:solidFill>
          <a:latin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rgbClr val="004E4C"/>
          </a:solidFill>
          <a:latin typeface="+mn-lt"/>
          <a:ea typeface="+mn-ea"/>
          <a:cs typeface="+mn-cs"/>
        </a:defRPr>
      </a:lvl1pPr>
      <a:lvl2pPr marL="742950" indent="-285750" algn="l" rtl="0" eaLnBrk="0" fontAlgn="base" hangingPunct="0">
        <a:spcBef>
          <a:spcPct val="20000"/>
        </a:spcBef>
        <a:spcAft>
          <a:spcPct val="0"/>
        </a:spcAft>
        <a:buClr>
          <a:srgbClr val="9CD2D6"/>
        </a:buClr>
        <a:buChar char="–"/>
        <a:defRPr sz="2800">
          <a:solidFill>
            <a:srgbClr val="004E4C"/>
          </a:solidFill>
          <a:latin typeface="+mn-lt"/>
        </a:defRPr>
      </a:lvl2pPr>
      <a:lvl3pPr marL="1143000" indent="-228600" algn="l" rtl="0" eaLnBrk="0" fontAlgn="base" hangingPunct="0">
        <a:spcBef>
          <a:spcPct val="20000"/>
        </a:spcBef>
        <a:spcAft>
          <a:spcPct val="0"/>
        </a:spcAft>
        <a:buClr>
          <a:schemeClr val="folHlink"/>
        </a:buClr>
        <a:buChar char="•"/>
        <a:defRPr sz="2400">
          <a:solidFill>
            <a:srgbClr val="004E4C"/>
          </a:solidFill>
          <a:latin typeface="+mn-lt"/>
        </a:defRPr>
      </a:lvl3pPr>
      <a:lvl4pPr marL="1600200" indent="-228600" algn="l" rtl="0" eaLnBrk="0" fontAlgn="base" hangingPunct="0">
        <a:spcBef>
          <a:spcPct val="20000"/>
        </a:spcBef>
        <a:spcAft>
          <a:spcPct val="0"/>
        </a:spcAft>
        <a:buChar char="–"/>
        <a:defRPr sz="2000">
          <a:solidFill>
            <a:srgbClr val="004E4C"/>
          </a:solidFill>
          <a:latin typeface="+mn-lt"/>
        </a:defRPr>
      </a:lvl4pPr>
      <a:lvl5pPr marL="2057400" indent="-228600" algn="l" rtl="0" eaLnBrk="0" fontAlgn="base" hangingPunct="0">
        <a:spcBef>
          <a:spcPct val="20000"/>
        </a:spcBef>
        <a:spcAft>
          <a:spcPct val="0"/>
        </a:spcAft>
        <a:buChar char="»"/>
        <a:defRPr sz="2000">
          <a:solidFill>
            <a:srgbClr val="004E4C"/>
          </a:solidFill>
          <a:latin typeface="+mn-lt"/>
        </a:defRPr>
      </a:lvl5pPr>
      <a:lvl6pPr marL="2514600" indent="-228600" algn="l" rtl="0" fontAlgn="base">
        <a:spcBef>
          <a:spcPct val="20000"/>
        </a:spcBef>
        <a:spcAft>
          <a:spcPct val="0"/>
        </a:spcAft>
        <a:buChar char="»"/>
        <a:defRPr sz="2000">
          <a:solidFill>
            <a:srgbClr val="004E4C"/>
          </a:solidFill>
          <a:latin typeface="+mn-lt"/>
        </a:defRPr>
      </a:lvl6pPr>
      <a:lvl7pPr marL="2971800" indent="-228600" algn="l" rtl="0" fontAlgn="base">
        <a:spcBef>
          <a:spcPct val="20000"/>
        </a:spcBef>
        <a:spcAft>
          <a:spcPct val="0"/>
        </a:spcAft>
        <a:buChar char="»"/>
        <a:defRPr sz="2000">
          <a:solidFill>
            <a:srgbClr val="004E4C"/>
          </a:solidFill>
          <a:latin typeface="+mn-lt"/>
        </a:defRPr>
      </a:lvl7pPr>
      <a:lvl8pPr marL="3429000" indent="-228600" algn="l" rtl="0" fontAlgn="base">
        <a:spcBef>
          <a:spcPct val="20000"/>
        </a:spcBef>
        <a:spcAft>
          <a:spcPct val="0"/>
        </a:spcAft>
        <a:buChar char="»"/>
        <a:defRPr sz="2000">
          <a:solidFill>
            <a:srgbClr val="004E4C"/>
          </a:solidFill>
          <a:latin typeface="+mn-lt"/>
        </a:defRPr>
      </a:lvl8pPr>
      <a:lvl9pPr marL="3886200" indent="-228600" algn="l" rtl="0" fontAlgn="base">
        <a:spcBef>
          <a:spcPct val="20000"/>
        </a:spcBef>
        <a:spcAft>
          <a:spcPct val="0"/>
        </a:spcAft>
        <a:buChar char="»"/>
        <a:defRPr sz="2000">
          <a:solidFill>
            <a:srgbClr val="004E4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1189355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6390227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12/17/2023</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9208662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146.gi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1.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7.png"/><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8.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9.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8" Type="http://schemas.openxmlformats.org/officeDocument/2006/relationships/image" Target="../media/image156.jpeg"/><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image" Target="../media/image150.jpeg"/><Relationship Id="rId1" Type="http://schemas.openxmlformats.org/officeDocument/2006/relationships/slideLayout" Target="../slideLayouts/slideLayout17.xml"/><Relationship Id="rId6" Type="http://schemas.openxmlformats.org/officeDocument/2006/relationships/image" Target="../media/image154.jpeg"/><Relationship Id="rId5" Type="http://schemas.openxmlformats.org/officeDocument/2006/relationships/image" Target="../media/image153.jpeg"/><Relationship Id="rId10" Type="http://schemas.openxmlformats.org/officeDocument/2006/relationships/image" Target="../media/image5.png"/><Relationship Id="rId4" Type="http://schemas.openxmlformats.org/officeDocument/2006/relationships/image" Target="../media/image152.jpeg"/><Relationship Id="rId9" Type="http://schemas.openxmlformats.org/officeDocument/2006/relationships/image" Target="../media/image157.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5.png"/><Relationship Id="rId3" Type="http://schemas.openxmlformats.org/officeDocument/2006/relationships/image" Target="../media/image159.png"/><Relationship Id="rId7" Type="http://schemas.openxmlformats.org/officeDocument/2006/relationships/image" Target="../media/image163.png"/><Relationship Id="rId12" Type="http://schemas.openxmlformats.org/officeDocument/2006/relationships/image" Target="../media/image155.jpeg"/><Relationship Id="rId2" Type="http://schemas.openxmlformats.org/officeDocument/2006/relationships/image" Target="../media/image158.png"/><Relationship Id="rId1" Type="http://schemas.openxmlformats.org/officeDocument/2006/relationships/slideLayout" Target="../slideLayouts/slideLayout17.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s>
</file>

<file path=ppt/slides/_rels/slide111.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173.png"/></Relationships>
</file>

<file path=ppt/slides/_rels/slide116.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176.png"/></Relationships>
</file>

<file path=ppt/slides/_rels/slide11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77.jpeg"/><Relationship Id="rId1" Type="http://schemas.openxmlformats.org/officeDocument/2006/relationships/slideLayout" Target="../slideLayouts/slideLayout13.xml"/><Relationship Id="rId5" Type="http://schemas.openxmlformats.org/officeDocument/2006/relationships/image" Target="../media/image179.jpeg"/><Relationship Id="rId4" Type="http://schemas.openxmlformats.org/officeDocument/2006/relationships/image" Target="../media/image178.jpeg"/></Relationships>
</file>

<file path=ppt/slides/_rels/slide118.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77.jpeg"/><Relationship Id="rId1" Type="http://schemas.openxmlformats.org/officeDocument/2006/relationships/slideLayout" Target="../slideLayouts/slideLayout13.xml"/><Relationship Id="rId5" Type="http://schemas.openxmlformats.org/officeDocument/2006/relationships/image" Target="../media/image179.jpeg"/><Relationship Id="rId4" Type="http://schemas.openxmlformats.org/officeDocument/2006/relationships/image" Target="../media/image178.jpeg"/></Relationships>
</file>

<file path=ppt/slides/_rels/slide11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2.png"/><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3" Type="http://schemas.openxmlformats.org/officeDocument/2006/relationships/image" Target="../media/image183.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jpeg"/></Relationships>
</file>

<file path=ppt/slides/_rels/slide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hyperlink" Target="http://www.geneontology.org/" TargetMode="Externa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1.png"/><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3.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png"/><Relationship Id="rId4" Type="http://schemas.openxmlformats.org/officeDocument/2006/relationships/image" Target="../media/image46.jpe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2.ebi.ac.uk/clustalw/"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Education/BLASTinfo/information3.html" TargetMode="External"/><Relationship Id="rId2" Type="http://schemas.openxmlformats.org/officeDocument/2006/relationships/hyperlink" Target="http://www.ncbi.nlm.nih.gov/BLAST/" TargetMode="Externa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hyperlink" Target="http://au.expasy.org/prosite/" TargetMode="External"/><Relationship Id="rId7" Type="http://schemas.openxmlformats.org/officeDocument/2006/relationships/hyperlink" Target="http://smart.embl-heidelberg.de/" TargetMode="External"/><Relationship Id="rId12" Type="http://schemas.openxmlformats.org/officeDocument/2006/relationships/image" Target="../media/image64.png"/><Relationship Id="rId2" Type="http://schemas.openxmlformats.org/officeDocument/2006/relationships/slide" Target="slide19.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 Target="slide18.xml"/><Relationship Id="rId11" Type="http://schemas.openxmlformats.org/officeDocument/2006/relationships/image" Target="../media/image63.png"/><Relationship Id="rId5" Type="http://schemas.openxmlformats.org/officeDocument/2006/relationships/hyperlink" Target="http://www.sanger.ac.uk/Software/Pfam/help/index.shtml" TargetMode="External"/><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slide" Target="slide20.xml"/><Relationship Id="rId9" Type="http://schemas.openxmlformats.org/officeDocument/2006/relationships/image" Target="../media/image61.png"/><Relationship Id="rId1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68.emf"/></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http://string.embl.de/" TargetMode="External"/><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hyperlink" Target="http://bond.unleashedinformatics.com/" TargetMode="External"/><Relationship Id="rId2" Type="http://schemas.openxmlformats.org/officeDocument/2006/relationships/image" Target="../media/image74.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hyperlink" Target="http://dip.doe-mbi.ucla.edu/" TargetMode="External"/><Relationship Id="rId2" Type="http://schemas.openxmlformats.org/officeDocument/2006/relationships/image" Target="../media/image75.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hyperlink" Target="http://www.ihop-net.org/UniPub/iHOP/" TargetMode="External"/><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3.xml"/><Relationship Id="rId6" Type="http://schemas.openxmlformats.org/officeDocument/2006/relationships/image" Target="../media/image82.jpeg"/><Relationship Id="rId5" Type="http://schemas.openxmlformats.org/officeDocument/2006/relationships/image" Target="../media/image81.png"/><Relationship Id="rId10" Type="http://schemas.openxmlformats.org/officeDocument/2006/relationships/image" Target="../media/image5.png"/><Relationship Id="rId4" Type="http://schemas.openxmlformats.org/officeDocument/2006/relationships/image" Target="../media/image80.jpeg"/><Relationship Id="rId9" Type="http://schemas.openxmlformats.org/officeDocument/2006/relationships/slide" Target="slide30.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5.png"/><Relationship Id="rId2" Type="http://schemas.openxmlformats.org/officeDocument/2006/relationships/image" Target="../media/image84.png"/><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3" Type="http://schemas.openxmlformats.org/officeDocument/2006/relationships/hyperlink" Target="http://www.lcb.uu.se/course"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93.jpe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4.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5.png"/><Relationship Id="rId3" Type="http://schemas.microsoft.com/office/2007/relationships/hdphoto" Target="../media/hdphoto3.wdp"/><Relationship Id="rId7" Type="http://schemas.openxmlformats.org/officeDocument/2006/relationships/image" Target="../media/image99.jpeg"/><Relationship Id="rId12" Type="http://schemas.microsoft.com/office/2007/relationships/hdphoto" Target="../media/hdphoto5.wdp"/><Relationship Id="rId2" Type="http://schemas.openxmlformats.org/officeDocument/2006/relationships/image" Target="../media/image95.png"/><Relationship Id="rId1" Type="http://schemas.openxmlformats.org/officeDocument/2006/relationships/slideLayout" Target="../slideLayouts/slideLayout17.xml"/><Relationship Id="rId6" Type="http://schemas.openxmlformats.org/officeDocument/2006/relationships/image" Target="../media/image98.png"/><Relationship Id="rId11" Type="http://schemas.openxmlformats.org/officeDocument/2006/relationships/image" Target="../media/image102.jpeg"/><Relationship Id="rId5" Type="http://schemas.openxmlformats.org/officeDocument/2006/relationships/image" Target="../media/image97.png"/><Relationship Id="rId10" Type="http://schemas.openxmlformats.org/officeDocument/2006/relationships/image" Target="../media/image101.png"/><Relationship Id="rId4" Type="http://schemas.openxmlformats.org/officeDocument/2006/relationships/image" Target="../media/image96.jpeg"/><Relationship Id="rId9" Type="http://schemas.microsoft.com/office/2007/relationships/hdphoto" Target="../media/hdphoto4.wdp"/></Relationships>
</file>

<file path=ppt/slides/_rels/slide62.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png"/><Relationship Id="rId7" Type="http://schemas.openxmlformats.org/officeDocument/2006/relationships/image" Target="../media/image108.jpeg"/><Relationship Id="rId2" Type="http://schemas.openxmlformats.org/officeDocument/2006/relationships/image" Target="../media/image103.png"/><Relationship Id="rId1" Type="http://schemas.openxmlformats.org/officeDocument/2006/relationships/slideLayout" Target="../slideLayouts/slideLayout17.xml"/><Relationship Id="rId6" Type="http://schemas.openxmlformats.org/officeDocument/2006/relationships/image" Target="../media/image107.jpeg"/><Relationship Id="rId5" Type="http://schemas.openxmlformats.org/officeDocument/2006/relationships/image" Target="../media/image106.jpeg"/><Relationship Id="rId10" Type="http://schemas.openxmlformats.org/officeDocument/2006/relationships/image" Target="../media/image5.png"/><Relationship Id="rId4" Type="http://schemas.openxmlformats.org/officeDocument/2006/relationships/image" Target="../media/image105.jpeg"/><Relationship Id="rId9" Type="http://schemas.openxmlformats.org/officeDocument/2006/relationships/image" Target="../media/image110.jpeg"/></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1.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108.jpeg"/></Relationships>
</file>

<file path=ppt/slides/_rels/slide6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113.jpe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16.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7.jpe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83.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90.jpe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29.png"/><Relationship Id="rId4" Type="http://schemas.openxmlformats.org/officeDocument/2006/relationships/image" Target="../media/image128.png"/></Relationships>
</file>

<file path=ppt/slides/_rels/slide8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132.jpeg"/></Relationships>
</file>

<file path=ppt/slides/_rels/slide8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5.png"/><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6.jpeg"/><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137.png"/></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8.jpe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39.jpe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5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slide" Target="slide5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2DC0967-ECFB-46A2-ADEB-01374F3D3C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05"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 name="Rectangle 22">
            <a:extLst>
              <a:ext uri="{FF2B5EF4-FFF2-40B4-BE49-F238E27FC236}">
                <a16:creationId xmlns="" xmlns:a16="http://schemas.microsoft.com/office/drawing/2014/main" id="{533173E3-A708-4A63-AB1F-6729F5E53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204" y="457202"/>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9D98FDEF-0256-4AA6-B4F5-14FEE180D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9"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 xmlns:a16="http://schemas.microsoft.com/office/drawing/2014/main" id="{9E3C1396-524A-62A2-8257-1B0D433BBE14}"/>
              </a:ext>
            </a:extLst>
          </p:cNvPr>
          <p:cNvSpPr>
            <a:spLocks noGrp="1"/>
          </p:cNvSpPr>
          <p:nvPr>
            <p:ph type="ctrTitle"/>
          </p:nvPr>
        </p:nvSpPr>
        <p:spPr>
          <a:xfrm>
            <a:off x="5353249" y="1379463"/>
            <a:ext cx="5716339" cy="3124298"/>
          </a:xfrm>
        </p:spPr>
        <p:txBody>
          <a:bodyPr>
            <a:normAutofit fontScale="90000"/>
          </a:bodyPr>
          <a:lstStyle/>
          <a:p>
            <a:r>
              <a:rPr lang="en-US" sz="3600" dirty="0" smtClean="0"/>
              <a:t>Molecular Biology &amp; Proteomics</a:t>
            </a:r>
            <a:br>
              <a:rPr lang="en-US" sz="3600" dirty="0" smtClean="0"/>
            </a:br>
            <a:r>
              <a:rPr lang="en-US" sz="3600" cap="none" dirty="0" smtClean="0"/>
              <a:t/>
            </a:r>
            <a:br>
              <a:rPr lang="en-US" sz="3600" cap="none" dirty="0" smtClean="0"/>
            </a:br>
            <a:r>
              <a:rPr lang="en-US" sz="1800" cap="none" dirty="0" smtClean="0"/>
              <a:t>Mass Spectrometry In Proteomics, </a:t>
            </a:r>
            <a:br>
              <a:rPr lang="en-US" sz="1800" cap="none" dirty="0" smtClean="0"/>
            </a:br>
            <a:r>
              <a:rPr lang="en-US" sz="1800" cap="none" dirty="0" smtClean="0"/>
              <a:t>Two-dimensional Gel Electrophoresis, </a:t>
            </a:r>
            <a:br>
              <a:rPr lang="en-US" sz="1800" cap="none" dirty="0" smtClean="0"/>
            </a:br>
            <a:r>
              <a:rPr lang="en-US" sz="1800" cap="none" dirty="0" smtClean="0"/>
              <a:t>Proteomics Applications And Biomarker Discovery</a:t>
            </a:r>
            <a:br>
              <a:rPr lang="en-US" sz="1800" cap="none" dirty="0" smtClean="0"/>
            </a:br>
            <a:r>
              <a:rPr lang="en-US" sz="1800" cap="none" dirty="0" smtClean="0"/>
              <a:t>Lecture 1</a:t>
            </a:r>
            <a:br>
              <a:rPr lang="en-US" sz="1800" cap="none" dirty="0" smtClean="0"/>
            </a:br>
            <a:r>
              <a:rPr lang="en-US" sz="1800" dirty="0"/>
              <a:t/>
            </a:r>
            <a:br>
              <a:rPr lang="en-US" sz="1800" dirty="0"/>
            </a:br>
            <a:r>
              <a:rPr lang="en-US" sz="3600" dirty="0" smtClean="0"/>
              <a:t/>
            </a:r>
            <a:br>
              <a:rPr lang="en-US" sz="3600" dirty="0" smtClean="0"/>
            </a:br>
            <a:endParaRPr lang="en-US" sz="5400" dirty="0">
              <a:solidFill>
                <a:schemeClr val="tx1"/>
              </a:solidFill>
            </a:endParaRPr>
          </a:p>
        </p:txBody>
      </p:sp>
      <p:sp>
        <p:nvSpPr>
          <p:cNvPr id="3" name="Subtitle 2">
            <a:extLst>
              <a:ext uri="{FF2B5EF4-FFF2-40B4-BE49-F238E27FC236}">
                <a16:creationId xmlns="" xmlns:a16="http://schemas.microsoft.com/office/drawing/2014/main" id="{4C497D5C-E785-D72F-C8CC-FA44B04E576B}"/>
              </a:ext>
            </a:extLst>
          </p:cNvPr>
          <p:cNvSpPr>
            <a:spLocks noGrp="1"/>
          </p:cNvSpPr>
          <p:nvPr>
            <p:ph type="subTitle" idx="1"/>
          </p:nvPr>
        </p:nvSpPr>
        <p:spPr>
          <a:xfrm>
            <a:off x="4462821" y="3929200"/>
            <a:ext cx="6995899" cy="1169893"/>
          </a:xfrm>
        </p:spPr>
        <p:txBody>
          <a:bodyPr>
            <a:noAutofit/>
          </a:bodyPr>
          <a:lstStyle/>
          <a:p>
            <a:pPr>
              <a:lnSpc>
                <a:spcPct val="100000"/>
              </a:lnSpc>
              <a:spcAft>
                <a:spcPts val="600"/>
              </a:spcAft>
            </a:pPr>
            <a:r>
              <a:rPr lang="en-US" sz="1400" b="1" dirty="0"/>
              <a:t>Name of </a:t>
            </a:r>
            <a:r>
              <a:rPr lang="en-US" sz="1400" b="1" dirty="0" smtClean="0"/>
              <a:t>teacher Dr. Ahmad H. Ibrahim </a:t>
            </a:r>
            <a:endParaRPr lang="en-US" sz="1400" b="1" dirty="0"/>
          </a:p>
          <a:p>
            <a:pPr>
              <a:lnSpc>
                <a:spcPct val="100000"/>
              </a:lnSpc>
              <a:spcAft>
                <a:spcPts val="600"/>
              </a:spcAft>
            </a:pPr>
            <a:r>
              <a:rPr lang="en-US" sz="1400" dirty="0"/>
              <a:t>Molecular Biology &amp; </a:t>
            </a:r>
            <a:r>
              <a:rPr lang="en-US" sz="1400" dirty="0" smtClean="0"/>
              <a:t>Proteomics </a:t>
            </a:r>
            <a:endParaRPr lang="en-US" sz="1400" dirty="0"/>
          </a:p>
          <a:p>
            <a:pPr>
              <a:lnSpc>
                <a:spcPct val="100000"/>
              </a:lnSpc>
              <a:spcAft>
                <a:spcPts val="600"/>
              </a:spcAft>
            </a:pPr>
            <a:r>
              <a:rPr lang="en-US" sz="1400" dirty="0" smtClean="0"/>
              <a:t>course code: </a:t>
            </a:r>
            <a:r>
              <a:rPr lang="en-US" sz="1400" dirty="0"/>
              <a:t>PHAR 338</a:t>
            </a:r>
          </a:p>
          <a:p>
            <a:pPr>
              <a:lnSpc>
                <a:spcPct val="100000"/>
              </a:lnSpc>
              <a:spcAft>
                <a:spcPts val="600"/>
              </a:spcAft>
            </a:pPr>
            <a:r>
              <a:rPr lang="en-US" sz="1400" baseline="30000" dirty="0" err="1" smtClean="0"/>
              <a:t>st</a:t>
            </a:r>
            <a:r>
              <a:rPr lang="en-US" sz="1400" dirty="0" smtClean="0"/>
              <a:t> </a:t>
            </a:r>
            <a:r>
              <a:rPr lang="en-US" sz="1400" dirty="0" smtClean="0"/>
              <a:t>Semester / </a:t>
            </a:r>
            <a:r>
              <a:rPr lang="en-US" sz="1400" dirty="0" smtClean="0"/>
              <a:t>11&amp; 12</a:t>
            </a:r>
            <a:r>
              <a:rPr lang="en-US" sz="1400" baseline="30000" dirty="0" smtClean="0"/>
              <a:t>th</a:t>
            </a:r>
            <a:r>
              <a:rPr lang="en-US" sz="1400" dirty="0" smtClean="0"/>
              <a:t> </a:t>
            </a:r>
            <a:r>
              <a:rPr lang="en-US" sz="1400" dirty="0" smtClean="0"/>
              <a:t>week 17.1.2023</a:t>
            </a:r>
            <a:endParaRPr lang="en-US" sz="1400" dirty="0" smtClean="0"/>
          </a:p>
        </p:txBody>
      </p:sp>
      <p:sp>
        <p:nvSpPr>
          <p:cNvPr id="27" name="Rectangle 26">
            <a:extLst>
              <a:ext uri="{FF2B5EF4-FFF2-40B4-BE49-F238E27FC236}">
                <a16:creationId xmlns="" xmlns:a16="http://schemas.microsoft.com/office/drawing/2014/main" id="{8ABEB269-2208-4181-9DDB-A5C2D189B2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51299"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 xmlns:a16="http://schemas.microsoft.com/office/drawing/2014/main" id="{384CBE60-0977-4285-9BF5-9D8271989AD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9"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 xmlns:a16="http://schemas.microsoft.com/office/drawing/2014/main" id="{1911CEBB-5C08-41C5-8954-C727FC87556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239"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 xmlns:a16="http://schemas.microsoft.com/office/drawing/2014/main" id="{E56FA950-4DFC-4710-A30A-6E55033CA4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9"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79E2F7C9-81DF-F3F0-E0A3-1B3E21455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118" y="1224870"/>
            <a:ext cx="2204151" cy="2204151"/>
          </a:xfrm>
          <a:prstGeom prst="rect">
            <a:avLst/>
          </a:prstGeom>
          <a:noFill/>
          <a:ln>
            <a:noFill/>
          </a:ln>
        </p:spPr>
      </p:pic>
      <p:pic>
        <p:nvPicPr>
          <p:cNvPr id="12" name="Picture 11" descr="0071102167"/>
          <p:cNvPicPr>
            <a:picLocks noChangeAspect="1" noChangeArrowheads="1"/>
          </p:cNvPicPr>
          <p:nvPr/>
        </p:nvPicPr>
        <p:blipFill rotWithShape="1">
          <a:blip r:embed="rId4">
            <a:extLst>
              <a:ext uri="{28A0092B-C50C-407E-A947-70E740481C1C}">
                <a14:useLocalDpi xmlns:a14="http://schemas.microsoft.com/office/drawing/2010/main" val="0"/>
              </a:ext>
            </a:extLst>
          </a:blip>
          <a:srcRect b="12549"/>
          <a:stretch/>
        </p:blipFill>
        <p:spPr bwMode="auto">
          <a:xfrm>
            <a:off x="1428176" y="3645877"/>
            <a:ext cx="2204293" cy="2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34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719667" y="404826"/>
            <a:ext cx="10287000" cy="490537"/>
          </a:xfrm>
        </p:spPr>
        <p:txBody>
          <a:bodyPr/>
          <a:lstStyle/>
          <a:p>
            <a:r>
              <a:rPr lang="en-US" sz="3200" dirty="0">
                <a:solidFill>
                  <a:schemeClr val="tx1"/>
                </a:solidFill>
              </a:rPr>
              <a:t>Protein Chemistry/Proteomics</a:t>
            </a:r>
            <a:endParaRPr lang="el-GR" sz="3200" dirty="0">
              <a:solidFill>
                <a:schemeClr val="tx1"/>
              </a:solidFill>
            </a:endParaRPr>
          </a:p>
        </p:txBody>
      </p:sp>
      <p:sp>
        <p:nvSpPr>
          <p:cNvPr id="66565" name="Text Box 5"/>
          <p:cNvSpPr txBox="1">
            <a:spLocks noChangeArrowheads="1"/>
          </p:cNvSpPr>
          <p:nvPr/>
        </p:nvSpPr>
        <p:spPr bwMode="auto">
          <a:xfrm>
            <a:off x="912287" y="2133606"/>
            <a:ext cx="49911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smtClean="0">
                <a:solidFill>
                  <a:srgbClr val="000000"/>
                </a:solidFill>
              </a:rPr>
              <a:t>Protein Chemistry</a:t>
            </a:r>
          </a:p>
          <a:p>
            <a:pPr lvl="1" fontAlgn="base">
              <a:spcBef>
                <a:spcPct val="50000"/>
              </a:spcBef>
              <a:spcAft>
                <a:spcPct val="0"/>
              </a:spcAft>
              <a:buFontTx/>
              <a:buChar char="•"/>
            </a:pPr>
            <a:r>
              <a:rPr lang="en-US" smtClean="0">
                <a:solidFill>
                  <a:srgbClr val="000000"/>
                </a:solidFill>
              </a:rPr>
              <a:t> Individual proteins</a:t>
            </a:r>
          </a:p>
          <a:p>
            <a:pPr lvl="1" fontAlgn="base">
              <a:spcBef>
                <a:spcPct val="50000"/>
              </a:spcBef>
              <a:spcAft>
                <a:spcPct val="0"/>
              </a:spcAft>
              <a:buFontTx/>
              <a:buChar char="•"/>
            </a:pPr>
            <a:r>
              <a:rPr lang="en-US" smtClean="0">
                <a:solidFill>
                  <a:srgbClr val="000000"/>
                </a:solidFill>
              </a:rPr>
              <a:t> Complete sequence analysis</a:t>
            </a:r>
          </a:p>
          <a:p>
            <a:pPr lvl="1" fontAlgn="base">
              <a:spcBef>
                <a:spcPct val="50000"/>
              </a:spcBef>
              <a:spcAft>
                <a:spcPct val="0"/>
              </a:spcAft>
              <a:buFontTx/>
              <a:buChar char="•"/>
            </a:pPr>
            <a:r>
              <a:rPr lang="en-US" smtClean="0">
                <a:solidFill>
                  <a:srgbClr val="000000"/>
                </a:solidFill>
              </a:rPr>
              <a:t> Emphasis on structure and   function</a:t>
            </a:r>
          </a:p>
          <a:p>
            <a:pPr lvl="1" fontAlgn="base">
              <a:spcBef>
                <a:spcPct val="50000"/>
              </a:spcBef>
              <a:spcAft>
                <a:spcPct val="0"/>
              </a:spcAft>
              <a:buFontTx/>
              <a:buChar char="•"/>
            </a:pPr>
            <a:r>
              <a:rPr lang="en-US" smtClean="0">
                <a:solidFill>
                  <a:srgbClr val="000000"/>
                </a:solidFill>
              </a:rPr>
              <a:t> Structural biology</a:t>
            </a:r>
            <a:endParaRPr lang="el-GR" smtClean="0">
              <a:solidFill>
                <a:srgbClr val="000000"/>
              </a:solidFill>
            </a:endParaRPr>
          </a:p>
        </p:txBody>
      </p:sp>
      <p:sp>
        <p:nvSpPr>
          <p:cNvPr id="66566" name="Text Box 6"/>
          <p:cNvSpPr txBox="1">
            <a:spLocks noChangeArrowheads="1"/>
          </p:cNvSpPr>
          <p:nvPr/>
        </p:nvSpPr>
        <p:spPr bwMode="auto">
          <a:xfrm>
            <a:off x="6191253" y="2133600"/>
            <a:ext cx="508846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smtClean="0">
                <a:solidFill>
                  <a:srgbClr val="000000"/>
                </a:solidFill>
              </a:rPr>
              <a:t>Proteomics</a:t>
            </a:r>
          </a:p>
          <a:p>
            <a:pPr lvl="1" fontAlgn="base">
              <a:spcBef>
                <a:spcPct val="50000"/>
              </a:spcBef>
              <a:spcAft>
                <a:spcPct val="0"/>
              </a:spcAft>
              <a:buFontTx/>
              <a:buChar char="•"/>
            </a:pPr>
            <a:r>
              <a:rPr lang="en-US" smtClean="0">
                <a:solidFill>
                  <a:srgbClr val="000000"/>
                </a:solidFill>
              </a:rPr>
              <a:t> Complex mixtures</a:t>
            </a:r>
          </a:p>
          <a:p>
            <a:pPr lvl="1" fontAlgn="base">
              <a:spcBef>
                <a:spcPct val="50000"/>
              </a:spcBef>
              <a:spcAft>
                <a:spcPct val="0"/>
              </a:spcAft>
              <a:buFontTx/>
              <a:buChar char="•"/>
            </a:pPr>
            <a:r>
              <a:rPr lang="en-US" smtClean="0">
                <a:solidFill>
                  <a:srgbClr val="000000"/>
                </a:solidFill>
              </a:rPr>
              <a:t> Partial sequence analysis</a:t>
            </a:r>
          </a:p>
          <a:p>
            <a:pPr lvl="1" fontAlgn="base">
              <a:spcBef>
                <a:spcPct val="50000"/>
              </a:spcBef>
              <a:spcAft>
                <a:spcPct val="0"/>
              </a:spcAft>
              <a:buFontTx/>
              <a:buChar char="•"/>
            </a:pPr>
            <a:r>
              <a:rPr lang="en-US" smtClean="0">
                <a:solidFill>
                  <a:srgbClr val="000000"/>
                </a:solidFill>
              </a:rPr>
              <a:t> Emphasis in identification by database matching</a:t>
            </a:r>
          </a:p>
          <a:p>
            <a:pPr lvl="1" fontAlgn="base">
              <a:spcBef>
                <a:spcPct val="50000"/>
              </a:spcBef>
              <a:spcAft>
                <a:spcPct val="0"/>
              </a:spcAft>
              <a:buFontTx/>
              <a:buChar char="•"/>
            </a:pPr>
            <a:r>
              <a:rPr lang="en-US" smtClean="0">
                <a:solidFill>
                  <a:srgbClr val="000000"/>
                </a:solidFill>
              </a:rPr>
              <a:t> System biology</a:t>
            </a:r>
            <a:endParaRPr lang="el-GR" smtClean="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926" y="288569"/>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7964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28651" y="404816"/>
            <a:ext cx="10363200" cy="503237"/>
          </a:xfrm>
        </p:spPr>
        <p:txBody>
          <a:bodyPr/>
          <a:lstStyle/>
          <a:p>
            <a:r>
              <a:rPr lang="el-GR" sz="3200" dirty="0">
                <a:solidFill>
                  <a:schemeClr val="tx1"/>
                </a:solidFill>
              </a:rPr>
              <a:t>The</a:t>
            </a:r>
            <a:r>
              <a:rPr lang="el-GR" sz="3200" b="1" dirty="0">
                <a:solidFill>
                  <a:schemeClr val="tx1"/>
                </a:solidFill>
              </a:rPr>
              <a:t> </a:t>
            </a:r>
            <a:r>
              <a:rPr lang="en-US" sz="3200" dirty="0">
                <a:solidFill>
                  <a:schemeClr val="tx1"/>
                </a:solidFill>
              </a:rPr>
              <a:t>Q</a:t>
            </a:r>
            <a:r>
              <a:rPr lang="el-GR" sz="3200" dirty="0">
                <a:solidFill>
                  <a:schemeClr val="tx1"/>
                </a:solidFill>
              </a:rPr>
              <a:t>uadrupole</a:t>
            </a:r>
          </a:p>
        </p:txBody>
      </p:sp>
      <p:sp>
        <p:nvSpPr>
          <p:cNvPr id="108547" name="Text Box 3"/>
          <p:cNvSpPr txBox="1">
            <a:spLocks noChangeArrowheads="1"/>
          </p:cNvSpPr>
          <p:nvPr/>
        </p:nvSpPr>
        <p:spPr bwMode="auto">
          <a:xfrm>
            <a:off x="859810" y="2936438"/>
            <a:ext cx="57177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dirty="0" smtClean="0">
                <a:solidFill>
                  <a:srgbClr val="000000"/>
                </a:solidFill>
              </a:rPr>
              <a:t>The </a:t>
            </a:r>
            <a:r>
              <a:rPr lang="en-US" dirty="0" err="1" smtClean="0">
                <a:solidFill>
                  <a:srgbClr val="000000"/>
                </a:solidFill>
              </a:rPr>
              <a:t>quadrupole</a:t>
            </a:r>
            <a:r>
              <a:rPr lang="en-US" dirty="0" smtClean="0">
                <a:solidFill>
                  <a:srgbClr val="000000"/>
                </a:solidFill>
              </a:rPr>
              <a:t> consists of four parallel metal rods.</a:t>
            </a:r>
            <a:r>
              <a:rPr lang="el-GR" dirty="0" smtClean="0">
                <a:solidFill>
                  <a:srgbClr val="000000"/>
                </a:solidFill>
              </a:rPr>
              <a:t> </a:t>
            </a:r>
            <a:r>
              <a:rPr lang="en-US" dirty="0" smtClean="0">
                <a:solidFill>
                  <a:srgbClr val="000000"/>
                </a:solidFill>
              </a:rPr>
              <a:t>Ions travel down the </a:t>
            </a:r>
            <a:r>
              <a:rPr lang="en-US" dirty="0" err="1" smtClean="0">
                <a:solidFill>
                  <a:srgbClr val="000000"/>
                </a:solidFill>
              </a:rPr>
              <a:t>quadropole</a:t>
            </a:r>
            <a:r>
              <a:rPr lang="en-US" dirty="0" smtClean="0">
                <a:solidFill>
                  <a:srgbClr val="000000"/>
                </a:solidFill>
              </a:rPr>
              <a:t> in between the rods.</a:t>
            </a:r>
            <a:r>
              <a:rPr lang="el-GR" dirty="0" smtClean="0">
                <a:solidFill>
                  <a:srgbClr val="000000"/>
                </a:solidFill>
              </a:rPr>
              <a:t> </a:t>
            </a:r>
            <a:endParaRPr lang="en-US" dirty="0" smtClean="0">
              <a:solidFill>
                <a:srgbClr val="000000"/>
              </a:solidFill>
            </a:endParaRPr>
          </a:p>
          <a:p>
            <a:pPr fontAlgn="base">
              <a:spcBef>
                <a:spcPct val="50000"/>
              </a:spcBef>
              <a:spcAft>
                <a:spcPct val="0"/>
              </a:spcAft>
            </a:pPr>
            <a:r>
              <a:rPr lang="en-US" dirty="0" smtClean="0">
                <a:solidFill>
                  <a:srgbClr val="000000"/>
                </a:solidFill>
              </a:rPr>
              <a:t>Only ions of a certain </a:t>
            </a:r>
            <a:r>
              <a:rPr lang="el-GR" dirty="0" smtClean="0">
                <a:solidFill>
                  <a:srgbClr val="000000"/>
                </a:solidFill>
              </a:rPr>
              <a:t>m/q </a:t>
            </a:r>
            <a:r>
              <a:rPr lang="en-US" dirty="0" smtClean="0">
                <a:solidFill>
                  <a:srgbClr val="000000"/>
                </a:solidFill>
              </a:rPr>
              <a:t>will reach the detector for a given ratio of voltages</a:t>
            </a:r>
            <a:r>
              <a:rPr lang="el-GR" dirty="0" smtClean="0">
                <a:solidFill>
                  <a:srgbClr val="000000"/>
                </a:solidFill>
              </a:rPr>
              <a:t>:</a:t>
            </a:r>
            <a:r>
              <a:rPr lang="en-US" dirty="0" smtClean="0">
                <a:solidFill>
                  <a:srgbClr val="000000"/>
                </a:solidFill>
              </a:rPr>
              <a:t> other ions have unstable trajectories and will collide with the rods.</a:t>
            </a:r>
          </a:p>
          <a:p>
            <a:pPr fontAlgn="base">
              <a:spcBef>
                <a:spcPct val="50000"/>
              </a:spcBef>
              <a:spcAft>
                <a:spcPct val="0"/>
              </a:spcAft>
            </a:pPr>
            <a:r>
              <a:rPr lang="en-US" dirty="0" smtClean="0">
                <a:solidFill>
                  <a:srgbClr val="000000"/>
                </a:solidFill>
              </a:rPr>
              <a:t>This allows selection of a particular ion, or scanning by varying the voltages.</a:t>
            </a:r>
            <a:r>
              <a:rPr lang="el-GR" dirty="0" smtClean="0">
                <a:solidFill>
                  <a:srgbClr val="000000"/>
                </a:solidFill>
              </a:rPr>
              <a:t> </a:t>
            </a:r>
          </a:p>
        </p:txBody>
      </p:sp>
      <p:sp>
        <p:nvSpPr>
          <p:cNvPr id="108548" name="Text Box 4"/>
          <p:cNvSpPr txBox="1">
            <a:spLocks noChangeArrowheads="1"/>
          </p:cNvSpPr>
          <p:nvPr/>
        </p:nvSpPr>
        <p:spPr bwMode="auto">
          <a:xfrm>
            <a:off x="1678517" y="1773238"/>
            <a:ext cx="115146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smtClean="0">
                <a:solidFill>
                  <a:srgbClr val="000000"/>
                </a:solidFill>
              </a:rPr>
              <a:t>source</a:t>
            </a:r>
            <a:endParaRPr lang="el-GR" sz="1200" b="1" smtClean="0">
              <a:solidFill>
                <a:srgbClr val="000000"/>
              </a:solidFill>
            </a:endParaRPr>
          </a:p>
        </p:txBody>
      </p:sp>
      <p:sp>
        <p:nvSpPr>
          <p:cNvPr id="108549" name="Text Box 5"/>
          <p:cNvSpPr txBox="1">
            <a:spLocks noChangeArrowheads="1"/>
          </p:cNvSpPr>
          <p:nvPr/>
        </p:nvSpPr>
        <p:spPr bwMode="auto">
          <a:xfrm rot="10746077" flipV="1">
            <a:off x="9169402" y="1773238"/>
            <a:ext cx="153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smtClean="0">
                <a:solidFill>
                  <a:srgbClr val="000000"/>
                </a:solidFill>
              </a:rPr>
              <a:t>detector</a:t>
            </a:r>
            <a:endParaRPr lang="el-GR" sz="1200" b="1" smtClean="0">
              <a:solidFill>
                <a:srgbClr val="000000"/>
              </a:solidFill>
            </a:endParaRPr>
          </a:p>
        </p:txBody>
      </p:sp>
      <p:pic>
        <p:nvPicPr>
          <p:cNvPr id="108550" name="Picture 6" descr="qua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317" y="1557338"/>
            <a:ext cx="4394200" cy="723900"/>
          </a:xfrm>
          <a:prstGeom prst="rect">
            <a:avLst/>
          </a:prstGeom>
          <a:noFill/>
          <a:extLst>
            <a:ext uri="{909E8E84-426E-40DD-AFC4-6F175D3DCCD1}">
              <a14:hiddenFill xmlns:a14="http://schemas.microsoft.com/office/drawing/2010/main">
                <a:solidFill>
                  <a:srgbClr val="FFFFFF"/>
                </a:solidFill>
              </a14:hiddenFill>
            </a:ext>
          </a:extLst>
        </p:spPr>
      </p:pic>
      <p:sp>
        <p:nvSpPr>
          <p:cNvPr id="108551" name="Text Box 7"/>
          <p:cNvSpPr txBox="1">
            <a:spLocks noChangeArrowheads="1"/>
          </p:cNvSpPr>
          <p:nvPr/>
        </p:nvSpPr>
        <p:spPr bwMode="auto">
          <a:xfrm>
            <a:off x="8639234" y="4175314"/>
            <a:ext cx="10562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Voltage</a:t>
            </a:r>
            <a:endParaRPr lang="el-GR" sz="1400" dirty="0" smtClean="0">
              <a:solidFill>
                <a:srgbClr val="000000"/>
              </a:solidFill>
            </a:endParaRPr>
          </a:p>
        </p:txBody>
      </p:sp>
      <p:grpSp>
        <p:nvGrpSpPr>
          <p:cNvPr id="108552" name="Group 8"/>
          <p:cNvGrpSpPr>
            <a:grpSpLocks/>
          </p:cNvGrpSpPr>
          <p:nvPr/>
        </p:nvGrpSpPr>
        <p:grpSpPr bwMode="auto">
          <a:xfrm>
            <a:off x="6864352" y="2924175"/>
            <a:ext cx="3359149" cy="1225550"/>
            <a:chOff x="3243" y="1842"/>
            <a:chExt cx="1905" cy="866"/>
          </a:xfrm>
        </p:grpSpPr>
        <p:pic>
          <p:nvPicPr>
            <p:cNvPr id="108553" name="Picture 9" descr="qu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 y="1842"/>
              <a:ext cx="1861" cy="807"/>
            </a:xfrm>
            <a:prstGeom prst="rect">
              <a:avLst/>
            </a:prstGeom>
            <a:noFill/>
            <a:extLst>
              <a:ext uri="{909E8E84-426E-40DD-AFC4-6F175D3DCCD1}">
                <a14:hiddenFill xmlns:a14="http://schemas.microsoft.com/office/drawing/2010/main">
                  <a:solidFill>
                    <a:srgbClr val="FFFFFF"/>
                  </a:solidFill>
                </a14:hiddenFill>
              </a:ext>
            </a:extLst>
          </p:spPr>
        </p:pic>
        <p:sp>
          <p:nvSpPr>
            <p:cNvPr id="108554" name="AutoShape 10"/>
            <p:cNvSpPr>
              <a:spLocks/>
            </p:cNvSpPr>
            <p:nvPr/>
          </p:nvSpPr>
          <p:spPr bwMode="auto">
            <a:xfrm rot="16200000">
              <a:off x="3649" y="2344"/>
              <a:ext cx="233" cy="494"/>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cxnSp>
          <p:nvCxnSpPr>
            <p:cNvPr id="108555" name="AutoShape 11"/>
            <p:cNvCxnSpPr>
              <a:cxnSpLocks noChangeShapeType="1"/>
              <a:stCxn id="108554" idx="1"/>
              <a:endCxn id="108556" idx="1"/>
            </p:cNvCxnSpPr>
            <p:nvPr/>
          </p:nvCxnSpPr>
          <p:spPr bwMode="auto">
            <a:xfrm rot="5400000" flipH="1" flipV="1">
              <a:off x="3807" y="2407"/>
              <a:ext cx="261" cy="341"/>
            </a:xfrm>
            <a:prstGeom prst="bentConnector4">
              <a:avLst>
                <a:gd name="adj1" fmla="val -54407"/>
                <a:gd name="adj2" fmla="val 144866"/>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56" name="AutoShape 12"/>
            <p:cNvSpPr>
              <a:spLocks/>
            </p:cNvSpPr>
            <p:nvPr/>
          </p:nvSpPr>
          <p:spPr bwMode="auto">
            <a:xfrm rot="32187081">
              <a:off x="3763" y="2313"/>
              <a:ext cx="346" cy="290"/>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8557" name="Line 13"/>
            <p:cNvSpPr>
              <a:spLocks noChangeShapeType="1"/>
            </p:cNvSpPr>
            <p:nvPr/>
          </p:nvSpPr>
          <p:spPr bwMode="auto">
            <a:xfrm flipV="1">
              <a:off x="3243" y="2603"/>
              <a:ext cx="217"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grpSp>
      <p:sp>
        <p:nvSpPr>
          <p:cNvPr id="108558" name="AutoShape 14"/>
          <p:cNvSpPr>
            <a:spLocks noChangeArrowheads="1"/>
          </p:cNvSpPr>
          <p:nvPr/>
        </p:nvSpPr>
        <p:spPr bwMode="auto">
          <a:xfrm>
            <a:off x="4751919" y="763072"/>
            <a:ext cx="960967" cy="1155144"/>
          </a:xfrm>
          <a:prstGeom prst="lightningBolt">
            <a:avLst/>
          </a:prstGeom>
          <a:solidFill>
            <a:srgbClr val="FFFF00"/>
          </a:solidFill>
          <a:ln w="952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mtClean="0">
              <a:solidFill>
                <a:srgbClr val="000000"/>
              </a:solidFill>
            </a:endParaRPr>
          </a:p>
        </p:txBody>
      </p:sp>
      <p:sp>
        <p:nvSpPr>
          <p:cNvPr id="108559" name="Line 15"/>
          <p:cNvSpPr>
            <a:spLocks noChangeShapeType="1"/>
          </p:cNvSpPr>
          <p:nvPr/>
        </p:nvSpPr>
        <p:spPr bwMode="auto">
          <a:xfrm>
            <a:off x="2734735" y="1916113"/>
            <a:ext cx="76835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08560" name="Line 16"/>
          <p:cNvSpPr>
            <a:spLocks noChangeShapeType="1"/>
          </p:cNvSpPr>
          <p:nvPr/>
        </p:nvSpPr>
        <p:spPr bwMode="auto">
          <a:xfrm>
            <a:off x="8496302" y="1916113"/>
            <a:ext cx="4804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08561" name="Text Box 17"/>
          <p:cNvSpPr txBox="1">
            <a:spLocks noChangeArrowheads="1"/>
          </p:cNvSpPr>
          <p:nvPr/>
        </p:nvSpPr>
        <p:spPr bwMode="auto">
          <a:xfrm>
            <a:off x="6941939" y="4675375"/>
            <a:ext cx="4895849"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Filters out all m/z values except the ones it is set to pass</a:t>
            </a:r>
          </a:p>
          <a:p>
            <a:pPr fontAlgn="base">
              <a:spcBef>
                <a:spcPct val="50000"/>
              </a:spcBef>
              <a:spcAft>
                <a:spcPct val="0"/>
              </a:spcAft>
            </a:pPr>
            <a:r>
              <a:rPr lang="en-US" dirty="0" smtClean="0">
                <a:solidFill>
                  <a:srgbClr val="000000"/>
                </a:solidFill>
              </a:rPr>
              <a:t>Obtains a mass spectrum by sweeping across the entire mass range</a:t>
            </a:r>
            <a:endParaRPr lang="el-GR" dirty="0" smtClean="0">
              <a:solidFill>
                <a:srgbClr val="000000"/>
              </a:solidFill>
            </a:endParaRP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9338" y="8181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9191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446867" y="3076578"/>
            <a:ext cx="307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smtClean="0">
                <a:solidFill>
                  <a:srgbClr val="000000"/>
                </a:solidFill>
              </a:rPr>
              <a:t>Collects and store ions in order to perform MS-MS analyses on them.</a:t>
            </a:r>
            <a:endParaRPr lang="el-GR" sz="1200" dirty="0" smtClean="0">
              <a:solidFill>
                <a:srgbClr val="000000"/>
              </a:solidFill>
            </a:endParaRPr>
          </a:p>
        </p:txBody>
      </p:sp>
      <p:sp>
        <p:nvSpPr>
          <p:cNvPr id="109571" name="Rectangle 3"/>
          <p:cNvSpPr>
            <a:spLocks noGrp="1" noChangeArrowheads="1"/>
          </p:cNvSpPr>
          <p:nvPr>
            <p:ph type="title"/>
          </p:nvPr>
        </p:nvSpPr>
        <p:spPr>
          <a:xfrm>
            <a:off x="814917" y="358778"/>
            <a:ext cx="10081683" cy="549275"/>
          </a:xfrm>
        </p:spPr>
        <p:txBody>
          <a:bodyPr/>
          <a:lstStyle/>
          <a:p>
            <a:r>
              <a:rPr lang="en-US" sz="3200" dirty="0"/>
              <a:t>Ion Trap Mass Analyzer</a:t>
            </a:r>
            <a:endParaRPr lang="el-GR" sz="3200" dirty="0"/>
          </a:p>
        </p:txBody>
      </p:sp>
      <p:grpSp>
        <p:nvGrpSpPr>
          <p:cNvPr id="109572" name="Group 4"/>
          <p:cNvGrpSpPr>
            <a:grpSpLocks/>
          </p:cNvGrpSpPr>
          <p:nvPr/>
        </p:nvGrpSpPr>
        <p:grpSpPr bwMode="auto">
          <a:xfrm>
            <a:off x="2446867" y="1557338"/>
            <a:ext cx="4239684" cy="1282700"/>
            <a:chOff x="249" y="1480"/>
            <a:chExt cx="2003" cy="808"/>
          </a:xfrm>
        </p:grpSpPr>
        <p:sp>
          <p:nvSpPr>
            <p:cNvPr id="109573" name="Oval 5"/>
            <p:cNvSpPr>
              <a:spLocks noChangeArrowheads="1"/>
            </p:cNvSpPr>
            <p:nvPr/>
          </p:nvSpPr>
          <p:spPr bwMode="auto">
            <a:xfrm>
              <a:off x="340" y="1888"/>
              <a:ext cx="91" cy="91"/>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74" name="Oval 6"/>
            <p:cNvSpPr>
              <a:spLocks noChangeArrowheads="1"/>
            </p:cNvSpPr>
            <p:nvPr/>
          </p:nvSpPr>
          <p:spPr bwMode="auto">
            <a:xfrm>
              <a:off x="385" y="1842"/>
              <a:ext cx="44" cy="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75" name="Oval 7"/>
            <p:cNvSpPr>
              <a:spLocks noChangeArrowheads="1"/>
            </p:cNvSpPr>
            <p:nvPr/>
          </p:nvSpPr>
          <p:spPr bwMode="auto">
            <a:xfrm>
              <a:off x="476" y="1842"/>
              <a:ext cx="44" cy="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76" name="Oval 8"/>
            <p:cNvSpPr>
              <a:spLocks noChangeArrowheads="1"/>
            </p:cNvSpPr>
            <p:nvPr/>
          </p:nvSpPr>
          <p:spPr bwMode="auto">
            <a:xfrm>
              <a:off x="612" y="1842"/>
              <a:ext cx="44" cy="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77" name="Oval 9"/>
            <p:cNvSpPr>
              <a:spLocks noChangeArrowheads="1"/>
            </p:cNvSpPr>
            <p:nvPr/>
          </p:nvSpPr>
          <p:spPr bwMode="auto">
            <a:xfrm flipV="1">
              <a:off x="567" y="1888"/>
              <a:ext cx="45" cy="4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78" name="Text Box 10"/>
            <p:cNvSpPr txBox="1">
              <a:spLocks noChangeArrowheads="1"/>
            </p:cNvSpPr>
            <p:nvPr/>
          </p:nvSpPr>
          <p:spPr bwMode="auto">
            <a:xfrm>
              <a:off x="839" y="1661"/>
              <a:ext cx="54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Trapped ions</a:t>
              </a:r>
              <a:endParaRPr lang="el-GR" sz="1400" smtClean="0">
                <a:solidFill>
                  <a:srgbClr val="000000"/>
                </a:solidFill>
              </a:endParaRPr>
            </a:p>
          </p:txBody>
        </p:sp>
        <p:sp>
          <p:nvSpPr>
            <p:cNvPr id="109579" name="Oval 11"/>
            <p:cNvSpPr>
              <a:spLocks noChangeArrowheads="1"/>
            </p:cNvSpPr>
            <p:nvPr/>
          </p:nvSpPr>
          <p:spPr bwMode="auto">
            <a:xfrm>
              <a:off x="612" y="1978"/>
              <a:ext cx="44" cy="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80" name="Oval 12"/>
            <p:cNvSpPr>
              <a:spLocks noChangeArrowheads="1"/>
            </p:cNvSpPr>
            <p:nvPr/>
          </p:nvSpPr>
          <p:spPr bwMode="auto">
            <a:xfrm>
              <a:off x="521" y="1842"/>
              <a:ext cx="60" cy="61"/>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nvGrpSpPr>
            <p:cNvPr id="109581" name="Group 13"/>
            <p:cNvGrpSpPr>
              <a:grpSpLocks/>
            </p:cNvGrpSpPr>
            <p:nvPr/>
          </p:nvGrpSpPr>
          <p:grpSpPr bwMode="auto">
            <a:xfrm>
              <a:off x="249" y="1682"/>
              <a:ext cx="551" cy="410"/>
              <a:chOff x="249" y="1682"/>
              <a:chExt cx="551" cy="410"/>
            </a:xfrm>
          </p:grpSpPr>
          <p:grpSp>
            <p:nvGrpSpPr>
              <p:cNvPr id="109582" name="Group 14"/>
              <p:cNvGrpSpPr>
                <a:grpSpLocks/>
              </p:cNvGrpSpPr>
              <p:nvPr/>
            </p:nvGrpSpPr>
            <p:grpSpPr bwMode="auto">
              <a:xfrm>
                <a:off x="295" y="1932"/>
                <a:ext cx="453" cy="160"/>
                <a:chOff x="295" y="1932"/>
                <a:chExt cx="453" cy="160"/>
              </a:xfrm>
            </p:grpSpPr>
            <p:sp>
              <p:nvSpPr>
                <p:cNvPr id="109583" name="AutoShape 15"/>
                <p:cNvSpPr>
                  <a:spLocks noChangeArrowheads="1"/>
                </p:cNvSpPr>
                <p:nvPr/>
              </p:nvSpPr>
              <p:spPr bwMode="auto">
                <a:xfrm rot="27000000">
                  <a:off x="442" y="1786"/>
                  <a:ext cx="159" cy="453"/>
                </a:xfrm>
                <a:prstGeom prst="moon">
                  <a:avLst>
                    <a:gd name="adj" fmla="val 50000"/>
                  </a:avLst>
                </a:prstGeom>
                <a:gradFill rotWithShape="1">
                  <a:gsLst>
                    <a:gs pos="0">
                      <a:srgbClr val="0000FF"/>
                    </a:gs>
                    <a:gs pos="100000">
                      <a:schemeClr val="bg1"/>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84" name="Rectangle 16"/>
                <p:cNvSpPr>
                  <a:spLocks noChangeArrowheads="1"/>
                </p:cNvSpPr>
                <p:nvPr/>
              </p:nvSpPr>
              <p:spPr bwMode="auto">
                <a:xfrm rot="10800000">
                  <a:off x="498" y="1932"/>
                  <a:ext cx="48" cy="80"/>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109585" name="AutoShape 17"/>
              <p:cNvSpPr>
                <a:spLocks noChangeArrowheads="1"/>
              </p:cNvSpPr>
              <p:nvPr/>
            </p:nvSpPr>
            <p:spPr bwMode="auto">
              <a:xfrm>
                <a:off x="249" y="1779"/>
                <a:ext cx="91" cy="200"/>
              </a:xfrm>
              <a:prstGeom prst="flowChartDelay">
                <a:avLst/>
              </a:prstGeom>
              <a:gradFill rotWithShape="1">
                <a:gsLst>
                  <a:gs pos="0">
                    <a:srgbClr val="0000FF"/>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86" name="AutoShape 18"/>
              <p:cNvSpPr>
                <a:spLocks noChangeArrowheads="1"/>
              </p:cNvSpPr>
              <p:nvPr/>
            </p:nvSpPr>
            <p:spPr bwMode="auto">
              <a:xfrm rot="10800000">
                <a:off x="709" y="1776"/>
                <a:ext cx="91" cy="203"/>
              </a:xfrm>
              <a:prstGeom prst="flowChartDelay">
                <a:avLst/>
              </a:prstGeom>
              <a:gradFill rotWithShape="1">
                <a:gsLst>
                  <a:gs pos="0">
                    <a:srgbClr val="0000FF"/>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nvGrpSpPr>
              <p:cNvPr id="109587" name="Group 19"/>
              <p:cNvGrpSpPr>
                <a:grpSpLocks/>
              </p:cNvGrpSpPr>
              <p:nvPr/>
            </p:nvGrpSpPr>
            <p:grpSpPr bwMode="auto">
              <a:xfrm rot="10800000">
                <a:off x="295" y="1682"/>
                <a:ext cx="453" cy="160"/>
                <a:chOff x="295" y="1932"/>
                <a:chExt cx="453" cy="160"/>
              </a:xfrm>
            </p:grpSpPr>
            <p:sp>
              <p:nvSpPr>
                <p:cNvPr id="109588" name="AutoShape 20"/>
                <p:cNvSpPr>
                  <a:spLocks noChangeArrowheads="1"/>
                </p:cNvSpPr>
                <p:nvPr/>
              </p:nvSpPr>
              <p:spPr bwMode="auto">
                <a:xfrm rot="27000000">
                  <a:off x="442" y="1786"/>
                  <a:ext cx="159" cy="453"/>
                </a:xfrm>
                <a:prstGeom prst="moon">
                  <a:avLst>
                    <a:gd name="adj" fmla="val 50000"/>
                  </a:avLst>
                </a:prstGeom>
                <a:gradFill rotWithShape="1">
                  <a:gsLst>
                    <a:gs pos="0">
                      <a:srgbClr val="0000FF"/>
                    </a:gs>
                    <a:gs pos="100000">
                      <a:schemeClr val="bg1"/>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89" name="Rectangle 21"/>
                <p:cNvSpPr>
                  <a:spLocks noChangeArrowheads="1"/>
                </p:cNvSpPr>
                <p:nvPr/>
              </p:nvSpPr>
              <p:spPr bwMode="auto">
                <a:xfrm rot="10800000">
                  <a:off x="498" y="1932"/>
                  <a:ext cx="48" cy="80"/>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grpSp>
        <p:sp>
          <p:nvSpPr>
            <p:cNvPr id="109590" name="Oval 22"/>
            <p:cNvSpPr>
              <a:spLocks noChangeArrowheads="1"/>
            </p:cNvSpPr>
            <p:nvPr/>
          </p:nvSpPr>
          <p:spPr bwMode="auto">
            <a:xfrm>
              <a:off x="1927" y="2024"/>
              <a:ext cx="91" cy="91"/>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91" name="Oval 23"/>
            <p:cNvSpPr>
              <a:spLocks noChangeArrowheads="1"/>
            </p:cNvSpPr>
            <p:nvPr/>
          </p:nvSpPr>
          <p:spPr bwMode="auto">
            <a:xfrm>
              <a:off x="1973" y="1842"/>
              <a:ext cx="44" cy="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92" name="Oval 24"/>
            <p:cNvSpPr>
              <a:spLocks noChangeArrowheads="1"/>
            </p:cNvSpPr>
            <p:nvPr/>
          </p:nvSpPr>
          <p:spPr bwMode="auto">
            <a:xfrm flipV="1">
              <a:off x="1955" y="2219"/>
              <a:ext cx="45" cy="4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93" name="Oval 25"/>
            <p:cNvSpPr>
              <a:spLocks noChangeArrowheads="1"/>
            </p:cNvSpPr>
            <p:nvPr/>
          </p:nvSpPr>
          <p:spPr bwMode="auto">
            <a:xfrm>
              <a:off x="2064" y="1957"/>
              <a:ext cx="44" cy="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94" name="Oval 26"/>
            <p:cNvSpPr>
              <a:spLocks noChangeArrowheads="1"/>
            </p:cNvSpPr>
            <p:nvPr/>
          </p:nvSpPr>
          <p:spPr bwMode="auto">
            <a:xfrm>
              <a:off x="1945" y="2133"/>
              <a:ext cx="60" cy="61"/>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nvGrpSpPr>
            <p:cNvPr id="109595" name="Group 27"/>
            <p:cNvGrpSpPr>
              <a:grpSpLocks/>
            </p:cNvGrpSpPr>
            <p:nvPr/>
          </p:nvGrpSpPr>
          <p:grpSpPr bwMode="auto">
            <a:xfrm>
              <a:off x="1701" y="1661"/>
              <a:ext cx="551" cy="410"/>
              <a:chOff x="249" y="1682"/>
              <a:chExt cx="551" cy="410"/>
            </a:xfrm>
          </p:grpSpPr>
          <p:grpSp>
            <p:nvGrpSpPr>
              <p:cNvPr id="109596" name="Group 28"/>
              <p:cNvGrpSpPr>
                <a:grpSpLocks/>
              </p:cNvGrpSpPr>
              <p:nvPr/>
            </p:nvGrpSpPr>
            <p:grpSpPr bwMode="auto">
              <a:xfrm>
                <a:off x="295" y="1932"/>
                <a:ext cx="453" cy="160"/>
                <a:chOff x="295" y="1932"/>
                <a:chExt cx="453" cy="160"/>
              </a:xfrm>
            </p:grpSpPr>
            <p:sp>
              <p:nvSpPr>
                <p:cNvPr id="109597" name="AutoShape 29"/>
                <p:cNvSpPr>
                  <a:spLocks noChangeArrowheads="1"/>
                </p:cNvSpPr>
                <p:nvPr/>
              </p:nvSpPr>
              <p:spPr bwMode="auto">
                <a:xfrm rot="27000000">
                  <a:off x="442" y="1786"/>
                  <a:ext cx="159" cy="453"/>
                </a:xfrm>
                <a:prstGeom prst="moon">
                  <a:avLst>
                    <a:gd name="adj" fmla="val 50000"/>
                  </a:avLst>
                </a:prstGeom>
                <a:gradFill rotWithShape="1">
                  <a:gsLst>
                    <a:gs pos="0">
                      <a:srgbClr val="0000FF"/>
                    </a:gs>
                    <a:gs pos="100000">
                      <a:schemeClr val="bg1"/>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598" name="Rectangle 30"/>
                <p:cNvSpPr>
                  <a:spLocks noChangeArrowheads="1"/>
                </p:cNvSpPr>
                <p:nvPr/>
              </p:nvSpPr>
              <p:spPr bwMode="auto">
                <a:xfrm rot="10800000">
                  <a:off x="498" y="1932"/>
                  <a:ext cx="48" cy="80"/>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109599" name="AutoShape 31"/>
              <p:cNvSpPr>
                <a:spLocks noChangeArrowheads="1"/>
              </p:cNvSpPr>
              <p:nvPr/>
            </p:nvSpPr>
            <p:spPr bwMode="auto">
              <a:xfrm>
                <a:off x="249" y="1779"/>
                <a:ext cx="91" cy="200"/>
              </a:xfrm>
              <a:prstGeom prst="flowChartDelay">
                <a:avLst/>
              </a:prstGeom>
              <a:gradFill rotWithShape="1">
                <a:gsLst>
                  <a:gs pos="0">
                    <a:srgbClr val="0000FF"/>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600" name="AutoShape 32"/>
              <p:cNvSpPr>
                <a:spLocks noChangeArrowheads="1"/>
              </p:cNvSpPr>
              <p:nvPr/>
            </p:nvSpPr>
            <p:spPr bwMode="auto">
              <a:xfrm rot="10800000">
                <a:off x="709" y="1776"/>
                <a:ext cx="91" cy="203"/>
              </a:xfrm>
              <a:prstGeom prst="flowChartDelay">
                <a:avLst/>
              </a:prstGeom>
              <a:gradFill rotWithShape="1">
                <a:gsLst>
                  <a:gs pos="0">
                    <a:srgbClr val="0000FF"/>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nvGrpSpPr>
              <p:cNvPr id="109601" name="Group 33"/>
              <p:cNvGrpSpPr>
                <a:grpSpLocks/>
              </p:cNvGrpSpPr>
              <p:nvPr/>
            </p:nvGrpSpPr>
            <p:grpSpPr bwMode="auto">
              <a:xfrm rot="10800000">
                <a:off x="295" y="1682"/>
                <a:ext cx="453" cy="160"/>
                <a:chOff x="295" y="1932"/>
                <a:chExt cx="453" cy="160"/>
              </a:xfrm>
            </p:grpSpPr>
            <p:sp>
              <p:nvSpPr>
                <p:cNvPr id="109602" name="AutoShape 34"/>
                <p:cNvSpPr>
                  <a:spLocks noChangeArrowheads="1"/>
                </p:cNvSpPr>
                <p:nvPr/>
              </p:nvSpPr>
              <p:spPr bwMode="auto">
                <a:xfrm rot="27000000">
                  <a:off x="442" y="1786"/>
                  <a:ext cx="159" cy="453"/>
                </a:xfrm>
                <a:prstGeom prst="moon">
                  <a:avLst>
                    <a:gd name="adj" fmla="val 50000"/>
                  </a:avLst>
                </a:prstGeom>
                <a:gradFill rotWithShape="1">
                  <a:gsLst>
                    <a:gs pos="0">
                      <a:srgbClr val="0000FF"/>
                    </a:gs>
                    <a:gs pos="100000">
                      <a:schemeClr val="bg1"/>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603" name="Rectangle 35"/>
                <p:cNvSpPr>
                  <a:spLocks noChangeArrowheads="1"/>
                </p:cNvSpPr>
                <p:nvPr/>
              </p:nvSpPr>
              <p:spPr bwMode="auto">
                <a:xfrm rot="10800000">
                  <a:off x="498" y="1932"/>
                  <a:ext cx="48" cy="80"/>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grpSp>
        <p:sp>
          <p:nvSpPr>
            <p:cNvPr id="109604" name="Line 36"/>
            <p:cNvSpPr>
              <a:spLocks noChangeShapeType="1"/>
            </p:cNvSpPr>
            <p:nvPr/>
          </p:nvSpPr>
          <p:spPr bwMode="auto">
            <a:xfrm flipH="1">
              <a:off x="612" y="1842"/>
              <a:ext cx="227" cy="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605" name="Line 37"/>
            <p:cNvSpPr>
              <a:spLocks noChangeShapeType="1"/>
            </p:cNvSpPr>
            <p:nvPr/>
          </p:nvSpPr>
          <p:spPr bwMode="auto">
            <a:xfrm>
              <a:off x="521" y="1616"/>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606" name="Line 38"/>
            <p:cNvSpPr>
              <a:spLocks noChangeShapeType="1"/>
            </p:cNvSpPr>
            <p:nvPr/>
          </p:nvSpPr>
          <p:spPr bwMode="auto">
            <a:xfrm>
              <a:off x="521" y="2024"/>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9607" name="Text Box 39"/>
            <p:cNvSpPr txBox="1">
              <a:spLocks noChangeArrowheads="1"/>
            </p:cNvSpPr>
            <p:nvPr/>
          </p:nvSpPr>
          <p:spPr bwMode="auto">
            <a:xfrm>
              <a:off x="385" y="1480"/>
              <a:ext cx="4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Ions in</a:t>
              </a:r>
              <a:endParaRPr lang="el-GR" sz="1200" smtClean="0">
                <a:solidFill>
                  <a:srgbClr val="000000"/>
                </a:solidFill>
              </a:endParaRPr>
            </a:p>
          </p:txBody>
        </p:sp>
        <p:sp>
          <p:nvSpPr>
            <p:cNvPr id="109608" name="Text Box 40"/>
            <p:cNvSpPr txBox="1">
              <a:spLocks noChangeArrowheads="1"/>
            </p:cNvSpPr>
            <p:nvPr/>
          </p:nvSpPr>
          <p:spPr bwMode="auto">
            <a:xfrm>
              <a:off x="295" y="2115"/>
              <a:ext cx="4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Ions out</a:t>
              </a:r>
              <a:endParaRPr lang="el-GR" sz="1200" smtClean="0">
                <a:solidFill>
                  <a:srgbClr val="000000"/>
                </a:solidFill>
              </a:endParaRPr>
            </a:p>
          </p:txBody>
        </p:sp>
      </p:grpSp>
      <p:sp>
        <p:nvSpPr>
          <p:cNvPr id="109609" name="Text Box 41"/>
          <p:cNvSpPr txBox="1">
            <a:spLocks noChangeArrowheads="1"/>
          </p:cNvSpPr>
          <p:nvPr/>
        </p:nvSpPr>
        <p:spPr bwMode="auto">
          <a:xfrm>
            <a:off x="6576484" y="1341441"/>
            <a:ext cx="45127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The trap consists of a top and a bottom electrode and a ring electrode around the middle.</a:t>
            </a:r>
          </a:p>
          <a:p>
            <a:pPr fontAlgn="base">
              <a:spcBef>
                <a:spcPct val="50000"/>
              </a:spcBef>
              <a:spcAft>
                <a:spcPct val="0"/>
              </a:spcAft>
            </a:pPr>
            <a:endParaRPr lang="en-US" sz="1400" dirty="0" smtClean="0">
              <a:solidFill>
                <a:srgbClr val="000000"/>
              </a:solidFill>
            </a:endParaRPr>
          </a:p>
          <a:p>
            <a:pPr fontAlgn="base">
              <a:spcBef>
                <a:spcPct val="50000"/>
              </a:spcBef>
              <a:spcAft>
                <a:spcPct val="0"/>
              </a:spcAft>
            </a:pPr>
            <a:r>
              <a:rPr lang="en-US" sz="1400" dirty="0" smtClean="0">
                <a:solidFill>
                  <a:srgbClr val="000000"/>
                </a:solidFill>
              </a:rPr>
              <a:t>Ions are ejected on the basis of their m/z values.</a:t>
            </a:r>
          </a:p>
          <a:p>
            <a:pPr fontAlgn="base">
              <a:spcBef>
                <a:spcPct val="50000"/>
              </a:spcBef>
              <a:spcAft>
                <a:spcPct val="0"/>
              </a:spcAft>
            </a:pPr>
            <a:endParaRPr lang="en-US" sz="1400" dirty="0" smtClean="0">
              <a:solidFill>
                <a:srgbClr val="000000"/>
              </a:solidFill>
            </a:endParaRPr>
          </a:p>
          <a:p>
            <a:pPr fontAlgn="base">
              <a:spcBef>
                <a:spcPct val="50000"/>
              </a:spcBef>
              <a:spcAft>
                <a:spcPct val="0"/>
              </a:spcAft>
            </a:pPr>
            <a:r>
              <a:rPr lang="en-US" sz="1400" dirty="0" smtClean="0">
                <a:solidFill>
                  <a:srgbClr val="000000"/>
                </a:solidFill>
              </a:rPr>
              <a:t>To monitor the ions coming from the source, the trap </a:t>
            </a:r>
            <a:r>
              <a:rPr lang="en-US" sz="1400" dirty="0" err="1" smtClean="0">
                <a:solidFill>
                  <a:srgbClr val="000000"/>
                </a:solidFill>
              </a:rPr>
              <a:t>continuoulsy</a:t>
            </a:r>
            <a:r>
              <a:rPr lang="en-US" sz="1400" dirty="0" smtClean="0">
                <a:solidFill>
                  <a:srgbClr val="000000"/>
                </a:solidFill>
              </a:rPr>
              <a:t> repeats a </a:t>
            </a:r>
            <a:r>
              <a:rPr lang="en-US" sz="1400" dirty="0" err="1" smtClean="0">
                <a:solidFill>
                  <a:srgbClr val="000000"/>
                </a:solidFill>
              </a:rPr>
              <a:t>cylcle</a:t>
            </a:r>
            <a:r>
              <a:rPr lang="en-US" sz="1400" dirty="0" smtClean="0">
                <a:solidFill>
                  <a:srgbClr val="000000"/>
                </a:solidFill>
              </a:rPr>
              <a:t> of filling the trap with ions and scanning the ions according to their m/z values.</a:t>
            </a:r>
            <a:endParaRPr lang="el-GR" sz="1400" dirty="0" smtClean="0">
              <a:solidFill>
                <a:srgbClr val="000000"/>
              </a:solidFill>
            </a:endParaRPr>
          </a:p>
        </p:txBody>
      </p:sp>
      <p:sp>
        <p:nvSpPr>
          <p:cNvPr id="109610" name="Text Box 42"/>
          <p:cNvSpPr txBox="1">
            <a:spLocks noChangeArrowheads="1"/>
          </p:cNvSpPr>
          <p:nvPr/>
        </p:nvSpPr>
        <p:spPr bwMode="auto">
          <a:xfrm>
            <a:off x="1390653" y="4508501"/>
            <a:ext cx="54715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Separates the mass analysis and ion isolation events in time (using a single mass analyzer)</a:t>
            </a:r>
          </a:p>
        </p:txBody>
      </p:sp>
      <p:sp>
        <p:nvSpPr>
          <p:cNvPr id="109611" name="Line 43"/>
          <p:cNvSpPr>
            <a:spLocks noChangeShapeType="1"/>
          </p:cNvSpPr>
          <p:nvPr/>
        </p:nvSpPr>
        <p:spPr bwMode="auto">
          <a:xfrm>
            <a:off x="3310467" y="5675316"/>
            <a:ext cx="289984" cy="1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09612" name="Text Box 44"/>
          <p:cNvSpPr txBox="1">
            <a:spLocks noChangeArrowheads="1"/>
          </p:cNvSpPr>
          <p:nvPr/>
        </p:nvSpPr>
        <p:spPr bwMode="auto">
          <a:xfrm>
            <a:off x="2097617" y="5518150"/>
            <a:ext cx="134408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Ionization</a:t>
            </a:r>
            <a:endParaRPr lang="el-GR" sz="1400" smtClean="0">
              <a:solidFill>
                <a:srgbClr val="000000"/>
              </a:solidFill>
            </a:endParaRPr>
          </a:p>
        </p:txBody>
      </p:sp>
      <p:sp>
        <p:nvSpPr>
          <p:cNvPr id="109613" name="Text Box 45"/>
          <p:cNvSpPr txBox="1">
            <a:spLocks noChangeArrowheads="1"/>
          </p:cNvSpPr>
          <p:nvPr/>
        </p:nvSpPr>
        <p:spPr bwMode="auto">
          <a:xfrm>
            <a:off x="3788835" y="5518150"/>
            <a:ext cx="257175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ion transfer/trapping</a:t>
            </a:r>
            <a:endParaRPr lang="el-GR" sz="1400" smtClean="0">
              <a:solidFill>
                <a:srgbClr val="000000"/>
              </a:solidFill>
            </a:endParaRPr>
          </a:p>
        </p:txBody>
      </p:sp>
      <p:sp>
        <p:nvSpPr>
          <p:cNvPr id="109614" name="Text Box 46"/>
          <p:cNvSpPr txBox="1">
            <a:spLocks noChangeArrowheads="1"/>
          </p:cNvSpPr>
          <p:nvPr/>
        </p:nvSpPr>
        <p:spPr bwMode="auto">
          <a:xfrm>
            <a:off x="6477001" y="5373690"/>
            <a:ext cx="2878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parent ion isolation/ fragmentation</a:t>
            </a:r>
            <a:endParaRPr lang="el-GR" sz="1400" smtClean="0">
              <a:solidFill>
                <a:srgbClr val="000000"/>
              </a:solidFill>
            </a:endParaRPr>
          </a:p>
        </p:txBody>
      </p:sp>
      <p:sp>
        <p:nvSpPr>
          <p:cNvPr id="109615" name="Line 47"/>
          <p:cNvSpPr>
            <a:spLocks noChangeShapeType="1"/>
          </p:cNvSpPr>
          <p:nvPr/>
        </p:nvSpPr>
        <p:spPr bwMode="auto">
          <a:xfrm>
            <a:off x="6153151" y="5661025"/>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09616" name="Line 48"/>
          <p:cNvSpPr>
            <a:spLocks noChangeShapeType="1"/>
          </p:cNvSpPr>
          <p:nvPr/>
        </p:nvSpPr>
        <p:spPr bwMode="auto">
          <a:xfrm flipV="1">
            <a:off x="8974669" y="5675313"/>
            <a:ext cx="38523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09617" name="Text Box 49"/>
          <p:cNvSpPr txBox="1">
            <a:spLocks noChangeArrowheads="1"/>
          </p:cNvSpPr>
          <p:nvPr/>
        </p:nvSpPr>
        <p:spPr bwMode="auto">
          <a:xfrm>
            <a:off x="9455152" y="5459414"/>
            <a:ext cx="1921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daughter ion detection</a:t>
            </a:r>
            <a:endParaRPr lang="el-GR" sz="1400" smtClean="0">
              <a:solidFill>
                <a:srgbClr val="000000"/>
              </a:solidFill>
            </a:endParaRPr>
          </a:p>
        </p:txBody>
      </p:sp>
      <p:pic>
        <p:nvPicPr>
          <p:cNvPr id="109618" name="Picture 50" descr="j02347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7284" y="5459413"/>
            <a:ext cx="609600" cy="576262"/>
          </a:xfrm>
          <a:prstGeom prst="rect">
            <a:avLst/>
          </a:prstGeom>
          <a:noFill/>
          <a:extLst>
            <a:ext uri="{909E8E84-426E-40DD-AFC4-6F175D3DCCD1}">
              <a14:hiddenFill xmlns:a14="http://schemas.microsoft.com/office/drawing/2010/main">
                <a:solidFill>
                  <a:srgbClr val="FFFFFF"/>
                </a:solidFill>
              </a14:hiddenFill>
            </a:ext>
          </a:extLst>
        </p:spPr>
      </p:pic>
      <p:sp>
        <p:nvSpPr>
          <p:cNvPr id="109619" name="Line 51"/>
          <p:cNvSpPr>
            <a:spLocks noChangeShapeType="1"/>
          </p:cNvSpPr>
          <p:nvPr/>
        </p:nvSpPr>
        <p:spPr bwMode="auto">
          <a:xfrm>
            <a:off x="1390652" y="4437063"/>
            <a:ext cx="902546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737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610"/>
                                        </p:tgtEl>
                                        <p:attrNameLst>
                                          <p:attrName>style.visibility</p:attrName>
                                        </p:attrNameLst>
                                      </p:cBhvr>
                                      <p:to>
                                        <p:strVal val="visible"/>
                                      </p:to>
                                    </p:set>
                                    <p:animEffect transition="in" filter="fade">
                                      <p:cBhvr>
                                        <p:cTn id="7" dur="2000"/>
                                        <p:tgtEl>
                                          <p:spTgt spid="109610"/>
                                        </p:tgtEl>
                                      </p:cBhvr>
                                    </p:animEffect>
                                  </p:childTnLst>
                                </p:cTn>
                              </p:par>
                              <p:par>
                                <p:cTn id="8" presetID="55" presetClass="entr" presetSubtype="0" fill="hold" nodeType="withEffect">
                                  <p:stCondLst>
                                    <p:cond delay="0"/>
                                  </p:stCondLst>
                                  <p:childTnLst>
                                    <p:set>
                                      <p:cBhvr>
                                        <p:cTn id="9" dur="1" fill="hold">
                                          <p:stCondLst>
                                            <p:cond delay="0"/>
                                          </p:stCondLst>
                                        </p:cTn>
                                        <p:tgtEl>
                                          <p:spTgt spid="109618"/>
                                        </p:tgtEl>
                                        <p:attrNameLst>
                                          <p:attrName>style.visibility</p:attrName>
                                        </p:attrNameLst>
                                      </p:cBhvr>
                                      <p:to>
                                        <p:strVal val="visible"/>
                                      </p:to>
                                    </p:set>
                                    <p:anim calcmode="lin" valueType="num">
                                      <p:cBhvr>
                                        <p:cTn id="10" dur="1000" fill="hold"/>
                                        <p:tgtEl>
                                          <p:spTgt spid="109618"/>
                                        </p:tgtEl>
                                        <p:attrNameLst>
                                          <p:attrName>ppt_w</p:attrName>
                                        </p:attrNameLst>
                                      </p:cBhvr>
                                      <p:tavLst>
                                        <p:tav tm="0">
                                          <p:val>
                                            <p:strVal val="#ppt_w*0.70"/>
                                          </p:val>
                                        </p:tav>
                                        <p:tav tm="100000">
                                          <p:val>
                                            <p:strVal val="#ppt_w"/>
                                          </p:val>
                                        </p:tav>
                                      </p:tavLst>
                                    </p:anim>
                                    <p:anim calcmode="lin" valueType="num">
                                      <p:cBhvr>
                                        <p:cTn id="11" dur="1000" fill="hold"/>
                                        <p:tgtEl>
                                          <p:spTgt spid="109618"/>
                                        </p:tgtEl>
                                        <p:attrNameLst>
                                          <p:attrName>ppt_h</p:attrName>
                                        </p:attrNameLst>
                                      </p:cBhvr>
                                      <p:tavLst>
                                        <p:tav tm="0">
                                          <p:val>
                                            <p:strVal val="#ppt_h"/>
                                          </p:val>
                                        </p:tav>
                                        <p:tav tm="100000">
                                          <p:val>
                                            <p:strVal val="#ppt_h"/>
                                          </p:val>
                                        </p:tav>
                                      </p:tavLst>
                                    </p:anim>
                                    <p:animEffect transition="in" filter="fade">
                                      <p:cBhvr>
                                        <p:cTn id="12" dur="1000"/>
                                        <p:tgtEl>
                                          <p:spTgt spid="109618"/>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09612"/>
                                        </p:tgtEl>
                                        <p:attrNameLst>
                                          <p:attrName>style.visibility</p:attrName>
                                        </p:attrNameLst>
                                      </p:cBhvr>
                                      <p:to>
                                        <p:strVal val="visible"/>
                                      </p:to>
                                    </p:set>
                                    <p:animEffect transition="in" filter="fade">
                                      <p:cBhvr>
                                        <p:cTn id="16" dur="1000"/>
                                        <p:tgtEl>
                                          <p:spTgt spid="109612"/>
                                        </p:tgtEl>
                                      </p:cBhvr>
                                    </p:animEffect>
                                  </p:childTnLst>
                                </p:cTn>
                              </p:par>
                            </p:childTnLst>
                          </p:cTn>
                        </p:par>
                        <p:par>
                          <p:cTn id="17" fill="hold" nodeType="afterGroup">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09611"/>
                                        </p:tgtEl>
                                        <p:attrNameLst>
                                          <p:attrName>style.visibility</p:attrName>
                                        </p:attrNameLst>
                                      </p:cBhvr>
                                      <p:to>
                                        <p:strVal val="visible"/>
                                      </p:to>
                                    </p:set>
                                    <p:animEffect transition="in" filter="fade">
                                      <p:cBhvr>
                                        <p:cTn id="20" dur="1000"/>
                                        <p:tgtEl>
                                          <p:spTgt spid="109611"/>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09613"/>
                                        </p:tgtEl>
                                        <p:attrNameLst>
                                          <p:attrName>style.visibility</p:attrName>
                                        </p:attrNameLst>
                                      </p:cBhvr>
                                      <p:to>
                                        <p:strVal val="visible"/>
                                      </p:to>
                                    </p:set>
                                    <p:animEffect transition="in" filter="fade">
                                      <p:cBhvr>
                                        <p:cTn id="24" dur="1000"/>
                                        <p:tgtEl>
                                          <p:spTgt spid="109613"/>
                                        </p:tgtEl>
                                      </p:cBhvr>
                                    </p:animEffect>
                                  </p:childTnLst>
                                </p:cTn>
                              </p:par>
                            </p:childTnLst>
                          </p:cTn>
                        </p:par>
                        <p:par>
                          <p:cTn id="25" fill="hold" nodeType="afterGroup">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109615"/>
                                        </p:tgtEl>
                                        <p:attrNameLst>
                                          <p:attrName>style.visibility</p:attrName>
                                        </p:attrNameLst>
                                      </p:cBhvr>
                                      <p:to>
                                        <p:strVal val="visible"/>
                                      </p:to>
                                    </p:set>
                                    <p:animEffect transition="in" filter="fade">
                                      <p:cBhvr>
                                        <p:cTn id="28" dur="1000"/>
                                        <p:tgtEl>
                                          <p:spTgt spid="109615"/>
                                        </p:tgtEl>
                                      </p:cBhvr>
                                    </p:animEffect>
                                  </p:childTnLst>
                                </p:cTn>
                              </p:par>
                            </p:childTnLst>
                          </p:cTn>
                        </p:par>
                        <p:par>
                          <p:cTn id="29" fill="hold" nodeType="afterGroup">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109614"/>
                                        </p:tgtEl>
                                        <p:attrNameLst>
                                          <p:attrName>style.visibility</p:attrName>
                                        </p:attrNameLst>
                                      </p:cBhvr>
                                      <p:to>
                                        <p:strVal val="visible"/>
                                      </p:to>
                                    </p:set>
                                    <p:animEffect transition="in" filter="fade">
                                      <p:cBhvr>
                                        <p:cTn id="32" dur="1000"/>
                                        <p:tgtEl>
                                          <p:spTgt spid="109614"/>
                                        </p:tgtEl>
                                      </p:cBhvr>
                                    </p:animEffect>
                                  </p:childTnLst>
                                </p:cTn>
                              </p:par>
                            </p:childTnLst>
                          </p:cTn>
                        </p:par>
                        <p:par>
                          <p:cTn id="33" fill="hold" nodeType="afterGroup">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109616"/>
                                        </p:tgtEl>
                                        <p:attrNameLst>
                                          <p:attrName>style.visibility</p:attrName>
                                        </p:attrNameLst>
                                      </p:cBhvr>
                                      <p:to>
                                        <p:strVal val="visible"/>
                                      </p:to>
                                    </p:set>
                                    <p:animEffect transition="in" filter="fade">
                                      <p:cBhvr>
                                        <p:cTn id="36" dur="1000"/>
                                        <p:tgtEl>
                                          <p:spTgt spid="109616"/>
                                        </p:tgtEl>
                                      </p:cBhvr>
                                    </p:animEffect>
                                  </p:childTnLst>
                                </p:cTn>
                              </p:par>
                            </p:childTnLst>
                          </p:cTn>
                        </p:par>
                        <p:par>
                          <p:cTn id="37" fill="hold" nodeType="afterGroup">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109617"/>
                                        </p:tgtEl>
                                        <p:attrNameLst>
                                          <p:attrName>style.visibility</p:attrName>
                                        </p:attrNameLst>
                                      </p:cBhvr>
                                      <p:to>
                                        <p:strVal val="visible"/>
                                      </p:to>
                                    </p:set>
                                    <p:animEffect transition="in" filter="fade">
                                      <p:cBhvr>
                                        <p:cTn id="40" dur="1000"/>
                                        <p:tgtEl>
                                          <p:spTgt spid="109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0" grpId="0"/>
      <p:bldP spid="109611" grpId="0" animBg="1"/>
      <p:bldP spid="109612" grpId="0"/>
      <p:bldP spid="109613" grpId="0"/>
      <p:bldP spid="109614" grpId="0"/>
      <p:bldP spid="109615" grpId="0" animBg="1"/>
      <p:bldP spid="109616" grpId="0" animBg="1"/>
      <p:bldP spid="10961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102CE3-1B72-4469-A267-B389CA669949}" type="slidenum">
              <a:rPr lang="en-US" smtClean="0">
                <a:solidFill>
                  <a:srgbClr val="000000"/>
                </a:solidFill>
              </a:rPr>
              <a:pPr>
                <a:defRPr/>
              </a:pPr>
              <a:t>102</a:t>
            </a:fld>
            <a:endParaRPr lang="en-US" dirty="0">
              <a:solidFill>
                <a:srgbClr val="000000"/>
              </a:solidFill>
            </a:endParaRPr>
          </a:p>
        </p:txBody>
      </p:sp>
      <p:sp>
        <p:nvSpPr>
          <p:cNvPr id="3" name="Rectangle 2"/>
          <p:cNvSpPr/>
          <p:nvPr/>
        </p:nvSpPr>
        <p:spPr>
          <a:xfrm>
            <a:off x="846160" y="1237608"/>
            <a:ext cx="10126639" cy="3416320"/>
          </a:xfrm>
          <a:prstGeom prst="rect">
            <a:avLst/>
          </a:prstGeom>
        </p:spPr>
        <p:txBody>
          <a:bodyPr wrap="square">
            <a:spAutoFit/>
          </a:bodyPr>
          <a:lstStyle/>
          <a:p>
            <a:r>
              <a:rPr lang="en-US" sz="2400" dirty="0" smtClean="0"/>
              <a:t>Note:</a:t>
            </a:r>
          </a:p>
          <a:p>
            <a:r>
              <a:rPr lang="en-US" sz="2400" dirty="0" smtClean="0"/>
              <a:t> </a:t>
            </a:r>
          </a:p>
          <a:p>
            <a:r>
              <a:rPr lang="en-US" sz="2400" dirty="0" smtClean="0"/>
              <a:t>Ions </a:t>
            </a:r>
            <a:r>
              <a:rPr lang="en-US" sz="2400" dirty="0"/>
              <a:t>are fragmented by collision with helium gas and their daughter ions analyzed within the trap. Selected daughter ions can undergo further fragmentation, thus allowing </a:t>
            </a:r>
            <a:r>
              <a:rPr lang="en-US" sz="2400" dirty="0" err="1"/>
              <a:t>MSn</a:t>
            </a:r>
            <a:r>
              <a:rPr lang="en-US" sz="2400" dirty="0"/>
              <a:t>. </a:t>
            </a:r>
            <a:endParaRPr lang="en-US" sz="2400" dirty="0" smtClean="0"/>
          </a:p>
          <a:p>
            <a:endParaRPr lang="en-US" sz="2400" dirty="0"/>
          </a:p>
          <a:p>
            <a:r>
              <a:rPr lang="en-US" sz="2400" dirty="0" smtClean="0"/>
              <a:t>This </a:t>
            </a:r>
            <a:r>
              <a:rPr lang="en-US" sz="2400" dirty="0"/>
              <a:t>is important for structural experiments. The ion trap has a high efficiency of transfer of fragment ions to the next stage of fragmentation (unlike the triple </a:t>
            </a:r>
            <a:r>
              <a:rPr lang="en-US" sz="2400" dirty="0" err="1"/>
              <a:t>quadrupole</a:t>
            </a:r>
            <a:r>
              <a:rPr lang="en-US" sz="2400" dirty="0"/>
              <a:t> </a:t>
            </a:r>
            <a:r>
              <a:rPr lang="en-US" sz="2400" dirty="0" smtClean="0"/>
              <a:t>instrument.</a:t>
            </a:r>
            <a:endParaRPr lang="en-US" sz="2400"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99" y="15757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5576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576285" y="1017352"/>
            <a:ext cx="807268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b="1" dirty="0" smtClean="0">
                <a:solidFill>
                  <a:srgbClr val="0066CC"/>
                </a:solidFill>
              </a:rPr>
              <a:t>Sensitivity</a:t>
            </a:r>
            <a:r>
              <a:rPr lang="en-US" sz="2000" dirty="0" smtClean="0">
                <a:solidFill>
                  <a:srgbClr val="0066CC"/>
                </a:solidFill>
              </a:rPr>
              <a:t> </a:t>
            </a:r>
            <a:r>
              <a:rPr lang="en-US" sz="2000" dirty="0" smtClean="0">
                <a:solidFill>
                  <a:srgbClr val="000000"/>
                </a:solidFill>
              </a:rPr>
              <a:t>amounts of proteins are limited</a:t>
            </a:r>
          </a:p>
          <a:p>
            <a:pPr fontAlgn="base">
              <a:spcBef>
                <a:spcPct val="50000"/>
              </a:spcBef>
              <a:spcAft>
                <a:spcPct val="0"/>
              </a:spcAft>
            </a:pPr>
            <a:r>
              <a:rPr lang="en-US" sz="2000" b="1" dirty="0" smtClean="0">
                <a:solidFill>
                  <a:srgbClr val="0066CC"/>
                </a:solidFill>
                <a:hlinkClick r:id="rId2" action="ppaction://hlinksldjump"/>
              </a:rPr>
              <a:t>Resolution</a:t>
            </a:r>
            <a:r>
              <a:rPr lang="en-US" sz="2000" b="1" dirty="0" smtClean="0">
                <a:solidFill>
                  <a:srgbClr val="0066CC"/>
                </a:solidFill>
              </a:rPr>
              <a:t> </a:t>
            </a:r>
            <a:r>
              <a:rPr lang="en-US" sz="2000" dirty="0" smtClean="0">
                <a:solidFill>
                  <a:srgbClr val="000000"/>
                </a:solidFill>
              </a:rPr>
              <a:t>how well we can distinguish ion of very similar m/z values (the ability of the instrument to resolve two closely placed peaks in the mass spectrum)</a:t>
            </a:r>
          </a:p>
          <a:p>
            <a:pPr fontAlgn="base">
              <a:spcBef>
                <a:spcPct val="50000"/>
              </a:spcBef>
              <a:spcAft>
                <a:spcPct val="0"/>
              </a:spcAft>
            </a:pPr>
            <a:r>
              <a:rPr lang="en-US" sz="2000" b="1" dirty="0" smtClean="0">
                <a:solidFill>
                  <a:srgbClr val="0066CC"/>
                </a:solidFill>
                <a:hlinkClick r:id="rId3" action="ppaction://hlinksldjump"/>
              </a:rPr>
              <a:t>Mass accuracy</a:t>
            </a:r>
            <a:r>
              <a:rPr lang="en-US" sz="2000" dirty="0" smtClean="0">
                <a:solidFill>
                  <a:srgbClr val="0066CC"/>
                </a:solidFill>
                <a:hlinkClick r:id="rId3" action="ppaction://hlinksldjump"/>
              </a:rPr>
              <a:t> </a:t>
            </a:r>
            <a:r>
              <a:rPr lang="en-US" sz="2000" dirty="0" smtClean="0">
                <a:solidFill>
                  <a:srgbClr val="000000"/>
                </a:solidFill>
              </a:rPr>
              <a:t>the measured values for the peptide ions must be as close as possible to  their real values. (the relative percent difference between the measured mass and the true mass, usually represented in ppm.)</a:t>
            </a:r>
            <a:endParaRPr lang="el-GR" sz="2000" dirty="0" smtClean="0">
              <a:solidFill>
                <a:srgbClr val="000000"/>
              </a:solidFill>
            </a:endParaRPr>
          </a:p>
        </p:txBody>
      </p:sp>
      <p:graphicFrame>
        <p:nvGraphicFramePr>
          <p:cNvPr id="112643" name="Group 3"/>
          <p:cNvGraphicFramePr>
            <a:graphicFrameLocks noGrp="1"/>
          </p:cNvGraphicFramePr>
          <p:nvPr>
            <p:extLst>
              <p:ext uri="{D42A27DB-BD31-4B8C-83A1-F6EECF244321}">
                <p14:modId xmlns:p14="http://schemas.microsoft.com/office/powerpoint/2010/main" val="4032232752"/>
              </p:ext>
            </p:extLst>
          </p:nvPr>
        </p:nvGraphicFramePr>
        <p:xfrm>
          <a:off x="1659941" y="4517410"/>
          <a:ext cx="8221036" cy="2092831"/>
        </p:xfrm>
        <a:graphic>
          <a:graphicData uri="http://schemas.openxmlformats.org/drawingml/2006/table">
            <a:tbl>
              <a:tblPr/>
              <a:tblGrid>
                <a:gridCol w="2718635"/>
                <a:gridCol w="1905875"/>
                <a:gridCol w="1925699"/>
                <a:gridCol w="1670827"/>
              </a:tblGrid>
              <a:tr h="7393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type</a:t>
                      </a:r>
                      <a:endParaRPr kumimoji="0" lang="el-GR" sz="1400" b="1"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m/z range</a:t>
                      </a:r>
                      <a:endParaRPr kumimoji="0" lang="el-GR" sz="1400" b="1"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Resolving power</a:t>
                      </a:r>
                      <a:endParaRPr kumimoji="0" lang="el-GR" sz="1400" b="1"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cost</a:t>
                      </a:r>
                      <a:endParaRPr kumimoji="0" lang="el-GR" sz="1400" b="1"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Quadrupole</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1-4000</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1000</a:t>
                      </a:r>
                      <a:endParaRPr kumimoji="0" lang="el-GR" sz="16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Ion trap</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10-4000</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Time of flight</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1-100.000</a:t>
                      </a:r>
                      <a:endParaRPr kumimoji="0" lang="el-GR" sz="16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30.000</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Fourier transform</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18-10.000</a:t>
                      </a:r>
                      <a:endParaRPr kumimoji="0" lang="el-GR" sz="16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&gt;100.000</a:t>
                      </a:r>
                      <a:endParaRPr kumimoji="0" lang="el-GR" sz="16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endParaRPr kumimoji="0" lang="el-GR" sz="16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75" name="Text Box 35"/>
          <p:cNvSpPr txBox="1">
            <a:spLocks noChangeArrowheads="1"/>
          </p:cNvSpPr>
          <p:nvPr/>
        </p:nvSpPr>
        <p:spPr bwMode="auto">
          <a:xfrm>
            <a:off x="2899488" y="4115396"/>
            <a:ext cx="43222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000000"/>
                </a:solidFill>
              </a:rPr>
              <a:t>Figures of merit for mass analyzers</a:t>
            </a:r>
            <a:endParaRPr lang="el-GR" b="1" dirty="0" smtClean="0">
              <a:solidFill>
                <a:srgbClr val="000000"/>
              </a:solidFill>
            </a:endParaRPr>
          </a:p>
        </p:txBody>
      </p:sp>
      <p:sp>
        <p:nvSpPr>
          <p:cNvPr id="112676" name="Rectangle 36"/>
          <p:cNvSpPr>
            <a:spLocks noGrp="1" noChangeArrowheads="1"/>
          </p:cNvSpPr>
          <p:nvPr>
            <p:ph type="title"/>
          </p:nvPr>
        </p:nvSpPr>
        <p:spPr>
          <a:xfrm>
            <a:off x="673100" y="407991"/>
            <a:ext cx="10287000" cy="490537"/>
          </a:xfrm>
        </p:spPr>
        <p:txBody>
          <a:bodyPr/>
          <a:lstStyle/>
          <a:p>
            <a:r>
              <a:rPr lang="en-US" sz="3600" dirty="0"/>
              <a:t>MS </a:t>
            </a:r>
            <a:endParaRPr lang="el-GR" sz="3600" dirty="0"/>
          </a:p>
        </p:txBody>
      </p:sp>
      <p:pic>
        <p:nvPicPr>
          <p:cNvPr id="66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23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3972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322235" y="4797426"/>
            <a:ext cx="2685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20000"/>
              </a:spcBef>
              <a:spcAft>
                <a:spcPct val="0"/>
              </a:spcAft>
            </a:pPr>
            <a:r>
              <a:rPr lang="en-GB" b="1" dirty="0" smtClean="0">
                <a:solidFill>
                  <a:srgbClr val="000000"/>
                </a:solidFill>
                <a:effectLst>
                  <a:outerShdw blurRad="38100" dist="38100" dir="2700000" algn="tl">
                    <a:srgbClr val="C0C0C0"/>
                  </a:outerShdw>
                </a:effectLst>
              </a:rPr>
              <a:t>R = m/</a:t>
            </a:r>
            <a:r>
              <a:rPr lang="de-DE" b="1" dirty="0" smtClean="0">
                <a:solidFill>
                  <a:srgbClr val="000000"/>
                </a:solidFill>
                <a:effectLst>
                  <a:outerShdw blurRad="38100" dist="38100" dir="2700000" algn="tl">
                    <a:srgbClr val="C0C0C0"/>
                  </a:outerShdw>
                </a:effectLst>
              </a:rPr>
              <a:t>Δ</a:t>
            </a:r>
            <a:r>
              <a:rPr lang="en-GB" b="1" dirty="0" smtClean="0">
                <a:solidFill>
                  <a:srgbClr val="000000"/>
                </a:solidFill>
                <a:effectLst>
                  <a:outerShdw blurRad="38100" dist="38100" dir="2700000" algn="tl">
                    <a:srgbClr val="C0C0C0"/>
                  </a:outerShdw>
                </a:effectLst>
              </a:rPr>
              <a:t>m = m</a:t>
            </a:r>
            <a:r>
              <a:rPr lang="en-GB" dirty="0" smtClean="0">
                <a:solidFill>
                  <a:srgbClr val="000000"/>
                </a:solidFill>
              </a:rPr>
              <a:t>/(</a:t>
            </a:r>
            <a:r>
              <a:rPr lang="en-GB" b="1" dirty="0" smtClean="0">
                <a:solidFill>
                  <a:srgbClr val="000000"/>
                </a:solidFill>
                <a:effectLst>
                  <a:outerShdw blurRad="38100" dist="38100" dir="2700000" algn="tl">
                    <a:srgbClr val="C0C0C0"/>
                  </a:outerShdw>
                </a:effectLst>
              </a:rPr>
              <a:t>m2-m1)</a:t>
            </a:r>
            <a:endParaRPr lang="el-GR" b="1" dirty="0" smtClean="0">
              <a:solidFill>
                <a:srgbClr val="000000"/>
              </a:solidFill>
              <a:effectLst>
                <a:outerShdw blurRad="38100" dist="38100" dir="2700000" algn="tl">
                  <a:srgbClr val="C0C0C0"/>
                </a:outerShdw>
              </a:effectLst>
            </a:endParaRPr>
          </a:p>
        </p:txBody>
      </p:sp>
      <p:sp>
        <p:nvSpPr>
          <p:cNvPr id="113667" name="Rectangle 3"/>
          <p:cNvSpPr>
            <a:spLocks noGrp="1" noChangeArrowheads="1"/>
          </p:cNvSpPr>
          <p:nvPr>
            <p:ph type="title"/>
          </p:nvPr>
        </p:nvSpPr>
        <p:spPr>
          <a:xfrm>
            <a:off x="704851" y="476253"/>
            <a:ext cx="10287000" cy="417513"/>
          </a:xfrm>
        </p:spPr>
        <p:txBody>
          <a:bodyPr/>
          <a:lstStyle/>
          <a:p>
            <a:r>
              <a:rPr lang="en-US" sz="3200" dirty="0">
                <a:solidFill>
                  <a:schemeClr val="tx1"/>
                </a:solidFill>
                <a:effectLst>
                  <a:outerShdw blurRad="38100" dist="38100" dir="2700000" algn="tl">
                    <a:srgbClr val="C0C0C0"/>
                  </a:outerShdw>
                </a:effectLst>
              </a:rPr>
              <a:t>Mass </a:t>
            </a:r>
            <a:r>
              <a:rPr lang="en-US" sz="3200" dirty="0">
                <a:solidFill>
                  <a:schemeClr val="tx1"/>
                </a:solidFill>
              </a:rPr>
              <a:t>Resolution</a:t>
            </a:r>
          </a:p>
        </p:txBody>
      </p:sp>
      <p:sp>
        <p:nvSpPr>
          <p:cNvPr id="113668" name="Text Box 4"/>
          <p:cNvSpPr txBox="1">
            <a:spLocks noChangeArrowheads="1"/>
          </p:cNvSpPr>
          <p:nvPr/>
        </p:nvSpPr>
        <p:spPr bwMode="auto">
          <a:xfrm>
            <a:off x="808569" y="2055814"/>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smtClean="0">
              <a:solidFill>
                <a:srgbClr val="FFFFFF"/>
              </a:solidFill>
            </a:endParaRPr>
          </a:p>
        </p:txBody>
      </p:sp>
      <p:sp>
        <p:nvSpPr>
          <p:cNvPr id="113669" name="Text Box 5"/>
          <p:cNvSpPr txBox="1">
            <a:spLocks noChangeArrowheads="1"/>
          </p:cNvSpPr>
          <p:nvPr/>
        </p:nvSpPr>
        <p:spPr bwMode="auto">
          <a:xfrm>
            <a:off x="912286" y="2997202"/>
            <a:ext cx="8418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smtClean="0">
                <a:solidFill>
                  <a:srgbClr val="000000"/>
                </a:solidFill>
              </a:rPr>
              <a:t>intensity</a:t>
            </a:r>
            <a:endParaRPr lang="el-GR" sz="1400" smtClean="0">
              <a:solidFill>
                <a:srgbClr val="000000"/>
              </a:solidFill>
            </a:endParaRPr>
          </a:p>
        </p:txBody>
      </p:sp>
      <p:sp>
        <p:nvSpPr>
          <p:cNvPr id="113670" name="Rectangle 6"/>
          <p:cNvSpPr>
            <a:spLocks noChangeArrowheads="1"/>
          </p:cNvSpPr>
          <p:nvPr/>
        </p:nvSpPr>
        <p:spPr bwMode="auto">
          <a:xfrm>
            <a:off x="1534586" y="1341438"/>
            <a:ext cx="912071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GB" dirty="0" smtClean="0">
                <a:solidFill>
                  <a:srgbClr val="000000"/>
                </a:solidFill>
              </a:rPr>
              <a:t>The ability of the instrument to resolve two closely</a:t>
            </a:r>
            <a:r>
              <a:rPr lang="en-US" dirty="0" smtClean="0">
                <a:solidFill>
                  <a:srgbClr val="000000"/>
                </a:solidFill>
              </a:rPr>
              <a:t> </a:t>
            </a:r>
            <a:r>
              <a:rPr lang="en-GB" dirty="0" smtClean="0">
                <a:solidFill>
                  <a:srgbClr val="000000"/>
                </a:solidFill>
              </a:rPr>
              <a:t>placed peaks.</a:t>
            </a:r>
          </a:p>
        </p:txBody>
      </p:sp>
      <p:pic>
        <p:nvPicPr>
          <p:cNvPr id="113671" name="Picture 7" desc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2133600"/>
            <a:ext cx="8811683" cy="2166938"/>
          </a:xfrm>
          <a:prstGeom prst="rect">
            <a:avLst/>
          </a:prstGeom>
          <a:noFill/>
          <a:extLst>
            <a:ext uri="{909E8E84-426E-40DD-AFC4-6F175D3DCCD1}">
              <a14:hiddenFill xmlns:a14="http://schemas.microsoft.com/office/drawing/2010/main">
                <a:solidFill>
                  <a:srgbClr val="FFFFFF"/>
                </a:solidFill>
              </a14:hiddenFill>
            </a:ext>
          </a:extLst>
        </p:spPr>
      </p:pic>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412" y="12479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947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102784" y="404816"/>
            <a:ext cx="9313333" cy="433387"/>
          </a:xfrm>
        </p:spPr>
        <p:txBody>
          <a:bodyPr/>
          <a:lstStyle/>
          <a:p>
            <a:r>
              <a:rPr lang="en-US" sz="3200" dirty="0"/>
              <a:t>Mass accuracy</a:t>
            </a:r>
            <a:endParaRPr lang="el-GR" sz="3200" dirty="0"/>
          </a:p>
        </p:txBody>
      </p:sp>
      <p:sp>
        <p:nvSpPr>
          <p:cNvPr id="114691" name="Rectangle 3"/>
          <p:cNvSpPr>
            <a:spLocks noChangeArrowheads="1"/>
          </p:cNvSpPr>
          <p:nvPr/>
        </p:nvSpPr>
        <p:spPr bwMode="auto">
          <a:xfrm>
            <a:off x="1174323" y="1846263"/>
            <a:ext cx="950594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GB" dirty="0" smtClean="0">
                <a:solidFill>
                  <a:srgbClr val="000000"/>
                </a:solidFill>
              </a:rPr>
              <a:t>The relative </a:t>
            </a:r>
            <a:r>
              <a:rPr lang="en-GB" dirty="0" smtClean="0">
                <a:solidFill>
                  <a:srgbClr val="000000"/>
                </a:solidFill>
              </a:rPr>
              <a:t>per cent </a:t>
            </a:r>
            <a:r>
              <a:rPr lang="en-GB" dirty="0" smtClean="0">
                <a:solidFill>
                  <a:srgbClr val="000000"/>
                </a:solidFill>
              </a:rPr>
              <a:t>difference between the</a:t>
            </a:r>
            <a:r>
              <a:rPr lang="en-US" dirty="0" smtClean="0">
                <a:solidFill>
                  <a:srgbClr val="000000"/>
                </a:solidFill>
              </a:rPr>
              <a:t> </a:t>
            </a:r>
            <a:r>
              <a:rPr lang="en-GB" dirty="0" smtClean="0">
                <a:solidFill>
                  <a:srgbClr val="000000"/>
                </a:solidFill>
              </a:rPr>
              <a:t>measured mass and the true mass (usually represented in</a:t>
            </a:r>
            <a:r>
              <a:rPr lang="en-US" dirty="0" smtClean="0">
                <a:solidFill>
                  <a:srgbClr val="000000"/>
                </a:solidFill>
              </a:rPr>
              <a:t> </a:t>
            </a:r>
            <a:r>
              <a:rPr lang="en-GB" dirty="0" smtClean="0">
                <a:solidFill>
                  <a:srgbClr val="000000"/>
                </a:solidFill>
              </a:rPr>
              <a:t>ppm).</a:t>
            </a:r>
          </a:p>
        </p:txBody>
      </p:sp>
      <p:sp>
        <p:nvSpPr>
          <p:cNvPr id="114692" name="Rectangle 4"/>
          <p:cNvSpPr>
            <a:spLocks noChangeArrowheads="1"/>
          </p:cNvSpPr>
          <p:nvPr/>
        </p:nvSpPr>
        <p:spPr bwMode="auto">
          <a:xfrm>
            <a:off x="2391833" y="4660285"/>
            <a:ext cx="62039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sz="2000" dirty="0" smtClean="0">
                <a:solidFill>
                  <a:srgbClr val="000000"/>
                </a:solidFill>
              </a:rPr>
              <a:t>(The lower the number the better the mass accuracy)</a:t>
            </a:r>
          </a:p>
        </p:txBody>
      </p:sp>
      <p:pic>
        <p:nvPicPr>
          <p:cNvPr id="114693" name="Picture 5" descr="ftrgfd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85395" y="2893326"/>
            <a:ext cx="3283803" cy="1281284"/>
          </a:xfrm>
          <a:prstGeom prst="rect">
            <a:avLst/>
          </a:prstGeom>
          <a:noFill/>
          <a:extLst>
            <a:ext uri="{909E8E84-426E-40DD-AFC4-6F175D3DCCD1}">
              <a14:hiddenFill xmlns:a14="http://schemas.microsoft.com/office/drawing/2010/main">
                <a:solidFill>
                  <a:srgbClr val="FFFFFF"/>
                </a:solidFill>
              </a14:hiddenFill>
            </a:ext>
          </a:extLst>
        </p:spPr>
      </p:pic>
      <p:pic>
        <p:nvPicPr>
          <p:cNvPr id="686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15209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2683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873457" y="1655763"/>
            <a:ext cx="956708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l-GR" sz="2400" dirty="0" smtClean="0">
                <a:solidFill>
                  <a:srgbClr val="000000"/>
                </a:solidFill>
              </a:rPr>
              <a:t>Molecular ion / precursor ion</a:t>
            </a:r>
          </a:p>
          <a:p>
            <a:pPr eaLnBrk="0" fontAlgn="base" hangingPunct="0">
              <a:spcBef>
                <a:spcPct val="0"/>
              </a:spcBef>
              <a:spcAft>
                <a:spcPct val="0"/>
              </a:spcAft>
            </a:pPr>
            <a:r>
              <a:rPr lang="el-GR" sz="2400" dirty="0" smtClean="0">
                <a:solidFill>
                  <a:srgbClr val="000000"/>
                </a:solidFill>
              </a:rPr>
              <a:t>Ion formed by ionization of the analyte species</a:t>
            </a:r>
            <a:endParaRPr lang="en-US" sz="2400" dirty="0" smtClean="0">
              <a:solidFill>
                <a:srgbClr val="000000"/>
              </a:solidFill>
            </a:endParaRPr>
          </a:p>
          <a:p>
            <a:pPr eaLnBrk="0" fontAlgn="base" hangingPunct="0">
              <a:spcBef>
                <a:spcPct val="0"/>
              </a:spcBef>
              <a:spcAft>
                <a:spcPct val="0"/>
              </a:spcAft>
            </a:pPr>
            <a:endParaRPr lang="el-GR" sz="2400" dirty="0" smtClean="0">
              <a:solidFill>
                <a:srgbClr val="000000"/>
              </a:solidFill>
            </a:endParaRPr>
          </a:p>
          <a:p>
            <a:pPr eaLnBrk="0" fontAlgn="base" hangingPunct="0">
              <a:spcBef>
                <a:spcPct val="0"/>
              </a:spcBef>
              <a:spcAft>
                <a:spcPct val="0"/>
              </a:spcAft>
            </a:pPr>
            <a:r>
              <a:rPr lang="el-GR" sz="2400" dirty="0" smtClean="0">
                <a:solidFill>
                  <a:srgbClr val="000000"/>
                </a:solidFill>
              </a:rPr>
              <a:t>Fragment ions / product ions</a:t>
            </a:r>
          </a:p>
          <a:p>
            <a:pPr eaLnBrk="0" fontAlgn="base" hangingPunct="0">
              <a:spcBef>
                <a:spcPct val="0"/>
              </a:spcBef>
              <a:spcAft>
                <a:spcPct val="0"/>
              </a:spcAft>
            </a:pPr>
            <a:r>
              <a:rPr lang="el-GR" sz="2400" dirty="0" smtClean="0">
                <a:solidFill>
                  <a:srgbClr val="000000"/>
                </a:solidFill>
              </a:rPr>
              <a:t>Ions formed by the gas-phase dissociation of the</a:t>
            </a:r>
          </a:p>
          <a:p>
            <a:pPr eaLnBrk="0" fontAlgn="base" hangingPunct="0">
              <a:spcBef>
                <a:spcPct val="0"/>
              </a:spcBef>
              <a:spcAft>
                <a:spcPct val="0"/>
              </a:spcAft>
            </a:pPr>
            <a:r>
              <a:rPr lang="el-GR" sz="2400" dirty="0" smtClean="0">
                <a:solidFill>
                  <a:srgbClr val="000000"/>
                </a:solidFill>
              </a:rPr>
              <a:t>molecular ion</a:t>
            </a:r>
            <a:endParaRPr lang="en-US" sz="2400" dirty="0" smtClean="0">
              <a:solidFill>
                <a:srgbClr val="000000"/>
              </a:solidFill>
            </a:endParaRPr>
          </a:p>
          <a:p>
            <a:pPr eaLnBrk="0" fontAlgn="base" hangingPunct="0">
              <a:spcBef>
                <a:spcPct val="0"/>
              </a:spcBef>
              <a:spcAft>
                <a:spcPct val="0"/>
              </a:spcAft>
            </a:pPr>
            <a:endParaRPr lang="el-GR" sz="2400" dirty="0" smtClean="0">
              <a:solidFill>
                <a:srgbClr val="000000"/>
              </a:solidFill>
            </a:endParaRPr>
          </a:p>
          <a:p>
            <a:pPr eaLnBrk="0" fontAlgn="base" hangingPunct="0">
              <a:spcBef>
                <a:spcPct val="0"/>
              </a:spcBef>
              <a:spcAft>
                <a:spcPct val="0"/>
              </a:spcAft>
            </a:pPr>
            <a:r>
              <a:rPr lang="el-GR" sz="2400" dirty="0" smtClean="0">
                <a:solidFill>
                  <a:srgbClr val="000000"/>
                </a:solidFill>
              </a:rPr>
              <a:t>Relative Abundance</a:t>
            </a:r>
          </a:p>
          <a:p>
            <a:pPr eaLnBrk="0" fontAlgn="base" hangingPunct="0">
              <a:spcBef>
                <a:spcPct val="0"/>
              </a:spcBef>
              <a:spcAft>
                <a:spcPct val="0"/>
              </a:spcAft>
            </a:pPr>
            <a:r>
              <a:rPr lang="el-GR" sz="2400" dirty="0" smtClean="0">
                <a:solidFill>
                  <a:srgbClr val="000000"/>
                </a:solidFill>
              </a:rPr>
              <a:t>Relative Abundance is a measure of the relative amount</a:t>
            </a:r>
            <a:r>
              <a:rPr lang="en-US" sz="2400" dirty="0" smtClean="0">
                <a:solidFill>
                  <a:srgbClr val="000000"/>
                </a:solidFill>
              </a:rPr>
              <a:t> </a:t>
            </a:r>
            <a:r>
              <a:rPr lang="el-GR" sz="2400" dirty="0" smtClean="0">
                <a:solidFill>
                  <a:srgbClr val="000000"/>
                </a:solidFill>
              </a:rPr>
              <a:t>of ion signal recorded by the detector</a:t>
            </a:r>
          </a:p>
        </p:txBody>
      </p:sp>
      <p:sp>
        <p:nvSpPr>
          <p:cNvPr id="115715" name="Rectangle 3"/>
          <p:cNvSpPr>
            <a:spLocks noGrp="1" noChangeArrowheads="1"/>
          </p:cNvSpPr>
          <p:nvPr>
            <p:ph type="title"/>
          </p:nvPr>
        </p:nvSpPr>
        <p:spPr>
          <a:xfrm>
            <a:off x="312286" y="462602"/>
            <a:ext cx="10128251" cy="431800"/>
          </a:xfrm>
        </p:spPr>
        <p:txBody>
          <a:bodyPr/>
          <a:lstStyle/>
          <a:p>
            <a:r>
              <a:rPr lang="en-US" sz="3200" dirty="0">
                <a:solidFill>
                  <a:schemeClr val="tx1"/>
                </a:solidFill>
              </a:rPr>
              <a:t>MS/MS terminology</a:t>
            </a:r>
            <a:endParaRPr lang="el-GR" sz="3200" dirty="0">
              <a:solidFill>
                <a:schemeClr val="tx1"/>
              </a:solidFill>
            </a:endParaRP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031" y="152092"/>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896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24420" y="404816"/>
            <a:ext cx="10382249" cy="490537"/>
          </a:xfrm>
        </p:spPr>
        <p:txBody>
          <a:bodyPr/>
          <a:lstStyle/>
          <a:p>
            <a:r>
              <a:rPr lang="en-US" sz="3200" dirty="0"/>
              <a:t>Hybrid instruments /Tandem MS</a:t>
            </a:r>
            <a:endParaRPr lang="el-GR" sz="3200" dirty="0"/>
          </a:p>
        </p:txBody>
      </p:sp>
      <p:sp>
        <p:nvSpPr>
          <p:cNvPr id="116739" name="Text Box 3"/>
          <p:cNvSpPr txBox="1">
            <a:spLocks noChangeArrowheads="1"/>
          </p:cNvSpPr>
          <p:nvPr/>
        </p:nvSpPr>
        <p:spPr bwMode="auto">
          <a:xfrm>
            <a:off x="1160061" y="1484314"/>
            <a:ext cx="872900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dirty="0" smtClean="0">
                <a:solidFill>
                  <a:srgbClr val="000000"/>
                </a:solidFill>
              </a:rPr>
              <a:t>Combines two or more mass analyzers of the same or different types</a:t>
            </a:r>
          </a:p>
          <a:p>
            <a:pPr fontAlgn="base">
              <a:spcBef>
                <a:spcPct val="50000"/>
              </a:spcBef>
              <a:spcAft>
                <a:spcPct val="0"/>
              </a:spcAft>
            </a:pPr>
            <a:endParaRPr lang="en-US" sz="2000" dirty="0" smtClean="0">
              <a:solidFill>
                <a:srgbClr val="000000"/>
              </a:solidFill>
            </a:endParaRPr>
          </a:p>
          <a:p>
            <a:pPr fontAlgn="base">
              <a:spcBef>
                <a:spcPct val="50000"/>
              </a:spcBef>
              <a:spcAft>
                <a:spcPct val="0"/>
              </a:spcAft>
            </a:pPr>
            <a:r>
              <a:rPr lang="en-US" sz="2000" dirty="0" smtClean="0">
                <a:solidFill>
                  <a:srgbClr val="000000"/>
                </a:solidFill>
              </a:rPr>
              <a:t>First mass analyzer isolates the ion of interest (parent ion)</a:t>
            </a:r>
          </a:p>
          <a:p>
            <a:pPr fontAlgn="base">
              <a:spcBef>
                <a:spcPct val="50000"/>
              </a:spcBef>
              <a:spcAft>
                <a:spcPct val="0"/>
              </a:spcAft>
            </a:pPr>
            <a:r>
              <a:rPr lang="en-US" sz="2000" dirty="0" smtClean="0">
                <a:solidFill>
                  <a:srgbClr val="000000"/>
                </a:solidFill>
              </a:rPr>
              <a:t>The ions are then fragmented between the first and second mass analyzer via collisions or </a:t>
            </a:r>
            <a:r>
              <a:rPr lang="en-US" sz="2000" dirty="0" err="1" smtClean="0">
                <a:solidFill>
                  <a:srgbClr val="000000"/>
                </a:solidFill>
              </a:rPr>
              <a:t>irridation</a:t>
            </a:r>
            <a:r>
              <a:rPr lang="en-US" sz="2000" dirty="0" smtClean="0">
                <a:solidFill>
                  <a:srgbClr val="000000"/>
                </a:solidFill>
              </a:rPr>
              <a:t> with UV light</a:t>
            </a:r>
          </a:p>
          <a:p>
            <a:pPr fontAlgn="base">
              <a:spcBef>
                <a:spcPct val="50000"/>
              </a:spcBef>
              <a:spcAft>
                <a:spcPct val="0"/>
              </a:spcAft>
            </a:pPr>
            <a:r>
              <a:rPr lang="en-US" sz="2000" dirty="0" smtClean="0">
                <a:solidFill>
                  <a:srgbClr val="000000"/>
                </a:solidFill>
              </a:rPr>
              <a:t>The last mass analyzer obtains the mass spectrum of the fragments ions (daughter ions spectrum)</a:t>
            </a:r>
            <a:endParaRPr lang="el-GR" sz="2000" dirty="0" smtClean="0">
              <a:solidFill>
                <a:srgbClr val="000000"/>
              </a:solidFill>
            </a:endParaRPr>
          </a:p>
        </p:txBody>
      </p:sp>
      <p:sp>
        <p:nvSpPr>
          <p:cNvPr id="116740" name="Text Box 4"/>
          <p:cNvSpPr txBox="1">
            <a:spLocks noChangeArrowheads="1"/>
          </p:cNvSpPr>
          <p:nvPr/>
        </p:nvSpPr>
        <p:spPr bwMode="auto">
          <a:xfrm>
            <a:off x="1160061" y="4729004"/>
            <a:ext cx="86487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dirty="0" smtClean="0">
                <a:solidFill>
                  <a:srgbClr val="000000"/>
                </a:solidFill>
              </a:rPr>
              <a:t>MS-MS spectra reveal fragmentation patterns</a:t>
            </a:r>
          </a:p>
          <a:p>
            <a:pPr fontAlgn="base">
              <a:spcBef>
                <a:spcPct val="50000"/>
              </a:spcBef>
              <a:spcAft>
                <a:spcPct val="0"/>
              </a:spcAft>
            </a:pPr>
            <a:r>
              <a:rPr lang="en-US" sz="2000" dirty="0" smtClean="0">
                <a:solidFill>
                  <a:srgbClr val="000000"/>
                </a:solidFill>
              </a:rPr>
              <a:t>to provide structural information about a molecule</a:t>
            </a:r>
            <a:endParaRPr lang="el-GR" sz="2000" dirty="0" smtClean="0">
              <a:solidFill>
                <a:srgbClr val="000000"/>
              </a:solidFill>
            </a:endParaRPr>
          </a:p>
          <a:p>
            <a:pPr fontAlgn="base">
              <a:spcBef>
                <a:spcPct val="50000"/>
              </a:spcBef>
              <a:spcAft>
                <a:spcPct val="0"/>
              </a:spcAft>
            </a:pPr>
            <a:r>
              <a:rPr lang="en-US" sz="2000" dirty="0" smtClean="0">
                <a:solidFill>
                  <a:srgbClr val="000000"/>
                </a:solidFill>
              </a:rPr>
              <a:t>Protein identification by cross-correlation algorithms</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6809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1" y="274638"/>
            <a:ext cx="10382251" cy="633412"/>
          </a:xfrm>
        </p:spPr>
        <p:txBody>
          <a:bodyPr/>
          <a:lstStyle/>
          <a:p>
            <a:r>
              <a:rPr lang="en-US" sz="3200" dirty="0"/>
              <a:t>Q-TOF</a:t>
            </a:r>
            <a:endParaRPr lang="el-GR" sz="2800" dirty="0"/>
          </a:p>
        </p:txBody>
      </p:sp>
      <p:sp>
        <p:nvSpPr>
          <p:cNvPr id="119811" name="Text Box 3"/>
          <p:cNvSpPr txBox="1">
            <a:spLocks noChangeArrowheads="1"/>
          </p:cNvSpPr>
          <p:nvPr/>
        </p:nvSpPr>
        <p:spPr bwMode="auto">
          <a:xfrm>
            <a:off x="2351620" y="1196978"/>
            <a:ext cx="710564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dirty="0" smtClean="0">
                <a:solidFill>
                  <a:srgbClr val="000000"/>
                </a:solidFill>
              </a:rPr>
              <a:t>Quadruple Time of Flight mass analyzer</a:t>
            </a:r>
            <a:endParaRPr lang="el-GR" sz="2000" dirty="0" smtClean="0">
              <a:solidFill>
                <a:srgbClr val="000000"/>
              </a:solidFill>
            </a:endParaRPr>
          </a:p>
        </p:txBody>
      </p:sp>
      <p:pic>
        <p:nvPicPr>
          <p:cNvPr id="119812" name="Picture 4" descr="hybrid t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90" y="1700216"/>
            <a:ext cx="8112994" cy="3324225"/>
          </a:xfrm>
          <a:prstGeom prst="rect">
            <a:avLst/>
          </a:prstGeom>
          <a:noFill/>
          <a:extLst>
            <a:ext uri="{909E8E84-426E-40DD-AFC4-6F175D3DCCD1}">
              <a14:hiddenFill xmlns:a14="http://schemas.microsoft.com/office/drawing/2010/main">
                <a:solidFill>
                  <a:srgbClr val="FFFFFF"/>
                </a:solidFill>
              </a14:hiddenFill>
            </a:ext>
          </a:extLst>
        </p:spPr>
      </p:pic>
      <p:sp>
        <p:nvSpPr>
          <p:cNvPr id="119813" name="Text Box 5"/>
          <p:cNvSpPr txBox="1">
            <a:spLocks noChangeArrowheads="1"/>
          </p:cNvSpPr>
          <p:nvPr/>
        </p:nvSpPr>
        <p:spPr bwMode="auto">
          <a:xfrm>
            <a:off x="1282890" y="3718383"/>
            <a:ext cx="571822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dirty="0" smtClean="0">
                <a:solidFill>
                  <a:srgbClr val="000000"/>
                </a:solidFill>
              </a:rPr>
              <a:t>Higher mass resolution, increased mass accuracies</a:t>
            </a:r>
          </a:p>
          <a:p>
            <a:pPr fontAlgn="base">
              <a:spcBef>
                <a:spcPct val="50000"/>
              </a:spcBef>
              <a:spcAft>
                <a:spcPct val="0"/>
              </a:spcAft>
            </a:pPr>
            <a:r>
              <a:rPr lang="en-US" sz="2000" dirty="0" smtClean="0">
                <a:solidFill>
                  <a:srgbClr val="000000"/>
                </a:solidFill>
              </a:rPr>
              <a:t>More effectively used in software-assisted data interpretation</a:t>
            </a:r>
            <a:endParaRPr lang="el-GR" sz="2000" dirty="0" smtClean="0">
              <a:solidFill>
                <a:srgbClr val="000000"/>
              </a:solidFill>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4784"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089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fade">
                                      <p:cBhvr>
                                        <p:cTn id="7" dur="20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76768" y="179104"/>
            <a:ext cx="10479617" cy="633412"/>
          </a:xfrm>
        </p:spPr>
        <p:txBody>
          <a:bodyPr/>
          <a:lstStyle/>
          <a:p>
            <a:r>
              <a:rPr lang="en-US" sz="3200" dirty="0"/>
              <a:t>SELDI</a:t>
            </a:r>
            <a:endParaRPr lang="el-GR" sz="3200" dirty="0"/>
          </a:p>
        </p:txBody>
      </p:sp>
      <p:sp>
        <p:nvSpPr>
          <p:cNvPr id="120835" name="Text Box 3"/>
          <p:cNvSpPr txBox="1">
            <a:spLocks noChangeArrowheads="1"/>
          </p:cNvSpPr>
          <p:nvPr/>
        </p:nvSpPr>
        <p:spPr bwMode="auto">
          <a:xfrm>
            <a:off x="431801" y="4868866"/>
            <a:ext cx="57594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fontAlgn="base">
              <a:spcBef>
                <a:spcPct val="20000"/>
              </a:spcBef>
              <a:spcAft>
                <a:spcPct val="0"/>
              </a:spcAft>
              <a:buClr>
                <a:srgbClr val="BBE0E3"/>
              </a:buClr>
              <a:buFont typeface="Wingdings" pitchFamily="2" charset="2"/>
              <a:buChar char="¡"/>
            </a:pPr>
            <a:r>
              <a:rPr lang="en-GB" sz="1600" dirty="0" smtClean="0">
                <a:solidFill>
                  <a:srgbClr val="000000"/>
                </a:solidFill>
              </a:rPr>
              <a:t>Advantages of SELDI technology:</a:t>
            </a:r>
          </a:p>
          <a:p>
            <a:pPr lvl="1" fontAlgn="base">
              <a:spcBef>
                <a:spcPct val="0"/>
              </a:spcBef>
              <a:spcAft>
                <a:spcPct val="0"/>
              </a:spcAft>
            </a:pPr>
            <a:r>
              <a:rPr lang="en-GB" sz="1600" dirty="0" smtClean="0">
                <a:solidFill>
                  <a:srgbClr val="000000"/>
                </a:solidFill>
              </a:rPr>
              <a:t>Uses small amounts (&lt; 1</a:t>
            </a:r>
            <a:r>
              <a:rPr lang="en-GB" sz="1600" dirty="0" smtClean="0">
                <a:solidFill>
                  <a:srgbClr val="000000"/>
                </a:solidFill>
                <a:sym typeface="Symbol" pitchFamily="18" charset="2"/>
              </a:rPr>
              <a:t></a:t>
            </a:r>
            <a:r>
              <a:rPr lang="en-GB" sz="1600" dirty="0" smtClean="0">
                <a:solidFill>
                  <a:srgbClr val="000000"/>
                </a:solidFill>
              </a:rPr>
              <a:t>l/ 500-1000 cells) of sample (biopsies, </a:t>
            </a:r>
            <a:r>
              <a:rPr lang="en-GB" sz="1600" dirty="0" err="1" smtClean="0">
                <a:solidFill>
                  <a:srgbClr val="000000"/>
                </a:solidFill>
              </a:rPr>
              <a:t>microdissected</a:t>
            </a:r>
            <a:r>
              <a:rPr lang="en-GB" sz="1600" dirty="0" smtClean="0">
                <a:solidFill>
                  <a:srgbClr val="000000"/>
                </a:solidFill>
              </a:rPr>
              <a:t> tissue).</a:t>
            </a:r>
          </a:p>
          <a:p>
            <a:pPr lvl="1" fontAlgn="base">
              <a:spcBef>
                <a:spcPct val="0"/>
              </a:spcBef>
              <a:spcAft>
                <a:spcPct val="0"/>
              </a:spcAft>
            </a:pPr>
            <a:r>
              <a:rPr lang="en-GB" sz="1600" dirty="0" smtClean="0">
                <a:solidFill>
                  <a:srgbClr val="000000"/>
                </a:solidFill>
              </a:rPr>
              <a:t>Quickly obtain protein mapping from multiple samples at same conditions.</a:t>
            </a:r>
          </a:p>
          <a:p>
            <a:pPr lvl="1" fontAlgn="base">
              <a:spcBef>
                <a:spcPct val="0"/>
              </a:spcBef>
              <a:spcAft>
                <a:spcPct val="0"/>
              </a:spcAft>
            </a:pPr>
            <a:r>
              <a:rPr lang="en-GB" sz="1600" dirty="0" smtClean="0">
                <a:solidFill>
                  <a:srgbClr val="000000"/>
                </a:solidFill>
              </a:rPr>
              <a:t>Ideal for discovering biomarkers quickly.</a:t>
            </a:r>
            <a:endParaRPr lang="el-GR" sz="1600" dirty="0" smtClean="0">
              <a:solidFill>
                <a:srgbClr val="000000"/>
              </a:solidFill>
            </a:endParaRPr>
          </a:p>
        </p:txBody>
      </p:sp>
      <p:sp>
        <p:nvSpPr>
          <p:cNvPr id="120836" name="Text Box 4"/>
          <p:cNvSpPr txBox="1">
            <a:spLocks noChangeArrowheads="1"/>
          </p:cNvSpPr>
          <p:nvPr/>
        </p:nvSpPr>
        <p:spPr bwMode="auto">
          <a:xfrm>
            <a:off x="7247469" y="1844678"/>
            <a:ext cx="29760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sp>
        <p:nvSpPr>
          <p:cNvPr id="120837" name="Text Box 5"/>
          <p:cNvSpPr txBox="1">
            <a:spLocks noChangeArrowheads="1"/>
          </p:cNvSpPr>
          <p:nvPr/>
        </p:nvSpPr>
        <p:spPr bwMode="auto">
          <a:xfrm>
            <a:off x="1919406" y="1023244"/>
            <a:ext cx="7200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dirty="0" smtClean="0">
                <a:solidFill>
                  <a:srgbClr val="FF3300"/>
                </a:solidFill>
              </a:rPr>
              <a:t>S</a:t>
            </a:r>
            <a:r>
              <a:rPr lang="en-US" sz="2000" dirty="0" smtClean="0">
                <a:solidFill>
                  <a:srgbClr val="000000"/>
                </a:solidFill>
              </a:rPr>
              <a:t>urface </a:t>
            </a:r>
            <a:r>
              <a:rPr lang="en-US" sz="2000" b="1" dirty="0" smtClean="0">
                <a:solidFill>
                  <a:srgbClr val="FF3300"/>
                </a:solidFill>
              </a:rPr>
              <a:t>E</a:t>
            </a:r>
            <a:r>
              <a:rPr lang="en-US" sz="2000" dirty="0" smtClean="0">
                <a:solidFill>
                  <a:srgbClr val="000000"/>
                </a:solidFill>
              </a:rPr>
              <a:t>nhanced </a:t>
            </a:r>
            <a:r>
              <a:rPr lang="en-US" sz="2000" b="1" dirty="0" smtClean="0">
                <a:solidFill>
                  <a:srgbClr val="FF3300"/>
                </a:solidFill>
              </a:rPr>
              <a:t>L</a:t>
            </a:r>
            <a:r>
              <a:rPr lang="en-US" sz="2000" dirty="0" smtClean="0">
                <a:solidFill>
                  <a:srgbClr val="000000"/>
                </a:solidFill>
              </a:rPr>
              <a:t>aser </a:t>
            </a:r>
            <a:r>
              <a:rPr lang="en-US" sz="2000" b="1" dirty="0" smtClean="0">
                <a:solidFill>
                  <a:srgbClr val="FF3300"/>
                </a:solidFill>
              </a:rPr>
              <a:t>D</a:t>
            </a:r>
            <a:r>
              <a:rPr lang="en-US" sz="2000" dirty="0" smtClean="0">
                <a:solidFill>
                  <a:srgbClr val="000000"/>
                </a:solidFill>
              </a:rPr>
              <a:t>esorption </a:t>
            </a:r>
            <a:r>
              <a:rPr lang="en-US" sz="2000" b="1" dirty="0" smtClean="0">
                <a:solidFill>
                  <a:srgbClr val="FF3300"/>
                </a:solidFill>
              </a:rPr>
              <a:t>I</a:t>
            </a:r>
            <a:r>
              <a:rPr lang="en-US" sz="2000" dirty="0" smtClean="0">
                <a:solidFill>
                  <a:srgbClr val="000000"/>
                </a:solidFill>
              </a:rPr>
              <a:t>onization</a:t>
            </a:r>
            <a:endParaRPr lang="el-GR" sz="2000" dirty="0" smtClean="0">
              <a:solidFill>
                <a:srgbClr val="000000"/>
              </a:solidFill>
            </a:endParaRPr>
          </a:p>
        </p:txBody>
      </p:sp>
      <p:sp>
        <p:nvSpPr>
          <p:cNvPr id="120838" name="Text Box 6"/>
          <p:cNvSpPr txBox="1">
            <a:spLocks noChangeArrowheads="1"/>
          </p:cNvSpPr>
          <p:nvPr/>
        </p:nvSpPr>
        <p:spPr bwMode="auto">
          <a:xfrm>
            <a:off x="1775886" y="1773238"/>
            <a:ext cx="7681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A combination of chromatography (protein chips) and MALDI-TOF MS</a:t>
            </a:r>
            <a:endParaRPr lang="el-GR" sz="1600" dirty="0" smtClean="0">
              <a:solidFill>
                <a:srgbClr val="000000"/>
              </a:solidFill>
            </a:endParaRPr>
          </a:p>
        </p:txBody>
      </p:sp>
      <p:grpSp>
        <p:nvGrpSpPr>
          <p:cNvPr id="120839" name="Group 7"/>
          <p:cNvGrpSpPr>
            <a:grpSpLocks/>
          </p:cNvGrpSpPr>
          <p:nvPr/>
        </p:nvGrpSpPr>
        <p:grpSpPr bwMode="auto">
          <a:xfrm>
            <a:off x="1351128" y="2486819"/>
            <a:ext cx="2778491" cy="1112044"/>
            <a:chOff x="543" y="1506"/>
            <a:chExt cx="1599" cy="578"/>
          </a:xfrm>
        </p:grpSpPr>
        <p:pic>
          <p:nvPicPr>
            <p:cNvPr id="120840" name="Picture 8" descr="chip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 y="1506"/>
              <a:ext cx="1302" cy="252"/>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chi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 y="1566"/>
              <a:ext cx="1302" cy="252"/>
            </a:xfrm>
            <a:prstGeom prst="rect">
              <a:avLst/>
            </a:prstGeom>
            <a:noFill/>
            <a:extLst>
              <a:ext uri="{909E8E84-426E-40DD-AFC4-6F175D3DCCD1}">
                <a14:hiddenFill xmlns:a14="http://schemas.microsoft.com/office/drawing/2010/main">
                  <a:solidFill>
                    <a:srgbClr val="FFFFFF"/>
                  </a:solidFill>
                </a14:hiddenFill>
              </a:ext>
            </a:extLst>
          </p:spPr>
        </p:pic>
        <p:pic>
          <p:nvPicPr>
            <p:cNvPr id="120842" name="Picture 10" descr="chip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 y="1638"/>
              <a:ext cx="1302" cy="252"/>
            </a:xfrm>
            <a:prstGeom prst="rect">
              <a:avLst/>
            </a:prstGeom>
            <a:noFill/>
            <a:extLst>
              <a:ext uri="{909E8E84-426E-40DD-AFC4-6F175D3DCCD1}">
                <a14:hiddenFill xmlns:a14="http://schemas.microsoft.com/office/drawing/2010/main">
                  <a:solidFill>
                    <a:srgbClr val="FFFFFF"/>
                  </a:solidFill>
                </a14:hiddenFill>
              </a:ext>
            </a:extLst>
          </p:spPr>
        </p:pic>
        <p:pic>
          <p:nvPicPr>
            <p:cNvPr id="120843" name="Picture 11" descr="chip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 y="1710"/>
              <a:ext cx="1302" cy="252"/>
            </a:xfrm>
            <a:prstGeom prst="rect">
              <a:avLst/>
            </a:prstGeom>
            <a:noFill/>
            <a:extLst>
              <a:ext uri="{909E8E84-426E-40DD-AFC4-6F175D3DCCD1}">
                <a14:hiddenFill xmlns:a14="http://schemas.microsoft.com/office/drawing/2010/main">
                  <a:solidFill>
                    <a:srgbClr val="FFFFFF"/>
                  </a:solidFill>
                </a14:hiddenFill>
              </a:ext>
            </a:extLst>
          </p:spPr>
        </p:pic>
        <p:pic>
          <p:nvPicPr>
            <p:cNvPr id="120844" name="Picture 12" descr="chip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 y="1777"/>
              <a:ext cx="1302" cy="252"/>
            </a:xfrm>
            <a:prstGeom prst="rect">
              <a:avLst/>
            </a:prstGeom>
            <a:noFill/>
            <a:extLst>
              <a:ext uri="{909E8E84-426E-40DD-AFC4-6F175D3DCCD1}">
                <a14:hiddenFill xmlns:a14="http://schemas.microsoft.com/office/drawing/2010/main">
                  <a:solidFill>
                    <a:srgbClr val="FFFFFF"/>
                  </a:solidFill>
                </a14:hiddenFill>
              </a:ext>
            </a:extLst>
          </p:spPr>
        </p:pic>
        <p:pic>
          <p:nvPicPr>
            <p:cNvPr id="120845" name="Picture 13" descr="chip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 y="1832"/>
              <a:ext cx="1302" cy="252"/>
            </a:xfrm>
            <a:prstGeom prst="rect">
              <a:avLst/>
            </a:prstGeom>
            <a:noFill/>
            <a:extLst>
              <a:ext uri="{909E8E84-426E-40DD-AFC4-6F175D3DCCD1}">
                <a14:hiddenFill xmlns:a14="http://schemas.microsoft.com/office/drawing/2010/main">
                  <a:solidFill>
                    <a:srgbClr val="FFFFFF"/>
                  </a:solidFill>
                </a14:hiddenFill>
              </a:ext>
            </a:extLst>
          </p:spPr>
        </p:pic>
      </p:grpSp>
      <p:sp>
        <p:nvSpPr>
          <p:cNvPr id="120846" name="Text Box 14"/>
          <p:cNvSpPr txBox="1">
            <a:spLocks noChangeArrowheads="1"/>
          </p:cNvSpPr>
          <p:nvPr/>
        </p:nvSpPr>
        <p:spPr bwMode="auto">
          <a:xfrm>
            <a:off x="239186" y="3644900"/>
            <a:ext cx="46079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Protein capture and enrichment on a chemically or bio affinity active solid phase surface</a:t>
            </a:r>
            <a:endParaRPr lang="el-GR" sz="1600" dirty="0" smtClean="0">
              <a:solidFill>
                <a:srgbClr val="000000"/>
              </a:solidFill>
            </a:endParaRPr>
          </a:p>
        </p:txBody>
      </p:sp>
      <p:sp>
        <p:nvSpPr>
          <p:cNvPr id="120847" name="Line 15"/>
          <p:cNvSpPr>
            <a:spLocks noChangeShapeType="1"/>
          </p:cNvSpPr>
          <p:nvPr/>
        </p:nvSpPr>
        <p:spPr bwMode="auto">
          <a:xfrm flipH="1">
            <a:off x="4078817" y="2708278"/>
            <a:ext cx="192616"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20848" name="Line 16"/>
          <p:cNvSpPr>
            <a:spLocks noChangeShapeType="1"/>
          </p:cNvSpPr>
          <p:nvPr/>
        </p:nvSpPr>
        <p:spPr bwMode="auto">
          <a:xfrm flipH="1">
            <a:off x="4610197" y="2808230"/>
            <a:ext cx="28786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20849" name="Text Box 17"/>
          <p:cNvSpPr txBox="1">
            <a:spLocks noChangeArrowheads="1"/>
          </p:cNvSpPr>
          <p:nvPr/>
        </p:nvSpPr>
        <p:spPr bwMode="auto">
          <a:xfrm>
            <a:off x="3687932" y="2276477"/>
            <a:ext cx="11535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smtClean="0">
                <a:solidFill>
                  <a:srgbClr val="000000"/>
                </a:solidFill>
              </a:rPr>
              <a:t>washing</a:t>
            </a:r>
            <a:endParaRPr lang="el-GR" sz="1600" smtClean="0">
              <a:solidFill>
                <a:srgbClr val="000000"/>
              </a:solidFill>
            </a:endParaRPr>
          </a:p>
        </p:txBody>
      </p:sp>
      <p:sp>
        <p:nvSpPr>
          <p:cNvPr id="120850" name="Text Box 18"/>
          <p:cNvSpPr txBox="1">
            <a:spLocks noChangeArrowheads="1"/>
          </p:cNvSpPr>
          <p:nvPr/>
        </p:nvSpPr>
        <p:spPr bwMode="auto">
          <a:xfrm>
            <a:off x="4751919" y="2276477"/>
            <a:ext cx="26881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EAM, energy absorbing molecule</a:t>
            </a:r>
            <a:endParaRPr lang="el-GR" sz="1600" dirty="0" smtClean="0">
              <a:solidFill>
                <a:srgbClr val="000000"/>
              </a:solidFill>
            </a:endParaRPr>
          </a:p>
        </p:txBody>
      </p:sp>
      <p:pic>
        <p:nvPicPr>
          <p:cNvPr id="120851" name="Picture 19" descr="analyz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602" y="2708278"/>
            <a:ext cx="326390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20852" name="Picture 20" descr="seldi spectr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9601" y="5373691"/>
            <a:ext cx="3263901" cy="1259121"/>
          </a:xfrm>
          <a:prstGeom prst="rect">
            <a:avLst/>
          </a:prstGeom>
          <a:noFill/>
          <a:extLst>
            <a:ext uri="{909E8E84-426E-40DD-AFC4-6F175D3DCCD1}">
              <a14:hiddenFill xmlns:a14="http://schemas.microsoft.com/office/drawing/2010/main">
                <a:solidFill>
                  <a:srgbClr val="FFFFFF"/>
                </a:solidFill>
              </a14:hiddenFill>
            </a:ext>
          </a:extLst>
        </p:spPr>
      </p:pic>
      <p:sp>
        <p:nvSpPr>
          <p:cNvPr id="120853" name="Rectangle 21"/>
          <p:cNvSpPr>
            <a:spLocks noChangeArrowheads="1"/>
          </p:cNvSpPr>
          <p:nvPr/>
        </p:nvSpPr>
        <p:spPr bwMode="auto">
          <a:xfrm>
            <a:off x="814919" y="5734050"/>
            <a:ext cx="6529916" cy="503238"/>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pPr>
            <a:endParaRPr lang="en-US" sz="1400" smtClean="0">
              <a:solidFill>
                <a:srgbClr val="000000"/>
              </a:solidFill>
            </a:endParaRPr>
          </a:p>
        </p:txBody>
      </p:sp>
      <p:sp>
        <p:nvSpPr>
          <p:cNvPr id="120854" name="Text Box 22"/>
          <p:cNvSpPr txBox="1">
            <a:spLocks noChangeArrowheads="1"/>
          </p:cNvSpPr>
          <p:nvPr/>
        </p:nvSpPr>
        <p:spPr bwMode="auto">
          <a:xfrm>
            <a:off x="5039784" y="3644900"/>
            <a:ext cx="49932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Retained proteins are “eluted” from the Protein Chip array by Laser Desorption and Ionization</a:t>
            </a:r>
            <a:endParaRPr lang="el-GR" sz="1600" dirty="0" smtClean="0">
              <a:solidFill>
                <a:srgbClr val="000000"/>
              </a:solidFill>
            </a:endParaRPr>
          </a:p>
        </p:txBody>
      </p:sp>
      <p:sp>
        <p:nvSpPr>
          <p:cNvPr id="120855" name="Text Box 23"/>
          <p:cNvSpPr txBox="1">
            <a:spLocks noChangeArrowheads="1"/>
          </p:cNvSpPr>
          <p:nvPr/>
        </p:nvSpPr>
        <p:spPr bwMode="auto">
          <a:xfrm>
            <a:off x="6959600" y="4292600"/>
            <a:ext cx="480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Ionized proteins are detected and their mass accurately determined by Time-of-Flight Mass Spectrometry</a:t>
            </a:r>
            <a:endParaRPr lang="el-GR" sz="1600" dirty="0" smtClean="0">
              <a:solidFill>
                <a:srgbClr val="000000"/>
              </a:solidFill>
            </a:endParaRPr>
          </a:p>
        </p:txBody>
      </p:sp>
      <p:pic>
        <p:nvPicPr>
          <p:cNvPr id="7270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15651" y="565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387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79708" y="1844688"/>
            <a:ext cx="517321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Proteins are the mediators of functions in the cell</a:t>
            </a:r>
          </a:p>
          <a:p>
            <a:pPr eaLnBrk="0" fontAlgn="base" hangingPunct="0">
              <a:spcBef>
                <a:spcPct val="0"/>
              </a:spcBef>
              <a:spcAft>
                <a:spcPct val="0"/>
              </a:spcAft>
            </a:pPr>
            <a:r>
              <a:rPr lang="en-US" smtClean="0">
                <a:solidFill>
                  <a:srgbClr val="000000"/>
                </a:solidFill>
              </a:rPr>
              <a:t>                                    </a:t>
            </a:r>
          </a:p>
          <a:p>
            <a:pPr eaLnBrk="0" fontAlgn="base" hangingPunct="0">
              <a:spcBef>
                <a:spcPct val="0"/>
              </a:spcBef>
              <a:spcAft>
                <a:spcPct val="0"/>
              </a:spcAft>
            </a:pPr>
            <a:endParaRPr lang="en-US" smtClean="0">
              <a:solidFill>
                <a:srgbClr val="000000"/>
              </a:solidFill>
            </a:endParaRPr>
          </a:p>
          <a:p>
            <a:pPr eaLnBrk="0" fontAlgn="base" hangingPunct="0">
              <a:spcBef>
                <a:spcPct val="0"/>
              </a:spcBef>
              <a:spcAft>
                <a:spcPct val="0"/>
              </a:spcAft>
            </a:pPr>
            <a:endParaRPr lang="en-US" smtClean="0">
              <a:solidFill>
                <a:srgbClr val="000000"/>
              </a:solidFill>
            </a:endParaRPr>
          </a:p>
          <a:p>
            <a:pPr eaLnBrk="0" fontAlgn="base" hangingPunct="0">
              <a:spcBef>
                <a:spcPct val="0"/>
              </a:spcBef>
              <a:spcAft>
                <a:spcPct val="0"/>
              </a:spcAft>
            </a:pPr>
            <a:r>
              <a:rPr lang="en-US" smtClean="0">
                <a:solidFill>
                  <a:srgbClr val="000000"/>
                </a:solidFill>
              </a:rPr>
              <a:t>Deviations from normal status denotes disease</a:t>
            </a:r>
          </a:p>
          <a:p>
            <a:pPr eaLnBrk="0" fontAlgn="base" hangingPunct="0">
              <a:spcBef>
                <a:spcPct val="0"/>
              </a:spcBef>
              <a:spcAft>
                <a:spcPct val="0"/>
              </a:spcAft>
            </a:pPr>
            <a:endParaRPr lang="en-US" smtClean="0">
              <a:solidFill>
                <a:srgbClr val="000000"/>
              </a:solidFill>
            </a:endParaRPr>
          </a:p>
          <a:p>
            <a:pPr eaLnBrk="0" fontAlgn="base" hangingPunct="0">
              <a:spcBef>
                <a:spcPct val="0"/>
              </a:spcBef>
              <a:spcAft>
                <a:spcPct val="0"/>
              </a:spcAft>
            </a:pPr>
            <a:endParaRPr lang="en-US" smtClean="0">
              <a:solidFill>
                <a:srgbClr val="000000"/>
              </a:solidFill>
            </a:endParaRPr>
          </a:p>
          <a:p>
            <a:pPr eaLnBrk="0" fontAlgn="base" hangingPunct="0">
              <a:spcBef>
                <a:spcPct val="0"/>
              </a:spcBef>
              <a:spcAft>
                <a:spcPct val="0"/>
              </a:spcAft>
            </a:pPr>
            <a:r>
              <a:rPr lang="en-US" smtClean="0">
                <a:solidFill>
                  <a:srgbClr val="000000"/>
                </a:solidFill>
              </a:rPr>
              <a:t>Proteins are drug/therapeutic targets</a:t>
            </a:r>
            <a:r>
              <a:rPr lang="en-US" sz="2400" b="1" smtClean="0">
                <a:solidFill>
                  <a:srgbClr val="000000"/>
                </a:solidFill>
              </a:rPr>
              <a:t> </a:t>
            </a:r>
            <a:endParaRPr lang="el-GR" sz="2400" b="1" smtClean="0">
              <a:solidFill>
                <a:srgbClr val="000000"/>
              </a:solidFill>
            </a:endParaRPr>
          </a:p>
        </p:txBody>
      </p:sp>
      <p:sp>
        <p:nvSpPr>
          <p:cNvPr id="36867" name="Line 3"/>
          <p:cNvSpPr>
            <a:spLocks noChangeShapeType="1"/>
          </p:cNvSpPr>
          <p:nvPr/>
        </p:nvSpPr>
        <p:spPr bwMode="auto">
          <a:xfrm>
            <a:off x="5384800" y="2324100"/>
            <a:ext cx="16933" cy="8001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tx1"/>
                </a:solidFill>
                <a:prstDash val="dash"/>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mtClean="0">
              <a:solidFill>
                <a:srgbClr val="000000"/>
              </a:solidFill>
            </a:endParaRPr>
          </a:p>
        </p:txBody>
      </p:sp>
      <p:sp>
        <p:nvSpPr>
          <p:cNvPr id="36868" name="Line 4"/>
          <p:cNvSpPr>
            <a:spLocks noChangeShapeType="1"/>
          </p:cNvSpPr>
          <p:nvPr/>
        </p:nvSpPr>
        <p:spPr bwMode="auto">
          <a:xfrm>
            <a:off x="5484284" y="3770313"/>
            <a:ext cx="0" cy="609600"/>
          </a:xfrm>
          <a:prstGeom prst="line">
            <a:avLst/>
          </a:prstGeom>
          <a:noFill/>
          <a:ln w="1587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36869" name="Line 5"/>
          <p:cNvSpPr>
            <a:spLocks noChangeShapeType="1"/>
          </p:cNvSpPr>
          <p:nvPr/>
        </p:nvSpPr>
        <p:spPr bwMode="auto">
          <a:xfrm>
            <a:off x="5467351" y="2411413"/>
            <a:ext cx="0" cy="609600"/>
          </a:xfrm>
          <a:prstGeom prst="line">
            <a:avLst/>
          </a:prstGeom>
          <a:noFill/>
          <a:ln w="1587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36870" name="Text Box 6"/>
          <p:cNvSpPr txBox="1">
            <a:spLocks noChangeArrowheads="1"/>
          </p:cNvSpPr>
          <p:nvPr/>
        </p:nvSpPr>
        <p:spPr bwMode="auto">
          <a:xfrm>
            <a:off x="1115487" y="333375"/>
            <a:ext cx="9781116"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3200" smtClean="0">
                <a:solidFill>
                  <a:srgbClr val="000000"/>
                </a:solidFill>
              </a:rPr>
              <a:t>Why are we studying proteins?</a:t>
            </a:r>
            <a:endParaRPr lang="el-GR" sz="3200" smtClean="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603" y="33337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8671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2"/>
          <p:cNvGrpSpPr>
            <a:grpSpLocks/>
          </p:cNvGrpSpPr>
          <p:nvPr/>
        </p:nvGrpSpPr>
        <p:grpSpPr bwMode="auto">
          <a:xfrm>
            <a:off x="467785" y="1773239"/>
            <a:ext cx="10734900" cy="1927943"/>
            <a:chOff x="192" y="804"/>
            <a:chExt cx="5249" cy="1176"/>
          </a:xfrm>
        </p:grpSpPr>
        <p:sp>
          <p:nvSpPr>
            <p:cNvPr id="121859" name="Rectangle 3"/>
            <p:cNvSpPr>
              <a:spLocks noChangeArrowheads="1"/>
            </p:cNvSpPr>
            <p:nvPr/>
          </p:nvSpPr>
          <p:spPr bwMode="auto">
            <a:xfrm>
              <a:off x="192" y="804"/>
              <a:ext cx="10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600" dirty="0" smtClean="0">
                  <a:solidFill>
                    <a:srgbClr val="000000"/>
                  </a:solidFill>
                  <a:latin typeface="Lucida Sans Unicode" pitchFamily="34" charset="0"/>
                  <a:cs typeface="Arial" charset="0"/>
                </a:rPr>
                <a:t>Chemical Surfaces</a:t>
              </a:r>
            </a:p>
          </p:txBody>
        </p:sp>
        <p:grpSp>
          <p:nvGrpSpPr>
            <p:cNvPr id="121860" name="Group 4"/>
            <p:cNvGrpSpPr>
              <a:grpSpLocks/>
            </p:cNvGrpSpPr>
            <p:nvPr/>
          </p:nvGrpSpPr>
          <p:grpSpPr bwMode="auto">
            <a:xfrm>
              <a:off x="513" y="1104"/>
              <a:ext cx="4928" cy="876"/>
              <a:chOff x="513" y="1104"/>
              <a:chExt cx="4928" cy="876"/>
            </a:xfrm>
          </p:grpSpPr>
          <p:pic>
            <p:nvPicPr>
              <p:cNvPr id="1218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 y="1207"/>
                <a:ext cx="767" cy="436"/>
              </a:xfrm>
              <a:prstGeom prst="rect">
                <a:avLst/>
              </a:prstGeom>
              <a:noFill/>
              <a:extLst>
                <a:ext uri="{909E8E84-426E-40DD-AFC4-6F175D3DCCD1}">
                  <a14:hiddenFill xmlns:a14="http://schemas.microsoft.com/office/drawing/2010/main">
                    <a:solidFill>
                      <a:srgbClr val="FFFFFF"/>
                    </a:solidFill>
                  </a14:hiddenFill>
                </a:ext>
              </a:extLst>
            </p:spPr>
          </p:pic>
          <p:pic>
            <p:nvPicPr>
              <p:cNvPr id="1218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 y="1104"/>
                <a:ext cx="750" cy="539"/>
              </a:xfrm>
              <a:prstGeom prst="rect">
                <a:avLst/>
              </a:prstGeom>
              <a:solidFill>
                <a:srgbClr val="993300"/>
              </a:solidFill>
            </p:spPr>
          </p:pic>
          <p:pic>
            <p:nvPicPr>
              <p:cNvPr id="12186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5" y="1175"/>
                <a:ext cx="767" cy="468"/>
              </a:xfrm>
              <a:prstGeom prst="rect">
                <a:avLst/>
              </a:prstGeom>
              <a:noFill/>
              <a:extLst>
                <a:ext uri="{909E8E84-426E-40DD-AFC4-6F175D3DCCD1}">
                  <a14:hiddenFill xmlns:a14="http://schemas.microsoft.com/office/drawing/2010/main">
                    <a:solidFill>
                      <a:srgbClr val="FFFFFF"/>
                    </a:solidFill>
                  </a14:hiddenFill>
                </a:ext>
              </a:extLst>
            </p:spPr>
          </p:pic>
          <p:pic>
            <p:nvPicPr>
              <p:cNvPr id="12186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 y="1224"/>
                <a:ext cx="768" cy="419"/>
              </a:xfrm>
              <a:prstGeom prst="rect">
                <a:avLst/>
              </a:prstGeom>
              <a:noFill/>
              <a:extLst>
                <a:ext uri="{909E8E84-426E-40DD-AFC4-6F175D3DCCD1}">
                  <a14:hiddenFill xmlns:a14="http://schemas.microsoft.com/office/drawing/2010/main">
                    <a:solidFill>
                      <a:srgbClr val="FFFFFF"/>
                    </a:solidFill>
                  </a14:hiddenFill>
                </a:ext>
              </a:extLst>
            </p:spPr>
          </p:pic>
          <p:pic>
            <p:nvPicPr>
              <p:cNvPr id="12186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2" y="1201"/>
                <a:ext cx="760" cy="442"/>
              </a:xfrm>
              <a:prstGeom prst="rect">
                <a:avLst/>
              </a:prstGeom>
              <a:noFill/>
              <a:extLst>
                <a:ext uri="{909E8E84-426E-40DD-AFC4-6F175D3DCCD1}">
                  <a14:hiddenFill xmlns:a14="http://schemas.microsoft.com/office/drawing/2010/main">
                    <a:solidFill>
                      <a:srgbClr val="FFFFFF"/>
                    </a:solidFill>
                  </a14:hiddenFill>
                </a:ext>
              </a:extLst>
            </p:spPr>
          </p:pic>
          <p:sp>
            <p:nvSpPr>
              <p:cNvPr id="121866" name="Rectangle 10"/>
              <p:cNvSpPr>
                <a:spLocks noChangeArrowheads="1"/>
              </p:cNvSpPr>
              <p:nvPr/>
            </p:nvSpPr>
            <p:spPr bwMode="auto">
              <a:xfrm>
                <a:off x="564" y="1680"/>
                <a:ext cx="654"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(Hydrophobic)</a:t>
                </a:r>
                <a:r>
                  <a:rPr lang="en-GB" altLang="en-GB" sz="1400" dirty="0" smtClean="0">
                    <a:solidFill>
                      <a:srgbClr val="FFFFFF"/>
                    </a:solidFill>
                    <a:latin typeface="Times New Roman" pitchFamily="18" charset="0"/>
                    <a:cs typeface="Arial" charset="0"/>
                  </a:rPr>
                  <a:t> </a:t>
                </a:r>
              </a:p>
            </p:txBody>
          </p:sp>
          <p:sp>
            <p:nvSpPr>
              <p:cNvPr id="121867" name="Rectangle 11"/>
              <p:cNvSpPr>
                <a:spLocks noChangeArrowheads="1"/>
              </p:cNvSpPr>
              <p:nvPr/>
            </p:nvSpPr>
            <p:spPr bwMode="auto">
              <a:xfrm>
                <a:off x="1392" y="1680"/>
                <a:ext cx="1045"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a:t>
                </a:r>
                <a:r>
                  <a:rPr lang="en-GB" altLang="en-GB" dirty="0" smtClean="0">
                    <a:solidFill>
                      <a:srgbClr val="000000"/>
                    </a:solidFill>
                    <a:latin typeface="Times New Roman" pitchFamily="18" charset="0"/>
                    <a:cs typeface="Arial" charset="0"/>
                  </a:rPr>
                  <a:t>Anionic</a:t>
                </a:r>
                <a:r>
                  <a:rPr lang="en-GB" altLang="en-GB" sz="1400" dirty="0" smtClean="0">
                    <a:solidFill>
                      <a:srgbClr val="000000"/>
                    </a:solidFill>
                    <a:latin typeface="Times New Roman" pitchFamily="18" charset="0"/>
                    <a:cs typeface="Arial" charset="0"/>
                  </a:rPr>
                  <a:t>)</a:t>
                </a:r>
              </a:p>
            </p:txBody>
          </p:sp>
          <p:sp>
            <p:nvSpPr>
              <p:cNvPr id="121868" name="Rectangle 12"/>
              <p:cNvSpPr>
                <a:spLocks noChangeArrowheads="1"/>
              </p:cNvSpPr>
              <p:nvPr/>
            </p:nvSpPr>
            <p:spPr bwMode="auto">
              <a:xfrm>
                <a:off x="3666" y="1680"/>
                <a:ext cx="613"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a:t>
                </a:r>
                <a:r>
                  <a:rPr lang="en-GB" altLang="en-GB" dirty="0" smtClean="0">
                    <a:solidFill>
                      <a:srgbClr val="000000"/>
                    </a:solidFill>
                    <a:latin typeface="Times New Roman" pitchFamily="18" charset="0"/>
                    <a:cs typeface="Arial" charset="0"/>
                  </a:rPr>
                  <a:t>Metal</a:t>
                </a:r>
                <a:r>
                  <a:rPr lang="en-GB" altLang="en-GB" sz="1400" dirty="0" smtClean="0">
                    <a:solidFill>
                      <a:srgbClr val="000000"/>
                    </a:solidFill>
                    <a:latin typeface="Times New Roman" pitchFamily="18" charset="0"/>
                    <a:cs typeface="Arial" charset="0"/>
                  </a:rPr>
                  <a:t> </a:t>
                </a:r>
                <a:r>
                  <a:rPr lang="en-GB" altLang="en-GB" sz="2000" dirty="0" smtClean="0">
                    <a:solidFill>
                      <a:srgbClr val="000000"/>
                    </a:solidFill>
                    <a:latin typeface="Times New Roman" pitchFamily="18" charset="0"/>
                    <a:cs typeface="Arial" charset="0"/>
                  </a:rPr>
                  <a:t>Ion)</a:t>
                </a:r>
              </a:p>
            </p:txBody>
          </p:sp>
          <p:sp>
            <p:nvSpPr>
              <p:cNvPr id="121869" name="Rectangle 13"/>
              <p:cNvSpPr>
                <a:spLocks noChangeArrowheads="1"/>
              </p:cNvSpPr>
              <p:nvPr/>
            </p:nvSpPr>
            <p:spPr bwMode="auto">
              <a:xfrm>
                <a:off x="4634" y="1680"/>
                <a:ext cx="807"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a:t>
                </a:r>
                <a:r>
                  <a:rPr lang="en-GB" altLang="en-GB" dirty="0" smtClean="0">
                    <a:solidFill>
                      <a:srgbClr val="000000"/>
                    </a:solidFill>
                    <a:latin typeface="Times New Roman" pitchFamily="18" charset="0"/>
                    <a:cs typeface="Arial" charset="0"/>
                  </a:rPr>
                  <a:t>Normal</a:t>
                </a:r>
                <a:r>
                  <a:rPr lang="en-GB" altLang="en-GB" sz="1400" dirty="0" smtClean="0">
                    <a:solidFill>
                      <a:srgbClr val="000000"/>
                    </a:solidFill>
                    <a:latin typeface="Times New Roman" pitchFamily="18" charset="0"/>
                    <a:cs typeface="Arial" charset="0"/>
                  </a:rPr>
                  <a:t> </a:t>
                </a:r>
                <a:r>
                  <a:rPr lang="en-GB" altLang="en-GB" sz="2000" dirty="0" smtClean="0">
                    <a:solidFill>
                      <a:srgbClr val="000000"/>
                    </a:solidFill>
                    <a:latin typeface="Times New Roman" pitchFamily="18" charset="0"/>
                    <a:cs typeface="Arial" charset="0"/>
                  </a:rPr>
                  <a:t>Phase</a:t>
                </a:r>
                <a:r>
                  <a:rPr lang="en-GB" altLang="en-GB" sz="1400" dirty="0" smtClean="0">
                    <a:solidFill>
                      <a:srgbClr val="000000"/>
                    </a:solidFill>
                    <a:latin typeface="Times New Roman" pitchFamily="18" charset="0"/>
                    <a:cs typeface="Arial" charset="0"/>
                  </a:rPr>
                  <a:t>)</a:t>
                </a:r>
              </a:p>
            </p:txBody>
          </p:sp>
          <p:sp>
            <p:nvSpPr>
              <p:cNvPr id="121870" name="Rectangle 14"/>
              <p:cNvSpPr>
                <a:spLocks noChangeArrowheads="1"/>
              </p:cNvSpPr>
              <p:nvPr/>
            </p:nvSpPr>
            <p:spPr bwMode="auto">
              <a:xfrm>
                <a:off x="2436" y="1680"/>
                <a:ext cx="1068"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a:t>
                </a:r>
                <a:r>
                  <a:rPr lang="en-GB" altLang="en-GB" dirty="0" smtClean="0">
                    <a:solidFill>
                      <a:srgbClr val="000000"/>
                    </a:solidFill>
                    <a:latin typeface="Times New Roman" pitchFamily="18" charset="0"/>
                    <a:cs typeface="Arial" charset="0"/>
                  </a:rPr>
                  <a:t>Cationic</a:t>
                </a:r>
                <a:r>
                  <a:rPr lang="en-GB" altLang="en-GB" sz="1400" dirty="0" smtClean="0">
                    <a:solidFill>
                      <a:srgbClr val="000000"/>
                    </a:solidFill>
                    <a:latin typeface="Times New Roman" pitchFamily="18" charset="0"/>
                    <a:cs typeface="Arial" charset="0"/>
                  </a:rPr>
                  <a:t>)</a:t>
                </a:r>
              </a:p>
            </p:txBody>
          </p:sp>
        </p:grpSp>
      </p:grpSp>
      <p:sp>
        <p:nvSpPr>
          <p:cNvPr id="121871" name="Rectangle 15"/>
          <p:cNvSpPr>
            <a:spLocks noChangeArrowheads="1"/>
          </p:cNvSpPr>
          <p:nvPr/>
        </p:nvSpPr>
        <p:spPr bwMode="auto">
          <a:xfrm>
            <a:off x="654051" y="376238"/>
            <a:ext cx="103378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fontAlgn="base" hangingPunct="0">
              <a:spcBef>
                <a:spcPct val="0"/>
              </a:spcBef>
              <a:spcAft>
                <a:spcPct val="0"/>
              </a:spcAft>
            </a:pPr>
            <a:endParaRPr lang="en-US" sz="4400" b="1" smtClean="0">
              <a:solidFill>
                <a:srgbClr val="000000"/>
              </a:solidFill>
              <a:latin typeface="Comic Sans MS" pitchFamily="66" charset="0"/>
              <a:cs typeface="Arial" charset="0"/>
            </a:endParaRPr>
          </a:p>
        </p:txBody>
      </p:sp>
      <p:grpSp>
        <p:nvGrpSpPr>
          <p:cNvPr id="121872" name="Group 16"/>
          <p:cNvGrpSpPr>
            <a:grpSpLocks/>
          </p:cNvGrpSpPr>
          <p:nvPr/>
        </p:nvGrpSpPr>
        <p:grpSpPr bwMode="auto">
          <a:xfrm>
            <a:off x="912286" y="3905252"/>
            <a:ext cx="10510890" cy="1766095"/>
            <a:chOff x="527" y="2813"/>
            <a:chExt cx="5123" cy="1198"/>
          </a:xfrm>
        </p:grpSpPr>
        <p:grpSp>
          <p:nvGrpSpPr>
            <p:cNvPr id="121873" name="Group 17"/>
            <p:cNvGrpSpPr>
              <a:grpSpLocks/>
            </p:cNvGrpSpPr>
            <p:nvPr/>
          </p:nvGrpSpPr>
          <p:grpSpPr bwMode="auto">
            <a:xfrm>
              <a:off x="4878" y="2813"/>
              <a:ext cx="772" cy="836"/>
              <a:chOff x="4712" y="2928"/>
              <a:chExt cx="773" cy="836"/>
            </a:xfrm>
          </p:grpSpPr>
          <p:pic>
            <p:nvPicPr>
              <p:cNvPr id="121874"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l="15878" t="41599" r="8397" b="19066"/>
              <a:stretch>
                <a:fillRect/>
              </a:stretch>
            </p:blipFill>
            <p:spPr bwMode="auto">
              <a:xfrm>
                <a:off x="4768" y="3433"/>
                <a:ext cx="648" cy="331"/>
              </a:xfrm>
              <a:prstGeom prst="rect">
                <a:avLst/>
              </a:prstGeom>
              <a:noFill/>
              <a:extLst>
                <a:ext uri="{909E8E84-426E-40DD-AFC4-6F175D3DCCD1}">
                  <a14:hiddenFill xmlns:a14="http://schemas.microsoft.com/office/drawing/2010/main">
                    <a:solidFill>
                      <a:srgbClr val="FFFFFF"/>
                    </a:solidFill>
                  </a14:hiddenFill>
                </a:ext>
              </a:extLst>
            </p:spPr>
          </p:pic>
          <p:pic>
            <p:nvPicPr>
              <p:cNvPr id="121875"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b="23468"/>
              <a:stretch>
                <a:fillRect/>
              </a:stretch>
            </p:blipFill>
            <p:spPr bwMode="auto">
              <a:xfrm>
                <a:off x="4712" y="2928"/>
                <a:ext cx="773" cy="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1876"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4" y="3067"/>
              <a:ext cx="840" cy="582"/>
            </a:xfrm>
            <a:prstGeom prst="rect">
              <a:avLst/>
            </a:prstGeom>
            <a:noFill/>
            <a:extLst>
              <a:ext uri="{909E8E84-426E-40DD-AFC4-6F175D3DCCD1}">
                <a14:hiddenFill xmlns:a14="http://schemas.microsoft.com/office/drawing/2010/main">
                  <a:solidFill>
                    <a:srgbClr val="FFFFFF"/>
                  </a:solidFill>
                </a14:hiddenFill>
              </a:ext>
            </a:extLst>
          </p:spPr>
        </p:pic>
        <p:pic>
          <p:nvPicPr>
            <p:cNvPr id="121877"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l="15878" t="41599" r="8397" b="19066"/>
            <a:stretch>
              <a:fillRect/>
            </a:stretch>
          </p:blipFill>
          <p:spPr bwMode="auto">
            <a:xfrm>
              <a:off x="3718" y="3318"/>
              <a:ext cx="648" cy="331"/>
            </a:xfrm>
            <a:prstGeom prst="rect">
              <a:avLst/>
            </a:prstGeom>
            <a:noFill/>
            <a:extLst>
              <a:ext uri="{909E8E84-426E-40DD-AFC4-6F175D3DCCD1}">
                <a14:hiddenFill xmlns:a14="http://schemas.microsoft.com/office/drawing/2010/main">
                  <a:solidFill>
                    <a:srgbClr val="FFFFFF"/>
                  </a:solidFill>
                </a14:hiddenFill>
              </a:ext>
            </a:extLst>
          </p:spPr>
        </p:pic>
        <p:sp>
          <p:nvSpPr>
            <p:cNvPr id="121878" name="Rectangle 22"/>
            <p:cNvSpPr>
              <a:spLocks noChangeArrowheads="1"/>
            </p:cNvSpPr>
            <p:nvPr/>
          </p:nvSpPr>
          <p:spPr bwMode="auto">
            <a:xfrm>
              <a:off x="2157" y="3704"/>
              <a:ext cx="1008"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a:t>
              </a:r>
              <a:r>
                <a:rPr lang="en-GB" altLang="en-GB" dirty="0" smtClean="0">
                  <a:solidFill>
                    <a:srgbClr val="000000"/>
                  </a:solidFill>
                  <a:latin typeface="Times New Roman" pitchFamily="18" charset="0"/>
                  <a:cs typeface="Arial" charset="0"/>
                </a:rPr>
                <a:t>Antibody</a:t>
              </a:r>
              <a:r>
                <a:rPr lang="en-GB" altLang="en-GB" sz="1400" dirty="0" smtClean="0">
                  <a:solidFill>
                    <a:srgbClr val="000000"/>
                  </a:solidFill>
                  <a:latin typeface="Times New Roman" pitchFamily="18" charset="0"/>
                  <a:cs typeface="Arial" charset="0"/>
                </a:rPr>
                <a:t> - </a:t>
              </a:r>
              <a:r>
                <a:rPr lang="en-GB" altLang="en-GB" dirty="0" smtClean="0">
                  <a:solidFill>
                    <a:srgbClr val="000000"/>
                  </a:solidFill>
                  <a:latin typeface="Times New Roman" pitchFamily="18" charset="0"/>
                  <a:cs typeface="Arial" charset="0"/>
                </a:rPr>
                <a:t>Antigen</a:t>
              </a:r>
              <a:r>
                <a:rPr lang="en-GB" altLang="en-GB" sz="1400" dirty="0" smtClean="0">
                  <a:solidFill>
                    <a:srgbClr val="000000"/>
                  </a:solidFill>
                  <a:latin typeface="Times New Roman" pitchFamily="18" charset="0"/>
                  <a:cs typeface="Arial" charset="0"/>
                </a:rPr>
                <a:t>)</a:t>
              </a:r>
            </a:p>
          </p:txBody>
        </p:sp>
        <p:sp>
          <p:nvSpPr>
            <p:cNvPr id="121879" name="Rectangle 23"/>
            <p:cNvSpPr>
              <a:spLocks noChangeArrowheads="1"/>
            </p:cNvSpPr>
            <p:nvPr/>
          </p:nvSpPr>
          <p:spPr bwMode="auto">
            <a:xfrm>
              <a:off x="3538" y="3704"/>
              <a:ext cx="946"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a:t>
              </a:r>
              <a:r>
                <a:rPr lang="en-GB" altLang="en-GB" dirty="0" smtClean="0">
                  <a:solidFill>
                    <a:srgbClr val="000000"/>
                  </a:solidFill>
                  <a:latin typeface="Times New Roman" pitchFamily="18" charset="0"/>
                  <a:cs typeface="Arial" charset="0"/>
                </a:rPr>
                <a:t>Receptor</a:t>
              </a:r>
              <a:r>
                <a:rPr lang="en-GB" altLang="en-GB" sz="1400" dirty="0" smtClean="0">
                  <a:solidFill>
                    <a:srgbClr val="000000"/>
                  </a:solidFill>
                  <a:latin typeface="Times New Roman" pitchFamily="18" charset="0"/>
                  <a:cs typeface="Arial" charset="0"/>
                </a:rPr>
                <a:t> - </a:t>
              </a:r>
              <a:r>
                <a:rPr lang="en-GB" altLang="en-GB" dirty="0" smtClean="0">
                  <a:solidFill>
                    <a:srgbClr val="000000"/>
                  </a:solidFill>
                  <a:latin typeface="Times New Roman" pitchFamily="18" charset="0"/>
                  <a:cs typeface="Arial" charset="0"/>
                </a:rPr>
                <a:t>Ligand</a:t>
              </a:r>
              <a:r>
                <a:rPr lang="en-GB" altLang="en-GB" sz="1400" dirty="0" smtClean="0">
                  <a:solidFill>
                    <a:srgbClr val="000000"/>
                  </a:solidFill>
                  <a:latin typeface="Times New Roman" pitchFamily="18" charset="0"/>
                  <a:cs typeface="Arial" charset="0"/>
                </a:rPr>
                <a:t>)</a:t>
              </a:r>
            </a:p>
          </p:txBody>
        </p:sp>
        <p:sp>
          <p:nvSpPr>
            <p:cNvPr id="121880" name="Rectangle 24"/>
            <p:cNvSpPr>
              <a:spLocks noChangeArrowheads="1"/>
            </p:cNvSpPr>
            <p:nvPr/>
          </p:nvSpPr>
          <p:spPr bwMode="auto">
            <a:xfrm>
              <a:off x="4825" y="3704"/>
              <a:ext cx="789"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a:t>
              </a:r>
              <a:r>
                <a:rPr lang="en-GB" altLang="en-GB" dirty="0" smtClean="0">
                  <a:solidFill>
                    <a:srgbClr val="000000"/>
                  </a:solidFill>
                  <a:latin typeface="Times New Roman" pitchFamily="18" charset="0"/>
                  <a:cs typeface="Arial" charset="0"/>
                </a:rPr>
                <a:t>DNA </a:t>
              </a:r>
              <a:r>
                <a:rPr lang="en-GB" altLang="en-GB" sz="1400" dirty="0" smtClean="0">
                  <a:solidFill>
                    <a:srgbClr val="000000"/>
                  </a:solidFill>
                  <a:latin typeface="Times New Roman" pitchFamily="18" charset="0"/>
                  <a:cs typeface="Arial" charset="0"/>
                </a:rPr>
                <a:t>- </a:t>
              </a:r>
              <a:r>
                <a:rPr lang="en-GB" altLang="en-GB" dirty="0" smtClean="0">
                  <a:solidFill>
                    <a:srgbClr val="000000"/>
                  </a:solidFill>
                  <a:latin typeface="Times New Roman" pitchFamily="18" charset="0"/>
                  <a:cs typeface="Arial" charset="0"/>
                </a:rPr>
                <a:t>Protein</a:t>
              </a:r>
              <a:r>
                <a:rPr lang="en-GB" altLang="en-GB" sz="1400" dirty="0" smtClean="0">
                  <a:solidFill>
                    <a:srgbClr val="000000"/>
                  </a:solidFill>
                  <a:latin typeface="Times New Roman" pitchFamily="18" charset="0"/>
                  <a:cs typeface="Arial" charset="0"/>
                </a:rPr>
                <a:t>)</a:t>
              </a:r>
            </a:p>
          </p:txBody>
        </p:sp>
        <p:pic>
          <p:nvPicPr>
            <p:cNvPr id="121881" name="Picture 25"/>
            <p:cNvPicPr>
              <a:picLocks noChangeAspect="1" noChangeArrowheads="1"/>
            </p:cNvPicPr>
            <p:nvPr/>
          </p:nvPicPr>
          <p:blipFill>
            <a:blip r:embed="rId10" cstate="print">
              <a:lum bright="-94000" contrast="100000"/>
              <a:grayscl/>
              <a:biLevel thresh="50000"/>
              <a:extLst>
                <a:ext uri="{28A0092B-C50C-407E-A947-70E740481C1C}">
                  <a14:useLocalDpi xmlns:a14="http://schemas.microsoft.com/office/drawing/2010/main" val="0"/>
                </a:ext>
              </a:extLst>
            </a:blip>
            <a:srcRect r="29091" b="23155"/>
            <a:stretch>
              <a:fillRect/>
            </a:stretch>
          </p:blipFill>
          <p:spPr bwMode="auto">
            <a:xfrm>
              <a:off x="3699" y="3129"/>
              <a:ext cx="312" cy="292"/>
            </a:xfrm>
            <a:prstGeom prst="rect">
              <a:avLst/>
            </a:prstGeom>
            <a:noFill/>
            <a:extLst>
              <a:ext uri="{909E8E84-426E-40DD-AFC4-6F175D3DCCD1}">
                <a14:hiddenFill xmlns:a14="http://schemas.microsoft.com/office/drawing/2010/main">
                  <a:solidFill>
                    <a:srgbClr val="FFFFFF"/>
                  </a:solidFill>
                </a14:hiddenFill>
              </a:ext>
            </a:extLst>
          </p:spPr>
        </p:pic>
        <p:pic>
          <p:nvPicPr>
            <p:cNvPr id="121882"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rcRect b="18947"/>
            <a:stretch>
              <a:fillRect/>
            </a:stretch>
          </p:blipFill>
          <p:spPr bwMode="auto">
            <a:xfrm>
              <a:off x="4011" y="3129"/>
              <a:ext cx="440" cy="308"/>
            </a:xfrm>
            <a:prstGeom prst="rect">
              <a:avLst/>
            </a:prstGeom>
            <a:noFill/>
            <a:extLst>
              <a:ext uri="{909E8E84-426E-40DD-AFC4-6F175D3DCCD1}">
                <a14:hiddenFill xmlns:a14="http://schemas.microsoft.com/office/drawing/2010/main">
                  <a:solidFill>
                    <a:srgbClr val="FFFFFF"/>
                  </a:solidFill>
                </a14:hiddenFill>
              </a:ext>
            </a:extLst>
          </p:spPr>
        </p:pic>
        <p:grpSp>
          <p:nvGrpSpPr>
            <p:cNvPr id="121883" name="Group 27"/>
            <p:cNvGrpSpPr>
              <a:grpSpLocks/>
            </p:cNvGrpSpPr>
            <p:nvPr/>
          </p:nvGrpSpPr>
          <p:grpSpPr bwMode="auto">
            <a:xfrm>
              <a:off x="527" y="2832"/>
              <a:ext cx="1231" cy="1175"/>
              <a:chOff x="208" y="2499"/>
              <a:chExt cx="1231" cy="1175"/>
            </a:xfrm>
          </p:grpSpPr>
          <p:pic>
            <p:nvPicPr>
              <p:cNvPr id="121884" name="Picture 28"/>
              <p:cNvPicPr>
                <a:picLocks noChangeAspect="1" noChangeArrowheads="1"/>
              </p:cNvPicPr>
              <p:nvPr/>
            </p:nvPicPr>
            <p:blipFill>
              <a:blip r:embed="rId11" cstate="print">
                <a:extLst>
                  <a:ext uri="{28A0092B-C50C-407E-A947-70E740481C1C}">
                    <a14:useLocalDpi xmlns:a14="http://schemas.microsoft.com/office/drawing/2010/main" val="0"/>
                  </a:ext>
                </a:extLst>
              </a:blip>
              <a:srcRect l="9375" t="31752" r="5206" b="17442"/>
              <a:stretch>
                <a:fillRect/>
              </a:stretch>
            </p:blipFill>
            <p:spPr bwMode="auto">
              <a:xfrm>
                <a:off x="432" y="2848"/>
                <a:ext cx="1007" cy="590"/>
              </a:xfrm>
              <a:prstGeom prst="rect">
                <a:avLst/>
              </a:prstGeom>
              <a:noFill/>
              <a:extLst>
                <a:ext uri="{909E8E84-426E-40DD-AFC4-6F175D3DCCD1}">
                  <a14:hiddenFill xmlns:a14="http://schemas.microsoft.com/office/drawing/2010/main">
                    <a:solidFill>
                      <a:srgbClr val="FFFFFF"/>
                    </a:solidFill>
                  </a14:hiddenFill>
                </a:ext>
              </a:extLst>
            </p:spPr>
          </p:pic>
          <p:sp>
            <p:nvSpPr>
              <p:cNvPr id="121885" name="Rectangle 29"/>
              <p:cNvSpPr>
                <a:spLocks noChangeArrowheads="1"/>
              </p:cNvSpPr>
              <p:nvPr/>
            </p:nvSpPr>
            <p:spPr bwMode="auto">
              <a:xfrm>
                <a:off x="520" y="3421"/>
                <a:ext cx="704"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400" dirty="0" smtClean="0">
                    <a:solidFill>
                      <a:srgbClr val="000000"/>
                    </a:solidFill>
                    <a:latin typeface="Times New Roman" pitchFamily="18" charset="0"/>
                    <a:cs typeface="Arial" charset="0"/>
                  </a:rPr>
                  <a:t>(PS10 or PS20)</a:t>
                </a:r>
              </a:p>
            </p:txBody>
          </p:sp>
          <p:sp>
            <p:nvSpPr>
              <p:cNvPr id="121886" name="Rectangle 30"/>
              <p:cNvSpPr>
                <a:spLocks noChangeArrowheads="1"/>
              </p:cNvSpPr>
              <p:nvPr/>
            </p:nvSpPr>
            <p:spPr bwMode="auto">
              <a:xfrm>
                <a:off x="208" y="2499"/>
                <a:ext cx="1107"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130000"/>
                  </a:lnSpc>
                  <a:spcBef>
                    <a:spcPct val="0"/>
                  </a:spcBef>
                  <a:spcAft>
                    <a:spcPct val="0"/>
                  </a:spcAft>
                </a:pPr>
                <a:r>
                  <a:rPr lang="en-GB" altLang="en-GB" sz="1600" smtClean="0">
                    <a:solidFill>
                      <a:srgbClr val="000000"/>
                    </a:solidFill>
                    <a:latin typeface="Lucida Sans Unicode" pitchFamily="34" charset="0"/>
                    <a:cs typeface="Arial" charset="0"/>
                  </a:rPr>
                  <a:t>Biological Surfaces</a:t>
                </a:r>
              </a:p>
            </p:txBody>
          </p:sp>
        </p:grpSp>
      </p:grpSp>
      <p:pic>
        <p:nvPicPr>
          <p:cNvPr id="121887" name="Picture 31" descr="chip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1" y="777922"/>
            <a:ext cx="3338520" cy="747666"/>
          </a:xfrm>
          <a:prstGeom prst="rect">
            <a:avLst/>
          </a:prstGeom>
          <a:noFill/>
          <a:extLst>
            <a:ext uri="{909E8E84-426E-40DD-AFC4-6F175D3DCCD1}">
              <a14:hiddenFill xmlns:a14="http://schemas.microsoft.com/office/drawing/2010/main">
                <a:solidFill>
                  <a:srgbClr val="FFFFFF"/>
                </a:solidFill>
              </a14:hiddenFill>
            </a:ext>
          </a:extLst>
        </p:spPr>
      </p:pic>
      <p:sp>
        <p:nvSpPr>
          <p:cNvPr id="121888" name="Rectangle 32"/>
          <p:cNvSpPr>
            <a:spLocks noGrp="1" noChangeArrowheads="1"/>
          </p:cNvSpPr>
          <p:nvPr>
            <p:ph type="title"/>
          </p:nvPr>
        </p:nvSpPr>
        <p:spPr>
          <a:xfrm>
            <a:off x="609601" y="346078"/>
            <a:ext cx="10382251" cy="561975"/>
          </a:xfrm>
        </p:spPr>
        <p:txBody>
          <a:bodyPr/>
          <a:lstStyle/>
          <a:p>
            <a:r>
              <a:rPr lang="en-US" sz="3600" dirty="0"/>
              <a:t>The</a:t>
            </a:r>
            <a:r>
              <a:rPr lang="en-US" sz="2800" dirty="0"/>
              <a:t> </a:t>
            </a:r>
            <a:r>
              <a:rPr lang="en-US" sz="3600" dirty="0"/>
              <a:t>chip</a:t>
            </a:r>
            <a:endParaRPr lang="el-GR" sz="3600" dirty="0"/>
          </a:p>
        </p:txBody>
      </p:sp>
      <p:pic>
        <p:nvPicPr>
          <p:cNvPr id="7373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03299" y="13335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432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121871"/>
                                        </p:tgtEl>
                                        <p:attrNameLst>
                                          <p:attrName>style.visibility</p:attrName>
                                        </p:attrNameLst>
                                      </p:cBhvr>
                                      <p:to>
                                        <p:strVal val="visible"/>
                                      </p:to>
                                    </p:set>
                                    <p:animEffect transition="in" filter="dissolve">
                                      <p:cBhvr>
                                        <p:cTn id="7" dur="500"/>
                                        <p:tgtEl>
                                          <p:spTgt spid="121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1"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719668" y="333378"/>
            <a:ext cx="10382251" cy="561975"/>
          </a:xfrm>
        </p:spPr>
        <p:txBody>
          <a:bodyPr/>
          <a:lstStyle/>
          <a:p>
            <a:r>
              <a:rPr lang="en-US" sz="3200"/>
              <a:t>SELDI</a:t>
            </a:r>
            <a:endParaRPr lang="el-GR" sz="3200"/>
          </a:p>
        </p:txBody>
      </p:sp>
      <p:sp>
        <p:nvSpPr>
          <p:cNvPr id="210948" name="Text Box 4"/>
          <p:cNvSpPr txBox="1">
            <a:spLocks noChangeArrowheads="1"/>
          </p:cNvSpPr>
          <p:nvPr/>
        </p:nvSpPr>
        <p:spPr bwMode="auto">
          <a:xfrm>
            <a:off x="7247469" y="1844678"/>
            <a:ext cx="29760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p>
        </p:txBody>
      </p:sp>
      <p:sp>
        <p:nvSpPr>
          <p:cNvPr id="210949" name="Text Box 5"/>
          <p:cNvSpPr txBox="1">
            <a:spLocks noChangeArrowheads="1"/>
          </p:cNvSpPr>
          <p:nvPr/>
        </p:nvSpPr>
        <p:spPr bwMode="auto">
          <a:xfrm>
            <a:off x="2495551" y="1196978"/>
            <a:ext cx="720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Surface Enhanced Laser Desorption Ionization</a:t>
            </a:r>
            <a:endParaRPr lang="el-GR"/>
          </a:p>
        </p:txBody>
      </p:sp>
      <p:pic>
        <p:nvPicPr>
          <p:cNvPr id="210963" name="Picture 19" descr="analy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86" y="1844678"/>
            <a:ext cx="3263900" cy="873125"/>
          </a:xfrm>
          <a:prstGeom prst="rect">
            <a:avLst/>
          </a:prstGeom>
          <a:noFill/>
          <a:extLst>
            <a:ext uri="{909E8E84-426E-40DD-AFC4-6F175D3DCCD1}">
              <a14:hiddenFill xmlns:a14="http://schemas.microsoft.com/office/drawing/2010/main">
                <a:solidFill>
                  <a:srgbClr val="FFFFFF"/>
                </a:solidFill>
              </a14:hiddenFill>
            </a:ext>
          </a:extLst>
        </p:spPr>
      </p:pic>
      <p:pic>
        <p:nvPicPr>
          <p:cNvPr id="210964" name="Picture 20" descr="seldi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486" y="1844678"/>
            <a:ext cx="2501900" cy="923925"/>
          </a:xfrm>
          <a:prstGeom prst="rect">
            <a:avLst/>
          </a:prstGeom>
          <a:noFill/>
          <a:extLst>
            <a:ext uri="{909E8E84-426E-40DD-AFC4-6F175D3DCCD1}">
              <a14:hiddenFill xmlns:a14="http://schemas.microsoft.com/office/drawing/2010/main">
                <a:solidFill>
                  <a:srgbClr val="FFFFFF"/>
                </a:solidFill>
              </a14:hiddenFill>
            </a:ext>
          </a:extLst>
        </p:spPr>
      </p:pic>
      <p:sp>
        <p:nvSpPr>
          <p:cNvPr id="210965" name="Rectangle 21"/>
          <p:cNvSpPr>
            <a:spLocks noChangeArrowheads="1"/>
          </p:cNvSpPr>
          <p:nvPr/>
        </p:nvSpPr>
        <p:spPr bwMode="auto">
          <a:xfrm>
            <a:off x="814919" y="5734050"/>
            <a:ext cx="6529916" cy="503238"/>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pPr>
            <a:endParaRPr lang="en-US" sz="1400"/>
          </a:p>
        </p:txBody>
      </p:sp>
      <p:sp>
        <p:nvSpPr>
          <p:cNvPr id="210967" name="Text Box 23"/>
          <p:cNvSpPr txBox="1">
            <a:spLocks noChangeArrowheads="1"/>
          </p:cNvSpPr>
          <p:nvPr/>
        </p:nvSpPr>
        <p:spPr bwMode="auto">
          <a:xfrm>
            <a:off x="8303684" y="1557340"/>
            <a:ext cx="36491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Ionized proteins are detected and their mass accurately determined by Time-of-Flight Mass Spectrometry</a:t>
            </a:r>
            <a:endParaRPr lang="el-GR" sz="1400"/>
          </a:p>
        </p:txBody>
      </p:sp>
      <p:sp>
        <p:nvSpPr>
          <p:cNvPr id="210968" name="Rectangle 24"/>
          <p:cNvSpPr>
            <a:spLocks noChangeArrowheads="1"/>
          </p:cNvSpPr>
          <p:nvPr/>
        </p:nvSpPr>
        <p:spPr bwMode="auto">
          <a:xfrm>
            <a:off x="4078820" y="3138489"/>
            <a:ext cx="5770033"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50000"/>
              </a:spcBef>
            </a:pPr>
            <a:r>
              <a:rPr lang="en-US">
                <a:solidFill>
                  <a:srgbClr val="000000"/>
                </a:solidFill>
              </a:rPr>
              <a:t>High throughput</a:t>
            </a:r>
          </a:p>
          <a:p>
            <a:pPr algn="l">
              <a:lnSpc>
                <a:spcPct val="90000"/>
              </a:lnSpc>
              <a:spcBef>
                <a:spcPct val="50000"/>
              </a:spcBef>
            </a:pPr>
            <a:r>
              <a:rPr lang="en-GB"/>
              <a:t>Small amounts of sample</a:t>
            </a:r>
          </a:p>
          <a:p>
            <a:pPr algn="l">
              <a:lnSpc>
                <a:spcPct val="90000"/>
              </a:lnSpc>
              <a:spcBef>
                <a:spcPct val="50000"/>
              </a:spcBef>
            </a:pPr>
            <a:r>
              <a:rPr lang="en-US"/>
              <a:t>More reproducible than 2DE, but lower resolving power</a:t>
            </a:r>
          </a:p>
          <a:p>
            <a:pPr algn="l">
              <a:lnSpc>
                <a:spcPct val="90000"/>
              </a:lnSpc>
              <a:spcBef>
                <a:spcPct val="50000"/>
              </a:spcBef>
            </a:pPr>
            <a:r>
              <a:rPr lang="en-US"/>
              <a:t>Applied for the analysis of crude samples</a:t>
            </a:r>
          </a:p>
          <a:p>
            <a:pPr algn="l">
              <a:lnSpc>
                <a:spcPct val="90000"/>
              </a:lnSpc>
              <a:spcBef>
                <a:spcPct val="50000"/>
              </a:spcBef>
            </a:pPr>
            <a:r>
              <a:rPr lang="en-US"/>
              <a:t>Process is not standardized</a:t>
            </a:r>
            <a:endParaRPr lang="el-GR"/>
          </a:p>
        </p:txBody>
      </p:sp>
      <p:sp>
        <p:nvSpPr>
          <p:cNvPr id="210970" name="Line 26"/>
          <p:cNvSpPr>
            <a:spLocks noChangeShapeType="1"/>
          </p:cNvSpPr>
          <p:nvPr/>
        </p:nvSpPr>
        <p:spPr bwMode="auto">
          <a:xfrm>
            <a:off x="4944533" y="2276475"/>
            <a:ext cx="11514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60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2387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09602" y="274638"/>
            <a:ext cx="10479617" cy="633412"/>
          </a:xfrm>
        </p:spPr>
        <p:txBody>
          <a:bodyPr/>
          <a:lstStyle/>
          <a:p>
            <a:r>
              <a:rPr lang="el-GR" sz="3200">
                <a:solidFill>
                  <a:srgbClr val="000000"/>
                </a:solidFill>
              </a:rPr>
              <a:t>Antibody arrays</a:t>
            </a:r>
            <a:endParaRPr lang="sv-SE" sz="3200">
              <a:solidFill>
                <a:srgbClr val="000000"/>
              </a:solidFill>
            </a:endParaRPr>
          </a:p>
        </p:txBody>
      </p:sp>
      <p:sp>
        <p:nvSpPr>
          <p:cNvPr id="143365" name="Rectangle 5"/>
          <p:cNvSpPr>
            <a:spLocks noChangeArrowheads="1"/>
          </p:cNvSpPr>
          <p:nvPr/>
        </p:nvSpPr>
        <p:spPr bwMode="auto">
          <a:xfrm>
            <a:off x="2544233" y="1557338"/>
            <a:ext cx="7046384"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solidFill>
                  <a:srgbClr val="000000"/>
                </a:solidFill>
              </a:rPr>
              <a:t>Not discovery based</a:t>
            </a:r>
          </a:p>
          <a:p>
            <a:pPr algn="l">
              <a:spcBef>
                <a:spcPct val="50000"/>
              </a:spcBef>
            </a:pPr>
            <a:r>
              <a:rPr lang="en-US">
                <a:solidFill>
                  <a:srgbClr val="000000"/>
                </a:solidFill>
              </a:rPr>
              <a:t>Must have 1 or 2 specific high affinity antibodies</a:t>
            </a:r>
          </a:p>
          <a:p>
            <a:pPr algn="l">
              <a:spcBef>
                <a:spcPct val="50000"/>
              </a:spcBef>
            </a:pPr>
            <a:r>
              <a:rPr lang="en-US">
                <a:solidFill>
                  <a:srgbClr val="000000"/>
                </a:solidFill>
              </a:rPr>
              <a:t>Very high throughput</a:t>
            </a:r>
          </a:p>
          <a:p>
            <a:pPr algn="l">
              <a:spcBef>
                <a:spcPct val="50000"/>
              </a:spcBef>
            </a:pPr>
            <a:r>
              <a:rPr lang="en-US">
                <a:solidFill>
                  <a:srgbClr val="000000"/>
                </a:solidFill>
              </a:rPr>
              <a:t>Can be highly quantitative - relative and absolute</a:t>
            </a:r>
            <a:endParaRPr lang="el-GR">
              <a:solidFill>
                <a:srgbClr val="000000"/>
              </a:solidFill>
            </a:endParaRPr>
          </a:p>
          <a:p>
            <a:pPr algn="l">
              <a:spcBef>
                <a:spcPct val="50000"/>
              </a:spcBef>
            </a:pPr>
            <a:r>
              <a:rPr lang="en-US">
                <a:solidFill>
                  <a:srgbClr val="000000"/>
                </a:solidFill>
              </a:rPr>
              <a:t>Can design reagents to detect PTMs, splice forms</a:t>
            </a:r>
            <a:endParaRPr lang="el-GR">
              <a:solidFill>
                <a:srgbClr val="000000"/>
              </a:solidFill>
            </a:endParaRPr>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5616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a:xfrm>
            <a:off x="609602" y="274638"/>
            <a:ext cx="10479617" cy="633412"/>
          </a:xfrm>
        </p:spPr>
        <p:txBody>
          <a:bodyPr/>
          <a:lstStyle/>
          <a:p>
            <a:r>
              <a:rPr lang="en-US" sz="3200">
                <a:solidFill>
                  <a:schemeClr val="tx1"/>
                </a:solidFill>
              </a:rPr>
              <a:t>Antibody array</a:t>
            </a:r>
            <a:endParaRPr lang="el-GR" sz="3200">
              <a:solidFill>
                <a:schemeClr val="tx1"/>
              </a:solidFill>
            </a:endParaRPr>
          </a:p>
        </p:txBody>
      </p:sp>
      <p:grpSp>
        <p:nvGrpSpPr>
          <p:cNvPr id="213019" name="Group 27"/>
          <p:cNvGrpSpPr>
            <a:grpSpLocks/>
          </p:cNvGrpSpPr>
          <p:nvPr/>
        </p:nvGrpSpPr>
        <p:grpSpPr bwMode="auto">
          <a:xfrm>
            <a:off x="6576484" y="1211263"/>
            <a:ext cx="5376333" cy="3098800"/>
            <a:chOff x="3107" y="763"/>
            <a:chExt cx="2540" cy="1952"/>
          </a:xfrm>
        </p:grpSpPr>
        <p:sp>
          <p:nvSpPr>
            <p:cNvPr id="213007" name="Text Box 15"/>
            <p:cNvSpPr txBox="1">
              <a:spLocks noChangeArrowheads="1"/>
            </p:cNvSpPr>
            <p:nvPr/>
          </p:nvSpPr>
          <p:spPr bwMode="auto">
            <a:xfrm>
              <a:off x="3152" y="763"/>
              <a:ext cx="18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Reverse phase</a:t>
              </a:r>
              <a:endParaRPr lang="el-GR" b="1"/>
            </a:p>
          </p:txBody>
        </p:sp>
        <p:grpSp>
          <p:nvGrpSpPr>
            <p:cNvPr id="213018" name="Group 26"/>
            <p:cNvGrpSpPr>
              <a:grpSpLocks/>
            </p:cNvGrpSpPr>
            <p:nvPr/>
          </p:nvGrpSpPr>
          <p:grpSpPr bwMode="auto">
            <a:xfrm>
              <a:off x="3107" y="1298"/>
              <a:ext cx="2540" cy="1417"/>
              <a:chOff x="3107" y="1298"/>
              <a:chExt cx="2540" cy="1417"/>
            </a:xfrm>
          </p:grpSpPr>
          <p:pic>
            <p:nvPicPr>
              <p:cNvPr id="213002" name="Picture 10" descr="antibody array 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 y="1298"/>
                <a:ext cx="1710" cy="1248"/>
              </a:xfrm>
              <a:prstGeom prst="rect">
                <a:avLst/>
              </a:prstGeom>
              <a:noFill/>
              <a:extLst>
                <a:ext uri="{909E8E84-426E-40DD-AFC4-6F175D3DCCD1}">
                  <a14:hiddenFill xmlns:a14="http://schemas.microsoft.com/office/drawing/2010/main">
                    <a:solidFill>
                      <a:srgbClr val="FFFFFF"/>
                    </a:solidFill>
                  </a14:hiddenFill>
                </a:ext>
              </a:extLst>
            </p:spPr>
          </p:pic>
          <p:sp>
            <p:nvSpPr>
              <p:cNvPr id="213013" name="Text Box 21"/>
              <p:cNvSpPr txBox="1">
                <a:spLocks noChangeArrowheads="1"/>
              </p:cNvSpPr>
              <p:nvPr/>
            </p:nvSpPr>
            <p:spPr bwMode="auto">
              <a:xfrm>
                <a:off x="3107" y="2523"/>
                <a:ext cx="25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Analytes immobilized on glass substrate</a:t>
                </a:r>
                <a:endParaRPr lang="el-GR" sz="1400"/>
              </a:p>
            </p:txBody>
          </p:sp>
          <p:sp>
            <p:nvSpPr>
              <p:cNvPr id="213015" name="Text Box 23"/>
              <p:cNvSpPr txBox="1">
                <a:spLocks noChangeArrowheads="1"/>
              </p:cNvSpPr>
              <p:nvPr/>
            </p:nvSpPr>
            <p:spPr bwMode="auto">
              <a:xfrm>
                <a:off x="4195" y="1888"/>
                <a:ext cx="127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CC00"/>
                    </a:solidFill>
                  </a:rPr>
                  <a:t>Detection with Labeled Antibody</a:t>
                </a:r>
                <a:endParaRPr lang="el-GR" sz="1400" b="1">
                  <a:solidFill>
                    <a:srgbClr val="00CC00"/>
                  </a:solidFill>
                </a:endParaRPr>
              </a:p>
            </p:txBody>
          </p:sp>
        </p:grpSp>
      </p:grpSp>
      <p:grpSp>
        <p:nvGrpSpPr>
          <p:cNvPr id="213021" name="Group 29"/>
          <p:cNvGrpSpPr>
            <a:grpSpLocks/>
          </p:cNvGrpSpPr>
          <p:nvPr/>
        </p:nvGrpSpPr>
        <p:grpSpPr bwMode="auto">
          <a:xfrm>
            <a:off x="408517" y="1196975"/>
            <a:ext cx="6070600" cy="3113088"/>
            <a:chOff x="193" y="754"/>
            <a:chExt cx="2868" cy="1961"/>
          </a:xfrm>
        </p:grpSpPr>
        <p:sp>
          <p:nvSpPr>
            <p:cNvPr id="213004" name="Text Box 12"/>
            <p:cNvSpPr txBox="1">
              <a:spLocks noChangeArrowheads="1"/>
            </p:cNvSpPr>
            <p:nvPr/>
          </p:nvSpPr>
          <p:spPr bwMode="auto">
            <a:xfrm>
              <a:off x="839" y="754"/>
              <a:ext cx="15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Forward phase</a:t>
              </a:r>
              <a:endParaRPr lang="el-GR" b="1"/>
            </a:p>
          </p:txBody>
        </p:sp>
        <p:grpSp>
          <p:nvGrpSpPr>
            <p:cNvPr id="213020" name="Group 28"/>
            <p:cNvGrpSpPr>
              <a:grpSpLocks/>
            </p:cNvGrpSpPr>
            <p:nvPr/>
          </p:nvGrpSpPr>
          <p:grpSpPr bwMode="auto">
            <a:xfrm>
              <a:off x="193" y="1126"/>
              <a:ext cx="2868" cy="1589"/>
              <a:chOff x="193" y="1126"/>
              <a:chExt cx="2868" cy="1589"/>
            </a:xfrm>
          </p:grpSpPr>
          <p:pic>
            <p:nvPicPr>
              <p:cNvPr id="213003" name="Picture 11" descr="antibody array for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1752"/>
                <a:ext cx="1698" cy="786"/>
              </a:xfrm>
              <a:prstGeom prst="rect">
                <a:avLst/>
              </a:prstGeom>
              <a:noFill/>
              <a:extLst>
                <a:ext uri="{909E8E84-426E-40DD-AFC4-6F175D3DCCD1}">
                  <a14:hiddenFill xmlns:a14="http://schemas.microsoft.com/office/drawing/2010/main">
                    <a:solidFill>
                      <a:srgbClr val="FFFFFF"/>
                    </a:solidFill>
                  </a14:hiddenFill>
                </a:ext>
              </a:extLst>
            </p:spPr>
          </p:pic>
          <p:sp>
            <p:nvSpPr>
              <p:cNvPr id="213005" name="Text Box 13"/>
              <p:cNvSpPr txBox="1">
                <a:spLocks noChangeArrowheads="1"/>
              </p:cNvSpPr>
              <p:nvPr/>
            </p:nvSpPr>
            <p:spPr bwMode="auto">
              <a:xfrm>
                <a:off x="327" y="1126"/>
                <a:ext cx="12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Sandwich assay</a:t>
                </a:r>
                <a:endParaRPr lang="el-GR" sz="1600" b="1"/>
              </a:p>
            </p:txBody>
          </p:sp>
          <p:sp>
            <p:nvSpPr>
              <p:cNvPr id="213006" name="Text Box 14"/>
              <p:cNvSpPr txBox="1">
                <a:spLocks noChangeArrowheads="1"/>
              </p:cNvSpPr>
              <p:nvPr/>
            </p:nvSpPr>
            <p:spPr bwMode="auto">
              <a:xfrm>
                <a:off x="1431" y="1135"/>
                <a:ext cx="13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Direct assay</a:t>
                </a:r>
                <a:endParaRPr lang="el-GR" sz="1600" b="1"/>
              </a:p>
            </p:txBody>
          </p:sp>
          <p:sp>
            <p:nvSpPr>
              <p:cNvPr id="213008" name="Text Box 16"/>
              <p:cNvSpPr txBox="1">
                <a:spLocks noChangeArrowheads="1"/>
              </p:cNvSpPr>
              <p:nvPr/>
            </p:nvSpPr>
            <p:spPr bwMode="auto">
              <a:xfrm>
                <a:off x="476" y="2024"/>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t>Analyte</a:t>
                </a:r>
                <a:endParaRPr lang="el-GR" sz="1000" b="1"/>
              </a:p>
            </p:txBody>
          </p:sp>
          <p:sp>
            <p:nvSpPr>
              <p:cNvPr id="213009" name="Text Box 17"/>
              <p:cNvSpPr txBox="1">
                <a:spLocks noChangeArrowheads="1"/>
              </p:cNvSpPr>
              <p:nvPr/>
            </p:nvSpPr>
            <p:spPr bwMode="auto">
              <a:xfrm>
                <a:off x="1791" y="1752"/>
                <a:ext cx="127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CC00"/>
                    </a:solidFill>
                  </a:rPr>
                  <a:t>Detection with Labeled Analyte</a:t>
                </a:r>
                <a:endParaRPr lang="el-GR" sz="1400" b="1">
                  <a:solidFill>
                    <a:srgbClr val="00CC00"/>
                  </a:solidFill>
                </a:endParaRPr>
              </a:p>
            </p:txBody>
          </p:sp>
          <p:sp>
            <p:nvSpPr>
              <p:cNvPr id="213011" name="Text Box 19"/>
              <p:cNvSpPr txBox="1">
                <a:spLocks noChangeArrowheads="1"/>
              </p:cNvSpPr>
              <p:nvPr/>
            </p:nvSpPr>
            <p:spPr bwMode="auto">
              <a:xfrm>
                <a:off x="193" y="1589"/>
                <a:ext cx="6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b="1">
                    <a:solidFill>
                      <a:srgbClr val="FF3300"/>
                    </a:solidFill>
                  </a:rPr>
                  <a:t>Detection with 2</a:t>
                </a:r>
                <a:r>
                  <a:rPr lang="en-US" sz="1400" b="1" baseline="30000">
                    <a:solidFill>
                      <a:srgbClr val="FF3300"/>
                    </a:solidFill>
                  </a:rPr>
                  <a:t>nd</a:t>
                </a:r>
                <a:r>
                  <a:rPr lang="en-US" sz="1400" b="1">
                    <a:solidFill>
                      <a:srgbClr val="FF3300"/>
                    </a:solidFill>
                  </a:rPr>
                  <a:t> Antibody</a:t>
                </a:r>
                <a:endParaRPr lang="el-GR" sz="1400" b="1">
                  <a:solidFill>
                    <a:srgbClr val="FF3300"/>
                  </a:solidFill>
                </a:endParaRPr>
              </a:p>
            </p:txBody>
          </p:sp>
          <p:sp>
            <p:nvSpPr>
              <p:cNvPr id="213012" name="Text Box 20"/>
              <p:cNvSpPr txBox="1">
                <a:spLocks noChangeArrowheads="1"/>
              </p:cNvSpPr>
              <p:nvPr/>
            </p:nvSpPr>
            <p:spPr bwMode="auto">
              <a:xfrm>
                <a:off x="249" y="2523"/>
                <a:ext cx="22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Antibody immobilized on glass substrate</a:t>
                </a:r>
                <a:endParaRPr lang="el-GR" sz="1400"/>
              </a:p>
            </p:txBody>
          </p:sp>
          <p:sp>
            <p:nvSpPr>
              <p:cNvPr id="213016" name="AutoShape 24"/>
              <p:cNvSpPr>
                <a:spLocks noChangeArrowheads="1"/>
              </p:cNvSpPr>
              <p:nvPr/>
            </p:nvSpPr>
            <p:spPr bwMode="auto">
              <a:xfrm rot="5400000">
                <a:off x="930" y="1480"/>
                <a:ext cx="181" cy="91"/>
              </a:xfrm>
              <a:prstGeom prst="rightArrow">
                <a:avLst>
                  <a:gd name="adj1" fmla="val 50000"/>
                  <a:gd name="adj2" fmla="val 49725"/>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017" name="AutoShape 25"/>
              <p:cNvSpPr>
                <a:spLocks noChangeArrowheads="1"/>
              </p:cNvSpPr>
              <p:nvPr/>
            </p:nvSpPr>
            <p:spPr bwMode="auto">
              <a:xfrm rot="5400000">
                <a:off x="1792" y="1480"/>
                <a:ext cx="181" cy="91"/>
              </a:xfrm>
              <a:prstGeom prst="rightArrow">
                <a:avLst>
                  <a:gd name="adj1" fmla="val 50000"/>
                  <a:gd name="adj2" fmla="val 49725"/>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880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8790" y="193676"/>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76831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09601" y="417514"/>
            <a:ext cx="10479617" cy="490537"/>
          </a:xfrm>
        </p:spPr>
        <p:txBody>
          <a:bodyPr/>
          <a:lstStyle/>
          <a:p>
            <a:r>
              <a:rPr lang="en-US" sz="3200">
                <a:solidFill>
                  <a:schemeClr val="tx1"/>
                </a:solidFill>
              </a:rPr>
              <a:t>Microarray co-expression</a:t>
            </a:r>
            <a:endParaRPr lang="sv-SE" sz="3200">
              <a:solidFill>
                <a:schemeClr val="tx1"/>
              </a:solidFill>
            </a:endParaRPr>
          </a:p>
        </p:txBody>
      </p:sp>
      <p:pic>
        <p:nvPicPr>
          <p:cNvPr id="156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1" y="2852738"/>
            <a:ext cx="28575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7" name="Line 5"/>
          <p:cNvSpPr>
            <a:spLocks noChangeShapeType="1"/>
          </p:cNvSpPr>
          <p:nvPr/>
        </p:nvSpPr>
        <p:spPr bwMode="auto">
          <a:xfrm flipV="1">
            <a:off x="5080000" y="5133975"/>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8" name="Text Box 6"/>
          <p:cNvSpPr txBox="1">
            <a:spLocks noChangeArrowheads="1"/>
          </p:cNvSpPr>
          <p:nvPr/>
        </p:nvSpPr>
        <p:spPr bwMode="auto">
          <a:xfrm rot="10800000">
            <a:off x="4545426" y="3220042"/>
            <a:ext cx="461665" cy="191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l"/>
            <a:r>
              <a:rPr lang="en-US" b="1">
                <a:cs typeface="Arial" charset="0"/>
              </a:rPr>
              <a:t>Expression level</a:t>
            </a:r>
          </a:p>
        </p:txBody>
      </p:sp>
      <p:sp>
        <p:nvSpPr>
          <p:cNvPr id="156679" name="Text Box 7"/>
          <p:cNvSpPr txBox="1">
            <a:spLocks noChangeArrowheads="1"/>
          </p:cNvSpPr>
          <p:nvPr/>
        </p:nvSpPr>
        <p:spPr bwMode="auto">
          <a:xfrm rot="16200000">
            <a:off x="7416685" y="4420861"/>
            <a:ext cx="461665" cy="203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l"/>
            <a:r>
              <a:rPr lang="en-US" b="1" dirty="0">
                <a:cs typeface="Arial" charset="0"/>
              </a:rPr>
              <a:t>Time or treatment</a:t>
            </a:r>
          </a:p>
        </p:txBody>
      </p:sp>
      <p:sp>
        <p:nvSpPr>
          <p:cNvPr id="156680" name="Freeform 8"/>
          <p:cNvSpPr>
            <a:spLocks/>
          </p:cNvSpPr>
          <p:nvPr/>
        </p:nvSpPr>
        <p:spPr bwMode="auto">
          <a:xfrm>
            <a:off x="5283200" y="3838575"/>
            <a:ext cx="5384800" cy="1295400"/>
          </a:xfrm>
          <a:custGeom>
            <a:avLst/>
            <a:gdLst>
              <a:gd name="T0" fmla="*/ 0 w 2544"/>
              <a:gd name="T1" fmla="*/ 816 h 816"/>
              <a:gd name="T2" fmla="*/ 672 w 2544"/>
              <a:gd name="T3" fmla="*/ 96 h 816"/>
              <a:gd name="T4" fmla="*/ 1287 w 2544"/>
              <a:gd name="T5" fmla="*/ 227 h 816"/>
              <a:gd name="T6" fmla="*/ 1968 w 2544"/>
              <a:gd name="T7" fmla="*/ 0 h 816"/>
              <a:gd name="T8" fmla="*/ 2352 w 2544"/>
              <a:gd name="T9" fmla="*/ 384 h 816"/>
              <a:gd name="T10" fmla="*/ 2544 w 2544"/>
              <a:gd name="T11" fmla="*/ 384 h 816"/>
            </a:gdLst>
            <a:ahLst/>
            <a:cxnLst>
              <a:cxn ang="0">
                <a:pos x="T0" y="T1"/>
              </a:cxn>
              <a:cxn ang="0">
                <a:pos x="T2" y="T3"/>
              </a:cxn>
              <a:cxn ang="0">
                <a:pos x="T4" y="T5"/>
              </a:cxn>
              <a:cxn ang="0">
                <a:pos x="T6" y="T7"/>
              </a:cxn>
              <a:cxn ang="0">
                <a:pos x="T8" y="T9"/>
              </a:cxn>
              <a:cxn ang="0">
                <a:pos x="T10" y="T11"/>
              </a:cxn>
            </a:cxnLst>
            <a:rect l="0" t="0" r="r" b="b"/>
            <a:pathLst>
              <a:path w="2544" h="816">
                <a:moveTo>
                  <a:pt x="0" y="816"/>
                </a:moveTo>
                <a:lnTo>
                  <a:pt x="672" y="96"/>
                </a:lnTo>
                <a:lnTo>
                  <a:pt x="1287" y="227"/>
                </a:lnTo>
                <a:lnTo>
                  <a:pt x="1968" y="0"/>
                </a:lnTo>
                <a:lnTo>
                  <a:pt x="2352" y="384"/>
                </a:lnTo>
                <a:lnTo>
                  <a:pt x="2544" y="384"/>
                </a:lnTo>
              </a:path>
            </a:pathLst>
          </a:custGeom>
          <a:noFill/>
          <a:ln w="3810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1" name="Line 9"/>
          <p:cNvSpPr>
            <a:spLocks noChangeShapeType="1"/>
          </p:cNvSpPr>
          <p:nvPr/>
        </p:nvSpPr>
        <p:spPr bwMode="auto">
          <a:xfrm>
            <a:off x="8970433" y="3228975"/>
            <a:ext cx="8128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2" name="Line 10"/>
          <p:cNvSpPr>
            <a:spLocks noChangeShapeType="1"/>
          </p:cNvSpPr>
          <p:nvPr/>
        </p:nvSpPr>
        <p:spPr bwMode="auto">
          <a:xfrm>
            <a:off x="8970433" y="3381375"/>
            <a:ext cx="812800" cy="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3" name="Rectangle 11"/>
          <p:cNvSpPr>
            <a:spLocks noChangeArrowheads="1"/>
          </p:cNvSpPr>
          <p:nvPr/>
        </p:nvSpPr>
        <p:spPr bwMode="auto">
          <a:xfrm>
            <a:off x="8636000" y="2924175"/>
            <a:ext cx="2743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4" name="Text Box 12"/>
          <p:cNvSpPr txBox="1">
            <a:spLocks noChangeArrowheads="1"/>
          </p:cNvSpPr>
          <p:nvPr/>
        </p:nvSpPr>
        <p:spPr bwMode="auto">
          <a:xfrm>
            <a:off x="10066867" y="2968625"/>
            <a:ext cx="992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b="1">
                <a:solidFill>
                  <a:srgbClr val="0066FF"/>
                </a:solidFill>
                <a:cs typeface="Arial" charset="0"/>
              </a:rPr>
              <a:t>Gene A</a:t>
            </a:r>
          </a:p>
          <a:p>
            <a:pPr algn="l"/>
            <a:r>
              <a:rPr lang="en-US" b="1">
                <a:solidFill>
                  <a:srgbClr val="9900CC"/>
                </a:solidFill>
                <a:cs typeface="Arial" charset="0"/>
              </a:rPr>
              <a:t>Gene B</a:t>
            </a:r>
          </a:p>
        </p:txBody>
      </p:sp>
      <p:sp>
        <p:nvSpPr>
          <p:cNvPr id="156686" name="Text Box 14"/>
          <p:cNvSpPr txBox="1">
            <a:spLocks noChangeArrowheads="1"/>
          </p:cNvSpPr>
          <p:nvPr/>
        </p:nvSpPr>
        <p:spPr bwMode="auto">
          <a:xfrm>
            <a:off x="1102784" y="1301750"/>
            <a:ext cx="75071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Microarray: study the expression of genes as a a function of time, or</a:t>
            </a:r>
          </a:p>
          <a:p>
            <a:pPr algn="l"/>
            <a:r>
              <a:rPr lang="en-US"/>
              <a:t> following treatment with a drug, …</a:t>
            </a:r>
          </a:p>
          <a:p>
            <a:pPr algn="l"/>
            <a:endParaRPr lang="en-US"/>
          </a:p>
          <a:p>
            <a:pPr algn="l"/>
            <a:r>
              <a:rPr lang="en-US"/>
              <a:t>Co-expression of genes are usually a sign that the two proteins interact.</a:t>
            </a:r>
          </a:p>
        </p:txBody>
      </p:sp>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412" y="-1"/>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95864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title"/>
          </p:nvPr>
        </p:nvSpPr>
        <p:spPr>
          <a:xfrm>
            <a:off x="527051" y="274638"/>
            <a:ext cx="11055349" cy="633412"/>
          </a:xfrm>
        </p:spPr>
        <p:txBody>
          <a:bodyPr/>
          <a:lstStyle/>
          <a:p>
            <a:r>
              <a:rPr lang="en-US" sz="3200"/>
              <a:t>X-ray crystallography</a:t>
            </a:r>
            <a:endParaRPr lang="el-GR" sz="3200"/>
          </a:p>
        </p:txBody>
      </p:sp>
      <p:pic>
        <p:nvPicPr>
          <p:cNvPr id="275467" name="Picture 11"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934" y="1844676"/>
            <a:ext cx="7584017" cy="3140075"/>
          </a:xfrm>
          <a:prstGeom prst="rect">
            <a:avLst/>
          </a:prstGeom>
          <a:noFill/>
          <a:extLst>
            <a:ext uri="{909E8E84-426E-40DD-AFC4-6F175D3DCCD1}">
              <a14:hiddenFill xmlns:a14="http://schemas.microsoft.com/office/drawing/2010/main">
                <a:solidFill>
                  <a:srgbClr val="FFFFFF"/>
                </a:solidFill>
              </a14:hiddenFill>
            </a:ext>
          </a:extLst>
        </p:spPr>
      </p:pic>
      <p:sp>
        <p:nvSpPr>
          <p:cNvPr id="275468" name="Text Box 12"/>
          <p:cNvSpPr txBox="1">
            <a:spLocks noChangeArrowheads="1"/>
          </p:cNvSpPr>
          <p:nvPr/>
        </p:nvSpPr>
        <p:spPr bwMode="auto">
          <a:xfrm>
            <a:off x="6479118" y="55165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srgbClr val="000000"/>
              </a:solidFill>
            </a:endParaRPr>
          </a:p>
        </p:txBody>
      </p:sp>
      <p:pic>
        <p:nvPicPr>
          <p:cNvPr id="275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196976"/>
            <a:ext cx="78740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69" name="Picture 13" descr="crys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325" y="685754"/>
            <a:ext cx="1394884" cy="777875"/>
          </a:xfrm>
          <a:prstGeom prst="rect">
            <a:avLst/>
          </a:prstGeom>
          <a:noFill/>
          <a:extLst>
            <a:ext uri="{909E8E84-426E-40DD-AFC4-6F175D3DCCD1}">
              <a14:hiddenFill xmlns:a14="http://schemas.microsoft.com/office/drawing/2010/main">
                <a:solidFill>
                  <a:srgbClr val="FFFFFF"/>
                </a:solidFill>
              </a14:hiddenFill>
            </a:ext>
          </a:extLst>
        </p:spPr>
      </p:pic>
      <p:sp>
        <p:nvSpPr>
          <p:cNvPr id="275470" name="Text Box 14"/>
          <p:cNvSpPr txBox="1">
            <a:spLocks noChangeArrowheads="1"/>
          </p:cNvSpPr>
          <p:nvPr/>
        </p:nvSpPr>
        <p:spPr bwMode="auto">
          <a:xfrm>
            <a:off x="912284" y="5157788"/>
            <a:ext cx="499321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Crystals hard to obtain</a:t>
            </a:r>
          </a:p>
          <a:p>
            <a:r>
              <a:rPr lang="en-US">
                <a:solidFill>
                  <a:srgbClr val="000000"/>
                </a:solidFill>
              </a:rPr>
              <a:t>Good for large proteins</a:t>
            </a:r>
            <a:endParaRPr lang="el-GR">
              <a:solidFill>
                <a:srgbClr val="000000"/>
              </a:solidFill>
            </a:endParaRPr>
          </a:p>
        </p:txBody>
      </p:sp>
      <p:pic>
        <p:nvPicPr>
          <p:cNvPr id="921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1226" y="5710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2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5462"/>
                                        </p:tgtEl>
                                        <p:attrNameLst>
                                          <p:attrName>style.visibility</p:attrName>
                                        </p:attrNameLst>
                                      </p:cBhvr>
                                      <p:to>
                                        <p:strVal val="visible"/>
                                      </p:to>
                                    </p:set>
                                    <p:animEffect transition="in" filter="wipe(left)">
                                      <p:cBhvr>
                                        <p:cTn id="7" dur="500"/>
                                        <p:tgtEl>
                                          <p:spTgt spid="27546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5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title"/>
          </p:nvPr>
        </p:nvSpPr>
        <p:spPr>
          <a:xfrm>
            <a:off x="609601" y="274638"/>
            <a:ext cx="10479617" cy="633412"/>
          </a:xfrm>
        </p:spPr>
        <p:txBody>
          <a:bodyPr/>
          <a:lstStyle/>
          <a:p>
            <a:r>
              <a:rPr lang="en-US" sz="3200"/>
              <a:t>Nuclear Magnetic Resonance</a:t>
            </a:r>
            <a:r>
              <a:rPr lang="en-US" sz="4000"/>
              <a:t> </a:t>
            </a:r>
            <a:endParaRPr lang="el-GR" sz="4000"/>
          </a:p>
        </p:txBody>
      </p:sp>
      <p:pic>
        <p:nvPicPr>
          <p:cNvPr id="279558" name="Picture 6" descr="nm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341438"/>
            <a:ext cx="6731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79559" name="Text Box 7"/>
          <p:cNvSpPr txBox="1">
            <a:spLocks noChangeArrowheads="1"/>
          </p:cNvSpPr>
          <p:nvPr/>
        </p:nvSpPr>
        <p:spPr bwMode="auto">
          <a:xfrm>
            <a:off x="7727951" y="1700213"/>
            <a:ext cx="364701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00"/>
                </a:solidFill>
              </a:rPr>
              <a:t>NMR Spectroscopy</a:t>
            </a:r>
            <a:endParaRPr lang="el-GR">
              <a:solidFill>
                <a:srgbClr val="000000"/>
              </a:solidFill>
            </a:endParaRPr>
          </a:p>
        </p:txBody>
      </p:sp>
      <p:pic>
        <p:nvPicPr>
          <p:cNvPr id="27956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017" y="1773238"/>
            <a:ext cx="9700683" cy="3181350"/>
          </a:xfrm>
          <a:prstGeom prst="rect">
            <a:avLst/>
          </a:prstGeom>
          <a:noFill/>
          <a:extLst>
            <a:ext uri="{909E8E84-426E-40DD-AFC4-6F175D3DCCD1}">
              <a14:hiddenFill xmlns:a14="http://schemas.microsoft.com/office/drawing/2010/main">
                <a:solidFill>
                  <a:srgbClr val="FFFFFF"/>
                </a:solidFill>
              </a14:hiddenFill>
            </a:ext>
          </a:extLst>
        </p:spPr>
      </p:pic>
      <p:sp>
        <p:nvSpPr>
          <p:cNvPr id="279562" name="Text Box 10"/>
          <p:cNvSpPr txBox="1">
            <a:spLocks noChangeArrowheads="1"/>
          </p:cNvSpPr>
          <p:nvPr/>
        </p:nvSpPr>
        <p:spPr bwMode="auto">
          <a:xfrm>
            <a:off x="3024718" y="1341438"/>
            <a:ext cx="44153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00"/>
                </a:solidFill>
              </a:rPr>
              <a:t>Multidimensional NMR</a:t>
            </a:r>
            <a:endParaRPr lang="el-GR">
              <a:solidFill>
                <a:srgbClr val="000000"/>
              </a:solidFill>
            </a:endParaRPr>
          </a:p>
        </p:txBody>
      </p:sp>
      <p:pic>
        <p:nvPicPr>
          <p:cNvPr id="279563" name="Picture 11" descr="n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5467" y="542666"/>
            <a:ext cx="1439333" cy="1049337"/>
          </a:xfrm>
          <a:prstGeom prst="rect">
            <a:avLst/>
          </a:prstGeom>
          <a:noFill/>
          <a:extLst>
            <a:ext uri="{909E8E84-426E-40DD-AFC4-6F175D3DCCD1}">
              <a14:hiddenFill xmlns:a14="http://schemas.microsoft.com/office/drawing/2010/main">
                <a:solidFill>
                  <a:srgbClr val="FFFFFF"/>
                </a:solidFill>
              </a14:hiddenFill>
            </a:ext>
          </a:extLst>
        </p:spPr>
      </p:pic>
      <p:sp>
        <p:nvSpPr>
          <p:cNvPr id="279564" name="Text Box 12"/>
          <p:cNvSpPr txBox="1">
            <a:spLocks noChangeArrowheads="1"/>
          </p:cNvSpPr>
          <p:nvPr/>
        </p:nvSpPr>
        <p:spPr bwMode="auto">
          <a:xfrm>
            <a:off x="3119967" y="4941888"/>
            <a:ext cx="643255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For proteins in solution</a:t>
            </a:r>
          </a:p>
          <a:p>
            <a:r>
              <a:rPr lang="en-US">
                <a:solidFill>
                  <a:srgbClr val="000000"/>
                </a:solidFill>
              </a:rPr>
              <a:t>Better for small proteins than large ones</a:t>
            </a:r>
            <a:endParaRPr lang="el-GR">
              <a:solidFill>
                <a:srgbClr val="000000"/>
              </a:solidFill>
            </a:endParaRPr>
          </a:p>
        </p:txBody>
      </p:sp>
      <p:pic>
        <p:nvPicPr>
          <p:cNvPr id="931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4412" y="33872"/>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0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79559"/>
                                        </p:tgtEl>
                                      </p:cBhvr>
                                    </p:animEffect>
                                    <p:set>
                                      <p:cBhvr>
                                        <p:cTn id="7" dur="1" fill="hold">
                                          <p:stCondLst>
                                            <p:cond delay="499"/>
                                          </p:stCondLst>
                                        </p:cTn>
                                        <p:tgtEl>
                                          <p:spTgt spid="27955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79558"/>
                                        </p:tgtEl>
                                      </p:cBhvr>
                                    </p:animEffect>
                                    <p:set>
                                      <p:cBhvr>
                                        <p:cTn id="10" dur="1" fill="hold">
                                          <p:stCondLst>
                                            <p:cond delay="499"/>
                                          </p:stCondLst>
                                        </p:cTn>
                                        <p:tgtEl>
                                          <p:spTgt spid="279558"/>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79562"/>
                                        </p:tgtEl>
                                        <p:attrNameLst>
                                          <p:attrName>style.visibility</p:attrName>
                                        </p:attrNameLst>
                                      </p:cBhvr>
                                      <p:to>
                                        <p:strVal val="visible"/>
                                      </p:to>
                                    </p:set>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279561"/>
                                        </p:tgtEl>
                                        <p:attrNameLst>
                                          <p:attrName>style.visibility</p:attrName>
                                        </p:attrNameLst>
                                      </p:cBhvr>
                                      <p:to>
                                        <p:strVal val="visible"/>
                                      </p:to>
                                    </p:set>
                                    <p:animEffect transition="in" filter="wipe(up)">
                                      <p:cBhvr>
                                        <p:cTn id="17" dur="500"/>
                                        <p:tgtEl>
                                          <p:spTgt spid="27956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79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9" grpId="0"/>
      <p:bldP spid="279562" grpId="0"/>
      <p:bldP spid="27956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14917" y="334964"/>
            <a:ext cx="10081683" cy="573087"/>
          </a:xfrm>
        </p:spPr>
        <p:txBody>
          <a:bodyPr/>
          <a:lstStyle/>
          <a:p>
            <a:r>
              <a:rPr lang="en-US" sz="3200">
                <a:solidFill>
                  <a:schemeClr val="tx1"/>
                </a:solidFill>
              </a:rPr>
              <a:t>Identification by mass spectrometry</a:t>
            </a:r>
            <a:endParaRPr lang="el-GR" sz="3200">
              <a:solidFill>
                <a:schemeClr val="tx1"/>
              </a:solidFill>
            </a:endParaRPr>
          </a:p>
        </p:txBody>
      </p:sp>
      <p:sp>
        <p:nvSpPr>
          <p:cNvPr id="11280" name="Text Box 16"/>
          <p:cNvSpPr txBox="1">
            <a:spLocks noChangeArrowheads="1"/>
          </p:cNvSpPr>
          <p:nvPr/>
        </p:nvSpPr>
        <p:spPr bwMode="auto">
          <a:xfrm>
            <a:off x="2927351" y="3184526"/>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000">
                <a:solidFill>
                  <a:srgbClr val="000000"/>
                </a:solidFill>
              </a:rPr>
              <a:t>anti-</a:t>
            </a:r>
            <a:endParaRPr lang="el-GR" sz="1000">
              <a:solidFill>
                <a:srgbClr val="000000"/>
              </a:solidFill>
            </a:endParaRPr>
          </a:p>
        </p:txBody>
      </p:sp>
      <p:sp>
        <p:nvSpPr>
          <p:cNvPr id="11281" name="Text Box 17"/>
          <p:cNvSpPr txBox="1">
            <a:spLocks noChangeArrowheads="1"/>
          </p:cNvSpPr>
          <p:nvPr/>
        </p:nvSpPr>
        <p:spPr bwMode="auto">
          <a:xfrm>
            <a:off x="719667" y="3141663"/>
            <a:ext cx="23537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Immunoprecipitate</a:t>
            </a:r>
            <a:endParaRPr lang="el-GR" sz="1400">
              <a:solidFill>
                <a:srgbClr val="000000"/>
              </a:solidFill>
            </a:endParaRPr>
          </a:p>
        </p:txBody>
      </p:sp>
      <p:sp>
        <p:nvSpPr>
          <p:cNvPr id="11282" name="Text Box 18"/>
          <p:cNvSpPr txBox="1">
            <a:spLocks noChangeArrowheads="1"/>
          </p:cNvSpPr>
          <p:nvPr/>
        </p:nvSpPr>
        <p:spPr bwMode="auto">
          <a:xfrm>
            <a:off x="5903384" y="2133601"/>
            <a:ext cx="162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SDS-PAGE</a:t>
            </a:r>
            <a:r>
              <a:rPr lang="sv-SE">
                <a:solidFill>
                  <a:srgbClr val="000000"/>
                </a:solidFill>
              </a:rPr>
              <a:t> </a:t>
            </a:r>
            <a:endParaRPr lang="el-GR">
              <a:solidFill>
                <a:srgbClr val="000000"/>
              </a:solidFill>
            </a:endParaRPr>
          </a:p>
        </p:txBody>
      </p:sp>
      <p:sp>
        <p:nvSpPr>
          <p:cNvPr id="11291" name="Text Box 27"/>
          <p:cNvSpPr txBox="1">
            <a:spLocks noChangeArrowheads="1"/>
          </p:cNvSpPr>
          <p:nvPr/>
        </p:nvSpPr>
        <p:spPr bwMode="auto">
          <a:xfrm>
            <a:off x="7632700" y="3062288"/>
            <a:ext cx="254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solidFill>
                  <a:srgbClr val="000000"/>
                </a:solidFill>
              </a:rPr>
              <a:t>MALDI-TOF </a:t>
            </a:r>
            <a:endParaRPr lang="el-GR">
              <a:solidFill>
                <a:srgbClr val="000000"/>
              </a:solidFill>
            </a:endParaRPr>
          </a:p>
        </p:txBody>
      </p:sp>
      <p:sp>
        <p:nvSpPr>
          <p:cNvPr id="11292" name="Text Box 28"/>
          <p:cNvSpPr txBox="1">
            <a:spLocks noChangeArrowheads="1"/>
          </p:cNvSpPr>
          <p:nvPr/>
        </p:nvSpPr>
        <p:spPr bwMode="auto">
          <a:xfrm>
            <a:off x="2639484" y="51577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solidFill>
                  <a:srgbClr val="000000"/>
                </a:solidFill>
              </a:rPr>
              <a:t>LC-MS-MS</a:t>
            </a:r>
            <a:endParaRPr lang="el-GR">
              <a:solidFill>
                <a:srgbClr val="000000"/>
              </a:solidFill>
            </a:endParaRPr>
          </a:p>
        </p:txBody>
      </p:sp>
      <p:sp>
        <p:nvSpPr>
          <p:cNvPr id="11298" name="Text Box 34"/>
          <p:cNvSpPr txBox="1">
            <a:spLocks noChangeArrowheads="1"/>
          </p:cNvSpPr>
          <p:nvPr/>
        </p:nvSpPr>
        <p:spPr bwMode="auto">
          <a:xfrm>
            <a:off x="1200151" y="4149725"/>
            <a:ext cx="19113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Peptide mixture</a:t>
            </a:r>
            <a:endParaRPr lang="el-GR" sz="1400">
              <a:solidFill>
                <a:srgbClr val="000000"/>
              </a:solidFill>
            </a:endParaRPr>
          </a:p>
        </p:txBody>
      </p:sp>
      <p:grpSp>
        <p:nvGrpSpPr>
          <p:cNvPr id="11329" name="Group 65"/>
          <p:cNvGrpSpPr>
            <a:grpSpLocks/>
          </p:cNvGrpSpPr>
          <p:nvPr/>
        </p:nvGrpSpPr>
        <p:grpSpPr bwMode="auto">
          <a:xfrm>
            <a:off x="2639484" y="1700213"/>
            <a:ext cx="2133600" cy="649287"/>
            <a:chOff x="1247" y="1071"/>
            <a:chExt cx="1008" cy="409"/>
          </a:xfrm>
        </p:grpSpPr>
        <p:sp>
          <p:nvSpPr>
            <p:cNvPr id="11273" name="Oval 9"/>
            <p:cNvSpPr>
              <a:spLocks noChangeArrowheads="1"/>
            </p:cNvSpPr>
            <p:nvPr/>
          </p:nvSpPr>
          <p:spPr bwMode="auto">
            <a:xfrm>
              <a:off x="1545" y="1248"/>
              <a:ext cx="240"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274" name="Oval 10" descr="Green marble"/>
            <p:cNvSpPr>
              <a:spLocks noChangeArrowheads="1"/>
            </p:cNvSpPr>
            <p:nvPr/>
          </p:nvSpPr>
          <p:spPr bwMode="auto">
            <a:xfrm>
              <a:off x="1449" y="1296"/>
              <a:ext cx="96" cy="96"/>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275" name="Rectangle 11" descr="Water droplets"/>
            <p:cNvSpPr>
              <a:spLocks noChangeArrowheads="1"/>
            </p:cNvSpPr>
            <p:nvPr/>
          </p:nvSpPr>
          <p:spPr bwMode="auto">
            <a:xfrm>
              <a:off x="1401" y="1207"/>
              <a:ext cx="209" cy="89"/>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276" name="Rectangle 12" descr="Denim"/>
            <p:cNvSpPr>
              <a:spLocks noChangeArrowheads="1"/>
            </p:cNvSpPr>
            <p:nvPr/>
          </p:nvSpPr>
          <p:spPr bwMode="auto">
            <a:xfrm>
              <a:off x="1641" y="1344"/>
              <a:ext cx="96" cy="96"/>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277" name="AutoShape 13"/>
            <p:cNvSpPr>
              <a:spLocks noChangeArrowheads="1"/>
            </p:cNvSpPr>
            <p:nvPr/>
          </p:nvSpPr>
          <p:spPr bwMode="auto">
            <a:xfrm flipH="1">
              <a:off x="1497" y="1344"/>
              <a:ext cx="144" cy="96"/>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295" name="Text Box 31"/>
            <p:cNvSpPr txBox="1">
              <a:spLocks noChangeArrowheads="1"/>
            </p:cNvSpPr>
            <p:nvPr/>
          </p:nvSpPr>
          <p:spPr bwMode="auto">
            <a:xfrm>
              <a:off x="1247" y="1071"/>
              <a:ext cx="10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Protein complex</a:t>
              </a:r>
              <a:endParaRPr lang="el-GR" sz="1400">
                <a:solidFill>
                  <a:srgbClr val="000000"/>
                </a:solidFill>
              </a:endParaRPr>
            </a:p>
          </p:txBody>
        </p:sp>
        <p:sp>
          <p:nvSpPr>
            <p:cNvPr id="11306" name="AutoShape 42" descr="tumdroplila"/>
            <p:cNvSpPr>
              <a:spLocks noChangeArrowheads="1"/>
            </p:cNvSpPr>
            <p:nvPr/>
          </p:nvSpPr>
          <p:spPr bwMode="auto">
            <a:xfrm>
              <a:off x="1565" y="1389"/>
              <a:ext cx="136" cy="91"/>
            </a:xfrm>
            <a:prstGeom prst="smileyFace">
              <a:avLst>
                <a:gd name="adj" fmla="val 4653"/>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11307" name="AutoShape 43" descr="tumdroplila"/>
          <p:cNvSpPr>
            <a:spLocks noChangeArrowheads="1"/>
          </p:cNvSpPr>
          <p:nvPr/>
        </p:nvSpPr>
        <p:spPr bwMode="auto">
          <a:xfrm>
            <a:off x="3393017" y="3240088"/>
            <a:ext cx="287867" cy="144462"/>
          </a:xfrm>
          <a:prstGeom prst="smileyFace">
            <a:avLst>
              <a:gd name="adj" fmla="val 4653"/>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nvGrpSpPr>
          <p:cNvPr id="11316" name="Group 52"/>
          <p:cNvGrpSpPr>
            <a:grpSpLocks/>
          </p:cNvGrpSpPr>
          <p:nvPr/>
        </p:nvGrpSpPr>
        <p:grpSpPr bwMode="auto">
          <a:xfrm>
            <a:off x="3024718" y="4149725"/>
            <a:ext cx="670983" cy="431800"/>
            <a:chOff x="2336" y="2704"/>
            <a:chExt cx="317" cy="272"/>
          </a:xfrm>
        </p:grpSpPr>
        <p:sp>
          <p:nvSpPr>
            <p:cNvPr id="11308" name="Oval 44"/>
            <p:cNvSpPr>
              <a:spLocks noChangeArrowheads="1"/>
            </p:cNvSpPr>
            <p:nvPr/>
          </p:nvSpPr>
          <p:spPr bwMode="auto">
            <a:xfrm>
              <a:off x="2368" y="2747"/>
              <a:ext cx="104" cy="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09" name="Oval 45" descr="Green marble"/>
            <p:cNvSpPr>
              <a:spLocks noChangeArrowheads="1"/>
            </p:cNvSpPr>
            <p:nvPr/>
          </p:nvSpPr>
          <p:spPr bwMode="auto">
            <a:xfrm>
              <a:off x="2408" y="2840"/>
              <a:ext cx="64" cy="48"/>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10" name="Rectangle 46" descr="Water droplets"/>
            <p:cNvSpPr>
              <a:spLocks noChangeArrowheads="1"/>
            </p:cNvSpPr>
            <p:nvPr/>
          </p:nvSpPr>
          <p:spPr bwMode="auto">
            <a:xfrm>
              <a:off x="2336" y="2704"/>
              <a:ext cx="45" cy="46"/>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11" name="Rectangle 47" descr="Denim"/>
            <p:cNvSpPr>
              <a:spLocks noChangeArrowheads="1"/>
            </p:cNvSpPr>
            <p:nvPr/>
          </p:nvSpPr>
          <p:spPr bwMode="auto">
            <a:xfrm>
              <a:off x="2464" y="2931"/>
              <a:ext cx="53" cy="4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12" name="AutoShape 48"/>
            <p:cNvSpPr>
              <a:spLocks noChangeArrowheads="1"/>
            </p:cNvSpPr>
            <p:nvPr/>
          </p:nvSpPr>
          <p:spPr bwMode="auto">
            <a:xfrm flipH="1" flipV="1">
              <a:off x="2502" y="2886"/>
              <a:ext cx="106" cy="45"/>
            </a:xfrm>
            <a:prstGeom prst="triangle">
              <a:avLst>
                <a:gd name="adj" fmla="val 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13" name="AutoShape 49" descr="tumdroplila"/>
            <p:cNvSpPr>
              <a:spLocks noChangeArrowheads="1"/>
            </p:cNvSpPr>
            <p:nvPr/>
          </p:nvSpPr>
          <p:spPr bwMode="auto">
            <a:xfrm>
              <a:off x="2608" y="2795"/>
              <a:ext cx="45" cy="45"/>
            </a:xfrm>
            <a:prstGeom prst="smileyFace">
              <a:avLst>
                <a:gd name="adj" fmla="val 4653"/>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11314" name="AutoShape 50"/>
          <p:cNvSpPr>
            <a:spLocks noChangeArrowheads="1"/>
          </p:cNvSpPr>
          <p:nvPr/>
        </p:nvSpPr>
        <p:spPr bwMode="auto">
          <a:xfrm rot="5400000">
            <a:off x="3276336" y="2768336"/>
            <a:ext cx="360362" cy="97367"/>
          </a:xfrm>
          <a:prstGeom prst="rightArrow">
            <a:avLst>
              <a:gd name="adj1" fmla="val 50000"/>
              <a:gd name="adj2" fmla="val 123369"/>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20" name="AutoShape 56"/>
          <p:cNvSpPr>
            <a:spLocks noChangeArrowheads="1"/>
          </p:cNvSpPr>
          <p:nvPr/>
        </p:nvSpPr>
        <p:spPr bwMode="auto">
          <a:xfrm rot="5400000">
            <a:off x="3276336" y="3776399"/>
            <a:ext cx="360363" cy="97367"/>
          </a:xfrm>
          <a:prstGeom prst="rightArrow">
            <a:avLst>
              <a:gd name="adj1" fmla="val 50000"/>
              <a:gd name="adj2" fmla="val 123370"/>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21" name="AutoShape 57"/>
          <p:cNvSpPr>
            <a:spLocks noChangeArrowheads="1"/>
          </p:cNvSpPr>
          <p:nvPr/>
        </p:nvSpPr>
        <p:spPr bwMode="auto">
          <a:xfrm rot="5400000">
            <a:off x="3282687" y="4868599"/>
            <a:ext cx="360363" cy="97367"/>
          </a:xfrm>
          <a:prstGeom prst="rightArrow">
            <a:avLst>
              <a:gd name="adj1" fmla="val 50000"/>
              <a:gd name="adj2" fmla="val 123370"/>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22" name="Text Box 58"/>
          <p:cNvSpPr txBox="1">
            <a:spLocks noChangeArrowheads="1"/>
          </p:cNvSpPr>
          <p:nvPr/>
        </p:nvSpPr>
        <p:spPr bwMode="auto">
          <a:xfrm>
            <a:off x="719667" y="5734051"/>
            <a:ext cx="44153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00"/>
                </a:solidFill>
              </a:rPr>
              <a:t>“shotgun” identification</a:t>
            </a:r>
            <a:endParaRPr lang="el-GR">
              <a:solidFill>
                <a:srgbClr val="000000"/>
              </a:solidFill>
            </a:endParaRPr>
          </a:p>
        </p:txBody>
      </p:sp>
      <p:grpSp>
        <p:nvGrpSpPr>
          <p:cNvPr id="11325" name="Group 61"/>
          <p:cNvGrpSpPr>
            <a:grpSpLocks/>
          </p:cNvGrpSpPr>
          <p:nvPr/>
        </p:nvGrpSpPr>
        <p:grpSpPr bwMode="auto">
          <a:xfrm>
            <a:off x="5903384" y="2492375"/>
            <a:ext cx="406400" cy="1219200"/>
            <a:chOff x="3016" y="1573"/>
            <a:chExt cx="192" cy="768"/>
          </a:xfrm>
        </p:grpSpPr>
        <p:sp>
          <p:nvSpPr>
            <p:cNvPr id="11283" name="Rectangle 19"/>
            <p:cNvSpPr>
              <a:spLocks noChangeArrowheads="1"/>
            </p:cNvSpPr>
            <p:nvPr/>
          </p:nvSpPr>
          <p:spPr bwMode="auto">
            <a:xfrm>
              <a:off x="3016" y="1573"/>
              <a:ext cx="192" cy="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284" name="Line 20"/>
            <p:cNvSpPr>
              <a:spLocks noChangeShapeType="1"/>
            </p:cNvSpPr>
            <p:nvPr/>
          </p:nvSpPr>
          <p:spPr bwMode="auto">
            <a:xfrm>
              <a:off x="3064" y="1765"/>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85" name="Line 21"/>
            <p:cNvSpPr>
              <a:spLocks noChangeShapeType="1"/>
            </p:cNvSpPr>
            <p:nvPr/>
          </p:nvSpPr>
          <p:spPr bwMode="auto">
            <a:xfrm>
              <a:off x="3057" y="1897"/>
              <a:ext cx="96" cy="0"/>
            </a:xfrm>
            <a:prstGeom prst="line">
              <a:avLst/>
            </a:prstGeom>
            <a:noFill/>
            <a:ln w="222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86" name="Line 22"/>
            <p:cNvSpPr>
              <a:spLocks noChangeShapeType="1"/>
            </p:cNvSpPr>
            <p:nvPr/>
          </p:nvSpPr>
          <p:spPr bwMode="auto">
            <a:xfrm>
              <a:off x="3064" y="2005"/>
              <a:ext cx="96"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87" name="Line 23"/>
            <p:cNvSpPr>
              <a:spLocks noChangeShapeType="1"/>
            </p:cNvSpPr>
            <p:nvPr/>
          </p:nvSpPr>
          <p:spPr bwMode="auto">
            <a:xfrm>
              <a:off x="3064" y="2101"/>
              <a:ext cx="96"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323" name="Line 59"/>
            <p:cNvSpPr>
              <a:spLocks noChangeShapeType="1"/>
            </p:cNvSpPr>
            <p:nvPr/>
          </p:nvSpPr>
          <p:spPr bwMode="auto">
            <a:xfrm>
              <a:off x="3064" y="2149"/>
              <a:ext cx="96" cy="0"/>
            </a:xfrm>
            <a:prstGeom prst="line">
              <a:avLst/>
            </a:prstGeom>
            <a:noFill/>
            <a:ln w="349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11324" name="AutoShape 60"/>
          <p:cNvSpPr>
            <a:spLocks noChangeArrowheads="1"/>
          </p:cNvSpPr>
          <p:nvPr/>
        </p:nvSpPr>
        <p:spPr bwMode="auto">
          <a:xfrm>
            <a:off x="4464051" y="3213100"/>
            <a:ext cx="1151467" cy="71438"/>
          </a:xfrm>
          <a:prstGeom prst="rightArrow">
            <a:avLst>
              <a:gd name="adj1" fmla="val 50000"/>
              <a:gd name="adj2" fmla="val 302220"/>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326" name="AutoShape 62"/>
          <p:cNvSpPr>
            <a:spLocks noChangeArrowheads="1"/>
          </p:cNvSpPr>
          <p:nvPr/>
        </p:nvSpPr>
        <p:spPr bwMode="auto">
          <a:xfrm>
            <a:off x="6864351" y="3213101"/>
            <a:ext cx="480483" cy="73025"/>
          </a:xfrm>
          <a:prstGeom prst="rightArrow">
            <a:avLst>
              <a:gd name="adj1" fmla="val 50000"/>
              <a:gd name="adj2" fmla="val 123369"/>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059807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14"/>
                                        </p:tgtEl>
                                        <p:attrNameLst>
                                          <p:attrName>style.visibility</p:attrName>
                                        </p:attrNameLst>
                                      </p:cBhvr>
                                      <p:to>
                                        <p:strVal val="visible"/>
                                      </p:to>
                                    </p:set>
                                    <p:animEffect transition="in" filter="wipe(up)">
                                      <p:cBhvr>
                                        <p:cTn id="7" dur="500"/>
                                        <p:tgtEl>
                                          <p:spTgt spid="113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281"/>
                                        </p:tgtEl>
                                        <p:attrNameLst>
                                          <p:attrName>style.visibility</p:attrName>
                                        </p:attrNameLst>
                                      </p:cBhvr>
                                      <p:to>
                                        <p:strVal val="visible"/>
                                      </p:to>
                                    </p:set>
                                    <p:animEffect transition="in" filter="wipe(up)">
                                      <p:cBhvr>
                                        <p:cTn id="10" dur="500"/>
                                        <p:tgtEl>
                                          <p:spTgt spid="1128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280"/>
                                        </p:tgtEl>
                                        <p:attrNameLst>
                                          <p:attrName>style.visibility</p:attrName>
                                        </p:attrNameLst>
                                      </p:cBhvr>
                                      <p:to>
                                        <p:strVal val="visible"/>
                                      </p:to>
                                    </p:set>
                                    <p:animEffect transition="in" filter="wipe(up)">
                                      <p:cBhvr>
                                        <p:cTn id="13" dur="500"/>
                                        <p:tgtEl>
                                          <p:spTgt spid="1128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307"/>
                                        </p:tgtEl>
                                        <p:attrNameLst>
                                          <p:attrName>style.visibility</p:attrName>
                                        </p:attrNameLst>
                                      </p:cBhvr>
                                      <p:to>
                                        <p:strVal val="visible"/>
                                      </p:to>
                                    </p:set>
                                    <p:animEffect transition="in" filter="wipe(up)">
                                      <p:cBhvr>
                                        <p:cTn id="16" dur="500"/>
                                        <p:tgtEl>
                                          <p:spTgt spid="11307"/>
                                        </p:tgtEl>
                                      </p:cBhvr>
                                    </p:animEffect>
                                  </p:childTnLst>
                                </p:cTn>
                              </p:par>
                            </p:childTnLst>
                          </p:cTn>
                        </p:par>
                        <p:par>
                          <p:cTn id="17" fill="hold" nodeType="afterGroup">
                            <p:stCondLst>
                              <p:cond delay="500"/>
                            </p:stCondLst>
                            <p:childTnLst>
                              <p:par>
                                <p:cTn id="18" presetID="22" presetClass="entr" presetSubtype="1" fill="hold" grpId="0" nodeType="afterEffect">
                                  <p:stCondLst>
                                    <p:cond delay="1000"/>
                                  </p:stCondLst>
                                  <p:childTnLst>
                                    <p:set>
                                      <p:cBhvr>
                                        <p:cTn id="19" dur="1" fill="hold">
                                          <p:stCondLst>
                                            <p:cond delay="0"/>
                                          </p:stCondLst>
                                        </p:cTn>
                                        <p:tgtEl>
                                          <p:spTgt spid="11320"/>
                                        </p:tgtEl>
                                        <p:attrNameLst>
                                          <p:attrName>style.visibility</p:attrName>
                                        </p:attrNameLst>
                                      </p:cBhvr>
                                      <p:to>
                                        <p:strVal val="visible"/>
                                      </p:to>
                                    </p:set>
                                    <p:animEffect transition="in" filter="wipe(up)">
                                      <p:cBhvr>
                                        <p:cTn id="20" dur="500"/>
                                        <p:tgtEl>
                                          <p:spTgt spid="11320"/>
                                        </p:tgtEl>
                                      </p:cBhvr>
                                    </p:animEffect>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11316"/>
                                        </p:tgtEl>
                                        <p:attrNameLst>
                                          <p:attrName>style.visibility</p:attrName>
                                        </p:attrNameLst>
                                      </p:cBhvr>
                                      <p:to>
                                        <p:strVal val="visible"/>
                                      </p:to>
                                    </p:set>
                                    <p:animEffect transition="in" filter="wipe(up)">
                                      <p:cBhvr>
                                        <p:cTn id="24" dur="500"/>
                                        <p:tgtEl>
                                          <p:spTgt spid="11316"/>
                                        </p:tgtEl>
                                      </p:cBhvr>
                                    </p:animEffect>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wipe(up)">
                                      <p:cBhvr>
                                        <p:cTn id="28" dur="500"/>
                                        <p:tgtEl>
                                          <p:spTgt spid="11298"/>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1321"/>
                                        </p:tgtEl>
                                        <p:attrNameLst>
                                          <p:attrName>style.visibility</p:attrName>
                                        </p:attrNameLst>
                                      </p:cBhvr>
                                      <p:to>
                                        <p:strVal val="visible"/>
                                      </p:to>
                                    </p:set>
                                    <p:animEffect transition="in" filter="wipe(up)">
                                      <p:cBhvr>
                                        <p:cTn id="32" dur="500"/>
                                        <p:tgtEl>
                                          <p:spTgt spid="11321"/>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1292"/>
                                        </p:tgtEl>
                                        <p:attrNameLst>
                                          <p:attrName>style.visibility</p:attrName>
                                        </p:attrNameLst>
                                      </p:cBhvr>
                                      <p:to>
                                        <p:strVal val="visible"/>
                                      </p:to>
                                    </p:set>
                                    <p:animEffect transition="in" filter="wipe(up)">
                                      <p:cBhvr>
                                        <p:cTn id="36" dur="500"/>
                                        <p:tgtEl>
                                          <p:spTgt spid="11292"/>
                                        </p:tgtEl>
                                      </p:cBhvr>
                                    </p:animEffect>
                                  </p:childTnLst>
                                </p:cTn>
                              </p:par>
                            </p:childTnLst>
                          </p:cTn>
                        </p:par>
                        <p:par>
                          <p:cTn id="37" fill="hold" nodeType="afterGroup">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32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324"/>
                                        </p:tgtEl>
                                        <p:attrNameLst>
                                          <p:attrName>style.visibility</p:attrName>
                                        </p:attrNameLst>
                                      </p:cBhvr>
                                      <p:to>
                                        <p:strVal val="visible"/>
                                      </p:to>
                                    </p:set>
                                    <p:animEffect transition="in" filter="wipe(left)">
                                      <p:cBhvr>
                                        <p:cTn id="44" dur="500"/>
                                        <p:tgtEl>
                                          <p:spTgt spid="11324"/>
                                        </p:tgtEl>
                                      </p:cBhvr>
                                    </p:animEffect>
                                  </p:childTnLst>
                                </p:cTn>
                              </p:par>
                              <p:par>
                                <p:cTn id="45" presetID="22" presetClass="entr" presetSubtype="8" fill="hold" nodeType="withEffect">
                                  <p:stCondLst>
                                    <p:cond delay="0"/>
                                  </p:stCondLst>
                                  <p:childTnLst>
                                    <p:set>
                                      <p:cBhvr>
                                        <p:cTn id="46" dur="1" fill="hold">
                                          <p:stCondLst>
                                            <p:cond delay="0"/>
                                          </p:stCondLst>
                                        </p:cTn>
                                        <p:tgtEl>
                                          <p:spTgt spid="11325"/>
                                        </p:tgtEl>
                                        <p:attrNameLst>
                                          <p:attrName>style.visibility</p:attrName>
                                        </p:attrNameLst>
                                      </p:cBhvr>
                                      <p:to>
                                        <p:strVal val="visible"/>
                                      </p:to>
                                    </p:set>
                                    <p:animEffect transition="in" filter="wipe(left)">
                                      <p:cBhvr>
                                        <p:cTn id="47" dur="500"/>
                                        <p:tgtEl>
                                          <p:spTgt spid="113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282"/>
                                        </p:tgtEl>
                                        <p:attrNameLst>
                                          <p:attrName>style.visibility</p:attrName>
                                        </p:attrNameLst>
                                      </p:cBhvr>
                                      <p:to>
                                        <p:strVal val="visible"/>
                                      </p:to>
                                    </p:set>
                                    <p:animEffect transition="in" filter="wipe(left)">
                                      <p:cBhvr>
                                        <p:cTn id="50" dur="500"/>
                                        <p:tgtEl>
                                          <p:spTgt spid="1128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326"/>
                                        </p:tgtEl>
                                        <p:attrNameLst>
                                          <p:attrName>style.visibility</p:attrName>
                                        </p:attrNameLst>
                                      </p:cBhvr>
                                      <p:to>
                                        <p:strVal val="visible"/>
                                      </p:to>
                                    </p:set>
                                    <p:animEffect transition="in" filter="wipe(left)">
                                      <p:cBhvr>
                                        <p:cTn id="53" dur="500"/>
                                        <p:tgtEl>
                                          <p:spTgt spid="1132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291"/>
                                        </p:tgtEl>
                                        <p:attrNameLst>
                                          <p:attrName>style.visibility</p:attrName>
                                        </p:attrNameLst>
                                      </p:cBhvr>
                                      <p:to>
                                        <p:strVal val="visible"/>
                                      </p:to>
                                    </p:set>
                                    <p:animEffect transition="in" filter="wipe(left)">
                                      <p:cBhvr>
                                        <p:cTn id="56" dur="500"/>
                                        <p:tgtEl>
                                          <p:spTgt spid="1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P spid="11281" grpId="0"/>
      <p:bldP spid="11282" grpId="0"/>
      <p:bldP spid="11291" grpId="0"/>
      <p:bldP spid="11292" grpId="0"/>
      <p:bldP spid="11298" grpId="0"/>
      <p:bldP spid="11307" grpId="0" animBg="1"/>
      <p:bldP spid="11314" grpId="0" animBg="1"/>
      <p:bldP spid="11320" grpId="0" animBg="1"/>
      <p:bldP spid="11321" grpId="0" animBg="1"/>
      <p:bldP spid="11322" grpId="0"/>
      <p:bldP spid="11324" grpId="0" animBg="1"/>
      <p:bldP spid="1132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719667" y="350838"/>
            <a:ext cx="10369551" cy="557212"/>
          </a:xfrm>
        </p:spPr>
        <p:txBody>
          <a:bodyPr/>
          <a:lstStyle/>
          <a:p>
            <a:r>
              <a:rPr lang="en-US" sz="3200"/>
              <a:t>Immunoprecipitation</a:t>
            </a:r>
            <a:endParaRPr lang="sv-SE" sz="3200"/>
          </a:p>
        </p:txBody>
      </p:sp>
      <p:sp>
        <p:nvSpPr>
          <p:cNvPr id="168964" name="Text Box 4"/>
          <p:cNvSpPr txBox="1">
            <a:spLocks noChangeArrowheads="1"/>
          </p:cNvSpPr>
          <p:nvPr/>
        </p:nvSpPr>
        <p:spPr bwMode="auto">
          <a:xfrm>
            <a:off x="1159934" y="1052514"/>
            <a:ext cx="9870017"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600">
                <a:solidFill>
                  <a:srgbClr val="000000"/>
                </a:solidFill>
              </a:rPr>
              <a:t>Immunoprecipitation of a protein of interest, analyzed by 1D-SDS-PAGE</a:t>
            </a:r>
          </a:p>
          <a:p>
            <a:pPr>
              <a:spcBef>
                <a:spcPct val="50000"/>
              </a:spcBef>
            </a:pPr>
            <a:r>
              <a:rPr lang="sv-SE" sz="1600">
                <a:solidFill>
                  <a:srgbClr val="000000"/>
                </a:solidFill>
              </a:rPr>
              <a:t>Electrophoretically transferred to membrane, the membrane is probed with antibodies suspected as partners of the target protein</a:t>
            </a:r>
            <a:endParaRPr lang="el-GR" sz="1600">
              <a:solidFill>
                <a:srgbClr val="000000"/>
              </a:solidFill>
            </a:endParaRPr>
          </a:p>
        </p:txBody>
      </p:sp>
      <p:sp>
        <p:nvSpPr>
          <p:cNvPr id="168965" name="Rectangle 5"/>
          <p:cNvSpPr>
            <a:spLocks noChangeArrowheads="1"/>
          </p:cNvSpPr>
          <p:nvPr/>
        </p:nvSpPr>
        <p:spPr bwMode="auto">
          <a:xfrm>
            <a:off x="1295401" y="4221163"/>
            <a:ext cx="35074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400">
                <a:solidFill>
                  <a:srgbClr val="000000"/>
                </a:solidFill>
              </a:rPr>
              <a:t>Only detects what one sets out to look for.</a:t>
            </a:r>
          </a:p>
        </p:txBody>
      </p:sp>
      <p:sp>
        <p:nvSpPr>
          <p:cNvPr id="168989" name="Text Box 29"/>
          <p:cNvSpPr txBox="1">
            <a:spLocks noChangeArrowheads="1"/>
          </p:cNvSpPr>
          <p:nvPr/>
        </p:nvSpPr>
        <p:spPr bwMode="auto">
          <a:xfrm>
            <a:off x="8111068" y="3629025"/>
            <a:ext cx="21124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Western blot</a:t>
            </a:r>
            <a:endParaRPr lang="el-GR" sz="1400">
              <a:solidFill>
                <a:srgbClr val="000000"/>
              </a:solidFill>
            </a:endParaRPr>
          </a:p>
        </p:txBody>
      </p:sp>
      <p:sp>
        <p:nvSpPr>
          <p:cNvPr id="169012" name="Text Box 52"/>
          <p:cNvSpPr txBox="1">
            <a:spLocks noChangeArrowheads="1"/>
          </p:cNvSpPr>
          <p:nvPr/>
        </p:nvSpPr>
        <p:spPr bwMode="auto">
          <a:xfrm>
            <a:off x="8401051" y="3932238"/>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600">
                <a:solidFill>
                  <a:srgbClr val="000000"/>
                </a:solidFill>
              </a:rPr>
              <a:t>undetected</a:t>
            </a:r>
            <a:endParaRPr lang="el-GR" sz="1600">
              <a:solidFill>
                <a:srgbClr val="000000"/>
              </a:solidFill>
            </a:endParaRPr>
          </a:p>
        </p:txBody>
      </p:sp>
      <p:sp>
        <p:nvSpPr>
          <p:cNvPr id="169014" name="Text Box 54"/>
          <p:cNvSpPr txBox="1">
            <a:spLocks noChangeArrowheads="1"/>
          </p:cNvSpPr>
          <p:nvPr/>
        </p:nvSpPr>
        <p:spPr bwMode="auto">
          <a:xfrm>
            <a:off x="1295400" y="4652964"/>
            <a:ext cx="537845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000000"/>
                </a:solidFill>
              </a:rPr>
              <a:t>Obtaining a suitable antibody is important.</a:t>
            </a:r>
          </a:p>
          <a:p>
            <a:pPr>
              <a:spcBef>
                <a:spcPct val="50000"/>
              </a:spcBef>
            </a:pPr>
            <a:r>
              <a:rPr lang="en-US" sz="1400">
                <a:solidFill>
                  <a:srgbClr val="000000"/>
                </a:solidFill>
              </a:rPr>
              <a:t>The antibody might immuno-precipitate  the  protein successfully, but not when other interacting proteins are present. </a:t>
            </a:r>
          </a:p>
        </p:txBody>
      </p:sp>
      <p:grpSp>
        <p:nvGrpSpPr>
          <p:cNvPr id="169015" name="Group 55"/>
          <p:cNvGrpSpPr>
            <a:grpSpLocks/>
          </p:cNvGrpSpPr>
          <p:nvPr/>
        </p:nvGrpSpPr>
        <p:grpSpPr bwMode="auto">
          <a:xfrm>
            <a:off x="1295400" y="2636839"/>
            <a:ext cx="2133600" cy="649287"/>
            <a:chOff x="1247" y="1071"/>
            <a:chExt cx="1008" cy="409"/>
          </a:xfrm>
        </p:grpSpPr>
        <p:sp>
          <p:nvSpPr>
            <p:cNvPr id="169016" name="Oval 56"/>
            <p:cNvSpPr>
              <a:spLocks noChangeArrowheads="1"/>
            </p:cNvSpPr>
            <p:nvPr/>
          </p:nvSpPr>
          <p:spPr bwMode="auto">
            <a:xfrm>
              <a:off x="1545" y="1248"/>
              <a:ext cx="240"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17" name="Oval 57" descr="Green marble"/>
            <p:cNvSpPr>
              <a:spLocks noChangeArrowheads="1"/>
            </p:cNvSpPr>
            <p:nvPr/>
          </p:nvSpPr>
          <p:spPr bwMode="auto">
            <a:xfrm>
              <a:off x="1449" y="1296"/>
              <a:ext cx="96" cy="96"/>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18" name="Rectangle 58" descr="Water droplets"/>
            <p:cNvSpPr>
              <a:spLocks noChangeArrowheads="1"/>
            </p:cNvSpPr>
            <p:nvPr/>
          </p:nvSpPr>
          <p:spPr bwMode="auto">
            <a:xfrm>
              <a:off x="1401" y="1207"/>
              <a:ext cx="209" cy="89"/>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19" name="Rectangle 59" descr="Denim"/>
            <p:cNvSpPr>
              <a:spLocks noChangeArrowheads="1"/>
            </p:cNvSpPr>
            <p:nvPr/>
          </p:nvSpPr>
          <p:spPr bwMode="auto">
            <a:xfrm>
              <a:off x="1641" y="1344"/>
              <a:ext cx="96" cy="96"/>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20" name="AutoShape 60"/>
            <p:cNvSpPr>
              <a:spLocks noChangeArrowheads="1"/>
            </p:cNvSpPr>
            <p:nvPr/>
          </p:nvSpPr>
          <p:spPr bwMode="auto">
            <a:xfrm flipH="1">
              <a:off x="1497" y="1344"/>
              <a:ext cx="144" cy="96"/>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21" name="Text Box 61"/>
            <p:cNvSpPr txBox="1">
              <a:spLocks noChangeArrowheads="1"/>
            </p:cNvSpPr>
            <p:nvPr/>
          </p:nvSpPr>
          <p:spPr bwMode="auto">
            <a:xfrm>
              <a:off x="1247" y="1071"/>
              <a:ext cx="10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Protein complex</a:t>
              </a:r>
              <a:endParaRPr lang="el-GR" sz="1400">
                <a:solidFill>
                  <a:srgbClr val="000000"/>
                </a:solidFill>
              </a:endParaRPr>
            </a:p>
          </p:txBody>
        </p:sp>
        <p:sp>
          <p:nvSpPr>
            <p:cNvPr id="169022" name="AutoShape 62" descr="tumdroplila"/>
            <p:cNvSpPr>
              <a:spLocks noChangeArrowheads="1"/>
            </p:cNvSpPr>
            <p:nvPr/>
          </p:nvSpPr>
          <p:spPr bwMode="auto">
            <a:xfrm>
              <a:off x="1565" y="1389"/>
              <a:ext cx="136" cy="91"/>
            </a:xfrm>
            <a:prstGeom prst="smileyFace">
              <a:avLst>
                <a:gd name="adj" fmla="val 4653"/>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169024" name="Text Box 64"/>
          <p:cNvSpPr txBox="1">
            <a:spLocks noChangeArrowheads="1"/>
          </p:cNvSpPr>
          <p:nvPr/>
        </p:nvSpPr>
        <p:spPr bwMode="auto">
          <a:xfrm>
            <a:off x="3503085" y="3267075"/>
            <a:ext cx="25929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Immunoprecipitation</a:t>
            </a:r>
            <a:endParaRPr lang="el-GR" sz="1400">
              <a:solidFill>
                <a:srgbClr val="000000"/>
              </a:solidFill>
            </a:endParaRPr>
          </a:p>
        </p:txBody>
      </p:sp>
      <p:sp>
        <p:nvSpPr>
          <p:cNvPr id="169026" name="AutoShape 66"/>
          <p:cNvSpPr>
            <a:spLocks noChangeArrowheads="1"/>
          </p:cNvSpPr>
          <p:nvPr/>
        </p:nvSpPr>
        <p:spPr bwMode="auto">
          <a:xfrm>
            <a:off x="3119967" y="3068639"/>
            <a:ext cx="480484" cy="73025"/>
          </a:xfrm>
          <a:prstGeom prst="rightArrow">
            <a:avLst>
              <a:gd name="adj1" fmla="val 50000"/>
              <a:gd name="adj2" fmla="val 123370"/>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nvGrpSpPr>
          <p:cNvPr id="169040" name="Group 80"/>
          <p:cNvGrpSpPr>
            <a:grpSpLocks/>
          </p:cNvGrpSpPr>
          <p:nvPr/>
        </p:nvGrpSpPr>
        <p:grpSpPr bwMode="auto">
          <a:xfrm>
            <a:off x="7344833" y="2132013"/>
            <a:ext cx="1727200" cy="1524000"/>
            <a:chOff x="3061" y="1920"/>
            <a:chExt cx="816" cy="960"/>
          </a:xfrm>
        </p:grpSpPr>
        <p:sp>
          <p:nvSpPr>
            <p:cNvPr id="168983" name="Rectangle 23"/>
            <p:cNvSpPr>
              <a:spLocks noChangeArrowheads="1"/>
            </p:cNvSpPr>
            <p:nvPr/>
          </p:nvSpPr>
          <p:spPr bwMode="auto">
            <a:xfrm>
              <a:off x="3301" y="2112"/>
              <a:ext cx="192" cy="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8984" name="Rectangle 24"/>
            <p:cNvSpPr>
              <a:spLocks noChangeArrowheads="1"/>
            </p:cNvSpPr>
            <p:nvPr/>
          </p:nvSpPr>
          <p:spPr bwMode="auto">
            <a:xfrm>
              <a:off x="3685" y="2112"/>
              <a:ext cx="192" cy="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8987" name="Line 27"/>
            <p:cNvSpPr>
              <a:spLocks noChangeShapeType="1"/>
            </p:cNvSpPr>
            <p:nvPr/>
          </p:nvSpPr>
          <p:spPr bwMode="auto">
            <a:xfrm>
              <a:off x="3349" y="230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8988" name="Line 28"/>
            <p:cNvSpPr>
              <a:spLocks noChangeShapeType="1"/>
            </p:cNvSpPr>
            <p:nvPr/>
          </p:nvSpPr>
          <p:spPr bwMode="auto">
            <a:xfrm>
              <a:off x="3733" y="254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9000" name="Oval 40"/>
            <p:cNvSpPr>
              <a:spLocks noChangeArrowheads="1"/>
            </p:cNvSpPr>
            <p:nvPr/>
          </p:nvSpPr>
          <p:spPr bwMode="auto">
            <a:xfrm>
              <a:off x="3279" y="1995"/>
              <a:ext cx="240"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07" name="Text Box 47"/>
            <p:cNvSpPr txBox="1">
              <a:spLocks noChangeArrowheads="1"/>
            </p:cNvSpPr>
            <p:nvPr/>
          </p:nvSpPr>
          <p:spPr bwMode="auto">
            <a:xfrm>
              <a:off x="3061" y="1968"/>
              <a:ext cx="28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000">
                  <a:solidFill>
                    <a:srgbClr val="000000"/>
                  </a:solidFill>
                </a:rPr>
                <a:t>anti-</a:t>
              </a:r>
              <a:endParaRPr lang="el-GR" sz="1000">
                <a:solidFill>
                  <a:srgbClr val="000000"/>
                </a:solidFill>
              </a:endParaRPr>
            </a:p>
          </p:txBody>
        </p:sp>
        <p:sp>
          <p:nvSpPr>
            <p:cNvPr id="169008" name="Text Box 48"/>
            <p:cNvSpPr txBox="1">
              <a:spLocks noChangeArrowheads="1"/>
            </p:cNvSpPr>
            <p:nvPr/>
          </p:nvSpPr>
          <p:spPr bwMode="auto">
            <a:xfrm>
              <a:off x="3541" y="1920"/>
              <a:ext cx="28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000">
                  <a:solidFill>
                    <a:srgbClr val="000000"/>
                  </a:solidFill>
                </a:rPr>
                <a:t>anti-</a:t>
              </a:r>
              <a:endParaRPr lang="el-GR" sz="1000">
                <a:solidFill>
                  <a:srgbClr val="000000"/>
                </a:solidFill>
              </a:endParaRPr>
            </a:p>
          </p:txBody>
        </p:sp>
        <p:sp>
          <p:nvSpPr>
            <p:cNvPr id="169037" name="Rectangle 77" descr="Denim"/>
            <p:cNvSpPr>
              <a:spLocks noChangeArrowheads="1"/>
            </p:cNvSpPr>
            <p:nvPr/>
          </p:nvSpPr>
          <p:spPr bwMode="auto">
            <a:xfrm>
              <a:off x="3758" y="1973"/>
              <a:ext cx="96" cy="96"/>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169041" name="Group 81"/>
          <p:cNvGrpSpPr>
            <a:grpSpLocks/>
          </p:cNvGrpSpPr>
          <p:nvPr/>
        </p:nvGrpSpPr>
        <p:grpSpPr bwMode="auto">
          <a:xfrm>
            <a:off x="7727951" y="3860800"/>
            <a:ext cx="914400" cy="685800"/>
            <a:chOff x="3696" y="3120"/>
            <a:chExt cx="432" cy="432"/>
          </a:xfrm>
        </p:grpSpPr>
        <p:sp>
          <p:nvSpPr>
            <p:cNvPr id="169009" name="Text Box 49"/>
            <p:cNvSpPr txBox="1">
              <a:spLocks noChangeArrowheads="1"/>
            </p:cNvSpPr>
            <p:nvPr/>
          </p:nvSpPr>
          <p:spPr bwMode="auto">
            <a:xfrm>
              <a:off x="3744" y="3254"/>
              <a:ext cx="28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000">
                  <a:solidFill>
                    <a:srgbClr val="000000"/>
                  </a:solidFill>
                </a:rPr>
                <a:t>anti-</a:t>
              </a:r>
              <a:endParaRPr lang="el-GR" sz="1000">
                <a:solidFill>
                  <a:srgbClr val="000000"/>
                </a:solidFill>
              </a:endParaRPr>
            </a:p>
          </p:txBody>
        </p:sp>
        <p:sp>
          <p:nvSpPr>
            <p:cNvPr id="169010" name="Line 50"/>
            <p:cNvSpPr>
              <a:spLocks noChangeShapeType="1"/>
            </p:cNvSpPr>
            <p:nvPr/>
          </p:nvSpPr>
          <p:spPr bwMode="auto">
            <a:xfrm flipV="1">
              <a:off x="3696" y="3120"/>
              <a:ext cx="432" cy="43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9011" name="Line 51"/>
            <p:cNvSpPr>
              <a:spLocks noChangeShapeType="1"/>
            </p:cNvSpPr>
            <p:nvPr/>
          </p:nvSpPr>
          <p:spPr bwMode="auto">
            <a:xfrm>
              <a:off x="3696" y="3120"/>
              <a:ext cx="432" cy="38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9038" name="AutoShape 78"/>
            <p:cNvSpPr>
              <a:spLocks noChangeArrowheads="1"/>
            </p:cNvSpPr>
            <p:nvPr/>
          </p:nvSpPr>
          <p:spPr bwMode="auto">
            <a:xfrm flipH="1">
              <a:off x="3939" y="3273"/>
              <a:ext cx="144" cy="96"/>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169039" name="AutoShape 79"/>
          <p:cNvSpPr>
            <a:spLocks noChangeArrowheads="1"/>
          </p:cNvSpPr>
          <p:nvPr/>
        </p:nvSpPr>
        <p:spPr bwMode="auto">
          <a:xfrm>
            <a:off x="7054851" y="3068639"/>
            <a:ext cx="480483" cy="73025"/>
          </a:xfrm>
          <a:prstGeom prst="rightArrow">
            <a:avLst>
              <a:gd name="adj1" fmla="val 50000"/>
              <a:gd name="adj2" fmla="val 123369"/>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42" name="AutoShape 82"/>
          <p:cNvSpPr>
            <a:spLocks noChangeArrowheads="1"/>
          </p:cNvSpPr>
          <p:nvPr/>
        </p:nvSpPr>
        <p:spPr bwMode="auto">
          <a:xfrm>
            <a:off x="5520267" y="3068639"/>
            <a:ext cx="480484" cy="73025"/>
          </a:xfrm>
          <a:prstGeom prst="rightArrow">
            <a:avLst>
              <a:gd name="adj1" fmla="val 50000"/>
              <a:gd name="adj2" fmla="val 123370"/>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nvGrpSpPr>
          <p:cNvPr id="169051" name="Group 91"/>
          <p:cNvGrpSpPr>
            <a:grpSpLocks/>
          </p:cNvGrpSpPr>
          <p:nvPr/>
        </p:nvGrpSpPr>
        <p:grpSpPr bwMode="auto">
          <a:xfrm>
            <a:off x="4288367" y="2851150"/>
            <a:ext cx="812800" cy="433388"/>
            <a:chOff x="2026" y="2681"/>
            <a:chExt cx="384" cy="273"/>
          </a:xfrm>
        </p:grpSpPr>
        <p:sp>
          <p:nvSpPr>
            <p:cNvPr id="169044" name="Oval 84"/>
            <p:cNvSpPr>
              <a:spLocks noChangeArrowheads="1"/>
            </p:cNvSpPr>
            <p:nvPr/>
          </p:nvSpPr>
          <p:spPr bwMode="auto">
            <a:xfrm>
              <a:off x="2170" y="2722"/>
              <a:ext cx="240"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45" name="Oval 85" descr="Green marble"/>
            <p:cNvSpPr>
              <a:spLocks noChangeArrowheads="1"/>
            </p:cNvSpPr>
            <p:nvPr/>
          </p:nvSpPr>
          <p:spPr bwMode="auto">
            <a:xfrm>
              <a:off x="2074" y="2770"/>
              <a:ext cx="96" cy="96"/>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46" name="Rectangle 86" descr="Water droplets"/>
            <p:cNvSpPr>
              <a:spLocks noChangeArrowheads="1"/>
            </p:cNvSpPr>
            <p:nvPr/>
          </p:nvSpPr>
          <p:spPr bwMode="auto">
            <a:xfrm>
              <a:off x="2026" y="2681"/>
              <a:ext cx="209" cy="89"/>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47" name="Rectangle 87" descr="Denim"/>
            <p:cNvSpPr>
              <a:spLocks noChangeArrowheads="1"/>
            </p:cNvSpPr>
            <p:nvPr/>
          </p:nvSpPr>
          <p:spPr bwMode="auto">
            <a:xfrm>
              <a:off x="2266" y="2818"/>
              <a:ext cx="96" cy="96"/>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48" name="AutoShape 88"/>
            <p:cNvSpPr>
              <a:spLocks noChangeArrowheads="1"/>
            </p:cNvSpPr>
            <p:nvPr/>
          </p:nvSpPr>
          <p:spPr bwMode="auto">
            <a:xfrm flipH="1">
              <a:off x="2122" y="2818"/>
              <a:ext cx="144" cy="96"/>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50" name="AutoShape 90" descr="tumdroplila"/>
            <p:cNvSpPr>
              <a:spLocks noChangeArrowheads="1"/>
            </p:cNvSpPr>
            <p:nvPr/>
          </p:nvSpPr>
          <p:spPr bwMode="auto">
            <a:xfrm>
              <a:off x="2190" y="2863"/>
              <a:ext cx="136" cy="91"/>
            </a:xfrm>
            <a:prstGeom prst="smileyFace">
              <a:avLst>
                <a:gd name="adj" fmla="val 4653"/>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169027" name="Group 67"/>
          <p:cNvGrpSpPr>
            <a:grpSpLocks/>
          </p:cNvGrpSpPr>
          <p:nvPr/>
        </p:nvGrpSpPr>
        <p:grpSpPr bwMode="auto">
          <a:xfrm>
            <a:off x="3695700" y="2751139"/>
            <a:ext cx="753533" cy="244475"/>
            <a:chOff x="2796" y="3991"/>
            <a:chExt cx="356" cy="154"/>
          </a:xfrm>
        </p:grpSpPr>
        <p:sp>
          <p:nvSpPr>
            <p:cNvPr id="169023" name="Text Box 63"/>
            <p:cNvSpPr txBox="1">
              <a:spLocks noChangeArrowheads="1"/>
            </p:cNvSpPr>
            <p:nvPr/>
          </p:nvSpPr>
          <p:spPr bwMode="auto">
            <a:xfrm>
              <a:off x="2796" y="3991"/>
              <a:ext cx="28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000">
                  <a:solidFill>
                    <a:srgbClr val="000000"/>
                  </a:solidFill>
                </a:rPr>
                <a:t>anti-</a:t>
              </a:r>
              <a:endParaRPr lang="el-GR" sz="1000">
                <a:solidFill>
                  <a:srgbClr val="000000"/>
                </a:solidFill>
              </a:endParaRPr>
            </a:p>
          </p:txBody>
        </p:sp>
        <p:sp>
          <p:nvSpPr>
            <p:cNvPr id="169025" name="AutoShape 65" descr="tumdroplila"/>
            <p:cNvSpPr>
              <a:spLocks noChangeArrowheads="1"/>
            </p:cNvSpPr>
            <p:nvPr/>
          </p:nvSpPr>
          <p:spPr bwMode="auto">
            <a:xfrm>
              <a:off x="3016" y="4026"/>
              <a:ext cx="136" cy="91"/>
            </a:xfrm>
            <a:prstGeom prst="smileyFace">
              <a:avLst>
                <a:gd name="adj" fmla="val 4653"/>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169052" name="Text Box 92"/>
          <p:cNvSpPr txBox="1">
            <a:spLocks noChangeArrowheads="1"/>
          </p:cNvSpPr>
          <p:nvPr/>
        </p:nvSpPr>
        <p:spPr bwMode="auto">
          <a:xfrm>
            <a:off x="5712884" y="2125663"/>
            <a:ext cx="162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a:solidFill>
                  <a:srgbClr val="000000"/>
                </a:solidFill>
              </a:rPr>
              <a:t>SDS-PAGE</a:t>
            </a:r>
            <a:r>
              <a:rPr lang="sv-SE">
                <a:solidFill>
                  <a:srgbClr val="000000"/>
                </a:solidFill>
              </a:rPr>
              <a:t> </a:t>
            </a:r>
            <a:endParaRPr lang="el-GR">
              <a:solidFill>
                <a:srgbClr val="000000"/>
              </a:solidFill>
            </a:endParaRPr>
          </a:p>
        </p:txBody>
      </p:sp>
      <p:grpSp>
        <p:nvGrpSpPr>
          <p:cNvPr id="169053" name="Group 93"/>
          <p:cNvGrpSpPr>
            <a:grpSpLocks/>
          </p:cNvGrpSpPr>
          <p:nvPr/>
        </p:nvGrpSpPr>
        <p:grpSpPr bwMode="auto">
          <a:xfrm>
            <a:off x="6288617" y="2459038"/>
            <a:ext cx="406400" cy="1219200"/>
            <a:chOff x="3016" y="1573"/>
            <a:chExt cx="192" cy="768"/>
          </a:xfrm>
        </p:grpSpPr>
        <p:sp>
          <p:nvSpPr>
            <p:cNvPr id="169054" name="Rectangle 94"/>
            <p:cNvSpPr>
              <a:spLocks noChangeArrowheads="1"/>
            </p:cNvSpPr>
            <p:nvPr/>
          </p:nvSpPr>
          <p:spPr bwMode="auto">
            <a:xfrm>
              <a:off x="3016" y="1573"/>
              <a:ext cx="192" cy="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9055" name="Line 95"/>
            <p:cNvSpPr>
              <a:spLocks noChangeShapeType="1"/>
            </p:cNvSpPr>
            <p:nvPr/>
          </p:nvSpPr>
          <p:spPr bwMode="auto">
            <a:xfrm>
              <a:off x="3064" y="1765"/>
              <a:ext cx="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9056" name="Line 96"/>
            <p:cNvSpPr>
              <a:spLocks noChangeShapeType="1"/>
            </p:cNvSpPr>
            <p:nvPr/>
          </p:nvSpPr>
          <p:spPr bwMode="auto">
            <a:xfrm>
              <a:off x="3057" y="1897"/>
              <a:ext cx="96" cy="0"/>
            </a:xfrm>
            <a:prstGeom prst="line">
              <a:avLst/>
            </a:prstGeom>
            <a:noFill/>
            <a:ln w="222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9057" name="Line 97"/>
            <p:cNvSpPr>
              <a:spLocks noChangeShapeType="1"/>
            </p:cNvSpPr>
            <p:nvPr/>
          </p:nvSpPr>
          <p:spPr bwMode="auto">
            <a:xfrm>
              <a:off x="3064" y="2005"/>
              <a:ext cx="96"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9058" name="Line 98"/>
            <p:cNvSpPr>
              <a:spLocks noChangeShapeType="1"/>
            </p:cNvSpPr>
            <p:nvPr/>
          </p:nvSpPr>
          <p:spPr bwMode="auto">
            <a:xfrm>
              <a:off x="3064" y="2101"/>
              <a:ext cx="96"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9059" name="Line 99"/>
            <p:cNvSpPr>
              <a:spLocks noChangeShapeType="1"/>
            </p:cNvSpPr>
            <p:nvPr/>
          </p:nvSpPr>
          <p:spPr bwMode="auto">
            <a:xfrm>
              <a:off x="3064" y="2149"/>
              <a:ext cx="96" cy="0"/>
            </a:xfrm>
            <a:prstGeom prst="line">
              <a:avLst/>
            </a:prstGeom>
            <a:noFill/>
            <a:ln w="349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Tree>
    <p:extLst>
      <p:ext uri="{BB962C8B-B14F-4D97-AF65-F5344CB8AC3E}">
        <p14:creationId xmlns:p14="http://schemas.microsoft.com/office/powerpoint/2010/main" val="893334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0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01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9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P spid="169012" grpId="0"/>
      <p:bldP spid="16901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19667" y="346076"/>
            <a:ext cx="10272184" cy="561975"/>
          </a:xfrm>
        </p:spPr>
        <p:txBody>
          <a:bodyPr/>
          <a:lstStyle/>
          <a:p>
            <a:r>
              <a:rPr lang="en-US" sz="3200">
                <a:solidFill>
                  <a:schemeClr val="tx1"/>
                </a:solidFill>
              </a:rPr>
              <a:t>Yeast Two-Hybrid System</a:t>
            </a:r>
            <a:endParaRPr lang="el-GR" sz="3200">
              <a:solidFill>
                <a:schemeClr val="tx1"/>
              </a:solidFill>
            </a:endParaRPr>
          </a:p>
        </p:txBody>
      </p:sp>
      <p:sp>
        <p:nvSpPr>
          <p:cNvPr id="157706" name="Line 10"/>
          <p:cNvSpPr>
            <a:spLocks noChangeShapeType="1"/>
          </p:cNvSpPr>
          <p:nvPr/>
        </p:nvSpPr>
        <p:spPr bwMode="auto">
          <a:xfrm>
            <a:off x="2351617" y="5661025"/>
            <a:ext cx="307128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7707" name="Line 11"/>
          <p:cNvSpPr>
            <a:spLocks noChangeShapeType="1"/>
          </p:cNvSpPr>
          <p:nvPr/>
        </p:nvSpPr>
        <p:spPr bwMode="auto">
          <a:xfrm flipV="1">
            <a:off x="5384801" y="5654676"/>
            <a:ext cx="2823633" cy="4763"/>
          </a:xfrm>
          <a:prstGeom prst="line">
            <a:avLst/>
          </a:prstGeom>
          <a:noFill/>
          <a:ln w="762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7708" name="Text Box 12"/>
          <p:cNvSpPr txBox="1">
            <a:spLocks noChangeArrowheads="1"/>
          </p:cNvSpPr>
          <p:nvPr/>
        </p:nvSpPr>
        <p:spPr bwMode="auto">
          <a:xfrm>
            <a:off x="5615518" y="5661026"/>
            <a:ext cx="248284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333399"/>
                </a:solidFill>
                <a:cs typeface="Arial" charset="0"/>
              </a:rPr>
              <a:t>Reporter Gene</a:t>
            </a:r>
          </a:p>
        </p:txBody>
      </p:sp>
      <p:sp>
        <p:nvSpPr>
          <p:cNvPr id="157709" name="Line 13"/>
          <p:cNvSpPr>
            <a:spLocks noChangeShapeType="1"/>
          </p:cNvSpPr>
          <p:nvPr/>
        </p:nvSpPr>
        <p:spPr bwMode="auto">
          <a:xfrm>
            <a:off x="3407833" y="5661025"/>
            <a:ext cx="12192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7710" name="Text Box 14"/>
          <p:cNvSpPr txBox="1">
            <a:spLocks noChangeArrowheads="1"/>
          </p:cNvSpPr>
          <p:nvPr/>
        </p:nvSpPr>
        <p:spPr bwMode="auto">
          <a:xfrm>
            <a:off x="2133600" y="5661026"/>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00"/>
                </a:solidFill>
                <a:cs typeface="Arial" charset="0"/>
              </a:rPr>
              <a:t>Pr</a:t>
            </a:r>
            <a:r>
              <a:rPr lang="en-US">
                <a:solidFill>
                  <a:srgbClr val="FF3300"/>
                </a:solidFill>
                <a:cs typeface="Arial" charset="0"/>
              </a:rPr>
              <a:t>omot</a:t>
            </a:r>
            <a:r>
              <a:rPr lang="en-US">
                <a:solidFill>
                  <a:srgbClr val="000000"/>
                </a:solidFill>
                <a:cs typeface="Arial" charset="0"/>
              </a:rPr>
              <a:t>er R</a:t>
            </a:r>
            <a:r>
              <a:rPr lang="en-US">
                <a:solidFill>
                  <a:srgbClr val="FF3300"/>
                </a:solidFill>
                <a:cs typeface="Arial" charset="0"/>
              </a:rPr>
              <a:t>egio</a:t>
            </a:r>
            <a:r>
              <a:rPr lang="en-US">
                <a:solidFill>
                  <a:srgbClr val="000000"/>
                </a:solidFill>
                <a:cs typeface="Arial" charset="0"/>
              </a:rPr>
              <a:t>n</a:t>
            </a:r>
          </a:p>
        </p:txBody>
      </p:sp>
      <p:sp>
        <p:nvSpPr>
          <p:cNvPr id="157711" name="Oval 15"/>
          <p:cNvSpPr>
            <a:spLocks noChangeArrowheads="1"/>
          </p:cNvSpPr>
          <p:nvPr/>
        </p:nvSpPr>
        <p:spPr bwMode="auto">
          <a:xfrm>
            <a:off x="2540000" y="5091114"/>
            <a:ext cx="1060451" cy="498475"/>
          </a:xfrm>
          <a:prstGeom prst="ellipse">
            <a:avLst/>
          </a:prstGeom>
          <a:gradFill rotWithShape="1">
            <a:gsLst>
              <a:gs pos="0">
                <a:srgbClr val="FF0000"/>
              </a:gs>
              <a:gs pos="100000">
                <a:schemeClr val="tx2"/>
              </a:gs>
            </a:gsLst>
            <a:lin ang="189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solidFill>
                  <a:srgbClr val="FFFFFF"/>
                </a:solidFill>
                <a:cs typeface="Arial" charset="0"/>
              </a:rPr>
              <a:t>Binding</a:t>
            </a:r>
          </a:p>
          <a:p>
            <a:r>
              <a:rPr lang="en-US" sz="1200" b="1">
                <a:solidFill>
                  <a:srgbClr val="FFFFFF"/>
                </a:solidFill>
                <a:cs typeface="Arial" charset="0"/>
              </a:rPr>
              <a:t>Domain</a:t>
            </a:r>
          </a:p>
        </p:txBody>
      </p:sp>
      <p:sp>
        <p:nvSpPr>
          <p:cNvPr id="157712" name="Oval 16" descr="w_blue"/>
          <p:cNvSpPr>
            <a:spLocks noChangeArrowheads="1"/>
          </p:cNvSpPr>
          <p:nvPr/>
        </p:nvSpPr>
        <p:spPr bwMode="auto">
          <a:xfrm>
            <a:off x="2734734" y="4508501"/>
            <a:ext cx="1248833" cy="671513"/>
          </a:xfrm>
          <a:prstGeom prst="ellipse">
            <a:avLst/>
          </a:prstGeom>
          <a:blipFill dpi="0" rotWithShape="1">
            <a:blip r:embed="rId2"/>
            <a:srcRect/>
            <a:tile tx="0" ty="0" sx="100000" sy="100000" flip="none" algn="tl"/>
          </a:blip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solidFill>
                  <a:srgbClr val="000000"/>
                </a:solidFill>
                <a:cs typeface="Arial" charset="0"/>
              </a:rPr>
              <a:t>Bait protein</a:t>
            </a:r>
            <a:r>
              <a:rPr lang="en-US" sz="1400" b="1">
                <a:solidFill>
                  <a:srgbClr val="000000"/>
                </a:solidFill>
                <a:cs typeface="Arial" charset="0"/>
              </a:rPr>
              <a:t> </a:t>
            </a:r>
          </a:p>
        </p:txBody>
      </p:sp>
      <p:sp>
        <p:nvSpPr>
          <p:cNvPr id="157713" name="Oval 17"/>
          <p:cNvSpPr>
            <a:spLocks noChangeArrowheads="1"/>
          </p:cNvSpPr>
          <p:nvPr/>
        </p:nvSpPr>
        <p:spPr bwMode="auto">
          <a:xfrm>
            <a:off x="4165601" y="5054600"/>
            <a:ext cx="1257300" cy="534988"/>
          </a:xfrm>
          <a:prstGeom prst="ellipse">
            <a:avLst/>
          </a:prstGeom>
          <a:gradFill rotWithShape="1">
            <a:gsLst>
              <a:gs pos="0">
                <a:schemeClr val="tx1"/>
              </a:gs>
              <a:gs pos="50000">
                <a:srgbClr val="FF0000"/>
              </a:gs>
              <a:gs pos="100000">
                <a:schemeClr val="tx1"/>
              </a:gs>
            </a:gsLst>
            <a:lin ang="189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solidFill>
                  <a:srgbClr val="FFFFFF"/>
                </a:solidFill>
                <a:cs typeface="Arial" charset="0"/>
              </a:rPr>
              <a:t>Activation</a:t>
            </a:r>
          </a:p>
          <a:p>
            <a:r>
              <a:rPr lang="en-US" sz="1200" b="1">
                <a:solidFill>
                  <a:srgbClr val="FFFFFF"/>
                </a:solidFill>
                <a:cs typeface="Arial" charset="0"/>
              </a:rPr>
              <a:t>Domain</a:t>
            </a:r>
          </a:p>
        </p:txBody>
      </p:sp>
      <p:sp>
        <p:nvSpPr>
          <p:cNvPr id="157714" name="Oval 18" descr="swirl_rosa_gra"/>
          <p:cNvSpPr>
            <a:spLocks noChangeArrowheads="1"/>
          </p:cNvSpPr>
          <p:nvPr/>
        </p:nvSpPr>
        <p:spPr bwMode="auto">
          <a:xfrm>
            <a:off x="4176184" y="4437064"/>
            <a:ext cx="1344083" cy="708025"/>
          </a:xfrm>
          <a:prstGeom prst="ellipse">
            <a:avLst/>
          </a:prstGeom>
          <a:blipFill dpi="0" rotWithShape="1">
            <a:blip r:embed="rId3"/>
            <a:srcRect/>
            <a:tile tx="0" ty="0" sx="100000" sy="100000" flip="none" algn="tl"/>
          </a:blip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solidFill>
                  <a:srgbClr val="000000"/>
                </a:solidFill>
                <a:cs typeface="Arial" charset="0"/>
              </a:rPr>
              <a:t>Prey protein</a:t>
            </a:r>
          </a:p>
        </p:txBody>
      </p:sp>
      <p:sp>
        <p:nvSpPr>
          <p:cNvPr id="157715" name="Line 19"/>
          <p:cNvSpPr>
            <a:spLocks noChangeShapeType="1"/>
          </p:cNvSpPr>
          <p:nvPr/>
        </p:nvSpPr>
        <p:spPr bwMode="auto">
          <a:xfrm flipV="1">
            <a:off x="6959600" y="5229225"/>
            <a:ext cx="383117" cy="215900"/>
          </a:xfrm>
          <a:prstGeom prst="line">
            <a:avLst/>
          </a:prstGeom>
          <a:noFill/>
          <a:ln w="444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7716" name="Freeform 20"/>
          <p:cNvSpPr>
            <a:spLocks/>
          </p:cNvSpPr>
          <p:nvPr/>
        </p:nvSpPr>
        <p:spPr bwMode="auto">
          <a:xfrm>
            <a:off x="6769101" y="4724401"/>
            <a:ext cx="1722967" cy="500063"/>
          </a:xfrm>
          <a:custGeom>
            <a:avLst/>
            <a:gdLst>
              <a:gd name="T0" fmla="*/ 0 w 1536"/>
              <a:gd name="T1" fmla="*/ 208 h 352"/>
              <a:gd name="T2" fmla="*/ 288 w 1536"/>
              <a:gd name="T3" fmla="*/ 16 h 352"/>
              <a:gd name="T4" fmla="*/ 528 w 1536"/>
              <a:gd name="T5" fmla="*/ 304 h 352"/>
              <a:gd name="T6" fmla="*/ 768 w 1536"/>
              <a:gd name="T7" fmla="*/ 208 h 352"/>
              <a:gd name="T8" fmla="*/ 1008 w 1536"/>
              <a:gd name="T9" fmla="*/ 304 h 352"/>
              <a:gd name="T10" fmla="*/ 1344 w 1536"/>
              <a:gd name="T11" fmla="*/ 256 h 352"/>
              <a:gd name="T12" fmla="*/ 1536 w 1536"/>
              <a:gd name="T13" fmla="*/ 352 h 352"/>
            </a:gdLst>
            <a:ahLst/>
            <a:cxnLst>
              <a:cxn ang="0">
                <a:pos x="T0" y="T1"/>
              </a:cxn>
              <a:cxn ang="0">
                <a:pos x="T2" y="T3"/>
              </a:cxn>
              <a:cxn ang="0">
                <a:pos x="T4" y="T5"/>
              </a:cxn>
              <a:cxn ang="0">
                <a:pos x="T6" y="T7"/>
              </a:cxn>
              <a:cxn ang="0">
                <a:pos x="T8" y="T9"/>
              </a:cxn>
              <a:cxn ang="0">
                <a:pos x="T10" y="T11"/>
              </a:cxn>
              <a:cxn ang="0">
                <a:pos x="T12" y="T13"/>
              </a:cxn>
            </a:cxnLst>
            <a:rect l="0" t="0" r="r" b="b"/>
            <a:pathLst>
              <a:path w="1536" h="352">
                <a:moveTo>
                  <a:pt x="0" y="208"/>
                </a:moveTo>
                <a:cubicBezTo>
                  <a:pt x="100" y="104"/>
                  <a:pt x="200" y="0"/>
                  <a:pt x="288" y="16"/>
                </a:cubicBezTo>
                <a:cubicBezTo>
                  <a:pt x="376" y="32"/>
                  <a:pt x="448" y="272"/>
                  <a:pt x="528" y="304"/>
                </a:cubicBezTo>
                <a:cubicBezTo>
                  <a:pt x="608" y="336"/>
                  <a:pt x="688" y="208"/>
                  <a:pt x="768" y="208"/>
                </a:cubicBezTo>
                <a:cubicBezTo>
                  <a:pt x="848" y="208"/>
                  <a:pt x="912" y="296"/>
                  <a:pt x="1008" y="304"/>
                </a:cubicBezTo>
                <a:cubicBezTo>
                  <a:pt x="1104" y="312"/>
                  <a:pt x="1256" y="248"/>
                  <a:pt x="1344" y="256"/>
                </a:cubicBezTo>
                <a:cubicBezTo>
                  <a:pt x="1432" y="264"/>
                  <a:pt x="1484" y="308"/>
                  <a:pt x="1536" y="352"/>
                </a:cubicBez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7717" name="Text Box 21"/>
          <p:cNvSpPr txBox="1">
            <a:spLocks noChangeArrowheads="1"/>
          </p:cNvSpPr>
          <p:nvPr/>
        </p:nvSpPr>
        <p:spPr bwMode="auto">
          <a:xfrm>
            <a:off x="7920567" y="4724401"/>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cs typeface="Arial" charset="0"/>
              </a:rPr>
              <a:t>mRNA</a:t>
            </a:r>
          </a:p>
        </p:txBody>
      </p:sp>
      <p:sp>
        <p:nvSpPr>
          <p:cNvPr id="157722" name="Text Box 26"/>
          <p:cNvSpPr txBox="1">
            <a:spLocks noChangeArrowheads="1"/>
          </p:cNvSpPr>
          <p:nvPr/>
        </p:nvSpPr>
        <p:spPr bwMode="auto">
          <a:xfrm>
            <a:off x="2927351" y="6092825"/>
            <a:ext cx="599228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000000"/>
                </a:solidFill>
              </a:rPr>
              <a:t>The rate of false positive is high (estimated &gt; 45%)</a:t>
            </a:r>
          </a:p>
        </p:txBody>
      </p:sp>
      <p:sp>
        <p:nvSpPr>
          <p:cNvPr id="157728" name="Text Box 32"/>
          <p:cNvSpPr txBox="1">
            <a:spLocks noChangeArrowheads="1"/>
          </p:cNvSpPr>
          <p:nvPr/>
        </p:nvSpPr>
        <p:spPr bwMode="auto">
          <a:xfrm>
            <a:off x="1773767" y="1268413"/>
            <a:ext cx="864235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000000"/>
                </a:solidFill>
              </a:rPr>
              <a:t>A transcription factor is split into 2 domains and two hybrid proteins are designed. </a:t>
            </a:r>
          </a:p>
          <a:p>
            <a:pPr>
              <a:spcBef>
                <a:spcPct val="50000"/>
              </a:spcBef>
            </a:pPr>
            <a:r>
              <a:rPr lang="en-US" sz="1600">
                <a:solidFill>
                  <a:srgbClr val="000000"/>
                </a:solidFill>
              </a:rPr>
              <a:t>One protein of interest (bait) is typically fused to a DNA-binding domain.</a:t>
            </a:r>
          </a:p>
          <a:p>
            <a:pPr>
              <a:spcBef>
                <a:spcPct val="50000"/>
              </a:spcBef>
            </a:pPr>
            <a:r>
              <a:rPr lang="en-US" sz="1600">
                <a:solidFill>
                  <a:srgbClr val="000000"/>
                </a:solidFill>
              </a:rPr>
              <a:t>The proteins being screened for interactions with the bait (preys) are fused to a transcription-activating domain. </a:t>
            </a:r>
          </a:p>
          <a:p>
            <a:pPr>
              <a:spcBef>
                <a:spcPct val="50000"/>
              </a:spcBef>
            </a:pPr>
            <a:r>
              <a:rPr lang="en-US" sz="1600">
                <a:solidFill>
                  <a:srgbClr val="000000"/>
                </a:solidFill>
              </a:rPr>
              <a:t>An interaction between the bait and a prey will bring these 2 domains close together which in turn results in the transcription of a reporter gene.</a:t>
            </a:r>
            <a:endParaRPr lang="el-GR" sz="1600">
              <a:solidFill>
                <a:srgbClr val="000000"/>
              </a:solidFill>
            </a:endParaRPr>
          </a:p>
        </p:txBody>
      </p:sp>
      <p:sp>
        <p:nvSpPr>
          <p:cNvPr id="157726" name="Rectangle 30"/>
          <p:cNvSpPr>
            <a:spLocks noChangeArrowheads="1"/>
          </p:cNvSpPr>
          <p:nvPr/>
        </p:nvSpPr>
        <p:spPr bwMode="auto">
          <a:xfrm>
            <a:off x="5712884" y="3833813"/>
            <a:ext cx="6239933"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sz="1400">
                <a:solidFill>
                  <a:srgbClr val="333399"/>
                </a:solidFill>
              </a:rPr>
              <a:t>The reporter can be:</a:t>
            </a:r>
          </a:p>
          <a:p>
            <a:pPr>
              <a:spcBef>
                <a:spcPct val="10000"/>
              </a:spcBef>
            </a:pPr>
            <a:r>
              <a:rPr lang="en-US" sz="1400" b="1">
                <a:solidFill>
                  <a:srgbClr val="333399"/>
                </a:solidFill>
              </a:rPr>
              <a:t>essential</a:t>
            </a:r>
            <a:r>
              <a:rPr lang="en-US" sz="1400">
                <a:solidFill>
                  <a:srgbClr val="333399"/>
                </a:solidFill>
              </a:rPr>
              <a:t>, in which case the colony dies if no interaction </a:t>
            </a:r>
            <a:r>
              <a:rPr lang="en-US" sz="1400" b="1">
                <a:solidFill>
                  <a:srgbClr val="333399"/>
                </a:solidFill>
              </a:rPr>
              <a:t>reversely</a:t>
            </a:r>
            <a:r>
              <a:rPr lang="en-US" sz="1400">
                <a:solidFill>
                  <a:srgbClr val="333399"/>
                </a:solidFill>
              </a:rPr>
              <a:t>, the reporter gene can be attached to a green fluorescent protein</a:t>
            </a:r>
          </a:p>
        </p:txBody>
      </p:sp>
    </p:spTree>
    <p:extLst>
      <p:ext uri="{BB962C8B-B14F-4D97-AF65-F5344CB8AC3E}">
        <p14:creationId xmlns:p14="http://schemas.microsoft.com/office/powerpoint/2010/main" val="58727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7711"/>
                                        </p:tgtEl>
                                        <p:attrNameLst>
                                          <p:attrName>style.visibility</p:attrName>
                                        </p:attrNameLst>
                                      </p:cBhvr>
                                      <p:to>
                                        <p:strVal val="visible"/>
                                      </p:to>
                                    </p:set>
                                    <p:animEffect transition="in" filter="barn(outHorizontal)">
                                      <p:cBhvr>
                                        <p:cTn id="7" dur="500"/>
                                        <p:tgtEl>
                                          <p:spTgt spid="157711"/>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7713"/>
                                        </p:tgtEl>
                                        <p:attrNameLst>
                                          <p:attrName>style.visibility</p:attrName>
                                        </p:attrNameLst>
                                      </p:cBhvr>
                                      <p:to>
                                        <p:strVal val="visible"/>
                                      </p:to>
                                    </p:set>
                                    <p:animEffect transition="in" filter="barn(outHorizontal)">
                                      <p:cBhvr>
                                        <p:cTn id="10" dur="500"/>
                                        <p:tgtEl>
                                          <p:spTgt spid="1577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7712"/>
                                        </p:tgtEl>
                                        <p:attrNameLst>
                                          <p:attrName>style.visibility</p:attrName>
                                        </p:attrNameLst>
                                      </p:cBhvr>
                                      <p:to>
                                        <p:strVal val="visible"/>
                                      </p:to>
                                    </p:set>
                                    <p:animEffect transition="in" filter="wipe(left)">
                                      <p:cBhvr>
                                        <p:cTn id="15" dur="500"/>
                                        <p:tgtEl>
                                          <p:spTgt spid="15771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57714"/>
                                        </p:tgtEl>
                                        <p:attrNameLst>
                                          <p:attrName>style.visibility</p:attrName>
                                        </p:attrNameLst>
                                      </p:cBhvr>
                                      <p:to>
                                        <p:strVal val="visible"/>
                                      </p:to>
                                    </p:set>
                                    <p:animEffect transition="in" filter="wipe(right)">
                                      <p:cBhvr>
                                        <p:cTn id="18" dur="500"/>
                                        <p:tgtEl>
                                          <p:spTgt spid="1577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7708"/>
                                        </p:tgtEl>
                                        <p:attrNameLst>
                                          <p:attrName>style.visibility</p:attrName>
                                        </p:attrNameLst>
                                      </p:cBhvr>
                                      <p:to>
                                        <p:strVal val="visible"/>
                                      </p:to>
                                    </p:set>
                                    <p:animEffect transition="in" filter="wipe(left)">
                                      <p:cBhvr>
                                        <p:cTn id="23" dur="500"/>
                                        <p:tgtEl>
                                          <p:spTgt spid="15770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7707"/>
                                        </p:tgtEl>
                                        <p:attrNameLst>
                                          <p:attrName>style.visibility</p:attrName>
                                        </p:attrNameLst>
                                      </p:cBhvr>
                                      <p:to>
                                        <p:strVal val="visible"/>
                                      </p:to>
                                    </p:set>
                                    <p:animEffect transition="in" filter="wipe(left)">
                                      <p:cBhvr>
                                        <p:cTn id="26" dur="500"/>
                                        <p:tgtEl>
                                          <p:spTgt spid="157707"/>
                                        </p:tgtEl>
                                      </p:cBhvr>
                                    </p:animEffect>
                                  </p:childTnLst>
                                </p:cTn>
                              </p:par>
                            </p:childTnLst>
                          </p:cTn>
                        </p:par>
                        <p:par>
                          <p:cTn id="27" fill="hold" nodeType="afterGroup">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57715"/>
                                        </p:tgtEl>
                                        <p:attrNameLst>
                                          <p:attrName>style.visibility</p:attrName>
                                        </p:attrNameLst>
                                      </p:cBhvr>
                                      <p:to>
                                        <p:strVal val="visible"/>
                                      </p:to>
                                    </p:set>
                                    <p:animEffect transition="in" filter="wipe(down)">
                                      <p:cBhvr>
                                        <p:cTn id="30" dur="500"/>
                                        <p:tgtEl>
                                          <p:spTgt spid="157715"/>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157716"/>
                                        </p:tgtEl>
                                        <p:attrNameLst>
                                          <p:attrName>style.visibility</p:attrName>
                                        </p:attrNameLst>
                                      </p:cBhvr>
                                      <p:to>
                                        <p:strVal val="visible"/>
                                      </p:to>
                                    </p:set>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157717"/>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57726"/>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57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animBg="1"/>
      <p:bldP spid="157708" grpId="0"/>
      <p:bldP spid="157711" grpId="0" animBg="1"/>
      <p:bldP spid="157712" grpId="0" animBg="1"/>
      <p:bldP spid="157713" grpId="0" animBg="1"/>
      <p:bldP spid="157714" grpId="0" animBg="1"/>
      <p:bldP spid="157715" grpId="0" animBg="1"/>
      <p:bldP spid="157716" grpId="0" animBg="1"/>
      <p:bldP spid="157717" grpId="0"/>
      <p:bldP spid="157722" grpId="0"/>
      <p:bldP spid="1577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Text Box 5"/>
          <p:cNvSpPr txBox="1">
            <a:spLocks noChangeArrowheads="1"/>
          </p:cNvSpPr>
          <p:nvPr/>
        </p:nvSpPr>
        <p:spPr bwMode="auto">
          <a:xfrm>
            <a:off x="1016000" y="333375"/>
            <a:ext cx="944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How to select proteome?</a:t>
            </a:r>
            <a:endParaRPr lang="el-GR" sz="3200" dirty="0"/>
          </a:p>
        </p:txBody>
      </p:sp>
      <p:sp>
        <p:nvSpPr>
          <p:cNvPr id="146448" name="Text Box 16"/>
          <p:cNvSpPr txBox="1">
            <a:spLocks noChangeArrowheads="1"/>
          </p:cNvSpPr>
          <p:nvPr/>
        </p:nvSpPr>
        <p:spPr bwMode="auto">
          <a:xfrm>
            <a:off x="2254251" y="1484313"/>
            <a:ext cx="758613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A proteome is defined by the state of the organism, tissue, or cell that produces it.</a:t>
            </a:r>
            <a:endParaRPr lang="el-GR"/>
          </a:p>
        </p:txBody>
      </p:sp>
      <p:sp>
        <p:nvSpPr>
          <p:cNvPr id="146449" name="Text Box 17"/>
          <p:cNvSpPr txBox="1">
            <a:spLocks noChangeArrowheads="1"/>
          </p:cNvSpPr>
          <p:nvPr/>
        </p:nvSpPr>
        <p:spPr bwMode="auto">
          <a:xfrm>
            <a:off x="2254251" y="2787650"/>
            <a:ext cx="7298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Because these states are constantly changing, so are the proteomes.</a:t>
            </a:r>
            <a:endParaRPr lang="el-GR"/>
          </a:p>
        </p:txBody>
      </p:sp>
      <p:sp>
        <p:nvSpPr>
          <p:cNvPr id="146450" name="Text Box 18"/>
          <p:cNvSpPr txBox="1">
            <a:spLocks noChangeArrowheads="1"/>
          </p:cNvSpPr>
          <p:nvPr/>
        </p:nvSpPr>
        <p:spPr bwMode="auto">
          <a:xfrm>
            <a:off x="2832100" y="4076701"/>
            <a:ext cx="6864351"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Example of proteomes:</a:t>
            </a:r>
          </a:p>
          <a:p>
            <a:pPr algn="l">
              <a:spcBef>
                <a:spcPct val="50000"/>
              </a:spcBef>
            </a:pPr>
            <a:r>
              <a:rPr lang="en-US"/>
              <a:t>different kind of cells</a:t>
            </a:r>
            <a:r>
              <a:rPr lang="en-US" sz="1600"/>
              <a:t>; liver, …</a:t>
            </a:r>
            <a:r>
              <a:rPr lang="en-US"/>
              <a:t> </a:t>
            </a:r>
            <a:endParaRPr lang="en-US" sz="1400"/>
          </a:p>
          <a:p>
            <a:pPr algn="l">
              <a:spcBef>
                <a:spcPct val="50000"/>
              </a:spcBef>
            </a:pPr>
            <a:r>
              <a:rPr lang="en-US"/>
              <a:t>extracellular fluids</a:t>
            </a:r>
            <a:r>
              <a:rPr lang="en-US" sz="1400"/>
              <a:t>;</a:t>
            </a:r>
            <a:r>
              <a:rPr lang="en-US"/>
              <a:t> </a:t>
            </a:r>
            <a:r>
              <a:rPr lang="en-US" sz="1600"/>
              <a:t>blood plasma, urine, CSF…</a:t>
            </a:r>
            <a:endParaRPr lang="el-GR" sz="160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665" y="114300"/>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3103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2" y="274638"/>
            <a:ext cx="10479617" cy="633412"/>
          </a:xfrm>
        </p:spPr>
        <p:txBody>
          <a:bodyPr/>
          <a:lstStyle/>
          <a:p>
            <a:r>
              <a:rPr lang="sv-SE" sz="3200">
                <a:solidFill>
                  <a:schemeClr val="tx1"/>
                </a:solidFill>
              </a:rPr>
              <a:t>Software for MS</a:t>
            </a:r>
            <a:r>
              <a:rPr lang="sv-SE" sz="3200">
                <a:solidFill>
                  <a:schemeClr val="tx1"/>
                </a:solidFill>
                <a:effectLst>
                  <a:outerShdw blurRad="38100" dist="38100" dir="2700000" algn="tl">
                    <a:srgbClr val="C0C0C0"/>
                  </a:outerShdw>
                </a:effectLst>
              </a:rPr>
              <a:t> </a:t>
            </a:r>
            <a:endParaRPr lang="el-GR" sz="3200">
              <a:solidFill>
                <a:schemeClr val="tx1"/>
              </a:solidFill>
              <a:effectLst>
                <a:outerShdw blurRad="38100" dist="38100" dir="2700000" algn="tl">
                  <a:srgbClr val="C0C0C0"/>
                </a:outerShdw>
              </a:effectLst>
            </a:endParaRPr>
          </a:p>
        </p:txBody>
      </p:sp>
      <p:sp>
        <p:nvSpPr>
          <p:cNvPr id="122883" name="Text Box 3"/>
          <p:cNvSpPr txBox="1">
            <a:spLocks noChangeArrowheads="1"/>
          </p:cNvSpPr>
          <p:nvPr/>
        </p:nvSpPr>
        <p:spPr bwMode="auto">
          <a:xfrm>
            <a:off x="624419" y="1125538"/>
            <a:ext cx="10847916"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4" fontAlgn="base">
              <a:spcBef>
                <a:spcPct val="50000"/>
              </a:spcBef>
              <a:spcAft>
                <a:spcPct val="0"/>
              </a:spcAft>
            </a:pPr>
            <a:r>
              <a:rPr lang="en-US" smtClean="0">
                <a:solidFill>
                  <a:srgbClr val="000000"/>
                </a:solidFill>
              </a:rPr>
              <a:t>PeptIdent</a:t>
            </a:r>
          </a:p>
          <a:p>
            <a:pPr lvl="4" fontAlgn="base">
              <a:spcBef>
                <a:spcPct val="50000"/>
              </a:spcBef>
              <a:spcAft>
                <a:spcPct val="0"/>
              </a:spcAft>
            </a:pPr>
            <a:r>
              <a:rPr lang="en-US" smtClean="0">
                <a:solidFill>
                  <a:srgbClr val="000000"/>
                </a:solidFill>
              </a:rPr>
              <a:t>MultiIdent</a:t>
            </a:r>
          </a:p>
          <a:p>
            <a:pPr lvl="4" fontAlgn="base">
              <a:spcBef>
                <a:spcPct val="50000"/>
              </a:spcBef>
              <a:spcAft>
                <a:spcPct val="0"/>
              </a:spcAft>
            </a:pPr>
            <a:r>
              <a:rPr lang="en-US" smtClean="0">
                <a:solidFill>
                  <a:srgbClr val="000000"/>
                </a:solidFill>
              </a:rPr>
              <a:t>ProFound</a:t>
            </a:r>
          </a:p>
          <a:p>
            <a:pPr lvl="4" fontAlgn="base">
              <a:spcBef>
                <a:spcPct val="50000"/>
              </a:spcBef>
              <a:spcAft>
                <a:spcPct val="0"/>
              </a:spcAft>
            </a:pPr>
            <a:r>
              <a:rPr lang="en-US" smtClean="0">
                <a:solidFill>
                  <a:srgbClr val="000000"/>
                </a:solidFill>
              </a:rPr>
              <a:t>PepSea</a:t>
            </a:r>
          </a:p>
          <a:p>
            <a:pPr lvl="4" fontAlgn="base">
              <a:spcBef>
                <a:spcPct val="50000"/>
              </a:spcBef>
              <a:spcAft>
                <a:spcPct val="0"/>
              </a:spcAft>
            </a:pPr>
            <a:r>
              <a:rPr lang="en-US" smtClean="0">
                <a:solidFill>
                  <a:srgbClr val="000000"/>
                </a:solidFill>
              </a:rPr>
              <a:t>MASCOT</a:t>
            </a:r>
          </a:p>
          <a:p>
            <a:pPr lvl="4" fontAlgn="base">
              <a:spcBef>
                <a:spcPct val="50000"/>
              </a:spcBef>
              <a:spcAft>
                <a:spcPct val="0"/>
              </a:spcAft>
            </a:pPr>
            <a:r>
              <a:rPr lang="en-US" smtClean="0">
                <a:solidFill>
                  <a:srgbClr val="000000"/>
                </a:solidFill>
              </a:rPr>
              <a:t>MS-Fit</a:t>
            </a:r>
          </a:p>
          <a:p>
            <a:pPr lvl="4" fontAlgn="base">
              <a:spcBef>
                <a:spcPct val="50000"/>
              </a:spcBef>
              <a:spcAft>
                <a:spcPct val="0"/>
              </a:spcAft>
            </a:pPr>
            <a:r>
              <a:rPr lang="en-US" smtClean="0">
                <a:solidFill>
                  <a:srgbClr val="000000"/>
                </a:solidFill>
              </a:rPr>
              <a:t>SEQUEST</a:t>
            </a:r>
          </a:p>
          <a:p>
            <a:pPr lvl="4" fontAlgn="base">
              <a:spcBef>
                <a:spcPct val="50000"/>
              </a:spcBef>
              <a:spcAft>
                <a:spcPct val="0"/>
              </a:spcAft>
            </a:pPr>
            <a:r>
              <a:rPr lang="en-US" smtClean="0">
                <a:solidFill>
                  <a:srgbClr val="000000"/>
                </a:solidFill>
              </a:rPr>
              <a:t>PepFrag</a:t>
            </a:r>
          </a:p>
          <a:p>
            <a:pPr lvl="4" fontAlgn="base">
              <a:spcBef>
                <a:spcPct val="50000"/>
              </a:spcBef>
              <a:spcAft>
                <a:spcPct val="0"/>
              </a:spcAft>
            </a:pPr>
            <a:r>
              <a:rPr lang="en-US" smtClean="0">
                <a:solidFill>
                  <a:srgbClr val="000000"/>
                </a:solidFill>
              </a:rPr>
              <a:t>MS-Tag</a:t>
            </a:r>
          </a:p>
          <a:p>
            <a:pPr lvl="4" fontAlgn="base">
              <a:spcBef>
                <a:spcPct val="50000"/>
              </a:spcBef>
              <a:spcAft>
                <a:spcPct val="0"/>
              </a:spcAft>
            </a:pPr>
            <a:r>
              <a:rPr lang="en-US" smtClean="0">
                <a:solidFill>
                  <a:srgbClr val="000000"/>
                </a:solidFill>
              </a:rPr>
              <a:t>Sherpa</a:t>
            </a:r>
          </a:p>
          <a:p>
            <a:pPr fontAlgn="base">
              <a:spcBef>
                <a:spcPct val="50000"/>
              </a:spcBef>
              <a:spcAft>
                <a:spcPct val="0"/>
              </a:spcAft>
            </a:pPr>
            <a:endParaRPr lang="en-US" smtClean="0">
              <a:solidFill>
                <a:srgbClr val="000000"/>
              </a:solidFill>
            </a:endParaRPr>
          </a:p>
          <a:p>
            <a:pPr fontAlgn="base">
              <a:spcBef>
                <a:spcPct val="50000"/>
              </a:spcBef>
              <a:spcAft>
                <a:spcPct val="0"/>
              </a:spcAft>
            </a:pPr>
            <a:r>
              <a:rPr lang="en-US" smtClean="0">
                <a:solidFill>
                  <a:srgbClr val="000000"/>
                </a:solidFill>
              </a:rPr>
              <a:t>Task for students: find the appropriate url for each above mentioned tool</a:t>
            </a:r>
            <a:endParaRPr lang="el-GR" smtClean="0">
              <a:solidFill>
                <a:srgbClr val="000000"/>
              </a:solidFill>
            </a:endParaRP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263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a:xfrm>
            <a:off x="609601" y="274638"/>
            <a:ext cx="10479617" cy="633412"/>
          </a:xfrm>
        </p:spPr>
        <p:txBody>
          <a:bodyPr/>
          <a:lstStyle/>
          <a:p>
            <a:r>
              <a:rPr lang="en-GB" sz="3200">
                <a:solidFill>
                  <a:schemeClr val="tx1"/>
                </a:solidFill>
              </a:rPr>
              <a:t>Proteomics in human diseases</a:t>
            </a:r>
          </a:p>
        </p:txBody>
      </p:sp>
      <p:pic>
        <p:nvPicPr>
          <p:cNvPr id="110599" name="Picture 7"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033464"/>
            <a:ext cx="7569200" cy="4791075"/>
          </a:xfrm>
          <a:prstGeom prst="rect">
            <a:avLst/>
          </a:prstGeom>
          <a:noFill/>
          <a:extLst>
            <a:ext uri="{909E8E84-426E-40DD-AFC4-6F175D3DCCD1}">
              <a14:hiddenFill xmlns:a14="http://schemas.microsoft.com/office/drawing/2010/main">
                <a:solidFill>
                  <a:srgbClr val="FFFFFF"/>
                </a:solidFill>
              </a14:hiddenFill>
            </a:ext>
          </a:extLst>
        </p:spPr>
      </p:pic>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9413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1678517" y="2565401"/>
            <a:ext cx="6138069" cy="2280807"/>
            <a:chOff x="22" y="1896"/>
            <a:chExt cx="4492" cy="2494"/>
          </a:xfrm>
        </p:grpSpPr>
        <p:grpSp>
          <p:nvGrpSpPr>
            <p:cNvPr id="49155" name="Group 3"/>
            <p:cNvGrpSpPr>
              <a:grpSpLocks/>
            </p:cNvGrpSpPr>
            <p:nvPr/>
          </p:nvGrpSpPr>
          <p:grpSpPr bwMode="auto">
            <a:xfrm>
              <a:off x="22" y="1896"/>
              <a:ext cx="4006" cy="2494"/>
              <a:chOff x="1201" y="1517"/>
              <a:chExt cx="4006" cy="2494"/>
            </a:xfrm>
          </p:grpSpPr>
          <p:sp>
            <p:nvSpPr>
              <p:cNvPr id="49156" name="Text Box 4"/>
              <p:cNvSpPr txBox="1">
                <a:spLocks noChangeArrowheads="1"/>
              </p:cNvSpPr>
              <p:nvPr/>
            </p:nvSpPr>
            <p:spPr bwMode="auto">
              <a:xfrm>
                <a:off x="4879" y="3152"/>
                <a:ext cx="135"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600"/>
              </a:p>
            </p:txBody>
          </p:sp>
          <p:grpSp>
            <p:nvGrpSpPr>
              <p:cNvPr id="49157" name="Group 5"/>
              <p:cNvGrpSpPr>
                <a:grpSpLocks/>
              </p:cNvGrpSpPr>
              <p:nvPr/>
            </p:nvGrpSpPr>
            <p:grpSpPr bwMode="auto">
              <a:xfrm>
                <a:off x="1201" y="1517"/>
                <a:ext cx="3787" cy="2441"/>
                <a:chOff x="0" y="1879"/>
                <a:chExt cx="3787" cy="2441"/>
              </a:xfrm>
            </p:grpSpPr>
            <p:pic>
              <p:nvPicPr>
                <p:cNvPr id="49158" name="Picture 6" descr="spec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9"/>
                  <a:ext cx="3787" cy="2441"/>
                </a:xfrm>
                <a:prstGeom prst="rect">
                  <a:avLst/>
                </a:prstGeom>
                <a:noFill/>
                <a:extLst>
                  <a:ext uri="{909E8E84-426E-40DD-AFC4-6F175D3DCCD1}">
                    <a14:hiddenFill xmlns:a14="http://schemas.microsoft.com/office/drawing/2010/main">
                      <a:solidFill>
                        <a:srgbClr val="FFFFFF"/>
                      </a:solidFill>
                    </a14:hiddenFill>
                  </a:ext>
                </a:extLst>
              </p:spPr>
            </p:pic>
            <p:sp>
              <p:nvSpPr>
                <p:cNvPr id="49159" name="Text Box 7"/>
                <p:cNvSpPr txBox="1">
                  <a:spLocks noChangeArrowheads="1"/>
                </p:cNvSpPr>
                <p:nvPr/>
              </p:nvSpPr>
              <p:spPr bwMode="auto">
                <a:xfrm>
                  <a:off x="294" y="2009"/>
                  <a:ext cx="3357"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  Identification of diagnostic proteomic patterns</a:t>
                  </a:r>
                  <a:endParaRPr lang="el-GR" sz="1400"/>
                </a:p>
              </p:txBody>
            </p:sp>
          </p:grpSp>
          <p:sp>
            <p:nvSpPr>
              <p:cNvPr id="49160" name="Text Box 8"/>
              <p:cNvSpPr txBox="1">
                <a:spLocks noChangeArrowheads="1"/>
              </p:cNvSpPr>
              <p:nvPr/>
            </p:nvSpPr>
            <p:spPr bwMode="auto">
              <a:xfrm>
                <a:off x="4689" y="3708"/>
                <a:ext cx="518"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t>Benign</a:t>
                </a:r>
                <a:endParaRPr lang="el-GR" sz="1200" b="1"/>
              </a:p>
            </p:txBody>
          </p:sp>
          <p:sp>
            <p:nvSpPr>
              <p:cNvPr id="49161" name="Line 9"/>
              <p:cNvSpPr>
                <a:spLocks noChangeShapeType="1"/>
              </p:cNvSpPr>
              <p:nvPr/>
            </p:nvSpPr>
            <p:spPr bwMode="auto">
              <a:xfrm>
                <a:off x="4422" y="356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62" name="Text Box 10"/>
            <p:cNvSpPr txBox="1">
              <a:spLocks noChangeArrowheads="1"/>
            </p:cNvSpPr>
            <p:nvPr/>
          </p:nvSpPr>
          <p:spPr bwMode="auto">
            <a:xfrm>
              <a:off x="3548" y="3625"/>
              <a:ext cx="966"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t>Bladder Cancer</a:t>
              </a:r>
              <a:endParaRPr lang="el-GR" sz="1200" b="1"/>
            </a:p>
          </p:txBody>
        </p:sp>
      </p:grpSp>
      <p:sp>
        <p:nvSpPr>
          <p:cNvPr id="49165" name="Text Box 13"/>
          <p:cNvSpPr txBox="1">
            <a:spLocks noChangeArrowheads="1"/>
          </p:cNvSpPr>
          <p:nvPr/>
        </p:nvSpPr>
        <p:spPr bwMode="auto">
          <a:xfrm>
            <a:off x="814918" y="328614"/>
            <a:ext cx="1017693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t>Fingerprinting of bladder cancer</a:t>
            </a:r>
            <a:r>
              <a:rPr lang="en-US"/>
              <a:t> </a:t>
            </a:r>
            <a:endParaRPr lang="el-GR"/>
          </a:p>
        </p:txBody>
      </p:sp>
      <p:pic>
        <p:nvPicPr>
          <p:cNvPr id="49169" name="Picture 17" descr="pcr200tw copy"/>
          <p:cNvPicPr>
            <a:picLocks noChangeAspect="1" noChangeArrowheads="1"/>
          </p:cNvPicPr>
          <p:nvPr/>
        </p:nvPicPr>
        <p:blipFill>
          <a:blip r:embed="rId4">
            <a:extLst>
              <a:ext uri="{28A0092B-C50C-407E-A947-70E740481C1C}">
                <a14:useLocalDpi xmlns:a14="http://schemas.microsoft.com/office/drawing/2010/main" val="0"/>
              </a:ext>
            </a:extLst>
          </a:blip>
          <a:srcRect r="2338" b="2347"/>
          <a:stretch>
            <a:fillRect/>
          </a:stretch>
        </p:blipFill>
        <p:spPr bwMode="auto">
          <a:xfrm>
            <a:off x="2832100" y="1557339"/>
            <a:ext cx="654051" cy="503237"/>
          </a:xfrm>
          <a:prstGeom prst="rect">
            <a:avLst/>
          </a:prstGeom>
          <a:noFill/>
          <a:extLst>
            <a:ext uri="{909E8E84-426E-40DD-AFC4-6F175D3DCCD1}">
              <a14:hiddenFill xmlns:a14="http://schemas.microsoft.com/office/drawing/2010/main">
                <a:solidFill>
                  <a:srgbClr val="FFFFFF"/>
                </a:solidFill>
              </a14:hiddenFill>
            </a:ext>
          </a:extLst>
        </p:spPr>
      </p:pic>
      <p:sp>
        <p:nvSpPr>
          <p:cNvPr id="49174" name="Text Box 22"/>
          <p:cNvSpPr txBox="1">
            <a:spLocks noChangeArrowheads="1"/>
          </p:cNvSpPr>
          <p:nvPr/>
        </p:nvSpPr>
        <p:spPr bwMode="auto">
          <a:xfrm>
            <a:off x="2832100" y="1341438"/>
            <a:ext cx="25715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a:t>Combination of protein extract</a:t>
            </a:r>
          </a:p>
        </p:txBody>
      </p:sp>
      <p:grpSp>
        <p:nvGrpSpPr>
          <p:cNvPr id="49176" name="Group 24"/>
          <p:cNvGrpSpPr>
            <a:grpSpLocks/>
          </p:cNvGrpSpPr>
          <p:nvPr/>
        </p:nvGrpSpPr>
        <p:grpSpPr bwMode="auto">
          <a:xfrm>
            <a:off x="6481234" y="1430338"/>
            <a:ext cx="2112433" cy="919162"/>
            <a:chOff x="3888" y="614"/>
            <a:chExt cx="1536" cy="928"/>
          </a:xfrm>
        </p:grpSpPr>
        <p:sp>
          <p:nvSpPr>
            <p:cNvPr id="49177" name="Text Box 25"/>
            <p:cNvSpPr txBox="1">
              <a:spLocks noChangeAspect="1" noChangeArrowheads="1"/>
            </p:cNvSpPr>
            <p:nvPr/>
          </p:nvSpPr>
          <p:spPr bwMode="auto">
            <a:xfrm>
              <a:off x="4527" y="614"/>
              <a:ext cx="20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sz="800">
                <a:latin typeface="Times New Roman" pitchFamily="18" charset="0"/>
              </a:endParaRPr>
            </a:p>
          </p:txBody>
        </p:sp>
        <p:sp>
          <p:nvSpPr>
            <p:cNvPr id="49178" name="AutoShape 26"/>
            <p:cNvSpPr>
              <a:spLocks noChangeAspect="1" noChangeArrowheads="1"/>
            </p:cNvSpPr>
            <p:nvPr/>
          </p:nvSpPr>
          <p:spPr bwMode="auto">
            <a:xfrm rot="-16200000">
              <a:off x="4702" y="575"/>
              <a:ext cx="321" cy="1122"/>
            </a:xfrm>
            <a:prstGeom prst="can">
              <a:avLst>
                <a:gd name="adj" fmla="val 12120"/>
              </a:avLst>
            </a:prstGeom>
            <a:gradFill rotWithShape="0">
              <a:gsLst>
                <a:gs pos="0">
                  <a:srgbClr val="3176FF"/>
                </a:gs>
                <a:gs pos="50000">
                  <a:srgbClr val="AFCAFF"/>
                </a:gs>
                <a:gs pos="100000">
                  <a:srgbClr val="3176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nvGrpSpPr>
            <p:cNvPr id="49179" name="Group 27"/>
            <p:cNvGrpSpPr>
              <a:grpSpLocks noChangeAspect="1"/>
            </p:cNvGrpSpPr>
            <p:nvPr/>
          </p:nvGrpSpPr>
          <p:grpSpPr bwMode="auto">
            <a:xfrm>
              <a:off x="3888" y="754"/>
              <a:ext cx="51" cy="682"/>
              <a:chOff x="288" y="384"/>
              <a:chExt cx="143" cy="1632"/>
            </a:xfrm>
          </p:grpSpPr>
          <p:sp>
            <p:nvSpPr>
              <p:cNvPr id="49180" name="Rectangle 28"/>
              <p:cNvSpPr>
                <a:spLocks noChangeAspect="1" noChangeArrowheads="1"/>
              </p:cNvSpPr>
              <p:nvPr/>
            </p:nvSpPr>
            <p:spPr bwMode="auto">
              <a:xfrm>
                <a:off x="288" y="384"/>
                <a:ext cx="48" cy="1632"/>
              </a:xfrm>
              <a:prstGeom prst="rect">
                <a:avLst/>
              </a:prstGeom>
              <a:solidFill>
                <a:srgbClr val="EAEAEA"/>
              </a:solidFill>
              <a:ln w="9525">
                <a:miter lim="800000"/>
                <a:headEnd/>
                <a:tailEnd/>
              </a:ln>
              <a:effectLst/>
              <a:scene3d>
                <a:camera prst="legacyPerspectiveFront">
                  <a:rot lat="20099999" lon="1500000" rev="0"/>
                </a:camera>
                <a:lightRig rig="legacyFlat2" dir="t"/>
              </a:scene3d>
              <a:sp3d extrusionH="430200" prstMaterial="legacyMatte">
                <a:bevelT w="13500" h="13500" prst="angle"/>
                <a:bevelB w="13500" h="13500" prst="angle"/>
                <a:extrusionClr>
                  <a:srgbClr val="EAEAEA"/>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9181" name="AutoShape 29"/>
              <p:cNvSpPr>
                <a:spLocks noChangeAspect="1" noChangeArrowheads="1"/>
              </p:cNvSpPr>
              <p:nvPr/>
            </p:nvSpPr>
            <p:spPr bwMode="auto">
              <a:xfrm rot="-12219789">
                <a:off x="365" y="713"/>
                <a:ext cx="66"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sp>
            <p:nvSpPr>
              <p:cNvPr id="49182" name="AutoShape 30"/>
              <p:cNvSpPr>
                <a:spLocks noChangeAspect="1" noChangeArrowheads="1"/>
              </p:cNvSpPr>
              <p:nvPr/>
            </p:nvSpPr>
            <p:spPr bwMode="auto">
              <a:xfrm rot="-12219789">
                <a:off x="365" y="857"/>
                <a:ext cx="66"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sp>
            <p:nvSpPr>
              <p:cNvPr id="49183" name="AutoShape 31"/>
              <p:cNvSpPr>
                <a:spLocks noChangeAspect="1" noChangeArrowheads="1"/>
              </p:cNvSpPr>
              <p:nvPr/>
            </p:nvSpPr>
            <p:spPr bwMode="auto">
              <a:xfrm rot="-12219789">
                <a:off x="365" y="1001"/>
                <a:ext cx="66"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sp>
            <p:nvSpPr>
              <p:cNvPr id="49184" name="AutoShape 32"/>
              <p:cNvSpPr>
                <a:spLocks noChangeAspect="1" noChangeArrowheads="1"/>
              </p:cNvSpPr>
              <p:nvPr/>
            </p:nvSpPr>
            <p:spPr bwMode="auto">
              <a:xfrm rot="-12219789">
                <a:off x="365" y="1145"/>
                <a:ext cx="66"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sp>
            <p:nvSpPr>
              <p:cNvPr id="49185" name="AutoShape 33"/>
              <p:cNvSpPr>
                <a:spLocks noChangeAspect="1" noChangeArrowheads="1"/>
              </p:cNvSpPr>
              <p:nvPr/>
            </p:nvSpPr>
            <p:spPr bwMode="auto">
              <a:xfrm rot="-12219789">
                <a:off x="365" y="1289"/>
                <a:ext cx="66"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sp>
            <p:nvSpPr>
              <p:cNvPr id="49186" name="AutoShape 34"/>
              <p:cNvSpPr>
                <a:spLocks noChangeAspect="1" noChangeArrowheads="1"/>
              </p:cNvSpPr>
              <p:nvPr/>
            </p:nvSpPr>
            <p:spPr bwMode="auto">
              <a:xfrm rot="-12219789">
                <a:off x="365" y="1433"/>
                <a:ext cx="66"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sp>
            <p:nvSpPr>
              <p:cNvPr id="49187" name="AutoShape 35"/>
              <p:cNvSpPr>
                <a:spLocks noChangeAspect="1" noChangeArrowheads="1"/>
              </p:cNvSpPr>
              <p:nvPr/>
            </p:nvSpPr>
            <p:spPr bwMode="auto">
              <a:xfrm rot="-12219789">
                <a:off x="365" y="1577"/>
                <a:ext cx="66"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sp>
            <p:nvSpPr>
              <p:cNvPr id="49188" name="AutoShape 36"/>
              <p:cNvSpPr>
                <a:spLocks noChangeAspect="1" noChangeArrowheads="1"/>
              </p:cNvSpPr>
              <p:nvPr/>
            </p:nvSpPr>
            <p:spPr bwMode="auto">
              <a:xfrm rot="-12219789">
                <a:off x="374" y="1719"/>
                <a:ext cx="57"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9525">
                <a:solidFill>
                  <a:schemeClr val="tx1"/>
                </a:solidFill>
                <a:round/>
                <a:headEnd/>
                <a:tailEnd/>
              </a:ln>
              <a:effectLst>
                <a:outerShdw dist="25400" dir="5400000" algn="ctr" rotWithShape="0">
                  <a:schemeClr val="bg2"/>
                </a:outerShdw>
              </a:effectLst>
            </p:spPr>
            <p:txBody>
              <a:bodyPr wrap="none" anchor="ctr"/>
              <a:lstStyle/>
              <a:p>
                <a:endParaRPr lang="en-US"/>
              </a:p>
            </p:txBody>
          </p:sp>
        </p:grpSp>
        <p:grpSp>
          <p:nvGrpSpPr>
            <p:cNvPr id="49189" name="Group 37"/>
            <p:cNvGrpSpPr>
              <a:grpSpLocks noChangeAspect="1"/>
            </p:cNvGrpSpPr>
            <p:nvPr/>
          </p:nvGrpSpPr>
          <p:grpSpPr bwMode="auto">
            <a:xfrm>
              <a:off x="4146" y="960"/>
              <a:ext cx="188" cy="248"/>
              <a:chOff x="1338" y="878"/>
              <a:chExt cx="522" cy="595"/>
            </a:xfrm>
          </p:grpSpPr>
          <p:grpSp>
            <p:nvGrpSpPr>
              <p:cNvPr id="49190" name="Group 38"/>
              <p:cNvGrpSpPr>
                <a:grpSpLocks noChangeAspect="1"/>
              </p:cNvGrpSpPr>
              <p:nvPr/>
            </p:nvGrpSpPr>
            <p:grpSpPr bwMode="auto">
              <a:xfrm>
                <a:off x="1440" y="960"/>
                <a:ext cx="288" cy="268"/>
                <a:chOff x="864" y="1140"/>
                <a:chExt cx="157" cy="146"/>
              </a:xfrm>
            </p:grpSpPr>
            <p:sp>
              <p:nvSpPr>
                <p:cNvPr id="49191" name="Freeform 39"/>
                <p:cNvSpPr>
                  <a:spLocks noChangeAspect="1"/>
                </p:cNvSpPr>
                <p:nvPr/>
              </p:nvSpPr>
              <p:spPr bwMode="auto">
                <a:xfrm>
                  <a:off x="864" y="1152"/>
                  <a:ext cx="131" cy="134"/>
                </a:xfrm>
                <a:custGeom>
                  <a:avLst/>
                  <a:gdLst>
                    <a:gd name="T0" fmla="*/ 61 w 131"/>
                    <a:gd name="T1" fmla="*/ 39 h 134"/>
                    <a:gd name="T2" fmla="*/ 11 w 131"/>
                    <a:gd name="T3" fmla="*/ 72 h 134"/>
                    <a:gd name="T4" fmla="*/ 50 w 131"/>
                    <a:gd name="T5" fmla="*/ 95 h 134"/>
                    <a:gd name="T6" fmla="*/ 11 w 131"/>
                    <a:gd name="T7" fmla="*/ 44 h 134"/>
                    <a:gd name="T8" fmla="*/ 61 w 131"/>
                    <a:gd name="T9" fmla="*/ 0 h 134"/>
                    <a:gd name="T10" fmla="*/ 73 w 131"/>
                    <a:gd name="T11" fmla="*/ 50 h 134"/>
                    <a:gd name="T12" fmla="*/ 101 w 131"/>
                    <a:gd name="T13" fmla="*/ 50 h 134"/>
                    <a:gd name="T14" fmla="*/ 112 w 131"/>
                    <a:gd name="T15" fmla="*/ 100 h 134"/>
                    <a:gd name="T16" fmla="*/ 95 w 131"/>
                    <a:gd name="T17" fmla="*/ 78 h 134"/>
                    <a:gd name="T18" fmla="*/ 89 w 131"/>
                    <a:gd name="T19" fmla="*/ 100 h 134"/>
                    <a:gd name="T20" fmla="*/ 95 w 131"/>
                    <a:gd name="T21" fmla="*/ 117 h 134"/>
                    <a:gd name="T22" fmla="*/ 101 w 131"/>
                    <a:gd name="T23" fmla="*/ 100 h 134"/>
                    <a:gd name="T24" fmla="*/ 78 w 131"/>
                    <a:gd name="T25" fmla="*/ 134 h 134"/>
                    <a:gd name="T26" fmla="*/ 61 w 131"/>
                    <a:gd name="T27" fmla="*/ 117 h 134"/>
                    <a:gd name="T28" fmla="*/ 78 w 131"/>
                    <a:gd name="T29" fmla="*/ 67 h 134"/>
                    <a:gd name="T30" fmla="*/ 84 w 131"/>
                    <a:gd name="T31" fmla="*/ 83 h 134"/>
                    <a:gd name="T32" fmla="*/ 45 w 131"/>
                    <a:gd name="T33" fmla="*/ 61 h 134"/>
                    <a:gd name="T34" fmla="*/ 50 w 131"/>
                    <a:gd name="T35" fmla="*/ 8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34">
                      <a:moveTo>
                        <a:pt x="61" y="39"/>
                      </a:moveTo>
                      <a:cubicBezTo>
                        <a:pt x="42" y="52"/>
                        <a:pt x="28" y="55"/>
                        <a:pt x="11" y="72"/>
                      </a:cubicBezTo>
                      <a:cubicBezTo>
                        <a:pt x="0" y="109"/>
                        <a:pt x="25" y="101"/>
                        <a:pt x="50" y="95"/>
                      </a:cubicBezTo>
                      <a:cubicBezTo>
                        <a:pt x="41" y="44"/>
                        <a:pt x="35" y="81"/>
                        <a:pt x="11" y="44"/>
                      </a:cubicBezTo>
                      <a:cubicBezTo>
                        <a:pt x="21" y="17"/>
                        <a:pt x="45" y="24"/>
                        <a:pt x="61" y="0"/>
                      </a:cubicBezTo>
                      <a:cubicBezTo>
                        <a:pt x="99" y="11"/>
                        <a:pt x="108" y="26"/>
                        <a:pt x="73" y="50"/>
                      </a:cubicBezTo>
                      <a:cubicBezTo>
                        <a:pt x="82" y="20"/>
                        <a:pt x="91" y="15"/>
                        <a:pt x="101" y="50"/>
                      </a:cubicBezTo>
                      <a:cubicBezTo>
                        <a:pt x="93" y="73"/>
                        <a:pt x="99" y="80"/>
                        <a:pt x="112" y="100"/>
                      </a:cubicBezTo>
                      <a:cubicBezTo>
                        <a:pt x="113" y="98"/>
                        <a:pt x="131" y="56"/>
                        <a:pt x="95" y="78"/>
                      </a:cubicBezTo>
                      <a:cubicBezTo>
                        <a:pt x="89" y="82"/>
                        <a:pt x="91" y="93"/>
                        <a:pt x="89" y="100"/>
                      </a:cubicBezTo>
                      <a:cubicBezTo>
                        <a:pt x="91" y="106"/>
                        <a:pt x="89" y="117"/>
                        <a:pt x="95" y="117"/>
                      </a:cubicBezTo>
                      <a:cubicBezTo>
                        <a:pt x="101" y="117"/>
                        <a:pt x="105" y="96"/>
                        <a:pt x="101" y="100"/>
                      </a:cubicBezTo>
                      <a:cubicBezTo>
                        <a:pt x="91" y="110"/>
                        <a:pt x="78" y="134"/>
                        <a:pt x="78" y="134"/>
                      </a:cubicBezTo>
                      <a:cubicBezTo>
                        <a:pt x="72" y="128"/>
                        <a:pt x="61" y="125"/>
                        <a:pt x="61" y="117"/>
                      </a:cubicBezTo>
                      <a:cubicBezTo>
                        <a:pt x="61" y="99"/>
                        <a:pt x="78" y="67"/>
                        <a:pt x="78" y="67"/>
                      </a:cubicBezTo>
                      <a:cubicBezTo>
                        <a:pt x="80" y="72"/>
                        <a:pt x="89" y="80"/>
                        <a:pt x="84" y="83"/>
                      </a:cubicBezTo>
                      <a:cubicBezTo>
                        <a:pt x="69" y="93"/>
                        <a:pt x="51" y="67"/>
                        <a:pt x="45" y="61"/>
                      </a:cubicBezTo>
                      <a:cubicBezTo>
                        <a:pt x="50" y="85"/>
                        <a:pt x="50" y="75"/>
                        <a:pt x="50" y="89"/>
                      </a:cubicBezTo>
                    </a:path>
                  </a:pathLst>
                </a:custGeom>
                <a:gradFill rotWithShape="0">
                  <a:gsLst>
                    <a:gs pos="0">
                      <a:srgbClr val="FF0000"/>
                    </a:gs>
                    <a:gs pos="50000">
                      <a:srgbClr val="FF0000">
                        <a:gamma/>
                        <a:shade val="54510"/>
                        <a:invGamma/>
                      </a:srgbClr>
                    </a:gs>
                    <a:gs pos="100000">
                      <a:srgbClr val="FF0000"/>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2" name="Freeform 40"/>
                <p:cNvSpPr>
                  <a:spLocks noChangeAspect="1"/>
                </p:cNvSpPr>
                <p:nvPr/>
              </p:nvSpPr>
              <p:spPr bwMode="auto">
                <a:xfrm rot="5594255">
                  <a:off x="933" y="1159"/>
                  <a:ext cx="108" cy="69"/>
                </a:xfrm>
                <a:custGeom>
                  <a:avLst/>
                  <a:gdLst>
                    <a:gd name="T0" fmla="*/ 10 w 84"/>
                    <a:gd name="T1" fmla="*/ 41 h 67"/>
                    <a:gd name="T2" fmla="*/ 22 w 84"/>
                    <a:gd name="T3" fmla="*/ 21 h 67"/>
                    <a:gd name="T4" fmla="*/ 20 w 84"/>
                    <a:gd name="T5" fmla="*/ 27 h 67"/>
                    <a:gd name="T6" fmla="*/ 34 w 84"/>
                    <a:gd name="T7" fmla="*/ 11 h 67"/>
                    <a:gd name="T8" fmla="*/ 36 w 84"/>
                    <a:gd name="T9" fmla="*/ 17 h 67"/>
                    <a:gd name="T10" fmla="*/ 64 w 84"/>
                    <a:gd name="T11" fmla="*/ 7 h 67"/>
                    <a:gd name="T12" fmla="*/ 60 w 84"/>
                    <a:gd name="T13" fmla="*/ 29 h 67"/>
                    <a:gd name="T14" fmla="*/ 58 w 84"/>
                    <a:gd name="T15" fmla="*/ 23 h 67"/>
                    <a:gd name="T16" fmla="*/ 68 w 84"/>
                    <a:gd name="T17" fmla="*/ 25 h 67"/>
                    <a:gd name="T18" fmla="*/ 66 w 84"/>
                    <a:gd name="T19" fmla="*/ 35 h 67"/>
                    <a:gd name="T20" fmla="*/ 42 w 84"/>
                    <a:gd name="T21" fmla="*/ 27 h 67"/>
                    <a:gd name="T22" fmla="*/ 44 w 84"/>
                    <a:gd name="T23" fmla="*/ 37 h 67"/>
                    <a:gd name="T24" fmla="*/ 42 w 84"/>
                    <a:gd name="T25" fmla="*/ 51 h 67"/>
                    <a:gd name="T26" fmla="*/ 52 w 84"/>
                    <a:gd name="T27" fmla="*/ 33 h 67"/>
                    <a:gd name="T28" fmla="*/ 70 w 84"/>
                    <a:gd name="T29" fmla="*/ 21 h 67"/>
                    <a:gd name="T30" fmla="*/ 68 w 84"/>
                    <a:gd name="T31" fmla="*/ 37 h 67"/>
                    <a:gd name="T32" fmla="*/ 42 w 84"/>
                    <a:gd name="T33" fmla="*/ 31 h 67"/>
                    <a:gd name="T34" fmla="*/ 44 w 84"/>
                    <a:gd name="T35" fmla="*/ 61 h 67"/>
                    <a:gd name="T36" fmla="*/ 30 w 84"/>
                    <a:gd name="T37" fmla="*/ 51 h 67"/>
                    <a:gd name="T38" fmla="*/ 26 w 84"/>
                    <a:gd name="T39" fmla="*/ 39 h 67"/>
                    <a:gd name="T40" fmla="*/ 18 w 84"/>
                    <a:gd name="T41" fmla="*/ 41 h 67"/>
                    <a:gd name="T42" fmla="*/ 22 w 84"/>
                    <a:gd name="T43" fmla="*/ 61 h 67"/>
                    <a:gd name="T44" fmla="*/ 10 w 84"/>
                    <a:gd name="T45"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67">
                      <a:moveTo>
                        <a:pt x="10" y="41"/>
                      </a:moveTo>
                      <a:cubicBezTo>
                        <a:pt x="17" y="21"/>
                        <a:pt x="10" y="25"/>
                        <a:pt x="22" y="21"/>
                      </a:cubicBezTo>
                      <a:cubicBezTo>
                        <a:pt x="30" y="24"/>
                        <a:pt x="31" y="34"/>
                        <a:pt x="20" y="27"/>
                      </a:cubicBezTo>
                      <a:cubicBezTo>
                        <a:pt x="22" y="17"/>
                        <a:pt x="22" y="7"/>
                        <a:pt x="34" y="11"/>
                      </a:cubicBezTo>
                      <a:cubicBezTo>
                        <a:pt x="42" y="19"/>
                        <a:pt x="40" y="29"/>
                        <a:pt x="36" y="17"/>
                      </a:cubicBezTo>
                      <a:cubicBezTo>
                        <a:pt x="40" y="0"/>
                        <a:pt x="47" y="5"/>
                        <a:pt x="64" y="7"/>
                      </a:cubicBezTo>
                      <a:cubicBezTo>
                        <a:pt x="69" y="15"/>
                        <a:pt x="75" y="34"/>
                        <a:pt x="60" y="29"/>
                      </a:cubicBezTo>
                      <a:cubicBezTo>
                        <a:pt x="59" y="27"/>
                        <a:pt x="56" y="24"/>
                        <a:pt x="58" y="23"/>
                      </a:cubicBezTo>
                      <a:cubicBezTo>
                        <a:pt x="61" y="21"/>
                        <a:pt x="66" y="22"/>
                        <a:pt x="68" y="25"/>
                      </a:cubicBezTo>
                      <a:cubicBezTo>
                        <a:pt x="70" y="28"/>
                        <a:pt x="67" y="32"/>
                        <a:pt x="66" y="35"/>
                      </a:cubicBezTo>
                      <a:cubicBezTo>
                        <a:pt x="56" y="33"/>
                        <a:pt x="51" y="30"/>
                        <a:pt x="42" y="27"/>
                      </a:cubicBezTo>
                      <a:cubicBezTo>
                        <a:pt x="23" y="30"/>
                        <a:pt x="30" y="35"/>
                        <a:pt x="44" y="37"/>
                      </a:cubicBezTo>
                      <a:cubicBezTo>
                        <a:pt x="50" y="43"/>
                        <a:pt x="56" y="56"/>
                        <a:pt x="42" y="51"/>
                      </a:cubicBezTo>
                      <a:cubicBezTo>
                        <a:pt x="34" y="39"/>
                        <a:pt x="42" y="40"/>
                        <a:pt x="52" y="33"/>
                      </a:cubicBezTo>
                      <a:cubicBezTo>
                        <a:pt x="59" y="28"/>
                        <a:pt x="62" y="24"/>
                        <a:pt x="70" y="21"/>
                      </a:cubicBezTo>
                      <a:cubicBezTo>
                        <a:pt x="84" y="26"/>
                        <a:pt x="80" y="33"/>
                        <a:pt x="68" y="37"/>
                      </a:cubicBezTo>
                      <a:cubicBezTo>
                        <a:pt x="54" y="32"/>
                        <a:pt x="61" y="28"/>
                        <a:pt x="42" y="31"/>
                      </a:cubicBezTo>
                      <a:cubicBezTo>
                        <a:pt x="29" y="40"/>
                        <a:pt x="25" y="57"/>
                        <a:pt x="44" y="61"/>
                      </a:cubicBezTo>
                      <a:cubicBezTo>
                        <a:pt x="35" y="64"/>
                        <a:pt x="37" y="58"/>
                        <a:pt x="30" y="51"/>
                      </a:cubicBezTo>
                      <a:cubicBezTo>
                        <a:pt x="29" y="47"/>
                        <a:pt x="29" y="42"/>
                        <a:pt x="26" y="39"/>
                      </a:cubicBezTo>
                      <a:cubicBezTo>
                        <a:pt x="24" y="37"/>
                        <a:pt x="19" y="38"/>
                        <a:pt x="18" y="41"/>
                      </a:cubicBezTo>
                      <a:cubicBezTo>
                        <a:pt x="16" y="45"/>
                        <a:pt x="20" y="56"/>
                        <a:pt x="22" y="61"/>
                      </a:cubicBezTo>
                      <a:cubicBezTo>
                        <a:pt x="0" y="67"/>
                        <a:pt x="25" y="51"/>
                        <a:pt x="10" y="41"/>
                      </a:cubicBezTo>
                      <a:close/>
                    </a:path>
                  </a:pathLst>
                </a:custGeom>
                <a:gradFill rotWithShape="0">
                  <a:gsLst>
                    <a:gs pos="0">
                      <a:schemeClr val="accent1"/>
                    </a:gs>
                    <a:gs pos="50000">
                      <a:schemeClr val="accent1">
                        <a:gamma/>
                        <a:shade val="46275"/>
                        <a:invGamma/>
                      </a:schemeClr>
                    </a:gs>
                    <a:gs pos="100000">
                      <a:schemeClr val="accent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93" name="Group 41"/>
              <p:cNvGrpSpPr>
                <a:grpSpLocks noChangeAspect="1"/>
              </p:cNvGrpSpPr>
              <p:nvPr/>
            </p:nvGrpSpPr>
            <p:grpSpPr bwMode="auto">
              <a:xfrm>
                <a:off x="1338" y="878"/>
                <a:ext cx="522" cy="595"/>
                <a:chOff x="626" y="1513"/>
                <a:chExt cx="522" cy="595"/>
              </a:xfrm>
            </p:grpSpPr>
            <p:sp>
              <p:nvSpPr>
                <p:cNvPr id="49194" name="Text Box 42"/>
                <p:cNvSpPr txBox="1">
                  <a:spLocks noChangeAspect="1" noChangeArrowheads="1"/>
                </p:cNvSpPr>
                <p:nvPr/>
              </p:nvSpPr>
              <p:spPr bwMode="auto">
                <a:xfrm>
                  <a:off x="626" y="1513"/>
                  <a:ext cx="522"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000" b="1">
                      <a:latin typeface="Times New Roman" pitchFamily="18" charset="0"/>
                    </a:rPr>
                    <a:t>+</a:t>
                  </a:r>
                </a:p>
              </p:txBody>
            </p:sp>
            <p:sp>
              <p:nvSpPr>
                <p:cNvPr id="49195" name="Oval 43"/>
                <p:cNvSpPr>
                  <a:spLocks noChangeAspect="1" noChangeArrowheads="1"/>
                </p:cNvSpPr>
                <p:nvPr/>
              </p:nvSpPr>
              <p:spPr bwMode="auto">
                <a:xfrm>
                  <a:off x="724" y="1587"/>
                  <a:ext cx="58" cy="5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9196" name="Group 44"/>
            <p:cNvGrpSpPr>
              <a:grpSpLocks noChangeAspect="1"/>
            </p:cNvGrpSpPr>
            <p:nvPr/>
          </p:nvGrpSpPr>
          <p:grpSpPr bwMode="auto">
            <a:xfrm>
              <a:off x="4122" y="1083"/>
              <a:ext cx="188" cy="249"/>
              <a:chOff x="1274" y="1169"/>
              <a:chExt cx="523" cy="592"/>
            </a:xfrm>
          </p:grpSpPr>
          <p:grpSp>
            <p:nvGrpSpPr>
              <p:cNvPr id="49197" name="Group 45"/>
              <p:cNvGrpSpPr>
                <a:grpSpLocks noChangeAspect="1"/>
              </p:cNvGrpSpPr>
              <p:nvPr/>
            </p:nvGrpSpPr>
            <p:grpSpPr bwMode="auto">
              <a:xfrm rot="-5977591">
                <a:off x="1440" y="1248"/>
                <a:ext cx="192" cy="179"/>
                <a:chOff x="768" y="1248"/>
                <a:chExt cx="192" cy="179"/>
              </a:xfrm>
            </p:grpSpPr>
            <p:sp>
              <p:nvSpPr>
                <p:cNvPr id="49198" name="Freeform 46"/>
                <p:cNvSpPr>
                  <a:spLocks noChangeAspect="1"/>
                </p:cNvSpPr>
                <p:nvPr/>
              </p:nvSpPr>
              <p:spPr bwMode="auto">
                <a:xfrm>
                  <a:off x="768" y="1263"/>
                  <a:ext cx="160" cy="164"/>
                </a:xfrm>
                <a:custGeom>
                  <a:avLst/>
                  <a:gdLst>
                    <a:gd name="T0" fmla="*/ 61 w 131"/>
                    <a:gd name="T1" fmla="*/ 39 h 134"/>
                    <a:gd name="T2" fmla="*/ 11 w 131"/>
                    <a:gd name="T3" fmla="*/ 72 h 134"/>
                    <a:gd name="T4" fmla="*/ 50 w 131"/>
                    <a:gd name="T5" fmla="*/ 95 h 134"/>
                    <a:gd name="T6" fmla="*/ 11 w 131"/>
                    <a:gd name="T7" fmla="*/ 44 h 134"/>
                    <a:gd name="T8" fmla="*/ 61 w 131"/>
                    <a:gd name="T9" fmla="*/ 0 h 134"/>
                    <a:gd name="T10" fmla="*/ 73 w 131"/>
                    <a:gd name="T11" fmla="*/ 50 h 134"/>
                    <a:gd name="T12" fmla="*/ 101 w 131"/>
                    <a:gd name="T13" fmla="*/ 50 h 134"/>
                    <a:gd name="T14" fmla="*/ 112 w 131"/>
                    <a:gd name="T15" fmla="*/ 100 h 134"/>
                    <a:gd name="T16" fmla="*/ 95 w 131"/>
                    <a:gd name="T17" fmla="*/ 78 h 134"/>
                    <a:gd name="T18" fmla="*/ 89 w 131"/>
                    <a:gd name="T19" fmla="*/ 100 h 134"/>
                    <a:gd name="T20" fmla="*/ 95 w 131"/>
                    <a:gd name="T21" fmla="*/ 117 h 134"/>
                    <a:gd name="T22" fmla="*/ 101 w 131"/>
                    <a:gd name="T23" fmla="*/ 100 h 134"/>
                    <a:gd name="T24" fmla="*/ 78 w 131"/>
                    <a:gd name="T25" fmla="*/ 134 h 134"/>
                    <a:gd name="T26" fmla="*/ 61 w 131"/>
                    <a:gd name="T27" fmla="*/ 117 h 134"/>
                    <a:gd name="T28" fmla="*/ 78 w 131"/>
                    <a:gd name="T29" fmla="*/ 67 h 134"/>
                    <a:gd name="T30" fmla="*/ 84 w 131"/>
                    <a:gd name="T31" fmla="*/ 83 h 134"/>
                    <a:gd name="T32" fmla="*/ 45 w 131"/>
                    <a:gd name="T33" fmla="*/ 61 h 134"/>
                    <a:gd name="T34" fmla="*/ 50 w 131"/>
                    <a:gd name="T35" fmla="*/ 8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34">
                      <a:moveTo>
                        <a:pt x="61" y="39"/>
                      </a:moveTo>
                      <a:cubicBezTo>
                        <a:pt x="42" y="52"/>
                        <a:pt x="28" y="55"/>
                        <a:pt x="11" y="72"/>
                      </a:cubicBezTo>
                      <a:cubicBezTo>
                        <a:pt x="0" y="109"/>
                        <a:pt x="25" y="101"/>
                        <a:pt x="50" y="95"/>
                      </a:cubicBezTo>
                      <a:cubicBezTo>
                        <a:pt x="41" y="44"/>
                        <a:pt x="35" y="81"/>
                        <a:pt x="11" y="44"/>
                      </a:cubicBezTo>
                      <a:cubicBezTo>
                        <a:pt x="21" y="17"/>
                        <a:pt x="45" y="24"/>
                        <a:pt x="61" y="0"/>
                      </a:cubicBezTo>
                      <a:cubicBezTo>
                        <a:pt x="99" y="11"/>
                        <a:pt x="108" y="26"/>
                        <a:pt x="73" y="50"/>
                      </a:cubicBezTo>
                      <a:cubicBezTo>
                        <a:pt x="82" y="20"/>
                        <a:pt x="91" y="15"/>
                        <a:pt x="101" y="50"/>
                      </a:cubicBezTo>
                      <a:cubicBezTo>
                        <a:pt x="93" y="73"/>
                        <a:pt x="99" y="80"/>
                        <a:pt x="112" y="100"/>
                      </a:cubicBezTo>
                      <a:cubicBezTo>
                        <a:pt x="113" y="98"/>
                        <a:pt x="131" y="56"/>
                        <a:pt x="95" y="78"/>
                      </a:cubicBezTo>
                      <a:cubicBezTo>
                        <a:pt x="89" y="82"/>
                        <a:pt x="91" y="93"/>
                        <a:pt x="89" y="100"/>
                      </a:cubicBezTo>
                      <a:cubicBezTo>
                        <a:pt x="91" y="106"/>
                        <a:pt x="89" y="117"/>
                        <a:pt x="95" y="117"/>
                      </a:cubicBezTo>
                      <a:cubicBezTo>
                        <a:pt x="101" y="117"/>
                        <a:pt x="105" y="96"/>
                        <a:pt x="101" y="100"/>
                      </a:cubicBezTo>
                      <a:cubicBezTo>
                        <a:pt x="91" y="110"/>
                        <a:pt x="78" y="134"/>
                        <a:pt x="78" y="134"/>
                      </a:cubicBezTo>
                      <a:cubicBezTo>
                        <a:pt x="72" y="128"/>
                        <a:pt x="61" y="125"/>
                        <a:pt x="61" y="117"/>
                      </a:cubicBezTo>
                      <a:cubicBezTo>
                        <a:pt x="61" y="99"/>
                        <a:pt x="78" y="67"/>
                        <a:pt x="78" y="67"/>
                      </a:cubicBezTo>
                      <a:cubicBezTo>
                        <a:pt x="80" y="72"/>
                        <a:pt x="89" y="80"/>
                        <a:pt x="84" y="83"/>
                      </a:cubicBezTo>
                      <a:cubicBezTo>
                        <a:pt x="69" y="93"/>
                        <a:pt x="51" y="67"/>
                        <a:pt x="45" y="61"/>
                      </a:cubicBezTo>
                      <a:cubicBezTo>
                        <a:pt x="50" y="85"/>
                        <a:pt x="50" y="75"/>
                        <a:pt x="50" y="89"/>
                      </a:cubicBezTo>
                    </a:path>
                  </a:pathLst>
                </a:custGeom>
                <a:gradFill rotWithShape="0">
                  <a:gsLst>
                    <a:gs pos="0">
                      <a:srgbClr val="0000FF"/>
                    </a:gs>
                    <a:gs pos="100000">
                      <a:schemeClr val="bg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9" name="Freeform 47"/>
                <p:cNvSpPr>
                  <a:spLocks noChangeAspect="1"/>
                </p:cNvSpPr>
                <p:nvPr/>
              </p:nvSpPr>
              <p:spPr bwMode="auto">
                <a:xfrm rot="5594255">
                  <a:off x="852" y="1272"/>
                  <a:ext cx="132" cy="84"/>
                </a:xfrm>
                <a:custGeom>
                  <a:avLst/>
                  <a:gdLst>
                    <a:gd name="T0" fmla="*/ 10 w 84"/>
                    <a:gd name="T1" fmla="*/ 41 h 67"/>
                    <a:gd name="T2" fmla="*/ 22 w 84"/>
                    <a:gd name="T3" fmla="*/ 21 h 67"/>
                    <a:gd name="T4" fmla="*/ 20 w 84"/>
                    <a:gd name="T5" fmla="*/ 27 h 67"/>
                    <a:gd name="T6" fmla="*/ 34 w 84"/>
                    <a:gd name="T7" fmla="*/ 11 h 67"/>
                    <a:gd name="T8" fmla="*/ 36 w 84"/>
                    <a:gd name="T9" fmla="*/ 17 h 67"/>
                    <a:gd name="T10" fmla="*/ 64 w 84"/>
                    <a:gd name="T11" fmla="*/ 7 h 67"/>
                    <a:gd name="T12" fmla="*/ 60 w 84"/>
                    <a:gd name="T13" fmla="*/ 29 h 67"/>
                    <a:gd name="T14" fmla="*/ 58 w 84"/>
                    <a:gd name="T15" fmla="*/ 23 h 67"/>
                    <a:gd name="T16" fmla="*/ 68 w 84"/>
                    <a:gd name="T17" fmla="*/ 25 h 67"/>
                    <a:gd name="T18" fmla="*/ 66 w 84"/>
                    <a:gd name="T19" fmla="*/ 35 h 67"/>
                    <a:gd name="T20" fmla="*/ 42 w 84"/>
                    <a:gd name="T21" fmla="*/ 27 h 67"/>
                    <a:gd name="T22" fmla="*/ 44 w 84"/>
                    <a:gd name="T23" fmla="*/ 37 h 67"/>
                    <a:gd name="T24" fmla="*/ 42 w 84"/>
                    <a:gd name="T25" fmla="*/ 51 h 67"/>
                    <a:gd name="T26" fmla="*/ 52 w 84"/>
                    <a:gd name="T27" fmla="*/ 33 h 67"/>
                    <a:gd name="T28" fmla="*/ 70 w 84"/>
                    <a:gd name="T29" fmla="*/ 21 h 67"/>
                    <a:gd name="T30" fmla="*/ 68 w 84"/>
                    <a:gd name="T31" fmla="*/ 37 h 67"/>
                    <a:gd name="T32" fmla="*/ 42 w 84"/>
                    <a:gd name="T33" fmla="*/ 31 h 67"/>
                    <a:gd name="T34" fmla="*/ 44 w 84"/>
                    <a:gd name="T35" fmla="*/ 61 h 67"/>
                    <a:gd name="T36" fmla="*/ 30 w 84"/>
                    <a:gd name="T37" fmla="*/ 51 h 67"/>
                    <a:gd name="T38" fmla="*/ 26 w 84"/>
                    <a:gd name="T39" fmla="*/ 39 h 67"/>
                    <a:gd name="T40" fmla="*/ 18 w 84"/>
                    <a:gd name="T41" fmla="*/ 41 h 67"/>
                    <a:gd name="T42" fmla="*/ 22 w 84"/>
                    <a:gd name="T43" fmla="*/ 61 h 67"/>
                    <a:gd name="T44" fmla="*/ 10 w 84"/>
                    <a:gd name="T45"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67">
                      <a:moveTo>
                        <a:pt x="10" y="41"/>
                      </a:moveTo>
                      <a:cubicBezTo>
                        <a:pt x="17" y="21"/>
                        <a:pt x="10" y="25"/>
                        <a:pt x="22" y="21"/>
                      </a:cubicBezTo>
                      <a:cubicBezTo>
                        <a:pt x="30" y="24"/>
                        <a:pt x="31" y="34"/>
                        <a:pt x="20" y="27"/>
                      </a:cubicBezTo>
                      <a:cubicBezTo>
                        <a:pt x="22" y="17"/>
                        <a:pt x="22" y="7"/>
                        <a:pt x="34" y="11"/>
                      </a:cubicBezTo>
                      <a:cubicBezTo>
                        <a:pt x="42" y="19"/>
                        <a:pt x="40" y="29"/>
                        <a:pt x="36" y="17"/>
                      </a:cubicBezTo>
                      <a:cubicBezTo>
                        <a:pt x="40" y="0"/>
                        <a:pt x="47" y="5"/>
                        <a:pt x="64" y="7"/>
                      </a:cubicBezTo>
                      <a:cubicBezTo>
                        <a:pt x="69" y="15"/>
                        <a:pt x="75" y="34"/>
                        <a:pt x="60" y="29"/>
                      </a:cubicBezTo>
                      <a:cubicBezTo>
                        <a:pt x="59" y="27"/>
                        <a:pt x="56" y="24"/>
                        <a:pt x="58" y="23"/>
                      </a:cubicBezTo>
                      <a:cubicBezTo>
                        <a:pt x="61" y="21"/>
                        <a:pt x="66" y="22"/>
                        <a:pt x="68" y="25"/>
                      </a:cubicBezTo>
                      <a:cubicBezTo>
                        <a:pt x="70" y="28"/>
                        <a:pt x="67" y="32"/>
                        <a:pt x="66" y="35"/>
                      </a:cubicBezTo>
                      <a:cubicBezTo>
                        <a:pt x="56" y="33"/>
                        <a:pt x="51" y="30"/>
                        <a:pt x="42" y="27"/>
                      </a:cubicBezTo>
                      <a:cubicBezTo>
                        <a:pt x="23" y="30"/>
                        <a:pt x="30" y="35"/>
                        <a:pt x="44" y="37"/>
                      </a:cubicBezTo>
                      <a:cubicBezTo>
                        <a:pt x="50" y="43"/>
                        <a:pt x="56" y="56"/>
                        <a:pt x="42" y="51"/>
                      </a:cubicBezTo>
                      <a:cubicBezTo>
                        <a:pt x="34" y="39"/>
                        <a:pt x="42" y="40"/>
                        <a:pt x="52" y="33"/>
                      </a:cubicBezTo>
                      <a:cubicBezTo>
                        <a:pt x="59" y="28"/>
                        <a:pt x="62" y="24"/>
                        <a:pt x="70" y="21"/>
                      </a:cubicBezTo>
                      <a:cubicBezTo>
                        <a:pt x="84" y="26"/>
                        <a:pt x="80" y="33"/>
                        <a:pt x="68" y="37"/>
                      </a:cubicBezTo>
                      <a:cubicBezTo>
                        <a:pt x="54" y="32"/>
                        <a:pt x="61" y="28"/>
                        <a:pt x="42" y="31"/>
                      </a:cubicBezTo>
                      <a:cubicBezTo>
                        <a:pt x="29" y="40"/>
                        <a:pt x="25" y="57"/>
                        <a:pt x="44" y="61"/>
                      </a:cubicBezTo>
                      <a:cubicBezTo>
                        <a:pt x="35" y="64"/>
                        <a:pt x="37" y="58"/>
                        <a:pt x="30" y="51"/>
                      </a:cubicBezTo>
                      <a:cubicBezTo>
                        <a:pt x="29" y="47"/>
                        <a:pt x="29" y="42"/>
                        <a:pt x="26" y="39"/>
                      </a:cubicBezTo>
                      <a:cubicBezTo>
                        <a:pt x="24" y="37"/>
                        <a:pt x="19" y="38"/>
                        <a:pt x="18" y="41"/>
                      </a:cubicBezTo>
                      <a:cubicBezTo>
                        <a:pt x="16" y="45"/>
                        <a:pt x="20" y="56"/>
                        <a:pt x="22" y="61"/>
                      </a:cubicBezTo>
                      <a:cubicBezTo>
                        <a:pt x="0" y="67"/>
                        <a:pt x="25" y="51"/>
                        <a:pt x="10" y="41"/>
                      </a:cubicBezTo>
                      <a:close/>
                    </a:path>
                  </a:pathLst>
                </a:custGeom>
                <a:gradFill rotWithShape="0">
                  <a:gsLst>
                    <a:gs pos="0">
                      <a:schemeClr val="accent1"/>
                    </a:gs>
                    <a:gs pos="50000">
                      <a:schemeClr val="accent1">
                        <a:gamma/>
                        <a:shade val="46275"/>
                        <a:invGamma/>
                      </a:schemeClr>
                    </a:gs>
                    <a:gs pos="100000">
                      <a:schemeClr val="accent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200" name="Group 48"/>
              <p:cNvGrpSpPr>
                <a:grpSpLocks noChangeAspect="1"/>
              </p:cNvGrpSpPr>
              <p:nvPr/>
            </p:nvGrpSpPr>
            <p:grpSpPr bwMode="auto">
              <a:xfrm>
                <a:off x="1274" y="1169"/>
                <a:ext cx="523" cy="592"/>
                <a:chOff x="626" y="1516"/>
                <a:chExt cx="523" cy="592"/>
              </a:xfrm>
            </p:grpSpPr>
            <p:sp>
              <p:nvSpPr>
                <p:cNvPr id="49201" name="Text Box 49"/>
                <p:cNvSpPr txBox="1">
                  <a:spLocks noChangeAspect="1" noChangeArrowheads="1"/>
                </p:cNvSpPr>
                <p:nvPr/>
              </p:nvSpPr>
              <p:spPr bwMode="auto">
                <a:xfrm>
                  <a:off x="626" y="1516"/>
                  <a:ext cx="523"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000" b="1">
                      <a:latin typeface="Times New Roman" pitchFamily="18" charset="0"/>
                    </a:rPr>
                    <a:t>+</a:t>
                  </a:r>
                </a:p>
              </p:txBody>
            </p:sp>
            <p:sp>
              <p:nvSpPr>
                <p:cNvPr id="49202" name="Oval 50"/>
                <p:cNvSpPr>
                  <a:spLocks noChangeAspect="1" noChangeArrowheads="1"/>
                </p:cNvSpPr>
                <p:nvPr/>
              </p:nvSpPr>
              <p:spPr bwMode="auto">
                <a:xfrm>
                  <a:off x="724" y="1587"/>
                  <a:ext cx="58" cy="5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9203" name="Oval 51"/>
            <p:cNvSpPr>
              <a:spLocks noChangeAspect="1" noChangeArrowheads="1"/>
            </p:cNvSpPr>
            <p:nvPr/>
          </p:nvSpPr>
          <p:spPr bwMode="auto">
            <a:xfrm>
              <a:off x="4188" y="856"/>
              <a:ext cx="17" cy="19"/>
            </a:xfrm>
            <a:prstGeom prst="ellipse">
              <a:avLst/>
            </a:prstGeom>
            <a:gradFill rotWithShape="0">
              <a:gsLst>
                <a:gs pos="0">
                  <a:srgbClr val="FF3300"/>
                </a:gs>
                <a:gs pos="100000">
                  <a:srgbClr val="FF3300">
                    <a:gamma/>
                    <a:shade val="46275"/>
                    <a:invGamma/>
                  </a:srgbClr>
                </a:gs>
              </a:gsLst>
              <a:path path="shape">
                <a:fillToRect l="50000" t="50000" r="50000" b="50000"/>
              </a:path>
            </a:gradFill>
            <a:ln w="9525">
              <a:round/>
              <a:headEnd/>
              <a:tailEnd/>
            </a:ln>
            <a:effectLst/>
            <a:scene3d>
              <a:camera prst="legacyObliqueTopRight">
                <a:rot lat="21299999" lon="1500000" rev="0"/>
              </a:camera>
              <a:lightRig rig="legacyFlat2" dir="t"/>
            </a:scene3d>
            <a:sp3d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9204" name="AutoShape 52"/>
            <p:cNvSpPr>
              <a:spLocks noChangeAspect="1" noChangeArrowheads="1"/>
            </p:cNvSpPr>
            <p:nvPr/>
          </p:nvSpPr>
          <p:spPr bwMode="auto">
            <a:xfrm>
              <a:off x="3912" y="1075"/>
              <a:ext cx="34" cy="40"/>
            </a:xfrm>
            <a:prstGeom prst="irregularSeal1">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5" name="Line 53"/>
            <p:cNvSpPr>
              <a:spLocks noChangeAspect="1" noChangeShapeType="1"/>
            </p:cNvSpPr>
            <p:nvPr/>
          </p:nvSpPr>
          <p:spPr bwMode="auto">
            <a:xfrm flipH="1">
              <a:off x="3931" y="874"/>
              <a:ext cx="258" cy="21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6" name="Freeform 54"/>
            <p:cNvSpPr>
              <a:spLocks noChangeAspect="1"/>
            </p:cNvSpPr>
            <p:nvPr/>
          </p:nvSpPr>
          <p:spPr bwMode="auto">
            <a:xfrm>
              <a:off x="3957" y="1100"/>
              <a:ext cx="173" cy="20"/>
            </a:xfrm>
            <a:custGeom>
              <a:avLst/>
              <a:gdLst>
                <a:gd name="T0" fmla="*/ 0 w 165"/>
                <a:gd name="T1" fmla="*/ 0 h 1"/>
                <a:gd name="T2" fmla="*/ 165 w 165"/>
                <a:gd name="T3" fmla="*/ 0 h 1"/>
              </a:gdLst>
              <a:ahLst/>
              <a:cxnLst>
                <a:cxn ang="0">
                  <a:pos x="T0" y="T1"/>
                </a:cxn>
                <a:cxn ang="0">
                  <a:pos x="T2" y="T3"/>
                </a:cxn>
              </a:cxnLst>
              <a:rect l="0" t="0" r="r" b="b"/>
              <a:pathLst>
                <a:path w="165" h="1">
                  <a:moveTo>
                    <a:pt x="0" y="0"/>
                  </a:moveTo>
                  <a:cubicBezTo>
                    <a:pt x="27" y="0"/>
                    <a:pt x="131" y="0"/>
                    <a:pt x="165"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7" name="Text Box 55"/>
            <p:cNvSpPr txBox="1">
              <a:spLocks noChangeAspect="1" noChangeArrowheads="1"/>
            </p:cNvSpPr>
            <p:nvPr/>
          </p:nvSpPr>
          <p:spPr bwMode="auto">
            <a:xfrm>
              <a:off x="4711" y="909"/>
              <a:ext cx="13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a:latin typeface="Times New Roman" pitchFamily="18" charset="0"/>
              </a:endParaRPr>
            </a:p>
          </p:txBody>
        </p:sp>
        <p:sp>
          <p:nvSpPr>
            <p:cNvPr id="49208" name="Line 56"/>
            <p:cNvSpPr>
              <a:spLocks noChangeAspect="1" noChangeShapeType="1"/>
            </p:cNvSpPr>
            <p:nvPr/>
          </p:nvSpPr>
          <p:spPr bwMode="auto">
            <a:xfrm flipH="1">
              <a:off x="4337" y="914"/>
              <a:ext cx="37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9" name="Line 57"/>
            <p:cNvSpPr>
              <a:spLocks noChangeAspect="1" noChangeShapeType="1"/>
            </p:cNvSpPr>
            <p:nvPr/>
          </p:nvSpPr>
          <p:spPr bwMode="auto">
            <a:xfrm>
              <a:off x="4993" y="914"/>
              <a:ext cx="4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0" name="Oval 58"/>
            <p:cNvSpPr>
              <a:spLocks noChangeAspect="1" noChangeArrowheads="1"/>
            </p:cNvSpPr>
            <p:nvPr/>
          </p:nvSpPr>
          <p:spPr bwMode="auto">
            <a:xfrm>
              <a:off x="5355" y="934"/>
              <a:ext cx="69" cy="402"/>
            </a:xfrm>
            <a:prstGeom prst="ellipse">
              <a:avLst/>
            </a:prstGeom>
            <a:gradFill rotWithShape="0">
              <a:gsLst>
                <a:gs pos="0">
                  <a:schemeClr val="bg1"/>
                </a:gs>
                <a:gs pos="50000">
                  <a:schemeClr val="bg2"/>
                </a:gs>
                <a:gs pos="100000">
                  <a:schemeClr val="bg1"/>
                </a:gs>
              </a:gsLst>
              <a:lin ang="5400000" scaled="1"/>
            </a:gradFill>
            <a:ln w="9525">
              <a:round/>
              <a:headEnd/>
              <a:tailEnd/>
            </a:ln>
            <a:effectLst/>
            <a:scene3d>
              <a:camera prst="legacyObliqueBottomRight">
                <a:rot lat="0" lon="5400000" rev="0"/>
              </a:camera>
              <a:lightRig rig="legacyFlat2" dir="t"/>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9211" name="Text Box 59"/>
            <p:cNvSpPr txBox="1">
              <a:spLocks noChangeAspect="1" noChangeArrowheads="1"/>
            </p:cNvSpPr>
            <p:nvPr/>
          </p:nvSpPr>
          <p:spPr bwMode="auto">
            <a:xfrm>
              <a:off x="4127" y="1295"/>
              <a:ext cx="17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sz="1000" b="1">
                <a:latin typeface="Times New Roman" pitchFamily="18" charset="0"/>
              </a:endParaRPr>
            </a:p>
          </p:txBody>
        </p:sp>
        <p:grpSp>
          <p:nvGrpSpPr>
            <p:cNvPr id="49212" name="Group 60"/>
            <p:cNvGrpSpPr>
              <a:grpSpLocks noChangeAspect="1"/>
            </p:cNvGrpSpPr>
            <p:nvPr/>
          </p:nvGrpSpPr>
          <p:grpSpPr bwMode="auto">
            <a:xfrm>
              <a:off x="4144" y="1212"/>
              <a:ext cx="134" cy="255"/>
              <a:chOff x="1338" y="1483"/>
              <a:chExt cx="374" cy="611"/>
            </a:xfrm>
          </p:grpSpPr>
          <p:grpSp>
            <p:nvGrpSpPr>
              <p:cNvPr id="49213" name="Group 61"/>
              <p:cNvGrpSpPr>
                <a:grpSpLocks noChangeAspect="1"/>
              </p:cNvGrpSpPr>
              <p:nvPr/>
            </p:nvGrpSpPr>
            <p:grpSpPr bwMode="auto">
              <a:xfrm rot="3269470">
                <a:off x="1574" y="1484"/>
                <a:ext cx="102" cy="99"/>
                <a:chOff x="864" y="1440"/>
                <a:chExt cx="157" cy="146"/>
              </a:xfrm>
            </p:grpSpPr>
            <p:sp>
              <p:nvSpPr>
                <p:cNvPr id="49214" name="Freeform 62"/>
                <p:cNvSpPr>
                  <a:spLocks noChangeAspect="1"/>
                </p:cNvSpPr>
                <p:nvPr/>
              </p:nvSpPr>
              <p:spPr bwMode="auto">
                <a:xfrm>
                  <a:off x="864" y="1452"/>
                  <a:ext cx="131" cy="134"/>
                </a:xfrm>
                <a:custGeom>
                  <a:avLst/>
                  <a:gdLst>
                    <a:gd name="T0" fmla="*/ 61 w 131"/>
                    <a:gd name="T1" fmla="*/ 39 h 134"/>
                    <a:gd name="T2" fmla="*/ 11 w 131"/>
                    <a:gd name="T3" fmla="*/ 72 h 134"/>
                    <a:gd name="T4" fmla="*/ 50 w 131"/>
                    <a:gd name="T5" fmla="*/ 95 h 134"/>
                    <a:gd name="T6" fmla="*/ 11 w 131"/>
                    <a:gd name="T7" fmla="*/ 44 h 134"/>
                    <a:gd name="T8" fmla="*/ 61 w 131"/>
                    <a:gd name="T9" fmla="*/ 0 h 134"/>
                    <a:gd name="T10" fmla="*/ 73 w 131"/>
                    <a:gd name="T11" fmla="*/ 50 h 134"/>
                    <a:gd name="T12" fmla="*/ 101 w 131"/>
                    <a:gd name="T13" fmla="*/ 50 h 134"/>
                    <a:gd name="T14" fmla="*/ 112 w 131"/>
                    <a:gd name="T15" fmla="*/ 100 h 134"/>
                    <a:gd name="T16" fmla="*/ 95 w 131"/>
                    <a:gd name="T17" fmla="*/ 78 h 134"/>
                    <a:gd name="T18" fmla="*/ 89 w 131"/>
                    <a:gd name="T19" fmla="*/ 100 h 134"/>
                    <a:gd name="T20" fmla="*/ 95 w 131"/>
                    <a:gd name="T21" fmla="*/ 117 h 134"/>
                    <a:gd name="T22" fmla="*/ 101 w 131"/>
                    <a:gd name="T23" fmla="*/ 100 h 134"/>
                    <a:gd name="T24" fmla="*/ 78 w 131"/>
                    <a:gd name="T25" fmla="*/ 134 h 134"/>
                    <a:gd name="T26" fmla="*/ 61 w 131"/>
                    <a:gd name="T27" fmla="*/ 117 h 134"/>
                    <a:gd name="T28" fmla="*/ 78 w 131"/>
                    <a:gd name="T29" fmla="*/ 67 h 134"/>
                    <a:gd name="T30" fmla="*/ 84 w 131"/>
                    <a:gd name="T31" fmla="*/ 83 h 134"/>
                    <a:gd name="T32" fmla="*/ 45 w 131"/>
                    <a:gd name="T33" fmla="*/ 61 h 134"/>
                    <a:gd name="T34" fmla="*/ 50 w 131"/>
                    <a:gd name="T35" fmla="*/ 8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34">
                      <a:moveTo>
                        <a:pt x="61" y="39"/>
                      </a:moveTo>
                      <a:cubicBezTo>
                        <a:pt x="42" y="52"/>
                        <a:pt x="28" y="55"/>
                        <a:pt x="11" y="72"/>
                      </a:cubicBezTo>
                      <a:cubicBezTo>
                        <a:pt x="0" y="109"/>
                        <a:pt x="25" y="101"/>
                        <a:pt x="50" y="95"/>
                      </a:cubicBezTo>
                      <a:cubicBezTo>
                        <a:pt x="41" y="44"/>
                        <a:pt x="35" y="81"/>
                        <a:pt x="11" y="44"/>
                      </a:cubicBezTo>
                      <a:cubicBezTo>
                        <a:pt x="21" y="17"/>
                        <a:pt x="45" y="24"/>
                        <a:pt x="61" y="0"/>
                      </a:cubicBezTo>
                      <a:cubicBezTo>
                        <a:pt x="99" y="11"/>
                        <a:pt x="108" y="26"/>
                        <a:pt x="73" y="50"/>
                      </a:cubicBezTo>
                      <a:cubicBezTo>
                        <a:pt x="82" y="20"/>
                        <a:pt x="91" y="15"/>
                        <a:pt x="101" y="50"/>
                      </a:cubicBezTo>
                      <a:cubicBezTo>
                        <a:pt x="93" y="73"/>
                        <a:pt x="99" y="80"/>
                        <a:pt x="112" y="100"/>
                      </a:cubicBezTo>
                      <a:cubicBezTo>
                        <a:pt x="113" y="98"/>
                        <a:pt x="131" y="56"/>
                        <a:pt x="95" y="78"/>
                      </a:cubicBezTo>
                      <a:cubicBezTo>
                        <a:pt x="89" y="82"/>
                        <a:pt x="91" y="93"/>
                        <a:pt x="89" y="100"/>
                      </a:cubicBezTo>
                      <a:cubicBezTo>
                        <a:pt x="91" y="106"/>
                        <a:pt x="89" y="117"/>
                        <a:pt x="95" y="117"/>
                      </a:cubicBezTo>
                      <a:cubicBezTo>
                        <a:pt x="101" y="117"/>
                        <a:pt x="105" y="96"/>
                        <a:pt x="101" y="100"/>
                      </a:cubicBezTo>
                      <a:cubicBezTo>
                        <a:pt x="91" y="110"/>
                        <a:pt x="78" y="134"/>
                        <a:pt x="78" y="134"/>
                      </a:cubicBezTo>
                      <a:cubicBezTo>
                        <a:pt x="72" y="128"/>
                        <a:pt x="61" y="125"/>
                        <a:pt x="61" y="117"/>
                      </a:cubicBezTo>
                      <a:cubicBezTo>
                        <a:pt x="61" y="99"/>
                        <a:pt x="78" y="67"/>
                        <a:pt x="78" y="67"/>
                      </a:cubicBezTo>
                      <a:cubicBezTo>
                        <a:pt x="80" y="72"/>
                        <a:pt x="89" y="80"/>
                        <a:pt x="84" y="83"/>
                      </a:cubicBezTo>
                      <a:cubicBezTo>
                        <a:pt x="69" y="93"/>
                        <a:pt x="51" y="67"/>
                        <a:pt x="45" y="61"/>
                      </a:cubicBezTo>
                      <a:cubicBezTo>
                        <a:pt x="50" y="85"/>
                        <a:pt x="50" y="75"/>
                        <a:pt x="50" y="89"/>
                      </a:cubicBezTo>
                    </a:path>
                  </a:pathLst>
                </a:custGeom>
                <a:gradFill rotWithShape="0">
                  <a:gsLst>
                    <a:gs pos="0">
                      <a:srgbClr val="FFFF00"/>
                    </a:gs>
                    <a:gs pos="50000">
                      <a:srgbClr val="FFFF00">
                        <a:gamma/>
                        <a:shade val="44314"/>
                        <a:invGamma/>
                      </a:srgbClr>
                    </a:gs>
                    <a:gs pos="100000">
                      <a:srgbClr val="FFFF00"/>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5" name="Freeform 63"/>
                <p:cNvSpPr>
                  <a:spLocks noChangeAspect="1"/>
                </p:cNvSpPr>
                <p:nvPr/>
              </p:nvSpPr>
              <p:spPr bwMode="auto">
                <a:xfrm rot="5594255">
                  <a:off x="933" y="1459"/>
                  <a:ext cx="108" cy="69"/>
                </a:xfrm>
                <a:custGeom>
                  <a:avLst/>
                  <a:gdLst>
                    <a:gd name="T0" fmla="*/ 10 w 84"/>
                    <a:gd name="T1" fmla="*/ 41 h 67"/>
                    <a:gd name="T2" fmla="*/ 22 w 84"/>
                    <a:gd name="T3" fmla="*/ 21 h 67"/>
                    <a:gd name="T4" fmla="*/ 20 w 84"/>
                    <a:gd name="T5" fmla="*/ 27 h 67"/>
                    <a:gd name="T6" fmla="*/ 34 w 84"/>
                    <a:gd name="T7" fmla="*/ 11 h 67"/>
                    <a:gd name="T8" fmla="*/ 36 w 84"/>
                    <a:gd name="T9" fmla="*/ 17 h 67"/>
                    <a:gd name="T10" fmla="*/ 64 w 84"/>
                    <a:gd name="T11" fmla="*/ 7 h 67"/>
                    <a:gd name="T12" fmla="*/ 60 w 84"/>
                    <a:gd name="T13" fmla="*/ 29 h 67"/>
                    <a:gd name="T14" fmla="*/ 58 w 84"/>
                    <a:gd name="T15" fmla="*/ 23 h 67"/>
                    <a:gd name="T16" fmla="*/ 68 w 84"/>
                    <a:gd name="T17" fmla="*/ 25 h 67"/>
                    <a:gd name="T18" fmla="*/ 66 w 84"/>
                    <a:gd name="T19" fmla="*/ 35 h 67"/>
                    <a:gd name="T20" fmla="*/ 42 w 84"/>
                    <a:gd name="T21" fmla="*/ 27 h 67"/>
                    <a:gd name="T22" fmla="*/ 44 w 84"/>
                    <a:gd name="T23" fmla="*/ 37 h 67"/>
                    <a:gd name="T24" fmla="*/ 42 w 84"/>
                    <a:gd name="T25" fmla="*/ 51 h 67"/>
                    <a:gd name="T26" fmla="*/ 52 w 84"/>
                    <a:gd name="T27" fmla="*/ 33 h 67"/>
                    <a:gd name="T28" fmla="*/ 70 w 84"/>
                    <a:gd name="T29" fmla="*/ 21 h 67"/>
                    <a:gd name="T30" fmla="*/ 68 w 84"/>
                    <a:gd name="T31" fmla="*/ 37 h 67"/>
                    <a:gd name="T32" fmla="*/ 42 w 84"/>
                    <a:gd name="T33" fmla="*/ 31 h 67"/>
                    <a:gd name="T34" fmla="*/ 44 w 84"/>
                    <a:gd name="T35" fmla="*/ 61 h 67"/>
                    <a:gd name="T36" fmla="*/ 30 w 84"/>
                    <a:gd name="T37" fmla="*/ 51 h 67"/>
                    <a:gd name="T38" fmla="*/ 26 w 84"/>
                    <a:gd name="T39" fmla="*/ 39 h 67"/>
                    <a:gd name="T40" fmla="*/ 18 w 84"/>
                    <a:gd name="T41" fmla="*/ 41 h 67"/>
                    <a:gd name="T42" fmla="*/ 22 w 84"/>
                    <a:gd name="T43" fmla="*/ 61 h 67"/>
                    <a:gd name="T44" fmla="*/ 10 w 84"/>
                    <a:gd name="T45"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67">
                      <a:moveTo>
                        <a:pt x="10" y="41"/>
                      </a:moveTo>
                      <a:cubicBezTo>
                        <a:pt x="17" y="21"/>
                        <a:pt x="10" y="25"/>
                        <a:pt x="22" y="21"/>
                      </a:cubicBezTo>
                      <a:cubicBezTo>
                        <a:pt x="30" y="24"/>
                        <a:pt x="31" y="34"/>
                        <a:pt x="20" y="27"/>
                      </a:cubicBezTo>
                      <a:cubicBezTo>
                        <a:pt x="22" y="17"/>
                        <a:pt x="22" y="7"/>
                        <a:pt x="34" y="11"/>
                      </a:cubicBezTo>
                      <a:cubicBezTo>
                        <a:pt x="42" y="19"/>
                        <a:pt x="40" y="29"/>
                        <a:pt x="36" y="17"/>
                      </a:cubicBezTo>
                      <a:cubicBezTo>
                        <a:pt x="40" y="0"/>
                        <a:pt x="47" y="5"/>
                        <a:pt x="64" y="7"/>
                      </a:cubicBezTo>
                      <a:cubicBezTo>
                        <a:pt x="69" y="15"/>
                        <a:pt x="75" y="34"/>
                        <a:pt x="60" y="29"/>
                      </a:cubicBezTo>
                      <a:cubicBezTo>
                        <a:pt x="59" y="27"/>
                        <a:pt x="56" y="24"/>
                        <a:pt x="58" y="23"/>
                      </a:cubicBezTo>
                      <a:cubicBezTo>
                        <a:pt x="61" y="21"/>
                        <a:pt x="66" y="22"/>
                        <a:pt x="68" y="25"/>
                      </a:cubicBezTo>
                      <a:cubicBezTo>
                        <a:pt x="70" y="28"/>
                        <a:pt x="67" y="32"/>
                        <a:pt x="66" y="35"/>
                      </a:cubicBezTo>
                      <a:cubicBezTo>
                        <a:pt x="56" y="33"/>
                        <a:pt x="51" y="30"/>
                        <a:pt x="42" y="27"/>
                      </a:cubicBezTo>
                      <a:cubicBezTo>
                        <a:pt x="23" y="30"/>
                        <a:pt x="30" y="35"/>
                        <a:pt x="44" y="37"/>
                      </a:cubicBezTo>
                      <a:cubicBezTo>
                        <a:pt x="50" y="43"/>
                        <a:pt x="56" y="56"/>
                        <a:pt x="42" y="51"/>
                      </a:cubicBezTo>
                      <a:cubicBezTo>
                        <a:pt x="34" y="39"/>
                        <a:pt x="42" y="40"/>
                        <a:pt x="52" y="33"/>
                      </a:cubicBezTo>
                      <a:cubicBezTo>
                        <a:pt x="59" y="28"/>
                        <a:pt x="62" y="24"/>
                        <a:pt x="70" y="21"/>
                      </a:cubicBezTo>
                      <a:cubicBezTo>
                        <a:pt x="84" y="26"/>
                        <a:pt x="80" y="33"/>
                        <a:pt x="68" y="37"/>
                      </a:cubicBezTo>
                      <a:cubicBezTo>
                        <a:pt x="54" y="32"/>
                        <a:pt x="61" y="28"/>
                        <a:pt x="42" y="31"/>
                      </a:cubicBezTo>
                      <a:cubicBezTo>
                        <a:pt x="29" y="40"/>
                        <a:pt x="25" y="57"/>
                        <a:pt x="44" y="61"/>
                      </a:cubicBezTo>
                      <a:cubicBezTo>
                        <a:pt x="35" y="64"/>
                        <a:pt x="37" y="58"/>
                        <a:pt x="30" y="51"/>
                      </a:cubicBezTo>
                      <a:cubicBezTo>
                        <a:pt x="29" y="47"/>
                        <a:pt x="29" y="42"/>
                        <a:pt x="26" y="39"/>
                      </a:cubicBezTo>
                      <a:cubicBezTo>
                        <a:pt x="24" y="37"/>
                        <a:pt x="19" y="38"/>
                        <a:pt x="18" y="41"/>
                      </a:cubicBezTo>
                      <a:cubicBezTo>
                        <a:pt x="16" y="45"/>
                        <a:pt x="20" y="56"/>
                        <a:pt x="22" y="61"/>
                      </a:cubicBezTo>
                      <a:cubicBezTo>
                        <a:pt x="0" y="67"/>
                        <a:pt x="25" y="51"/>
                        <a:pt x="10" y="41"/>
                      </a:cubicBezTo>
                      <a:close/>
                    </a:path>
                  </a:pathLst>
                </a:custGeom>
                <a:gradFill rotWithShape="0">
                  <a:gsLst>
                    <a:gs pos="0">
                      <a:schemeClr val="accent1"/>
                    </a:gs>
                    <a:gs pos="50000">
                      <a:schemeClr val="accent1">
                        <a:gamma/>
                        <a:shade val="46275"/>
                        <a:invGamma/>
                      </a:schemeClr>
                    </a:gs>
                    <a:gs pos="100000">
                      <a:schemeClr val="accent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216" name="Group 64"/>
              <p:cNvGrpSpPr>
                <a:grpSpLocks noChangeAspect="1"/>
              </p:cNvGrpSpPr>
              <p:nvPr/>
            </p:nvGrpSpPr>
            <p:grpSpPr bwMode="auto">
              <a:xfrm>
                <a:off x="1338" y="1499"/>
                <a:ext cx="374" cy="595"/>
                <a:chOff x="536" y="1514"/>
                <a:chExt cx="374" cy="595"/>
              </a:xfrm>
            </p:grpSpPr>
            <p:sp>
              <p:nvSpPr>
                <p:cNvPr id="49217" name="Text Box 65"/>
                <p:cNvSpPr txBox="1">
                  <a:spLocks noChangeAspect="1" noChangeArrowheads="1"/>
                </p:cNvSpPr>
                <p:nvPr/>
              </p:nvSpPr>
              <p:spPr bwMode="auto">
                <a:xfrm>
                  <a:off x="536" y="1514"/>
                  <a:ext cx="374"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a:latin typeface="Times New Roman" pitchFamily="18" charset="0"/>
                  </a:endParaRPr>
                </a:p>
              </p:txBody>
            </p:sp>
            <p:sp>
              <p:nvSpPr>
                <p:cNvPr id="49218" name="Oval 66"/>
                <p:cNvSpPr>
                  <a:spLocks noChangeAspect="1" noChangeArrowheads="1"/>
                </p:cNvSpPr>
                <p:nvPr/>
              </p:nvSpPr>
              <p:spPr bwMode="auto">
                <a:xfrm>
                  <a:off x="724" y="1587"/>
                  <a:ext cx="58" cy="5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9219" name="AutoShape 67"/>
            <p:cNvSpPr>
              <a:spLocks noChangeAspect="1" noChangeArrowheads="1"/>
            </p:cNvSpPr>
            <p:nvPr/>
          </p:nvSpPr>
          <p:spPr bwMode="auto">
            <a:xfrm>
              <a:off x="4457" y="996"/>
              <a:ext cx="830" cy="277"/>
            </a:xfrm>
            <a:prstGeom prst="flowChartPunchedTape">
              <a:avLst/>
            </a:prstGeom>
            <a:gradFill rotWithShape="0">
              <a:gsLst>
                <a:gs pos="0">
                  <a:schemeClr val="bg2"/>
                </a:gs>
                <a:gs pos="5000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220" name="Group 68"/>
            <p:cNvGrpSpPr>
              <a:grpSpLocks noChangeAspect="1"/>
            </p:cNvGrpSpPr>
            <p:nvPr/>
          </p:nvGrpSpPr>
          <p:grpSpPr bwMode="auto">
            <a:xfrm>
              <a:off x="4593" y="1061"/>
              <a:ext cx="188" cy="248"/>
              <a:chOff x="1338" y="881"/>
              <a:chExt cx="520" cy="596"/>
            </a:xfrm>
          </p:grpSpPr>
          <p:grpSp>
            <p:nvGrpSpPr>
              <p:cNvPr id="49221" name="Group 69"/>
              <p:cNvGrpSpPr>
                <a:grpSpLocks noChangeAspect="1"/>
              </p:cNvGrpSpPr>
              <p:nvPr/>
            </p:nvGrpSpPr>
            <p:grpSpPr bwMode="auto">
              <a:xfrm>
                <a:off x="1440" y="960"/>
                <a:ext cx="288" cy="268"/>
                <a:chOff x="864" y="1140"/>
                <a:chExt cx="157" cy="146"/>
              </a:xfrm>
            </p:grpSpPr>
            <p:sp>
              <p:nvSpPr>
                <p:cNvPr id="49222" name="Freeform 70"/>
                <p:cNvSpPr>
                  <a:spLocks noChangeAspect="1"/>
                </p:cNvSpPr>
                <p:nvPr/>
              </p:nvSpPr>
              <p:spPr bwMode="auto">
                <a:xfrm>
                  <a:off x="864" y="1152"/>
                  <a:ext cx="131" cy="134"/>
                </a:xfrm>
                <a:custGeom>
                  <a:avLst/>
                  <a:gdLst>
                    <a:gd name="T0" fmla="*/ 61 w 131"/>
                    <a:gd name="T1" fmla="*/ 39 h 134"/>
                    <a:gd name="T2" fmla="*/ 11 w 131"/>
                    <a:gd name="T3" fmla="*/ 72 h 134"/>
                    <a:gd name="T4" fmla="*/ 50 w 131"/>
                    <a:gd name="T5" fmla="*/ 95 h 134"/>
                    <a:gd name="T6" fmla="*/ 11 w 131"/>
                    <a:gd name="T7" fmla="*/ 44 h 134"/>
                    <a:gd name="T8" fmla="*/ 61 w 131"/>
                    <a:gd name="T9" fmla="*/ 0 h 134"/>
                    <a:gd name="T10" fmla="*/ 73 w 131"/>
                    <a:gd name="T11" fmla="*/ 50 h 134"/>
                    <a:gd name="T12" fmla="*/ 101 w 131"/>
                    <a:gd name="T13" fmla="*/ 50 h 134"/>
                    <a:gd name="T14" fmla="*/ 112 w 131"/>
                    <a:gd name="T15" fmla="*/ 100 h 134"/>
                    <a:gd name="T16" fmla="*/ 95 w 131"/>
                    <a:gd name="T17" fmla="*/ 78 h 134"/>
                    <a:gd name="T18" fmla="*/ 89 w 131"/>
                    <a:gd name="T19" fmla="*/ 100 h 134"/>
                    <a:gd name="T20" fmla="*/ 95 w 131"/>
                    <a:gd name="T21" fmla="*/ 117 h 134"/>
                    <a:gd name="T22" fmla="*/ 101 w 131"/>
                    <a:gd name="T23" fmla="*/ 100 h 134"/>
                    <a:gd name="T24" fmla="*/ 78 w 131"/>
                    <a:gd name="T25" fmla="*/ 134 h 134"/>
                    <a:gd name="T26" fmla="*/ 61 w 131"/>
                    <a:gd name="T27" fmla="*/ 117 h 134"/>
                    <a:gd name="T28" fmla="*/ 78 w 131"/>
                    <a:gd name="T29" fmla="*/ 67 h 134"/>
                    <a:gd name="T30" fmla="*/ 84 w 131"/>
                    <a:gd name="T31" fmla="*/ 83 h 134"/>
                    <a:gd name="T32" fmla="*/ 45 w 131"/>
                    <a:gd name="T33" fmla="*/ 61 h 134"/>
                    <a:gd name="T34" fmla="*/ 50 w 131"/>
                    <a:gd name="T35" fmla="*/ 8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34">
                      <a:moveTo>
                        <a:pt x="61" y="39"/>
                      </a:moveTo>
                      <a:cubicBezTo>
                        <a:pt x="42" y="52"/>
                        <a:pt x="28" y="55"/>
                        <a:pt x="11" y="72"/>
                      </a:cubicBezTo>
                      <a:cubicBezTo>
                        <a:pt x="0" y="109"/>
                        <a:pt x="25" y="101"/>
                        <a:pt x="50" y="95"/>
                      </a:cubicBezTo>
                      <a:cubicBezTo>
                        <a:pt x="41" y="44"/>
                        <a:pt x="35" y="81"/>
                        <a:pt x="11" y="44"/>
                      </a:cubicBezTo>
                      <a:cubicBezTo>
                        <a:pt x="21" y="17"/>
                        <a:pt x="45" y="24"/>
                        <a:pt x="61" y="0"/>
                      </a:cubicBezTo>
                      <a:cubicBezTo>
                        <a:pt x="99" y="11"/>
                        <a:pt x="108" y="26"/>
                        <a:pt x="73" y="50"/>
                      </a:cubicBezTo>
                      <a:cubicBezTo>
                        <a:pt x="82" y="20"/>
                        <a:pt x="91" y="15"/>
                        <a:pt x="101" y="50"/>
                      </a:cubicBezTo>
                      <a:cubicBezTo>
                        <a:pt x="93" y="73"/>
                        <a:pt x="99" y="80"/>
                        <a:pt x="112" y="100"/>
                      </a:cubicBezTo>
                      <a:cubicBezTo>
                        <a:pt x="113" y="98"/>
                        <a:pt x="131" y="56"/>
                        <a:pt x="95" y="78"/>
                      </a:cubicBezTo>
                      <a:cubicBezTo>
                        <a:pt x="89" y="82"/>
                        <a:pt x="91" y="93"/>
                        <a:pt x="89" y="100"/>
                      </a:cubicBezTo>
                      <a:cubicBezTo>
                        <a:pt x="91" y="106"/>
                        <a:pt x="89" y="117"/>
                        <a:pt x="95" y="117"/>
                      </a:cubicBezTo>
                      <a:cubicBezTo>
                        <a:pt x="101" y="117"/>
                        <a:pt x="105" y="96"/>
                        <a:pt x="101" y="100"/>
                      </a:cubicBezTo>
                      <a:cubicBezTo>
                        <a:pt x="91" y="110"/>
                        <a:pt x="78" y="134"/>
                        <a:pt x="78" y="134"/>
                      </a:cubicBezTo>
                      <a:cubicBezTo>
                        <a:pt x="72" y="128"/>
                        <a:pt x="61" y="125"/>
                        <a:pt x="61" y="117"/>
                      </a:cubicBezTo>
                      <a:cubicBezTo>
                        <a:pt x="61" y="99"/>
                        <a:pt x="78" y="67"/>
                        <a:pt x="78" y="67"/>
                      </a:cubicBezTo>
                      <a:cubicBezTo>
                        <a:pt x="80" y="72"/>
                        <a:pt x="89" y="80"/>
                        <a:pt x="84" y="83"/>
                      </a:cubicBezTo>
                      <a:cubicBezTo>
                        <a:pt x="69" y="93"/>
                        <a:pt x="51" y="67"/>
                        <a:pt x="45" y="61"/>
                      </a:cubicBezTo>
                      <a:cubicBezTo>
                        <a:pt x="50" y="85"/>
                        <a:pt x="50" y="75"/>
                        <a:pt x="50" y="89"/>
                      </a:cubicBezTo>
                    </a:path>
                  </a:pathLst>
                </a:custGeom>
                <a:gradFill rotWithShape="0">
                  <a:gsLst>
                    <a:gs pos="0">
                      <a:srgbClr val="FF0000"/>
                    </a:gs>
                    <a:gs pos="50000">
                      <a:srgbClr val="FF0000">
                        <a:gamma/>
                        <a:shade val="54510"/>
                        <a:invGamma/>
                      </a:srgbClr>
                    </a:gs>
                    <a:gs pos="100000">
                      <a:srgbClr val="FF0000"/>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3" name="Freeform 71"/>
                <p:cNvSpPr>
                  <a:spLocks noChangeAspect="1"/>
                </p:cNvSpPr>
                <p:nvPr/>
              </p:nvSpPr>
              <p:spPr bwMode="auto">
                <a:xfrm rot="5594255">
                  <a:off x="933" y="1159"/>
                  <a:ext cx="108" cy="69"/>
                </a:xfrm>
                <a:custGeom>
                  <a:avLst/>
                  <a:gdLst>
                    <a:gd name="T0" fmla="*/ 10 w 84"/>
                    <a:gd name="T1" fmla="*/ 41 h 67"/>
                    <a:gd name="T2" fmla="*/ 22 w 84"/>
                    <a:gd name="T3" fmla="*/ 21 h 67"/>
                    <a:gd name="T4" fmla="*/ 20 w 84"/>
                    <a:gd name="T5" fmla="*/ 27 h 67"/>
                    <a:gd name="T6" fmla="*/ 34 w 84"/>
                    <a:gd name="T7" fmla="*/ 11 h 67"/>
                    <a:gd name="T8" fmla="*/ 36 w 84"/>
                    <a:gd name="T9" fmla="*/ 17 h 67"/>
                    <a:gd name="T10" fmla="*/ 64 w 84"/>
                    <a:gd name="T11" fmla="*/ 7 h 67"/>
                    <a:gd name="T12" fmla="*/ 60 w 84"/>
                    <a:gd name="T13" fmla="*/ 29 h 67"/>
                    <a:gd name="T14" fmla="*/ 58 w 84"/>
                    <a:gd name="T15" fmla="*/ 23 h 67"/>
                    <a:gd name="T16" fmla="*/ 68 w 84"/>
                    <a:gd name="T17" fmla="*/ 25 h 67"/>
                    <a:gd name="T18" fmla="*/ 66 w 84"/>
                    <a:gd name="T19" fmla="*/ 35 h 67"/>
                    <a:gd name="T20" fmla="*/ 42 w 84"/>
                    <a:gd name="T21" fmla="*/ 27 h 67"/>
                    <a:gd name="T22" fmla="*/ 44 w 84"/>
                    <a:gd name="T23" fmla="*/ 37 h 67"/>
                    <a:gd name="T24" fmla="*/ 42 w 84"/>
                    <a:gd name="T25" fmla="*/ 51 h 67"/>
                    <a:gd name="T26" fmla="*/ 52 w 84"/>
                    <a:gd name="T27" fmla="*/ 33 h 67"/>
                    <a:gd name="T28" fmla="*/ 70 w 84"/>
                    <a:gd name="T29" fmla="*/ 21 h 67"/>
                    <a:gd name="T30" fmla="*/ 68 w 84"/>
                    <a:gd name="T31" fmla="*/ 37 h 67"/>
                    <a:gd name="T32" fmla="*/ 42 w 84"/>
                    <a:gd name="T33" fmla="*/ 31 h 67"/>
                    <a:gd name="T34" fmla="*/ 44 w 84"/>
                    <a:gd name="T35" fmla="*/ 61 h 67"/>
                    <a:gd name="T36" fmla="*/ 30 w 84"/>
                    <a:gd name="T37" fmla="*/ 51 h 67"/>
                    <a:gd name="T38" fmla="*/ 26 w 84"/>
                    <a:gd name="T39" fmla="*/ 39 h 67"/>
                    <a:gd name="T40" fmla="*/ 18 w 84"/>
                    <a:gd name="T41" fmla="*/ 41 h 67"/>
                    <a:gd name="T42" fmla="*/ 22 w 84"/>
                    <a:gd name="T43" fmla="*/ 61 h 67"/>
                    <a:gd name="T44" fmla="*/ 10 w 84"/>
                    <a:gd name="T45"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67">
                      <a:moveTo>
                        <a:pt x="10" y="41"/>
                      </a:moveTo>
                      <a:cubicBezTo>
                        <a:pt x="17" y="21"/>
                        <a:pt x="10" y="25"/>
                        <a:pt x="22" y="21"/>
                      </a:cubicBezTo>
                      <a:cubicBezTo>
                        <a:pt x="30" y="24"/>
                        <a:pt x="31" y="34"/>
                        <a:pt x="20" y="27"/>
                      </a:cubicBezTo>
                      <a:cubicBezTo>
                        <a:pt x="22" y="17"/>
                        <a:pt x="22" y="7"/>
                        <a:pt x="34" y="11"/>
                      </a:cubicBezTo>
                      <a:cubicBezTo>
                        <a:pt x="42" y="19"/>
                        <a:pt x="40" y="29"/>
                        <a:pt x="36" y="17"/>
                      </a:cubicBezTo>
                      <a:cubicBezTo>
                        <a:pt x="40" y="0"/>
                        <a:pt x="47" y="5"/>
                        <a:pt x="64" y="7"/>
                      </a:cubicBezTo>
                      <a:cubicBezTo>
                        <a:pt x="69" y="15"/>
                        <a:pt x="75" y="34"/>
                        <a:pt x="60" y="29"/>
                      </a:cubicBezTo>
                      <a:cubicBezTo>
                        <a:pt x="59" y="27"/>
                        <a:pt x="56" y="24"/>
                        <a:pt x="58" y="23"/>
                      </a:cubicBezTo>
                      <a:cubicBezTo>
                        <a:pt x="61" y="21"/>
                        <a:pt x="66" y="22"/>
                        <a:pt x="68" y="25"/>
                      </a:cubicBezTo>
                      <a:cubicBezTo>
                        <a:pt x="70" y="28"/>
                        <a:pt x="67" y="32"/>
                        <a:pt x="66" y="35"/>
                      </a:cubicBezTo>
                      <a:cubicBezTo>
                        <a:pt x="56" y="33"/>
                        <a:pt x="51" y="30"/>
                        <a:pt x="42" y="27"/>
                      </a:cubicBezTo>
                      <a:cubicBezTo>
                        <a:pt x="23" y="30"/>
                        <a:pt x="30" y="35"/>
                        <a:pt x="44" y="37"/>
                      </a:cubicBezTo>
                      <a:cubicBezTo>
                        <a:pt x="50" y="43"/>
                        <a:pt x="56" y="56"/>
                        <a:pt x="42" y="51"/>
                      </a:cubicBezTo>
                      <a:cubicBezTo>
                        <a:pt x="34" y="39"/>
                        <a:pt x="42" y="40"/>
                        <a:pt x="52" y="33"/>
                      </a:cubicBezTo>
                      <a:cubicBezTo>
                        <a:pt x="59" y="28"/>
                        <a:pt x="62" y="24"/>
                        <a:pt x="70" y="21"/>
                      </a:cubicBezTo>
                      <a:cubicBezTo>
                        <a:pt x="84" y="26"/>
                        <a:pt x="80" y="33"/>
                        <a:pt x="68" y="37"/>
                      </a:cubicBezTo>
                      <a:cubicBezTo>
                        <a:pt x="54" y="32"/>
                        <a:pt x="61" y="28"/>
                        <a:pt x="42" y="31"/>
                      </a:cubicBezTo>
                      <a:cubicBezTo>
                        <a:pt x="29" y="40"/>
                        <a:pt x="25" y="57"/>
                        <a:pt x="44" y="61"/>
                      </a:cubicBezTo>
                      <a:cubicBezTo>
                        <a:pt x="35" y="64"/>
                        <a:pt x="37" y="58"/>
                        <a:pt x="30" y="51"/>
                      </a:cubicBezTo>
                      <a:cubicBezTo>
                        <a:pt x="29" y="47"/>
                        <a:pt x="29" y="42"/>
                        <a:pt x="26" y="39"/>
                      </a:cubicBezTo>
                      <a:cubicBezTo>
                        <a:pt x="24" y="37"/>
                        <a:pt x="19" y="38"/>
                        <a:pt x="18" y="41"/>
                      </a:cubicBezTo>
                      <a:cubicBezTo>
                        <a:pt x="16" y="45"/>
                        <a:pt x="20" y="56"/>
                        <a:pt x="22" y="61"/>
                      </a:cubicBezTo>
                      <a:cubicBezTo>
                        <a:pt x="0" y="67"/>
                        <a:pt x="25" y="51"/>
                        <a:pt x="10" y="41"/>
                      </a:cubicBezTo>
                      <a:close/>
                    </a:path>
                  </a:pathLst>
                </a:custGeom>
                <a:gradFill rotWithShape="0">
                  <a:gsLst>
                    <a:gs pos="0">
                      <a:schemeClr val="accent1"/>
                    </a:gs>
                    <a:gs pos="50000">
                      <a:schemeClr val="accent1">
                        <a:gamma/>
                        <a:shade val="46275"/>
                        <a:invGamma/>
                      </a:schemeClr>
                    </a:gs>
                    <a:gs pos="100000">
                      <a:schemeClr val="accent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224" name="Group 72"/>
              <p:cNvGrpSpPr>
                <a:grpSpLocks noChangeAspect="1"/>
              </p:cNvGrpSpPr>
              <p:nvPr/>
            </p:nvGrpSpPr>
            <p:grpSpPr bwMode="auto">
              <a:xfrm>
                <a:off x="1338" y="881"/>
                <a:ext cx="520" cy="596"/>
                <a:chOff x="626" y="1516"/>
                <a:chExt cx="520" cy="596"/>
              </a:xfrm>
            </p:grpSpPr>
            <p:sp>
              <p:nvSpPr>
                <p:cNvPr id="49225" name="Text Box 73"/>
                <p:cNvSpPr txBox="1">
                  <a:spLocks noChangeAspect="1" noChangeArrowheads="1"/>
                </p:cNvSpPr>
                <p:nvPr/>
              </p:nvSpPr>
              <p:spPr bwMode="auto">
                <a:xfrm>
                  <a:off x="626" y="1516"/>
                  <a:ext cx="52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000" b="1">
                      <a:latin typeface="Times New Roman" pitchFamily="18" charset="0"/>
                    </a:rPr>
                    <a:t>+</a:t>
                  </a:r>
                </a:p>
              </p:txBody>
            </p:sp>
            <p:sp>
              <p:nvSpPr>
                <p:cNvPr id="49226" name="Oval 74"/>
                <p:cNvSpPr>
                  <a:spLocks noChangeAspect="1" noChangeArrowheads="1"/>
                </p:cNvSpPr>
                <p:nvPr/>
              </p:nvSpPr>
              <p:spPr bwMode="auto">
                <a:xfrm>
                  <a:off x="724" y="1587"/>
                  <a:ext cx="58" cy="5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9227" name="Group 75"/>
            <p:cNvGrpSpPr>
              <a:grpSpLocks noChangeAspect="1"/>
            </p:cNvGrpSpPr>
            <p:nvPr/>
          </p:nvGrpSpPr>
          <p:grpSpPr bwMode="auto">
            <a:xfrm>
              <a:off x="5095" y="1095"/>
              <a:ext cx="134" cy="255"/>
              <a:chOff x="1337" y="1483"/>
              <a:chExt cx="375" cy="611"/>
            </a:xfrm>
          </p:grpSpPr>
          <p:grpSp>
            <p:nvGrpSpPr>
              <p:cNvPr id="49228" name="Group 76"/>
              <p:cNvGrpSpPr>
                <a:grpSpLocks noChangeAspect="1"/>
              </p:cNvGrpSpPr>
              <p:nvPr/>
            </p:nvGrpSpPr>
            <p:grpSpPr bwMode="auto">
              <a:xfrm rot="3269470">
                <a:off x="1574" y="1484"/>
                <a:ext cx="102" cy="99"/>
                <a:chOff x="864" y="1440"/>
                <a:chExt cx="157" cy="146"/>
              </a:xfrm>
            </p:grpSpPr>
            <p:sp>
              <p:nvSpPr>
                <p:cNvPr id="49229" name="Freeform 77"/>
                <p:cNvSpPr>
                  <a:spLocks noChangeAspect="1"/>
                </p:cNvSpPr>
                <p:nvPr/>
              </p:nvSpPr>
              <p:spPr bwMode="auto">
                <a:xfrm>
                  <a:off x="864" y="1452"/>
                  <a:ext cx="131" cy="134"/>
                </a:xfrm>
                <a:custGeom>
                  <a:avLst/>
                  <a:gdLst>
                    <a:gd name="T0" fmla="*/ 61 w 131"/>
                    <a:gd name="T1" fmla="*/ 39 h 134"/>
                    <a:gd name="T2" fmla="*/ 11 w 131"/>
                    <a:gd name="T3" fmla="*/ 72 h 134"/>
                    <a:gd name="T4" fmla="*/ 50 w 131"/>
                    <a:gd name="T5" fmla="*/ 95 h 134"/>
                    <a:gd name="T6" fmla="*/ 11 w 131"/>
                    <a:gd name="T7" fmla="*/ 44 h 134"/>
                    <a:gd name="T8" fmla="*/ 61 w 131"/>
                    <a:gd name="T9" fmla="*/ 0 h 134"/>
                    <a:gd name="T10" fmla="*/ 73 w 131"/>
                    <a:gd name="T11" fmla="*/ 50 h 134"/>
                    <a:gd name="T12" fmla="*/ 101 w 131"/>
                    <a:gd name="T13" fmla="*/ 50 h 134"/>
                    <a:gd name="T14" fmla="*/ 112 w 131"/>
                    <a:gd name="T15" fmla="*/ 100 h 134"/>
                    <a:gd name="T16" fmla="*/ 95 w 131"/>
                    <a:gd name="T17" fmla="*/ 78 h 134"/>
                    <a:gd name="T18" fmla="*/ 89 w 131"/>
                    <a:gd name="T19" fmla="*/ 100 h 134"/>
                    <a:gd name="T20" fmla="*/ 95 w 131"/>
                    <a:gd name="T21" fmla="*/ 117 h 134"/>
                    <a:gd name="T22" fmla="*/ 101 w 131"/>
                    <a:gd name="T23" fmla="*/ 100 h 134"/>
                    <a:gd name="T24" fmla="*/ 78 w 131"/>
                    <a:gd name="T25" fmla="*/ 134 h 134"/>
                    <a:gd name="T26" fmla="*/ 61 w 131"/>
                    <a:gd name="T27" fmla="*/ 117 h 134"/>
                    <a:gd name="T28" fmla="*/ 78 w 131"/>
                    <a:gd name="T29" fmla="*/ 67 h 134"/>
                    <a:gd name="T30" fmla="*/ 84 w 131"/>
                    <a:gd name="T31" fmla="*/ 83 h 134"/>
                    <a:gd name="T32" fmla="*/ 45 w 131"/>
                    <a:gd name="T33" fmla="*/ 61 h 134"/>
                    <a:gd name="T34" fmla="*/ 50 w 131"/>
                    <a:gd name="T35" fmla="*/ 8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34">
                      <a:moveTo>
                        <a:pt x="61" y="39"/>
                      </a:moveTo>
                      <a:cubicBezTo>
                        <a:pt x="42" y="52"/>
                        <a:pt x="28" y="55"/>
                        <a:pt x="11" y="72"/>
                      </a:cubicBezTo>
                      <a:cubicBezTo>
                        <a:pt x="0" y="109"/>
                        <a:pt x="25" y="101"/>
                        <a:pt x="50" y="95"/>
                      </a:cubicBezTo>
                      <a:cubicBezTo>
                        <a:pt x="41" y="44"/>
                        <a:pt x="35" y="81"/>
                        <a:pt x="11" y="44"/>
                      </a:cubicBezTo>
                      <a:cubicBezTo>
                        <a:pt x="21" y="17"/>
                        <a:pt x="45" y="24"/>
                        <a:pt x="61" y="0"/>
                      </a:cubicBezTo>
                      <a:cubicBezTo>
                        <a:pt x="99" y="11"/>
                        <a:pt x="108" y="26"/>
                        <a:pt x="73" y="50"/>
                      </a:cubicBezTo>
                      <a:cubicBezTo>
                        <a:pt x="82" y="20"/>
                        <a:pt x="91" y="15"/>
                        <a:pt x="101" y="50"/>
                      </a:cubicBezTo>
                      <a:cubicBezTo>
                        <a:pt x="93" y="73"/>
                        <a:pt x="99" y="80"/>
                        <a:pt x="112" y="100"/>
                      </a:cubicBezTo>
                      <a:cubicBezTo>
                        <a:pt x="113" y="98"/>
                        <a:pt x="131" y="56"/>
                        <a:pt x="95" y="78"/>
                      </a:cubicBezTo>
                      <a:cubicBezTo>
                        <a:pt x="89" y="82"/>
                        <a:pt x="91" y="93"/>
                        <a:pt x="89" y="100"/>
                      </a:cubicBezTo>
                      <a:cubicBezTo>
                        <a:pt x="91" y="106"/>
                        <a:pt x="89" y="117"/>
                        <a:pt x="95" y="117"/>
                      </a:cubicBezTo>
                      <a:cubicBezTo>
                        <a:pt x="101" y="117"/>
                        <a:pt x="105" y="96"/>
                        <a:pt x="101" y="100"/>
                      </a:cubicBezTo>
                      <a:cubicBezTo>
                        <a:pt x="91" y="110"/>
                        <a:pt x="78" y="134"/>
                        <a:pt x="78" y="134"/>
                      </a:cubicBezTo>
                      <a:cubicBezTo>
                        <a:pt x="72" y="128"/>
                        <a:pt x="61" y="125"/>
                        <a:pt x="61" y="117"/>
                      </a:cubicBezTo>
                      <a:cubicBezTo>
                        <a:pt x="61" y="99"/>
                        <a:pt x="78" y="67"/>
                        <a:pt x="78" y="67"/>
                      </a:cubicBezTo>
                      <a:cubicBezTo>
                        <a:pt x="80" y="72"/>
                        <a:pt x="89" y="80"/>
                        <a:pt x="84" y="83"/>
                      </a:cubicBezTo>
                      <a:cubicBezTo>
                        <a:pt x="69" y="93"/>
                        <a:pt x="51" y="67"/>
                        <a:pt x="45" y="61"/>
                      </a:cubicBezTo>
                      <a:cubicBezTo>
                        <a:pt x="50" y="85"/>
                        <a:pt x="50" y="75"/>
                        <a:pt x="50" y="89"/>
                      </a:cubicBezTo>
                    </a:path>
                  </a:pathLst>
                </a:custGeom>
                <a:gradFill rotWithShape="0">
                  <a:gsLst>
                    <a:gs pos="0">
                      <a:srgbClr val="FFFF00"/>
                    </a:gs>
                    <a:gs pos="50000">
                      <a:srgbClr val="FFFF00">
                        <a:gamma/>
                        <a:shade val="44314"/>
                        <a:invGamma/>
                      </a:srgbClr>
                    </a:gs>
                    <a:gs pos="100000">
                      <a:srgbClr val="FFFF00"/>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0" name="Freeform 78"/>
                <p:cNvSpPr>
                  <a:spLocks noChangeAspect="1"/>
                </p:cNvSpPr>
                <p:nvPr/>
              </p:nvSpPr>
              <p:spPr bwMode="auto">
                <a:xfrm rot="5594255">
                  <a:off x="933" y="1459"/>
                  <a:ext cx="108" cy="69"/>
                </a:xfrm>
                <a:custGeom>
                  <a:avLst/>
                  <a:gdLst>
                    <a:gd name="T0" fmla="*/ 10 w 84"/>
                    <a:gd name="T1" fmla="*/ 41 h 67"/>
                    <a:gd name="T2" fmla="*/ 22 w 84"/>
                    <a:gd name="T3" fmla="*/ 21 h 67"/>
                    <a:gd name="T4" fmla="*/ 20 w 84"/>
                    <a:gd name="T5" fmla="*/ 27 h 67"/>
                    <a:gd name="T6" fmla="*/ 34 w 84"/>
                    <a:gd name="T7" fmla="*/ 11 h 67"/>
                    <a:gd name="T8" fmla="*/ 36 w 84"/>
                    <a:gd name="T9" fmla="*/ 17 h 67"/>
                    <a:gd name="T10" fmla="*/ 64 w 84"/>
                    <a:gd name="T11" fmla="*/ 7 h 67"/>
                    <a:gd name="T12" fmla="*/ 60 w 84"/>
                    <a:gd name="T13" fmla="*/ 29 h 67"/>
                    <a:gd name="T14" fmla="*/ 58 w 84"/>
                    <a:gd name="T15" fmla="*/ 23 h 67"/>
                    <a:gd name="T16" fmla="*/ 68 w 84"/>
                    <a:gd name="T17" fmla="*/ 25 h 67"/>
                    <a:gd name="T18" fmla="*/ 66 w 84"/>
                    <a:gd name="T19" fmla="*/ 35 h 67"/>
                    <a:gd name="T20" fmla="*/ 42 w 84"/>
                    <a:gd name="T21" fmla="*/ 27 h 67"/>
                    <a:gd name="T22" fmla="*/ 44 w 84"/>
                    <a:gd name="T23" fmla="*/ 37 h 67"/>
                    <a:gd name="T24" fmla="*/ 42 w 84"/>
                    <a:gd name="T25" fmla="*/ 51 h 67"/>
                    <a:gd name="T26" fmla="*/ 52 w 84"/>
                    <a:gd name="T27" fmla="*/ 33 h 67"/>
                    <a:gd name="T28" fmla="*/ 70 w 84"/>
                    <a:gd name="T29" fmla="*/ 21 h 67"/>
                    <a:gd name="T30" fmla="*/ 68 w 84"/>
                    <a:gd name="T31" fmla="*/ 37 h 67"/>
                    <a:gd name="T32" fmla="*/ 42 w 84"/>
                    <a:gd name="T33" fmla="*/ 31 h 67"/>
                    <a:gd name="T34" fmla="*/ 44 w 84"/>
                    <a:gd name="T35" fmla="*/ 61 h 67"/>
                    <a:gd name="T36" fmla="*/ 30 w 84"/>
                    <a:gd name="T37" fmla="*/ 51 h 67"/>
                    <a:gd name="T38" fmla="*/ 26 w 84"/>
                    <a:gd name="T39" fmla="*/ 39 h 67"/>
                    <a:gd name="T40" fmla="*/ 18 w 84"/>
                    <a:gd name="T41" fmla="*/ 41 h 67"/>
                    <a:gd name="T42" fmla="*/ 22 w 84"/>
                    <a:gd name="T43" fmla="*/ 61 h 67"/>
                    <a:gd name="T44" fmla="*/ 10 w 84"/>
                    <a:gd name="T45"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67">
                      <a:moveTo>
                        <a:pt x="10" y="41"/>
                      </a:moveTo>
                      <a:cubicBezTo>
                        <a:pt x="17" y="21"/>
                        <a:pt x="10" y="25"/>
                        <a:pt x="22" y="21"/>
                      </a:cubicBezTo>
                      <a:cubicBezTo>
                        <a:pt x="30" y="24"/>
                        <a:pt x="31" y="34"/>
                        <a:pt x="20" y="27"/>
                      </a:cubicBezTo>
                      <a:cubicBezTo>
                        <a:pt x="22" y="17"/>
                        <a:pt x="22" y="7"/>
                        <a:pt x="34" y="11"/>
                      </a:cubicBezTo>
                      <a:cubicBezTo>
                        <a:pt x="42" y="19"/>
                        <a:pt x="40" y="29"/>
                        <a:pt x="36" y="17"/>
                      </a:cubicBezTo>
                      <a:cubicBezTo>
                        <a:pt x="40" y="0"/>
                        <a:pt x="47" y="5"/>
                        <a:pt x="64" y="7"/>
                      </a:cubicBezTo>
                      <a:cubicBezTo>
                        <a:pt x="69" y="15"/>
                        <a:pt x="75" y="34"/>
                        <a:pt x="60" y="29"/>
                      </a:cubicBezTo>
                      <a:cubicBezTo>
                        <a:pt x="59" y="27"/>
                        <a:pt x="56" y="24"/>
                        <a:pt x="58" y="23"/>
                      </a:cubicBezTo>
                      <a:cubicBezTo>
                        <a:pt x="61" y="21"/>
                        <a:pt x="66" y="22"/>
                        <a:pt x="68" y="25"/>
                      </a:cubicBezTo>
                      <a:cubicBezTo>
                        <a:pt x="70" y="28"/>
                        <a:pt x="67" y="32"/>
                        <a:pt x="66" y="35"/>
                      </a:cubicBezTo>
                      <a:cubicBezTo>
                        <a:pt x="56" y="33"/>
                        <a:pt x="51" y="30"/>
                        <a:pt x="42" y="27"/>
                      </a:cubicBezTo>
                      <a:cubicBezTo>
                        <a:pt x="23" y="30"/>
                        <a:pt x="30" y="35"/>
                        <a:pt x="44" y="37"/>
                      </a:cubicBezTo>
                      <a:cubicBezTo>
                        <a:pt x="50" y="43"/>
                        <a:pt x="56" y="56"/>
                        <a:pt x="42" y="51"/>
                      </a:cubicBezTo>
                      <a:cubicBezTo>
                        <a:pt x="34" y="39"/>
                        <a:pt x="42" y="40"/>
                        <a:pt x="52" y="33"/>
                      </a:cubicBezTo>
                      <a:cubicBezTo>
                        <a:pt x="59" y="28"/>
                        <a:pt x="62" y="24"/>
                        <a:pt x="70" y="21"/>
                      </a:cubicBezTo>
                      <a:cubicBezTo>
                        <a:pt x="84" y="26"/>
                        <a:pt x="80" y="33"/>
                        <a:pt x="68" y="37"/>
                      </a:cubicBezTo>
                      <a:cubicBezTo>
                        <a:pt x="54" y="32"/>
                        <a:pt x="61" y="28"/>
                        <a:pt x="42" y="31"/>
                      </a:cubicBezTo>
                      <a:cubicBezTo>
                        <a:pt x="29" y="40"/>
                        <a:pt x="25" y="57"/>
                        <a:pt x="44" y="61"/>
                      </a:cubicBezTo>
                      <a:cubicBezTo>
                        <a:pt x="35" y="64"/>
                        <a:pt x="37" y="58"/>
                        <a:pt x="30" y="51"/>
                      </a:cubicBezTo>
                      <a:cubicBezTo>
                        <a:pt x="29" y="47"/>
                        <a:pt x="29" y="42"/>
                        <a:pt x="26" y="39"/>
                      </a:cubicBezTo>
                      <a:cubicBezTo>
                        <a:pt x="24" y="37"/>
                        <a:pt x="19" y="38"/>
                        <a:pt x="18" y="41"/>
                      </a:cubicBezTo>
                      <a:cubicBezTo>
                        <a:pt x="16" y="45"/>
                        <a:pt x="20" y="56"/>
                        <a:pt x="22" y="61"/>
                      </a:cubicBezTo>
                      <a:cubicBezTo>
                        <a:pt x="0" y="67"/>
                        <a:pt x="25" y="51"/>
                        <a:pt x="10" y="41"/>
                      </a:cubicBezTo>
                      <a:close/>
                    </a:path>
                  </a:pathLst>
                </a:custGeom>
                <a:gradFill rotWithShape="0">
                  <a:gsLst>
                    <a:gs pos="0">
                      <a:schemeClr val="accent1"/>
                    </a:gs>
                    <a:gs pos="50000">
                      <a:schemeClr val="accent1">
                        <a:gamma/>
                        <a:shade val="46275"/>
                        <a:invGamma/>
                      </a:schemeClr>
                    </a:gs>
                    <a:gs pos="100000">
                      <a:schemeClr val="accent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231" name="Group 79"/>
              <p:cNvGrpSpPr>
                <a:grpSpLocks noChangeAspect="1"/>
              </p:cNvGrpSpPr>
              <p:nvPr/>
            </p:nvGrpSpPr>
            <p:grpSpPr bwMode="auto">
              <a:xfrm>
                <a:off x="1337" y="1498"/>
                <a:ext cx="375" cy="596"/>
                <a:chOff x="535" y="1513"/>
                <a:chExt cx="375" cy="596"/>
              </a:xfrm>
            </p:grpSpPr>
            <p:sp>
              <p:nvSpPr>
                <p:cNvPr id="49232" name="Text Box 80"/>
                <p:cNvSpPr txBox="1">
                  <a:spLocks noChangeAspect="1" noChangeArrowheads="1"/>
                </p:cNvSpPr>
                <p:nvPr/>
              </p:nvSpPr>
              <p:spPr bwMode="auto">
                <a:xfrm>
                  <a:off x="535" y="1513"/>
                  <a:ext cx="375"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a:latin typeface="Times New Roman" pitchFamily="18" charset="0"/>
                  </a:endParaRPr>
                </a:p>
              </p:txBody>
            </p:sp>
            <p:sp>
              <p:nvSpPr>
                <p:cNvPr id="49233" name="Oval 81"/>
                <p:cNvSpPr>
                  <a:spLocks noChangeAspect="1" noChangeArrowheads="1"/>
                </p:cNvSpPr>
                <p:nvPr/>
              </p:nvSpPr>
              <p:spPr bwMode="auto">
                <a:xfrm>
                  <a:off x="724" y="1587"/>
                  <a:ext cx="58" cy="5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9234" name="Group 82"/>
            <p:cNvGrpSpPr>
              <a:grpSpLocks noChangeAspect="1"/>
            </p:cNvGrpSpPr>
            <p:nvPr/>
          </p:nvGrpSpPr>
          <p:grpSpPr bwMode="auto">
            <a:xfrm>
              <a:off x="4852" y="1081"/>
              <a:ext cx="188" cy="248"/>
              <a:chOff x="1271" y="1169"/>
              <a:chExt cx="519" cy="592"/>
            </a:xfrm>
          </p:grpSpPr>
          <p:grpSp>
            <p:nvGrpSpPr>
              <p:cNvPr id="49235" name="Group 83"/>
              <p:cNvGrpSpPr>
                <a:grpSpLocks noChangeAspect="1"/>
              </p:cNvGrpSpPr>
              <p:nvPr/>
            </p:nvGrpSpPr>
            <p:grpSpPr bwMode="auto">
              <a:xfrm rot="-5977591">
                <a:off x="1440" y="1248"/>
                <a:ext cx="192" cy="179"/>
                <a:chOff x="768" y="1248"/>
                <a:chExt cx="192" cy="179"/>
              </a:xfrm>
            </p:grpSpPr>
            <p:sp>
              <p:nvSpPr>
                <p:cNvPr id="49236" name="Freeform 84"/>
                <p:cNvSpPr>
                  <a:spLocks noChangeAspect="1"/>
                </p:cNvSpPr>
                <p:nvPr/>
              </p:nvSpPr>
              <p:spPr bwMode="auto">
                <a:xfrm>
                  <a:off x="768" y="1263"/>
                  <a:ext cx="160" cy="164"/>
                </a:xfrm>
                <a:custGeom>
                  <a:avLst/>
                  <a:gdLst>
                    <a:gd name="T0" fmla="*/ 61 w 131"/>
                    <a:gd name="T1" fmla="*/ 39 h 134"/>
                    <a:gd name="T2" fmla="*/ 11 w 131"/>
                    <a:gd name="T3" fmla="*/ 72 h 134"/>
                    <a:gd name="T4" fmla="*/ 50 w 131"/>
                    <a:gd name="T5" fmla="*/ 95 h 134"/>
                    <a:gd name="T6" fmla="*/ 11 w 131"/>
                    <a:gd name="T7" fmla="*/ 44 h 134"/>
                    <a:gd name="T8" fmla="*/ 61 w 131"/>
                    <a:gd name="T9" fmla="*/ 0 h 134"/>
                    <a:gd name="T10" fmla="*/ 73 w 131"/>
                    <a:gd name="T11" fmla="*/ 50 h 134"/>
                    <a:gd name="T12" fmla="*/ 101 w 131"/>
                    <a:gd name="T13" fmla="*/ 50 h 134"/>
                    <a:gd name="T14" fmla="*/ 112 w 131"/>
                    <a:gd name="T15" fmla="*/ 100 h 134"/>
                    <a:gd name="T16" fmla="*/ 95 w 131"/>
                    <a:gd name="T17" fmla="*/ 78 h 134"/>
                    <a:gd name="T18" fmla="*/ 89 w 131"/>
                    <a:gd name="T19" fmla="*/ 100 h 134"/>
                    <a:gd name="T20" fmla="*/ 95 w 131"/>
                    <a:gd name="T21" fmla="*/ 117 h 134"/>
                    <a:gd name="T22" fmla="*/ 101 w 131"/>
                    <a:gd name="T23" fmla="*/ 100 h 134"/>
                    <a:gd name="T24" fmla="*/ 78 w 131"/>
                    <a:gd name="T25" fmla="*/ 134 h 134"/>
                    <a:gd name="T26" fmla="*/ 61 w 131"/>
                    <a:gd name="T27" fmla="*/ 117 h 134"/>
                    <a:gd name="T28" fmla="*/ 78 w 131"/>
                    <a:gd name="T29" fmla="*/ 67 h 134"/>
                    <a:gd name="T30" fmla="*/ 84 w 131"/>
                    <a:gd name="T31" fmla="*/ 83 h 134"/>
                    <a:gd name="T32" fmla="*/ 45 w 131"/>
                    <a:gd name="T33" fmla="*/ 61 h 134"/>
                    <a:gd name="T34" fmla="*/ 50 w 131"/>
                    <a:gd name="T35" fmla="*/ 8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34">
                      <a:moveTo>
                        <a:pt x="61" y="39"/>
                      </a:moveTo>
                      <a:cubicBezTo>
                        <a:pt x="42" y="52"/>
                        <a:pt x="28" y="55"/>
                        <a:pt x="11" y="72"/>
                      </a:cubicBezTo>
                      <a:cubicBezTo>
                        <a:pt x="0" y="109"/>
                        <a:pt x="25" y="101"/>
                        <a:pt x="50" y="95"/>
                      </a:cubicBezTo>
                      <a:cubicBezTo>
                        <a:pt x="41" y="44"/>
                        <a:pt x="35" y="81"/>
                        <a:pt x="11" y="44"/>
                      </a:cubicBezTo>
                      <a:cubicBezTo>
                        <a:pt x="21" y="17"/>
                        <a:pt x="45" y="24"/>
                        <a:pt x="61" y="0"/>
                      </a:cubicBezTo>
                      <a:cubicBezTo>
                        <a:pt x="99" y="11"/>
                        <a:pt x="108" y="26"/>
                        <a:pt x="73" y="50"/>
                      </a:cubicBezTo>
                      <a:cubicBezTo>
                        <a:pt x="82" y="20"/>
                        <a:pt x="91" y="15"/>
                        <a:pt x="101" y="50"/>
                      </a:cubicBezTo>
                      <a:cubicBezTo>
                        <a:pt x="93" y="73"/>
                        <a:pt x="99" y="80"/>
                        <a:pt x="112" y="100"/>
                      </a:cubicBezTo>
                      <a:cubicBezTo>
                        <a:pt x="113" y="98"/>
                        <a:pt x="131" y="56"/>
                        <a:pt x="95" y="78"/>
                      </a:cubicBezTo>
                      <a:cubicBezTo>
                        <a:pt x="89" y="82"/>
                        <a:pt x="91" y="93"/>
                        <a:pt x="89" y="100"/>
                      </a:cubicBezTo>
                      <a:cubicBezTo>
                        <a:pt x="91" y="106"/>
                        <a:pt x="89" y="117"/>
                        <a:pt x="95" y="117"/>
                      </a:cubicBezTo>
                      <a:cubicBezTo>
                        <a:pt x="101" y="117"/>
                        <a:pt x="105" y="96"/>
                        <a:pt x="101" y="100"/>
                      </a:cubicBezTo>
                      <a:cubicBezTo>
                        <a:pt x="91" y="110"/>
                        <a:pt x="78" y="134"/>
                        <a:pt x="78" y="134"/>
                      </a:cubicBezTo>
                      <a:cubicBezTo>
                        <a:pt x="72" y="128"/>
                        <a:pt x="61" y="125"/>
                        <a:pt x="61" y="117"/>
                      </a:cubicBezTo>
                      <a:cubicBezTo>
                        <a:pt x="61" y="99"/>
                        <a:pt x="78" y="67"/>
                        <a:pt x="78" y="67"/>
                      </a:cubicBezTo>
                      <a:cubicBezTo>
                        <a:pt x="80" y="72"/>
                        <a:pt x="89" y="80"/>
                        <a:pt x="84" y="83"/>
                      </a:cubicBezTo>
                      <a:cubicBezTo>
                        <a:pt x="69" y="93"/>
                        <a:pt x="51" y="67"/>
                        <a:pt x="45" y="61"/>
                      </a:cubicBezTo>
                      <a:cubicBezTo>
                        <a:pt x="50" y="85"/>
                        <a:pt x="50" y="75"/>
                        <a:pt x="50" y="89"/>
                      </a:cubicBezTo>
                    </a:path>
                  </a:pathLst>
                </a:custGeom>
                <a:gradFill rotWithShape="0">
                  <a:gsLst>
                    <a:gs pos="0">
                      <a:srgbClr val="0000FF"/>
                    </a:gs>
                    <a:gs pos="100000">
                      <a:schemeClr val="bg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7" name="Freeform 85"/>
                <p:cNvSpPr>
                  <a:spLocks noChangeAspect="1"/>
                </p:cNvSpPr>
                <p:nvPr/>
              </p:nvSpPr>
              <p:spPr bwMode="auto">
                <a:xfrm rot="5594255">
                  <a:off x="852" y="1272"/>
                  <a:ext cx="132" cy="84"/>
                </a:xfrm>
                <a:custGeom>
                  <a:avLst/>
                  <a:gdLst>
                    <a:gd name="T0" fmla="*/ 10 w 84"/>
                    <a:gd name="T1" fmla="*/ 41 h 67"/>
                    <a:gd name="T2" fmla="*/ 22 w 84"/>
                    <a:gd name="T3" fmla="*/ 21 h 67"/>
                    <a:gd name="T4" fmla="*/ 20 w 84"/>
                    <a:gd name="T5" fmla="*/ 27 h 67"/>
                    <a:gd name="T6" fmla="*/ 34 w 84"/>
                    <a:gd name="T7" fmla="*/ 11 h 67"/>
                    <a:gd name="T8" fmla="*/ 36 w 84"/>
                    <a:gd name="T9" fmla="*/ 17 h 67"/>
                    <a:gd name="T10" fmla="*/ 64 w 84"/>
                    <a:gd name="T11" fmla="*/ 7 h 67"/>
                    <a:gd name="T12" fmla="*/ 60 w 84"/>
                    <a:gd name="T13" fmla="*/ 29 h 67"/>
                    <a:gd name="T14" fmla="*/ 58 w 84"/>
                    <a:gd name="T15" fmla="*/ 23 h 67"/>
                    <a:gd name="T16" fmla="*/ 68 w 84"/>
                    <a:gd name="T17" fmla="*/ 25 h 67"/>
                    <a:gd name="T18" fmla="*/ 66 w 84"/>
                    <a:gd name="T19" fmla="*/ 35 h 67"/>
                    <a:gd name="T20" fmla="*/ 42 w 84"/>
                    <a:gd name="T21" fmla="*/ 27 h 67"/>
                    <a:gd name="T22" fmla="*/ 44 w 84"/>
                    <a:gd name="T23" fmla="*/ 37 h 67"/>
                    <a:gd name="T24" fmla="*/ 42 w 84"/>
                    <a:gd name="T25" fmla="*/ 51 h 67"/>
                    <a:gd name="T26" fmla="*/ 52 w 84"/>
                    <a:gd name="T27" fmla="*/ 33 h 67"/>
                    <a:gd name="T28" fmla="*/ 70 w 84"/>
                    <a:gd name="T29" fmla="*/ 21 h 67"/>
                    <a:gd name="T30" fmla="*/ 68 w 84"/>
                    <a:gd name="T31" fmla="*/ 37 h 67"/>
                    <a:gd name="T32" fmla="*/ 42 w 84"/>
                    <a:gd name="T33" fmla="*/ 31 h 67"/>
                    <a:gd name="T34" fmla="*/ 44 w 84"/>
                    <a:gd name="T35" fmla="*/ 61 h 67"/>
                    <a:gd name="T36" fmla="*/ 30 w 84"/>
                    <a:gd name="T37" fmla="*/ 51 h 67"/>
                    <a:gd name="T38" fmla="*/ 26 w 84"/>
                    <a:gd name="T39" fmla="*/ 39 h 67"/>
                    <a:gd name="T40" fmla="*/ 18 w 84"/>
                    <a:gd name="T41" fmla="*/ 41 h 67"/>
                    <a:gd name="T42" fmla="*/ 22 w 84"/>
                    <a:gd name="T43" fmla="*/ 61 h 67"/>
                    <a:gd name="T44" fmla="*/ 10 w 84"/>
                    <a:gd name="T45"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67">
                      <a:moveTo>
                        <a:pt x="10" y="41"/>
                      </a:moveTo>
                      <a:cubicBezTo>
                        <a:pt x="17" y="21"/>
                        <a:pt x="10" y="25"/>
                        <a:pt x="22" y="21"/>
                      </a:cubicBezTo>
                      <a:cubicBezTo>
                        <a:pt x="30" y="24"/>
                        <a:pt x="31" y="34"/>
                        <a:pt x="20" y="27"/>
                      </a:cubicBezTo>
                      <a:cubicBezTo>
                        <a:pt x="22" y="17"/>
                        <a:pt x="22" y="7"/>
                        <a:pt x="34" y="11"/>
                      </a:cubicBezTo>
                      <a:cubicBezTo>
                        <a:pt x="42" y="19"/>
                        <a:pt x="40" y="29"/>
                        <a:pt x="36" y="17"/>
                      </a:cubicBezTo>
                      <a:cubicBezTo>
                        <a:pt x="40" y="0"/>
                        <a:pt x="47" y="5"/>
                        <a:pt x="64" y="7"/>
                      </a:cubicBezTo>
                      <a:cubicBezTo>
                        <a:pt x="69" y="15"/>
                        <a:pt x="75" y="34"/>
                        <a:pt x="60" y="29"/>
                      </a:cubicBezTo>
                      <a:cubicBezTo>
                        <a:pt x="59" y="27"/>
                        <a:pt x="56" y="24"/>
                        <a:pt x="58" y="23"/>
                      </a:cubicBezTo>
                      <a:cubicBezTo>
                        <a:pt x="61" y="21"/>
                        <a:pt x="66" y="22"/>
                        <a:pt x="68" y="25"/>
                      </a:cubicBezTo>
                      <a:cubicBezTo>
                        <a:pt x="70" y="28"/>
                        <a:pt x="67" y="32"/>
                        <a:pt x="66" y="35"/>
                      </a:cubicBezTo>
                      <a:cubicBezTo>
                        <a:pt x="56" y="33"/>
                        <a:pt x="51" y="30"/>
                        <a:pt x="42" y="27"/>
                      </a:cubicBezTo>
                      <a:cubicBezTo>
                        <a:pt x="23" y="30"/>
                        <a:pt x="30" y="35"/>
                        <a:pt x="44" y="37"/>
                      </a:cubicBezTo>
                      <a:cubicBezTo>
                        <a:pt x="50" y="43"/>
                        <a:pt x="56" y="56"/>
                        <a:pt x="42" y="51"/>
                      </a:cubicBezTo>
                      <a:cubicBezTo>
                        <a:pt x="34" y="39"/>
                        <a:pt x="42" y="40"/>
                        <a:pt x="52" y="33"/>
                      </a:cubicBezTo>
                      <a:cubicBezTo>
                        <a:pt x="59" y="28"/>
                        <a:pt x="62" y="24"/>
                        <a:pt x="70" y="21"/>
                      </a:cubicBezTo>
                      <a:cubicBezTo>
                        <a:pt x="84" y="26"/>
                        <a:pt x="80" y="33"/>
                        <a:pt x="68" y="37"/>
                      </a:cubicBezTo>
                      <a:cubicBezTo>
                        <a:pt x="54" y="32"/>
                        <a:pt x="61" y="28"/>
                        <a:pt x="42" y="31"/>
                      </a:cubicBezTo>
                      <a:cubicBezTo>
                        <a:pt x="29" y="40"/>
                        <a:pt x="25" y="57"/>
                        <a:pt x="44" y="61"/>
                      </a:cubicBezTo>
                      <a:cubicBezTo>
                        <a:pt x="35" y="64"/>
                        <a:pt x="37" y="58"/>
                        <a:pt x="30" y="51"/>
                      </a:cubicBezTo>
                      <a:cubicBezTo>
                        <a:pt x="29" y="47"/>
                        <a:pt x="29" y="42"/>
                        <a:pt x="26" y="39"/>
                      </a:cubicBezTo>
                      <a:cubicBezTo>
                        <a:pt x="24" y="37"/>
                        <a:pt x="19" y="38"/>
                        <a:pt x="18" y="41"/>
                      </a:cubicBezTo>
                      <a:cubicBezTo>
                        <a:pt x="16" y="45"/>
                        <a:pt x="20" y="56"/>
                        <a:pt x="22" y="61"/>
                      </a:cubicBezTo>
                      <a:cubicBezTo>
                        <a:pt x="0" y="67"/>
                        <a:pt x="25" y="51"/>
                        <a:pt x="10" y="41"/>
                      </a:cubicBezTo>
                      <a:close/>
                    </a:path>
                  </a:pathLst>
                </a:custGeom>
                <a:gradFill rotWithShape="0">
                  <a:gsLst>
                    <a:gs pos="0">
                      <a:schemeClr val="accent1"/>
                    </a:gs>
                    <a:gs pos="50000">
                      <a:schemeClr val="accent1">
                        <a:gamma/>
                        <a:shade val="46275"/>
                        <a:invGamma/>
                      </a:schemeClr>
                    </a:gs>
                    <a:gs pos="100000">
                      <a:schemeClr val="accent1"/>
                    </a:gs>
                  </a:gsLst>
                  <a:lin ang="2700000" scaled="1"/>
                </a:gra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238" name="Group 86"/>
              <p:cNvGrpSpPr>
                <a:grpSpLocks noChangeAspect="1"/>
              </p:cNvGrpSpPr>
              <p:nvPr/>
            </p:nvGrpSpPr>
            <p:grpSpPr bwMode="auto">
              <a:xfrm>
                <a:off x="1271" y="1169"/>
                <a:ext cx="519" cy="592"/>
                <a:chOff x="623" y="1516"/>
                <a:chExt cx="519" cy="592"/>
              </a:xfrm>
            </p:grpSpPr>
            <p:sp>
              <p:nvSpPr>
                <p:cNvPr id="49239" name="Text Box 87"/>
                <p:cNvSpPr txBox="1">
                  <a:spLocks noChangeAspect="1" noChangeArrowheads="1"/>
                </p:cNvSpPr>
                <p:nvPr/>
              </p:nvSpPr>
              <p:spPr bwMode="auto">
                <a:xfrm>
                  <a:off x="623" y="1516"/>
                  <a:ext cx="519"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000" b="1">
                      <a:latin typeface="Times New Roman" pitchFamily="18" charset="0"/>
                    </a:rPr>
                    <a:t>+</a:t>
                  </a:r>
                </a:p>
              </p:txBody>
            </p:sp>
            <p:sp>
              <p:nvSpPr>
                <p:cNvPr id="49240" name="Oval 88"/>
                <p:cNvSpPr>
                  <a:spLocks noChangeAspect="1" noChangeArrowheads="1"/>
                </p:cNvSpPr>
                <p:nvPr/>
              </p:nvSpPr>
              <p:spPr bwMode="auto">
                <a:xfrm>
                  <a:off x="724" y="1587"/>
                  <a:ext cx="58" cy="5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9241" name="Text Box 89"/>
            <p:cNvSpPr txBox="1">
              <a:spLocks noChangeArrowheads="1"/>
            </p:cNvSpPr>
            <p:nvPr/>
          </p:nvSpPr>
          <p:spPr bwMode="auto">
            <a:xfrm>
              <a:off x="4080" y="720"/>
              <a:ext cx="5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a:latin typeface="Times New Roman" pitchFamily="18" charset="0"/>
                </a:rPr>
                <a:t>Laser</a:t>
              </a:r>
              <a:endParaRPr lang="el-GR" sz="1200">
                <a:latin typeface="Times New Roman" pitchFamily="18" charset="0"/>
              </a:endParaRPr>
            </a:p>
          </p:txBody>
        </p:sp>
        <p:sp>
          <p:nvSpPr>
            <p:cNvPr id="49242" name="Text Box 90"/>
            <p:cNvSpPr txBox="1">
              <a:spLocks noChangeArrowheads="1"/>
            </p:cNvSpPr>
            <p:nvPr/>
          </p:nvSpPr>
          <p:spPr bwMode="auto">
            <a:xfrm>
              <a:off x="4658" y="806"/>
              <a:ext cx="54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000">
                  <a:latin typeface="Times New Roman" pitchFamily="18" charset="0"/>
                </a:rPr>
                <a:t>Flight tube</a:t>
              </a:r>
              <a:endParaRPr lang="el-GR" sz="1000">
                <a:latin typeface="Times New Roman" pitchFamily="18" charset="0"/>
              </a:endParaRPr>
            </a:p>
          </p:txBody>
        </p:sp>
      </p:grpSp>
      <p:sp>
        <p:nvSpPr>
          <p:cNvPr id="49245" name="Text Box 93"/>
          <p:cNvSpPr txBox="1">
            <a:spLocks noChangeArrowheads="1"/>
          </p:cNvSpPr>
          <p:nvPr/>
        </p:nvSpPr>
        <p:spPr bwMode="auto">
          <a:xfrm>
            <a:off x="6959601" y="2708276"/>
            <a:ext cx="3647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a:t>Application of bioinformatics tools</a:t>
            </a:r>
          </a:p>
          <a:p>
            <a:pPr algn="l"/>
            <a:r>
              <a:rPr lang="en-US" sz="1400"/>
              <a:t>(feature extraction, classification algorithms)</a:t>
            </a:r>
            <a:endParaRPr lang="el-GR" sz="1400"/>
          </a:p>
        </p:txBody>
      </p:sp>
      <p:sp>
        <p:nvSpPr>
          <p:cNvPr id="49246" name="Line 94"/>
          <p:cNvSpPr>
            <a:spLocks noChangeShapeType="1"/>
          </p:cNvSpPr>
          <p:nvPr/>
        </p:nvSpPr>
        <p:spPr bwMode="auto">
          <a:xfrm flipH="1">
            <a:off x="7535333" y="2205038"/>
            <a:ext cx="577851"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7" name="Text Box 95"/>
          <p:cNvSpPr txBox="1">
            <a:spLocks noChangeArrowheads="1"/>
          </p:cNvSpPr>
          <p:nvPr/>
        </p:nvSpPr>
        <p:spPr bwMode="auto">
          <a:xfrm>
            <a:off x="7727951" y="4508500"/>
            <a:ext cx="23182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a:t>Disease classification</a:t>
            </a:r>
            <a:endParaRPr lang="el-GR" sz="1600" b="1"/>
          </a:p>
        </p:txBody>
      </p:sp>
      <p:sp>
        <p:nvSpPr>
          <p:cNvPr id="49251" name="Line 99"/>
          <p:cNvSpPr>
            <a:spLocks noChangeShapeType="1"/>
          </p:cNvSpPr>
          <p:nvPr/>
        </p:nvSpPr>
        <p:spPr bwMode="auto">
          <a:xfrm>
            <a:off x="2159001" y="1916113"/>
            <a:ext cx="673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3" name="Line 101"/>
          <p:cNvSpPr>
            <a:spLocks noChangeShapeType="1"/>
          </p:cNvSpPr>
          <p:nvPr/>
        </p:nvSpPr>
        <p:spPr bwMode="auto">
          <a:xfrm>
            <a:off x="3505201" y="1916113"/>
            <a:ext cx="673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248" name="Picture 96"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7517" y="1412875"/>
            <a:ext cx="861483" cy="758825"/>
          </a:xfrm>
          <a:prstGeom prst="rect">
            <a:avLst/>
          </a:prstGeom>
          <a:noFill/>
          <a:extLst>
            <a:ext uri="{909E8E84-426E-40DD-AFC4-6F175D3DCCD1}">
              <a14:hiddenFill xmlns:a14="http://schemas.microsoft.com/office/drawing/2010/main">
                <a:solidFill>
                  <a:srgbClr val="FFFFFF"/>
                </a:solidFill>
              </a14:hiddenFill>
            </a:ext>
          </a:extLst>
        </p:spPr>
      </p:pic>
      <p:pic>
        <p:nvPicPr>
          <p:cNvPr id="49250" name="Picture 98"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3268" y="1628775"/>
            <a:ext cx="192617" cy="647700"/>
          </a:xfrm>
          <a:prstGeom prst="rect">
            <a:avLst/>
          </a:prstGeom>
          <a:noFill/>
          <a:extLst>
            <a:ext uri="{909E8E84-426E-40DD-AFC4-6F175D3DCCD1}">
              <a14:hiddenFill xmlns:a14="http://schemas.microsoft.com/office/drawing/2010/main">
                <a:solidFill>
                  <a:srgbClr val="FFFFFF"/>
                </a:solidFill>
              </a14:hiddenFill>
            </a:ext>
          </a:extLst>
        </p:spPr>
      </p:pic>
      <p:sp>
        <p:nvSpPr>
          <p:cNvPr id="49243" name="Text Box 91"/>
          <p:cNvSpPr txBox="1">
            <a:spLocks noChangeArrowheads="1"/>
          </p:cNvSpPr>
          <p:nvPr/>
        </p:nvSpPr>
        <p:spPr bwMode="auto">
          <a:xfrm>
            <a:off x="1007534" y="2133600"/>
            <a:ext cx="10695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a:t>blood/urine</a:t>
            </a:r>
            <a:endParaRPr lang="el-GR" sz="1400"/>
          </a:p>
        </p:txBody>
      </p:sp>
      <p:sp>
        <p:nvSpPr>
          <p:cNvPr id="49255" name="Text Box 103"/>
          <p:cNvSpPr txBox="1">
            <a:spLocks noChangeArrowheads="1"/>
          </p:cNvSpPr>
          <p:nvPr/>
        </p:nvSpPr>
        <p:spPr bwMode="auto">
          <a:xfrm>
            <a:off x="4464052" y="1773238"/>
            <a:ext cx="958849"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LC</a:t>
            </a:r>
            <a:endParaRPr lang="el-GR"/>
          </a:p>
        </p:txBody>
      </p:sp>
      <p:sp>
        <p:nvSpPr>
          <p:cNvPr id="49256" name="Line 104"/>
          <p:cNvSpPr>
            <a:spLocks noChangeShapeType="1"/>
          </p:cNvSpPr>
          <p:nvPr/>
        </p:nvSpPr>
        <p:spPr bwMode="auto">
          <a:xfrm>
            <a:off x="5425018" y="1844675"/>
            <a:ext cx="673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5" name="Text Box 23"/>
          <p:cNvSpPr txBox="1">
            <a:spLocks noChangeArrowheads="1"/>
          </p:cNvSpPr>
          <p:nvPr/>
        </p:nvSpPr>
        <p:spPr bwMode="auto">
          <a:xfrm>
            <a:off x="8784167" y="1412875"/>
            <a:ext cx="240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a:t>MALDI-TOF/TOF</a:t>
            </a:r>
            <a:endParaRPr lang="el-GR" sz="1600"/>
          </a:p>
        </p:txBody>
      </p:sp>
      <p:pic>
        <p:nvPicPr>
          <p:cNvPr id="1003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91851" y="10953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607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09601" y="274638"/>
            <a:ext cx="10479617" cy="633412"/>
          </a:xfrm>
        </p:spPr>
        <p:txBody>
          <a:bodyPr/>
          <a:lstStyle/>
          <a:p>
            <a:r>
              <a:rPr lang="en-US" sz="3200"/>
              <a:t>Gene Ontology</a:t>
            </a:r>
            <a:endParaRPr lang="el-GR" sz="3200"/>
          </a:p>
        </p:txBody>
      </p:sp>
      <p:sp>
        <p:nvSpPr>
          <p:cNvPr id="295941" name="Text Box 5"/>
          <p:cNvSpPr txBox="1">
            <a:spLocks noChangeArrowheads="1"/>
          </p:cNvSpPr>
          <p:nvPr/>
        </p:nvSpPr>
        <p:spPr bwMode="auto">
          <a:xfrm>
            <a:off x="1968501" y="1412875"/>
            <a:ext cx="89281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A knowledge representation about the word or some part of it.</a:t>
            </a:r>
          </a:p>
          <a:p>
            <a:pPr algn="l">
              <a:spcBef>
                <a:spcPct val="50000"/>
              </a:spcBef>
            </a:pPr>
            <a:endParaRPr lang="en-US"/>
          </a:p>
          <a:p>
            <a:pPr algn="l"/>
            <a:r>
              <a:rPr lang="en-US"/>
              <a:t>An ontology is used as a description of the concepts and relationships that exist for a community of agents.</a:t>
            </a:r>
          </a:p>
          <a:p>
            <a:pPr algn="l"/>
            <a:endParaRPr lang="en-US"/>
          </a:p>
          <a:p>
            <a:pPr algn="l"/>
            <a:r>
              <a:rPr lang="en-US" b="1"/>
              <a:t>Ontology</a:t>
            </a:r>
            <a:r>
              <a:rPr lang="en-US"/>
              <a:t> generally describes:</a:t>
            </a:r>
          </a:p>
          <a:p>
            <a:pPr lvl="1" algn="l">
              <a:spcBef>
                <a:spcPct val="20000"/>
              </a:spcBef>
              <a:buFontTx/>
              <a:buChar char="•"/>
            </a:pPr>
            <a:r>
              <a:rPr lang="en-US"/>
              <a:t> </a:t>
            </a:r>
            <a:r>
              <a:rPr lang="en-US" sz="1600"/>
              <a:t>Individuals: the basic or  “ground level” objects</a:t>
            </a:r>
            <a:endParaRPr lang="el-GR" sz="1600"/>
          </a:p>
          <a:p>
            <a:pPr lvl="1" algn="l">
              <a:spcBef>
                <a:spcPct val="20000"/>
              </a:spcBef>
              <a:buFontTx/>
              <a:buChar char="•"/>
            </a:pPr>
            <a:r>
              <a:rPr lang="en-US" sz="1600"/>
              <a:t> Classes: sets, collections, or types of objects</a:t>
            </a:r>
          </a:p>
          <a:p>
            <a:pPr lvl="1" algn="l">
              <a:spcBef>
                <a:spcPct val="20000"/>
              </a:spcBef>
              <a:buFontTx/>
              <a:buChar char="•"/>
            </a:pPr>
            <a:r>
              <a:rPr lang="en-US" sz="1600"/>
              <a:t> Attributes: properties, features, characteristics, or parameters that objects can have and share</a:t>
            </a:r>
          </a:p>
          <a:p>
            <a:pPr lvl="1" algn="l">
              <a:spcBef>
                <a:spcPct val="20000"/>
              </a:spcBef>
              <a:buFontTx/>
              <a:buChar char="•"/>
            </a:pPr>
            <a:r>
              <a:rPr lang="en-US" sz="1600"/>
              <a:t> Relations: ways that objects can be related to one another</a:t>
            </a:r>
            <a:endParaRPr lang="el-GR" sz="1600"/>
          </a:p>
        </p:txBody>
      </p:sp>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1359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31266" y="227805"/>
            <a:ext cx="6186985" cy="561975"/>
          </a:xfrm>
        </p:spPr>
        <p:txBody>
          <a:bodyPr/>
          <a:lstStyle/>
          <a:p>
            <a:r>
              <a:rPr lang="en-US" sz="3200" dirty="0">
                <a:solidFill>
                  <a:schemeClr val="tx1"/>
                </a:solidFill>
              </a:rPr>
              <a:t>Goals</a:t>
            </a:r>
            <a:endParaRPr lang="el-GR" sz="3200" dirty="0">
              <a:solidFill>
                <a:schemeClr val="tx1"/>
              </a:solidFill>
            </a:endParaRPr>
          </a:p>
        </p:txBody>
      </p:sp>
      <p:sp>
        <p:nvSpPr>
          <p:cNvPr id="296963" name="Rectangle 3"/>
          <p:cNvSpPr>
            <a:spLocks noChangeArrowheads="1"/>
          </p:cNvSpPr>
          <p:nvPr/>
        </p:nvSpPr>
        <p:spPr bwMode="auto">
          <a:xfrm>
            <a:off x="4140201" y="4724401"/>
            <a:ext cx="4356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1">
                <a:hlinkClick r:id="rId2"/>
              </a:rPr>
              <a:t>www.geneontology.org</a:t>
            </a:r>
            <a:endParaRPr lang="el-GR" sz="2000" b="1"/>
          </a:p>
        </p:txBody>
      </p:sp>
      <p:sp>
        <p:nvSpPr>
          <p:cNvPr id="296964" name="Text Box 4"/>
          <p:cNvSpPr txBox="1">
            <a:spLocks noChangeArrowheads="1"/>
          </p:cNvSpPr>
          <p:nvPr/>
        </p:nvSpPr>
        <p:spPr bwMode="auto">
          <a:xfrm>
            <a:off x="2159000" y="1628776"/>
            <a:ext cx="8832851"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Develop a set of controlled, structured vocabularies – gene ontology (GO) to describe  aspects of molecular biology</a:t>
            </a:r>
          </a:p>
          <a:p>
            <a:pPr algn="l"/>
            <a:endParaRPr lang="en-US"/>
          </a:p>
          <a:p>
            <a:pPr algn="l"/>
            <a:endParaRPr lang="en-US"/>
          </a:p>
          <a:p>
            <a:pPr algn="l"/>
            <a:r>
              <a:rPr lang="en-US"/>
              <a:t>Describe gene products using vocabulary terms (annotation)</a:t>
            </a:r>
          </a:p>
          <a:p>
            <a:pPr algn="l"/>
            <a:endParaRPr lang="en-US"/>
          </a:p>
          <a:p>
            <a:pPr algn="l">
              <a:spcBef>
                <a:spcPct val="50000"/>
              </a:spcBef>
            </a:pPr>
            <a:r>
              <a:rPr lang="en-US"/>
              <a:t>Provide a public resource, allowing access to the GO, annotations and software tools developed for use with the GO data </a:t>
            </a:r>
            <a:endParaRPr lang="el-GR"/>
          </a:p>
        </p:txBody>
      </p:sp>
      <p:pic>
        <p:nvPicPr>
          <p:cNvPr id="296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116" y="359520"/>
            <a:ext cx="4542367" cy="598488"/>
          </a:xfrm>
          <a:prstGeom prst="rect">
            <a:avLst/>
          </a:prstGeom>
          <a:noFill/>
          <a:extLst>
            <a:ext uri="{909E8E84-426E-40DD-AFC4-6F175D3DCCD1}">
              <a14:hiddenFill xmlns:a14="http://schemas.microsoft.com/office/drawing/2010/main">
                <a:solidFill>
                  <a:srgbClr val="FFFFFF"/>
                </a:solidFill>
              </a14:hiddenFill>
            </a:ext>
          </a:extLst>
        </p:spPr>
      </p:pic>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6656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485901" y="1492250"/>
            <a:ext cx="9218084"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2000" b="1">
                <a:solidFill>
                  <a:schemeClr val="hlink"/>
                </a:solidFill>
              </a:rPr>
              <a:t>Molecular Function</a:t>
            </a:r>
            <a:r>
              <a:rPr lang="en-US"/>
              <a:t> — describes activities, or tasks, performed by individual or by assembled</a:t>
            </a:r>
            <a:r>
              <a:rPr lang="el-GR"/>
              <a:t> </a:t>
            </a:r>
            <a:r>
              <a:rPr lang="en-US"/>
              <a:t>complexes of gene products.</a:t>
            </a:r>
          </a:p>
          <a:p>
            <a:pPr algn="l" eaLnBrk="0" hangingPunct="0"/>
            <a:r>
              <a:rPr lang="en-US" i="1">
                <a:solidFill>
                  <a:schemeClr val="hlink"/>
                </a:solidFill>
              </a:rPr>
              <a:t>DNA binding, transcription factor</a:t>
            </a:r>
          </a:p>
          <a:p>
            <a:pPr algn="l" eaLnBrk="0" hangingPunct="0">
              <a:lnSpc>
                <a:spcPct val="120000"/>
              </a:lnSpc>
              <a:spcBef>
                <a:spcPct val="50000"/>
              </a:spcBef>
            </a:pPr>
            <a:endParaRPr lang="en-US" i="1">
              <a:solidFill>
                <a:schemeClr val="hlink"/>
              </a:solidFill>
            </a:endParaRPr>
          </a:p>
          <a:p>
            <a:pPr algn="l"/>
            <a:r>
              <a:rPr lang="en-US" sz="2000" b="1">
                <a:solidFill>
                  <a:schemeClr val="hlink"/>
                </a:solidFill>
              </a:rPr>
              <a:t>Biological Process</a:t>
            </a:r>
            <a:r>
              <a:rPr lang="en-US"/>
              <a:t> — a series of events accomplished by one or more ordered assemblies of molecular functions.</a:t>
            </a:r>
            <a:r>
              <a:rPr lang="el-GR"/>
              <a:t> </a:t>
            </a:r>
            <a:endParaRPr lang="en-US"/>
          </a:p>
          <a:p>
            <a:pPr algn="l"/>
            <a:r>
              <a:rPr lang="en-US"/>
              <a:t>NOT  a “pathway”!</a:t>
            </a:r>
          </a:p>
          <a:p>
            <a:pPr algn="l"/>
            <a:r>
              <a:rPr lang="en-US" i="1">
                <a:solidFill>
                  <a:schemeClr val="hlink"/>
                </a:solidFill>
              </a:rPr>
              <a:t>mitosis, signal transduction, metabolism</a:t>
            </a:r>
            <a:r>
              <a:rPr lang="en-US">
                <a:solidFill>
                  <a:schemeClr val="hlink"/>
                </a:solidFill>
              </a:rPr>
              <a:t> </a:t>
            </a:r>
          </a:p>
          <a:p>
            <a:pPr algn="l"/>
            <a:endParaRPr lang="en-US" sz="2000" b="1">
              <a:solidFill>
                <a:schemeClr val="hlink"/>
              </a:solidFill>
            </a:endParaRPr>
          </a:p>
          <a:p>
            <a:pPr algn="l"/>
            <a:endParaRPr lang="en-US" sz="2000" b="1">
              <a:solidFill>
                <a:schemeClr val="hlink"/>
              </a:solidFill>
            </a:endParaRPr>
          </a:p>
          <a:p>
            <a:pPr algn="l"/>
            <a:r>
              <a:rPr lang="en-US" sz="2000" b="1">
                <a:solidFill>
                  <a:schemeClr val="hlink"/>
                </a:solidFill>
              </a:rPr>
              <a:t>Cellular Component</a:t>
            </a:r>
            <a:r>
              <a:rPr lang="en-US"/>
              <a:t> — location or complex , a component of a cell, that also is part of some larger object </a:t>
            </a:r>
          </a:p>
          <a:p>
            <a:pPr algn="l"/>
            <a:r>
              <a:rPr lang="en-US" i="1">
                <a:solidFill>
                  <a:schemeClr val="hlink"/>
                </a:solidFill>
              </a:rPr>
              <a:t>nucleus, ribosome, origin recognition complex</a:t>
            </a:r>
            <a:r>
              <a:rPr lang="en-US"/>
              <a:t> </a:t>
            </a:r>
          </a:p>
        </p:txBody>
      </p:sp>
      <p:sp>
        <p:nvSpPr>
          <p:cNvPr id="297987" name="Text Box 3"/>
          <p:cNvSpPr txBox="1">
            <a:spLocks noChangeArrowheads="1"/>
          </p:cNvSpPr>
          <p:nvPr/>
        </p:nvSpPr>
        <p:spPr bwMode="auto">
          <a:xfrm>
            <a:off x="624418" y="333375"/>
            <a:ext cx="1036743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t>The Three Ontologies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55277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2233084" y="333375"/>
            <a:ext cx="770254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t>Relationships between terms</a:t>
            </a:r>
          </a:p>
        </p:txBody>
      </p:sp>
      <p:sp>
        <p:nvSpPr>
          <p:cNvPr id="299011" name="Text Box 3"/>
          <p:cNvSpPr txBox="1">
            <a:spLocks noChangeArrowheads="1"/>
          </p:cNvSpPr>
          <p:nvPr/>
        </p:nvSpPr>
        <p:spPr bwMode="auto">
          <a:xfrm>
            <a:off x="1102784" y="1268413"/>
            <a:ext cx="93133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t>Directed acyclic graph: each child may have one or more parents</a:t>
            </a:r>
          </a:p>
        </p:txBody>
      </p:sp>
      <p:sp>
        <p:nvSpPr>
          <p:cNvPr id="299012" name="Oval 4"/>
          <p:cNvSpPr>
            <a:spLocks noChangeArrowheads="1"/>
          </p:cNvSpPr>
          <p:nvPr/>
        </p:nvSpPr>
        <p:spPr bwMode="auto">
          <a:xfrm>
            <a:off x="5969000" y="2627313"/>
            <a:ext cx="516467" cy="25876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9013" name="Group 5"/>
          <p:cNvGrpSpPr>
            <a:grpSpLocks/>
          </p:cNvGrpSpPr>
          <p:nvPr/>
        </p:nvGrpSpPr>
        <p:grpSpPr bwMode="auto">
          <a:xfrm>
            <a:off x="4334933" y="2676525"/>
            <a:ext cx="3778251" cy="147638"/>
            <a:chOff x="1128" y="2256"/>
            <a:chExt cx="2640" cy="144"/>
          </a:xfrm>
        </p:grpSpPr>
        <p:sp>
          <p:nvSpPr>
            <p:cNvPr id="299014" name="Oval 6"/>
            <p:cNvSpPr>
              <a:spLocks noChangeArrowheads="1"/>
            </p:cNvSpPr>
            <p:nvPr/>
          </p:nvSpPr>
          <p:spPr bwMode="auto">
            <a:xfrm>
              <a:off x="3576" y="2256"/>
              <a:ext cx="192" cy="144"/>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5" name="Oval 7"/>
            <p:cNvSpPr>
              <a:spLocks noChangeArrowheads="1"/>
            </p:cNvSpPr>
            <p:nvPr/>
          </p:nvSpPr>
          <p:spPr bwMode="auto">
            <a:xfrm>
              <a:off x="2352" y="2256"/>
              <a:ext cx="192" cy="144"/>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6" name="Oval 8"/>
            <p:cNvSpPr>
              <a:spLocks noChangeArrowheads="1"/>
            </p:cNvSpPr>
            <p:nvPr/>
          </p:nvSpPr>
          <p:spPr bwMode="auto">
            <a:xfrm>
              <a:off x="1128" y="2256"/>
              <a:ext cx="192" cy="144"/>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9017" name="Group 9"/>
          <p:cNvGrpSpPr>
            <a:grpSpLocks/>
          </p:cNvGrpSpPr>
          <p:nvPr/>
        </p:nvGrpSpPr>
        <p:grpSpPr bwMode="auto">
          <a:xfrm>
            <a:off x="5249334" y="1989139"/>
            <a:ext cx="2129367" cy="147637"/>
            <a:chOff x="1776" y="1608"/>
            <a:chExt cx="1488" cy="144"/>
          </a:xfrm>
        </p:grpSpPr>
        <p:sp>
          <p:nvSpPr>
            <p:cNvPr id="299018" name="Oval 10"/>
            <p:cNvSpPr>
              <a:spLocks noChangeArrowheads="1"/>
            </p:cNvSpPr>
            <p:nvPr/>
          </p:nvSpPr>
          <p:spPr bwMode="auto">
            <a:xfrm>
              <a:off x="3072" y="1608"/>
              <a:ext cx="192" cy="144"/>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9" name="Oval 11"/>
            <p:cNvSpPr>
              <a:spLocks noChangeArrowheads="1"/>
            </p:cNvSpPr>
            <p:nvPr/>
          </p:nvSpPr>
          <p:spPr bwMode="auto">
            <a:xfrm>
              <a:off x="1776" y="1608"/>
              <a:ext cx="192" cy="144"/>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9020" name="Line 12"/>
          <p:cNvSpPr>
            <a:spLocks noChangeShapeType="1"/>
          </p:cNvSpPr>
          <p:nvPr/>
        </p:nvSpPr>
        <p:spPr bwMode="auto">
          <a:xfrm>
            <a:off x="5626101" y="2235200"/>
            <a:ext cx="480484"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1" name="Line 13"/>
          <p:cNvSpPr>
            <a:spLocks noChangeShapeType="1"/>
          </p:cNvSpPr>
          <p:nvPr/>
        </p:nvSpPr>
        <p:spPr bwMode="auto">
          <a:xfrm flipH="1">
            <a:off x="4665134" y="2235200"/>
            <a:ext cx="480484"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2" name="Line 14"/>
          <p:cNvSpPr>
            <a:spLocks noChangeShapeType="1"/>
          </p:cNvSpPr>
          <p:nvPr/>
        </p:nvSpPr>
        <p:spPr bwMode="auto">
          <a:xfrm flipH="1">
            <a:off x="6519334" y="2235200"/>
            <a:ext cx="480484"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3" name="Line 15"/>
          <p:cNvSpPr>
            <a:spLocks noChangeShapeType="1"/>
          </p:cNvSpPr>
          <p:nvPr/>
        </p:nvSpPr>
        <p:spPr bwMode="auto">
          <a:xfrm>
            <a:off x="7480301" y="2235200"/>
            <a:ext cx="480484"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4" name="Line 16"/>
          <p:cNvSpPr>
            <a:spLocks noChangeShapeType="1"/>
          </p:cNvSpPr>
          <p:nvPr/>
        </p:nvSpPr>
        <p:spPr bwMode="auto">
          <a:xfrm flipH="1">
            <a:off x="7412567" y="2971800"/>
            <a:ext cx="480484"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5" name="Line 17"/>
          <p:cNvSpPr>
            <a:spLocks noChangeShapeType="1"/>
          </p:cNvSpPr>
          <p:nvPr/>
        </p:nvSpPr>
        <p:spPr bwMode="auto">
          <a:xfrm flipH="1">
            <a:off x="5558367" y="2971800"/>
            <a:ext cx="480484"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6" name="Line 18"/>
          <p:cNvSpPr>
            <a:spLocks noChangeShapeType="1"/>
          </p:cNvSpPr>
          <p:nvPr/>
        </p:nvSpPr>
        <p:spPr bwMode="auto">
          <a:xfrm flipH="1">
            <a:off x="3771901" y="2922589"/>
            <a:ext cx="480484" cy="3444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7" name="Oval 19"/>
          <p:cNvSpPr>
            <a:spLocks noChangeArrowheads="1"/>
          </p:cNvSpPr>
          <p:nvPr/>
        </p:nvSpPr>
        <p:spPr bwMode="auto">
          <a:xfrm>
            <a:off x="5249333" y="3352800"/>
            <a:ext cx="273051" cy="147638"/>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8" name="Oval 20"/>
          <p:cNvSpPr>
            <a:spLocks noChangeArrowheads="1"/>
          </p:cNvSpPr>
          <p:nvPr/>
        </p:nvSpPr>
        <p:spPr bwMode="auto">
          <a:xfrm>
            <a:off x="7103534" y="3352800"/>
            <a:ext cx="275167" cy="147638"/>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9" name="Oval 21"/>
          <p:cNvSpPr>
            <a:spLocks noChangeArrowheads="1"/>
          </p:cNvSpPr>
          <p:nvPr/>
        </p:nvSpPr>
        <p:spPr bwMode="auto">
          <a:xfrm>
            <a:off x="3503085" y="3241675"/>
            <a:ext cx="275167" cy="147638"/>
          </a:xfrm>
          <a:prstGeom prst="ellipse">
            <a:avLst/>
          </a:prstGeom>
          <a:gradFill rotWithShape="1">
            <a:gsLst>
              <a:gs pos="0">
                <a:srgbClr val="99CCFF"/>
              </a:gs>
              <a:gs pos="50000">
                <a:schemeClr val="hlink"/>
              </a:gs>
              <a:gs pos="100000">
                <a:srgbClr val="99CC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0" name="Line 22"/>
          <p:cNvSpPr>
            <a:spLocks noChangeShapeType="1"/>
          </p:cNvSpPr>
          <p:nvPr/>
        </p:nvSpPr>
        <p:spPr bwMode="auto">
          <a:xfrm>
            <a:off x="6451601" y="2971800"/>
            <a:ext cx="480484" cy="344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1" name="Text Box 23"/>
          <p:cNvSpPr txBox="1">
            <a:spLocks noChangeArrowheads="1"/>
          </p:cNvSpPr>
          <p:nvPr/>
        </p:nvSpPr>
        <p:spPr bwMode="auto">
          <a:xfrm>
            <a:off x="8113184" y="2205039"/>
            <a:ext cx="38417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600"/>
              <a:t>Every path from a node back to the root must be biologically accurate</a:t>
            </a:r>
            <a:r>
              <a:rPr lang="en-US" sz="2800">
                <a:latin typeface="Comic Sans MS" pitchFamily="66" charset="0"/>
              </a:rPr>
              <a:t> </a:t>
            </a:r>
            <a:r>
              <a:rPr lang="en-US" sz="1600"/>
              <a:t>(the true path rule)</a:t>
            </a:r>
          </a:p>
        </p:txBody>
      </p:sp>
      <p:sp>
        <p:nvSpPr>
          <p:cNvPr id="299032" name="Line 24"/>
          <p:cNvSpPr>
            <a:spLocks noChangeShapeType="1"/>
          </p:cNvSpPr>
          <p:nvPr/>
        </p:nvSpPr>
        <p:spPr bwMode="auto">
          <a:xfrm flipV="1">
            <a:off x="6383868" y="2117726"/>
            <a:ext cx="548217" cy="4048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3" name="Line 25"/>
          <p:cNvSpPr>
            <a:spLocks noChangeShapeType="1"/>
          </p:cNvSpPr>
          <p:nvPr/>
        </p:nvSpPr>
        <p:spPr bwMode="auto">
          <a:xfrm flipV="1">
            <a:off x="5422901" y="2879726"/>
            <a:ext cx="548217" cy="4048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4" name="Line 26"/>
          <p:cNvSpPr>
            <a:spLocks noChangeShapeType="1"/>
          </p:cNvSpPr>
          <p:nvPr/>
        </p:nvSpPr>
        <p:spPr bwMode="auto">
          <a:xfrm flipH="1" flipV="1">
            <a:off x="5623984" y="2098675"/>
            <a:ext cx="573616" cy="41433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5" name="Text Box 27"/>
          <p:cNvSpPr txBox="1">
            <a:spLocks noChangeArrowheads="1"/>
          </p:cNvSpPr>
          <p:nvPr/>
        </p:nvSpPr>
        <p:spPr bwMode="auto">
          <a:xfrm>
            <a:off x="1966385" y="4005263"/>
            <a:ext cx="8257116"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a:t>Relationship types:</a:t>
            </a:r>
          </a:p>
          <a:p>
            <a:pPr algn="l"/>
            <a:r>
              <a:rPr lang="en-US" sz="1600" b="1"/>
              <a:t>is_a</a:t>
            </a:r>
            <a:r>
              <a:rPr lang="en-US" sz="1600"/>
              <a:t>; class-subclass relationship, meaning that </a:t>
            </a:r>
            <a:r>
              <a:rPr lang="en-US" sz="1600" b="1"/>
              <a:t>a</a:t>
            </a:r>
            <a:r>
              <a:rPr lang="en-US" sz="1600"/>
              <a:t> is a type of </a:t>
            </a:r>
            <a:r>
              <a:rPr lang="en-US" sz="1600" b="1"/>
              <a:t>b</a:t>
            </a:r>
          </a:p>
          <a:p>
            <a:pPr algn="l"/>
            <a:r>
              <a:rPr lang="en-US" sz="1600"/>
              <a:t>Exemple: </a:t>
            </a:r>
            <a:r>
              <a:rPr lang="en-US" sz="1600" b="1">
                <a:solidFill>
                  <a:schemeClr val="hlink"/>
                </a:solidFill>
              </a:rPr>
              <a:t>nuclear chromosome</a:t>
            </a:r>
            <a:r>
              <a:rPr lang="en-US" sz="1600">
                <a:solidFill>
                  <a:schemeClr val="hlink"/>
                </a:solidFill>
              </a:rPr>
              <a:t> is_a </a:t>
            </a:r>
            <a:r>
              <a:rPr lang="en-US" sz="1600" b="1">
                <a:solidFill>
                  <a:schemeClr val="hlink"/>
                </a:solidFill>
              </a:rPr>
              <a:t>chromosome</a:t>
            </a:r>
            <a:r>
              <a:rPr lang="el-GR" sz="1600"/>
              <a:t>.</a:t>
            </a:r>
            <a:endParaRPr lang="en-US" sz="1600"/>
          </a:p>
          <a:p>
            <a:pPr algn="l"/>
            <a:endParaRPr lang="en-US" sz="1600"/>
          </a:p>
          <a:p>
            <a:pPr algn="l"/>
            <a:r>
              <a:rPr lang="en-US" sz="1600" b="1"/>
              <a:t>part_of</a:t>
            </a:r>
            <a:r>
              <a:rPr lang="en-US" sz="1600"/>
              <a:t> :physical part of (component) subprocess of (process)</a:t>
            </a:r>
          </a:p>
          <a:p>
            <a:pPr algn="l"/>
            <a:r>
              <a:rPr lang="el-GR" sz="1600" i="1"/>
              <a:t>part_of</a:t>
            </a:r>
            <a:r>
              <a:rPr lang="el-GR" sz="1600"/>
              <a:t> </a:t>
            </a:r>
            <a:r>
              <a:rPr lang="en-US" sz="1600" b="1"/>
              <a:t>c</a:t>
            </a:r>
            <a:r>
              <a:rPr lang="el-GR" sz="1600"/>
              <a:t> </a:t>
            </a:r>
            <a:r>
              <a:rPr lang="en-US" sz="1600"/>
              <a:t>part_ of </a:t>
            </a:r>
            <a:r>
              <a:rPr lang="en-US" sz="1600" b="1"/>
              <a:t>d</a:t>
            </a:r>
            <a:r>
              <a:rPr lang="en-US" sz="1600"/>
              <a:t>,</a:t>
            </a:r>
            <a:r>
              <a:rPr lang="en-US" sz="1600" i="1"/>
              <a:t> </a:t>
            </a:r>
            <a:r>
              <a:rPr lang="el-GR" sz="1600"/>
              <a:t> </a:t>
            </a:r>
            <a:r>
              <a:rPr lang="en-US" sz="1600"/>
              <a:t>meaning that whenever</a:t>
            </a:r>
            <a:r>
              <a:rPr lang="en-US" sz="1600" b="1"/>
              <a:t> c</a:t>
            </a:r>
            <a:r>
              <a:rPr lang="en-US" sz="1600"/>
              <a:t> is present, it is a part of </a:t>
            </a:r>
            <a:r>
              <a:rPr lang="en-US" sz="1600" b="1"/>
              <a:t>d</a:t>
            </a:r>
            <a:r>
              <a:rPr lang="en-US" sz="1600"/>
              <a:t>, but </a:t>
            </a:r>
            <a:r>
              <a:rPr lang="en-US" sz="1600" b="1"/>
              <a:t>c</a:t>
            </a:r>
            <a:r>
              <a:rPr lang="en-US" sz="1600"/>
              <a:t> doesn’t always have to be present.</a:t>
            </a:r>
          </a:p>
          <a:p>
            <a:pPr algn="l"/>
            <a:r>
              <a:rPr lang="en-US" sz="1600"/>
              <a:t>Example: </a:t>
            </a:r>
            <a:r>
              <a:rPr lang="en-US" sz="1600" b="1">
                <a:solidFill>
                  <a:schemeClr val="hlink"/>
                </a:solidFill>
              </a:rPr>
              <a:t>nuleus</a:t>
            </a:r>
            <a:r>
              <a:rPr lang="en-US" sz="1600">
                <a:solidFill>
                  <a:schemeClr val="hlink"/>
                </a:solidFill>
              </a:rPr>
              <a:t> part_of </a:t>
            </a:r>
            <a:r>
              <a:rPr lang="en-US" sz="1600" b="1">
                <a:solidFill>
                  <a:schemeClr val="hlink"/>
                </a:solidFill>
              </a:rPr>
              <a:t>cell</a:t>
            </a:r>
            <a:r>
              <a:rPr lang="en-US" sz="1600"/>
              <a:t> ; meaning that nuclei are always part of a cell, but not all cells have nuclei.</a:t>
            </a:r>
            <a:r>
              <a:rPr lang="el-GR" sz="1600" b="1"/>
              <a:t> </a:t>
            </a:r>
            <a:endParaRPr lang="el-GR" sz="1600"/>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762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90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9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1" grpId="0"/>
      <p:bldP spid="299032" grpId="0" animBg="1"/>
      <p:bldP spid="299033" grpId="0" animBg="1"/>
      <p:bldP spid="29903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808567" y="333376"/>
            <a:ext cx="10183284" cy="574675"/>
          </a:xfrm>
        </p:spPr>
        <p:txBody>
          <a:bodyPr/>
          <a:lstStyle/>
          <a:p>
            <a:r>
              <a:rPr lang="en-US" sz="3200">
                <a:solidFill>
                  <a:schemeClr val="tx1"/>
                </a:solidFill>
              </a:rPr>
              <a:t>Relationships between terms</a:t>
            </a:r>
            <a:endParaRPr lang="el-GR" sz="3200">
              <a:solidFill>
                <a:schemeClr val="tx1"/>
              </a:solidFill>
            </a:endParaRPr>
          </a:p>
        </p:txBody>
      </p:sp>
      <p:sp>
        <p:nvSpPr>
          <p:cNvPr id="300035" name="Rectangle 3"/>
          <p:cNvSpPr>
            <a:spLocks noChangeArrowheads="1"/>
          </p:cNvSpPr>
          <p:nvPr/>
        </p:nvSpPr>
        <p:spPr bwMode="auto">
          <a:xfrm>
            <a:off x="719667" y="1906281"/>
            <a:ext cx="1094528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415" tIns="0" rIns="-71415" bIns="0" anchor="ctr">
            <a:spAutoFit/>
          </a:bodyPr>
          <a:lstStyle/>
          <a:p>
            <a:pPr algn="just"/>
            <a:r>
              <a:rPr lang="en-US"/>
              <a:t>Example:</a:t>
            </a:r>
          </a:p>
          <a:p>
            <a:pPr algn="just"/>
            <a:r>
              <a:rPr lang="en-US" i="1"/>
              <a:t>the biological process term hexose biosynthesis has two parents, hexose metabolism and monosaccaride biosynthesis. This is because biosynthesis is a subtype of metabolism, and a hexose is a subtype of monosaccharide.</a:t>
            </a:r>
          </a:p>
          <a:p>
            <a:pPr algn="just"/>
            <a:endParaRPr lang="en-US" i="1"/>
          </a:p>
          <a:p>
            <a:pPr algn="just"/>
            <a:r>
              <a:rPr lang="en-US" i="1"/>
              <a:t>When any gene involved in hexose biosynthesis is annotated to this term, it is automatically annotated to both hexose metabolsim and monosaccharide biosynthesis, because every GO term must obey the “true path rule”, if the child term deescribes the gene product, then all its parent terms must also apply to that gene product.</a:t>
            </a:r>
            <a:r>
              <a:rPr lang="el-GR" i="1"/>
              <a:t>.</a:t>
            </a:r>
            <a:r>
              <a:rPr lang="el-G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8117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09600" y="274639"/>
            <a:ext cx="10287000" cy="706437"/>
          </a:xfrm>
        </p:spPr>
        <p:txBody>
          <a:bodyPr/>
          <a:lstStyle/>
          <a:p>
            <a:r>
              <a:rPr lang="en-US" sz="3200"/>
              <a:t>Evidence codes</a:t>
            </a:r>
            <a:endParaRPr lang="el-GR" sz="3200"/>
          </a:p>
        </p:txBody>
      </p:sp>
      <p:sp>
        <p:nvSpPr>
          <p:cNvPr id="301059" name="Rectangle 3"/>
          <p:cNvSpPr>
            <a:spLocks noChangeArrowheads="1"/>
          </p:cNvSpPr>
          <p:nvPr/>
        </p:nvSpPr>
        <p:spPr bwMode="auto">
          <a:xfrm>
            <a:off x="3503085" y="1027149"/>
            <a:ext cx="5548035" cy="542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1415" bIns="0" anchor="ctr">
            <a:spAutoFit/>
          </a:bodyPr>
          <a:lstStyle/>
          <a:p>
            <a:pPr algn="l">
              <a:lnSpc>
                <a:spcPct val="140000"/>
              </a:lnSpc>
            </a:pPr>
            <a:r>
              <a:rPr lang="en-US"/>
              <a:t>IC: Inferred by Curator</a:t>
            </a:r>
            <a:r>
              <a:rPr lang="el-GR"/>
              <a:t> </a:t>
            </a:r>
          </a:p>
          <a:p>
            <a:pPr algn="l">
              <a:lnSpc>
                <a:spcPct val="140000"/>
              </a:lnSpc>
            </a:pPr>
            <a:r>
              <a:rPr lang="en-US"/>
              <a:t>IDA: Inferred from Direct Assay</a:t>
            </a:r>
          </a:p>
          <a:p>
            <a:pPr algn="l">
              <a:lnSpc>
                <a:spcPct val="140000"/>
              </a:lnSpc>
            </a:pPr>
            <a:r>
              <a:rPr lang="en-US"/>
              <a:t>IEA: Inferred from Electronic Annotation</a:t>
            </a:r>
          </a:p>
          <a:p>
            <a:pPr algn="l">
              <a:lnSpc>
                <a:spcPct val="140000"/>
              </a:lnSpc>
            </a:pPr>
            <a:r>
              <a:rPr lang="en-US"/>
              <a:t>IEP: Inferred from Expression Pattern</a:t>
            </a:r>
            <a:endParaRPr lang="el-GR"/>
          </a:p>
          <a:p>
            <a:pPr algn="l">
              <a:lnSpc>
                <a:spcPct val="140000"/>
              </a:lnSpc>
            </a:pPr>
            <a:r>
              <a:rPr lang="en-US"/>
              <a:t>IGC: Inferred from Genomic Context</a:t>
            </a:r>
          </a:p>
          <a:p>
            <a:pPr algn="l">
              <a:lnSpc>
                <a:spcPct val="140000"/>
              </a:lnSpc>
            </a:pPr>
            <a:r>
              <a:rPr lang="en-US"/>
              <a:t>IGI: Inferred from Genetic Interaction</a:t>
            </a:r>
            <a:endParaRPr lang="el-GR"/>
          </a:p>
          <a:p>
            <a:pPr algn="l">
              <a:lnSpc>
                <a:spcPct val="140000"/>
              </a:lnSpc>
            </a:pPr>
            <a:r>
              <a:rPr lang="en-US"/>
              <a:t>IMP: Inferred from  Mutant Phenotype</a:t>
            </a:r>
            <a:endParaRPr lang="el-GR"/>
          </a:p>
          <a:p>
            <a:pPr algn="l">
              <a:lnSpc>
                <a:spcPct val="140000"/>
              </a:lnSpc>
            </a:pPr>
            <a:r>
              <a:rPr lang="en-US"/>
              <a:t>IPI: Inferred from  Physical Interaction</a:t>
            </a:r>
          </a:p>
          <a:p>
            <a:pPr algn="l">
              <a:lnSpc>
                <a:spcPct val="140000"/>
              </a:lnSpc>
            </a:pPr>
            <a:r>
              <a:rPr lang="en-US"/>
              <a:t>ISS: Inferred from  Sequence or Structural Similarity</a:t>
            </a:r>
            <a:endParaRPr lang="el-GR"/>
          </a:p>
          <a:p>
            <a:pPr algn="l">
              <a:lnSpc>
                <a:spcPct val="140000"/>
              </a:lnSpc>
            </a:pPr>
            <a:r>
              <a:rPr lang="en-US"/>
              <a:t>NAS: Non-traceable Author Statement</a:t>
            </a:r>
          </a:p>
          <a:p>
            <a:pPr algn="l">
              <a:lnSpc>
                <a:spcPct val="140000"/>
              </a:lnSpc>
            </a:pPr>
            <a:r>
              <a:rPr lang="en-US"/>
              <a:t>ND: No biological Data available</a:t>
            </a:r>
          </a:p>
          <a:p>
            <a:pPr algn="l">
              <a:lnSpc>
                <a:spcPct val="140000"/>
              </a:lnSpc>
            </a:pPr>
            <a:r>
              <a:rPr lang="en-US"/>
              <a:t>RCA: Inferred from Reviewed Computational Analysis</a:t>
            </a:r>
            <a:endParaRPr lang="el-GR"/>
          </a:p>
          <a:p>
            <a:pPr algn="l">
              <a:lnSpc>
                <a:spcPct val="140000"/>
              </a:lnSpc>
            </a:pPr>
            <a:r>
              <a:rPr lang="en-US"/>
              <a:t>TAS: Traceable Author Statement</a:t>
            </a:r>
            <a:endParaRPr lang="el-GR"/>
          </a:p>
          <a:p>
            <a:pPr algn="l">
              <a:lnSpc>
                <a:spcPct val="140000"/>
              </a:lnSpc>
            </a:pPr>
            <a:r>
              <a:rPr lang="en-US"/>
              <a:t>NR: Not Recorded</a:t>
            </a:r>
            <a:endParaRPr lang="el-G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09715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a:solidFill>
                  <a:schemeClr val="bg1"/>
                </a:solidFill>
              </a:rPr>
              <a:t>Gene Ontology Home</a:t>
            </a:r>
            <a:endParaRPr lang="el-GR" sz="2800">
              <a:solidFill>
                <a:schemeClr val="bg1"/>
              </a:solidFill>
            </a:endParaRPr>
          </a:p>
        </p:txBody>
      </p:sp>
      <p:pic>
        <p:nvPicPr>
          <p:cNvPr id="303107" name="Picture 3" descr="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620714"/>
            <a:ext cx="10309271" cy="5210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846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24417" y="300038"/>
            <a:ext cx="10464800" cy="608012"/>
          </a:xfrm>
        </p:spPr>
        <p:txBody>
          <a:bodyPr/>
          <a:lstStyle/>
          <a:p>
            <a:r>
              <a:rPr lang="en-GB" sz="3200" dirty="0" smtClean="0">
                <a:solidFill>
                  <a:srgbClr val="000000"/>
                </a:solidFill>
              </a:rPr>
              <a:t>What are the Applications for </a:t>
            </a:r>
            <a:r>
              <a:rPr lang="en-US" sz="3200" dirty="0" smtClean="0">
                <a:solidFill>
                  <a:schemeClr val="tx1"/>
                </a:solidFill>
              </a:rPr>
              <a:t>Proteomics?</a:t>
            </a:r>
            <a:endParaRPr lang="en-GB" sz="3200" dirty="0">
              <a:solidFill>
                <a:srgbClr val="000000"/>
              </a:solidFill>
            </a:endParaRPr>
          </a:p>
        </p:txBody>
      </p:sp>
      <p:sp>
        <p:nvSpPr>
          <p:cNvPr id="136196" name="Rectangle 4"/>
          <p:cNvSpPr>
            <a:spLocks noChangeArrowheads="1"/>
          </p:cNvSpPr>
          <p:nvPr/>
        </p:nvSpPr>
        <p:spPr bwMode="auto">
          <a:xfrm>
            <a:off x="1930400" y="1484313"/>
            <a:ext cx="8331200"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solidFill>
                  <a:srgbClr val="000000"/>
                </a:solidFill>
              </a:rPr>
              <a:t>Systems biology</a:t>
            </a:r>
            <a:r>
              <a:rPr lang="en-GB" sz="1600">
                <a:solidFill>
                  <a:srgbClr val="000000"/>
                </a:solidFill>
              </a:rPr>
              <a:t> </a:t>
            </a:r>
            <a:r>
              <a:rPr lang="en-GB" sz="1600" b="1">
                <a:solidFill>
                  <a:srgbClr val="000000"/>
                </a:solidFill>
              </a:rPr>
              <a:t>- </a:t>
            </a:r>
            <a:r>
              <a:rPr lang="en-GB" sz="1600">
                <a:solidFill>
                  <a:srgbClr val="000000"/>
                </a:solidFill>
              </a:rPr>
              <a:t>understand cell-pathways, network, and complex interacting.</a:t>
            </a:r>
          </a:p>
          <a:p>
            <a:pPr algn="l">
              <a:spcBef>
                <a:spcPct val="50000"/>
              </a:spcBef>
            </a:pPr>
            <a:r>
              <a:rPr lang="en-GB">
                <a:solidFill>
                  <a:srgbClr val="000000"/>
                </a:solidFill>
              </a:rPr>
              <a:t>Biological processes</a:t>
            </a:r>
            <a:r>
              <a:rPr lang="en-GB" sz="1600">
                <a:solidFill>
                  <a:srgbClr val="000000"/>
                </a:solidFill>
              </a:rPr>
              <a:t> </a:t>
            </a:r>
            <a:r>
              <a:rPr lang="en-GB" sz="1600" b="1">
                <a:solidFill>
                  <a:srgbClr val="000000"/>
                </a:solidFill>
              </a:rPr>
              <a:t>- </a:t>
            </a:r>
            <a:r>
              <a:rPr lang="en-GB" sz="1600">
                <a:solidFill>
                  <a:srgbClr val="000000"/>
                </a:solidFill>
              </a:rPr>
              <a:t>characterize sub-proteomes such as protein complexes, cellular machines, organelles</a:t>
            </a:r>
          </a:p>
        </p:txBody>
      </p:sp>
      <p:sp>
        <p:nvSpPr>
          <p:cNvPr id="136197" name="Rectangle 5"/>
          <p:cNvSpPr>
            <a:spLocks noChangeArrowheads="1"/>
          </p:cNvSpPr>
          <p:nvPr/>
        </p:nvSpPr>
        <p:spPr bwMode="auto">
          <a:xfrm>
            <a:off x="2032000" y="3284538"/>
            <a:ext cx="8128000"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dirty="0">
                <a:solidFill>
                  <a:srgbClr val="000000"/>
                </a:solidFill>
              </a:rPr>
              <a:t>Biomarkers - </a:t>
            </a:r>
            <a:r>
              <a:rPr lang="en-GB" sz="1600" dirty="0">
                <a:solidFill>
                  <a:srgbClr val="000000"/>
                </a:solidFill>
              </a:rPr>
              <a:t>discovery of disease (serological, urine, other biological fluids) - diagnostics, treat patients, monitor therapies</a:t>
            </a:r>
          </a:p>
          <a:p>
            <a:pPr algn="l">
              <a:spcBef>
                <a:spcPct val="50000"/>
              </a:spcBef>
            </a:pPr>
            <a:r>
              <a:rPr lang="en-GB" dirty="0">
                <a:solidFill>
                  <a:srgbClr val="000000"/>
                </a:solidFill>
              </a:rPr>
              <a:t>Drug targets</a:t>
            </a:r>
            <a:r>
              <a:rPr lang="en-GB" sz="1600" dirty="0">
                <a:solidFill>
                  <a:srgbClr val="000000"/>
                </a:solidFill>
              </a:rPr>
              <a:t> </a:t>
            </a:r>
            <a:r>
              <a:rPr lang="en-GB" sz="1600" b="1" dirty="0">
                <a:solidFill>
                  <a:srgbClr val="000000"/>
                </a:solidFill>
              </a:rPr>
              <a:t>- </a:t>
            </a:r>
            <a:r>
              <a:rPr lang="en-GB" sz="1600" dirty="0">
                <a:solidFill>
                  <a:srgbClr val="000000"/>
                </a:solidFill>
              </a:rPr>
              <a:t>evaluate toxicity &amp; other biological or pharmaceutical parameters associated with drug treatment</a:t>
            </a: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514" y="0"/>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0930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09600" y="346075"/>
            <a:ext cx="10670117" cy="490538"/>
          </a:xfrm>
        </p:spPr>
        <p:txBody>
          <a:bodyPr/>
          <a:lstStyle/>
          <a:p>
            <a:r>
              <a:rPr lang="en-US" sz="2400">
                <a:solidFill>
                  <a:schemeClr val="bg1"/>
                </a:solidFill>
              </a:rPr>
              <a:t>GO tools</a:t>
            </a:r>
            <a:endParaRPr lang="el-GR" sz="2400">
              <a:solidFill>
                <a:schemeClr val="bg1"/>
              </a:solidFill>
            </a:endParaRPr>
          </a:p>
        </p:txBody>
      </p:sp>
      <p:pic>
        <p:nvPicPr>
          <p:cNvPr id="304131" name="Picture 3" descr="go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2" y="904875"/>
            <a:ext cx="10591704" cy="5048250"/>
          </a:xfrm>
          <a:prstGeom prst="rect">
            <a:avLst/>
          </a:prstGeom>
          <a:noFill/>
          <a:extLst>
            <a:ext uri="{909E8E84-426E-40DD-AFC4-6F175D3DCCD1}">
              <a14:hiddenFill xmlns:a14="http://schemas.microsoft.com/office/drawing/2010/main">
                <a:solidFill>
                  <a:srgbClr val="FFFFFF"/>
                </a:solidFill>
              </a14:hiddenFill>
            </a:ext>
          </a:extLst>
        </p:spPr>
      </p:pic>
      <p:sp>
        <p:nvSpPr>
          <p:cNvPr id="304132" name="Text Box 4"/>
          <p:cNvSpPr txBox="1">
            <a:spLocks noChangeArrowheads="1"/>
          </p:cNvSpPr>
          <p:nvPr/>
        </p:nvSpPr>
        <p:spPr bwMode="auto">
          <a:xfrm>
            <a:off x="4751917" y="2349501"/>
            <a:ext cx="5856816" cy="3416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l-GR" dirty="0"/>
              <a:t>search for gene products and view the terms with which they are associated; </a:t>
            </a:r>
            <a:endParaRPr lang="en-US" dirty="0"/>
          </a:p>
          <a:p>
            <a:pPr algn="l">
              <a:spcBef>
                <a:spcPct val="50000"/>
              </a:spcBef>
              <a:buFontTx/>
              <a:buChar char="•"/>
            </a:pPr>
            <a:r>
              <a:rPr lang="el-GR" dirty="0"/>
              <a:t>search or browse the ontology for GO terms of interest and see term details and gene product annotations. </a:t>
            </a:r>
            <a:endParaRPr lang="en-US" dirty="0"/>
          </a:p>
          <a:p>
            <a:pPr algn="l">
              <a:spcBef>
                <a:spcPct val="50000"/>
              </a:spcBef>
              <a:buFontTx/>
              <a:buChar char="•"/>
            </a:pPr>
            <a:r>
              <a:rPr lang="el-GR" dirty="0"/>
              <a:t>AmiGO also provides a BLAST search engine, which searches the sequences of genes and gene products that have been annotated to a GO term and submitted to the GO Consortium. </a:t>
            </a:r>
          </a:p>
        </p:txBody>
      </p:sp>
      <p:pic>
        <p:nvPicPr>
          <p:cNvPr id="304133" name="Picture 5" descr="ami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34" y="2565400"/>
            <a:ext cx="2324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172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4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4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09601" y="347663"/>
            <a:ext cx="10479617" cy="633412"/>
          </a:xfrm>
        </p:spPr>
        <p:txBody>
          <a:bodyPr/>
          <a:lstStyle/>
          <a:p>
            <a:r>
              <a:rPr lang="en-US" sz="3200"/>
              <a:t>Annotation tools</a:t>
            </a:r>
            <a:endParaRPr lang="el-GR" sz="3200"/>
          </a:p>
        </p:txBody>
      </p:sp>
      <p:pic>
        <p:nvPicPr>
          <p:cNvPr id="305155" name="Picture 3" descr="go p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17" y="900114"/>
            <a:ext cx="11135025" cy="4689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05237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09601" y="274638"/>
            <a:ext cx="10479617" cy="633412"/>
          </a:xfrm>
        </p:spPr>
        <p:txBody>
          <a:bodyPr/>
          <a:lstStyle/>
          <a:p>
            <a:r>
              <a:rPr lang="en-US" sz="3200">
                <a:solidFill>
                  <a:schemeClr val="tx1"/>
                </a:solidFill>
              </a:rPr>
              <a:t>ReBIL</a:t>
            </a:r>
            <a:endParaRPr lang="el-GR" sz="3200">
              <a:solidFill>
                <a:schemeClr val="tx1"/>
              </a:solidFill>
            </a:endParaRPr>
          </a:p>
        </p:txBody>
      </p:sp>
      <p:pic>
        <p:nvPicPr>
          <p:cNvPr id="306179" name="Picture 3" descr="reb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551" y="1196975"/>
            <a:ext cx="8468783" cy="3771900"/>
          </a:xfrm>
          <a:prstGeom prst="rect">
            <a:avLst/>
          </a:prstGeom>
          <a:noFill/>
          <a:extLst>
            <a:ext uri="{909E8E84-426E-40DD-AFC4-6F175D3DCCD1}">
              <a14:hiddenFill xmlns:a14="http://schemas.microsoft.com/office/drawing/2010/main">
                <a:solidFill>
                  <a:srgbClr val="FFFFFF"/>
                </a:solidFill>
              </a14:hiddenFill>
            </a:ext>
          </a:extLst>
        </p:spPr>
      </p:pic>
      <p:pic>
        <p:nvPicPr>
          <p:cNvPr id="306180" name="Picture 4" descr="rebi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1" y="1052514"/>
            <a:ext cx="10475383" cy="5457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109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barn(inHorizontal)">
                                      <p:cBhvr>
                                        <p:cTn id="7" dur="500"/>
                                        <p:tgtEl>
                                          <p:spTgt spid="30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09601" y="274639"/>
            <a:ext cx="10479617" cy="561975"/>
          </a:xfrm>
        </p:spPr>
        <p:txBody>
          <a:bodyPr/>
          <a:lstStyle/>
          <a:p>
            <a:r>
              <a:rPr lang="en-US" sz="3200">
                <a:solidFill>
                  <a:schemeClr val="bg1"/>
                </a:solidFill>
              </a:rPr>
              <a:t>Gene expression tools</a:t>
            </a:r>
            <a:endParaRPr lang="el-GR" sz="3200">
              <a:solidFill>
                <a:schemeClr val="bg1"/>
              </a:solidFill>
            </a:endParaRPr>
          </a:p>
        </p:txBody>
      </p:sp>
      <p:pic>
        <p:nvPicPr>
          <p:cNvPr id="307203" name="Picture 3" descr="bi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1" y="519114"/>
            <a:ext cx="9754643" cy="5819775"/>
          </a:xfrm>
          <a:prstGeom prst="rect">
            <a:avLst/>
          </a:prstGeom>
          <a:noFill/>
          <a:extLst>
            <a:ext uri="{909E8E84-426E-40DD-AFC4-6F175D3DCCD1}">
              <a14:hiddenFill xmlns:a14="http://schemas.microsoft.com/office/drawing/2010/main">
                <a:solidFill>
                  <a:srgbClr val="FFFFFF"/>
                </a:solidFill>
              </a14:hiddenFill>
            </a:ext>
          </a:extLst>
        </p:spPr>
      </p:pic>
      <p:pic>
        <p:nvPicPr>
          <p:cNvPr id="307204" name="Picture 4" descr="da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18" y="476251"/>
            <a:ext cx="9898576" cy="5457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225" y="158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661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07203"/>
                                        </p:tgtEl>
                                      </p:cBhvr>
                                    </p:animEffect>
                                    <p:set>
                                      <p:cBhvr>
                                        <p:cTn id="7" dur="1" fill="hold">
                                          <p:stCondLst>
                                            <p:cond delay="499"/>
                                          </p:stCondLst>
                                        </p:cTn>
                                        <p:tgtEl>
                                          <p:spTgt spid="307203"/>
                                        </p:tgtEl>
                                        <p:attrNameLst>
                                          <p:attrName>style.visibility</p:attrName>
                                        </p:attrNameLst>
                                      </p:cBhvr>
                                      <p:to>
                                        <p:strVal val="hidden"/>
                                      </p:to>
                                    </p:set>
                                  </p:childTnLst>
                                </p:cTn>
                              </p:par>
                              <p:par>
                                <p:cTn id="8" presetID="12" presetClass="entr" presetSubtype="8" fill="hold" nodeType="withEffect">
                                  <p:stCondLst>
                                    <p:cond delay="0"/>
                                  </p:stCondLst>
                                  <p:childTnLst>
                                    <p:set>
                                      <p:cBhvr>
                                        <p:cTn id="9" dur="1" fill="hold">
                                          <p:stCondLst>
                                            <p:cond delay="0"/>
                                          </p:stCondLst>
                                        </p:cTn>
                                        <p:tgtEl>
                                          <p:spTgt spid="307204"/>
                                        </p:tgtEl>
                                        <p:attrNameLst>
                                          <p:attrName>style.visibility</p:attrName>
                                        </p:attrNameLst>
                                      </p:cBhvr>
                                      <p:to>
                                        <p:strVal val="visible"/>
                                      </p:to>
                                    </p:set>
                                    <p:animEffect transition="in" filter="slide(fromLeft)">
                                      <p:cBhvr>
                                        <p:cTn id="10" dur="1000"/>
                                        <p:tgtEl>
                                          <p:spTgt spid="30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1-</a:t>
            </a:r>
            <a:fld id="{7E102CE3-1B72-4469-A267-B389CA669949}" type="slidenum">
              <a:rPr lang="en-US" smtClean="0">
                <a:solidFill>
                  <a:srgbClr val="000000"/>
                </a:solidFill>
              </a:rPr>
              <a:pPr>
                <a:defRPr/>
              </a:pPr>
              <a:t>134</a:t>
            </a:fld>
            <a:endParaRPr lang="en-US">
              <a:solidFill>
                <a:srgbClr val="000000"/>
              </a:solidFill>
            </a:endParaRPr>
          </a:p>
        </p:txBody>
      </p:sp>
      <p:sp>
        <p:nvSpPr>
          <p:cNvPr id="3" name="Rectangle 2"/>
          <p:cNvSpPr/>
          <p:nvPr/>
        </p:nvSpPr>
        <p:spPr>
          <a:xfrm>
            <a:off x="518615" y="873164"/>
            <a:ext cx="10317707" cy="4339650"/>
          </a:xfrm>
          <a:prstGeom prst="rect">
            <a:avLst/>
          </a:prstGeom>
        </p:spPr>
        <p:txBody>
          <a:bodyPr wrap="square">
            <a:spAutoFit/>
          </a:bodyPr>
          <a:lstStyle/>
          <a:p>
            <a:r>
              <a:rPr lang="en-US" sz="3200" dirty="0"/>
              <a:t>Summary</a:t>
            </a:r>
            <a:r>
              <a:rPr lang="en-US" sz="3200" dirty="0" smtClean="0"/>
              <a:t>:</a:t>
            </a:r>
          </a:p>
          <a:p>
            <a:endParaRPr lang="en-US" sz="2400" dirty="0"/>
          </a:p>
          <a:p>
            <a:pPr algn="just"/>
            <a:r>
              <a:rPr lang="en-US" sz="2000" dirty="0" smtClean="0"/>
              <a:t>The </a:t>
            </a:r>
            <a:r>
              <a:rPr lang="en-US" sz="2000" dirty="0"/>
              <a:t>lecture on Gel Electrophoresis and Mass Spectrometry in Proteome Mining covers key aspects of protein analysis techniques. Gel electrophoresis is explored for its classical process, high resolving power, and quantitative analysis capabilities, aiding in the identification of proteins within the proteome. Post-translational modifications and protein fixing/staining methods are discussed</a:t>
            </a:r>
            <a:r>
              <a:rPr lang="en-US" sz="2000" dirty="0" smtClean="0"/>
              <a:t>.</a:t>
            </a:r>
          </a:p>
          <a:p>
            <a:pPr algn="just"/>
            <a:endParaRPr lang="en-US" sz="2000" dirty="0"/>
          </a:p>
          <a:p>
            <a:pPr algn="just"/>
            <a:endParaRPr lang="en-US" sz="2000" dirty="0"/>
          </a:p>
          <a:p>
            <a:pPr algn="just"/>
            <a:r>
              <a:rPr lang="en-US" sz="2000" dirty="0"/>
              <a:t>The concept of the isoelectric point (</a:t>
            </a:r>
            <a:r>
              <a:rPr lang="en-US" sz="2000" dirty="0" err="1"/>
              <a:t>pI</a:t>
            </a:r>
            <a:r>
              <a:rPr lang="en-US" sz="2000" dirty="0"/>
              <a:t>) and its role in protein charge is introduced. Two-dimensional gel electrophoresis, including Isoelectric Focusing (IEF), is explained along with advanced techniques like Preparative IEF and 2D Fluorescence Difference Gel Electrophoresis (DIGE</a:t>
            </a:r>
            <a:r>
              <a:rPr lang="en-US" sz="2000" dirty="0" smtClean="0"/>
              <a:t>).</a:t>
            </a:r>
            <a:endParaRPr lang="en-US" sz="2000"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11115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1804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1-</a:t>
            </a:r>
            <a:fld id="{7E102CE3-1B72-4469-A267-B389CA669949}" type="slidenum">
              <a:rPr lang="en-US" smtClean="0">
                <a:solidFill>
                  <a:srgbClr val="000000"/>
                </a:solidFill>
              </a:rPr>
              <a:pPr>
                <a:defRPr/>
              </a:pPr>
              <a:t>135</a:t>
            </a:fld>
            <a:endParaRPr lang="en-US">
              <a:solidFill>
                <a:srgbClr val="000000"/>
              </a:solidFill>
            </a:endParaRPr>
          </a:p>
        </p:txBody>
      </p:sp>
      <p:sp>
        <p:nvSpPr>
          <p:cNvPr id="3" name="Rectangle 2"/>
          <p:cNvSpPr/>
          <p:nvPr/>
        </p:nvSpPr>
        <p:spPr>
          <a:xfrm>
            <a:off x="627797" y="299958"/>
            <a:ext cx="10863617" cy="5570756"/>
          </a:xfrm>
          <a:prstGeom prst="rect">
            <a:avLst/>
          </a:prstGeom>
        </p:spPr>
        <p:txBody>
          <a:bodyPr wrap="square">
            <a:spAutoFit/>
          </a:bodyPr>
          <a:lstStyle/>
          <a:p>
            <a:r>
              <a:rPr lang="en-US" sz="3200" dirty="0"/>
              <a:t>Summary</a:t>
            </a:r>
            <a:r>
              <a:rPr lang="en-US" sz="3200" dirty="0" smtClean="0"/>
              <a:t>:</a:t>
            </a:r>
          </a:p>
          <a:p>
            <a:endParaRPr lang="en-US" sz="2400" dirty="0"/>
          </a:p>
          <a:p>
            <a:pPr algn="just"/>
            <a:r>
              <a:rPr lang="en-US" sz="2000" dirty="0" smtClean="0"/>
              <a:t>Multidimensional </a:t>
            </a:r>
            <a:r>
              <a:rPr lang="en-US" sz="2000" dirty="0"/>
              <a:t>High-Performance Liquid Chromatography (HPLC) and mass spectrometry (MS) are explored for their significance in separating proteins and providing accurate mass measurements. Various mass spectrometry techniques, including MALDI and ESI, are discussed, along with mass analyzers such as TOF, </a:t>
            </a:r>
            <a:r>
              <a:rPr lang="en-US" sz="2000" dirty="0" err="1"/>
              <a:t>Quadrupole</a:t>
            </a:r>
            <a:r>
              <a:rPr lang="en-US" sz="2000" dirty="0"/>
              <a:t>, and Ion Trap</a:t>
            </a:r>
            <a:r>
              <a:rPr lang="en-US" sz="2000" dirty="0" smtClean="0"/>
              <a:t>.</a:t>
            </a:r>
          </a:p>
          <a:p>
            <a:pPr algn="just"/>
            <a:endParaRPr lang="en-US" sz="2000" dirty="0" smtClean="0"/>
          </a:p>
          <a:p>
            <a:pPr algn="just"/>
            <a:endParaRPr lang="en-US" sz="2000" dirty="0"/>
          </a:p>
          <a:p>
            <a:pPr algn="just"/>
            <a:r>
              <a:rPr lang="en-US" sz="2000" dirty="0"/>
              <a:t>The lecture covers MS/MS analysis, tandem MS, and protein identification using cross-correlation algorithms. The principles of hybrid instruments and Surface Enhanced Laser Desorption Ionization (SELDI) are explained, highlighting SELDI's advantages, including small sample requirements and quick protein mapping</a:t>
            </a:r>
            <a:r>
              <a:rPr lang="en-US" sz="2000" dirty="0" smtClean="0"/>
              <a:t>.</a:t>
            </a:r>
          </a:p>
          <a:p>
            <a:pPr algn="just"/>
            <a:endParaRPr lang="en-US" sz="2000" dirty="0" smtClean="0"/>
          </a:p>
          <a:p>
            <a:pPr algn="just"/>
            <a:endParaRPr lang="en-US" sz="2000" dirty="0"/>
          </a:p>
          <a:p>
            <a:pPr algn="just"/>
            <a:r>
              <a:rPr lang="en-US" sz="2000" dirty="0"/>
              <a:t>By achieving these objectives, </a:t>
            </a:r>
            <a:r>
              <a:rPr lang="en-US" sz="2000" dirty="0" smtClean="0"/>
              <a:t>the lecture covered a </a:t>
            </a:r>
            <a:r>
              <a:rPr lang="en-US" sz="2000" dirty="0"/>
              <a:t>comprehensive understanding of gel electrophoresis and mass spectrometry techniques, enabling effective application in protein analysis and identification within the proteome.</a:t>
            </a:r>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2620" y="579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5349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957147" y="392460"/>
            <a:ext cx="9792208" cy="1527078"/>
          </a:xfrm>
        </p:spPr>
        <p:txBody>
          <a:bodyPr>
            <a:normAutofit/>
          </a:bodyPr>
          <a:lstStyle/>
          <a:p>
            <a:r>
              <a:rPr lang="en-US" dirty="0" smtClean="0"/>
              <a:t>References</a:t>
            </a:r>
            <a:endParaRPr lang="en-US" dirty="0"/>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957148" y="1970995"/>
            <a:ext cx="9792208" cy="4034020"/>
          </a:xfrm>
        </p:spPr>
        <p:txBody>
          <a:bodyPr>
            <a:noAutofit/>
          </a:bodyPr>
          <a:lstStyle/>
          <a:p>
            <a:pPr lvl="0"/>
            <a:r>
              <a:rPr lang="en-US" sz="2400" dirty="0">
                <a:latin typeface="Times New Roman" pitchFamily="18" charset="0"/>
                <a:cs typeface="Times New Roman" pitchFamily="18" charset="0"/>
              </a:rPr>
              <a:t>Carson, S., Miller, H. B., </a:t>
            </a:r>
            <a:r>
              <a:rPr lang="en-US" sz="2400" dirty="0" err="1">
                <a:latin typeface="Times New Roman" pitchFamily="18" charset="0"/>
                <a:cs typeface="Times New Roman" pitchFamily="18" charset="0"/>
              </a:rPr>
              <a:t>Srougi</a:t>
            </a:r>
            <a:r>
              <a:rPr lang="en-US" sz="2400" dirty="0">
                <a:latin typeface="Times New Roman" pitchFamily="18" charset="0"/>
                <a:cs typeface="Times New Roman" pitchFamily="18" charset="0"/>
              </a:rPr>
              <a:t>, M. C., &amp; </a:t>
            </a:r>
            <a:r>
              <a:rPr lang="en-US" sz="2400" dirty="0" err="1">
                <a:latin typeface="Times New Roman" pitchFamily="18" charset="0"/>
                <a:cs typeface="Times New Roman" pitchFamily="18" charset="0"/>
              </a:rPr>
              <a:t>Witherow</a:t>
            </a:r>
            <a:r>
              <a:rPr lang="en-US" sz="2400" dirty="0">
                <a:latin typeface="Times New Roman" pitchFamily="18" charset="0"/>
                <a:cs typeface="Times New Roman" pitchFamily="18" charset="0"/>
              </a:rPr>
              <a:t>, D. S. (2019). </a:t>
            </a:r>
            <a:r>
              <a:rPr lang="en-US" sz="2400" i="1" dirty="0">
                <a:latin typeface="Times New Roman" pitchFamily="18" charset="0"/>
                <a:cs typeface="Times New Roman" pitchFamily="18" charset="0"/>
              </a:rPr>
              <a:t>Molecular biology techniques: a classroom laboratory manual</a:t>
            </a:r>
            <a:r>
              <a:rPr lang="en-US" sz="2400" dirty="0">
                <a:latin typeface="Times New Roman" pitchFamily="18" charset="0"/>
                <a:cs typeface="Times New Roman" pitchFamily="18" charset="0"/>
              </a:rPr>
              <a:t>. Academic Press.</a:t>
            </a: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Craig</a:t>
            </a:r>
            <a:r>
              <a:rPr lang="en-US" sz="2400" dirty="0">
                <a:latin typeface="Times New Roman" pitchFamily="18" charset="0"/>
                <a:cs typeface="Times New Roman" pitchFamily="18" charset="0"/>
              </a:rPr>
              <a:t>, N. L., Green, R. R., </a:t>
            </a:r>
            <a:r>
              <a:rPr lang="en-US" sz="2400" dirty="0" err="1">
                <a:latin typeface="Times New Roman" pitchFamily="18" charset="0"/>
                <a:cs typeface="Times New Roman" pitchFamily="18" charset="0"/>
              </a:rPr>
              <a:t>Greider</a:t>
            </a:r>
            <a:r>
              <a:rPr lang="en-US" sz="2400" dirty="0">
                <a:latin typeface="Times New Roman" pitchFamily="18" charset="0"/>
                <a:cs typeface="Times New Roman" pitchFamily="18" charset="0"/>
              </a:rPr>
              <a:t>, C. C., </a:t>
            </a:r>
            <a:r>
              <a:rPr lang="en-US" sz="2400" dirty="0" err="1">
                <a:latin typeface="Times New Roman" pitchFamily="18" charset="0"/>
                <a:cs typeface="Times New Roman" pitchFamily="18" charset="0"/>
              </a:rPr>
              <a:t>Wolberger</a:t>
            </a:r>
            <a:r>
              <a:rPr lang="en-US" sz="2400" dirty="0">
                <a:latin typeface="Times New Roman" pitchFamily="18" charset="0"/>
                <a:cs typeface="Times New Roman" pitchFamily="18" charset="0"/>
              </a:rPr>
              <a:t>, C., &amp; </a:t>
            </a:r>
            <a:r>
              <a:rPr lang="en-US" sz="2400" dirty="0" err="1">
                <a:latin typeface="Times New Roman" pitchFamily="18" charset="0"/>
                <a:cs typeface="Times New Roman" pitchFamily="18" charset="0"/>
              </a:rPr>
              <a:t>Storz</a:t>
            </a:r>
            <a:r>
              <a:rPr lang="en-US" sz="2400" dirty="0">
                <a:latin typeface="Times New Roman" pitchFamily="18" charset="0"/>
                <a:cs typeface="Times New Roman" pitchFamily="18" charset="0"/>
              </a:rPr>
              <a:t>, G. G. (2021). </a:t>
            </a:r>
            <a:r>
              <a:rPr lang="en-US" sz="2400" i="1" dirty="0">
                <a:latin typeface="Times New Roman" pitchFamily="18" charset="0"/>
                <a:cs typeface="Times New Roman" pitchFamily="18" charset="0"/>
              </a:rPr>
              <a:t>Molecular biology: principles of genome function</a:t>
            </a:r>
            <a:r>
              <a:rPr lang="en-US" sz="2400" dirty="0">
                <a:latin typeface="Times New Roman" pitchFamily="18" charset="0"/>
                <a:cs typeface="Times New Roman" pitchFamily="18" charset="0"/>
              </a:rPr>
              <a:t>. Oxford University Press, USA</a:t>
            </a:r>
            <a:r>
              <a:rPr lang="en-US" sz="2400" dirty="0" smtClean="0">
                <a:latin typeface="Times New Roman" pitchFamily="18" charset="0"/>
                <a:cs typeface="Times New Roman" pitchFamily="18" charset="0"/>
              </a:rPr>
              <a:t>.</a:t>
            </a:r>
          </a:p>
          <a:p>
            <a:pPr lvl="0"/>
            <a:r>
              <a:rPr lang="en-US" sz="2400" dirty="0" err="1">
                <a:latin typeface="Times New Roman" pitchFamily="18" charset="0"/>
                <a:cs typeface="Times New Roman" pitchFamily="18" charset="0"/>
              </a:rPr>
              <a:t>Tropp</a:t>
            </a:r>
            <a:r>
              <a:rPr lang="en-US" sz="2400" dirty="0">
                <a:latin typeface="Times New Roman" pitchFamily="18" charset="0"/>
                <a:cs typeface="Times New Roman" pitchFamily="18" charset="0"/>
              </a:rPr>
              <a:t>, B. E. (2012). </a:t>
            </a:r>
            <a:r>
              <a:rPr lang="en-US" sz="2400" i="1" dirty="0">
                <a:latin typeface="Times New Roman" pitchFamily="18" charset="0"/>
                <a:cs typeface="Times New Roman" pitchFamily="18" charset="0"/>
              </a:rPr>
              <a:t>Principles of molecular biology</a:t>
            </a:r>
            <a:r>
              <a:rPr lang="en-US" sz="2400" dirty="0">
                <a:latin typeface="Times New Roman" pitchFamily="18" charset="0"/>
                <a:cs typeface="Times New Roman" pitchFamily="18" charset="0"/>
              </a:rPr>
              <a:t>. Jones &amp; Bartlett Publishers</a:t>
            </a:r>
            <a:r>
              <a:rPr lang="en-US" sz="2400" dirty="0" smtClean="0">
                <a:latin typeface="Times New Roman" pitchFamily="18" charset="0"/>
                <a:cs typeface="Times New Roman" pitchFamily="18" charset="0"/>
              </a:rPr>
              <a:t>.</a:t>
            </a:r>
          </a:p>
          <a:p>
            <a:pPr lvl="0"/>
            <a:r>
              <a:rPr lang="en-US" sz="2400" dirty="0">
                <a:latin typeface="Times New Roman" pitchFamily="18" charset="0"/>
                <a:cs typeface="Times New Roman" pitchFamily="18" charset="0"/>
              </a:rPr>
              <a:t>Robert, F. W. (2012). Molecular biology.</a:t>
            </a:r>
          </a:p>
        </p:txBody>
      </p:sp>
      <p:pic>
        <p:nvPicPr>
          <p:cNvPr id="5" name="Picture 4">
            <a:extLst>
              <a:ext uri="{FF2B5EF4-FFF2-40B4-BE49-F238E27FC236}">
                <a16:creationId xmlns=""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42" y="280880"/>
            <a:ext cx="1017905" cy="1017905"/>
          </a:xfrm>
          <a:prstGeom prst="rect">
            <a:avLst/>
          </a:prstGeom>
          <a:noFill/>
          <a:ln>
            <a:noFill/>
          </a:ln>
        </p:spPr>
      </p:pic>
    </p:spTree>
    <p:extLst>
      <p:ext uri="{BB962C8B-B14F-4D97-AF65-F5344CB8AC3E}">
        <p14:creationId xmlns:p14="http://schemas.microsoft.com/office/powerpoint/2010/main" val="751388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09601" y="346076"/>
            <a:ext cx="10479617" cy="561975"/>
          </a:xfrm>
        </p:spPr>
        <p:txBody>
          <a:bodyPr/>
          <a:lstStyle/>
          <a:p>
            <a:r>
              <a:rPr lang="el-GR" sz="3200">
                <a:solidFill>
                  <a:schemeClr val="tx1"/>
                </a:solidFill>
              </a:rPr>
              <a:t>Strategy for Biomarker Discovery</a:t>
            </a:r>
          </a:p>
        </p:txBody>
      </p:sp>
      <p:sp>
        <p:nvSpPr>
          <p:cNvPr id="176132" name="Rectangle 4"/>
          <p:cNvSpPr>
            <a:spLocks noChangeArrowheads="1"/>
          </p:cNvSpPr>
          <p:nvPr/>
        </p:nvSpPr>
        <p:spPr bwMode="auto">
          <a:xfrm>
            <a:off x="9023352" y="3933825"/>
            <a:ext cx="316864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l-GR">
                <a:solidFill>
                  <a:srgbClr val="FF3300"/>
                </a:solidFill>
              </a:rPr>
              <a:t>Large # samples</a:t>
            </a:r>
            <a:endParaRPr lang="en-US">
              <a:solidFill>
                <a:srgbClr val="FF3300"/>
              </a:solidFill>
            </a:endParaRPr>
          </a:p>
          <a:p>
            <a:pPr algn="l"/>
            <a:r>
              <a:rPr lang="el-GR">
                <a:solidFill>
                  <a:srgbClr val="FF3300"/>
                </a:solidFill>
              </a:rPr>
              <a:t>Small # candidates</a:t>
            </a:r>
          </a:p>
        </p:txBody>
      </p:sp>
      <p:sp>
        <p:nvSpPr>
          <p:cNvPr id="176142" name="Rectangle 14"/>
          <p:cNvSpPr>
            <a:spLocks noChangeArrowheads="1"/>
          </p:cNvSpPr>
          <p:nvPr/>
        </p:nvSpPr>
        <p:spPr bwMode="auto">
          <a:xfrm>
            <a:off x="3407833" y="2276476"/>
            <a:ext cx="403828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b="1">
                <a:solidFill>
                  <a:srgbClr val="0099CC"/>
                </a:solidFill>
                <a:ea typeface="HGMaruGothicMPRO" pitchFamily="50" charset="-128"/>
              </a:rPr>
              <a:t>Discovery</a:t>
            </a:r>
            <a:endParaRPr lang="en-US" sz="2400" b="1">
              <a:solidFill>
                <a:srgbClr val="0099CC"/>
              </a:solidFill>
              <a:ea typeface="HGMaruGothicMPRO" pitchFamily="50" charset="-128"/>
            </a:endParaRPr>
          </a:p>
          <a:p>
            <a:r>
              <a:rPr lang="el-GR" sz="1600"/>
              <a:t>Candidate gene</a:t>
            </a:r>
            <a:endParaRPr lang="en-US" sz="1600" b="1">
              <a:solidFill>
                <a:srgbClr val="0099CC"/>
              </a:solidFill>
              <a:ea typeface="HGMaruGothicMPRO" pitchFamily="50" charset="-128"/>
            </a:endParaRPr>
          </a:p>
          <a:p>
            <a:endParaRPr lang="en-US" sz="2800" b="1">
              <a:solidFill>
                <a:srgbClr val="0099CC"/>
              </a:solidFill>
              <a:latin typeface="HGMaruGothicMPRO" pitchFamily="50" charset="-128"/>
              <a:ea typeface="HGMaruGothicMPRO" pitchFamily="50" charset="-128"/>
            </a:endParaRPr>
          </a:p>
          <a:p>
            <a:r>
              <a:rPr lang="el-GR" sz="2400" b="1">
                <a:solidFill>
                  <a:srgbClr val="0099CC"/>
                </a:solidFill>
                <a:ea typeface="HGMaruGothicMPRO" pitchFamily="50" charset="-128"/>
              </a:rPr>
              <a:t>Validation</a:t>
            </a:r>
            <a:endParaRPr lang="en-US" sz="2400" b="1">
              <a:solidFill>
                <a:srgbClr val="0099CC"/>
              </a:solidFill>
              <a:ea typeface="HGMaruGothicMPRO" pitchFamily="50" charset="-128"/>
            </a:endParaRPr>
          </a:p>
          <a:p>
            <a:r>
              <a:rPr lang="el-GR" sz="1600" i="1"/>
              <a:t>in situ</a:t>
            </a:r>
            <a:r>
              <a:rPr lang="en-US" sz="1600" i="1"/>
              <a:t> </a:t>
            </a:r>
            <a:r>
              <a:rPr lang="el-GR" sz="1600"/>
              <a:t>hybridization</a:t>
            </a:r>
            <a:r>
              <a:rPr lang="en-US" sz="1600"/>
              <a:t> </a:t>
            </a:r>
            <a:r>
              <a:rPr lang="el-GR" sz="1600"/>
              <a:t>Immunohistochemistry</a:t>
            </a:r>
            <a:endParaRPr lang="en-US" sz="1600" b="1">
              <a:solidFill>
                <a:srgbClr val="0099CC"/>
              </a:solidFill>
              <a:latin typeface="HGMaruGothicMPRO" pitchFamily="50" charset="-128"/>
              <a:ea typeface="HGMaruGothicMPRO" pitchFamily="50" charset="-128"/>
            </a:endParaRPr>
          </a:p>
          <a:p>
            <a:endParaRPr lang="en-US" sz="2800" b="1">
              <a:solidFill>
                <a:srgbClr val="0099CC"/>
              </a:solidFill>
              <a:latin typeface="HGMaruGothicMPRO" pitchFamily="50" charset="-128"/>
              <a:ea typeface="HGMaruGothicMPRO" pitchFamily="50" charset="-128"/>
            </a:endParaRPr>
          </a:p>
          <a:p>
            <a:r>
              <a:rPr lang="el-GR" sz="2400" b="1">
                <a:solidFill>
                  <a:srgbClr val="0099CC"/>
                </a:solidFill>
                <a:ea typeface="HGMaruGothicMPRO" pitchFamily="50" charset="-128"/>
              </a:rPr>
              <a:t>Application</a:t>
            </a:r>
          </a:p>
        </p:txBody>
      </p:sp>
      <p:sp>
        <p:nvSpPr>
          <p:cNvPr id="176134" name="Text Box 6"/>
          <p:cNvSpPr txBox="1">
            <a:spLocks noChangeArrowheads="1"/>
          </p:cNvSpPr>
          <p:nvPr/>
        </p:nvSpPr>
        <p:spPr bwMode="auto">
          <a:xfrm>
            <a:off x="4415367" y="1484313"/>
            <a:ext cx="33612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Disease</a:t>
            </a:r>
            <a:r>
              <a:rPr lang="el-GR"/>
              <a:t> </a:t>
            </a:r>
            <a:r>
              <a:rPr lang="el-GR" i="1"/>
              <a:t>vs. </a:t>
            </a:r>
            <a:r>
              <a:rPr lang="el-GR"/>
              <a:t>Normal</a:t>
            </a:r>
          </a:p>
        </p:txBody>
      </p:sp>
      <p:sp>
        <p:nvSpPr>
          <p:cNvPr id="176135" name="Text Box 7"/>
          <p:cNvSpPr txBox="1">
            <a:spLocks noChangeArrowheads="1"/>
          </p:cNvSpPr>
          <p:nvPr/>
        </p:nvSpPr>
        <p:spPr bwMode="auto">
          <a:xfrm>
            <a:off x="8015818" y="1484314"/>
            <a:ext cx="288078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Proteomic analysis</a:t>
            </a:r>
          </a:p>
          <a:p>
            <a:pPr>
              <a:spcBef>
                <a:spcPct val="50000"/>
              </a:spcBef>
            </a:pPr>
            <a:r>
              <a:rPr lang="el-GR" sz="1600"/>
              <a:t>(2D </a:t>
            </a:r>
            <a:r>
              <a:rPr lang="en-US" sz="1600"/>
              <a:t>gels</a:t>
            </a:r>
            <a:r>
              <a:rPr lang="el-GR" sz="1600"/>
              <a:t> / MS)</a:t>
            </a:r>
            <a:r>
              <a:rPr lang="en-US" sz="1600"/>
              <a:t> </a:t>
            </a:r>
            <a:endParaRPr lang="el-GR" sz="1600"/>
          </a:p>
        </p:txBody>
      </p:sp>
      <p:sp>
        <p:nvSpPr>
          <p:cNvPr id="176136" name="Text Box 8"/>
          <p:cNvSpPr txBox="1">
            <a:spLocks noChangeArrowheads="1"/>
          </p:cNvSpPr>
          <p:nvPr/>
        </p:nvSpPr>
        <p:spPr bwMode="auto">
          <a:xfrm>
            <a:off x="814918" y="1484314"/>
            <a:ext cx="297603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Genomic analysis</a:t>
            </a:r>
          </a:p>
          <a:p>
            <a:pPr>
              <a:spcBef>
                <a:spcPct val="50000"/>
              </a:spcBef>
            </a:pPr>
            <a:r>
              <a:rPr lang="en-US" sz="1600"/>
              <a:t>mRNA level</a:t>
            </a:r>
            <a:endParaRPr lang="el-GR" sz="1600"/>
          </a:p>
        </p:txBody>
      </p:sp>
      <p:sp>
        <p:nvSpPr>
          <p:cNvPr id="176138" name="Text Box 10"/>
          <p:cNvSpPr txBox="1">
            <a:spLocks noChangeArrowheads="1"/>
          </p:cNvSpPr>
          <p:nvPr/>
        </p:nvSpPr>
        <p:spPr bwMode="auto">
          <a:xfrm>
            <a:off x="3503085" y="5799138"/>
            <a:ext cx="18245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t>Diagnostic</a:t>
            </a:r>
          </a:p>
        </p:txBody>
      </p:sp>
      <p:sp>
        <p:nvSpPr>
          <p:cNvPr id="176139" name="Text Box 11"/>
          <p:cNvSpPr txBox="1">
            <a:spLocks noChangeArrowheads="1"/>
          </p:cNvSpPr>
          <p:nvPr/>
        </p:nvSpPr>
        <p:spPr bwMode="auto">
          <a:xfrm>
            <a:off x="7152217" y="5799138"/>
            <a:ext cx="191981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t>Therapeutic</a:t>
            </a:r>
          </a:p>
        </p:txBody>
      </p:sp>
      <p:sp>
        <p:nvSpPr>
          <p:cNvPr id="176141" name="Rectangle 13"/>
          <p:cNvSpPr>
            <a:spLocks noChangeArrowheads="1"/>
          </p:cNvSpPr>
          <p:nvPr/>
        </p:nvSpPr>
        <p:spPr bwMode="auto">
          <a:xfrm>
            <a:off x="4677833" y="5065713"/>
            <a:ext cx="2108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a:t>Clinical Application</a:t>
            </a:r>
          </a:p>
        </p:txBody>
      </p:sp>
      <p:sp>
        <p:nvSpPr>
          <p:cNvPr id="176150" name="AutoShape 22"/>
          <p:cNvSpPr>
            <a:spLocks noChangeArrowheads="1"/>
          </p:cNvSpPr>
          <p:nvPr/>
        </p:nvSpPr>
        <p:spPr bwMode="auto">
          <a:xfrm flipH="1" flipV="1">
            <a:off x="7717367" y="2276475"/>
            <a:ext cx="1246717" cy="503238"/>
          </a:xfrm>
          <a:custGeom>
            <a:avLst/>
            <a:gdLst>
              <a:gd name="G0" fmla="+- 16282 0 0"/>
              <a:gd name="G1" fmla="+- 4497 0 0"/>
              <a:gd name="G2" fmla="+- 12158 0 4497"/>
              <a:gd name="G3" fmla="+- G2 0 4497"/>
              <a:gd name="G4" fmla="*/ G3 32768 32059"/>
              <a:gd name="G5" fmla="*/ G4 1 2"/>
              <a:gd name="G6" fmla="+- 21600 0 16282"/>
              <a:gd name="G7" fmla="*/ G6 4497 6079"/>
              <a:gd name="G8" fmla="+- G7 16282 0"/>
              <a:gd name="T0" fmla="*/ 16282 w 21600"/>
              <a:gd name="T1" fmla="*/ 0 h 21600"/>
              <a:gd name="T2" fmla="*/ 16282 w 21600"/>
              <a:gd name="T3" fmla="*/ 12158 h 21600"/>
              <a:gd name="T4" fmla="*/ 161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497"/>
                </a:lnTo>
                <a:lnTo>
                  <a:pt x="12427" y="4497"/>
                </a:lnTo>
                <a:cubicBezTo>
                  <a:pt x="5564" y="4497"/>
                  <a:pt x="0" y="7927"/>
                  <a:pt x="0" y="12158"/>
                </a:cubicBezTo>
                <a:lnTo>
                  <a:pt x="0" y="21600"/>
                </a:lnTo>
                <a:lnTo>
                  <a:pt x="3234" y="21600"/>
                </a:lnTo>
                <a:lnTo>
                  <a:pt x="3234" y="12158"/>
                </a:lnTo>
                <a:cubicBezTo>
                  <a:pt x="3234" y="9674"/>
                  <a:pt x="7350" y="7661"/>
                  <a:pt x="12427" y="7661"/>
                </a:cubicBezTo>
                <a:lnTo>
                  <a:pt x="16282" y="7661"/>
                </a:lnTo>
                <a:lnTo>
                  <a:pt x="16282" y="12158"/>
                </a:lnTo>
                <a:close/>
              </a:path>
            </a:pathLst>
          </a:custGeom>
          <a:gradFill rotWithShape="1">
            <a:gsLst>
              <a:gs pos="0">
                <a:srgbClr val="0099CC"/>
              </a:gs>
              <a:gs pos="5000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2" name="Text Box 24"/>
          <p:cNvSpPr txBox="1">
            <a:spLocks noChangeArrowheads="1"/>
          </p:cNvSpPr>
          <p:nvPr/>
        </p:nvSpPr>
        <p:spPr bwMode="auto">
          <a:xfrm>
            <a:off x="5183718" y="5799138"/>
            <a:ext cx="18245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t>Prognostic</a:t>
            </a:r>
          </a:p>
        </p:txBody>
      </p:sp>
      <p:sp>
        <p:nvSpPr>
          <p:cNvPr id="176153" name="AutoShape 25"/>
          <p:cNvSpPr>
            <a:spLocks noChangeArrowheads="1"/>
          </p:cNvSpPr>
          <p:nvPr/>
        </p:nvSpPr>
        <p:spPr bwMode="auto">
          <a:xfrm flipV="1">
            <a:off x="1695450" y="2276476"/>
            <a:ext cx="1214967" cy="452437"/>
          </a:xfrm>
          <a:custGeom>
            <a:avLst/>
            <a:gdLst>
              <a:gd name="G0" fmla="+- 16896 0 0"/>
              <a:gd name="G1" fmla="+- 4092 0 0"/>
              <a:gd name="G2" fmla="+- 12158 0 4092"/>
              <a:gd name="G3" fmla="+- G2 0 4092"/>
              <a:gd name="G4" fmla="*/ G3 32768 32059"/>
              <a:gd name="G5" fmla="*/ G4 1 2"/>
              <a:gd name="G6" fmla="+- 21600 0 16896"/>
              <a:gd name="G7" fmla="*/ G6 4092 6079"/>
              <a:gd name="G8" fmla="+- G7 16896 0"/>
              <a:gd name="T0" fmla="*/ 16896 w 21600"/>
              <a:gd name="T1" fmla="*/ 0 h 21600"/>
              <a:gd name="T2" fmla="*/ 16896 w 21600"/>
              <a:gd name="T3" fmla="*/ 12158 h 21600"/>
              <a:gd name="T4" fmla="*/ 203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896" y="0"/>
                </a:lnTo>
                <a:lnTo>
                  <a:pt x="16896" y="4092"/>
                </a:lnTo>
                <a:lnTo>
                  <a:pt x="12427" y="4092"/>
                </a:lnTo>
                <a:cubicBezTo>
                  <a:pt x="5564" y="4092"/>
                  <a:pt x="0" y="7703"/>
                  <a:pt x="0" y="12158"/>
                </a:cubicBezTo>
                <a:lnTo>
                  <a:pt x="0" y="21600"/>
                </a:lnTo>
                <a:lnTo>
                  <a:pt x="4062" y="21600"/>
                </a:lnTo>
                <a:lnTo>
                  <a:pt x="4062" y="12158"/>
                </a:lnTo>
                <a:cubicBezTo>
                  <a:pt x="4062" y="9898"/>
                  <a:pt x="7807" y="8066"/>
                  <a:pt x="12427" y="8066"/>
                </a:cubicBezTo>
                <a:lnTo>
                  <a:pt x="16896" y="8066"/>
                </a:lnTo>
                <a:lnTo>
                  <a:pt x="16896" y="12158"/>
                </a:lnTo>
                <a:close/>
              </a:path>
            </a:pathLst>
          </a:custGeom>
          <a:gradFill rotWithShape="1">
            <a:gsLst>
              <a:gs pos="0">
                <a:srgbClr val="0099CC"/>
              </a:gs>
              <a:gs pos="5000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4" name="AutoShape 26"/>
          <p:cNvSpPr>
            <a:spLocks noChangeArrowheads="1"/>
          </p:cNvSpPr>
          <p:nvPr/>
        </p:nvSpPr>
        <p:spPr bwMode="auto">
          <a:xfrm>
            <a:off x="7344834" y="1628776"/>
            <a:ext cx="575733" cy="144463"/>
          </a:xfrm>
          <a:prstGeom prst="rightArrow">
            <a:avLst>
              <a:gd name="adj1" fmla="val 50000"/>
              <a:gd name="adj2" fmla="val 74725"/>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5" name="AutoShape 27"/>
          <p:cNvSpPr>
            <a:spLocks noChangeArrowheads="1"/>
          </p:cNvSpPr>
          <p:nvPr/>
        </p:nvSpPr>
        <p:spPr bwMode="auto">
          <a:xfrm flipH="1">
            <a:off x="3536951" y="1633539"/>
            <a:ext cx="639233" cy="142875"/>
          </a:xfrm>
          <a:prstGeom prst="rightArrow">
            <a:avLst>
              <a:gd name="adj1" fmla="val 50000"/>
              <a:gd name="adj2" fmla="val 83889"/>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6" name="AutoShape 28"/>
          <p:cNvSpPr>
            <a:spLocks noChangeArrowheads="1"/>
          </p:cNvSpPr>
          <p:nvPr/>
        </p:nvSpPr>
        <p:spPr bwMode="auto">
          <a:xfrm rot="5400000">
            <a:off x="5986993" y="3080280"/>
            <a:ext cx="215900" cy="192617"/>
          </a:xfrm>
          <a:prstGeom prst="rightArrow">
            <a:avLst>
              <a:gd name="adj1" fmla="val 50000"/>
              <a:gd name="adj2" fmla="val 37363"/>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8" name="AutoShape 30"/>
          <p:cNvSpPr>
            <a:spLocks noChangeArrowheads="1"/>
          </p:cNvSpPr>
          <p:nvPr/>
        </p:nvSpPr>
        <p:spPr bwMode="auto">
          <a:xfrm rot="5400000">
            <a:off x="5879043" y="5613401"/>
            <a:ext cx="431800" cy="95249"/>
          </a:xfrm>
          <a:prstGeom prst="rightArrow">
            <a:avLst>
              <a:gd name="adj1" fmla="val 50000"/>
              <a:gd name="adj2" fmla="val 151112"/>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9" name="AutoShape 31"/>
          <p:cNvSpPr>
            <a:spLocks noChangeArrowheads="1"/>
          </p:cNvSpPr>
          <p:nvPr/>
        </p:nvSpPr>
        <p:spPr bwMode="auto">
          <a:xfrm rot="8314580">
            <a:off x="4751918" y="5624514"/>
            <a:ext cx="575733" cy="73025"/>
          </a:xfrm>
          <a:prstGeom prst="rightArrow">
            <a:avLst>
              <a:gd name="adj1" fmla="val 50000"/>
              <a:gd name="adj2" fmla="val 147826"/>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60" name="AutoShape 32"/>
          <p:cNvSpPr>
            <a:spLocks noChangeArrowheads="1"/>
          </p:cNvSpPr>
          <p:nvPr/>
        </p:nvSpPr>
        <p:spPr bwMode="auto">
          <a:xfrm rot="2810857">
            <a:off x="6840009" y="5613401"/>
            <a:ext cx="431800" cy="95249"/>
          </a:xfrm>
          <a:prstGeom prst="rightArrow">
            <a:avLst>
              <a:gd name="adj1" fmla="val 50000"/>
              <a:gd name="adj2" fmla="val 151112"/>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62" name="AutoShape 34"/>
          <p:cNvSpPr>
            <a:spLocks noChangeArrowheads="1"/>
          </p:cNvSpPr>
          <p:nvPr/>
        </p:nvSpPr>
        <p:spPr bwMode="auto">
          <a:xfrm rot="5400000">
            <a:off x="5986993" y="4088342"/>
            <a:ext cx="215900" cy="192617"/>
          </a:xfrm>
          <a:prstGeom prst="rightArrow">
            <a:avLst>
              <a:gd name="adj1" fmla="val 50000"/>
              <a:gd name="adj2" fmla="val 37363"/>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63" name="AutoShape 35"/>
          <p:cNvSpPr>
            <a:spLocks noChangeArrowheads="1"/>
          </p:cNvSpPr>
          <p:nvPr/>
        </p:nvSpPr>
        <p:spPr bwMode="auto">
          <a:xfrm rot="5400000">
            <a:off x="5973234" y="4894792"/>
            <a:ext cx="215900" cy="97367"/>
          </a:xfrm>
          <a:prstGeom prst="rightArrow">
            <a:avLst>
              <a:gd name="adj1" fmla="val 50000"/>
              <a:gd name="adj2" fmla="val 73913"/>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695"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97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609601" y="425450"/>
            <a:ext cx="10479617" cy="482600"/>
          </a:xfrm>
        </p:spPr>
        <p:txBody>
          <a:bodyPr/>
          <a:lstStyle/>
          <a:p>
            <a:r>
              <a:rPr lang="sv-SE" sz="3200"/>
              <a:t>Proteins as biomarkers</a:t>
            </a:r>
            <a:endParaRPr lang="en-GB" sz="3200"/>
          </a:p>
        </p:txBody>
      </p:sp>
      <p:sp>
        <p:nvSpPr>
          <p:cNvPr id="108549" name="Rectangle 5"/>
          <p:cNvSpPr>
            <a:spLocks noChangeArrowheads="1"/>
          </p:cNvSpPr>
          <p:nvPr/>
        </p:nvSpPr>
        <p:spPr bwMode="auto">
          <a:xfrm>
            <a:off x="1775885" y="2420938"/>
            <a:ext cx="86402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Proteins are closer to the actual disease process, in most cases, than parent genes</a:t>
            </a:r>
          </a:p>
          <a:p>
            <a:pPr algn="l"/>
            <a:endParaRPr lang="en-US"/>
          </a:p>
          <a:p>
            <a:pPr algn="l"/>
            <a:r>
              <a:rPr lang="en-US"/>
              <a:t>Proteins are ultimate regulators of cellular function</a:t>
            </a:r>
          </a:p>
          <a:p>
            <a:pPr algn="l"/>
            <a:endParaRPr lang="en-US"/>
          </a:p>
          <a:p>
            <a:pPr algn="l"/>
            <a:r>
              <a:rPr lang="en-US"/>
              <a:t>Most cancer markers are proteins</a:t>
            </a:r>
          </a:p>
          <a:p>
            <a:pPr algn="l"/>
            <a:endParaRPr lang="en-US"/>
          </a:p>
          <a:p>
            <a:pPr algn="l"/>
            <a:r>
              <a:rPr lang="en-US"/>
              <a:t>The vast majority of drug targets are proteins</a:t>
            </a:r>
            <a:endParaRPr lang="el-GR"/>
          </a:p>
        </p:txBody>
      </p:sp>
      <p:sp>
        <p:nvSpPr>
          <p:cNvPr id="108551" name="Text Box 7"/>
          <p:cNvSpPr txBox="1">
            <a:spLocks noChangeArrowheads="1"/>
          </p:cNvSpPr>
          <p:nvPr/>
        </p:nvSpPr>
        <p:spPr bwMode="auto">
          <a:xfrm>
            <a:off x="1488018" y="1341439"/>
            <a:ext cx="921596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a:t>The protein composition may be associated with disease processes in the organism and thus have potential utility as diagnostic markers.</a:t>
            </a:r>
          </a:p>
        </p:txBody>
      </p:sp>
      <p:sp>
        <p:nvSpPr>
          <p:cNvPr id="108552" name="Text Box 8"/>
          <p:cNvSpPr txBox="1">
            <a:spLocks noChangeArrowheads="1"/>
          </p:cNvSpPr>
          <p:nvPr/>
        </p:nvSpPr>
        <p:spPr bwMode="auto">
          <a:xfrm>
            <a:off x="1521884" y="4797425"/>
            <a:ext cx="87376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p>
          <a:p>
            <a:pPr algn="l"/>
            <a:r>
              <a:rPr lang="en-US" sz="1600"/>
              <a:t>Individual biomarkers are not sufficient for accurate disease detection </a:t>
            </a:r>
          </a:p>
          <a:p>
            <a:pPr algn="l"/>
            <a:r>
              <a:rPr lang="en-US" sz="1600"/>
              <a:t>Panel of biomarkers should be established</a:t>
            </a:r>
          </a:p>
          <a:p>
            <a:pPr algn="l"/>
            <a:endParaRPr lang="el-GR" sz="1600"/>
          </a:p>
        </p:txBody>
      </p:sp>
    </p:spTree>
    <p:extLst>
      <p:ext uri="{BB962C8B-B14F-4D97-AF65-F5344CB8AC3E}">
        <p14:creationId xmlns:p14="http://schemas.microsoft.com/office/powerpoint/2010/main" val="1418543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814918" y="333376"/>
            <a:ext cx="10176933" cy="574675"/>
          </a:xfrm>
        </p:spPr>
        <p:txBody>
          <a:bodyPr/>
          <a:lstStyle/>
          <a:p>
            <a:r>
              <a:rPr lang="en-US" sz="3200"/>
              <a:t>Benefits of  Molecular Diagnostics</a:t>
            </a:r>
            <a:endParaRPr lang="el-GR" sz="3200"/>
          </a:p>
        </p:txBody>
      </p:sp>
      <p:sp>
        <p:nvSpPr>
          <p:cNvPr id="184324" name="Text Box 4"/>
          <p:cNvSpPr txBox="1">
            <a:spLocks noChangeArrowheads="1"/>
          </p:cNvSpPr>
          <p:nvPr/>
        </p:nvSpPr>
        <p:spPr bwMode="auto">
          <a:xfrm>
            <a:off x="3215217" y="3429001"/>
            <a:ext cx="5664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t> Create new cancer screening tools</a:t>
            </a:r>
          </a:p>
          <a:p>
            <a:pPr algn="l">
              <a:spcBef>
                <a:spcPct val="50000"/>
              </a:spcBef>
              <a:buFontTx/>
              <a:buChar char="•"/>
            </a:pPr>
            <a:r>
              <a:rPr lang="en-US"/>
              <a:t> Inform design of new treatments</a:t>
            </a:r>
          </a:p>
          <a:p>
            <a:pPr algn="l">
              <a:spcBef>
                <a:spcPct val="50000"/>
              </a:spcBef>
              <a:buFontTx/>
              <a:buChar char="•"/>
            </a:pPr>
            <a:r>
              <a:rPr lang="en-US"/>
              <a:t> Monitor treatment effectiveness</a:t>
            </a:r>
          </a:p>
          <a:p>
            <a:pPr algn="l">
              <a:spcBef>
                <a:spcPct val="50000"/>
              </a:spcBef>
              <a:buFontTx/>
              <a:buChar char="•"/>
            </a:pPr>
            <a:r>
              <a:rPr lang="en-US"/>
              <a:t> Predict patient’s response to treatment</a:t>
            </a:r>
            <a:endParaRPr lang="el-GR"/>
          </a:p>
        </p:txBody>
      </p:sp>
      <p:pic>
        <p:nvPicPr>
          <p:cNvPr id="184327" name="Picture 7" descr="patient 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367" y="1628776"/>
            <a:ext cx="5461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84328" name="Picture 8" descr="spec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1" y="1844676"/>
            <a:ext cx="2349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84329" name="Picture 9"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9467" y="1916113"/>
            <a:ext cx="654051" cy="576262"/>
          </a:xfrm>
          <a:prstGeom prst="rect">
            <a:avLst/>
          </a:prstGeom>
          <a:noFill/>
          <a:extLst>
            <a:ext uri="{909E8E84-426E-40DD-AFC4-6F175D3DCCD1}">
              <a14:hiddenFill xmlns:a14="http://schemas.microsoft.com/office/drawing/2010/main">
                <a:solidFill>
                  <a:srgbClr val="FFFFFF"/>
                </a:solidFill>
              </a14:hiddenFill>
            </a:ext>
          </a:extLst>
        </p:spPr>
      </p:pic>
      <p:sp>
        <p:nvSpPr>
          <p:cNvPr id="184330" name="Text Box 10"/>
          <p:cNvSpPr txBox="1">
            <a:spLocks noChangeArrowheads="1"/>
          </p:cNvSpPr>
          <p:nvPr/>
        </p:nvSpPr>
        <p:spPr bwMode="auto">
          <a:xfrm>
            <a:off x="4900085" y="2035176"/>
            <a:ext cx="95884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MS</a:t>
            </a:r>
            <a:endParaRPr lang="el-GR"/>
          </a:p>
        </p:txBody>
      </p:sp>
      <p:sp>
        <p:nvSpPr>
          <p:cNvPr id="184331" name="Text Box 11"/>
          <p:cNvSpPr txBox="1">
            <a:spLocks noChangeArrowheads="1"/>
          </p:cNvSpPr>
          <p:nvPr/>
        </p:nvSpPr>
        <p:spPr bwMode="auto">
          <a:xfrm>
            <a:off x="3697818" y="1916113"/>
            <a:ext cx="1248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proteins</a:t>
            </a:r>
            <a:endParaRPr lang="el-GR" sz="1400"/>
          </a:p>
        </p:txBody>
      </p:sp>
      <p:sp>
        <p:nvSpPr>
          <p:cNvPr id="184332" name="Text Box 12"/>
          <p:cNvSpPr txBox="1">
            <a:spLocks noChangeArrowheads="1"/>
          </p:cNvSpPr>
          <p:nvPr/>
        </p:nvSpPr>
        <p:spPr bwMode="auto">
          <a:xfrm>
            <a:off x="2736851" y="2347914"/>
            <a:ext cx="172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Patient’s blood sample</a:t>
            </a:r>
            <a:endParaRPr lang="el-GR" sz="1400"/>
          </a:p>
        </p:txBody>
      </p:sp>
      <p:sp>
        <p:nvSpPr>
          <p:cNvPr id="184333" name="Line 13"/>
          <p:cNvSpPr>
            <a:spLocks noChangeShapeType="1"/>
          </p:cNvSpPr>
          <p:nvPr/>
        </p:nvSpPr>
        <p:spPr bwMode="auto">
          <a:xfrm>
            <a:off x="3505201" y="2203450"/>
            <a:ext cx="13440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4" name="Line 14"/>
          <p:cNvSpPr>
            <a:spLocks noChangeShapeType="1"/>
          </p:cNvSpPr>
          <p:nvPr/>
        </p:nvSpPr>
        <p:spPr bwMode="auto">
          <a:xfrm flipH="1">
            <a:off x="6159500" y="1628775"/>
            <a:ext cx="33867" cy="571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5" name="Text Box 15"/>
          <p:cNvSpPr txBox="1">
            <a:spLocks noChangeArrowheads="1"/>
          </p:cNvSpPr>
          <p:nvPr/>
        </p:nvSpPr>
        <p:spPr bwMode="auto">
          <a:xfrm>
            <a:off x="6288618" y="2420938"/>
            <a:ext cx="21124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Ovarian pattern</a:t>
            </a:r>
            <a:endParaRPr lang="el-GR" sz="1400"/>
          </a:p>
        </p:txBody>
      </p:sp>
    </p:spTree>
    <p:extLst>
      <p:ext uri="{BB962C8B-B14F-4D97-AF65-F5344CB8AC3E}">
        <p14:creationId xmlns:p14="http://schemas.microsoft.com/office/powerpoint/2010/main" val="107176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09601" y="274639"/>
            <a:ext cx="10479617" cy="706437"/>
          </a:xfrm>
        </p:spPr>
        <p:txBody>
          <a:bodyPr/>
          <a:lstStyle/>
          <a:p>
            <a:r>
              <a:rPr lang="en-US" sz="3200"/>
              <a:t>From known samples to serum proteins</a:t>
            </a:r>
            <a:endParaRPr lang="el-GR" sz="3200"/>
          </a:p>
        </p:txBody>
      </p:sp>
      <p:pic>
        <p:nvPicPr>
          <p:cNvPr id="178185" name="Picture 9" descr="resul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65626"/>
            <a:ext cx="2533651" cy="665163"/>
          </a:xfrm>
          <a:prstGeom prst="rect">
            <a:avLst/>
          </a:prstGeom>
          <a:noFill/>
          <a:extLst>
            <a:ext uri="{909E8E84-426E-40DD-AFC4-6F175D3DCCD1}">
              <a14:hiddenFill xmlns:a14="http://schemas.microsoft.com/office/drawing/2010/main">
                <a:solidFill>
                  <a:srgbClr val="FFFFFF"/>
                </a:solidFill>
              </a14:hiddenFill>
            </a:ext>
          </a:extLst>
        </p:spPr>
      </p:pic>
      <p:pic>
        <p:nvPicPr>
          <p:cNvPr id="178186" name="Picture 10" descr="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33" y="2349501"/>
            <a:ext cx="2015067" cy="1452563"/>
          </a:xfrm>
          <a:prstGeom prst="rect">
            <a:avLst/>
          </a:prstGeom>
          <a:noFill/>
          <a:extLst>
            <a:ext uri="{909E8E84-426E-40DD-AFC4-6F175D3DCCD1}">
              <a14:hiddenFill xmlns:a14="http://schemas.microsoft.com/office/drawing/2010/main">
                <a:solidFill>
                  <a:srgbClr val="FFFFFF"/>
                </a:solidFill>
              </a14:hiddenFill>
            </a:ext>
          </a:extLst>
        </p:spPr>
      </p:pic>
      <p:pic>
        <p:nvPicPr>
          <p:cNvPr id="178187" name="Picture 11" descr="pa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051" y="2420939"/>
            <a:ext cx="1737783" cy="1728787"/>
          </a:xfrm>
          <a:prstGeom prst="rect">
            <a:avLst/>
          </a:prstGeom>
          <a:noFill/>
          <a:extLst>
            <a:ext uri="{909E8E84-426E-40DD-AFC4-6F175D3DCCD1}">
              <a14:hiddenFill xmlns:a14="http://schemas.microsoft.com/office/drawing/2010/main">
                <a:solidFill>
                  <a:srgbClr val="FFFFFF"/>
                </a:solidFill>
              </a14:hiddenFill>
            </a:ext>
          </a:extLst>
        </p:spPr>
      </p:pic>
      <p:sp>
        <p:nvSpPr>
          <p:cNvPr id="178191" name="AutoShape 15"/>
          <p:cNvSpPr>
            <a:spLocks noChangeArrowheads="1"/>
          </p:cNvSpPr>
          <p:nvPr/>
        </p:nvSpPr>
        <p:spPr bwMode="auto">
          <a:xfrm>
            <a:off x="3109384" y="3860801"/>
            <a:ext cx="575733" cy="73025"/>
          </a:xfrm>
          <a:prstGeom prst="notchedRightArrow">
            <a:avLst>
              <a:gd name="adj1" fmla="val 50000"/>
              <a:gd name="adj2" fmla="val 147826"/>
            </a:avLst>
          </a:prstGeom>
          <a:gradFill rotWithShape="1">
            <a:gsLst>
              <a:gs pos="0">
                <a:schemeClr val="hlink"/>
              </a:gs>
              <a:gs pos="50000">
                <a:schemeClr val="accent2"/>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5" name="Text Box 19"/>
          <p:cNvSpPr txBox="1">
            <a:spLocks noChangeArrowheads="1"/>
          </p:cNvSpPr>
          <p:nvPr/>
        </p:nvSpPr>
        <p:spPr bwMode="auto">
          <a:xfrm>
            <a:off x="3600451" y="3706813"/>
            <a:ext cx="9609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MS</a:t>
            </a:r>
            <a:endParaRPr lang="el-GR"/>
          </a:p>
        </p:txBody>
      </p:sp>
      <p:sp>
        <p:nvSpPr>
          <p:cNvPr id="178200" name="AutoShape 24"/>
          <p:cNvSpPr>
            <a:spLocks noChangeArrowheads="1"/>
          </p:cNvSpPr>
          <p:nvPr/>
        </p:nvSpPr>
        <p:spPr bwMode="auto">
          <a:xfrm>
            <a:off x="2923118" y="2276476"/>
            <a:ext cx="575733" cy="73025"/>
          </a:xfrm>
          <a:prstGeom prst="notchedRightArrow">
            <a:avLst>
              <a:gd name="adj1" fmla="val 50000"/>
              <a:gd name="adj2" fmla="val 147826"/>
            </a:avLst>
          </a:prstGeom>
          <a:gradFill rotWithShape="1">
            <a:gsLst>
              <a:gs pos="0">
                <a:schemeClr val="hlink"/>
              </a:gs>
              <a:gs pos="50000">
                <a:schemeClr val="accent2"/>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01" name="Text Box 25"/>
          <p:cNvSpPr txBox="1">
            <a:spLocks noChangeArrowheads="1"/>
          </p:cNvSpPr>
          <p:nvPr/>
        </p:nvSpPr>
        <p:spPr bwMode="auto">
          <a:xfrm>
            <a:off x="3414185" y="2122488"/>
            <a:ext cx="9609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MS</a:t>
            </a:r>
            <a:endParaRPr lang="el-GR"/>
          </a:p>
        </p:txBody>
      </p:sp>
      <p:sp>
        <p:nvSpPr>
          <p:cNvPr id="178203" name="AutoShape 27"/>
          <p:cNvSpPr>
            <a:spLocks noChangeArrowheads="1"/>
          </p:cNvSpPr>
          <p:nvPr/>
        </p:nvSpPr>
        <p:spPr bwMode="auto">
          <a:xfrm>
            <a:off x="6000751" y="2924176"/>
            <a:ext cx="575733" cy="73025"/>
          </a:xfrm>
          <a:prstGeom prst="notchedRightArrow">
            <a:avLst>
              <a:gd name="adj1" fmla="val 50000"/>
              <a:gd name="adj2" fmla="val 147826"/>
            </a:avLst>
          </a:prstGeom>
          <a:gradFill rotWithShape="1">
            <a:gsLst>
              <a:gs pos="0">
                <a:schemeClr val="hlink"/>
              </a:gs>
              <a:gs pos="50000">
                <a:schemeClr val="accent2"/>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04" name="AutoShape 28"/>
          <p:cNvSpPr>
            <a:spLocks noChangeArrowheads="1"/>
          </p:cNvSpPr>
          <p:nvPr/>
        </p:nvSpPr>
        <p:spPr bwMode="auto">
          <a:xfrm rot="5400000">
            <a:off x="7416801" y="4008967"/>
            <a:ext cx="431800" cy="97367"/>
          </a:xfrm>
          <a:prstGeom prst="notchedRightArrow">
            <a:avLst>
              <a:gd name="adj1" fmla="val 50000"/>
              <a:gd name="adj2" fmla="val 147826"/>
            </a:avLst>
          </a:prstGeom>
          <a:gradFill rotWithShape="1">
            <a:gsLst>
              <a:gs pos="0">
                <a:schemeClr val="hlink"/>
              </a:gs>
              <a:gs pos="50000">
                <a:schemeClr val="accent2"/>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8212" name="Group 36"/>
          <p:cNvGrpSpPr>
            <a:grpSpLocks/>
          </p:cNvGrpSpPr>
          <p:nvPr/>
        </p:nvGrpSpPr>
        <p:grpSpPr bwMode="auto">
          <a:xfrm>
            <a:off x="624418" y="1412875"/>
            <a:ext cx="2688167" cy="3390900"/>
            <a:chOff x="204" y="890"/>
            <a:chExt cx="1270" cy="2136"/>
          </a:xfrm>
        </p:grpSpPr>
        <p:pic>
          <p:nvPicPr>
            <p:cNvPr id="178182" name="Picture 6" descr="patient tw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2069"/>
              <a:ext cx="246" cy="762"/>
            </a:xfrm>
            <a:prstGeom prst="rect">
              <a:avLst/>
            </a:prstGeom>
            <a:noFill/>
            <a:extLst>
              <a:ext uri="{909E8E84-426E-40DD-AFC4-6F175D3DCCD1}">
                <a14:hiddenFill xmlns:a14="http://schemas.microsoft.com/office/drawing/2010/main">
                  <a:solidFill>
                    <a:srgbClr val="FFFFFF"/>
                  </a:solidFill>
                </a14:hiddenFill>
              </a:ext>
            </a:extLst>
          </p:spPr>
        </p:pic>
        <p:pic>
          <p:nvPicPr>
            <p:cNvPr id="178183" name="Picture 7" descr="patient 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 y="1117"/>
              <a:ext cx="258" cy="762"/>
            </a:xfrm>
            <a:prstGeom prst="rect">
              <a:avLst/>
            </a:prstGeom>
            <a:noFill/>
            <a:extLst>
              <a:ext uri="{909E8E84-426E-40DD-AFC4-6F175D3DCCD1}">
                <a14:hiddenFill xmlns:a14="http://schemas.microsoft.com/office/drawing/2010/main">
                  <a:solidFill>
                    <a:srgbClr val="FFFFFF"/>
                  </a:solidFill>
                </a14:hiddenFill>
              </a:ext>
            </a:extLst>
          </p:spPr>
        </p:pic>
        <p:pic>
          <p:nvPicPr>
            <p:cNvPr id="178184" name="Picture 8" desc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 y="1301"/>
              <a:ext cx="309" cy="363"/>
            </a:xfrm>
            <a:prstGeom prst="rect">
              <a:avLst/>
            </a:prstGeom>
            <a:noFill/>
            <a:extLst>
              <a:ext uri="{909E8E84-426E-40DD-AFC4-6F175D3DCCD1}">
                <a14:hiddenFill xmlns:a14="http://schemas.microsoft.com/office/drawing/2010/main">
                  <a:solidFill>
                    <a:srgbClr val="FFFFFF"/>
                  </a:solidFill>
                </a14:hiddenFill>
              </a:ext>
            </a:extLst>
          </p:spPr>
        </p:pic>
        <p:pic>
          <p:nvPicPr>
            <p:cNvPr id="178189" name="Picture 13" desc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 y="2251"/>
              <a:ext cx="309" cy="363"/>
            </a:xfrm>
            <a:prstGeom prst="rect">
              <a:avLst/>
            </a:prstGeom>
            <a:noFill/>
            <a:extLst>
              <a:ext uri="{909E8E84-426E-40DD-AFC4-6F175D3DCCD1}">
                <a14:hiddenFill xmlns:a14="http://schemas.microsoft.com/office/drawing/2010/main">
                  <a:solidFill>
                    <a:srgbClr val="FFFFFF"/>
                  </a:solidFill>
                </a14:hiddenFill>
              </a:ext>
            </a:extLst>
          </p:spPr>
        </p:pic>
        <p:sp>
          <p:nvSpPr>
            <p:cNvPr id="178196" name="Line 20"/>
            <p:cNvSpPr>
              <a:spLocks noChangeShapeType="1"/>
            </p:cNvSpPr>
            <p:nvPr/>
          </p:nvSpPr>
          <p:spPr bwMode="auto">
            <a:xfrm>
              <a:off x="601" y="1490"/>
              <a:ext cx="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7" name="Text Box 21"/>
            <p:cNvSpPr txBox="1">
              <a:spLocks noChangeArrowheads="1"/>
            </p:cNvSpPr>
            <p:nvPr/>
          </p:nvSpPr>
          <p:spPr bwMode="auto">
            <a:xfrm>
              <a:off x="892" y="1368"/>
              <a:ext cx="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proteins</a:t>
              </a:r>
              <a:endParaRPr lang="el-GR" sz="1400"/>
            </a:p>
          </p:txBody>
        </p:sp>
        <p:sp>
          <p:nvSpPr>
            <p:cNvPr id="178198" name="Line 22"/>
            <p:cNvSpPr>
              <a:spLocks noChangeShapeType="1"/>
            </p:cNvSpPr>
            <p:nvPr/>
          </p:nvSpPr>
          <p:spPr bwMode="auto">
            <a:xfrm>
              <a:off x="657" y="2459"/>
              <a:ext cx="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9" name="Text Box 23"/>
            <p:cNvSpPr txBox="1">
              <a:spLocks noChangeArrowheads="1"/>
            </p:cNvSpPr>
            <p:nvPr/>
          </p:nvSpPr>
          <p:spPr bwMode="auto">
            <a:xfrm>
              <a:off x="948" y="2337"/>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proteins</a:t>
              </a:r>
              <a:endParaRPr lang="el-GR" sz="1400"/>
            </a:p>
          </p:txBody>
        </p:sp>
        <p:sp>
          <p:nvSpPr>
            <p:cNvPr id="178205" name="Text Box 29"/>
            <p:cNvSpPr txBox="1">
              <a:spLocks noChangeArrowheads="1"/>
            </p:cNvSpPr>
            <p:nvPr/>
          </p:nvSpPr>
          <p:spPr bwMode="auto">
            <a:xfrm>
              <a:off x="249" y="2795"/>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cancer</a:t>
              </a:r>
              <a:endParaRPr lang="el-GR"/>
            </a:p>
          </p:txBody>
        </p:sp>
        <p:sp>
          <p:nvSpPr>
            <p:cNvPr id="178206" name="Text Box 30"/>
            <p:cNvSpPr txBox="1">
              <a:spLocks noChangeArrowheads="1"/>
            </p:cNvSpPr>
            <p:nvPr/>
          </p:nvSpPr>
          <p:spPr bwMode="auto">
            <a:xfrm>
              <a:off x="204" y="890"/>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 cancer</a:t>
              </a:r>
              <a:endParaRPr lang="el-GR"/>
            </a:p>
          </p:txBody>
        </p:sp>
      </p:grpSp>
      <p:sp>
        <p:nvSpPr>
          <p:cNvPr id="178207" name="AutoShape 31"/>
          <p:cNvSpPr>
            <a:spLocks noChangeArrowheads="1"/>
          </p:cNvSpPr>
          <p:nvPr/>
        </p:nvSpPr>
        <p:spPr bwMode="auto">
          <a:xfrm>
            <a:off x="9359901" y="3140076"/>
            <a:ext cx="2112433" cy="1368425"/>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a:t>Early diagnosis </a:t>
            </a:r>
          </a:p>
          <a:p>
            <a:r>
              <a:rPr lang="en-US" sz="1600"/>
              <a:t>of disease</a:t>
            </a:r>
          </a:p>
          <a:p>
            <a:r>
              <a:rPr lang="en-US" sz="1600"/>
              <a:t>Early warning </a:t>
            </a:r>
          </a:p>
          <a:p>
            <a:r>
              <a:rPr lang="en-US" sz="1600"/>
              <a:t>of toxicity</a:t>
            </a:r>
            <a:r>
              <a:rPr lang="en-US"/>
              <a:t> </a:t>
            </a:r>
            <a:endParaRPr lang="el-GR"/>
          </a:p>
        </p:txBody>
      </p:sp>
      <p:sp>
        <p:nvSpPr>
          <p:cNvPr id="178208" name="Text Box 32"/>
          <p:cNvSpPr txBox="1">
            <a:spLocks noChangeArrowheads="1"/>
          </p:cNvSpPr>
          <p:nvPr/>
        </p:nvSpPr>
        <p:spPr bwMode="auto">
          <a:xfrm>
            <a:off x="4176185" y="2349500"/>
            <a:ext cx="240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Protein patterns</a:t>
            </a:r>
            <a:endParaRPr lang="el-GR" sz="1600"/>
          </a:p>
        </p:txBody>
      </p:sp>
      <p:sp>
        <p:nvSpPr>
          <p:cNvPr id="178210" name="Text Box 34"/>
          <p:cNvSpPr txBox="1">
            <a:spLocks noChangeArrowheads="1"/>
          </p:cNvSpPr>
          <p:nvPr/>
        </p:nvSpPr>
        <p:spPr bwMode="auto">
          <a:xfrm>
            <a:off x="4847167" y="1557338"/>
            <a:ext cx="45127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Patterns as screening tool</a:t>
            </a:r>
            <a:endParaRPr lang="el-GR"/>
          </a:p>
        </p:txBody>
      </p:sp>
      <p:pic>
        <p:nvPicPr>
          <p:cNvPr id="178211" name="Picture 35" descr="resul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5034" y="4292600"/>
            <a:ext cx="4284133"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722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78210"/>
                                        </p:tgtEl>
                                      </p:cBhvr>
                                    </p:animEffect>
                                    <p:set>
                                      <p:cBhvr>
                                        <p:cTn id="7" dur="1" fill="hold">
                                          <p:stCondLst>
                                            <p:cond delay="1999"/>
                                          </p:stCondLst>
                                        </p:cTn>
                                        <p:tgtEl>
                                          <p:spTgt spid="1782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78211"/>
                                        </p:tgtEl>
                                      </p:cBhvr>
                                    </p:animEffect>
                                    <p:set>
                                      <p:cBhvr>
                                        <p:cTn id="10" dur="1" fill="hold">
                                          <p:stCondLst>
                                            <p:cond delay="1999"/>
                                          </p:stCondLst>
                                        </p:cTn>
                                        <p:tgtEl>
                                          <p:spTgt spid="178211"/>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178212"/>
                                        </p:tgtEl>
                                        <p:attrNameLst>
                                          <p:attrName>style.visibility</p:attrName>
                                        </p:attrNameLst>
                                      </p:cBhvr>
                                      <p:to>
                                        <p:strVal val="visible"/>
                                      </p:to>
                                    </p:set>
                                    <p:animEffect transition="in" filter="wipe(left)">
                                      <p:cBhvr>
                                        <p:cTn id="13" dur="500"/>
                                        <p:tgtEl>
                                          <p:spTgt spid="1782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819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820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820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8195"/>
                                        </p:tgtEl>
                                        <p:attrNameLst>
                                          <p:attrName>style.visibility</p:attrName>
                                        </p:attrNameLst>
                                      </p:cBhvr>
                                      <p:to>
                                        <p:strVal val="visible"/>
                                      </p:to>
                                    </p:set>
                                  </p:childTnLst>
                                </p:cTn>
                              </p:par>
                              <p:par>
                                <p:cTn id="24" presetID="22" presetClass="entr" presetSubtype="1" fill="hold" grpId="0" nodeType="withEffect">
                                  <p:stCondLst>
                                    <p:cond delay="0"/>
                                  </p:stCondLst>
                                  <p:childTnLst>
                                    <p:set>
                                      <p:cBhvr>
                                        <p:cTn id="25" dur="1" fill="hold">
                                          <p:stCondLst>
                                            <p:cond delay="0"/>
                                          </p:stCondLst>
                                        </p:cTn>
                                        <p:tgtEl>
                                          <p:spTgt spid="178207"/>
                                        </p:tgtEl>
                                        <p:attrNameLst>
                                          <p:attrName>style.visibility</p:attrName>
                                        </p:attrNameLst>
                                      </p:cBhvr>
                                      <p:to>
                                        <p:strVal val="visible"/>
                                      </p:to>
                                    </p:set>
                                    <p:animEffect transition="in" filter="wipe(up)">
                                      <p:cBhvr>
                                        <p:cTn id="26" dur="500"/>
                                        <p:tgtEl>
                                          <p:spTgt spid="17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1" grpId="0" animBg="1"/>
      <p:bldP spid="178195" grpId="0"/>
      <p:bldP spid="178200" grpId="0" animBg="1"/>
      <p:bldP spid="178201" grpId="0"/>
      <p:bldP spid="178207" grpId="0" animBg="1"/>
      <p:bldP spid="1782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a:xfrm>
            <a:off x="609600" y="274638"/>
            <a:ext cx="10382251" cy="633412"/>
          </a:xfrm>
        </p:spPr>
        <p:txBody>
          <a:bodyPr/>
          <a:lstStyle/>
          <a:p>
            <a:r>
              <a:rPr lang="en-GB" sz="3200"/>
              <a:t>Proteomics in nutrition of  food</a:t>
            </a:r>
          </a:p>
        </p:txBody>
      </p:sp>
      <p:pic>
        <p:nvPicPr>
          <p:cNvPr id="1126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406775"/>
            <a:ext cx="228600" cy="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1" name="Picture 41"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84" y="2054225"/>
            <a:ext cx="10970683" cy="4038600"/>
          </a:xfrm>
          <a:prstGeom prst="rect">
            <a:avLst/>
          </a:prstGeom>
          <a:noFill/>
          <a:extLst>
            <a:ext uri="{909E8E84-426E-40DD-AFC4-6F175D3DCCD1}">
              <a14:hiddenFill xmlns:a14="http://schemas.microsoft.com/office/drawing/2010/main">
                <a:solidFill>
                  <a:srgbClr val="FFFFFF"/>
                </a:solidFill>
              </a14:hiddenFill>
            </a:ext>
          </a:extLst>
        </p:spPr>
      </p:pic>
      <p:sp>
        <p:nvSpPr>
          <p:cNvPr id="112648" name="Text Box 8"/>
          <p:cNvSpPr txBox="1">
            <a:spLocks noChangeArrowheads="1"/>
          </p:cNvSpPr>
          <p:nvPr/>
        </p:nvSpPr>
        <p:spPr bwMode="auto">
          <a:xfrm>
            <a:off x="1488017" y="1052514"/>
            <a:ext cx="9599083"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Development of fingerprinting techniques to identify changes in modified organisms at different integration levels (2D gels, MALDI)</a:t>
            </a:r>
            <a:r>
              <a:rPr lang="el-GR"/>
              <a:t> MALDI-MS).</a:t>
            </a:r>
          </a:p>
        </p:txBody>
      </p:sp>
    </p:spTree>
    <p:extLst>
      <p:ext uri="{BB962C8B-B14F-4D97-AF65-F5344CB8AC3E}">
        <p14:creationId xmlns:p14="http://schemas.microsoft.com/office/powerpoint/2010/main" val="1504253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609600" y="274639"/>
            <a:ext cx="10574867" cy="706437"/>
          </a:xfrm>
        </p:spPr>
        <p:txBody>
          <a:bodyPr/>
          <a:lstStyle/>
          <a:p>
            <a:r>
              <a:rPr lang="en-GB" sz="3200">
                <a:solidFill>
                  <a:schemeClr val="tx1"/>
                </a:solidFill>
              </a:rPr>
              <a:t>Identification of unintended side effects</a:t>
            </a:r>
          </a:p>
        </p:txBody>
      </p:sp>
      <p:pic>
        <p:nvPicPr>
          <p:cNvPr id="114695"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4" y="1484313"/>
            <a:ext cx="7103533" cy="3408362"/>
          </a:xfrm>
          <a:prstGeom prst="rect">
            <a:avLst/>
          </a:prstGeom>
          <a:noFill/>
          <a:extLst>
            <a:ext uri="{909E8E84-426E-40DD-AFC4-6F175D3DCCD1}">
              <a14:hiddenFill xmlns:a14="http://schemas.microsoft.com/office/drawing/2010/main">
                <a:solidFill>
                  <a:srgbClr val="FFFFFF"/>
                </a:solidFill>
              </a14:hiddenFill>
            </a:ext>
          </a:extLst>
        </p:spPr>
      </p:pic>
      <p:sp>
        <p:nvSpPr>
          <p:cNvPr id="114696" name="Text Box 8"/>
          <p:cNvSpPr txBox="1">
            <a:spLocks noChangeArrowheads="1"/>
          </p:cNvSpPr>
          <p:nvPr/>
        </p:nvSpPr>
        <p:spPr bwMode="auto">
          <a:xfrm>
            <a:off x="8113184" y="1463675"/>
            <a:ext cx="364701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Isolation of protein spots</a:t>
            </a:r>
            <a:endParaRPr lang="el-GR" sz="1600"/>
          </a:p>
        </p:txBody>
      </p:sp>
      <p:sp>
        <p:nvSpPr>
          <p:cNvPr id="114697" name="Text Box 9"/>
          <p:cNvSpPr txBox="1">
            <a:spLocks noChangeArrowheads="1"/>
          </p:cNvSpPr>
          <p:nvPr/>
        </p:nvSpPr>
        <p:spPr bwMode="auto">
          <a:xfrm>
            <a:off x="5135033" y="4437063"/>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CC0000"/>
                </a:solidFill>
              </a:rPr>
              <a:t>16 proteins</a:t>
            </a:r>
            <a:endParaRPr lang="el-GR" sz="1400" b="1">
              <a:solidFill>
                <a:srgbClr val="CC0000"/>
              </a:solidFill>
            </a:endParaRPr>
          </a:p>
        </p:txBody>
      </p:sp>
      <p:sp>
        <p:nvSpPr>
          <p:cNvPr id="114698" name="Text Box 10"/>
          <p:cNvSpPr txBox="1">
            <a:spLocks noChangeArrowheads="1"/>
          </p:cNvSpPr>
          <p:nvPr/>
        </p:nvSpPr>
        <p:spPr bwMode="auto">
          <a:xfrm>
            <a:off x="8735485" y="2300288"/>
            <a:ext cx="25442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Peptide mapping</a:t>
            </a:r>
            <a:endParaRPr lang="el-GR" sz="1600"/>
          </a:p>
        </p:txBody>
      </p:sp>
      <p:sp>
        <p:nvSpPr>
          <p:cNvPr id="114699" name="Text Box 11"/>
          <p:cNvSpPr txBox="1">
            <a:spLocks noChangeArrowheads="1"/>
          </p:cNvSpPr>
          <p:nvPr/>
        </p:nvSpPr>
        <p:spPr bwMode="auto">
          <a:xfrm>
            <a:off x="8401052" y="2862263"/>
            <a:ext cx="29760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MALDI-TOF analysis</a:t>
            </a:r>
            <a:endParaRPr lang="el-GR" sz="1600"/>
          </a:p>
        </p:txBody>
      </p:sp>
      <p:sp>
        <p:nvSpPr>
          <p:cNvPr id="114700" name="Text Box 12"/>
          <p:cNvSpPr txBox="1">
            <a:spLocks noChangeArrowheads="1"/>
          </p:cNvSpPr>
          <p:nvPr/>
        </p:nvSpPr>
        <p:spPr bwMode="auto">
          <a:xfrm>
            <a:off x="8591551" y="3524250"/>
            <a:ext cx="326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Amino acid sequence</a:t>
            </a:r>
            <a:endParaRPr lang="el-GR" sz="1600"/>
          </a:p>
        </p:txBody>
      </p:sp>
      <p:sp>
        <p:nvSpPr>
          <p:cNvPr id="114701" name="Text Box 13"/>
          <p:cNvSpPr txBox="1">
            <a:spLocks noChangeArrowheads="1"/>
          </p:cNvSpPr>
          <p:nvPr/>
        </p:nvSpPr>
        <p:spPr bwMode="auto">
          <a:xfrm>
            <a:off x="9169400" y="39560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Data base</a:t>
            </a:r>
            <a:endParaRPr lang="el-GR" sz="1600"/>
          </a:p>
        </p:txBody>
      </p:sp>
      <p:sp>
        <p:nvSpPr>
          <p:cNvPr id="114702" name="Text Box 14"/>
          <p:cNvSpPr txBox="1">
            <a:spLocks noChangeArrowheads="1"/>
          </p:cNvSpPr>
          <p:nvPr/>
        </p:nvSpPr>
        <p:spPr bwMode="auto">
          <a:xfrm>
            <a:off x="1678517" y="1052513"/>
            <a:ext cx="700828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A proteome analysis of livers from mice traeted with WY14.643</a:t>
            </a:r>
            <a:endParaRPr lang="el-GR" sz="1400"/>
          </a:p>
        </p:txBody>
      </p:sp>
      <p:sp>
        <p:nvSpPr>
          <p:cNvPr id="114703" name="Text Box 15"/>
          <p:cNvSpPr txBox="1">
            <a:spLocks noChangeArrowheads="1"/>
          </p:cNvSpPr>
          <p:nvPr/>
        </p:nvSpPr>
        <p:spPr bwMode="auto">
          <a:xfrm>
            <a:off x="1678518" y="4865689"/>
            <a:ext cx="3168649"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Liver proteins from control</a:t>
            </a:r>
            <a:endParaRPr lang="el-GR" sz="1200"/>
          </a:p>
        </p:txBody>
      </p:sp>
      <p:sp>
        <p:nvSpPr>
          <p:cNvPr id="114704" name="Text Box 16"/>
          <p:cNvSpPr txBox="1">
            <a:spLocks noChangeArrowheads="1"/>
          </p:cNvSpPr>
          <p:nvPr/>
        </p:nvSpPr>
        <p:spPr bwMode="auto">
          <a:xfrm>
            <a:off x="4944534" y="4860925"/>
            <a:ext cx="4127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Proteins from animals after treatment</a:t>
            </a:r>
            <a:endParaRPr lang="el-GR" sz="1200"/>
          </a:p>
        </p:txBody>
      </p:sp>
      <p:sp>
        <p:nvSpPr>
          <p:cNvPr id="114705" name="Text Box 17"/>
          <p:cNvSpPr txBox="1">
            <a:spLocks noChangeArrowheads="1"/>
          </p:cNvSpPr>
          <p:nvPr/>
        </p:nvSpPr>
        <p:spPr bwMode="auto">
          <a:xfrm>
            <a:off x="8735485" y="4460875"/>
            <a:ext cx="25442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Protein identified</a:t>
            </a:r>
            <a:endParaRPr lang="el-GR" sz="1600"/>
          </a:p>
        </p:txBody>
      </p:sp>
    </p:spTree>
    <p:extLst>
      <p:ext uri="{BB962C8B-B14F-4D97-AF65-F5344CB8AC3E}">
        <p14:creationId xmlns:p14="http://schemas.microsoft.com/office/powerpoint/2010/main" val="498111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664447" y="417739"/>
            <a:ext cx="11527553" cy="1223963"/>
          </a:xfrm>
        </p:spPr>
        <p:txBody>
          <a:bodyPr/>
          <a:lstStyle/>
          <a:p>
            <a:pPr algn="ctr"/>
            <a:r>
              <a:rPr lang="en-US" dirty="0"/>
              <a:t>“</a:t>
            </a:r>
            <a:r>
              <a:rPr lang="en-US" dirty="0" smtClean="0"/>
              <a:t>Proteomics”</a:t>
            </a:r>
            <a:endParaRPr lang="el-GR" dirty="0"/>
          </a:p>
        </p:txBody>
      </p:sp>
      <p:sp>
        <p:nvSpPr>
          <p:cNvPr id="123909" name="Text Box 5"/>
          <p:cNvSpPr txBox="1">
            <a:spLocks noChangeArrowheads="1"/>
          </p:cNvSpPr>
          <p:nvPr/>
        </p:nvSpPr>
        <p:spPr bwMode="auto">
          <a:xfrm>
            <a:off x="664447" y="1489083"/>
            <a:ext cx="10786026" cy="523220"/>
          </a:xfrm>
          <a:prstGeom prst="rect">
            <a:avLst/>
          </a:prstGeom>
          <a:gradFill rotWithShape="1">
            <a:gsLst>
              <a:gs pos="0">
                <a:schemeClr val="hlink">
                  <a:alpha val="75000"/>
                </a:schemeClr>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endParaRPr lang="en-US" sz="2800" dirty="0" smtClean="0">
              <a:solidFill>
                <a:srgbClr val="000000"/>
              </a:solidFill>
              <a:ea typeface="FZYaoTi" pitchFamily="2" charset="-122"/>
            </a:endParaRPr>
          </a:p>
        </p:txBody>
      </p:sp>
      <p:sp>
        <p:nvSpPr>
          <p:cNvPr id="123910" name="Text Box 6"/>
          <p:cNvSpPr txBox="1">
            <a:spLocks noChangeArrowheads="1"/>
          </p:cNvSpPr>
          <p:nvPr/>
        </p:nvSpPr>
        <p:spPr bwMode="auto">
          <a:xfrm>
            <a:off x="2191922" y="2263852"/>
            <a:ext cx="801793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00"/>
                </a:solidFill>
              </a:rPr>
              <a:t>This </a:t>
            </a:r>
            <a:r>
              <a:rPr lang="en-US" sz="2400" dirty="0" smtClean="0">
                <a:solidFill>
                  <a:srgbClr val="000000"/>
                </a:solidFill>
              </a:rPr>
              <a:t>Lecture will </a:t>
            </a:r>
            <a:r>
              <a:rPr lang="en-US" sz="2400" dirty="0" smtClean="0">
                <a:solidFill>
                  <a:srgbClr val="000000"/>
                </a:solidFill>
              </a:rPr>
              <a:t>give an introduction to the available proteomic technologies and the data mining tools</a:t>
            </a:r>
            <a:r>
              <a:rPr lang="en-US" sz="2400" dirty="0" smtClean="0">
                <a:solidFill>
                  <a:srgbClr val="000000"/>
                </a:solidFill>
              </a:rPr>
              <a:t>.</a:t>
            </a:r>
          </a:p>
          <a:p>
            <a:pPr fontAlgn="base">
              <a:spcBef>
                <a:spcPct val="50000"/>
              </a:spcBef>
              <a:spcAft>
                <a:spcPct val="0"/>
              </a:spcAft>
            </a:pPr>
            <a:r>
              <a:rPr lang="en-US" sz="2400" dirty="0" smtClean="0"/>
              <a:t>Theme:</a:t>
            </a:r>
          </a:p>
          <a:p>
            <a:pPr marL="457200" indent="-457200" fontAlgn="base">
              <a:spcBef>
                <a:spcPct val="50000"/>
              </a:spcBef>
              <a:spcAft>
                <a:spcPct val="0"/>
              </a:spcAft>
              <a:buAutoNum type="arabicPeriod"/>
            </a:pPr>
            <a:r>
              <a:rPr lang="en-US" sz="2400" dirty="0" smtClean="0"/>
              <a:t>Mass </a:t>
            </a:r>
            <a:r>
              <a:rPr lang="en-US" sz="2400" dirty="0"/>
              <a:t>spectrometry in </a:t>
            </a:r>
            <a:r>
              <a:rPr lang="en-US" sz="2400" dirty="0" smtClean="0"/>
              <a:t>proteomics </a:t>
            </a:r>
          </a:p>
          <a:p>
            <a:pPr marL="457200" indent="-457200" fontAlgn="base">
              <a:spcBef>
                <a:spcPct val="50000"/>
              </a:spcBef>
              <a:spcAft>
                <a:spcPct val="0"/>
              </a:spcAft>
              <a:buAutoNum type="arabicPeriod"/>
            </a:pPr>
            <a:r>
              <a:rPr lang="en-US" sz="2400" dirty="0" smtClean="0"/>
              <a:t>Two-dimensional </a:t>
            </a:r>
            <a:r>
              <a:rPr lang="en-US" sz="2400" dirty="0"/>
              <a:t>gel </a:t>
            </a:r>
            <a:r>
              <a:rPr lang="en-US" sz="2400" dirty="0" smtClean="0"/>
              <a:t>electrophoresis</a:t>
            </a:r>
          </a:p>
          <a:p>
            <a:pPr marL="457200" indent="-457200" fontAlgn="base">
              <a:spcBef>
                <a:spcPct val="50000"/>
              </a:spcBef>
              <a:spcAft>
                <a:spcPct val="0"/>
              </a:spcAft>
              <a:buAutoNum type="arabicPeriod"/>
            </a:pPr>
            <a:r>
              <a:rPr lang="en-US" sz="2400" dirty="0"/>
              <a:t>Proteomics Applications and Biomarker discovery,</a:t>
            </a:r>
          </a:p>
          <a:p>
            <a:pPr fontAlgn="base">
              <a:spcBef>
                <a:spcPct val="50000"/>
              </a:spcBef>
              <a:spcAft>
                <a:spcPct val="0"/>
              </a:spcAft>
            </a:pPr>
            <a:r>
              <a:rPr lang="en-US" sz="2400" dirty="0" smtClean="0">
                <a:solidFill>
                  <a:srgbClr val="000000"/>
                </a:solidFill>
              </a:rPr>
              <a:t> </a:t>
            </a:r>
            <a:endParaRPr lang="el-GR" sz="2400" dirty="0" smtClean="0">
              <a:solidFill>
                <a:srgbClr val="000000"/>
              </a:solidFill>
            </a:endParaRPr>
          </a:p>
        </p:txBody>
      </p:sp>
      <p:pic>
        <p:nvPicPr>
          <p:cNvPr id="123914" name="Picture 10" desc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160" y="5597714"/>
            <a:ext cx="4800600" cy="714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1489" y="471496"/>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977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tD-I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41" y="790149"/>
            <a:ext cx="10752667" cy="6048375"/>
          </a:xfrm>
          <a:prstGeom prst="rect">
            <a:avLst/>
          </a:prstGeom>
          <a:noFill/>
          <a:extLst>
            <a:ext uri="{909E8E84-426E-40DD-AFC4-6F175D3DCCD1}">
              <a14:hiddenFill xmlns:a14="http://schemas.microsoft.com/office/drawing/2010/main">
                <a:solidFill>
                  <a:srgbClr val="FFFFFF"/>
                </a:solidFill>
              </a14:hiddenFill>
            </a:ext>
          </a:extLst>
        </p:spPr>
      </p:pic>
      <p:sp>
        <p:nvSpPr>
          <p:cNvPr id="46083" name="Text Box 3"/>
          <p:cNvSpPr txBox="1">
            <a:spLocks noChangeArrowheads="1"/>
          </p:cNvSpPr>
          <p:nvPr/>
        </p:nvSpPr>
        <p:spPr bwMode="auto">
          <a:xfrm>
            <a:off x="527052" y="374651"/>
            <a:ext cx="110426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2400"/>
              <a:t>Identification of breast cancer biomarkers by iCAT LC-MS</a:t>
            </a:r>
            <a:endParaRPr lang="el-GR" sz="2400"/>
          </a:p>
          <a:p>
            <a:pPr algn="l" eaLnBrk="0" hangingPunct="0"/>
            <a:endParaRPr lang="el-GR" sz="2400"/>
          </a:p>
        </p:txBody>
      </p:sp>
    </p:spTree>
    <p:extLst>
      <p:ext uri="{BB962C8B-B14F-4D97-AF65-F5344CB8AC3E}">
        <p14:creationId xmlns:p14="http://schemas.microsoft.com/office/powerpoint/2010/main" val="510856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5926667" y="3259723"/>
            <a:ext cx="287258" cy="338554"/>
          </a:xfrm>
          <a:prstGeom prst="rect">
            <a:avLst/>
          </a:prstGeom>
          <a:noFill/>
          <a:ln>
            <a:noFill/>
          </a:ln>
          <a:effectLst/>
          <a:extLst>
            <a:ext uri="{909E8E84-426E-40DD-AFC4-6F175D3DCCD1}">
              <a14:hiddenFill xmlns:a14="http://schemas.microsoft.com/office/drawing/2010/main">
                <a:solidFill>
                  <a:srgbClr val="E2B100"/>
                </a:solidFill>
              </a14:hiddenFill>
            </a:ext>
            <a:ext uri="{91240B29-F687-4F45-9708-019B960494DF}">
              <a14:hiddenLine xmlns:a14="http://schemas.microsoft.com/office/drawing/2010/main" w="12700">
                <a:solidFill>
                  <a:srgbClr val="00759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defTabSz="762000" eaLnBrk="0" hangingPunct="0"/>
            <a:r>
              <a:rPr lang="en-GB" sz="1600">
                <a:solidFill>
                  <a:srgbClr val="333333"/>
                </a:solidFill>
                <a:latin typeface="Times" charset="0"/>
              </a:rPr>
              <a:t> </a:t>
            </a:r>
            <a:r>
              <a:rPr lang="en-GB" sz="1600">
                <a:solidFill>
                  <a:srgbClr val="FF0066"/>
                </a:solidFill>
                <a:latin typeface="Times New Roman" pitchFamily="18" charset="0"/>
              </a:rPr>
              <a:t> </a:t>
            </a:r>
          </a:p>
        </p:txBody>
      </p:sp>
      <p:sp>
        <p:nvSpPr>
          <p:cNvPr id="183300" name="Rectangle 4"/>
          <p:cNvSpPr>
            <a:spLocks noGrp="1" noChangeArrowheads="1"/>
          </p:cNvSpPr>
          <p:nvPr>
            <p:ph type="title"/>
          </p:nvPr>
        </p:nvSpPr>
        <p:spPr>
          <a:xfrm>
            <a:off x="609601" y="260350"/>
            <a:ext cx="10479617" cy="647700"/>
          </a:xfrm>
        </p:spPr>
        <p:txBody>
          <a:bodyPr/>
          <a:lstStyle/>
          <a:p>
            <a:r>
              <a:rPr lang="en-US" sz="3200">
                <a:solidFill>
                  <a:schemeClr val="tx1"/>
                </a:solidFill>
              </a:rPr>
              <a:t>Biomarker Discovery</a:t>
            </a:r>
          </a:p>
        </p:txBody>
      </p:sp>
      <p:sp>
        <p:nvSpPr>
          <p:cNvPr id="183301" name="Rectangle 5"/>
          <p:cNvSpPr>
            <a:spLocks noGrp="1" noChangeArrowheads="1"/>
          </p:cNvSpPr>
          <p:nvPr>
            <p:ph type="body" sz="half" idx="1"/>
          </p:nvPr>
        </p:nvSpPr>
        <p:spPr>
          <a:xfrm>
            <a:off x="1016000" y="1987550"/>
            <a:ext cx="5080000" cy="2954338"/>
          </a:xfrm>
        </p:spPr>
        <p:txBody>
          <a:bodyPr/>
          <a:lstStyle/>
          <a:p>
            <a:pPr defTabSz="762000">
              <a:lnSpc>
                <a:spcPct val="80000"/>
              </a:lnSpc>
            </a:pPr>
            <a:r>
              <a:rPr lang="en-US" sz="1800"/>
              <a:t>Markers can be easily found by comparing protein maps.</a:t>
            </a:r>
          </a:p>
          <a:p>
            <a:pPr defTabSz="762000">
              <a:lnSpc>
                <a:spcPct val="80000"/>
              </a:lnSpc>
            </a:pPr>
            <a:endParaRPr lang="en-US" sz="1800"/>
          </a:p>
          <a:p>
            <a:pPr defTabSz="762000">
              <a:lnSpc>
                <a:spcPct val="80000"/>
              </a:lnSpc>
            </a:pPr>
            <a:r>
              <a:rPr lang="en-US" sz="1800"/>
              <a:t>SELDI is faster and more reproducible than 2D PAGE.</a:t>
            </a:r>
          </a:p>
          <a:p>
            <a:pPr defTabSz="762000">
              <a:lnSpc>
                <a:spcPct val="80000"/>
              </a:lnSpc>
            </a:pPr>
            <a:endParaRPr lang="en-US" sz="1800"/>
          </a:p>
          <a:p>
            <a:pPr defTabSz="762000">
              <a:lnSpc>
                <a:spcPct val="80000"/>
              </a:lnSpc>
            </a:pPr>
            <a:r>
              <a:rPr lang="en-US" sz="1800"/>
              <a:t>Has been used to discover protein biomarkers of diseases such as ovarian cancer, breast cancer, prostate and bladder cancers.</a:t>
            </a:r>
          </a:p>
        </p:txBody>
      </p:sp>
      <p:pic>
        <p:nvPicPr>
          <p:cNvPr id="183306" name="Picture 10"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9139"/>
            <a:ext cx="51308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63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346076"/>
            <a:ext cx="10287000" cy="561975"/>
          </a:xfrm>
        </p:spPr>
        <p:txBody>
          <a:bodyPr/>
          <a:lstStyle/>
          <a:p>
            <a:r>
              <a:rPr lang="en-US" sz="3200">
                <a:solidFill>
                  <a:schemeClr val="tx1"/>
                </a:solidFill>
              </a:rPr>
              <a:t>Protein Profiling</a:t>
            </a:r>
          </a:p>
        </p:txBody>
      </p:sp>
      <p:sp>
        <p:nvSpPr>
          <p:cNvPr id="138249" name="Text Box 9"/>
          <p:cNvSpPr txBox="1">
            <a:spLocks noChangeArrowheads="1"/>
          </p:cNvSpPr>
          <p:nvPr/>
        </p:nvSpPr>
        <p:spPr bwMode="auto">
          <a:xfrm>
            <a:off x="3600451" y="2246313"/>
            <a:ext cx="660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buFontTx/>
              <a:buChar char="•"/>
            </a:pPr>
            <a:r>
              <a:rPr lang="en-US"/>
              <a:t> 2D gel electrophoresis</a:t>
            </a:r>
          </a:p>
          <a:p>
            <a:pPr algn="l" eaLnBrk="0" hangingPunct="0">
              <a:buFontTx/>
              <a:buChar char="•"/>
            </a:pPr>
            <a:endParaRPr lang="en-US"/>
          </a:p>
          <a:p>
            <a:pPr algn="l" eaLnBrk="0" hangingPunct="0">
              <a:buFontTx/>
              <a:buChar char="•"/>
            </a:pPr>
            <a:r>
              <a:rPr lang="en-US"/>
              <a:t> Difference gel electrophoresis (DIGE)</a:t>
            </a:r>
          </a:p>
          <a:p>
            <a:pPr algn="l" eaLnBrk="0" hangingPunct="0">
              <a:buFontTx/>
              <a:buChar char="•"/>
            </a:pPr>
            <a:endParaRPr lang="en-US"/>
          </a:p>
          <a:p>
            <a:pPr algn="l">
              <a:buFontTx/>
              <a:buChar char="•"/>
            </a:pPr>
            <a:r>
              <a:rPr lang="en-US">
                <a:solidFill>
                  <a:srgbClr val="000000"/>
                </a:solidFill>
              </a:rPr>
              <a:t> </a:t>
            </a:r>
            <a:r>
              <a:rPr lang="el-GR">
                <a:solidFill>
                  <a:srgbClr val="000000"/>
                </a:solidFill>
              </a:rPr>
              <a:t>LC-MS/</a:t>
            </a:r>
            <a:r>
              <a:rPr lang="en-US">
                <a:solidFill>
                  <a:srgbClr val="000000"/>
                </a:solidFill>
              </a:rPr>
              <a:t>MS using coded affinity tagging</a:t>
            </a:r>
          </a:p>
          <a:p>
            <a:pPr algn="l"/>
            <a:r>
              <a:rPr lang="en-US"/>
              <a:t>	(ICAT, iTrac, SILAC..)</a:t>
            </a:r>
          </a:p>
          <a:p>
            <a:pPr algn="l">
              <a:buFontTx/>
              <a:buChar char="•"/>
            </a:pPr>
            <a:endParaRPr lang="en-US"/>
          </a:p>
          <a:p>
            <a:pPr algn="l" eaLnBrk="0" hangingPunct="0">
              <a:buFontTx/>
              <a:buChar char="•"/>
            </a:pPr>
            <a:r>
              <a:rPr lang="en-US"/>
              <a:t> </a:t>
            </a:r>
            <a:r>
              <a:rPr lang="el-GR"/>
              <a:t>ProteinChip Array (SELDI analysis)</a:t>
            </a:r>
            <a:endParaRPr lang="en-US"/>
          </a:p>
          <a:p>
            <a:pPr algn="l" eaLnBrk="0" hangingPunct="0">
              <a:buFontTx/>
              <a:buChar char="•"/>
            </a:pPr>
            <a:endParaRPr lang="en-US">
              <a:solidFill>
                <a:srgbClr val="000000"/>
              </a:solidFill>
            </a:endParaRPr>
          </a:p>
          <a:p>
            <a:pPr algn="l" eaLnBrk="0" hangingPunct="0">
              <a:buFontTx/>
              <a:buChar char="•"/>
            </a:pPr>
            <a:r>
              <a:rPr lang="en-US">
                <a:solidFill>
                  <a:srgbClr val="000000"/>
                </a:solidFill>
              </a:rPr>
              <a:t> </a:t>
            </a:r>
            <a:r>
              <a:rPr lang="el-GR">
                <a:solidFill>
                  <a:srgbClr val="000000"/>
                </a:solidFill>
              </a:rPr>
              <a:t>Antibody arrays</a:t>
            </a:r>
          </a:p>
        </p:txBody>
      </p:sp>
      <p:sp>
        <p:nvSpPr>
          <p:cNvPr id="138272" name="Text Box 32"/>
          <p:cNvSpPr txBox="1">
            <a:spLocks noChangeArrowheads="1"/>
          </p:cNvSpPr>
          <p:nvPr/>
        </p:nvSpPr>
        <p:spPr bwMode="auto">
          <a:xfrm>
            <a:off x="2063751" y="1274763"/>
            <a:ext cx="843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Measure the expression of a set of proteins in two samples and compare them  - </a:t>
            </a:r>
            <a:r>
              <a:rPr lang="en-US" b="1">
                <a:solidFill>
                  <a:srgbClr val="0099CC"/>
                </a:solidFill>
                <a:latin typeface="Comic Sans MS" pitchFamily="66" charset="0"/>
                <a:ea typeface="HGMaruGothicMPRO" pitchFamily="50" charset="-128"/>
              </a:rPr>
              <a:t>Comparative proteomics</a:t>
            </a:r>
            <a:endParaRPr lang="el-GR" b="1">
              <a:solidFill>
                <a:srgbClr val="0099CC"/>
              </a:solidFill>
              <a:latin typeface="Comic Sans MS" pitchFamily="66" charset="0"/>
              <a:ea typeface="HGMaruGothicMPRO" pitchFamily="50" charset="-128"/>
            </a:endParaRPr>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111149"/>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380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a:xfrm>
            <a:off x="609600" y="274639"/>
            <a:ext cx="10574867" cy="777875"/>
          </a:xfrm>
        </p:spPr>
        <p:txBody>
          <a:bodyPr/>
          <a:lstStyle/>
          <a:p>
            <a:r>
              <a:rPr lang="en-US" sz="3200">
                <a:solidFill>
                  <a:schemeClr val="tx1"/>
                </a:solidFill>
              </a:rPr>
              <a:t>Laser-Capture Micro dissection, LMC</a:t>
            </a:r>
            <a:endParaRPr lang="el-GR" sz="3200">
              <a:solidFill>
                <a:schemeClr val="tx1"/>
              </a:solidFill>
            </a:endParaRPr>
          </a:p>
        </p:txBody>
      </p:sp>
      <p:sp>
        <p:nvSpPr>
          <p:cNvPr id="185350" name="Text Box 6"/>
          <p:cNvSpPr txBox="1">
            <a:spLocks noChangeArrowheads="1"/>
          </p:cNvSpPr>
          <p:nvPr/>
        </p:nvSpPr>
        <p:spPr bwMode="auto">
          <a:xfrm>
            <a:off x="2159001" y="2133601"/>
            <a:ext cx="461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p>
        </p:txBody>
      </p:sp>
      <p:sp>
        <p:nvSpPr>
          <p:cNvPr id="185360" name="Text Box 16"/>
          <p:cNvSpPr txBox="1">
            <a:spLocks noChangeArrowheads="1"/>
          </p:cNvSpPr>
          <p:nvPr/>
        </p:nvSpPr>
        <p:spPr bwMode="auto">
          <a:xfrm>
            <a:off x="1583267" y="981076"/>
            <a:ext cx="90254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Technique for selectively sampling certain cells within a tissue</a:t>
            </a:r>
            <a:endParaRPr lang="el-GR"/>
          </a:p>
        </p:txBody>
      </p:sp>
      <p:sp>
        <p:nvSpPr>
          <p:cNvPr id="185367" name="Text Box 23"/>
          <p:cNvSpPr txBox="1">
            <a:spLocks noChangeArrowheads="1"/>
          </p:cNvSpPr>
          <p:nvPr/>
        </p:nvSpPr>
        <p:spPr bwMode="auto">
          <a:xfrm>
            <a:off x="4464052" y="1628775"/>
            <a:ext cx="1248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Biopsy</a:t>
            </a:r>
            <a:endParaRPr lang="el-GR" sz="1400"/>
          </a:p>
        </p:txBody>
      </p:sp>
      <p:sp>
        <p:nvSpPr>
          <p:cNvPr id="185368" name="Text Box 24"/>
          <p:cNvSpPr txBox="1">
            <a:spLocks noChangeArrowheads="1"/>
          </p:cNvSpPr>
          <p:nvPr/>
        </p:nvSpPr>
        <p:spPr bwMode="auto">
          <a:xfrm>
            <a:off x="2159000" y="2187575"/>
            <a:ext cx="17293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Transfer film</a:t>
            </a:r>
            <a:endParaRPr lang="el-GR" sz="1400"/>
          </a:p>
        </p:txBody>
      </p:sp>
      <p:sp>
        <p:nvSpPr>
          <p:cNvPr id="185369" name="Text Box 25"/>
          <p:cNvSpPr txBox="1">
            <a:spLocks noChangeArrowheads="1"/>
          </p:cNvSpPr>
          <p:nvPr/>
        </p:nvSpPr>
        <p:spPr bwMode="auto">
          <a:xfrm>
            <a:off x="2063751" y="2819400"/>
            <a:ext cx="1536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Glass slide</a:t>
            </a:r>
            <a:endParaRPr lang="el-GR" sz="1400"/>
          </a:p>
        </p:txBody>
      </p:sp>
      <p:sp>
        <p:nvSpPr>
          <p:cNvPr id="185373" name="Text Box 29"/>
          <p:cNvSpPr txBox="1">
            <a:spLocks noChangeArrowheads="1"/>
          </p:cNvSpPr>
          <p:nvPr/>
        </p:nvSpPr>
        <p:spPr bwMode="auto">
          <a:xfrm>
            <a:off x="2734733" y="5300663"/>
            <a:ext cx="33612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Genomic/proteomic analysis</a:t>
            </a:r>
            <a:endParaRPr lang="el-GR" sz="1400"/>
          </a:p>
        </p:txBody>
      </p:sp>
      <p:sp>
        <p:nvSpPr>
          <p:cNvPr id="185376" name="Text Box 32"/>
          <p:cNvSpPr txBox="1">
            <a:spLocks noChangeArrowheads="1"/>
          </p:cNvSpPr>
          <p:nvPr/>
        </p:nvSpPr>
        <p:spPr bwMode="auto">
          <a:xfrm>
            <a:off x="4847167" y="2133600"/>
            <a:ext cx="18245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Tissue sample</a:t>
            </a:r>
            <a:endParaRPr lang="el-GR" sz="1400"/>
          </a:p>
        </p:txBody>
      </p:sp>
      <p:pic>
        <p:nvPicPr>
          <p:cNvPr id="185377" name="Picture 33" descr="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334" y="2708275"/>
            <a:ext cx="3263900" cy="1622425"/>
          </a:xfrm>
          <a:prstGeom prst="rect">
            <a:avLst/>
          </a:prstGeom>
          <a:noFill/>
          <a:extLst>
            <a:ext uri="{909E8E84-426E-40DD-AFC4-6F175D3DCCD1}">
              <a14:hiddenFill xmlns:a14="http://schemas.microsoft.com/office/drawing/2010/main">
                <a:solidFill>
                  <a:srgbClr val="FFFFFF"/>
                </a:solidFill>
              </a14:hiddenFill>
            </a:ext>
          </a:extLst>
        </p:spPr>
      </p:pic>
      <p:pic>
        <p:nvPicPr>
          <p:cNvPr id="185378" name="Picture 34"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1" y="1412876"/>
            <a:ext cx="9652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85379" name="Picture 35" descr="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1" y="2205039"/>
            <a:ext cx="9779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85380" name="Picture 36" descr="1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951" y="2708276"/>
            <a:ext cx="17018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85381" name="Picture 37" descr="1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7833" y="3284539"/>
            <a:ext cx="175260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85382" name="Picture 38" descr="1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3084" y="4292601"/>
            <a:ext cx="17018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85383" name="Picture 39" descr="1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185" y="5229226"/>
            <a:ext cx="520700" cy="180975"/>
          </a:xfrm>
          <a:prstGeom prst="rect">
            <a:avLst/>
          </a:prstGeom>
          <a:noFill/>
          <a:extLst>
            <a:ext uri="{909E8E84-426E-40DD-AFC4-6F175D3DCCD1}">
              <a14:hiddenFill xmlns:a14="http://schemas.microsoft.com/office/drawing/2010/main">
                <a:solidFill>
                  <a:srgbClr val="FFFFFF"/>
                </a:solidFill>
              </a14:hiddenFill>
            </a:ext>
          </a:extLst>
        </p:spPr>
      </p:pic>
      <p:sp>
        <p:nvSpPr>
          <p:cNvPr id="185384" name="Line 40"/>
          <p:cNvSpPr>
            <a:spLocks noChangeShapeType="1"/>
          </p:cNvSpPr>
          <p:nvPr/>
        </p:nvSpPr>
        <p:spPr bwMode="auto">
          <a:xfrm>
            <a:off x="4368800" y="1773238"/>
            <a:ext cx="575733"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85" name="Line 41"/>
          <p:cNvSpPr>
            <a:spLocks noChangeShapeType="1"/>
          </p:cNvSpPr>
          <p:nvPr/>
        </p:nvSpPr>
        <p:spPr bwMode="auto">
          <a:xfrm flipH="1">
            <a:off x="4368801" y="2349501"/>
            <a:ext cx="47836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71" name="Text Box 27"/>
          <p:cNvSpPr txBox="1">
            <a:spLocks noChangeArrowheads="1"/>
          </p:cNvSpPr>
          <p:nvPr/>
        </p:nvSpPr>
        <p:spPr bwMode="auto">
          <a:xfrm>
            <a:off x="4847167" y="3213101"/>
            <a:ext cx="23050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Laser beam activates film</a:t>
            </a:r>
            <a:endParaRPr lang="el-GR" sz="1400"/>
          </a:p>
        </p:txBody>
      </p:sp>
      <p:sp>
        <p:nvSpPr>
          <p:cNvPr id="185372" name="Text Box 28"/>
          <p:cNvSpPr txBox="1">
            <a:spLocks noChangeArrowheads="1"/>
          </p:cNvSpPr>
          <p:nvPr/>
        </p:nvSpPr>
        <p:spPr bwMode="auto">
          <a:xfrm>
            <a:off x="4895851" y="4292601"/>
            <a:ext cx="2400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Selected cells are transferred</a:t>
            </a:r>
            <a:endParaRPr lang="el-GR" sz="1400"/>
          </a:p>
        </p:txBody>
      </p:sp>
      <p:sp>
        <p:nvSpPr>
          <p:cNvPr id="185374" name="Text Box 30"/>
          <p:cNvSpPr txBox="1">
            <a:spLocks noChangeArrowheads="1"/>
          </p:cNvSpPr>
          <p:nvPr/>
        </p:nvSpPr>
        <p:spPr bwMode="auto">
          <a:xfrm>
            <a:off x="9359901" y="2781300"/>
            <a:ext cx="1056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Tumor</a:t>
            </a:r>
            <a:endParaRPr lang="el-GR" sz="1400"/>
          </a:p>
        </p:txBody>
      </p:sp>
      <p:sp>
        <p:nvSpPr>
          <p:cNvPr id="185375" name="Text Box 31"/>
          <p:cNvSpPr txBox="1">
            <a:spLocks noChangeArrowheads="1"/>
          </p:cNvSpPr>
          <p:nvPr/>
        </p:nvSpPr>
        <p:spPr bwMode="auto">
          <a:xfrm>
            <a:off x="10223501" y="3213100"/>
            <a:ext cx="9609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Cells</a:t>
            </a:r>
            <a:endParaRPr lang="el-GR" sz="1400"/>
          </a:p>
        </p:txBody>
      </p:sp>
      <p:pic>
        <p:nvPicPr>
          <p:cNvPr id="808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0762" y="119305"/>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790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9600" y="417514"/>
            <a:ext cx="10382251" cy="490537"/>
          </a:xfrm>
        </p:spPr>
        <p:txBody>
          <a:bodyPr/>
          <a:lstStyle/>
          <a:p>
            <a:r>
              <a:rPr lang="sv-SE" sz="3200">
                <a:solidFill>
                  <a:srgbClr val="000000"/>
                </a:solidFill>
              </a:rPr>
              <a:t>2D gels, DIGE</a:t>
            </a:r>
          </a:p>
        </p:txBody>
      </p:sp>
      <p:sp>
        <p:nvSpPr>
          <p:cNvPr id="147460" name="Rectangle 4"/>
          <p:cNvSpPr>
            <a:spLocks noChangeArrowheads="1"/>
          </p:cNvSpPr>
          <p:nvPr/>
        </p:nvSpPr>
        <p:spPr bwMode="auto">
          <a:xfrm>
            <a:off x="3119967" y="1484313"/>
            <a:ext cx="5183717" cy="288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5000"/>
              </a:lnSpc>
            </a:pPr>
            <a:r>
              <a:rPr lang="en-US" sz="1600"/>
              <a:t>High resolving power</a:t>
            </a:r>
          </a:p>
          <a:p>
            <a:pPr algn="l">
              <a:spcBef>
                <a:spcPct val="50000"/>
              </a:spcBef>
            </a:pPr>
            <a:r>
              <a:rPr lang="sv-SE" sz="1600">
                <a:solidFill>
                  <a:srgbClr val="000000"/>
                </a:solidFill>
              </a:rPr>
              <a:t>Absolute / relative quantity</a:t>
            </a:r>
          </a:p>
          <a:p>
            <a:pPr algn="l">
              <a:spcBef>
                <a:spcPct val="50000"/>
              </a:spcBef>
            </a:pPr>
            <a:r>
              <a:rPr lang="sv-SE" sz="1600">
                <a:solidFill>
                  <a:srgbClr val="000000"/>
                </a:solidFill>
              </a:rPr>
              <a:t>Easily archived for further comparison</a:t>
            </a:r>
            <a:endParaRPr lang="el-GR" sz="1600">
              <a:solidFill>
                <a:srgbClr val="000000"/>
              </a:solidFill>
            </a:endParaRPr>
          </a:p>
          <a:p>
            <a:pPr algn="l">
              <a:spcBef>
                <a:spcPct val="50000"/>
              </a:spcBef>
            </a:pPr>
            <a:r>
              <a:rPr lang="sv-SE" sz="1600">
                <a:solidFill>
                  <a:srgbClr val="000000"/>
                </a:solidFill>
              </a:rPr>
              <a:t>Detects some PTMs and alternatives splices</a:t>
            </a:r>
          </a:p>
          <a:p>
            <a:pPr algn="l">
              <a:spcBef>
                <a:spcPct val="50000"/>
              </a:spcBef>
            </a:pPr>
            <a:r>
              <a:rPr lang="sv-SE" sz="1600">
                <a:solidFill>
                  <a:srgbClr val="000000"/>
                </a:solidFill>
              </a:rPr>
              <a:t>Low troughput</a:t>
            </a:r>
          </a:p>
          <a:p>
            <a:pPr algn="l">
              <a:spcBef>
                <a:spcPct val="50000"/>
              </a:spcBef>
            </a:pPr>
            <a:r>
              <a:rPr lang="sv-SE" sz="1600">
                <a:solidFill>
                  <a:srgbClr val="000000"/>
                </a:solidFill>
              </a:rPr>
              <a:t>Poor detection of large, acidic, basic and membrane proteins</a:t>
            </a:r>
          </a:p>
          <a:p>
            <a:pPr algn="l">
              <a:spcBef>
                <a:spcPct val="50000"/>
              </a:spcBef>
            </a:pPr>
            <a:r>
              <a:rPr lang="sv-SE" sz="1600">
                <a:solidFill>
                  <a:srgbClr val="000000"/>
                </a:solidFill>
              </a:rPr>
              <a:t>Only high abundance proteins</a:t>
            </a:r>
            <a:endParaRPr lang="el-GR" sz="1600">
              <a:solidFill>
                <a:srgbClr val="000000"/>
              </a:solidFill>
            </a:endParaRPr>
          </a:p>
        </p:txBody>
      </p:sp>
      <p:grpSp>
        <p:nvGrpSpPr>
          <p:cNvPr id="147464" name="Group 8"/>
          <p:cNvGrpSpPr>
            <a:grpSpLocks/>
          </p:cNvGrpSpPr>
          <p:nvPr/>
        </p:nvGrpSpPr>
        <p:grpSpPr bwMode="auto">
          <a:xfrm>
            <a:off x="1390651" y="1484313"/>
            <a:ext cx="1344083" cy="1036177"/>
            <a:chOff x="4014" y="754"/>
            <a:chExt cx="1224" cy="1199"/>
          </a:xfrm>
        </p:grpSpPr>
        <p:pic>
          <p:nvPicPr>
            <p:cNvPr id="147465" name="Picture 9" descr="Coomassie-2D-G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 y="754"/>
              <a:ext cx="1044" cy="804"/>
            </a:xfrm>
            <a:prstGeom prst="rect">
              <a:avLst/>
            </a:prstGeom>
            <a:noFill/>
            <a:extLst>
              <a:ext uri="{909E8E84-426E-40DD-AFC4-6F175D3DCCD1}">
                <a14:hiddenFill xmlns:a14="http://schemas.microsoft.com/office/drawing/2010/main">
                  <a:solidFill>
                    <a:srgbClr val="FFFFFF"/>
                  </a:solidFill>
                </a14:hiddenFill>
              </a:ext>
            </a:extLst>
          </p:spPr>
        </p:pic>
        <p:sp>
          <p:nvSpPr>
            <p:cNvPr id="147466" name="Text Box 10"/>
            <p:cNvSpPr txBox="1">
              <a:spLocks noChangeArrowheads="1"/>
            </p:cNvSpPr>
            <p:nvPr/>
          </p:nvSpPr>
          <p:spPr bwMode="auto">
            <a:xfrm>
              <a:off x="4058" y="1526"/>
              <a:ext cx="1180"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900" b="1"/>
                <a:t>Coomassie  blue stained gels</a:t>
              </a:r>
              <a:endParaRPr lang="el-GR" sz="900" b="1"/>
            </a:p>
          </p:txBody>
        </p:sp>
      </p:grpSp>
      <p:grpSp>
        <p:nvGrpSpPr>
          <p:cNvPr id="147467" name="Group 11"/>
          <p:cNvGrpSpPr>
            <a:grpSpLocks/>
          </p:cNvGrpSpPr>
          <p:nvPr/>
        </p:nvGrpSpPr>
        <p:grpSpPr bwMode="auto">
          <a:xfrm>
            <a:off x="527051" y="2781300"/>
            <a:ext cx="1151467" cy="1212850"/>
            <a:chOff x="4785" y="2296"/>
            <a:chExt cx="817" cy="1164"/>
          </a:xfrm>
        </p:grpSpPr>
        <p:pic>
          <p:nvPicPr>
            <p:cNvPr id="1474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 y="2296"/>
              <a:ext cx="714" cy="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69" name="Text Box 13"/>
            <p:cNvSpPr txBox="1">
              <a:spLocks noChangeArrowheads="1"/>
            </p:cNvSpPr>
            <p:nvPr/>
          </p:nvSpPr>
          <p:spPr bwMode="auto">
            <a:xfrm>
              <a:off x="4877" y="3021"/>
              <a:ext cx="725"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Silver stained</a:t>
              </a:r>
              <a:endParaRPr lang="el-GR" sz="1200"/>
            </a:p>
          </p:txBody>
        </p:sp>
      </p:grpSp>
      <p:pic>
        <p:nvPicPr>
          <p:cNvPr id="147470" name="Picture 14" descr="di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685" y="1484313"/>
            <a:ext cx="1824567" cy="1439862"/>
          </a:xfrm>
          <a:prstGeom prst="rect">
            <a:avLst/>
          </a:prstGeom>
          <a:noFill/>
          <a:extLst>
            <a:ext uri="{909E8E84-426E-40DD-AFC4-6F175D3DCCD1}">
              <a14:hiddenFill xmlns:a14="http://schemas.microsoft.com/office/drawing/2010/main">
                <a:solidFill>
                  <a:srgbClr val="FFFFFF"/>
                </a:solidFill>
              </a14:hiddenFill>
            </a:ext>
          </a:extLst>
        </p:spPr>
      </p:pic>
      <p:pic>
        <p:nvPicPr>
          <p:cNvPr id="819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0762" y="42899"/>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716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09600" y="417514"/>
            <a:ext cx="10382251" cy="490537"/>
          </a:xfrm>
        </p:spPr>
        <p:txBody>
          <a:bodyPr/>
          <a:lstStyle/>
          <a:p>
            <a:r>
              <a:rPr lang="en-US" sz="3200"/>
              <a:t>DIGE</a:t>
            </a:r>
            <a:endParaRPr lang="el-GR" sz="3200"/>
          </a:p>
        </p:txBody>
      </p:sp>
      <p:sp>
        <p:nvSpPr>
          <p:cNvPr id="179211" name="Text Box 11"/>
          <p:cNvSpPr txBox="1">
            <a:spLocks noChangeArrowheads="1"/>
          </p:cNvSpPr>
          <p:nvPr/>
        </p:nvSpPr>
        <p:spPr bwMode="auto">
          <a:xfrm>
            <a:off x="334433" y="1052513"/>
            <a:ext cx="28807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Proteins are labeled prior to running the first dimension with up to three different fluorescent cyanide dyes</a:t>
            </a:r>
            <a:endParaRPr lang="el-GR" sz="1400"/>
          </a:p>
        </p:txBody>
      </p:sp>
      <p:pic>
        <p:nvPicPr>
          <p:cNvPr id="179214" name="Picture 14" descr="di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718" y="1125538"/>
            <a:ext cx="5219700" cy="647700"/>
          </a:xfrm>
          <a:prstGeom prst="rect">
            <a:avLst/>
          </a:prstGeom>
          <a:noFill/>
          <a:extLst>
            <a:ext uri="{909E8E84-426E-40DD-AFC4-6F175D3DCCD1}">
              <a14:hiddenFill xmlns:a14="http://schemas.microsoft.com/office/drawing/2010/main">
                <a:solidFill>
                  <a:srgbClr val="FFFFFF"/>
                </a:solidFill>
              </a14:hiddenFill>
            </a:ext>
          </a:extLst>
        </p:spPr>
      </p:pic>
      <p:sp>
        <p:nvSpPr>
          <p:cNvPr id="179215" name="Text Box 15"/>
          <p:cNvSpPr txBox="1">
            <a:spLocks noChangeArrowheads="1"/>
          </p:cNvSpPr>
          <p:nvPr/>
        </p:nvSpPr>
        <p:spPr bwMode="auto">
          <a:xfrm>
            <a:off x="6000752" y="1989138"/>
            <a:ext cx="2976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b="1"/>
              <a:t>Mix labeled extracts</a:t>
            </a:r>
            <a:endParaRPr lang="el-GR" sz="1400" b="1"/>
          </a:p>
        </p:txBody>
      </p:sp>
      <p:sp>
        <p:nvSpPr>
          <p:cNvPr id="179212" name="Text Box 12"/>
          <p:cNvSpPr txBox="1">
            <a:spLocks noChangeArrowheads="1"/>
          </p:cNvSpPr>
          <p:nvPr/>
        </p:nvSpPr>
        <p:spPr bwMode="auto">
          <a:xfrm>
            <a:off x="7056968" y="2205038"/>
            <a:ext cx="21124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Internal standard</a:t>
            </a:r>
            <a:endParaRPr lang="el-GR" sz="1400"/>
          </a:p>
        </p:txBody>
      </p:sp>
      <p:sp>
        <p:nvSpPr>
          <p:cNvPr id="179216" name="Text Box 16"/>
          <p:cNvSpPr txBox="1">
            <a:spLocks noChangeArrowheads="1"/>
          </p:cNvSpPr>
          <p:nvPr/>
        </p:nvSpPr>
        <p:spPr bwMode="auto">
          <a:xfrm>
            <a:off x="239185" y="2636839"/>
            <a:ext cx="32639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Allows use of an internal standard in each gel-to-gel variation, reduces the number of gels to be run</a:t>
            </a:r>
            <a:endParaRPr lang="el-GR" sz="1400"/>
          </a:p>
        </p:txBody>
      </p:sp>
      <p:sp>
        <p:nvSpPr>
          <p:cNvPr id="179207" name="Text Box 7"/>
          <p:cNvSpPr txBox="1">
            <a:spLocks noChangeArrowheads="1"/>
          </p:cNvSpPr>
          <p:nvPr/>
        </p:nvSpPr>
        <p:spPr bwMode="auto">
          <a:xfrm>
            <a:off x="622300" y="5029201"/>
            <a:ext cx="288078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Adds 500 Da to the protein labeled</a:t>
            </a:r>
          </a:p>
          <a:p>
            <a:pPr algn="l">
              <a:spcBef>
                <a:spcPct val="50000"/>
              </a:spcBef>
            </a:pPr>
            <a:r>
              <a:rPr lang="en-US" sz="1400"/>
              <a:t>Additional post-electrophoretic staining needed</a:t>
            </a:r>
            <a:endParaRPr lang="el-GR" sz="1400"/>
          </a:p>
        </p:txBody>
      </p:sp>
      <p:pic>
        <p:nvPicPr>
          <p:cNvPr id="179217" name="Picture 17"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1" y="5445125"/>
            <a:ext cx="5278967" cy="863600"/>
          </a:xfrm>
          <a:prstGeom prst="rect">
            <a:avLst/>
          </a:prstGeom>
          <a:noFill/>
          <a:extLst>
            <a:ext uri="{909E8E84-426E-40DD-AFC4-6F175D3DCCD1}">
              <a14:hiddenFill xmlns:a14="http://schemas.microsoft.com/office/drawing/2010/main">
                <a:solidFill>
                  <a:srgbClr val="FFFFFF"/>
                </a:solidFill>
              </a14:hiddenFill>
            </a:ext>
          </a:extLst>
        </p:spPr>
      </p:pic>
      <p:pic>
        <p:nvPicPr>
          <p:cNvPr id="179218" name="Picture 1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818" y="2492375"/>
            <a:ext cx="2688167" cy="776288"/>
          </a:xfrm>
          <a:prstGeom prst="rect">
            <a:avLst/>
          </a:prstGeom>
          <a:noFill/>
          <a:extLst>
            <a:ext uri="{909E8E84-426E-40DD-AFC4-6F175D3DCCD1}">
              <a14:hiddenFill xmlns:a14="http://schemas.microsoft.com/office/drawing/2010/main">
                <a:solidFill>
                  <a:srgbClr val="FFFFFF"/>
                </a:solidFill>
              </a14:hiddenFill>
            </a:ext>
          </a:extLst>
        </p:spPr>
      </p:pic>
      <p:pic>
        <p:nvPicPr>
          <p:cNvPr id="179219" name="Picture 19"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1" y="3859214"/>
            <a:ext cx="4341284" cy="1082675"/>
          </a:xfrm>
          <a:prstGeom prst="rect">
            <a:avLst/>
          </a:prstGeom>
          <a:noFill/>
          <a:extLst>
            <a:ext uri="{909E8E84-426E-40DD-AFC4-6F175D3DCCD1}">
              <a14:hiddenFill xmlns:a14="http://schemas.microsoft.com/office/drawing/2010/main">
                <a:solidFill>
                  <a:srgbClr val="FFFFFF"/>
                </a:solidFill>
              </a14:hiddenFill>
            </a:ext>
          </a:extLst>
        </p:spPr>
      </p:pic>
      <p:sp>
        <p:nvSpPr>
          <p:cNvPr id="179220" name="AutoShape 20"/>
          <p:cNvSpPr>
            <a:spLocks noChangeArrowheads="1"/>
          </p:cNvSpPr>
          <p:nvPr/>
        </p:nvSpPr>
        <p:spPr bwMode="auto">
          <a:xfrm rot="5400000">
            <a:off x="5856024" y="2036499"/>
            <a:ext cx="287337" cy="192616"/>
          </a:xfrm>
          <a:prstGeom prst="rightArrow">
            <a:avLst>
              <a:gd name="adj1" fmla="val 50000"/>
              <a:gd name="adj2" fmla="val 49725"/>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22" name="AutoShape 22"/>
          <p:cNvSpPr>
            <a:spLocks noChangeArrowheads="1"/>
          </p:cNvSpPr>
          <p:nvPr/>
        </p:nvSpPr>
        <p:spPr bwMode="auto">
          <a:xfrm rot="5400000">
            <a:off x="5867136" y="3489061"/>
            <a:ext cx="360362" cy="97367"/>
          </a:xfrm>
          <a:prstGeom prst="rightArrow">
            <a:avLst>
              <a:gd name="adj1" fmla="val 50000"/>
              <a:gd name="adj2" fmla="val 123369"/>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23" name="AutoShape 23"/>
          <p:cNvSpPr>
            <a:spLocks noChangeArrowheads="1"/>
          </p:cNvSpPr>
          <p:nvPr/>
        </p:nvSpPr>
        <p:spPr bwMode="auto">
          <a:xfrm rot="8034792">
            <a:off x="5196154" y="3489061"/>
            <a:ext cx="360362" cy="97367"/>
          </a:xfrm>
          <a:prstGeom prst="rightArrow">
            <a:avLst>
              <a:gd name="adj1" fmla="val 50000"/>
              <a:gd name="adj2" fmla="val 123369"/>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24" name="AutoShape 24"/>
          <p:cNvSpPr>
            <a:spLocks noChangeArrowheads="1"/>
          </p:cNvSpPr>
          <p:nvPr/>
        </p:nvSpPr>
        <p:spPr bwMode="auto">
          <a:xfrm rot="2953515">
            <a:off x="6540236" y="3489061"/>
            <a:ext cx="360362" cy="97367"/>
          </a:xfrm>
          <a:prstGeom prst="rightArrow">
            <a:avLst>
              <a:gd name="adj1" fmla="val 50000"/>
              <a:gd name="adj2" fmla="val 123369"/>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25" name="AutoShape 25"/>
          <p:cNvSpPr>
            <a:spLocks noChangeArrowheads="1"/>
          </p:cNvSpPr>
          <p:nvPr/>
        </p:nvSpPr>
        <p:spPr bwMode="auto">
          <a:xfrm rot="5400000">
            <a:off x="5856023" y="5060686"/>
            <a:ext cx="287338" cy="192616"/>
          </a:xfrm>
          <a:prstGeom prst="rightArrow">
            <a:avLst>
              <a:gd name="adj1" fmla="val 50000"/>
              <a:gd name="adj2" fmla="val 49726"/>
            </a:avLst>
          </a:prstGeom>
          <a:gradFill rotWithShape="1">
            <a:gsLst>
              <a:gs pos="0">
                <a:srgbClr val="0000FF"/>
              </a:gs>
              <a:gs pos="100000">
                <a:srgbClr val="0099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9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8866" y="261274"/>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69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2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7921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79212"/>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79218"/>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2000"/>
                                  </p:stCondLst>
                                  <p:childTnLst>
                                    <p:set>
                                      <p:cBhvr>
                                        <p:cTn id="18" dur="1" fill="hold">
                                          <p:stCondLst>
                                            <p:cond delay="0"/>
                                          </p:stCondLst>
                                        </p:cTn>
                                        <p:tgtEl>
                                          <p:spTgt spid="179216"/>
                                        </p:tgtEl>
                                        <p:attrNameLst>
                                          <p:attrName>style.visibility</p:attrName>
                                        </p:attrNameLst>
                                      </p:cBhvr>
                                      <p:to>
                                        <p:strVal val="visible"/>
                                      </p:to>
                                    </p:set>
                                  </p:childTnLst>
                                </p:cTn>
                              </p:par>
                            </p:childTnLst>
                          </p:cTn>
                        </p:par>
                        <p:par>
                          <p:cTn id="19" fill="hold" nodeType="afterGroup">
                            <p:stCondLst>
                              <p:cond delay="6000"/>
                            </p:stCondLst>
                            <p:childTnLst>
                              <p:par>
                                <p:cTn id="20" presetID="22" presetClass="entr" presetSubtype="1" fill="hold" grpId="0" nodeType="afterEffect">
                                  <p:stCondLst>
                                    <p:cond delay="0"/>
                                  </p:stCondLst>
                                  <p:childTnLst>
                                    <p:set>
                                      <p:cBhvr>
                                        <p:cTn id="21" dur="1" fill="hold">
                                          <p:stCondLst>
                                            <p:cond delay="0"/>
                                          </p:stCondLst>
                                        </p:cTn>
                                        <p:tgtEl>
                                          <p:spTgt spid="179223"/>
                                        </p:tgtEl>
                                        <p:attrNameLst>
                                          <p:attrName>style.visibility</p:attrName>
                                        </p:attrNameLst>
                                      </p:cBhvr>
                                      <p:to>
                                        <p:strVal val="visible"/>
                                      </p:to>
                                    </p:set>
                                    <p:animEffect transition="in" filter="wipe(up)">
                                      <p:cBhvr>
                                        <p:cTn id="22" dur="1000"/>
                                        <p:tgtEl>
                                          <p:spTgt spid="17922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9222"/>
                                        </p:tgtEl>
                                        <p:attrNameLst>
                                          <p:attrName>style.visibility</p:attrName>
                                        </p:attrNameLst>
                                      </p:cBhvr>
                                      <p:to>
                                        <p:strVal val="visible"/>
                                      </p:to>
                                    </p:set>
                                    <p:animEffect transition="in" filter="wipe(up)">
                                      <p:cBhvr>
                                        <p:cTn id="25" dur="1000"/>
                                        <p:tgtEl>
                                          <p:spTgt spid="1792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9224"/>
                                        </p:tgtEl>
                                        <p:attrNameLst>
                                          <p:attrName>style.visibility</p:attrName>
                                        </p:attrNameLst>
                                      </p:cBhvr>
                                      <p:to>
                                        <p:strVal val="visible"/>
                                      </p:to>
                                    </p:set>
                                    <p:animEffect transition="in" filter="wipe(up)">
                                      <p:cBhvr>
                                        <p:cTn id="28" dur="1000"/>
                                        <p:tgtEl>
                                          <p:spTgt spid="179224"/>
                                        </p:tgtEl>
                                      </p:cBhvr>
                                    </p:animEffect>
                                  </p:childTnLst>
                                </p:cTn>
                              </p:par>
                            </p:childTnLst>
                          </p:cTn>
                        </p:par>
                        <p:par>
                          <p:cTn id="29" fill="hold" nodeType="afterGroup">
                            <p:stCondLst>
                              <p:cond delay="7000"/>
                            </p:stCondLst>
                            <p:childTnLst>
                              <p:par>
                                <p:cTn id="30" presetID="22" presetClass="entr" presetSubtype="1" fill="hold" nodeType="afterEffect">
                                  <p:stCondLst>
                                    <p:cond delay="0"/>
                                  </p:stCondLst>
                                  <p:childTnLst>
                                    <p:set>
                                      <p:cBhvr>
                                        <p:cTn id="31" dur="1" fill="hold">
                                          <p:stCondLst>
                                            <p:cond delay="0"/>
                                          </p:stCondLst>
                                        </p:cTn>
                                        <p:tgtEl>
                                          <p:spTgt spid="179219"/>
                                        </p:tgtEl>
                                        <p:attrNameLst>
                                          <p:attrName>style.visibility</p:attrName>
                                        </p:attrNameLst>
                                      </p:cBhvr>
                                      <p:to>
                                        <p:strVal val="visible"/>
                                      </p:to>
                                    </p:set>
                                    <p:animEffect transition="in" filter="wipe(up)">
                                      <p:cBhvr>
                                        <p:cTn id="32" dur="2000"/>
                                        <p:tgtEl>
                                          <p:spTgt spid="1792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9225"/>
                                        </p:tgtEl>
                                        <p:attrNameLst>
                                          <p:attrName>style.visibility</p:attrName>
                                        </p:attrNameLst>
                                      </p:cBhvr>
                                      <p:to>
                                        <p:strVal val="visible"/>
                                      </p:to>
                                    </p:set>
                                    <p:animEffect transition="in" filter="wipe(up)">
                                      <p:cBhvr>
                                        <p:cTn id="37" dur="1000"/>
                                        <p:tgtEl>
                                          <p:spTgt spid="179225"/>
                                        </p:tgtEl>
                                      </p:cBhvr>
                                    </p:animEffect>
                                  </p:childTnLst>
                                </p:cTn>
                              </p:par>
                            </p:childTnLst>
                          </p:cTn>
                        </p:par>
                        <p:par>
                          <p:cTn id="38" fill="hold" nodeType="afterGroup">
                            <p:stCondLst>
                              <p:cond delay="1000"/>
                            </p:stCondLst>
                            <p:childTnLst>
                              <p:par>
                                <p:cTn id="39" presetID="22" presetClass="entr" presetSubtype="1" fill="hold" nodeType="afterEffect">
                                  <p:stCondLst>
                                    <p:cond delay="0"/>
                                  </p:stCondLst>
                                  <p:childTnLst>
                                    <p:set>
                                      <p:cBhvr>
                                        <p:cTn id="40" dur="1" fill="hold">
                                          <p:stCondLst>
                                            <p:cond delay="0"/>
                                          </p:stCondLst>
                                        </p:cTn>
                                        <p:tgtEl>
                                          <p:spTgt spid="179217"/>
                                        </p:tgtEl>
                                        <p:attrNameLst>
                                          <p:attrName>style.visibility</p:attrName>
                                        </p:attrNameLst>
                                      </p:cBhvr>
                                      <p:to>
                                        <p:strVal val="visible"/>
                                      </p:to>
                                    </p:set>
                                    <p:animEffect transition="in" filter="wipe(up)">
                                      <p:cBhvr>
                                        <p:cTn id="41" dur="1000"/>
                                        <p:tgtEl>
                                          <p:spTgt spid="179217"/>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179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5" grpId="0"/>
      <p:bldP spid="179212" grpId="0"/>
      <p:bldP spid="179216" grpId="0"/>
      <p:bldP spid="179207" grpId="0"/>
      <p:bldP spid="179220" grpId="0" animBg="1"/>
      <p:bldP spid="179222" grpId="0" animBg="1"/>
      <p:bldP spid="179223" grpId="0" animBg="1"/>
      <p:bldP spid="179224" grpId="0" animBg="1"/>
      <p:bldP spid="1792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03451" y="985839"/>
            <a:ext cx="56252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2000" b="1">
                <a:latin typeface="Helvetica" pitchFamily="34" charset="0"/>
              </a:rPr>
              <a:t>Differences in Expression Level in Thalamus</a:t>
            </a:r>
          </a:p>
        </p:txBody>
      </p:sp>
      <p:grpSp>
        <p:nvGrpSpPr>
          <p:cNvPr id="39939" name="Group 3"/>
          <p:cNvGrpSpPr>
            <a:grpSpLocks/>
          </p:cNvGrpSpPr>
          <p:nvPr/>
        </p:nvGrpSpPr>
        <p:grpSpPr bwMode="auto">
          <a:xfrm>
            <a:off x="2743201" y="1447800"/>
            <a:ext cx="6178551" cy="2173288"/>
            <a:chOff x="838" y="925"/>
            <a:chExt cx="2919" cy="1369"/>
          </a:xfrm>
        </p:grpSpPr>
        <p:pic>
          <p:nvPicPr>
            <p:cNvPr id="39940" name="Picture 4" descr="F970659b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 y="1462"/>
              <a:ext cx="1338" cy="832"/>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F991027b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 y="1462"/>
              <a:ext cx="1335" cy="831"/>
            </a:xfrm>
            <a:prstGeom prst="rect">
              <a:avLst/>
            </a:prstGeom>
            <a:noFill/>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1950" y="925"/>
              <a:ext cx="4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b="1">
                  <a:latin typeface="Helvetica" pitchFamily="34" charset="0"/>
                </a:rPr>
                <a:t>Control</a:t>
              </a:r>
            </a:p>
          </p:txBody>
        </p:sp>
        <p:sp>
          <p:nvSpPr>
            <p:cNvPr id="39943" name="Text Box 7"/>
            <p:cNvSpPr txBox="1">
              <a:spLocks noChangeArrowheads="1"/>
            </p:cNvSpPr>
            <p:nvPr/>
          </p:nvSpPr>
          <p:spPr bwMode="auto">
            <a:xfrm>
              <a:off x="870" y="1185"/>
              <a:ext cx="9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200">
                  <a:latin typeface="Helvetica" pitchFamily="34" charset="0"/>
                </a:rPr>
                <a:t>phosphoglycerate mutase</a:t>
              </a:r>
            </a:p>
          </p:txBody>
        </p:sp>
        <p:sp>
          <p:nvSpPr>
            <p:cNvPr id="39944" name="Rectangle 8"/>
            <p:cNvSpPr>
              <a:spLocks noChangeArrowheads="1"/>
            </p:cNvSpPr>
            <p:nvPr/>
          </p:nvSpPr>
          <p:spPr bwMode="auto">
            <a:xfrm>
              <a:off x="2704" y="1649"/>
              <a:ext cx="96" cy="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Line 9"/>
            <p:cNvSpPr>
              <a:spLocks noChangeShapeType="1"/>
            </p:cNvSpPr>
            <p:nvPr/>
          </p:nvSpPr>
          <p:spPr bwMode="auto">
            <a:xfrm flipH="1">
              <a:off x="1185" y="1364"/>
              <a:ext cx="282" cy="29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Line 10"/>
            <p:cNvSpPr>
              <a:spLocks noChangeShapeType="1"/>
            </p:cNvSpPr>
            <p:nvPr/>
          </p:nvSpPr>
          <p:spPr bwMode="auto">
            <a:xfrm flipH="1">
              <a:off x="1414" y="1369"/>
              <a:ext cx="54" cy="30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Line 11"/>
            <p:cNvSpPr>
              <a:spLocks noChangeShapeType="1"/>
            </p:cNvSpPr>
            <p:nvPr/>
          </p:nvSpPr>
          <p:spPr bwMode="auto">
            <a:xfrm>
              <a:off x="1468" y="1369"/>
              <a:ext cx="264" cy="30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8" name="Line 12"/>
            <p:cNvSpPr>
              <a:spLocks noChangeShapeType="1"/>
            </p:cNvSpPr>
            <p:nvPr/>
          </p:nvSpPr>
          <p:spPr bwMode="auto">
            <a:xfrm flipH="1">
              <a:off x="2770" y="1344"/>
              <a:ext cx="240" cy="299"/>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9" name="Line 13"/>
            <p:cNvSpPr>
              <a:spLocks noChangeShapeType="1"/>
            </p:cNvSpPr>
            <p:nvPr/>
          </p:nvSpPr>
          <p:spPr bwMode="auto">
            <a:xfrm flipH="1">
              <a:off x="2956" y="1344"/>
              <a:ext cx="60" cy="399"/>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0" name="Line 14"/>
            <p:cNvSpPr>
              <a:spLocks noChangeShapeType="1"/>
            </p:cNvSpPr>
            <p:nvPr/>
          </p:nvSpPr>
          <p:spPr bwMode="auto">
            <a:xfrm>
              <a:off x="3016" y="1344"/>
              <a:ext cx="210" cy="38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Text Box 15"/>
            <p:cNvSpPr txBox="1">
              <a:spLocks noChangeArrowheads="1"/>
            </p:cNvSpPr>
            <p:nvPr/>
          </p:nvSpPr>
          <p:spPr bwMode="auto">
            <a:xfrm>
              <a:off x="2418" y="1173"/>
              <a:ext cx="9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200">
                  <a:latin typeface="Helvetica" pitchFamily="34" charset="0"/>
                </a:rPr>
                <a:t>phosphoglycerate mutase</a:t>
              </a:r>
            </a:p>
          </p:txBody>
        </p:sp>
      </p:grpSp>
      <p:grpSp>
        <p:nvGrpSpPr>
          <p:cNvPr id="39952" name="Group 16"/>
          <p:cNvGrpSpPr>
            <a:grpSpLocks/>
          </p:cNvGrpSpPr>
          <p:nvPr/>
        </p:nvGrpSpPr>
        <p:grpSpPr bwMode="auto">
          <a:xfrm>
            <a:off x="2785534" y="3905251"/>
            <a:ext cx="6159500" cy="1819275"/>
            <a:chOff x="838" y="2411"/>
            <a:chExt cx="2910" cy="1146"/>
          </a:xfrm>
        </p:grpSpPr>
        <p:pic>
          <p:nvPicPr>
            <p:cNvPr id="39953" name="Picture 17" descr="F981287b 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 y="2890"/>
              <a:ext cx="1332" cy="653"/>
            </a:xfrm>
            <a:prstGeom prst="rect">
              <a:avLst/>
            </a:prstGeom>
            <a:noFill/>
            <a:extLst>
              <a:ext uri="{909E8E84-426E-40DD-AFC4-6F175D3DCCD1}">
                <a14:hiddenFill xmlns:a14="http://schemas.microsoft.com/office/drawing/2010/main">
                  <a:solidFill>
                    <a:srgbClr val="FFFFFF"/>
                  </a:solidFill>
                </a14:hiddenFill>
              </a:ext>
            </a:extLst>
          </p:spPr>
        </p:pic>
        <p:pic>
          <p:nvPicPr>
            <p:cNvPr id="39954" name="Picture 18" descr="F991019B 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 y="2883"/>
              <a:ext cx="1332" cy="674"/>
            </a:xfrm>
            <a:prstGeom prst="rect">
              <a:avLst/>
            </a:prstGeom>
            <a:noFill/>
            <a:extLst>
              <a:ext uri="{909E8E84-426E-40DD-AFC4-6F175D3DCCD1}">
                <a14:hiddenFill xmlns:a14="http://schemas.microsoft.com/office/drawing/2010/main">
                  <a:solidFill>
                    <a:srgbClr val="FFFFFF"/>
                  </a:solidFill>
                </a14:hiddenFill>
              </a:ext>
            </a:extLst>
          </p:spPr>
        </p:pic>
        <p:sp>
          <p:nvSpPr>
            <p:cNvPr id="39955" name="Text Box 19"/>
            <p:cNvSpPr txBox="1">
              <a:spLocks noChangeArrowheads="1"/>
            </p:cNvSpPr>
            <p:nvPr/>
          </p:nvSpPr>
          <p:spPr bwMode="auto">
            <a:xfrm>
              <a:off x="1542" y="2411"/>
              <a:ext cx="114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b="1">
                  <a:latin typeface="Helvetica" pitchFamily="34" charset="0"/>
                </a:rPr>
                <a:t>Alzheimer’s Disease</a:t>
              </a:r>
            </a:p>
          </p:txBody>
        </p:sp>
        <p:sp>
          <p:nvSpPr>
            <p:cNvPr id="39956" name="Rectangle 20"/>
            <p:cNvSpPr>
              <a:spLocks noChangeArrowheads="1"/>
            </p:cNvSpPr>
            <p:nvPr/>
          </p:nvSpPr>
          <p:spPr bwMode="auto">
            <a:xfrm>
              <a:off x="2704" y="3014"/>
              <a:ext cx="120" cy="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7" name="Line 21"/>
            <p:cNvSpPr>
              <a:spLocks noChangeShapeType="1"/>
            </p:cNvSpPr>
            <p:nvPr/>
          </p:nvSpPr>
          <p:spPr bwMode="auto">
            <a:xfrm flipH="1">
              <a:off x="1162" y="2784"/>
              <a:ext cx="312" cy="33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8" name="Line 22"/>
            <p:cNvSpPr>
              <a:spLocks noChangeShapeType="1"/>
            </p:cNvSpPr>
            <p:nvPr/>
          </p:nvSpPr>
          <p:spPr bwMode="auto">
            <a:xfrm flipH="1">
              <a:off x="1366" y="2784"/>
              <a:ext cx="114" cy="349"/>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Line 23"/>
            <p:cNvSpPr>
              <a:spLocks noChangeShapeType="1"/>
            </p:cNvSpPr>
            <p:nvPr/>
          </p:nvSpPr>
          <p:spPr bwMode="auto">
            <a:xfrm>
              <a:off x="1480" y="2784"/>
              <a:ext cx="168" cy="38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0" name="Line 24"/>
            <p:cNvSpPr>
              <a:spLocks noChangeShapeType="1"/>
            </p:cNvSpPr>
            <p:nvPr/>
          </p:nvSpPr>
          <p:spPr bwMode="auto">
            <a:xfrm flipH="1">
              <a:off x="2812" y="2771"/>
              <a:ext cx="246" cy="23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1" name="Line 25"/>
            <p:cNvSpPr>
              <a:spLocks noChangeShapeType="1"/>
            </p:cNvSpPr>
            <p:nvPr/>
          </p:nvSpPr>
          <p:spPr bwMode="auto">
            <a:xfrm flipH="1">
              <a:off x="2980" y="2771"/>
              <a:ext cx="84" cy="29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2" name="Line 26"/>
            <p:cNvSpPr>
              <a:spLocks noChangeShapeType="1"/>
            </p:cNvSpPr>
            <p:nvPr/>
          </p:nvSpPr>
          <p:spPr bwMode="auto">
            <a:xfrm>
              <a:off x="3064" y="2771"/>
              <a:ext cx="228" cy="29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3" name="Text Box 27"/>
            <p:cNvSpPr txBox="1">
              <a:spLocks noChangeArrowheads="1"/>
            </p:cNvSpPr>
            <p:nvPr/>
          </p:nvSpPr>
          <p:spPr bwMode="auto">
            <a:xfrm>
              <a:off x="2520" y="2601"/>
              <a:ext cx="9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200">
                  <a:latin typeface="Helvetica" pitchFamily="34" charset="0"/>
                </a:rPr>
                <a:t>phosphoglycerate mutase</a:t>
              </a:r>
            </a:p>
          </p:txBody>
        </p:sp>
        <p:sp>
          <p:nvSpPr>
            <p:cNvPr id="39964" name="Text Box 28"/>
            <p:cNvSpPr txBox="1">
              <a:spLocks noChangeArrowheads="1"/>
            </p:cNvSpPr>
            <p:nvPr/>
          </p:nvSpPr>
          <p:spPr bwMode="auto">
            <a:xfrm>
              <a:off x="924" y="2613"/>
              <a:ext cx="9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200">
                  <a:latin typeface="Helvetica" pitchFamily="34" charset="0"/>
                </a:rPr>
                <a:t>phosphoglycerate mutase</a:t>
              </a:r>
            </a:p>
          </p:txBody>
        </p:sp>
      </p:grpSp>
      <p:sp>
        <p:nvSpPr>
          <p:cNvPr id="39966" name="Rectangle 30"/>
          <p:cNvSpPr>
            <a:spLocks noGrp="1" noChangeArrowheads="1"/>
          </p:cNvSpPr>
          <p:nvPr>
            <p:ph type="title"/>
          </p:nvPr>
        </p:nvSpPr>
        <p:spPr>
          <a:xfrm>
            <a:off x="719667" y="333376"/>
            <a:ext cx="10369551" cy="574675"/>
          </a:xfrm>
        </p:spPr>
        <p:txBody>
          <a:bodyPr/>
          <a:lstStyle/>
          <a:p>
            <a:r>
              <a:rPr lang="en-US" sz="3200"/>
              <a:t>Human brain proteins</a:t>
            </a:r>
            <a:endParaRPr lang="el-GR" sz="3200"/>
          </a:p>
        </p:txBody>
      </p:sp>
      <p:pic>
        <p:nvPicPr>
          <p:cNvPr id="839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6989" y="105861"/>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104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idx="4294967295"/>
          </p:nvPr>
        </p:nvSpPr>
        <p:spPr>
          <a:xfrm>
            <a:off x="609601" y="417514"/>
            <a:ext cx="10479617" cy="490537"/>
          </a:xfrm>
        </p:spPr>
        <p:txBody>
          <a:bodyPr/>
          <a:lstStyle/>
          <a:p>
            <a:r>
              <a:rPr lang="sv-SE" sz="3200">
                <a:solidFill>
                  <a:schemeClr val="tx1"/>
                </a:solidFill>
              </a:rPr>
              <a:t>Example of different expression</a:t>
            </a:r>
            <a:r>
              <a:rPr lang="sv-SE" sz="4000">
                <a:solidFill>
                  <a:schemeClr val="bg1"/>
                </a:solidFill>
              </a:rPr>
              <a:t> </a:t>
            </a:r>
          </a:p>
        </p:txBody>
      </p:sp>
      <p:pic>
        <p:nvPicPr>
          <p:cNvPr id="17417" name="Picture 9" descr="t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18" y="1125538"/>
            <a:ext cx="9698567" cy="3871912"/>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134" y="2492376"/>
            <a:ext cx="8257117" cy="2976563"/>
          </a:xfrm>
          <a:prstGeom prst="rect">
            <a:avLst/>
          </a:prstGeom>
          <a:noFill/>
          <a:extLst>
            <a:ext uri="{909E8E84-426E-40DD-AFC4-6F175D3DCCD1}">
              <a14:hiddenFill xmlns:a14="http://schemas.microsoft.com/office/drawing/2010/main">
                <a:solidFill>
                  <a:srgbClr val="FFFFFF"/>
                </a:solidFill>
              </a14:hiddenFill>
            </a:ext>
          </a:extLst>
        </p:spPr>
      </p:pic>
      <p:pic>
        <p:nvPicPr>
          <p:cNvPr id="84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762" y="0"/>
            <a:ext cx="10112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59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17417"/>
                                        </p:tgtEl>
                                        <p:attrNameLst>
                                          <p:attrName>ppt_w</p:attrName>
                                        </p:attrNameLst>
                                      </p:cBhvr>
                                      <p:tavLst>
                                        <p:tav tm="0">
                                          <p:val>
                                            <p:strVal val="ppt_w"/>
                                          </p:val>
                                        </p:tav>
                                        <p:tav tm="100000">
                                          <p:val>
                                            <p:fltVal val="0"/>
                                          </p:val>
                                        </p:tav>
                                      </p:tavLst>
                                    </p:anim>
                                    <p:anim calcmode="lin" valueType="num">
                                      <p:cBhvr>
                                        <p:cTn id="7" dur="500"/>
                                        <p:tgtEl>
                                          <p:spTgt spid="17417"/>
                                        </p:tgtEl>
                                        <p:attrNameLst>
                                          <p:attrName>ppt_h</p:attrName>
                                        </p:attrNameLst>
                                      </p:cBhvr>
                                      <p:tavLst>
                                        <p:tav tm="0">
                                          <p:val>
                                            <p:strVal val="ppt_h"/>
                                          </p:val>
                                        </p:tav>
                                        <p:tav tm="100000">
                                          <p:val>
                                            <p:strVal val="ppt_h"/>
                                          </p:val>
                                        </p:tav>
                                      </p:tavLst>
                                    </p:anim>
                                    <p:set>
                                      <p:cBhvr>
                                        <p:cTn id="8" dur="1" fill="hold">
                                          <p:stCondLst>
                                            <p:cond delay="499"/>
                                          </p:stCondLst>
                                        </p:cTn>
                                        <p:tgtEl>
                                          <p:spTgt spid="17417"/>
                                        </p:tgtEl>
                                        <p:attrNameLst>
                                          <p:attrName>style.visibility</p:attrName>
                                        </p:attrNameLst>
                                      </p:cBhvr>
                                      <p:to>
                                        <p:strVal val="hidden"/>
                                      </p:to>
                                    </p:set>
                                  </p:childTnLst>
                                </p:cTn>
                              </p:par>
                              <p:par>
                                <p:cTn id="9" presetID="22" presetClass="entr" presetSubtype="4" fill="hold" nodeType="withEffect">
                                  <p:stCondLst>
                                    <p:cond delay="0"/>
                                  </p:stCondLst>
                                  <p:childTnLst>
                                    <p:set>
                                      <p:cBhvr>
                                        <p:cTn id="10" dur="1" fill="hold">
                                          <p:stCondLst>
                                            <p:cond delay="0"/>
                                          </p:stCondLst>
                                        </p:cTn>
                                        <p:tgtEl>
                                          <p:spTgt spid="17418"/>
                                        </p:tgtEl>
                                        <p:attrNameLst>
                                          <p:attrName>style.visibility</p:attrName>
                                        </p:attrNameLst>
                                      </p:cBhvr>
                                      <p:to>
                                        <p:strVal val="visible"/>
                                      </p:to>
                                    </p:set>
                                    <p:animEffect transition="in" filter="wipe(down)">
                                      <p:cBhvr>
                                        <p:cTn id="11"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rot="-514254">
            <a:off x="4044960" y="3390900"/>
            <a:ext cx="3168649" cy="414338"/>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en-US" sz="2400" kern="10" smtClean="0">
                <a:ln w="12700">
                  <a:solidFill>
                    <a:srgbClr val="000000"/>
                  </a:solidFill>
                  <a:round/>
                  <a:headEnd/>
                  <a:tailEnd/>
                </a:ln>
                <a:solidFill>
                  <a:srgbClr val="3F8991"/>
                </a:solidFill>
                <a:effectLst>
                  <a:outerShdw dist="45791" dir="2021404" algn="ctr" rotWithShape="0">
                    <a:srgbClr val="808080">
                      <a:alpha val="80000"/>
                    </a:srgbClr>
                  </a:outerShdw>
                </a:effectLst>
                <a:latin typeface="Arial Black"/>
              </a:rPr>
              <a:t>PROTEOMICS</a:t>
            </a:r>
          </a:p>
        </p:txBody>
      </p:sp>
      <p:sp>
        <p:nvSpPr>
          <p:cNvPr id="7171" name="Text Box 3"/>
          <p:cNvSpPr txBox="1">
            <a:spLocks noChangeArrowheads="1"/>
          </p:cNvSpPr>
          <p:nvPr/>
        </p:nvSpPr>
        <p:spPr bwMode="auto">
          <a:xfrm>
            <a:off x="912284" y="1844687"/>
            <a:ext cx="3266016"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Proteome Mining</a:t>
            </a:r>
          </a:p>
          <a:p>
            <a:pPr fontAlgn="base">
              <a:spcBef>
                <a:spcPct val="50000"/>
              </a:spcBef>
              <a:spcAft>
                <a:spcPct val="0"/>
              </a:spcAft>
            </a:pPr>
            <a:r>
              <a:rPr lang="en-US" sz="1400" dirty="0" smtClean="0">
                <a:solidFill>
                  <a:srgbClr val="000000"/>
                </a:solidFill>
              </a:rPr>
              <a:t>Identifying as many as possible of the proteins in your sample</a:t>
            </a:r>
            <a:endParaRPr lang="el-GR" sz="1400" dirty="0" smtClean="0">
              <a:solidFill>
                <a:srgbClr val="000000"/>
              </a:solidFill>
            </a:endParaRPr>
          </a:p>
        </p:txBody>
      </p:sp>
      <p:sp>
        <p:nvSpPr>
          <p:cNvPr id="7172" name="Text Box 4"/>
          <p:cNvSpPr txBox="1">
            <a:spLocks noChangeArrowheads="1"/>
          </p:cNvSpPr>
          <p:nvPr/>
        </p:nvSpPr>
        <p:spPr bwMode="auto">
          <a:xfrm>
            <a:off x="4464053" y="1341441"/>
            <a:ext cx="441748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Protein Expression Profiling</a:t>
            </a:r>
          </a:p>
          <a:p>
            <a:pPr fontAlgn="base">
              <a:spcBef>
                <a:spcPct val="50000"/>
              </a:spcBef>
              <a:spcAft>
                <a:spcPct val="0"/>
              </a:spcAft>
            </a:pPr>
            <a:r>
              <a:rPr lang="en-US" sz="1400" dirty="0" smtClean="0">
                <a:solidFill>
                  <a:srgbClr val="000000"/>
                </a:solidFill>
              </a:rPr>
              <a:t>Identification of proteins in a particular sample as a function of a particular state of the organism or cell</a:t>
            </a:r>
            <a:endParaRPr lang="el-GR" sz="1400" dirty="0" smtClean="0">
              <a:solidFill>
                <a:srgbClr val="000000"/>
              </a:solidFill>
            </a:endParaRPr>
          </a:p>
        </p:txBody>
      </p:sp>
      <p:sp>
        <p:nvSpPr>
          <p:cNvPr id="7173" name="Text Box 5"/>
          <p:cNvSpPr txBox="1">
            <a:spLocks noChangeArrowheads="1"/>
          </p:cNvSpPr>
          <p:nvPr/>
        </p:nvSpPr>
        <p:spPr bwMode="auto">
          <a:xfrm>
            <a:off x="1295403" y="3708404"/>
            <a:ext cx="24003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Functional proteomics</a:t>
            </a:r>
            <a:endParaRPr lang="el-GR" sz="1600" b="1" dirty="0" smtClean="0">
              <a:solidFill>
                <a:srgbClr val="000000"/>
              </a:solidFill>
            </a:endParaRPr>
          </a:p>
        </p:txBody>
      </p:sp>
      <p:sp>
        <p:nvSpPr>
          <p:cNvPr id="7174" name="Text Box 6"/>
          <p:cNvSpPr txBox="1">
            <a:spLocks noChangeArrowheads="1"/>
          </p:cNvSpPr>
          <p:nvPr/>
        </p:nvSpPr>
        <p:spPr bwMode="auto">
          <a:xfrm>
            <a:off x="8858259" y="2374901"/>
            <a:ext cx="2688167"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Post-translational modifications</a:t>
            </a:r>
          </a:p>
          <a:p>
            <a:pPr fontAlgn="base">
              <a:spcBef>
                <a:spcPct val="50000"/>
              </a:spcBef>
              <a:spcAft>
                <a:spcPct val="0"/>
              </a:spcAft>
            </a:pPr>
            <a:r>
              <a:rPr lang="en-US" sz="1400" dirty="0" smtClean="0">
                <a:solidFill>
                  <a:srgbClr val="000000"/>
                </a:solidFill>
              </a:rPr>
              <a:t>Identifying how and where the proteins are modified</a:t>
            </a:r>
            <a:endParaRPr lang="el-GR" sz="1400" dirty="0" smtClean="0">
              <a:solidFill>
                <a:srgbClr val="000000"/>
              </a:solidFill>
            </a:endParaRPr>
          </a:p>
        </p:txBody>
      </p:sp>
      <p:sp>
        <p:nvSpPr>
          <p:cNvPr id="7175" name="Text Box 7"/>
          <p:cNvSpPr txBox="1">
            <a:spLocks noChangeArrowheads="1"/>
          </p:cNvSpPr>
          <p:nvPr/>
        </p:nvSpPr>
        <p:spPr bwMode="auto">
          <a:xfrm>
            <a:off x="8496301" y="4437075"/>
            <a:ext cx="2904067"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Protein-protein interactions Protein-network mapping</a:t>
            </a:r>
          </a:p>
          <a:p>
            <a:pPr fontAlgn="base">
              <a:lnSpc>
                <a:spcPct val="80000"/>
              </a:lnSpc>
              <a:spcBef>
                <a:spcPct val="20000"/>
              </a:spcBef>
              <a:spcAft>
                <a:spcPct val="0"/>
              </a:spcAft>
            </a:pPr>
            <a:r>
              <a:rPr lang="en-US" sz="1400" dirty="0" smtClean="0">
                <a:solidFill>
                  <a:srgbClr val="000000"/>
                </a:solidFill>
              </a:rPr>
              <a:t>Determining how the proteins interact with each other in living systems</a:t>
            </a:r>
            <a:endParaRPr lang="el-GR" sz="1400" dirty="0" smtClean="0">
              <a:solidFill>
                <a:srgbClr val="000000"/>
              </a:solidFill>
            </a:endParaRPr>
          </a:p>
        </p:txBody>
      </p:sp>
      <p:sp>
        <p:nvSpPr>
          <p:cNvPr id="7176" name="Text Box 8"/>
          <p:cNvSpPr txBox="1">
            <a:spLocks noChangeArrowheads="1"/>
          </p:cNvSpPr>
          <p:nvPr/>
        </p:nvSpPr>
        <p:spPr bwMode="auto">
          <a:xfrm>
            <a:off x="5402224" y="5387988"/>
            <a:ext cx="182456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Structural Proteomics</a:t>
            </a:r>
            <a:endParaRPr lang="el-GR" sz="1600" b="1" dirty="0" smtClean="0">
              <a:solidFill>
                <a:srgbClr val="000000"/>
              </a:solidFill>
            </a:endParaRPr>
          </a:p>
        </p:txBody>
      </p:sp>
      <p:sp>
        <p:nvSpPr>
          <p:cNvPr id="7177" name="Text Box 9"/>
          <p:cNvSpPr txBox="1">
            <a:spLocks noChangeArrowheads="1"/>
          </p:cNvSpPr>
          <p:nvPr/>
        </p:nvSpPr>
        <p:spPr bwMode="auto">
          <a:xfrm>
            <a:off x="912285" y="5013337"/>
            <a:ext cx="28786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Protein quantitation or differential analysis</a:t>
            </a:r>
            <a:endParaRPr lang="el-GR" sz="1600" b="1" dirty="0" smtClean="0">
              <a:solidFill>
                <a:srgbClr val="000000"/>
              </a:solidFill>
            </a:endParaRPr>
          </a:p>
        </p:txBody>
      </p:sp>
      <p:sp>
        <p:nvSpPr>
          <p:cNvPr id="7178" name="Rectangle 10"/>
          <p:cNvSpPr>
            <a:spLocks noGrp="1" noChangeArrowheads="1"/>
          </p:cNvSpPr>
          <p:nvPr>
            <p:ph type="title"/>
          </p:nvPr>
        </p:nvSpPr>
        <p:spPr>
          <a:xfrm>
            <a:off x="912287" y="404826"/>
            <a:ext cx="9984316" cy="503237"/>
          </a:xfrm>
        </p:spPr>
        <p:txBody>
          <a:bodyPr/>
          <a:lstStyle/>
          <a:p>
            <a:r>
              <a:rPr lang="en-US" sz="3200" dirty="0"/>
              <a:t>Proteomics </a:t>
            </a:r>
            <a:r>
              <a:rPr lang="en-US" sz="3200" dirty="0" smtClean="0"/>
              <a:t>Applications</a:t>
            </a:r>
            <a:endParaRPr lang="el-GR" sz="3200" dirty="0"/>
          </a:p>
        </p:txBody>
      </p:sp>
      <p:sp>
        <p:nvSpPr>
          <p:cNvPr id="7179" name="AutoShape 11"/>
          <p:cNvSpPr>
            <a:spLocks noChangeArrowheads="1"/>
          </p:cNvSpPr>
          <p:nvPr/>
        </p:nvSpPr>
        <p:spPr bwMode="auto">
          <a:xfrm>
            <a:off x="2927352" y="2563813"/>
            <a:ext cx="5568949" cy="2305050"/>
          </a:xfrm>
          <a:prstGeom prst="irregularSeal1">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574" y="32385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637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9" y="274638"/>
            <a:ext cx="10479617" cy="633412"/>
          </a:xfrm>
        </p:spPr>
        <p:txBody>
          <a:bodyPr/>
          <a:lstStyle/>
          <a:p>
            <a:r>
              <a:rPr lang="en-US" sz="3200" dirty="0"/>
              <a:t>Tools of Proteomics</a:t>
            </a:r>
            <a:endParaRPr lang="el-GR" sz="3200" dirty="0"/>
          </a:p>
        </p:txBody>
      </p:sp>
      <p:sp>
        <p:nvSpPr>
          <p:cNvPr id="10243" name="Rectangle 3"/>
          <p:cNvSpPr>
            <a:spLocks noGrp="1" noChangeArrowheads="1"/>
          </p:cNvSpPr>
          <p:nvPr>
            <p:ph type="body" idx="1"/>
          </p:nvPr>
        </p:nvSpPr>
        <p:spPr>
          <a:xfrm>
            <a:off x="1246717" y="1341438"/>
            <a:ext cx="9649883" cy="3816350"/>
          </a:xfrm>
        </p:spPr>
        <p:txBody>
          <a:bodyPr/>
          <a:lstStyle/>
          <a:p>
            <a:pPr>
              <a:spcBef>
                <a:spcPct val="0"/>
              </a:spcBef>
              <a:buFontTx/>
              <a:buNone/>
            </a:pPr>
            <a:endParaRPr lang="en-US" sz="2400"/>
          </a:p>
          <a:p>
            <a:pPr>
              <a:spcBef>
                <a:spcPct val="0"/>
              </a:spcBef>
              <a:buFontTx/>
              <a:buNone/>
            </a:pPr>
            <a:endParaRPr lang="en-US"/>
          </a:p>
          <a:p>
            <a:pPr>
              <a:spcBef>
                <a:spcPct val="0"/>
              </a:spcBef>
              <a:buFontTx/>
              <a:buNone/>
            </a:pPr>
            <a:endParaRPr lang="en-US"/>
          </a:p>
          <a:p>
            <a:pPr lvl="2">
              <a:spcBef>
                <a:spcPct val="0"/>
              </a:spcBef>
              <a:buFontTx/>
              <a:buNone/>
            </a:pPr>
            <a:endParaRPr lang="en-US"/>
          </a:p>
          <a:p>
            <a:pPr>
              <a:spcBef>
                <a:spcPct val="0"/>
              </a:spcBef>
              <a:buFontTx/>
              <a:buNone/>
            </a:pPr>
            <a:endParaRPr lang="en-US"/>
          </a:p>
        </p:txBody>
      </p:sp>
      <p:pic>
        <p:nvPicPr>
          <p:cNvPr id="10244" name="Picture 4" descr="turquose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667" y="1311288"/>
            <a:ext cx="2667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turquose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735" y="2509851"/>
            <a:ext cx="2667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urquose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735" y="3683003"/>
            <a:ext cx="2667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turquose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667" y="4868876"/>
            <a:ext cx="266700" cy="200025"/>
          </a:xfrm>
          <a:prstGeom prst="rect">
            <a:avLst/>
          </a:prstGeom>
          <a:noFill/>
          <a:extLst>
            <a:ext uri="{909E8E84-426E-40DD-AFC4-6F175D3DCCD1}">
              <a14:hiddenFill xmlns:a14="http://schemas.microsoft.com/office/drawing/2010/main">
                <a:solidFill>
                  <a:srgbClr val="FFFFFF"/>
                </a:solidFill>
              </a14:hiddenFill>
            </a:ext>
          </a:extLst>
        </p:spPr>
      </p:pic>
      <p:sp>
        <p:nvSpPr>
          <p:cNvPr id="10249" name="Text Box 9"/>
          <p:cNvSpPr txBox="1">
            <a:spLocks noChangeArrowheads="1"/>
          </p:cNvSpPr>
          <p:nvPr/>
        </p:nvSpPr>
        <p:spPr bwMode="auto">
          <a:xfrm>
            <a:off x="2353733" y="1196981"/>
            <a:ext cx="7486651"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dirty="0" smtClean="0">
                <a:solidFill>
                  <a:srgbClr val="000000"/>
                </a:solidFill>
              </a:rPr>
              <a:t>Protein separation technology</a:t>
            </a:r>
          </a:p>
          <a:p>
            <a:pPr lvl="1" fontAlgn="base">
              <a:spcBef>
                <a:spcPct val="0"/>
              </a:spcBef>
              <a:spcAft>
                <a:spcPct val="0"/>
              </a:spcAft>
            </a:pPr>
            <a:r>
              <a:rPr lang="en-US" dirty="0" smtClean="0">
                <a:solidFill>
                  <a:srgbClr val="000000"/>
                </a:solidFill>
              </a:rPr>
              <a:t>Simplify complex protein mixtures</a:t>
            </a:r>
          </a:p>
          <a:p>
            <a:pPr lvl="1" fontAlgn="base">
              <a:spcBef>
                <a:spcPct val="0"/>
              </a:spcBef>
              <a:spcAft>
                <a:spcPct val="0"/>
              </a:spcAft>
            </a:pPr>
            <a:r>
              <a:rPr lang="en-US" dirty="0" smtClean="0">
                <a:solidFill>
                  <a:srgbClr val="000000"/>
                </a:solidFill>
              </a:rPr>
              <a:t>Target specific proteins for analysis</a:t>
            </a:r>
          </a:p>
          <a:p>
            <a:pPr fontAlgn="base">
              <a:spcBef>
                <a:spcPct val="0"/>
              </a:spcBef>
              <a:spcAft>
                <a:spcPct val="0"/>
              </a:spcAft>
            </a:pPr>
            <a:endParaRPr lang="en-US" dirty="0" smtClean="0">
              <a:solidFill>
                <a:srgbClr val="000000"/>
              </a:solidFill>
            </a:endParaRPr>
          </a:p>
          <a:p>
            <a:pPr fontAlgn="base">
              <a:spcBef>
                <a:spcPct val="0"/>
              </a:spcBef>
              <a:spcAft>
                <a:spcPct val="0"/>
              </a:spcAft>
            </a:pPr>
            <a:r>
              <a:rPr lang="en-US" sz="2400" dirty="0" smtClean="0">
                <a:solidFill>
                  <a:srgbClr val="000000"/>
                </a:solidFill>
              </a:rPr>
              <a:t>Mass spectrometry (MS)</a:t>
            </a:r>
          </a:p>
          <a:p>
            <a:pPr lvl="1" fontAlgn="base">
              <a:spcBef>
                <a:spcPct val="0"/>
              </a:spcBef>
              <a:spcAft>
                <a:spcPct val="0"/>
              </a:spcAft>
            </a:pPr>
            <a:r>
              <a:rPr lang="en-US" dirty="0" smtClean="0">
                <a:solidFill>
                  <a:srgbClr val="000000"/>
                </a:solidFill>
              </a:rPr>
              <a:t>Provide accurate molecular mass measurements of intact proteins and peptides</a:t>
            </a:r>
          </a:p>
          <a:p>
            <a:pPr fontAlgn="base">
              <a:spcBef>
                <a:spcPct val="0"/>
              </a:spcBef>
              <a:spcAft>
                <a:spcPct val="0"/>
              </a:spcAft>
            </a:pPr>
            <a:endParaRPr lang="en-US" dirty="0" smtClean="0">
              <a:solidFill>
                <a:srgbClr val="000000"/>
              </a:solidFill>
            </a:endParaRPr>
          </a:p>
          <a:p>
            <a:pPr fontAlgn="base">
              <a:spcBef>
                <a:spcPct val="0"/>
              </a:spcBef>
              <a:spcAft>
                <a:spcPct val="0"/>
              </a:spcAft>
            </a:pPr>
            <a:r>
              <a:rPr lang="en-US" sz="2400" dirty="0" smtClean="0">
                <a:solidFill>
                  <a:srgbClr val="000000"/>
                </a:solidFill>
              </a:rPr>
              <a:t>Database</a:t>
            </a:r>
          </a:p>
          <a:p>
            <a:pPr lvl="1" fontAlgn="base">
              <a:spcBef>
                <a:spcPct val="0"/>
              </a:spcBef>
              <a:spcAft>
                <a:spcPct val="0"/>
              </a:spcAft>
            </a:pPr>
            <a:r>
              <a:rPr lang="en-US" dirty="0" smtClean="0">
                <a:solidFill>
                  <a:srgbClr val="000000"/>
                </a:solidFill>
              </a:rPr>
              <a:t>Protein, EST, and complete genome sequence databases</a:t>
            </a:r>
          </a:p>
          <a:p>
            <a:pPr fontAlgn="base">
              <a:spcBef>
                <a:spcPct val="0"/>
              </a:spcBef>
              <a:spcAft>
                <a:spcPct val="0"/>
              </a:spcAft>
            </a:pPr>
            <a:endParaRPr lang="en-US" dirty="0" smtClean="0">
              <a:solidFill>
                <a:srgbClr val="000000"/>
              </a:solidFill>
            </a:endParaRPr>
          </a:p>
          <a:p>
            <a:pPr fontAlgn="base">
              <a:spcBef>
                <a:spcPct val="0"/>
              </a:spcBef>
              <a:spcAft>
                <a:spcPct val="0"/>
              </a:spcAft>
            </a:pPr>
            <a:r>
              <a:rPr lang="en-US" sz="2400" dirty="0" smtClean="0">
                <a:solidFill>
                  <a:srgbClr val="000000"/>
                </a:solidFill>
              </a:rPr>
              <a:t>Software collection</a:t>
            </a:r>
          </a:p>
          <a:p>
            <a:pPr lvl="1" fontAlgn="base">
              <a:spcBef>
                <a:spcPct val="0"/>
              </a:spcBef>
              <a:spcAft>
                <a:spcPct val="0"/>
              </a:spcAft>
            </a:pPr>
            <a:r>
              <a:rPr lang="en-US" dirty="0" smtClean="0">
                <a:solidFill>
                  <a:srgbClr val="000000"/>
                </a:solidFill>
              </a:rPr>
              <a:t>Match the MS data with specific protein sequences in databases</a:t>
            </a:r>
            <a:endParaRPr lang="el-GR" dirty="0" smtClean="0">
              <a:solidFill>
                <a:srgbClr val="000000"/>
              </a:solidFill>
            </a:endParaRPr>
          </a:p>
        </p:txBody>
      </p:sp>
    </p:spTree>
    <p:extLst>
      <p:ext uri="{BB962C8B-B14F-4D97-AF65-F5344CB8AC3E}">
        <p14:creationId xmlns:p14="http://schemas.microsoft.com/office/powerpoint/2010/main" val="10607606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860203" y="226665"/>
            <a:ext cx="9792208" cy="1527078"/>
          </a:xfrm>
        </p:spPr>
        <p:txBody>
          <a:bodyPr>
            <a:normAutofit/>
          </a:bodyPr>
          <a:lstStyle/>
          <a:p>
            <a:r>
              <a:rPr lang="en-US" dirty="0"/>
              <a:t>Outline</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644690" y="1363118"/>
            <a:ext cx="10795379" cy="4765673"/>
          </a:xfrm>
        </p:spPr>
        <p:txBody>
          <a:bodyPr>
            <a:normAutofit fontScale="92500" lnSpcReduction="10000"/>
          </a:bodyPr>
          <a:lstStyle/>
          <a:p>
            <a:pPr marL="0" indent="0">
              <a:buNone/>
            </a:pPr>
            <a:endParaRPr lang="en-US" sz="1800" dirty="0" smtClean="0">
              <a:latin typeface="+mj-lt"/>
            </a:endParaRPr>
          </a:p>
          <a:p>
            <a:r>
              <a:rPr lang="en-US" sz="1800" dirty="0" smtClean="0">
                <a:latin typeface="+mj-lt"/>
              </a:rPr>
              <a:t> </a:t>
            </a:r>
            <a:r>
              <a:rPr lang="en-US" sz="1800" b="1" dirty="0">
                <a:latin typeface="Times New Roman" pitchFamily="18" charset="0"/>
                <a:cs typeface="Times New Roman" pitchFamily="18" charset="0"/>
              </a:rPr>
              <a:t>Protein Identification and Expression Profiling:</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Identification of as many proteins as possible in a given sample.</a:t>
            </a:r>
          </a:p>
          <a:p>
            <a:pPr lvl="1"/>
            <a:r>
              <a:rPr lang="en-US" sz="1800" dirty="0">
                <a:latin typeface="Times New Roman" pitchFamily="18" charset="0"/>
                <a:cs typeface="Times New Roman" pitchFamily="18" charset="0"/>
              </a:rPr>
              <a:t>Protein expression profiling involves recognizing proteins in a sample based on the specific state of the organism or cell.</a:t>
            </a:r>
          </a:p>
          <a:p>
            <a:pPr lvl="1"/>
            <a:r>
              <a:rPr lang="en-US" sz="1800" dirty="0">
                <a:latin typeface="Times New Roman" pitchFamily="18" charset="0"/>
                <a:cs typeface="Times New Roman" pitchFamily="18" charset="0"/>
              </a:rPr>
              <a:t>Functional proteomics includes protein quantitation or differential analysis</a:t>
            </a:r>
            <a:r>
              <a:rPr lang="en-US" sz="1800" dirty="0" smtClean="0">
                <a:latin typeface="Times New Roman" pitchFamily="18" charset="0"/>
                <a:cs typeface="Times New Roman" pitchFamily="18" charset="0"/>
              </a:rPr>
              <a:t>.</a:t>
            </a:r>
          </a:p>
          <a:p>
            <a:pPr lvl="1"/>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Structural Proteomics:</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Focuses on post-translational modifications, understanding how and where proteins are modified.</a:t>
            </a:r>
          </a:p>
          <a:p>
            <a:pPr lvl="1"/>
            <a:r>
              <a:rPr lang="en-US" sz="1800" dirty="0">
                <a:latin typeface="Times New Roman" pitchFamily="18" charset="0"/>
                <a:cs typeface="Times New Roman" pitchFamily="18" charset="0"/>
              </a:rPr>
              <a:t>Examines protein-protein interactions and maps protein networks.</a:t>
            </a:r>
          </a:p>
          <a:p>
            <a:r>
              <a:rPr lang="en-US" sz="1800" b="1" dirty="0">
                <a:latin typeface="Times New Roman" pitchFamily="18" charset="0"/>
                <a:cs typeface="Times New Roman" pitchFamily="18" charset="0"/>
              </a:rPr>
              <a:t>Tools of Proteomics:</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Protein separation technology is used to simplify complex protein mixtures.</a:t>
            </a:r>
          </a:p>
          <a:p>
            <a:pPr lvl="1"/>
            <a:r>
              <a:rPr lang="en-US" sz="1800" dirty="0">
                <a:latin typeface="Times New Roman" pitchFamily="18" charset="0"/>
                <a:cs typeface="Times New Roman" pitchFamily="18" charset="0"/>
              </a:rPr>
              <a:t>Mass spectrometry (MS) provides accurate molecular mass measurements of intact proteins and peptides.</a:t>
            </a:r>
          </a:p>
          <a:p>
            <a:pPr lvl="1"/>
            <a:r>
              <a:rPr lang="en-US" sz="1800" dirty="0">
                <a:latin typeface="Times New Roman" pitchFamily="18" charset="0"/>
                <a:cs typeface="Times New Roman" pitchFamily="18" charset="0"/>
              </a:rPr>
              <a:t>Databases and software collections match MS data with specific protein sequences.</a:t>
            </a:r>
          </a:p>
          <a:p>
            <a:endParaRPr lang="en-US" sz="2400" dirty="0">
              <a:latin typeface="+mj-lt"/>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25821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28133" y="463563"/>
            <a:ext cx="10168467" cy="373063"/>
          </a:xfrm>
        </p:spPr>
        <p:txBody>
          <a:bodyPr/>
          <a:lstStyle/>
          <a:p>
            <a:r>
              <a:rPr lang="en-US" sz="3200"/>
              <a:t>The Proteome</a:t>
            </a:r>
            <a:endParaRPr lang="el-GR" sz="3200"/>
          </a:p>
        </p:txBody>
      </p:sp>
      <p:sp>
        <p:nvSpPr>
          <p:cNvPr id="11267" name="Text Box 3"/>
          <p:cNvSpPr txBox="1">
            <a:spLocks noChangeArrowheads="1"/>
          </p:cNvSpPr>
          <p:nvPr/>
        </p:nvSpPr>
        <p:spPr bwMode="auto">
          <a:xfrm>
            <a:off x="2413001" y="4221163"/>
            <a:ext cx="729826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1600" dirty="0" smtClean="0">
                <a:solidFill>
                  <a:srgbClr val="000000"/>
                </a:solidFill>
              </a:rPr>
              <a:t>  Cycle of Proteins</a:t>
            </a:r>
          </a:p>
          <a:p>
            <a:pPr fontAlgn="base">
              <a:spcBef>
                <a:spcPct val="0"/>
              </a:spcBef>
              <a:spcAft>
                <a:spcPct val="0"/>
              </a:spcAft>
              <a:buFontTx/>
              <a:buChar char="•"/>
            </a:pPr>
            <a:r>
              <a:rPr lang="en-US" sz="1600" dirty="0" smtClean="0">
                <a:solidFill>
                  <a:srgbClr val="000000"/>
                </a:solidFill>
              </a:rPr>
              <a:t> Proteins as Modular Structures – motifs, domains</a:t>
            </a:r>
          </a:p>
          <a:p>
            <a:pPr fontAlgn="base">
              <a:spcBef>
                <a:spcPct val="0"/>
              </a:spcBef>
              <a:spcAft>
                <a:spcPct val="0"/>
              </a:spcAft>
              <a:buFontTx/>
              <a:buChar char="•"/>
            </a:pPr>
            <a:r>
              <a:rPr lang="en-US" sz="1600" dirty="0" smtClean="0">
                <a:solidFill>
                  <a:srgbClr val="000000"/>
                </a:solidFill>
              </a:rPr>
              <a:t> Functional Families</a:t>
            </a:r>
          </a:p>
          <a:p>
            <a:pPr fontAlgn="base">
              <a:spcBef>
                <a:spcPct val="0"/>
              </a:spcBef>
              <a:spcAft>
                <a:spcPct val="0"/>
              </a:spcAft>
              <a:buFontTx/>
              <a:buChar char="•"/>
            </a:pPr>
            <a:r>
              <a:rPr lang="en-US" sz="1600" dirty="0" smtClean="0">
                <a:solidFill>
                  <a:srgbClr val="000000"/>
                </a:solidFill>
              </a:rPr>
              <a:t> Genomic Sequences</a:t>
            </a:r>
          </a:p>
          <a:p>
            <a:pPr fontAlgn="base">
              <a:spcBef>
                <a:spcPct val="0"/>
              </a:spcBef>
              <a:spcAft>
                <a:spcPct val="0"/>
              </a:spcAft>
              <a:buFontTx/>
              <a:buChar char="•"/>
            </a:pPr>
            <a:r>
              <a:rPr lang="en-US" sz="1600" dirty="0" smtClean="0">
                <a:solidFill>
                  <a:srgbClr val="000000"/>
                </a:solidFill>
              </a:rPr>
              <a:t> Protein Expression /Protein level</a:t>
            </a:r>
            <a:endParaRPr lang="el-GR" dirty="0" smtClean="0">
              <a:solidFill>
                <a:srgbClr val="000000"/>
              </a:solidFill>
            </a:endParaRPr>
          </a:p>
        </p:txBody>
      </p:sp>
      <p:sp>
        <p:nvSpPr>
          <p:cNvPr id="11268" name="Line 4"/>
          <p:cNvSpPr>
            <a:spLocks noChangeShapeType="1"/>
          </p:cNvSpPr>
          <p:nvPr/>
        </p:nvSpPr>
        <p:spPr bwMode="auto">
          <a:xfrm>
            <a:off x="1727200" y="3933825"/>
            <a:ext cx="8737600" cy="0"/>
          </a:xfrm>
          <a:prstGeom prst="line">
            <a:avLst/>
          </a:prstGeom>
          <a:noFill/>
          <a:ln w="57150">
            <a:solidFill>
              <a:srgbClr val="3F89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1269" name="Text Box 5"/>
          <p:cNvSpPr txBox="1">
            <a:spLocks noChangeArrowheads="1"/>
          </p:cNvSpPr>
          <p:nvPr/>
        </p:nvSpPr>
        <p:spPr bwMode="auto">
          <a:xfrm>
            <a:off x="1680633" y="1484313"/>
            <a:ext cx="883285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The proteome in any cell represents a subset of all possible gene products</a:t>
            </a:r>
          </a:p>
          <a:p>
            <a:pPr fontAlgn="base">
              <a:spcBef>
                <a:spcPct val="50000"/>
              </a:spcBef>
              <a:spcAft>
                <a:spcPct val="0"/>
              </a:spcAft>
            </a:pPr>
            <a:r>
              <a:rPr lang="en-US" sz="1600" dirty="0" smtClean="0">
                <a:solidFill>
                  <a:srgbClr val="000000"/>
                </a:solidFill>
              </a:rPr>
              <a:t>Not all the genes are expressed in all the cells.</a:t>
            </a:r>
          </a:p>
          <a:p>
            <a:pPr fontAlgn="base">
              <a:spcBef>
                <a:spcPct val="50000"/>
              </a:spcBef>
              <a:spcAft>
                <a:spcPct val="0"/>
              </a:spcAft>
            </a:pPr>
            <a:r>
              <a:rPr lang="en-US" sz="1600" dirty="0" smtClean="0">
                <a:solidFill>
                  <a:srgbClr val="000000"/>
                </a:solidFill>
              </a:rPr>
              <a:t>It will vary in different cells and  tissue types in the same organism and between different growth and developmental stages</a:t>
            </a:r>
          </a:p>
          <a:p>
            <a:pPr fontAlgn="base">
              <a:spcBef>
                <a:spcPct val="50000"/>
              </a:spcBef>
              <a:spcAft>
                <a:spcPct val="0"/>
              </a:spcAft>
            </a:pPr>
            <a:r>
              <a:rPr lang="en-US" sz="1600" dirty="0" smtClean="0">
                <a:solidFill>
                  <a:srgbClr val="000000"/>
                </a:solidFill>
              </a:rPr>
              <a:t>The proteome is dependent on  environmental factors, disease, drugs, stress, growth conditions.</a:t>
            </a:r>
            <a:endParaRPr lang="el-GR" dirty="0" smtClean="0">
              <a:solidFill>
                <a:srgbClr val="000000"/>
              </a:solidFill>
            </a:endParaRPr>
          </a:p>
        </p:txBody>
      </p:sp>
      <p:sp>
        <p:nvSpPr>
          <p:cNvPr id="11271" name="Text Box 7"/>
          <p:cNvSpPr txBox="1">
            <a:spLocks noChangeArrowheads="1"/>
          </p:cNvSpPr>
          <p:nvPr/>
        </p:nvSpPr>
        <p:spPr bwMode="auto">
          <a:xfrm>
            <a:off x="1680633" y="3118505"/>
            <a:ext cx="6337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1400" smtClean="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043" y="2273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406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1000" fill="hold"/>
                                        <p:tgtEl>
                                          <p:spTgt spid="11267"/>
                                        </p:tgtEl>
                                        <p:attrNameLst>
                                          <p:attrName>ppt_w</p:attrName>
                                        </p:attrNameLst>
                                      </p:cBhvr>
                                      <p:tavLst>
                                        <p:tav tm="0">
                                          <p:val>
                                            <p:strVal val="#ppt_w*0.70"/>
                                          </p:val>
                                        </p:tav>
                                        <p:tav tm="100000">
                                          <p:val>
                                            <p:strVal val="#ppt_w"/>
                                          </p:val>
                                        </p:tav>
                                      </p:tavLst>
                                    </p:anim>
                                    <p:anim calcmode="lin" valueType="num">
                                      <p:cBhvr>
                                        <p:cTn id="8" dur="1000" fill="hold"/>
                                        <p:tgtEl>
                                          <p:spTgt spid="11267"/>
                                        </p:tgtEl>
                                        <p:attrNameLst>
                                          <p:attrName>ppt_h</p:attrName>
                                        </p:attrNameLst>
                                      </p:cBhvr>
                                      <p:tavLst>
                                        <p:tav tm="0">
                                          <p:val>
                                            <p:strVal val="#ppt_h"/>
                                          </p:val>
                                        </p:tav>
                                        <p:tav tm="100000">
                                          <p:val>
                                            <p:strVal val="#ppt_h"/>
                                          </p:val>
                                        </p:tav>
                                      </p:tavLst>
                                    </p:anim>
                                    <p:animEffect transition="in" filter="fade">
                                      <p:cBhvr>
                                        <p:cTn id="9"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6959609" y="2276488"/>
            <a:ext cx="1248833"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291" name="Rectangle 3"/>
          <p:cNvSpPr>
            <a:spLocks noGrp="1" noChangeArrowheads="1"/>
          </p:cNvSpPr>
          <p:nvPr>
            <p:ph type="title"/>
          </p:nvPr>
        </p:nvSpPr>
        <p:spPr>
          <a:xfrm>
            <a:off x="2353736" y="274638"/>
            <a:ext cx="7484533" cy="633412"/>
          </a:xfrm>
        </p:spPr>
        <p:txBody>
          <a:bodyPr/>
          <a:lstStyle/>
          <a:p>
            <a:r>
              <a:rPr lang="en-US" sz="3200" dirty="0"/>
              <a:t>Life cycle of a protein</a:t>
            </a:r>
            <a:endParaRPr lang="el-GR" sz="3200" dirty="0"/>
          </a:p>
        </p:txBody>
      </p:sp>
      <p:sp>
        <p:nvSpPr>
          <p:cNvPr id="12292" name="Text Box 4"/>
          <p:cNvSpPr txBox="1">
            <a:spLocks noChangeArrowheads="1"/>
          </p:cNvSpPr>
          <p:nvPr/>
        </p:nvSpPr>
        <p:spPr bwMode="auto">
          <a:xfrm>
            <a:off x="1968501" y="1196976"/>
            <a:ext cx="42248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Information found in DNA is used for synthesis of  the proteins</a:t>
            </a:r>
            <a:endParaRPr lang="el-GR" sz="1400" smtClean="0">
              <a:solidFill>
                <a:srgbClr val="000000"/>
              </a:solidFill>
            </a:endParaRPr>
          </a:p>
        </p:txBody>
      </p:sp>
      <p:sp>
        <p:nvSpPr>
          <p:cNvPr id="12293" name="Text Box 5"/>
          <p:cNvSpPr txBox="1">
            <a:spLocks noChangeArrowheads="1"/>
          </p:cNvSpPr>
          <p:nvPr/>
        </p:nvSpPr>
        <p:spPr bwMode="auto">
          <a:xfrm>
            <a:off x="2256367" y="1844675"/>
            <a:ext cx="863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808080"/>
                </a:solidFill>
              </a:rPr>
              <a:t>mRNA</a:t>
            </a:r>
            <a:r>
              <a:rPr lang="en-US" sz="1000" b="1" dirty="0" smtClean="0">
                <a:solidFill>
                  <a:srgbClr val="000000"/>
                </a:solidFill>
              </a:rPr>
              <a:t> </a:t>
            </a:r>
            <a:endParaRPr lang="el-GR" sz="1000" b="1" dirty="0" smtClean="0">
              <a:solidFill>
                <a:srgbClr val="000000"/>
              </a:solidFill>
            </a:endParaRPr>
          </a:p>
        </p:txBody>
      </p:sp>
      <p:pic>
        <p:nvPicPr>
          <p:cNvPr id="12294" name="Picture 6" descr="sm_heli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94562">
            <a:off x="1286933" y="1346200"/>
            <a:ext cx="711200" cy="1239838"/>
          </a:xfrm>
          <a:prstGeom prst="rect">
            <a:avLst/>
          </a:prstGeom>
          <a:noFill/>
          <a:extLst>
            <a:ext uri="{909E8E84-426E-40DD-AFC4-6F175D3DCCD1}">
              <a14:hiddenFill xmlns:a14="http://schemas.microsoft.com/office/drawing/2010/main">
                <a:solidFill>
                  <a:srgbClr val="FFFFFF"/>
                </a:solidFill>
              </a14:hiddenFill>
            </a:ext>
          </a:extLst>
        </p:spPr>
      </p:pic>
      <p:sp>
        <p:nvSpPr>
          <p:cNvPr id="12295" name="Oval 7"/>
          <p:cNvSpPr>
            <a:spLocks noChangeArrowheads="1"/>
          </p:cNvSpPr>
          <p:nvPr/>
        </p:nvSpPr>
        <p:spPr bwMode="auto">
          <a:xfrm>
            <a:off x="1871133" y="2133613"/>
            <a:ext cx="287867" cy="142875"/>
          </a:xfrm>
          <a:prstGeom prst="ellipse">
            <a:avLst/>
          </a:prstGeom>
          <a:solidFill>
            <a:srgbClr val="FF0000">
              <a:alpha val="4500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2296" name="Text Box 8"/>
          <p:cNvSpPr txBox="1">
            <a:spLocks noChangeArrowheads="1"/>
          </p:cNvSpPr>
          <p:nvPr/>
        </p:nvSpPr>
        <p:spPr bwMode="auto">
          <a:xfrm>
            <a:off x="3407842" y="1773238"/>
            <a:ext cx="16319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008000"/>
                </a:solidFill>
              </a:rPr>
              <a:t>Protein</a:t>
            </a:r>
            <a:endParaRPr lang="el-GR" b="1" dirty="0" smtClean="0">
              <a:solidFill>
                <a:srgbClr val="008000"/>
              </a:solidFill>
            </a:endParaRPr>
          </a:p>
        </p:txBody>
      </p:sp>
      <p:sp>
        <p:nvSpPr>
          <p:cNvPr id="12297" name="Line 9"/>
          <p:cNvSpPr>
            <a:spLocks noChangeShapeType="1"/>
          </p:cNvSpPr>
          <p:nvPr/>
        </p:nvSpPr>
        <p:spPr bwMode="auto">
          <a:xfrm>
            <a:off x="4847176" y="1987550"/>
            <a:ext cx="1056217"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298" name="Text Box 10"/>
          <p:cNvSpPr txBox="1">
            <a:spLocks noChangeArrowheads="1"/>
          </p:cNvSpPr>
          <p:nvPr/>
        </p:nvSpPr>
        <p:spPr bwMode="auto">
          <a:xfrm>
            <a:off x="7152219" y="3284538"/>
            <a:ext cx="3888316"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5000"/>
              </a:spcBef>
              <a:spcAft>
                <a:spcPct val="0"/>
              </a:spcAft>
            </a:pPr>
            <a:r>
              <a:rPr lang="en-US" sz="1600" dirty="0" err="1" smtClean="0">
                <a:solidFill>
                  <a:srgbClr val="000000"/>
                </a:solidFill>
              </a:rPr>
              <a:t>Proteolytic</a:t>
            </a:r>
            <a:r>
              <a:rPr lang="en-US" sz="1600" dirty="0" smtClean="0">
                <a:solidFill>
                  <a:srgbClr val="000000"/>
                </a:solidFill>
              </a:rPr>
              <a:t> </a:t>
            </a:r>
            <a:r>
              <a:rPr lang="en-US" sz="1600" dirty="0" err="1" smtClean="0">
                <a:solidFill>
                  <a:srgbClr val="000000"/>
                </a:solidFill>
              </a:rPr>
              <a:t>Cleaveage</a:t>
            </a:r>
            <a:endParaRPr lang="en-US" sz="1600" dirty="0" smtClean="0">
              <a:solidFill>
                <a:srgbClr val="000000"/>
              </a:solidFill>
            </a:endParaRPr>
          </a:p>
          <a:p>
            <a:pPr fontAlgn="base">
              <a:spcBef>
                <a:spcPct val="25000"/>
              </a:spcBef>
              <a:spcAft>
                <a:spcPct val="0"/>
              </a:spcAft>
            </a:pPr>
            <a:r>
              <a:rPr lang="en-US" sz="1600" dirty="0" smtClean="0">
                <a:solidFill>
                  <a:srgbClr val="000000"/>
                </a:solidFill>
              </a:rPr>
              <a:t>Acylation</a:t>
            </a:r>
          </a:p>
          <a:p>
            <a:pPr fontAlgn="base">
              <a:spcBef>
                <a:spcPct val="25000"/>
              </a:spcBef>
              <a:spcAft>
                <a:spcPct val="0"/>
              </a:spcAft>
            </a:pPr>
            <a:r>
              <a:rPr lang="en-US" sz="1600" dirty="0" smtClean="0">
                <a:solidFill>
                  <a:srgbClr val="000000"/>
                </a:solidFill>
              </a:rPr>
              <a:t>Methylation</a:t>
            </a:r>
          </a:p>
          <a:p>
            <a:pPr fontAlgn="base">
              <a:spcBef>
                <a:spcPct val="25000"/>
              </a:spcBef>
              <a:spcAft>
                <a:spcPct val="0"/>
              </a:spcAft>
            </a:pPr>
            <a:r>
              <a:rPr lang="en-US" sz="1600" dirty="0" smtClean="0">
                <a:solidFill>
                  <a:srgbClr val="000000"/>
                </a:solidFill>
              </a:rPr>
              <a:t>Phosphorylation</a:t>
            </a:r>
          </a:p>
          <a:p>
            <a:pPr fontAlgn="base">
              <a:spcBef>
                <a:spcPct val="25000"/>
              </a:spcBef>
              <a:spcAft>
                <a:spcPct val="0"/>
              </a:spcAft>
            </a:pPr>
            <a:r>
              <a:rPr lang="en-US" sz="1600" dirty="0" err="1" smtClean="0">
                <a:solidFill>
                  <a:srgbClr val="000000"/>
                </a:solidFill>
              </a:rPr>
              <a:t>Sulfation</a:t>
            </a:r>
            <a:endParaRPr lang="en-US" sz="1600" dirty="0" smtClean="0">
              <a:solidFill>
                <a:srgbClr val="000000"/>
              </a:solidFill>
            </a:endParaRPr>
          </a:p>
          <a:p>
            <a:pPr fontAlgn="base">
              <a:spcBef>
                <a:spcPct val="25000"/>
              </a:spcBef>
              <a:spcAft>
                <a:spcPct val="0"/>
              </a:spcAft>
            </a:pPr>
            <a:r>
              <a:rPr lang="en-US" sz="1600" dirty="0" err="1" smtClean="0">
                <a:solidFill>
                  <a:srgbClr val="000000"/>
                </a:solidFill>
              </a:rPr>
              <a:t>Selenoproteins</a:t>
            </a:r>
            <a:r>
              <a:rPr lang="en-US" sz="1600" dirty="0" smtClean="0">
                <a:solidFill>
                  <a:srgbClr val="000000"/>
                </a:solidFill>
              </a:rPr>
              <a:t> </a:t>
            </a:r>
          </a:p>
          <a:p>
            <a:pPr fontAlgn="base">
              <a:spcBef>
                <a:spcPct val="25000"/>
              </a:spcBef>
              <a:spcAft>
                <a:spcPct val="0"/>
              </a:spcAft>
            </a:pPr>
            <a:r>
              <a:rPr lang="en-US" sz="1600" dirty="0" err="1" smtClean="0">
                <a:solidFill>
                  <a:srgbClr val="000000"/>
                </a:solidFill>
              </a:rPr>
              <a:t>Ubiquination</a:t>
            </a:r>
            <a:endParaRPr lang="en-US" sz="1600" dirty="0" smtClean="0">
              <a:solidFill>
                <a:srgbClr val="000000"/>
              </a:solidFill>
            </a:endParaRPr>
          </a:p>
          <a:p>
            <a:pPr fontAlgn="base">
              <a:spcBef>
                <a:spcPct val="25000"/>
              </a:spcBef>
              <a:spcAft>
                <a:spcPct val="0"/>
              </a:spcAft>
            </a:pPr>
            <a:r>
              <a:rPr lang="en-US" sz="1600" dirty="0" err="1" smtClean="0">
                <a:solidFill>
                  <a:srgbClr val="000000"/>
                </a:solidFill>
              </a:rPr>
              <a:t>Glycolisation</a:t>
            </a:r>
            <a:endParaRPr lang="el-GR" sz="1600" dirty="0" smtClean="0">
              <a:solidFill>
                <a:srgbClr val="000000"/>
              </a:solidFill>
            </a:endParaRPr>
          </a:p>
        </p:txBody>
      </p:sp>
      <p:sp>
        <p:nvSpPr>
          <p:cNvPr id="12299" name="Text Box 11"/>
          <p:cNvSpPr txBox="1">
            <a:spLocks noChangeArrowheads="1"/>
          </p:cNvSpPr>
          <p:nvPr/>
        </p:nvSpPr>
        <p:spPr bwMode="auto">
          <a:xfrm>
            <a:off x="8208433" y="1844675"/>
            <a:ext cx="20150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Translocation</a:t>
            </a:r>
            <a:endParaRPr lang="el-GR" sz="1600" dirty="0" smtClean="0">
              <a:solidFill>
                <a:srgbClr val="000000"/>
              </a:solidFill>
            </a:endParaRPr>
          </a:p>
        </p:txBody>
      </p:sp>
      <p:sp>
        <p:nvSpPr>
          <p:cNvPr id="12300" name="Text Box 12"/>
          <p:cNvSpPr txBox="1">
            <a:spLocks noChangeArrowheads="1"/>
          </p:cNvSpPr>
          <p:nvPr/>
        </p:nvSpPr>
        <p:spPr bwMode="auto">
          <a:xfrm>
            <a:off x="4271442" y="4005263"/>
            <a:ext cx="1631951"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10000"/>
              </a:spcBef>
              <a:spcAft>
                <a:spcPct val="0"/>
              </a:spcAft>
            </a:pPr>
            <a:r>
              <a:rPr lang="en-US" sz="1600" dirty="0" smtClean="0">
                <a:solidFill>
                  <a:srgbClr val="000000"/>
                </a:solidFill>
              </a:rPr>
              <a:t>Damage</a:t>
            </a:r>
          </a:p>
          <a:p>
            <a:pPr fontAlgn="base">
              <a:spcBef>
                <a:spcPct val="10000"/>
              </a:spcBef>
              <a:spcAft>
                <a:spcPct val="0"/>
              </a:spcAft>
            </a:pPr>
            <a:r>
              <a:rPr lang="en-US" sz="1200" dirty="0" smtClean="0">
                <a:solidFill>
                  <a:srgbClr val="000000"/>
                </a:solidFill>
              </a:rPr>
              <a:t>-free radicals</a:t>
            </a:r>
            <a:endParaRPr lang="el-GR" sz="1200" dirty="0" smtClean="0">
              <a:solidFill>
                <a:srgbClr val="000000"/>
              </a:solidFill>
            </a:endParaRPr>
          </a:p>
        </p:txBody>
      </p:sp>
      <p:sp>
        <p:nvSpPr>
          <p:cNvPr id="12301" name="Line 13"/>
          <p:cNvSpPr>
            <a:spLocks noChangeShapeType="1"/>
          </p:cNvSpPr>
          <p:nvPr/>
        </p:nvSpPr>
        <p:spPr bwMode="auto">
          <a:xfrm flipV="1">
            <a:off x="7152217" y="2060575"/>
            <a:ext cx="1056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302" name="Text Box 14"/>
          <p:cNvSpPr txBox="1">
            <a:spLocks noChangeArrowheads="1"/>
          </p:cNvSpPr>
          <p:nvPr/>
        </p:nvSpPr>
        <p:spPr bwMode="auto">
          <a:xfrm>
            <a:off x="1871142" y="3644900"/>
            <a:ext cx="19198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Degradation</a:t>
            </a:r>
            <a:endParaRPr lang="el-GR" sz="1600" dirty="0" smtClean="0">
              <a:solidFill>
                <a:srgbClr val="000000"/>
              </a:solidFill>
            </a:endParaRPr>
          </a:p>
        </p:txBody>
      </p:sp>
      <p:sp>
        <p:nvSpPr>
          <p:cNvPr id="12303" name="Line 15"/>
          <p:cNvSpPr>
            <a:spLocks noChangeShapeType="1"/>
          </p:cNvSpPr>
          <p:nvPr/>
        </p:nvSpPr>
        <p:spPr bwMode="auto">
          <a:xfrm flipV="1">
            <a:off x="2927352" y="2349500"/>
            <a:ext cx="575733"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304" name="Text Box 16"/>
          <p:cNvSpPr txBox="1">
            <a:spLocks noChangeArrowheads="1"/>
          </p:cNvSpPr>
          <p:nvPr/>
        </p:nvSpPr>
        <p:spPr bwMode="auto">
          <a:xfrm>
            <a:off x="1007536" y="5157801"/>
            <a:ext cx="259291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10000"/>
              </a:spcBef>
              <a:spcAft>
                <a:spcPct val="0"/>
              </a:spcAft>
            </a:pPr>
            <a:r>
              <a:rPr lang="en-US" sz="1600" smtClean="0">
                <a:solidFill>
                  <a:srgbClr val="000000"/>
                </a:solidFill>
              </a:rPr>
              <a:t>Environmental</a:t>
            </a:r>
          </a:p>
          <a:p>
            <a:pPr fontAlgn="base">
              <a:spcBef>
                <a:spcPct val="10000"/>
              </a:spcBef>
              <a:spcAft>
                <a:spcPct val="0"/>
              </a:spcAft>
            </a:pPr>
            <a:r>
              <a:rPr lang="en-US" sz="1200" smtClean="0">
                <a:solidFill>
                  <a:srgbClr val="000000"/>
                </a:solidFill>
              </a:rPr>
              <a:t>-chemicals</a:t>
            </a:r>
          </a:p>
          <a:p>
            <a:pPr fontAlgn="base">
              <a:spcBef>
                <a:spcPct val="10000"/>
              </a:spcBef>
              <a:spcAft>
                <a:spcPct val="0"/>
              </a:spcAft>
            </a:pPr>
            <a:r>
              <a:rPr lang="en-US" sz="1200" smtClean="0">
                <a:solidFill>
                  <a:srgbClr val="000000"/>
                </a:solidFill>
              </a:rPr>
              <a:t>radioactiivty</a:t>
            </a:r>
            <a:endParaRPr lang="el-GR" smtClean="0">
              <a:solidFill>
                <a:srgbClr val="000000"/>
              </a:solidFill>
            </a:endParaRPr>
          </a:p>
        </p:txBody>
      </p:sp>
      <p:sp>
        <p:nvSpPr>
          <p:cNvPr id="12305" name="Text Box 17"/>
          <p:cNvSpPr txBox="1">
            <a:spLocks noChangeArrowheads="1"/>
          </p:cNvSpPr>
          <p:nvPr/>
        </p:nvSpPr>
        <p:spPr bwMode="auto">
          <a:xfrm>
            <a:off x="3790951" y="2781313"/>
            <a:ext cx="5143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dirty="0" smtClean="0">
                <a:solidFill>
                  <a:srgbClr val="CC0099"/>
                </a:solidFill>
              </a:rPr>
              <a:t>Posttranslational Processing</a:t>
            </a:r>
            <a:endParaRPr lang="el-GR" sz="2000" b="1" dirty="0" smtClean="0">
              <a:solidFill>
                <a:srgbClr val="CC0099"/>
              </a:solidFill>
            </a:endParaRPr>
          </a:p>
        </p:txBody>
      </p:sp>
      <p:sp>
        <p:nvSpPr>
          <p:cNvPr id="12308" name="Line 20"/>
          <p:cNvSpPr>
            <a:spLocks noChangeShapeType="1"/>
          </p:cNvSpPr>
          <p:nvPr/>
        </p:nvSpPr>
        <p:spPr bwMode="auto">
          <a:xfrm flipV="1">
            <a:off x="2159009" y="4149725"/>
            <a:ext cx="385233"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309" name="Line 21"/>
          <p:cNvSpPr>
            <a:spLocks noChangeShapeType="1"/>
          </p:cNvSpPr>
          <p:nvPr/>
        </p:nvSpPr>
        <p:spPr bwMode="auto">
          <a:xfrm>
            <a:off x="8015817" y="42211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310" name="Text Box 22"/>
          <p:cNvSpPr txBox="1">
            <a:spLocks noChangeArrowheads="1"/>
          </p:cNvSpPr>
          <p:nvPr/>
        </p:nvSpPr>
        <p:spPr bwMode="auto">
          <a:xfrm>
            <a:off x="8208442" y="2133601"/>
            <a:ext cx="33591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to specific subcellular or extracellular compartments</a:t>
            </a:r>
            <a:endParaRPr lang="el-GR" sz="1400" smtClean="0">
              <a:solidFill>
                <a:srgbClr val="000000"/>
              </a:solidFill>
            </a:endParaRPr>
          </a:p>
        </p:txBody>
      </p:sp>
      <p:sp>
        <p:nvSpPr>
          <p:cNvPr id="12311" name="Line 23"/>
          <p:cNvSpPr>
            <a:spLocks noChangeShapeType="1"/>
          </p:cNvSpPr>
          <p:nvPr/>
        </p:nvSpPr>
        <p:spPr bwMode="auto">
          <a:xfrm>
            <a:off x="5903384" y="4221163"/>
            <a:ext cx="768349"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312" name="Line 24"/>
          <p:cNvSpPr>
            <a:spLocks noChangeShapeType="1"/>
          </p:cNvSpPr>
          <p:nvPr/>
        </p:nvSpPr>
        <p:spPr bwMode="auto">
          <a:xfrm flipV="1">
            <a:off x="2256376" y="2060588"/>
            <a:ext cx="1056217"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2313" name="Text Box 25"/>
          <p:cNvSpPr txBox="1">
            <a:spLocks noChangeArrowheads="1"/>
          </p:cNvSpPr>
          <p:nvPr/>
        </p:nvSpPr>
        <p:spPr bwMode="auto">
          <a:xfrm>
            <a:off x="5903393" y="1844675"/>
            <a:ext cx="12488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Folding</a:t>
            </a:r>
            <a:endParaRPr lang="el-GR" sz="1600" dirty="0" smtClean="0">
              <a:solidFill>
                <a:srgbClr val="000000"/>
              </a:solidFill>
            </a:endParaRPr>
          </a:p>
        </p:txBody>
      </p:sp>
      <p:sp>
        <p:nvSpPr>
          <p:cNvPr id="12314" name="AutoShape 26"/>
          <p:cNvSpPr>
            <a:spLocks/>
          </p:cNvSpPr>
          <p:nvPr/>
        </p:nvSpPr>
        <p:spPr bwMode="auto">
          <a:xfrm>
            <a:off x="6959601" y="3284551"/>
            <a:ext cx="95251" cy="2376487"/>
          </a:xfrm>
          <a:prstGeom prst="leftBrace">
            <a:avLst>
              <a:gd name="adj1" fmla="val 27722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2315" name="Line 27"/>
          <p:cNvSpPr>
            <a:spLocks noChangeShapeType="1"/>
          </p:cNvSpPr>
          <p:nvPr/>
        </p:nvSpPr>
        <p:spPr bwMode="auto">
          <a:xfrm>
            <a:off x="3600452" y="3860800"/>
            <a:ext cx="575733"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0535" y="179389"/>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573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8019" y="346088"/>
            <a:ext cx="9120716" cy="561975"/>
          </a:xfrm>
        </p:spPr>
        <p:txBody>
          <a:bodyPr/>
          <a:lstStyle/>
          <a:p>
            <a:r>
              <a:rPr lang="en-US" sz="3200" dirty="0">
                <a:solidFill>
                  <a:schemeClr val="tx1"/>
                </a:solidFill>
              </a:rPr>
              <a:t>Molecular Structures</a:t>
            </a:r>
            <a:endParaRPr lang="el-GR" sz="3200" dirty="0">
              <a:solidFill>
                <a:schemeClr val="tx1"/>
              </a:solidFill>
            </a:endParaRPr>
          </a:p>
        </p:txBody>
      </p:sp>
      <p:pic>
        <p:nvPicPr>
          <p:cNvPr id="14339" name="Picture 3" descr="a he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743" y="2852751"/>
            <a:ext cx="641342" cy="96862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b_she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904" y="4102100"/>
            <a:ext cx="448073" cy="970962"/>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814919" y="2983389"/>
            <a:ext cx="16319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dirty="0" smtClean="0">
                <a:solidFill>
                  <a:srgbClr val="000000"/>
                </a:solidFill>
                <a:sym typeface="Symbol" pitchFamily="18" charset="2"/>
              </a:rPr>
              <a:t>-helices</a:t>
            </a:r>
            <a:endParaRPr lang="el-GR" sz="2000" dirty="0" smtClean="0">
              <a:solidFill>
                <a:srgbClr val="000000"/>
              </a:solidFill>
            </a:endParaRPr>
          </a:p>
        </p:txBody>
      </p:sp>
      <p:sp>
        <p:nvSpPr>
          <p:cNvPr id="14342" name="Text Box 6"/>
          <p:cNvSpPr txBox="1">
            <a:spLocks noChangeArrowheads="1"/>
          </p:cNvSpPr>
          <p:nvPr/>
        </p:nvSpPr>
        <p:spPr bwMode="auto">
          <a:xfrm>
            <a:off x="814919" y="4316863"/>
            <a:ext cx="1441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smtClean="0">
                <a:solidFill>
                  <a:srgbClr val="000000"/>
                </a:solidFill>
                <a:sym typeface="Symbol" pitchFamily="18" charset="2"/>
              </a:rPr>
              <a:t>-sheets</a:t>
            </a:r>
            <a:endParaRPr lang="el-GR" sz="2000" smtClean="0">
              <a:solidFill>
                <a:srgbClr val="000000"/>
              </a:solidFill>
              <a:sym typeface="Symbol" pitchFamily="18" charset="2"/>
            </a:endParaRPr>
          </a:p>
        </p:txBody>
      </p:sp>
      <p:sp>
        <p:nvSpPr>
          <p:cNvPr id="14343" name="Text Box 7"/>
          <p:cNvSpPr txBox="1">
            <a:spLocks noChangeArrowheads="1"/>
          </p:cNvSpPr>
          <p:nvPr/>
        </p:nvSpPr>
        <p:spPr bwMode="auto">
          <a:xfrm>
            <a:off x="431800" y="1196988"/>
            <a:ext cx="652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dirty="0" smtClean="0">
                <a:solidFill>
                  <a:srgbClr val="000000"/>
                </a:solidFill>
              </a:rPr>
              <a:t>Primary structure  a chain of amino acids</a:t>
            </a:r>
            <a:endParaRPr lang="el-GR" sz="2000" dirty="0" smtClean="0">
              <a:solidFill>
                <a:srgbClr val="000000"/>
              </a:solidFill>
            </a:endParaRPr>
          </a:p>
        </p:txBody>
      </p:sp>
      <p:sp>
        <p:nvSpPr>
          <p:cNvPr id="14344" name="Text Box 8"/>
          <p:cNvSpPr txBox="1">
            <a:spLocks noChangeArrowheads="1"/>
          </p:cNvSpPr>
          <p:nvPr/>
        </p:nvSpPr>
        <p:spPr bwMode="auto">
          <a:xfrm>
            <a:off x="431800" y="1773238"/>
            <a:ext cx="71035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00"/>
                </a:solidFill>
              </a:rPr>
              <a:t>Secondary  structure </a:t>
            </a:r>
            <a:r>
              <a:rPr lang="en-US" dirty="0" smtClean="0">
                <a:solidFill>
                  <a:srgbClr val="000000"/>
                </a:solidFill>
              </a:rPr>
              <a:t>three dimensional form, formally defined by the hydrogen bonds of the polymer</a:t>
            </a:r>
            <a:r>
              <a:rPr lang="el-GR" sz="2400" dirty="0" smtClean="0">
                <a:solidFill>
                  <a:srgbClr val="000000"/>
                </a:solidFill>
              </a:rPr>
              <a:t> </a:t>
            </a:r>
          </a:p>
        </p:txBody>
      </p:sp>
      <p:sp>
        <p:nvSpPr>
          <p:cNvPr id="14345" name="Text Box 9"/>
          <p:cNvSpPr txBox="1">
            <a:spLocks noChangeArrowheads="1"/>
          </p:cNvSpPr>
          <p:nvPr/>
        </p:nvSpPr>
        <p:spPr bwMode="auto">
          <a:xfrm>
            <a:off x="7056976" y="1268420"/>
            <a:ext cx="45106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FF0000"/>
                </a:solidFill>
              </a:rPr>
              <a:t>Amino acids</a:t>
            </a:r>
            <a:r>
              <a:rPr lang="el-GR" smtClean="0">
                <a:solidFill>
                  <a:srgbClr val="FF0000"/>
                </a:solidFill>
              </a:rPr>
              <a:t> </a:t>
            </a:r>
            <a:r>
              <a:rPr lang="en-US" smtClean="0">
                <a:solidFill>
                  <a:srgbClr val="FF0000"/>
                </a:solidFill>
              </a:rPr>
              <a:t>vary in their ability to form the various secondary structure elements</a:t>
            </a:r>
            <a:r>
              <a:rPr lang="el-GR" smtClean="0">
                <a:solidFill>
                  <a:srgbClr val="FF0000"/>
                </a:solidFill>
              </a:rPr>
              <a:t>. </a:t>
            </a:r>
            <a:endParaRPr lang="en-US" smtClean="0">
              <a:solidFill>
                <a:srgbClr val="FF0000"/>
              </a:solidFill>
            </a:endParaRPr>
          </a:p>
        </p:txBody>
      </p:sp>
      <p:sp>
        <p:nvSpPr>
          <p:cNvPr id="14346" name="Text Box 10"/>
          <p:cNvSpPr txBox="1">
            <a:spLocks noChangeArrowheads="1"/>
          </p:cNvSpPr>
          <p:nvPr/>
        </p:nvSpPr>
        <p:spPr bwMode="auto">
          <a:xfrm>
            <a:off x="431800" y="5589657"/>
            <a:ext cx="46732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dirty="0" smtClean="0">
                <a:solidFill>
                  <a:srgbClr val="000000"/>
                </a:solidFill>
              </a:rPr>
              <a:t>Confer similar properties or functions when they occur in a variety of proteins</a:t>
            </a:r>
            <a:endParaRPr lang="el-GR" sz="2000" dirty="0" smtClean="0">
              <a:solidFill>
                <a:srgbClr val="000000"/>
              </a:solidFill>
            </a:endParaRPr>
          </a:p>
        </p:txBody>
      </p:sp>
      <p:sp>
        <p:nvSpPr>
          <p:cNvPr id="14347" name="Text Box 11"/>
          <p:cNvSpPr txBox="1">
            <a:spLocks noChangeArrowheads="1"/>
          </p:cNvSpPr>
          <p:nvPr/>
        </p:nvSpPr>
        <p:spPr bwMode="auto">
          <a:xfrm>
            <a:off x="3790952" y="2781300"/>
            <a:ext cx="64325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dirty="0" smtClean="0">
                <a:solidFill>
                  <a:srgbClr val="000000"/>
                </a:solidFill>
              </a:rPr>
              <a:t>Amino acids that prefer to adopt</a:t>
            </a:r>
            <a:r>
              <a:rPr lang="en-US" dirty="0" smtClean="0">
                <a:solidFill>
                  <a:srgbClr val="000000"/>
                </a:solidFill>
              </a:rPr>
              <a:t> helical </a:t>
            </a:r>
            <a:r>
              <a:rPr lang="el-GR" dirty="0" smtClean="0">
                <a:solidFill>
                  <a:srgbClr val="000000"/>
                </a:solidFill>
              </a:rPr>
              <a:t> conformations in proteins include </a:t>
            </a:r>
            <a:r>
              <a:rPr lang="en-US" i="1" dirty="0" smtClean="0">
                <a:solidFill>
                  <a:srgbClr val="000000"/>
                </a:solidFill>
              </a:rPr>
              <a:t>methionine</a:t>
            </a:r>
            <a:r>
              <a:rPr lang="en-US" dirty="0" smtClean="0">
                <a:solidFill>
                  <a:srgbClr val="000000"/>
                </a:solidFill>
              </a:rPr>
              <a:t>, </a:t>
            </a:r>
            <a:r>
              <a:rPr lang="en-US" i="1" dirty="0" smtClean="0">
                <a:solidFill>
                  <a:srgbClr val="000000"/>
                </a:solidFill>
              </a:rPr>
              <a:t>alanine, </a:t>
            </a:r>
            <a:r>
              <a:rPr lang="en-US" i="1" dirty="0" err="1" smtClean="0">
                <a:solidFill>
                  <a:srgbClr val="000000"/>
                </a:solidFill>
              </a:rPr>
              <a:t>leucine</a:t>
            </a:r>
            <a:r>
              <a:rPr lang="el-GR" i="1" dirty="0" smtClean="0">
                <a:solidFill>
                  <a:srgbClr val="000000"/>
                </a:solidFill>
              </a:rPr>
              <a:t>, </a:t>
            </a:r>
            <a:r>
              <a:rPr lang="en-US" i="1" dirty="0" smtClean="0">
                <a:solidFill>
                  <a:srgbClr val="000000"/>
                </a:solidFill>
              </a:rPr>
              <a:t>glutamate</a:t>
            </a:r>
            <a:r>
              <a:rPr lang="en-US" dirty="0" smtClean="0">
                <a:solidFill>
                  <a:srgbClr val="000000"/>
                </a:solidFill>
              </a:rPr>
              <a:t> and </a:t>
            </a:r>
            <a:r>
              <a:rPr lang="en-US" i="1" dirty="0" smtClean="0">
                <a:solidFill>
                  <a:srgbClr val="000000"/>
                </a:solidFill>
              </a:rPr>
              <a:t>lysine</a:t>
            </a:r>
            <a:r>
              <a:rPr lang="el-GR" dirty="0" smtClean="0">
                <a:solidFill>
                  <a:srgbClr val="000000"/>
                </a:solidFill>
              </a:rPr>
              <a:t> ("MALEK" in </a:t>
            </a:r>
            <a:r>
              <a:rPr lang="en-US" dirty="0" smtClean="0">
                <a:solidFill>
                  <a:srgbClr val="000000"/>
                </a:solidFill>
              </a:rPr>
              <a:t>amino acid</a:t>
            </a:r>
            <a:r>
              <a:rPr lang="el-GR" dirty="0" smtClean="0">
                <a:solidFill>
                  <a:srgbClr val="000000"/>
                </a:solidFill>
              </a:rPr>
              <a:t> 1-letter codes)</a:t>
            </a:r>
          </a:p>
        </p:txBody>
      </p:sp>
      <p:sp>
        <p:nvSpPr>
          <p:cNvPr id="14348" name="Text Box 12"/>
          <p:cNvSpPr txBox="1">
            <a:spLocks noChangeArrowheads="1"/>
          </p:cNvSpPr>
          <p:nvPr/>
        </p:nvSpPr>
        <p:spPr bwMode="auto">
          <a:xfrm>
            <a:off x="3695700" y="4149732"/>
            <a:ext cx="65299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T</a:t>
            </a:r>
            <a:r>
              <a:rPr lang="el-GR" dirty="0" smtClean="0">
                <a:solidFill>
                  <a:srgbClr val="000000"/>
                </a:solidFill>
              </a:rPr>
              <a:t>he large aromatic residues (</a:t>
            </a:r>
            <a:r>
              <a:rPr lang="en-US" i="1" dirty="0" smtClean="0">
                <a:solidFill>
                  <a:srgbClr val="000000"/>
                </a:solidFill>
              </a:rPr>
              <a:t>tryptophan, tyrosine</a:t>
            </a:r>
            <a:r>
              <a:rPr lang="en-US" dirty="0" smtClean="0">
                <a:solidFill>
                  <a:srgbClr val="000000"/>
                </a:solidFill>
              </a:rPr>
              <a:t> and </a:t>
            </a:r>
            <a:r>
              <a:rPr lang="en-US" i="1" dirty="0" smtClean="0">
                <a:solidFill>
                  <a:srgbClr val="000000"/>
                </a:solidFill>
              </a:rPr>
              <a:t>phenylalanine</a:t>
            </a:r>
            <a:r>
              <a:rPr lang="el-GR" dirty="0" smtClean="0">
                <a:solidFill>
                  <a:srgbClr val="000000"/>
                </a:solidFill>
              </a:rPr>
              <a:t>) and Cβ-branched amino acids (</a:t>
            </a:r>
            <a:r>
              <a:rPr lang="en-US" i="1" dirty="0" smtClean="0">
                <a:solidFill>
                  <a:srgbClr val="000000"/>
                </a:solidFill>
              </a:rPr>
              <a:t>isoleucine, </a:t>
            </a:r>
            <a:r>
              <a:rPr lang="en-US" i="1" dirty="0" err="1" smtClean="0">
                <a:solidFill>
                  <a:srgbClr val="000000"/>
                </a:solidFill>
              </a:rPr>
              <a:t>valine</a:t>
            </a:r>
            <a:r>
              <a:rPr lang="en-US" dirty="0" smtClean="0">
                <a:solidFill>
                  <a:srgbClr val="000000"/>
                </a:solidFill>
              </a:rPr>
              <a:t> and </a:t>
            </a:r>
            <a:r>
              <a:rPr lang="en-US" i="1" dirty="0" smtClean="0">
                <a:solidFill>
                  <a:srgbClr val="000000"/>
                </a:solidFill>
              </a:rPr>
              <a:t>threonine</a:t>
            </a:r>
            <a:r>
              <a:rPr lang="el-GR" dirty="0" smtClean="0">
                <a:solidFill>
                  <a:srgbClr val="000000"/>
                </a:solidFill>
              </a:rPr>
              <a:t>) prefer to adopt</a:t>
            </a:r>
            <a:r>
              <a:rPr lang="en-US" dirty="0" smtClean="0">
                <a:solidFill>
                  <a:srgbClr val="000000"/>
                </a:solidFill>
              </a:rPr>
              <a:t> </a:t>
            </a:r>
            <a:r>
              <a:rPr lang="el-GR" dirty="0" smtClean="0">
                <a:solidFill>
                  <a:srgbClr val="000000"/>
                </a:solidFill>
                <a:sym typeface="Symbol" pitchFamily="18" charset="2"/>
              </a:rPr>
              <a:t></a:t>
            </a:r>
            <a:r>
              <a:rPr lang="en-US" dirty="0" smtClean="0">
                <a:solidFill>
                  <a:srgbClr val="000000"/>
                </a:solidFill>
                <a:sym typeface="Symbol" pitchFamily="18" charset="2"/>
              </a:rPr>
              <a:t>-strand</a:t>
            </a:r>
            <a:r>
              <a:rPr lang="el-GR" dirty="0" smtClean="0">
                <a:solidFill>
                  <a:srgbClr val="000000"/>
                </a:solidFill>
              </a:rPr>
              <a:t> conformations.</a:t>
            </a:r>
          </a:p>
        </p:txBody>
      </p:sp>
      <p:pic>
        <p:nvPicPr>
          <p:cNvPr id="14349" name="Picture 13" descr="methion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4925" y="2508324"/>
            <a:ext cx="15240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leuc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322744">
            <a:off x="10225254" y="4788409"/>
            <a:ext cx="1081616"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descr="alanin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4497" y="3668712"/>
            <a:ext cx="1363133" cy="912813"/>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tyros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93070">
            <a:off x="7736923" y="5369678"/>
            <a:ext cx="14351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7" descr="tryptopha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4151" y="5229225"/>
            <a:ext cx="16637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58799" y="15464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0688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1" y="274638"/>
            <a:ext cx="10574867" cy="633412"/>
          </a:xfrm>
        </p:spPr>
        <p:txBody>
          <a:bodyPr/>
          <a:lstStyle/>
          <a:p>
            <a:r>
              <a:rPr lang="en-US" sz="3200" dirty="0"/>
              <a:t>Sequence alignment</a:t>
            </a:r>
            <a:endParaRPr lang="el-GR" sz="3200" dirty="0"/>
          </a:p>
        </p:txBody>
      </p:sp>
      <p:sp>
        <p:nvSpPr>
          <p:cNvPr id="16387" name="Text Box 3"/>
          <p:cNvSpPr txBox="1">
            <a:spLocks noChangeArrowheads="1"/>
          </p:cNvSpPr>
          <p:nvPr/>
        </p:nvSpPr>
        <p:spPr bwMode="auto">
          <a:xfrm>
            <a:off x="6671735" y="4797437"/>
            <a:ext cx="44174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smtClean="0">
                <a:solidFill>
                  <a:srgbClr val="000000"/>
                </a:solidFill>
              </a:rPr>
              <a:t>A software tool used for general sequences alignment tasks is </a:t>
            </a:r>
            <a:r>
              <a:rPr lang="el-GR" sz="1600" b="1" smtClean="0">
                <a:solidFill>
                  <a:srgbClr val="000000"/>
                </a:solidFill>
                <a:hlinkClick r:id="rId2" tooltip="http://www2.ebi.ac.uk/clustalw/"/>
              </a:rPr>
              <a:t>ClustalW</a:t>
            </a:r>
            <a:endParaRPr lang="el-GR" sz="1600" smtClean="0">
              <a:solidFill>
                <a:srgbClr val="000000"/>
              </a:solidFill>
            </a:endParaRPr>
          </a:p>
        </p:txBody>
      </p:sp>
      <p:sp>
        <p:nvSpPr>
          <p:cNvPr id="16388" name="Text Box 4"/>
          <p:cNvSpPr txBox="1">
            <a:spLocks noChangeArrowheads="1"/>
          </p:cNvSpPr>
          <p:nvPr/>
        </p:nvSpPr>
        <p:spPr bwMode="auto">
          <a:xfrm>
            <a:off x="354842" y="4797437"/>
            <a:ext cx="6005015" cy="646331"/>
          </a:xfrm>
          <a:prstGeom prst="rect">
            <a:avLst/>
          </a:prstGeom>
          <a:solidFill>
            <a:schemeClr val="bg2">
              <a:lumMod val="20000"/>
              <a:lumOff val="80000"/>
            </a:schemeClr>
          </a:solidFill>
          <a:ln>
            <a:noFill/>
          </a:ln>
          <a:effectLst/>
        </p:spPr>
        <p:txBody>
          <a:bodyPr wrap="square">
            <a:spAutoFit/>
          </a:bodyPr>
          <a:lstStyle/>
          <a:p>
            <a:pPr fontAlgn="base">
              <a:spcBef>
                <a:spcPct val="50000"/>
              </a:spcBef>
              <a:spcAft>
                <a:spcPct val="0"/>
              </a:spcAft>
            </a:pPr>
            <a:r>
              <a:rPr lang="en-US" dirty="0" smtClean="0">
                <a:solidFill>
                  <a:srgbClr val="000000"/>
                </a:solidFill>
              </a:rPr>
              <a:t>The degree of relatedness, similarity between the sequences  is predicted computationally or statistically</a:t>
            </a:r>
            <a:endParaRPr lang="el-GR" dirty="0" smtClean="0">
              <a:solidFill>
                <a:srgbClr val="000000"/>
              </a:solidFill>
            </a:endParaRPr>
          </a:p>
        </p:txBody>
      </p:sp>
      <p:sp>
        <p:nvSpPr>
          <p:cNvPr id="16389" name="Text Box 5"/>
          <p:cNvSpPr txBox="1">
            <a:spLocks noChangeArrowheads="1"/>
          </p:cNvSpPr>
          <p:nvPr/>
        </p:nvSpPr>
        <p:spPr bwMode="auto">
          <a:xfrm>
            <a:off x="1631951" y="1341444"/>
            <a:ext cx="89281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Sequence alignment</a:t>
            </a:r>
            <a:r>
              <a:rPr lang="en-US" sz="1600" dirty="0" smtClean="0">
                <a:solidFill>
                  <a:srgbClr val="000000"/>
                </a:solidFill>
              </a:rPr>
              <a:t> is a way of arranging primary sequences (of DNA, RNA, or proteins) in such a way as to align  areas sharing common properties.</a:t>
            </a:r>
            <a:endParaRPr lang="el-GR" dirty="0" smtClean="0">
              <a:solidFill>
                <a:srgbClr val="000000"/>
              </a:solidFill>
            </a:endParaRPr>
          </a:p>
        </p:txBody>
      </p:sp>
      <p:pic>
        <p:nvPicPr>
          <p:cNvPr id="16390" name="Picture 6" descr="s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9" y="2492375"/>
            <a:ext cx="10754783" cy="18923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12283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835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46088"/>
            <a:ext cx="10287000" cy="561975"/>
          </a:xfrm>
        </p:spPr>
        <p:txBody>
          <a:bodyPr/>
          <a:lstStyle/>
          <a:p>
            <a:r>
              <a:rPr lang="en-US" sz="3200" dirty="0" err="1"/>
              <a:t>ClustalW</a:t>
            </a:r>
            <a:endParaRPr lang="el-GR" sz="3200" dirty="0"/>
          </a:p>
        </p:txBody>
      </p:sp>
      <p:pic>
        <p:nvPicPr>
          <p:cNvPr id="17411" name="Picture 3" descr="clusta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3" y="981076"/>
            <a:ext cx="7313083" cy="567531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1582" y="13844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171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2293" y="404826"/>
            <a:ext cx="10079567" cy="503237"/>
          </a:xfrm>
        </p:spPr>
        <p:txBody>
          <a:bodyPr/>
          <a:lstStyle/>
          <a:p>
            <a:r>
              <a:rPr lang="en-US" sz="2800" dirty="0"/>
              <a:t>BLAST</a:t>
            </a:r>
            <a:endParaRPr lang="el-GR" sz="2800" dirty="0"/>
          </a:p>
        </p:txBody>
      </p:sp>
      <p:sp>
        <p:nvSpPr>
          <p:cNvPr id="18435" name="Text Box 3"/>
          <p:cNvSpPr txBox="1">
            <a:spLocks noChangeArrowheads="1"/>
          </p:cNvSpPr>
          <p:nvPr/>
        </p:nvSpPr>
        <p:spPr bwMode="auto">
          <a:xfrm>
            <a:off x="814917" y="2125664"/>
            <a:ext cx="5281083"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sz="1400" smtClean="0">
                <a:solidFill>
                  <a:srgbClr val="000000"/>
                </a:solidFill>
              </a:rPr>
              <a:t>I</a:t>
            </a:r>
            <a:r>
              <a:rPr lang="en-US" sz="1400" smtClean="0">
                <a:solidFill>
                  <a:srgbClr val="000000"/>
                </a:solidFill>
              </a:rPr>
              <a:t>t is used to compare a novel sequence with those contained in nucleotide and protein data bases by aligning the novel sequence with the previously characterized genes.</a:t>
            </a:r>
          </a:p>
          <a:p>
            <a:pPr fontAlgn="base">
              <a:spcBef>
                <a:spcPct val="50000"/>
              </a:spcBef>
              <a:spcAft>
                <a:spcPct val="0"/>
              </a:spcAft>
            </a:pPr>
            <a:r>
              <a:rPr lang="en-US" sz="1400" smtClean="0">
                <a:solidFill>
                  <a:srgbClr val="000000"/>
                </a:solidFill>
              </a:rPr>
              <a:t>The emphasis of this tools is to find regions of sequence similarity, which will yield functional and evolutionary clues about the structure and function of this novel sequence.</a:t>
            </a:r>
            <a:endParaRPr lang="el-GR" smtClean="0">
              <a:solidFill>
                <a:srgbClr val="000000"/>
              </a:solidFill>
            </a:endParaRPr>
          </a:p>
        </p:txBody>
      </p:sp>
      <p:sp>
        <p:nvSpPr>
          <p:cNvPr id="18436" name="Text Box 4"/>
          <p:cNvSpPr txBox="1">
            <a:spLocks noChangeArrowheads="1"/>
          </p:cNvSpPr>
          <p:nvPr/>
        </p:nvSpPr>
        <p:spPr bwMode="auto">
          <a:xfrm>
            <a:off x="3407836" y="1268413"/>
            <a:ext cx="53763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FF0000"/>
                </a:solidFill>
              </a:rPr>
              <a:t>B</a:t>
            </a:r>
            <a:r>
              <a:rPr lang="en-US" smtClean="0">
                <a:solidFill>
                  <a:srgbClr val="000000"/>
                </a:solidFill>
              </a:rPr>
              <a:t>asic </a:t>
            </a:r>
            <a:r>
              <a:rPr lang="en-US" smtClean="0">
                <a:solidFill>
                  <a:srgbClr val="FF0000"/>
                </a:solidFill>
              </a:rPr>
              <a:t>L</a:t>
            </a:r>
            <a:r>
              <a:rPr lang="en-US" smtClean="0">
                <a:solidFill>
                  <a:srgbClr val="000000"/>
                </a:solidFill>
              </a:rPr>
              <a:t>ocal </a:t>
            </a:r>
            <a:r>
              <a:rPr lang="en-US" smtClean="0">
                <a:solidFill>
                  <a:srgbClr val="FF0000"/>
                </a:solidFill>
              </a:rPr>
              <a:t>A</a:t>
            </a:r>
            <a:r>
              <a:rPr lang="en-US" smtClean="0">
                <a:solidFill>
                  <a:srgbClr val="000000"/>
                </a:solidFill>
              </a:rPr>
              <a:t>lignment </a:t>
            </a:r>
            <a:r>
              <a:rPr lang="en-US" smtClean="0">
                <a:solidFill>
                  <a:srgbClr val="FF0000"/>
                </a:solidFill>
              </a:rPr>
              <a:t>S</a:t>
            </a:r>
            <a:r>
              <a:rPr lang="en-US" smtClean="0">
                <a:solidFill>
                  <a:srgbClr val="000000"/>
                </a:solidFill>
              </a:rPr>
              <a:t>earch </a:t>
            </a:r>
            <a:r>
              <a:rPr lang="en-US" smtClean="0">
                <a:solidFill>
                  <a:srgbClr val="FF0000"/>
                </a:solidFill>
              </a:rPr>
              <a:t>T</a:t>
            </a:r>
            <a:r>
              <a:rPr lang="en-US" smtClean="0">
                <a:solidFill>
                  <a:srgbClr val="000000"/>
                </a:solidFill>
              </a:rPr>
              <a:t>ool</a:t>
            </a:r>
            <a:endParaRPr lang="el-GR" smtClean="0">
              <a:solidFill>
                <a:srgbClr val="000000"/>
              </a:solidFill>
            </a:endParaRPr>
          </a:p>
        </p:txBody>
      </p:sp>
      <p:sp>
        <p:nvSpPr>
          <p:cNvPr id="18437" name="Text Box 5"/>
          <p:cNvSpPr txBox="1">
            <a:spLocks noChangeArrowheads="1"/>
          </p:cNvSpPr>
          <p:nvPr/>
        </p:nvSpPr>
        <p:spPr bwMode="auto">
          <a:xfrm>
            <a:off x="6769109" y="2205051"/>
            <a:ext cx="451061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dirty="0" smtClean="0">
                <a:solidFill>
                  <a:srgbClr val="000000"/>
                </a:solidFill>
              </a:rPr>
              <a:t>NCBI BLAST</a:t>
            </a:r>
          </a:p>
          <a:p>
            <a:pPr fontAlgn="base">
              <a:spcBef>
                <a:spcPct val="0"/>
              </a:spcBef>
              <a:spcAft>
                <a:spcPct val="0"/>
              </a:spcAft>
            </a:pPr>
            <a:r>
              <a:rPr lang="en-US" sz="1400" dirty="0" smtClean="0">
                <a:solidFill>
                  <a:srgbClr val="000000"/>
                </a:solidFill>
                <a:hlinkClick r:id="rId2"/>
              </a:rPr>
              <a:t>http://www.ncbi.nlm.nih.gov/BLAST/</a:t>
            </a:r>
            <a:endParaRPr lang="en-US" sz="1400" dirty="0" smtClean="0">
              <a:solidFill>
                <a:srgbClr val="000000"/>
              </a:solidFill>
            </a:endParaRPr>
          </a:p>
        </p:txBody>
      </p:sp>
      <p:sp>
        <p:nvSpPr>
          <p:cNvPr id="18438" name="Line 6"/>
          <p:cNvSpPr>
            <a:spLocks noChangeShapeType="1"/>
          </p:cNvSpPr>
          <p:nvPr/>
        </p:nvSpPr>
        <p:spPr bwMode="auto">
          <a:xfrm>
            <a:off x="6576484" y="1844683"/>
            <a:ext cx="0" cy="4105275"/>
          </a:xfrm>
          <a:prstGeom prst="line">
            <a:avLst/>
          </a:prstGeom>
          <a:noFill/>
          <a:ln w="22225">
            <a:solidFill>
              <a:srgbClr val="3F89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18439" name="Picture 7" descr="blast_inf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3184" y="3644900"/>
            <a:ext cx="1625600" cy="1855788"/>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blast_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703" y="3357563"/>
            <a:ext cx="24003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1099" y="250826"/>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09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CBI entrez_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2192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AutoShape 3"/>
          <p:cNvSpPr>
            <a:spLocks noChangeArrowheads="1"/>
          </p:cNvSpPr>
          <p:nvPr/>
        </p:nvSpPr>
        <p:spPr bwMode="auto">
          <a:xfrm>
            <a:off x="865719" y="3852871"/>
            <a:ext cx="1729316" cy="358775"/>
          </a:xfrm>
          <a:prstGeom prst="leftArrow">
            <a:avLst>
              <a:gd name="adj1" fmla="val 50000"/>
              <a:gd name="adj2" fmla="val 90376"/>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861" y="5521326"/>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959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xit" presetSubtype="10" fill="hold" nodeType="clickEffect">
                                  <p:stCondLst>
                                    <p:cond delay="0"/>
                                  </p:stCondLst>
                                  <p:childTnLst>
                                    <p:anim calcmode="lin" valueType="num">
                                      <p:cBhvr>
                                        <p:cTn id="11" dur="500"/>
                                        <p:tgtEl>
                                          <p:spTgt spid="19458"/>
                                        </p:tgtEl>
                                        <p:attrNameLst>
                                          <p:attrName>ppt_w</p:attrName>
                                        </p:attrNameLst>
                                      </p:cBhvr>
                                      <p:tavLst>
                                        <p:tav tm="0">
                                          <p:val>
                                            <p:strVal val="ppt_w"/>
                                          </p:val>
                                        </p:tav>
                                        <p:tav tm="100000">
                                          <p:val>
                                            <p:fltVal val="0"/>
                                          </p:val>
                                        </p:tav>
                                      </p:tavLst>
                                    </p:anim>
                                    <p:anim calcmode="lin" valueType="num">
                                      <p:cBhvr>
                                        <p:cTn id="12" dur="500"/>
                                        <p:tgtEl>
                                          <p:spTgt spid="19458"/>
                                        </p:tgtEl>
                                        <p:attrNameLst>
                                          <p:attrName>ppt_h</p:attrName>
                                        </p:attrNameLst>
                                      </p:cBhvr>
                                      <p:tavLst>
                                        <p:tav tm="0">
                                          <p:val>
                                            <p:strVal val="ppt_h"/>
                                          </p:val>
                                        </p:tav>
                                        <p:tav tm="100000">
                                          <p:val>
                                            <p:strVal val="ppt_h"/>
                                          </p:val>
                                        </p:tav>
                                      </p:tavLst>
                                    </p:anim>
                                    <p:set>
                                      <p:cBhvr>
                                        <p:cTn id="13" dur="1" fill="hold">
                                          <p:stCondLst>
                                            <p:cond delay="499"/>
                                          </p:stCondLst>
                                        </p:cTn>
                                        <p:tgtEl>
                                          <p:spTgt spid="19458"/>
                                        </p:tgtEl>
                                        <p:attrNameLst>
                                          <p:attrName>style.visibility</p:attrName>
                                        </p:attrNameLst>
                                      </p:cBhvr>
                                      <p:to>
                                        <p:strVal val="hidden"/>
                                      </p:to>
                                    </p:set>
                                  </p:childTnLst>
                                </p:cTn>
                              </p:par>
                              <p:par>
                                <p:cTn id="14" presetID="17" presetClass="exit" presetSubtype="10" fill="hold" grpId="1" nodeType="withEffect">
                                  <p:stCondLst>
                                    <p:cond delay="0"/>
                                  </p:stCondLst>
                                  <p:childTnLst>
                                    <p:anim calcmode="lin" valueType="num">
                                      <p:cBhvr>
                                        <p:cTn id="15" dur="500"/>
                                        <p:tgtEl>
                                          <p:spTgt spid="19459"/>
                                        </p:tgtEl>
                                        <p:attrNameLst>
                                          <p:attrName>ppt_w</p:attrName>
                                        </p:attrNameLst>
                                      </p:cBhvr>
                                      <p:tavLst>
                                        <p:tav tm="0">
                                          <p:val>
                                            <p:strVal val="ppt_w"/>
                                          </p:val>
                                        </p:tav>
                                        <p:tav tm="100000">
                                          <p:val>
                                            <p:fltVal val="0"/>
                                          </p:val>
                                        </p:tav>
                                      </p:tavLst>
                                    </p:anim>
                                    <p:anim calcmode="lin" valueType="num">
                                      <p:cBhvr>
                                        <p:cTn id="16" dur="500"/>
                                        <p:tgtEl>
                                          <p:spTgt spid="19459"/>
                                        </p:tgtEl>
                                        <p:attrNameLst>
                                          <p:attrName>ppt_h</p:attrName>
                                        </p:attrNameLst>
                                      </p:cBhvr>
                                      <p:tavLst>
                                        <p:tav tm="0">
                                          <p:val>
                                            <p:strVal val="ppt_h"/>
                                          </p:val>
                                        </p:tav>
                                        <p:tav tm="100000">
                                          <p:val>
                                            <p:strVal val="ppt_h"/>
                                          </p:val>
                                        </p:tav>
                                      </p:tavLst>
                                    </p:anim>
                                    <p:set>
                                      <p:cBhvr>
                                        <p:cTn id="17" dur="1" fill="hold">
                                          <p:stCondLst>
                                            <p:cond delay="499"/>
                                          </p:stCondLst>
                                        </p:cTn>
                                        <p:tgtEl>
                                          <p:spTgt spid="194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5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1-</a:t>
            </a:r>
            <a:fld id="{7E102CE3-1B72-4469-A267-B389CA669949}" type="slidenum">
              <a:rPr lang="en-US" smtClean="0">
                <a:solidFill>
                  <a:srgbClr val="000000"/>
                </a:solidFill>
              </a:rPr>
              <a:pPr>
                <a:defRPr/>
              </a:pPr>
              <a:t>37</a:t>
            </a:fld>
            <a:endParaRPr lang="en-US">
              <a:solidFill>
                <a:srgbClr val="000000"/>
              </a:solidFill>
            </a:endParaRPr>
          </a:p>
        </p:txBody>
      </p:sp>
      <p:pic>
        <p:nvPicPr>
          <p:cNvPr id="3" name="Picture 4" descr="NCBI_B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25" y="119061"/>
            <a:ext cx="9853684" cy="673893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412" y="36972"/>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5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strVal val="ppt_h"/>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1-</a:t>
            </a:r>
            <a:fld id="{7E102CE3-1B72-4469-A267-B389CA669949}" type="slidenum">
              <a:rPr lang="en-US" smtClean="0">
                <a:solidFill>
                  <a:srgbClr val="000000"/>
                </a:solidFill>
              </a:rPr>
              <a:pPr>
                <a:defRPr/>
              </a:pPr>
              <a:t>38</a:t>
            </a:fld>
            <a:endParaRPr lang="en-US">
              <a:solidFill>
                <a:srgbClr val="000000"/>
              </a:solidFill>
            </a:endParaRPr>
          </a:p>
        </p:txBody>
      </p:sp>
      <p:pic>
        <p:nvPicPr>
          <p:cNvPr id="3" name="Picture 5" descr="NCBI_protein_protein b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221" y="0"/>
            <a:ext cx="8909713" cy="67691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412" y="152092"/>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4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9" y="274638"/>
            <a:ext cx="10479617" cy="633412"/>
          </a:xfrm>
        </p:spPr>
        <p:txBody>
          <a:bodyPr/>
          <a:lstStyle/>
          <a:p>
            <a:r>
              <a:rPr lang="en-US" sz="3200" dirty="0">
                <a:solidFill>
                  <a:schemeClr val="tx1"/>
                </a:solidFill>
              </a:rPr>
              <a:t>Molecular Structures / Functional Families</a:t>
            </a:r>
            <a:endParaRPr lang="el-GR" sz="3200" dirty="0">
              <a:solidFill>
                <a:schemeClr val="tx1"/>
              </a:solidFill>
            </a:endParaRPr>
          </a:p>
        </p:txBody>
      </p:sp>
      <p:sp>
        <p:nvSpPr>
          <p:cNvPr id="20483" name="Text Box 3"/>
          <p:cNvSpPr txBox="1">
            <a:spLocks noChangeArrowheads="1"/>
          </p:cNvSpPr>
          <p:nvPr/>
        </p:nvSpPr>
        <p:spPr bwMode="auto">
          <a:xfrm>
            <a:off x="1583267" y="1341444"/>
            <a:ext cx="9218084" cy="444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T</a:t>
            </a:r>
            <a:r>
              <a:rPr lang="el-GR" dirty="0" smtClean="0">
                <a:solidFill>
                  <a:srgbClr val="000000"/>
                </a:solidFill>
              </a:rPr>
              <a:t>ertiary structure</a:t>
            </a:r>
            <a:r>
              <a:rPr lang="el-GR" sz="1600" dirty="0" smtClean="0">
                <a:solidFill>
                  <a:srgbClr val="000000"/>
                </a:solidFill>
              </a:rPr>
              <a:t> </a:t>
            </a:r>
            <a:r>
              <a:rPr lang="en-US" sz="1600" dirty="0" smtClean="0">
                <a:solidFill>
                  <a:srgbClr val="000000"/>
                </a:solidFill>
              </a:rPr>
              <a:t>the</a:t>
            </a:r>
            <a:r>
              <a:rPr lang="el-GR" sz="1600" dirty="0" smtClean="0">
                <a:solidFill>
                  <a:srgbClr val="000000"/>
                </a:solidFill>
              </a:rPr>
              <a:t> overall shape</a:t>
            </a:r>
            <a:r>
              <a:rPr lang="en-US" sz="1600" dirty="0" smtClean="0">
                <a:solidFill>
                  <a:srgbClr val="000000"/>
                </a:solidFill>
              </a:rPr>
              <a:t> of the protein (fold)</a:t>
            </a:r>
            <a:r>
              <a:rPr lang="el-GR" sz="1600" dirty="0" smtClean="0">
                <a:solidFill>
                  <a:srgbClr val="000000"/>
                </a:solidFill>
              </a:rPr>
              <a:t> </a:t>
            </a:r>
            <a:endParaRPr lang="en-US" sz="1600" dirty="0" smtClean="0">
              <a:solidFill>
                <a:srgbClr val="000000"/>
              </a:solidFill>
            </a:endParaRPr>
          </a:p>
          <a:p>
            <a:pPr fontAlgn="base">
              <a:spcBef>
                <a:spcPct val="50000"/>
              </a:spcBef>
              <a:spcAft>
                <a:spcPct val="0"/>
              </a:spcAft>
            </a:pPr>
            <a:r>
              <a:rPr lang="en-US" altLang="zh-CN" sz="1600" dirty="0" smtClean="0">
                <a:solidFill>
                  <a:srgbClr val="000000"/>
                </a:solidFill>
                <a:ea typeface="宋体" charset="-122"/>
              </a:rPr>
              <a:t> the process by which a protein  assumes its characteristic function</a:t>
            </a:r>
          </a:p>
          <a:p>
            <a:pPr fontAlgn="base">
              <a:spcBef>
                <a:spcPct val="50000"/>
              </a:spcBef>
              <a:spcAft>
                <a:spcPct val="0"/>
              </a:spcAft>
            </a:pPr>
            <a:r>
              <a:rPr lang="en-US" altLang="zh-CN" sz="1600" dirty="0" smtClean="0">
                <a:solidFill>
                  <a:srgbClr val="000000"/>
                </a:solidFill>
                <a:ea typeface="宋体" charset="-122"/>
              </a:rPr>
              <a:t>The three-dimensional shape of the proteins might be critical to their function. For example, specific binding sites for substrates on enzymes</a:t>
            </a:r>
          </a:p>
          <a:p>
            <a:pPr fontAlgn="base">
              <a:spcBef>
                <a:spcPct val="50000"/>
              </a:spcBef>
              <a:spcAft>
                <a:spcPct val="0"/>
              </a:spcAft>
            </a:pPr>
            <a:endParaRPr lang="en-US" altLang="zh-CN" sz="1600" dirty="0" smtClean="0">
              <a:solidFill>
                <a:srgbClr val="000000"/>
              </a:solidFill>
              <a:ea typeface="宋体" charset="-122"/>
            </a:endParaRPr>
          </a:p>
          <a:p>
            <a:pPr fontAlgn="base">
              <a:spcBef>
                <a:spcPct val="50000"/>
              </a:spcBef>
              <a:spcAft>
                <a:spcPct val="0"/>
              </a:spcAft>
            </a:pPr>
            <a:r>
              <a:rPr lang="en-US" dirty="0" smtClean="0">
                <a:solidFill>
                  <a:srgbClr val="000000"/>
                </a:solidFill>
              </a:rPr>
              <a:t>Specific sequences that also confer unique properties and functions, </a:t>
            </a:r>
            <a:r>
              <a:rPr lang="en-US" b="1" dirty="0" smtClean="0">
                <a:solidFill>
                  <a:srgbClr val="000000"/>
                </a:solidFill>
              </a:rPr>
              <a:t>motifs</a:t>
            </a:r>
            <a:r>
              <a:rPr lang="en-US" dirty="0" smtClean="0">
                <a:solidFill>
                  <a:srgbClr val="000000"/>
                </a:solidFill>
              </a:rPr>
              <a:t> or </a:t>
            </a:r>
            <a:r>
              <a:rPr lang="en-US" b="1" dirty="0" smtClean="0">
                <a:solidFill>
                  <a:srgbClr val="000000"/>
                </a:solidFill>
              </a:rPr>
              <a:t>domains</a:t>
            </a:r>
          </a:p>
          <a:p>
            <a:pPr fontAlgn="base">
              <a:spcBef>
                <a:spcPct val="50000"/>
              </a:spcBef>
              <a:spcAft>
                <a:spcPct val="0"/>
              </a:spcAft>
            </a:pPr>
            <a:endParaRPr lang="en-US" b="1" dirty="0" smtClean="0">
              <a:solidFill>
                <a:srgbClr val="000000"/>
              </a:solidFill>
            </a:endParaRPr>
          </a:p>
          <a:p>
            <a:pPr fontAlgn="base">
              <a:spcBef>
                <a:spcPct val="50000"/>
              </a:spcBef>
              <a:spcAft>
                <a:spcPct val="0"/>
              </a:spcAft>
            </a:pPr>
            <a:r>
              <a:rPr lang="en-US" altLang="zh-CN" dirty="0" smtClean="0">
                <a:solidFill>
                  <a:srgbClr val="000000"/>
                </a:solidFill>
                <a:ea typeface="宋体" charset="-122"/>
              </a:rPr>
              <a:t>Quaternary structure -</a:t>
            </a:r>
            <a:r>
              <a:rPr lang="en-US" altLang="zh-CN" sz="1600" dirty="0" smtClean="0">
                <a:solidFill>
                  <a:srgbClr val="000000"/>
                </a:solidFill>
                <a:ea typeface="宋体" charset="-122"/>
              </a:rPr>
              <a:t>formation usually involves the "assembly" or "</a:t>
            </a:r>
            <a:r>
              <a:rPr lang="en-US" altLang="zh-CN" sz="1600" dirty="0" err="1" smtClean="0">
                <a:solidFill>
                  <a:srgbClr val="000000"/>
                </a:solidFill>
                <a:ea typeface="宋体" charset="-122"/>
              </a:rPr>
              <a:t>coassembly</a:t>
            </a:r>
            <a:r>
              <a:rPr lang="en-US" altLang="zh-CN" sz="1600" dirty="0" smtClean="0">
                <a:solidFill>
                  <a:srgbClr val="000000"/>
                </a:solidFill>
                <a:ea typeface="宋体" charset="-122"/>
              </a:rPr>
              <a:t>" of subunits that have already folded</a:t>
            </a:r>
            <a:r>
              <a:rPr lang="el-GR" altLang="zh-CN" sz="1600" dirty="0" smtClean="0">
                <a:solidFill>
                  <a:srgbClr val="000000"/>
                </a:solidFill>
              </a:rPr>
              <a:t> </a:t>
            </a:r>
            <a:endParaRPr lang="en-US" altLang="zh-CN" sz="1600" dirty="0" smtClean="0">
              <a:solidFill>
                <a:srgbClr val="000000"/>
              </a:solidFill>
              <a:ea typeface="宋体" charset="-122"/>
            </a:endParaRPr>
          </a:p>
          <a:p>
            <a:pPr fontAlgn="base">
              <a:spcBef>
                <a:spcPct val="50000"/>
              </a:spcBef>
              <a:spcAft>
                <a:spcPct val="0"/>
              </a:spcAft>
            </a:pPr>
            <a:endParaRPr lang="en-US" altLang="zh-CN" sz="1600" dirty="0" smtClean="0">
              <a:solidFill>
                <a:srgbClr val="000000"/>
              </a:solidFill>
              <a:ea typeface="宋体" charset="-122"/>
            </a:endParaRPr>
          </a:p>
          <a:p>
            <a:pPr fontAlgn="base">
              <a:spcBef>
                <a:spcPct val="50000"/>
              </a:spcBef>
              <a:spcAft>
                <a:spcPct val="0"/>
              </a:spcAft>
            </a:pPr>
            <a:r>
              <a:rPr lang="en-US" altLang="zh-CN" sz="1600" dirty="0" smtClean="0">
                <a:solidFill>
                  <a:srgbClr val="000000"/>
                </a:solidFill>
                <a:ea typeface="宋体" charset="-122"/>
              </a:rPr>
              <a:t>Incorrectly folded proteins are responsible for illnesses such as </a:t>
            </a:r>
            <a:r>
              <a:rPr lang="en-US" altLang="zh-CN" sz="1600" i="1" dirty="0" err="1" smtClean="0">
                <a:solidFill>
                  <a:srgbClr val="000000"/>
                </a:solidFill>
                <a:ea typeface="宋体" charset="-122"/>
              </a:rPr>
              <a:t>Creutfeltdt_Jakob</a:t>
            </a:r>
            <a:r>
              <a:rPr lang="en-US" altLang="zh-CN" sz="1600" i="1" dirty="0" smtClean="0">
                <a:solidFill>
                  <a:srgbClr val="000000"/>
                </a:solidFill>
                <a:ea typeface="宋体" charset="-122"/>
              </a:rPr>
              <a:t> disease</a:t>
            </a:r>
            <a:r>
              <a:rPr lang="en-US" altLang="zh-CN" sz="1600" dirty="0" smtClean="0">
                <a:solidFill>
                  <a:srgbClr val="000000"/>
                </a:solidFill>
                <a:ea typeface="宋体" charset="-122"/>
              </a:rPr>
              <a:t> and </a:t>
            </a:r>
            <a:r>
              <a:rPr lang="en-US" altLang="zh-CN" sz="1600" i="1" dirty="0" smtClean="0">
                <a:solidFill>
                  <a:srgbClr val="000000"/>
                </a:solidFill>
                <a:ea typeface="宋体" charset="-122"/>
              </a:rPr>
              <a:t>Bovine spongiform encephalopathy</a:t>
            </a:r>
            <a:r>
              <a:rPr lang="en-US" altLang="zh-CN" sz="1600" dirty="0" smtClean="0">
                <a:solidFill>
                  <a:srgbClr val="000000"/>
                </a:solidFill>
                <a:ea typeface="宋体" charset="-122"/>
              </a:rPr>
              <a:t> (</a:t>
            </a:r>
            <a:r>
              <a:rPr lang="en-US" altLang="zh-CN" sz="1600" i="1" dirty="0" smtClean="0">
                <a:solidFill>
                  <a:srgbClr val="000000"/>
                </a:solidFill>
                <a:ea typeface="宋体" charset="-122"/>
              </a:rPr>
              <a:t>mad cow disease</a:t>
            </a:r>
            <a:r>
              <a:rPr lang="en-US" altLang="zh-CN" sz="1600" dirty="0" smtClean="0">
                <a:solidFill>
                  <a:srgbClr val="000000"/>
                </a:solidFill>
                <a:ea typeface="宋体" charset="-122"/>
              </a:rPr>
              <a:t>), and amyloid  related illnesses such as </a:t>
            </a:r>
            <a:r>
              <a:rPr lang="en-US" altLang="zh-CN" sz="1600" i="1" dirty="0" smtClean="0">
                <a:solidFill>
                  <a:srgbClr val="000000"/>
                </a:solidFill>
                <a:ea typeface="宋体" charset="-122"/>
              </a:rPr>
              <a:t>Alzheimer’s</a:t>
            </a:r>
            <a:r>
              <a:rPr lang="en-US" altLang="zh-CN" sz="1600" dirty="0" smtClean="0">
                <a:solidFill>
                  <a:srgbClr val="000000"/>
                </a:solidFill>
                <a:ea typeface="宋体" charset="-122"/>
              </a:rPr>
              <a:t>.</a:t>
            </a:r>
            <a:endParaRPr lang="en-US" sz="1600" dirty="0" smtClean="0">
              <a:solidFill>
                <a:srgbClr val="00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82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860203" y="226665"/>
            <a:ext cx="9792208" cy="1527078"/>
          </a:xfrm>
        </p:spPr>
        <p:txBody>
          <a:bodyPr>
            <a:normAutofit/>
          </a:bodyPr>
          <a:lstStyle/>
          <a:p>
            <a:r>
              <a:rPr lang="en-US" dirty="0"/>
              <a:t>Outline</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644690" y="1363118"/>
            <a:ext cx="10795379" cy="4765673"/>
          </a:xfrm>
        </p:spPr>
        <p:txBody>
          <a:bodyPr>
            <a:normAutofit fontScale="77500" lnSpcReduction="20000"/>
          </a:bodyPr>
          <a:lstStyle/>
          <a:p>
            <a:pPr marL="0" indent="0">
              <a:buNone/>
            </a:pPr>
            <a:endParaRPr lang="en-US" sz="1900" dirty="0">
              <a:latin typeface="Times New Roman" pitchFamily="18" charset="0"/>
              <a:cs typeface="Times New Roman" pitchFamily="18" charset="0"/>
            </a:endParaRPr>
          </a:p>
          <a:p>
            <a:r>
              <a:rPr lang="en-US" sz="1900" b="1" dirty="0">
                <a:latin typeface="Times New Roman" pitchFamily="18" charset="0"/>
                <a:cs typeface="Times New Roman" pitchFamily="18" charset="0"/>
              </a:rPr>
              <a:t>Proteome Dynamics:</a:t>
            </a:r>
            <a:endParaRPr lang="en-US" sz="1900" dirty="0">
              <a:latin typeface="Times New Roman" pitchFamily="18" charset="0"/>
              <a:cs typeface="Times New Roman" pitchFamily="18" charset="0"/>
            </a:endParaRPr>
          </a:p>
          <a:p>
            <a:pPr lvl="1"/>
            <a:r>
              <a:rPr lang="en-US" sz="1900" dirty="0">
                <a:latin typeface="Times New Roman" pitchFamily="18" charset="0"/>
                <a:cs typeface="Times New Roman" pitchFamily="18" charset="0"/>
              </a:rPr>
              <a:t>The proteome in a cell represents a subset of all possible gene products.</a:t>
            </a:r>
          </a:p>
          <a:p>
            <a:pPr lvl="1"/>
            <a:r>
              <a:rPr lang="en-US" sz="1900" dirty="0">
                <a:latin typeface="Times New Roman" pitchFamily="18" charset="0"/>
                <a:cs typeface="Times New Roman" pitchFamily="18" charset="0"/>
              </a:rPr>
              <a:t>Proteome composition varies between different cells, tissue types, and growth stages.</a:t>
            </a:r>
          </a:p>
          <a:p>
            <a:pPr lvl="1"/>
            <a:r>
              <a:rPr lang="en-US" sz="1900" dirty="0">
                <a:latin typeface="Times New Roman" pitchFamily="18" charset="0"/>
                <a:cs typeface="Times New Roman" pitchFamily="18" charset="0"/>
              </a:rPr>
              <a:t>Environmental factors, diseases, drugs, stress, and growth conditions influence the proteome.</a:t>
            </a:r>
          </a:p>
          <a:p>
            <a:r>
              <a:rPr lang="en-US" sz="1900" b="1" dirty="0">
                <a:latin typeface="Times New Roman" pitchFamily="18" charset="0"/>
                <a:cs typeface="Times New Roman" pitchFamily="18" charset="0"/>
              </a:rPr>
              <a:t>Cycle of Proteins:</a:t>
            </a:r>
            <a:endParaRPr lang="en-US" sz="1900" dirty="0">
              <a:latin typeface="Times New Roman" pitchFamily="18" charset="0"/>
              <a:cs typeface="Times New Roman" pitchFamily="18" charset="0"/>
            </a:endParaRPr>
          </a:p>
          <a:p>
            <a:pPr lvl="1"/>
            <a:r>
              <a:rPr lang="en-US" sz="1900" dirty="0">
                <a:latin typeface="Times New Roman" pitchFamily="18" charset="0"/>
                <a:cs typeface="Times New Roman" pitchFamily="18" charset="0"/>
              </a:rPr>
              <a:t>Proteins undergo a life cycle involving folding, translocation, post-translational processing, and degradation.</a:t>
            </a:r>
          </a:p>
          <a:p>
            <a:pPr lvl="1"/>
            <a:r>
              <a:rPr lang="en-US" sz="1900" dirty="0">
                <a:latin typeface="Times New Roman" pitchFamily="18" charset="0"/>
                <a:cs typeface="Times New Roman" pitchFamily="18" charset="0"/>
              </a:rPr>
              <a:t>Damage to proteins can occur through processes like </a:t>
            </a:r>
            <a:r>
              <a:rPr lang="en-US" sz="1900" dirty="0" err="1">
                <a:latin typeface="Times New Roman" pitchFamily="18" charset="0"/>
                <a:cs typeface="Times New Roman" pitchFamily="18" charset="0"/>
              </a:rPr>
              <a:t>proteolytic</a:t>
            </a:r>
            <a:r>
              <a:rPr lang="en-US" sz="1900" dirty="0">
                <a:latin typeface="Times New Roman" pitchFamily="18" charset="0"/>
                <a:cs typeface="Times New Roman" pitchFamily="18" charset="0"/>
              </a:rPr>
              <a:t> cleavage, acylation, methylation, phosphorylation, and others.</a:t>
            </a:r>
          </a:p>
          <a:p>
            <a:r>
              <a:rPr lang="en-US" sz="1900" b="1" dirty="0">
                <a:latin typeface="Times New Roman" pitchFamily="18" charset="0"/>
                <a:cs typeface="Times New Roman" pitchFamily="18" charset="0"/>
              </a:rPr>
              <a:t>Molecular Structures and Functional Families:</a:t>
            </a:r>
            <a:endParaRPr lang="en-US" sz="1900" dirty="0">
              <a:latin typeface="Times New Roman" pitchFamily="18" charset="0"/>
              <a:cs typeface="Times New Roman" pitchFamily="18" charset="0"/>
            </a:endParaRPr>
          </a:p>
          <a:p>
            <a:pPr lvl="1"/>
            <a:r>
              <a:rPr lang="en-US" sz="1900" dirty="0">
                <a:latin typeface="Times New Roman" pitchFamily="18" charset="0"/>
                <a:cs typeface="Times New Roman" pitchFamily="18" charset="0"/>
              </a:rPr>
              <a:t>Proteins have primary, secondary, tertiary, and quaternary structures.</a:t>
            </a:r>
          </a:p>
          <a:p>
            <a:pPr lvl="1"/>
            <a:r>
              <a:rPr lang="en-US" sz="1900" dirty="0">
                <a:latin typeface="Times New Roman" pitchFamily="18" charset="0"/>
                <a:cs typeface="Times New Roman" pitchFamily="18" charset="0"/>
              </a:rPr>
              <a:t>Amino acids exhibit preferences for specific structural conformations.</a:t>
            </a:r>
          </a:p>
          <a:p>
            <a:pPr lvl="1"/>
            <a:r>
              <a:rPr lang="en-US" sz="1900" dirty="0">
                <a:latin typeface="Times New Roman" pitchFamily="18" charset="0"/>
                <a:cs typeface="Times New Roman" pitchFamily="18" charset="0"/>
              </a:rPr>
              <a:t>Proteins are organized into motifs, domains, and functional families.</a:t>
            </a:r>
          </a:p>
          <a:p>
            <a:r>
              <a:rPr lang="en-US" sz="1900" b="1" dirty="0">
                <a:latin typeface="Times New Roman" pitchFamily="18" charset="0"/>
                <a:cs typeface="Times New Roman" pitchFamily="18" charset="0"/>
              </a:rPr>
              <a:t>Sequence Alignment and Structural Motifs:</a:t>
            </a:r>
            <a:endParaRPr lang="en-US" sz="1900" dirty="0">
              <a:latin typeface="Times New Roman" pitchFamily="18" charset="0"/>
              <a:cs typeface="Times New Roman" pitchFamily="18" charset="0"/>
            </a:endParaRPr>
          </a:p>
          <a:p>
            <a:pPr lvl="1"/>
            <a:r>
              <a:rPr lang="en-US" sz="1900" dirty="0">
                <a:latin typeface="Times New Roman" pitchFamily="18" charset="0"/>
                <a:cs typeface="Times New Roman" pitchFamily="18" charset="0"/>
              </a:rPr>
              <a:t>Sequence alignment helps arrange primary sequences based on shared properties.</a:t>
            </a:r>
          </a:p>
          <a:p>
            <a:pPr lvl="1"/>
            <a:r>
              <a:rPr lang="en-US" sz="1900" dirty="0">
                <a:latin typeface="Times New Roman" pitchFamily="18" charset="0"/>
                <a:cs typeface="Times New Roman" pitchFamily="18" charset="0"/>
              </a:rPr>
              <a:t>Structural alignment identifies significant structural motifs.</a:t>
            </a:r>
          </a:p>
          <a:p>
            <a:pPr lvl="1"/>
            <a:r>
              <a:rPr lang="en-US" sz="1900" dirty="0">
                <a:latin typeface="Times New Roman" pitchFamily="18" charset="0"/>
                <a:cs typeface="Times New Roman" pitchFamily="18" charset="0"/>
              </a:rPr>
              <a:t>Motifs and domains confer unique functions and properties to proteins.</a:t>
            </a:r>
          </a:p>
          <a:p>
            <a:endParaRPr lang="en-US" sz="2400" dirty="0">
              <a:latin typeface="+mj-lt"/>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324536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9668" y="333388"/>
            <a:ext cx="10176933" cy="574675"/>
          </a:xfrm>
        </p:spPr>
        <p:txBody>
          <a:bodyPr/>
          <a:lstStyle/>
          <a:p>
            <a:r>
              <a:rPr lang="en-US" sz="4000" dirty="0"/>
              <a:t>Domains</a:t>
            </a:r>
            <a:r>
              <a:rPr lang="en-US" sz="3200" dirty="0"/>
              <a:t> / Motifs</a:t>
            </a:r>
            <a:endParaRPr lang="el-GR" sz="3200" dirty="0"/>
          </a:p>
        </p:txBody>
      </p:sp>
      <p:sp>
        <p:nvSpPr>
          <p:cNvPr id="22531" name="Text Box 3"/>
          <p:cNvSpPr txBox="1">
            <a:spLocks noChangeArrowheads="1"/>
          </p:cNvSpPr>
          <p:nvPr/>
        </p:nvSpPr>
        <p:spPr bwMode="auto">
          <a:xfrm>
            <a:off x="600915" y="4424008"/>
            <a:ext cx="470323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dirty="0" smtClean="0">
                <a:solidFill>
                  <a:srgbClr val="000000"/>
                </a:solidFill>
              </a:rPr>
              <a:t>Structural alignment: </a:t>
            </a:r>
            <a:r>
              <a:rPr lang="el-GR" sz="2000" dirty="0" smtClean="0">
                <a:solidFill>
                  <a:srgbClr val="000000"/>
                </a:solidFill>
              </a:rPr>
              <a:t>a </a:t>
            </a:r>
            <a:r>
              <a:rPr lang="en-US" sz="2000" dirty="0" smtClean="0">
                <a:solidFill>
                  <a:srgbClr val="000000"/>
                </a:solidFill>
              </a:rPr>
              <a:t>method for discovering significant structural motifs.</a:t>
            </a:r>
          </a:p>
          <a:p>
            <a:pPr fontAlgn="base">
              <a:spcBef>
                <a:spcPct val="0"/>
              </a:spcBef>
              <a:spcAft>
                <a:spcPct val="0"/>
              </a:spcAft>
            </a:pPr>
            <a:endParaRPr lang="en-US" sz="2000" dirty="0" smtClean="0">
              <a:solidFill>
                <a:srgbClr val="000000"/>
              </a:solidFill>
            </a:endParaRPr>
          </a:p>
          <a:p>
            <a:pPr fontAlgn="base">
              <a:spcBef>
                <a:spcPct val="0"/>
              </a:spcBef>
              <a:spcAft>
                <a:spcPct val="0"/>
              </a:spcAft>
            </a:pPr>
            <a:r>
              <a:rPr lang="en-US" sz="2000" dirty="0" smtClean="0">
                <a:solidFill>
                  <a:srgbClr val="000000"/>
                </a:solidFill>
              </a:rPr>
              <a:t>-Based </a:t>
            </a:r>
            <a:r>
              <a:rPr lang="en-US" sz="2000" dirty="0" smtClean="0">
                <a:solidFill>
                  <a:srgbClr val="000000"/>
                </a:solidFill>
              </a:rPr>
              <a:t>on comparison of shape</a:t>
            </a:r>
          </a:p>
          <a:p>
            <a:pPr fontAlgn="base">
              <a:spcBef>
                <a:spcPct val="0"/>
              </a:spcBef>
              <a:spcAft>
                <a:spcPct val="0"/>
              </a:spcAft>
            </a:pPr>
            <a:endParaRPr lang="el-GR" dirty="0" smtClean="0">
              <a:solidFill>
                <a:srgbClr val="000000"/>
              </a:solidFill>
            </a:endParaRPr>
          </a:p>
        </p:txBody>
      </p:sp>
      <p:pic>
        <p:nvPicPr>
          <p:cNvPr id="22532" name="Picture 4" descr="Alignment_of_thioredox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765" y="3836594"/>
            <a:ext cx="3711277" cy="2775265"/>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5"/>
          <p:cNvSpPr txBox="1">
            <a:spLocks noChangeArrowheads="1"/>
          </p:cNvSpPr>
          <p:nvPr/>
        </p:nvSpPr>
        <p:spPr bwMode="auto">
          <a:xfrm>
            <a:off x="9552519" y="4291025"/>
            <a:ext cx="238927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l-GR" dirty="0" smtClean="0">
                <a:solidFill>
                  <a:srgbClr val="000000"/>
                </a:solidFill>
              </a:rPr>
              <a:t>Structural alignment of </a:t>
            </a:r>
            <a:r>
              <a:rPr lang="en-US" dirty="0" err="1" smtClean="0">
                <a:solidFill>
                  <a:srgbClr val="000000"/>
                </a:solidFill>
              </a:rPr>
              <a:t>thioredoxins</a:t>
            </a:r>
            <a:r>
              <a:rPr lang="el-GR" dirty="0" smtClean="0">
                <a:solidFill>
                  <a:srgbClr val="000000"/>
                </a:solidFill>
              </a:rPr>
              <a:t> from humans </a:t>
            </a:r>
            <a:r>
              <a:rPr lang="en-US" dirty="0" smtClean="0">
                <a:solidFill>
                  <a:srgbClr val="000000"/>
                </a:solidFill>
              </a:rPr>
              <a:t>(red)</a:t>
            </a:r>
            <a:r>
              <a:rPr lang="el-GR" dirty="0" smtClean="0">
                <a:solidFill>
                  <a:srgbClr val="000000"/>
                </a:solidFill>
              </a:rPr>
              <a:t>and the fly </a:t>
            </a:r>
            <a:r>
              <a:rPr lang="en-US" dirty="0" err="1" smtClean="0">
                <a:solidFill>
                  <a:srgbClr val="000000"/>
                </a:solidFill>
              </a:rPr>
              <a:t>Drosphila</a:t>
            </a:r>
            <a:r>
              <a:rPr lang="en-US" dirty="0" smtClean="0">
                <a:solidFill>
                  <a:srgbClr val="000000"/>
                </a:solidFill>
              </a:rPr>
              <a:t> </a:t>
            </a:r>
            <a:r>
              <a:rPr lang="en-US" dirty="0" err="1" smtClean="0">
                <a:solidFill>
                  <a:srgbClr val="000000"/>
                </a:solidFill>
              </a:rPr>
              <a:t>melangaster</a:t>
            </a:r>
            <a:r>
              <a:rPr lang="en-US" dirty="0" smtClean="0">
                <a:solidFill>
                  <a:srgbClr val="000000"/>
                </a:solidFill>
              </a:rPr>
              <a:t> (yellow).</a:t>
            </a:r>
            <a:endParaRPr lang="el-GR" dirty="0" smtClean="0">
              <a:solidFill>
                <a:srgbClr val="000000"/>
              </a:solidFill>
            </a:endParaRPr>
          </a:p>
        </p:txBody>
      </p:sp>
      <p:sp>
        <p:nvSpPr>
          <p:cNvPr id="22534" name="Text Box 6"/>
          <p:cNvSpPr txBox="1">
            <a:spLocks noChangeArrowheads="1"/>
          </p:cNvSpPr>
          <p:nvPr/>
        </p:nvSpPr>
        <p:spPr bwMode="auto">
          <a:xfrm>
            <a:off x="851130" y="1118276"/>
            <a:ext cx="970727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000" b="1" dirty="0" smtClean="0">
                <a:solidFill>
                  <a:srgbClr val="000000"/>
                </a:solidFill>
              </a:rPr>
              <a:t>Motifs</a:t>
            </a:r>
            <a:r>
              <a:rPr lang="en-US" sz="2000" dirty="0" smtClean="0">
                <a:solidFill>
                  <a:srgbClr val="000000"/>
                </a:solidFill>
              </a:rPr>
              <a:t>: short conserved sequences</a:t>
            </a:r>
            <a:r>
              <a:rPr lang="el-GR" sz="2000" dirty="0" smtClean="0">
                <a:solidFill>
                  <a:srgbClr val="000000"/>
                </a:solidFill>
              </a:rPr>
              <a:t>,</a:t>
            </a:r>
            <a:r>
              <a:rPr lang="en-US" sz="2000" dirty="0" smtClean="0">
                <a:solidFill>
                  <a:srgbClr val="000000"/>
                </a:solidFill>
              </a:rPr>
              <a:t> which appear in a variety of other molecules.</a:t>
            </a:r>
          </a:p>
          <a:p>
            <a:pPr fontAlgn="base">
              <a:spcBef>
                <a:spcPct val="0"/>
              </a:spcBef>
              <a:spcAft>
                <a:spcPct val="0"/>
              </a:spcAft>
            </a:pPr>
            <a:endParaRPr lang="en-US" sz="2000" dirty="0" smtClean="0">
              <a:solidFill>
                <a:srgbClr val="000000"/>
              </a:solidFill>
            </a:endParaRPr>
          </a:p>
          <a:p>
            <a:pPr fontAlgn="base">
              <a:spcBef>
                <a:spcPct val="0"/>
              </a:spcBef>
              <a:spcAft>
                <a:spcPct val="0"/>
              </a:spcAft>
            </a:pPr>
            <a:r>
              <a:rPr lang="en-US" sz="2000" b="1" dirty="0" smtClean="0">
                <a:solidFill>
                  <a:srgbClr val="000000"/>
                </a:solidFill>
              </a:rPr>
              <a:t>Domains</a:t>
            </a:r>
            <a:r>
              <a:rPr lang="en-US" sz="2000" dirty="0" smtClean="0">
                <a:solidFill>
                  <a:srgbClr val="000000"/>
                </a:solidFill>
              </a:rPr>
              <a:t>: part of the sequence that appear as conserved</a:t>
            </a:r>
          </a:p>
          <a:p>
            <a:pPr fontAlgn="base">
              <a:spcBef>
                <a:spcPct val="0"/>
              </a:spcBef>
              <a:spcAft>
                <a:spcPct val="0"/>
              </a:spcAft>
            </a:pPr>
            <a:r>
              <a:rPr lang="en-US" sz="2000" dirty="0" smtClean="0">
                <a:solidFill>
                  <a:srgbClr val="000000"/>
                </a:solidFill>
              </a:rPr>
              <a:t>modules in proteins that are not related, in global terms.</a:t>
            </a:r>
          </a:p>
          <a:p>
            <a:pPr fontAlgn="base">
              <a:spcBef>
                <a:spcPct val="0"/>
              </a:spcBef>
              <a:spcAft>
                <a:spcPct val="0"/>
              </a:spcAft>
            </a:pPr>
            <a:r>
              <a:rPr lang="en-US" sz="2000" dirty="0" smtClean="0">
                <a:solidFill>
                  <a:srgbClr val="000000"/>
                </a:solidFill>
              </a:rPr>
              <a:t>Usually with a distinct three dimensional fold, carrying a unique function and appearing in different proteins</a:t>
            </a:r>
          </a:p>
          <a:p>
            <a:pPr fontAlgn="base">
              <a:spcBef>
                <a:spcPct val="0"/>
              </a:spcBef>
              <a:spcAft>
                <a:spcPct val="0"/>
              </a:spcAft>
            </a:pPr>
            <a:endParaRPr lang="en-US" sz="2000" dirty="0" smtClean="0">
              <a:solidFill>
                <a:srgbClr val="000000"/>
              </a:solidFill>
            </a:endParaRPr>
          </a:p>
          <a:p>
            <a:pPr fontAlgn="base">
              <a:spcBef>
                <a:spcPct val="0"/>
              </a:spcBef>
              <a:spcAft>
                <a:spcPct val="0"/>
              </a:spcAft>
            </a:pPr>
            <a:r>
              <a:rPr lang="en-US" sz="2000" b="1" dirty="0" smtClean="0">
                <a:solidFill>
                  <a:srgbClr val="000000"/>
                </a:solidFill>
              </a:rPr>
              <a:t>Repeats</a:t>
            </a:r>
            <a:r>
              <a:rPr lang="en-US" sz="2000" dirty="0" smtClean="0">
                <a:solidFill>
                  <a:srgbClr val="000000"/>
                </a:solidFill>
              </a:rPr>
              <a:t>: structurally or functionally interdependent modules.</a:t>
            </a:r>
          </a:p>
        </p:txBody>
      </p:sp>
    </p:spTree>
    <p:extLst>
      <p:ext uri="{BB962C8B-B14F-4D97-AF65-F5344CB8AC3E}">
        <p14:creationId xmlns:p14="http://schemas.microsoft.com/office/powerpoint/2010/main" val="2043274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9" y="274638"/>
            <a:ext cx="10479617" cy="633412"/>
          </a:xfrm>
        </p:spPr>
        <p:txBody>
          <a:bodyPr/>
          <a:lstStyle/>
          <a:p>
            <a:r>
              <a:rPr lang="en-US" sz="3200" dirty="0"/>
              <a:t>Functional families</a:t>
            </a:r>
            <a:endParaRPr lang="el-GR" sz="3200" dirty="0"/>
          </a:p>
        </p:txBody>
      </p:sp>
      <p:sp>
        <p:nvSpPr>
          <p:cNvPr id="23555" name="Text Box 3"/>
          <p:cNvSpPr txBox="1">
            <a:spLocks noChangeArrowheads="1"/>
          </p:cNvSpPr>
          <p:nvPr/>
        </p:nvSpPr>
        <p:spPr bwMode="auto">
          <a:xfrm>
            <a:off x="1255185" y="4617269"/>
            <a:ext cx="943202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b="1" dirty="0" smtClean="0">
                <a:solidFill>
                  <a:srgbClr val="000000"/>
                </a:solidFill>
                <a:latin typeface="Verdana" pitchFamily="34" charset="0"/>
                <a:ea typeface="HGMaruGothicMPRO" pitchFamily="50" charset="-128"/>
              </a:rPr>
              <a:t>Protein family classification databases</a:t>
            </a:r>
            <a:r>
              <a:rPr lang="en-US" dirty="0" smtClean="0">
                <a:solidFill>
                  <a:srgbClr val="000000"/>
                </a:solidFill>
              </a:rPr>
              <a:t>:</a:t>
            </a:r>
            <a:endParaRPr lang="en-US" b="1" dirty="0" smtClean="0">
              <a:solidFill>
                <a:srgbClr val="000000"/>
              </a:solidFill>
            </a:endParaRPr>
          </a:p>
          <a:p>
            <a:pPr fontAlgn="base">
              <a:spcBef>
                <a:spcPct val="0"/>
              </a:spcBef>
              <a:spcAft>
                <a:spcPct val="0"/>
              </a:spcAft>
            </a:pPr>
            <a:r>
              <a:rPr lang="el-GR" b="1" dirty="0" smtClean="0">
                <a:solidFill>
                  <a:srgbClr val="000000"/>
                </a:solidFill>
                <a:hlinkClick r:id="rId2" action="ppaction://hlinksldjump"/>
              </a:rPr>
              <a:t>PROSITE</a:t>
            </a:r>
            <a:r>
              <a:rPr lang="el-GR" dirty="0" smtClean="0">
                <a:solidFill>
                  <a:srgbClr val="000000"/>
                </a:solidFill>
              </a:rPr>
              <a:t>. </a:t>
            </a:r>
            <a:r>
              <a:rPr lang="en-US" dirty="0" smtClean="0">
                <a:solidFill>
                  <a:srgbClr val="000000"/>
                </a:solidFill>
              </a:rPr>
              <a:t>Database of protein families and domain, defined by patterns and profiles, at </a:t>
            </a:r>
            <a:r>
              <a:rPr lang="en-US" dirty="0" err="1" smtClean="0">
                <a:solidFill>
                  <a:srgbClr val="000000"/>
                </a:solidFill>
              </a:rPr>
              <a:t>ExPASY</a:t>
            </a:r>
            <a:r>
              <a:rPr lang="en-US" dirty="0" smtClean="0">
                <a:solidFill>
                  <a:srgbClr val="000000"/>
                </a:solidFill>
              </a:rPr>
              <a:t>.</a:t>
            </a:r>
            <a:r>
              <a:rPr lang="el-GR" dirty="0" smtClean="0">
                <a:solidFill>
                  <a:srgbClr val="000000"/>
                </a:solidFill>
              </a:rPr>
              <a:t> </a:t>
            </a:r>
            <a:r>
              <a:rPr lang="el-GR" u="sng" dirty="0" smtClean="0">
                <a:solidFill>
                  <a:srgbClr val="000000"/>
                </a:solidFill>
                <a:hlinkClick r:id="rId3"/>
              </a:rPr>
              <a:t>http://au.expasy.org/prosite/</a:t>
            </a:r>
            <a:endParaRPr lang="el-GR" u="sng" dirty="0" smtClean="0">
              <a:solidFill>
                <a:srgbClr val="000000"/>
              </a:solidFill>
            </a:endParaRPr>
          </a:p>
          <a:p>
            <a:pPr fontAlgn="base">
              <a:spcBef>
                <a:spcPct val="0"/>
              </a:spcBef>
              <a:spcAft>
                <a:spcPct val="0"/>
              </a:spcAft>
            </a:pPr>
            <a:r>
              <a:rPr lang="el-GR" b="1" dirty="0" smtClean="0">
                <a:solidFill>
                  <a:srgbClr val="000000"/>
                </a:solidFill>
                <a:hlinkClick r:id="rId4" action="ppaction://hlinksldjump"/>
              </a:rPr>
              <a:t>Pfam</a:t>
            </a:r>
            <a:r>
              <a:rPr lang="el-GR" dirty="0" smtClean="0">
                <a:solidFill>
                  <a:srgbClr val="000000"/>
                </a:solidFill>
              </a:rPr>
              <a:t>. </a:t>
            </a:r>
            <a:r>
              <a:rPr lang="en-US" dirty="0" smtClean="0">
                <a:solidFill>
                  <a:srgbClr val="000000"/>
                </a:solidFill>
              </a:rPr>
              <a:t>Multiple sequence alignments and HMMs of protein domains and families, at Sanger Institute.</a:t>
            </a:r>
            <a:r>
              <a:rPr lang="el-GR" dirty="0" smtClean="0">
                <a:solidFill>
                  <a:srgbClr val="000000"/>
                </a:solidFill>
              </a:rPr>
              <a:t> </a:t>
            </a:r>
            <a:r>
              <a:rPr lang="el-GR" dirty="0" smtClean="0">
                <a:solidFill>
                  <a:srgbClr val="000000"/>
                </a:solidFill>
                <a:hlinkClick r:id="rId5"/>
              </a:rPr>
              <a:t>http://www.sanger.ac.uk/Software/Pfam/help/index.shtml</a:t>
            </a:r>
            <a:endParaRPr lang="el-GR" dirty="0" smtClean="0">
              <a:solidFill>
                <a:srgbClr val="000000"/>
              </a:solidFill>
            </a:endParaRPr>
          </a:p>
          <a:p>
            <a:pPr fontAlgn="base">
              <a:spcBef>
                <a:spcPct val="0"/>
              </a:spcBef>
              <a:spcAft>
                <a:spcPct val="0"/>
              </a:spcAft>
            </a:pPr>
            <a:r>
              <a:rPr lang="en-US" b="1" dirty="0" smtClean="0">
                <a:solidFill>
                  <a:srgbClr val="000000"/>
                </a:solidFill>
                <a:hlinkClick r:id="rId6" action="ppaction://hlinksldjump"/>
              </a:rPr>
              <a:t>SMART</a:t>
            </a:r>
            <a:r>
              <a:rPr lang="el-GR" dirty="0" smtClean="0">
                <a:solidFill>
                  <a:srgbClr val="000000"/>
                </a:solidFill>
              </a:rPr>
              <a:t> </a:t>
            </a:r>
            <a:r>
              <a:rPr lang="en-US" dirty="0" smtClean="0">
                <a:solidFill>
                  <a:srgbClr val="000000"/>
                </a:solidFill>
              </a:rPr>
              <a:t>Simple Modular Architecture Research Tool, at </a:t>
            </a:r>
            <a:r>
              <a:rPr lang="el-GR" dirty="0" smtClean="0">
                <a:solidFill>
                  <a:srgbClr val="000000"/>
                </a:solidFill>
              </a:rPr>
              <a:t>EMBL. </a:t>
            </a:r>
            <a:r>
              <a:rPr lang="el-GR" dirty="0" smtClean="0">
                <a:solidFill>
                  <a:srgbClr val="000000"/>
                </a:solidFill>
                <a:hlinkClick r:id="rId7"/>
              </a:rPr>
              <a:t>http://smart.embl-heidelberg.de/</a:t>
            </a:r>
            <a:endParaRPr lang="el-GR" dirty="0" smtClean="0">
              <a:solidFill>
                <a:srgbClr val="000000"/>
              </a:solidFill>
            </a:endParaRPr>
          </a:p>
        </p:txBody>
      </p:sp>
      <p:sp>
        <p:nvSpPr>
          <p:cNvPr id="23556" name="Text Box 4"/>
          <p:cNvSpPr txBox="1">
            <a:spLocks noChangeArrowheads="1"/>
          </p:cNvSpPr>
          <p:nvPr/>
        </p:nvSpPr>
        <p:spPr bwMode="auto">
          <a:xfrm>
            <a:off x="1255185" y="4129961"/>
            <a:ext cx="90761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20000"/>
              </a:spcBef>
              <a:spcAft>
                <a:spcPct val="0"/>
              </a:spcAft>
            </a:pPr>
            <a:r>
              <a:rPr lang="en-US" sz="1400" dirty="0" smtClean="0">
                <a:solidFill>
                  <a:srgbClr val="000000"/>
                </a:solidFill>
              </a:rPr>
              <a:t>By associating a novel protein with a protein family, one can predict the function of the novel protein</a:t>
            </a:r>
            <a:endParaRPr lang="el-GR" sz="1400" dirty="0" smtClean="0">
              <a:solidFill>
                <a:srgbClr val="000000"/>
              </a:solidFill>
            </a:endParaRPr>
          </a:p>
        </p:txBody>
      </p:sp>
      <p:sp>
        <p:nvSpPr>
          <p:cNvPr id="23557" name="Text Box 5"/>
          <p:cNvSpPr txBox="1">
            <a:spLocks noChangeArrowheads="1"/>
          </p:cNvSpPr>
          <p:nvPr/>
        </p:nvSpPr>
        <p:spPr bwMode="auto">
          <a:xfrm>
            <a:off x="6727597" y="1884571"/>
            <a:ext cx="4993217"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Domains are clustered into families in which significant sequence similarity is detected as well as conservation of biochemical activity.</a:t>
            </a:r>
          </a:p>
          <a:p>
            <a:pPr fontAlgn="base">
              <a:spcBef>
                <a:spcPct val="50000"/>
              </a:spcBef>
              <a:spcAft>
                <a:spcPct val="0"/>
              </a:spcAft>
            </a:pPr>
            <a:r>
              <a:rPr lang="en-US" dirty="0" smtClean="0">
                <a:solidFill>
                  <a:srgbClr val="000000"/>
                </a:solidFill>
              </a:rPr>
              <a:t>SCOP-a structural classification of proteins</a:t>
            </a:r>
            <a:endParaRPr lang="el-GR" dirty="0" smtClean="0">
              <a:solidFill>
                <a:srgbClr val="000000"/>
              </a:solidFill>
            </a:endParaRPr>
          </a:p>
        </p:txBody>
      </p:sp>
      <p:sp>
        <p:nvSpPr>
          <p:cNvPr id="23558" name="Text Box 6"/>
          <p:cNvSpPr txBox="1">
            <a:spLocks noChangeArrowheads="1"/>
          </p:cNvSpPr>
          <p:nvPr/>
        </p:nvSpPr>
        <p:spPr bwMode="auto">
          <a:xfrm>
            <a:off x="1680633" y="1171575"/>
            <a:ext cx="6815667" cy="291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90000"/>
              </a:spcBef>
              <a:spcAft>
                <a:spcPct val="0"/>
              </a:spcAft>
            </a:pPr>
            <a:r>
              <a:rPr lang="en-US" dirty="0" smtClean="0">
                <a:solidFill>
                  <a:srgbClr val="000000"/>
                </a:solidFill>
              </a:rPr>
              <a:t>Proteins can be grouped into functional families; proteins that carry out related functions</a:t>
            </a:r>
          </a:p>
          <a:p>
            <a:pPr fontAlgn="base">
              <a:lnSpc>
                <a:spcPct val="110000"/>
              </a:lnSpc>
              <a:spcBef>
                <a:spcPct val="90000"/>
              </a:spcBef>
              <a:spcAft>
                <a:spcPct val="0"/>
              </a:spcAft>
            </a:pPr>
            <a:r>
              <a:rPr lang="en-US" dirty="0" smtClean="0">
                <a:solidFill>
                  <a:srgbClr val="000000"/>
                </a:solidFill>
              </a:rPr>
              <a:t>Structural</a:t>
            </a:r>
          </a:p>
          <a:p>
            <a:pPr fontAlgn="base">
              <a:lnSpc>
                <a:spcPct val="110000"/>
              </a:lnSpc>
              <a:spcBef>
                <a:spcPct val="90000"/>
              </a:spcBef>
              <a:spcAft>
                <a:spcPct val="0"/>
              </a:spcAft>
            </a:pPr>
            <a:r>
              <a:rPr lang="en-US" dirty="0" smtClean="0">
                <a:solidFill>
                  <a:srgbClr val="000000"/>
                </a:solidFill>
              </a:rPr>
              <a:t>Signaling pathways</a:t>
            </a:r>
          </a:p>
          <a:p>
            <a:pPr fontAlgn="base">
              <a:lnSpc>
                <a:spcPct val="110000"/>
              </a:lnSpc>
              <a:spcBef>
                <a:spcPct val="90000"/>
              </a:spcBef>
              <a:spcAft>
                <a:spcPct val="0"/>
              </a:spcAft>
            </a:pPr>
            <a:r>
              <a:rPr lang="en-US" dirty="0" smtClean="0">
                <a:solidFill>
                  <a:srgbClr val="000000"/>
                </a:solidFill>
              </a:rPr>
              <a:t>Metabolic</a:t>
            </a:r>
          </a:p>
          <a:p>
            <a:pPr fontAlgn="base">
              <a:lnSpc>
                <a:spcPct val="110000"/>
              </a:lnSpc>
              <a:spcBef>
                <a:spcPct val="90000"/>
              </a:spcBef>
              <a:spcAft>
                <a:spcPct val="0"/>
              </a:spcAft>
            </a:pPr>
            <a:r>
              <a:rPr lang="en-US" dirty="0" smtClean="0">
                <a:solidFill>
                  <a:srgbClr val="000000"/>
                </a:solidFill>
              </a:rPr>
              <a:t>Transportation</a:t>
            </a:r>
            <a:endParaRPr lang="el-GR" dirty="0" smtClean="0">
              <a:solidFill>
                <a:srgbClr val="000000"/>
              </a:solidFill>
            </a:endParaRPr>
          </a:p>
        </p:txBody>
      </p:sp>
      <p:grpSp>
        <p:nvGrpSpPr>
          <p:cNvPr id="23559" name="Group 7"/>
          <p:cNvGrpSpPr>
            <a:grpSpLocks/>
          </p:cNvGrpSpPr>
          <p:nvPr/>
        </p:nvGrpSpPr>
        <p:grpSpPr bwMode="auto">
          <a:xfrm>
            <a:off x="1007536" y="2492375"/>
            <a:ext cx="789517" cy="304800"/>
            <a:chOff x="476" y="1373"/>
            <a:chExt cx="373" cy="192"/>
          </a:xfrm>
        </p:grpSpPr>
        <p:pic>
          <p:nvPicPr>
            <p:cNvPr id="23560" name="Picture 8" descr="Boardsku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 y="1373"/>
              <a:ext cx="192" cy="192"/>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Board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 y="1373"/>
              <a:ext cx="192" cy="1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562" name="Group 10"/>
          <p:cNvGrpSpPr>
            <a:grpSpLocks/>
          </p:cNvGrpSpPr>
          <p:nvPr/>
        </p:nvGrpSpPr>
        <p:grpSpPr bwMode="auto">
          <a:xfrm>
            <a:off x="1007536" y="1989138"/>
            <a:ext cx="789517" cy="304800"/>
            <a:chOff x="476" y="1117"/>
            <a:chExt cx="373" cy="192"/>
          </a:xfrm>
        </p:grpSpPr>
        <p:pic>
          <p:nvPicPr>
            <p:cNvPr id="23563" name="Picture 11" descr="Dri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 y="1117"/>
              <a:ext cx="192" cy="192"/>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Boxofnail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 y="1117"/>
              <a:ext cx="192" cy="1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565" name="Group 13"/>
          <p:cNvGrpSpPr>
            <a:grpSpLocks/>
          </p:cNvGrpSpPr>
          <p:nvPr/>
        </p:nvGrpSpPr>
        <p:grpSpPr bwMode="auto">
          <a:xfrm>
            <a:off x="1051985" y="3459167"/>
            <a:ext cx="694267" cy="325437"/>
            <a:chOff x="521" y="1842"/>
            <a:chExt cx="328" cy="205"/>
          </a:xfrm>
        </p:grpSpPr>
        <p:pic>
          <p:nvPicPr>
            <p:cNvPr id="23566" name="Picture 14" descr="HandTruck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 y="1855"/>
              <a:ext cx="192" cy="192"/>
            </a:xfrm>
            <a:prstGeom prst="rect">
              <a:avLst/>
            </a:prstGeom>
            <a:noFill/>
            <a:extLst>
              <a:ext uri="{909E8E84-426E-40DD-AFC4-6F175D3DCCD1}">
                <a14:hiddenFill xmlns:a14="http://schemas.microsoft.com/office/drawing/2010/main">
                  <a:solidFill>
                    <a:srgbClr val="FFFFFF"/>
                  </a:solidFill>
                </a14:hiddenFill>
              </a:ext>
            </a:extLst>
          </p:spPr>
        </p:pic>
        <p:pic>
          <p:nvPicPr>
            <p:cNvPr id="23567" name="Picture 15" descr="Tru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 y="1842"/>
              <a:ext cx="192" cy="1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568" name="Group 16"/>
          <p:cNvGrpSpPr>
            <a:grpSpLocks/>
          </p:cNvGrpSpPr>
          <p:nvPr/>
        </p:nvGrpSpPr>
        <p:grpSpPr bwMode="auto">
          <a:xfrm>
            <a:off x="1102793" y="2946400"/>
            <a:ext cx="690033" cy="330200"/>
            <a:chOff x="521" y="1570"/>
            <a:chExt cx="326" cy="208"/>
          </a:xfrm>
        </p:grpSpPr>
        <p:pic>
          <p:nvPicPr>
            <p:cNvPr id="23569" name="Picture 17" descr="Croisa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 y="1586"/>
              <a:ext cx="192" cy="192"/>
            </a:xfrm>
            <a:prstGeom prst="rect">
              <a:avLst/>
            </a:prstGeom>
            <a:noFill/>
            <a:extLst>
              <a:ext uri="{909E8E84-426E-40DD-AFC4-6F175D3DCCD1}">
                <a14:hiddenFill xmlns:a14="http://schemas.microsoft.com/office/drawing/2010/main">
                  <a:solidFill>
                    <a:srgbClr val="FFFFFF"/>
                  </a:solidFill>
                </a14:hiddenFill>
              </a:ext>
            </a:extLst>
          </p:spPr>
        </p:pic>
        <p:pic>
          <p:nvPicPr>
            <p:cNvPr id="23570" name="Picture 18" descr="Emment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1" y="1570"/>
              <a:ext cx="192" cy="192"/>
            </a:xfrm>
            <a:prstGeom prst="rect">
              <a:avLst/>
            </a:prstGeom>
            <a:noFill/>
            <a:extLst>
              <a:ext uri="{909E8E84-426E-40DD-AFC4-6F175D3DCCD1}">
                <a14:hiddenFill xmlns:a14="http://schemas.microsoft.com/office/drawing/2010/main">
                  <a:solidFill>
                    <a:srgbClr val="FFFFFF"/>
                  </a:solidFill>
                </a14:hiddenFill>
              </a:ext>
            </a:extLst>
          </p:spPr>
        </p:pic>
      </p:grpSp>
      <p:sp>
        <p:nvSpPr>
          <p:cNvPr id="23571" name="Line 19"/>
          <p:cNvSpPr>
            <a:spLocks noChangeShapeType="1"/>
          </p:cNvSpPr>
          <p:nvPr/>
        </p:nvSpPr>
        <p:spPr bwMode="auto">
          <a:xfrm>
            <a:off x="2555070" y="3980203"/>
            <a:ext cx="8064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1843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16634" y="15398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433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Object 3"/>
          <p:cNvGraphicFramePr>
            <a:graphicFrameLocks noChangeAspect="1"/>
          </p:cNvGraphicFramePr>
          <p:nvPr>
            <p:extLst>
              <p:ext uri="{D42A27DB-BD31-4B8C-83A1-F6EECF244321}">
                <p14:modId xmlns:p14="http://schemas.microsoft.com/office/powerpoint/2010/main" val="1246111492"/>
              </p:ext>
            </p:extLst>
          </p:nvPr>
        </p:nvGraphicFramePr>
        <p:xfrm>
          <a:off x="1677988" y="1377950"/>
          <a:ext cx="8553450" cy="4597400"/>
        </p:xfrm>
        <a:graphic>
          <a:graphicData uri="http://schemas.openxmlformats.org/presentationml/2006/ole">
            <mc:AlternateContent xmlns:mc="http://schemas.openxmlformats.org/markup-compatibility/2006">
              <mc:Choice xmlns:v="urn:schemas-microsoft-com:vml" Requires="v">
                <p:oleObj spid="_x0000_s2170" name="Worksheet" r:id="rId3" imgW="4486147" imgH="2448028" progId="Excel.Sheet.8">
                  <p:embed/>
                </p:oleObj>
              </mc:Choice>
              <mc:Fallback>
                <p:oleObj name="Worksheet" r:id="rId3" imgW="4486147" imgH="2448028" progId="Excel.Sheet.8">
                  <p:embed/>
                  <p:pic>
                    <p:nvPicPr>
                      <p:cNvPr id="0" name=""/>
                      <p:cNvPicPr>
                        <a:picLocks noChangeAspect="1" noChangeArrowheads="1"/>
                      </p:cNvPicPr>
                      <p:nvPr/>
                    </p:nvPicPr>
                    <p:blipFill>
                      <a:blip r:embed="rId4"/>
                      <a:srcRect/>
                      <a:stretch>
                        <a:fillRect/>
                      </a:stretch>
                    </p:blipFill>
                    <p:spPr bwMode="auto">
                      <a:xfrm>
                        <a:off x="1677988" y="1377950"/>
                        <a:ext cx="8553450" cy="4597400"/>
                      </a:xfrm>
                      <a:prstGeom prst="rect">
                        <a:avLst/>
                      </a:prstGeom>
                      <a:noFill/>
                      <a:ln>
                        <a:noFill/>
                      </a:ln>
                      <a:effectLst/>
                    </p:spPr>
                  </p:pic>
                </p:oleObj>
              </mc:Fallback>
            </mc:AlternateContent>
          </a:graphicData>
        </a:graphic>
      </p:graphicFrame>
      <p:sp>
        <p:nvSpPr>
          <p:cNvPr id="47109" name="Rectangle 5"/>
          <p:cNvSpPr>
            <a:spLocks noGrp="1" noChangeArrowheads="1"/>
          </p:cNvSpPr>
          <p:nvPr>
            <p:ph type="title"/>
          </p:nvPr>
        </p:nvSpPr>
        <p:spPr>
          <a:xfrm>
            <a:off x="609601" y="274638"/>
            <a:ext cx="10382251" cy="633412"/>
          </a:xfrm>
        </p:spPr>
        <p:txBody>
          <a:bodyPr/>
          <a:lstStyle/>
          <a:p>
            <a:r>
              <a:rPr lang="en-US" sz="3200"/>
              <a:t>Protein function </a:t>
            </a:r>
            <a:r>
              <a:rPr lang="en-US" sz="1400">
                <a:solidFill>
                  <a:schemeClr val="bg1"/>
                </a:solidFill>
              </a:rPr>
              <a:t>char</a:t>
            </a:r>
            <a:r>
              <a:rPr lang="en-US" sz="1800">
                <a:solidFill>
                  <a:schemeClr val="bg1"/>
                </a:solidFill>
              </a:rPr>
              <a:t>t</a:t>
            </a:r>
            <a:endParaRPr lang="el-GR" sz="1800">
              <a:solidFill>
                <a:schemeClr val="bg1"/>
              </a:solidFill>
            </a:endParaRPr>
          </a:p>
        </p:txBody>
      </p:sp>
      <p:pic>
        <p:nvPicPr>
          <p:cNvPr id="2145" name="Picture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3929" y="274922"/>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719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pros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783" y="1693816"/>
            <a:ext cx="7895167" cy="503453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pro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67" y="191069"/>
            <a:ext cx="2311400" cy="942406"/>
          </a:xfrm>
          <a:prstGeom prst="rect">
            <a:avLst/>
          </a:prstGeom>
          <a:noFill/>
          <a:extLst>
            <a:ext uri="{909E8E84-426E-40DD-AFC4-6F175D3DCCD1}">
              <a14:hiddenFill xmlns:a14="http://schemas.microsoft.com/office/drawing/2010/main">
                <a:solidFill>
                  <a:srgbClr val="FFFFFF"/>
                </a:solidFill>
              </a14:hiddenFill>
            </a:ext>
          </a:extLst>
        </p:spPr>
      </p:pic>
      <p:sp>
        <p:nvSpPr>
          <p:cNvPr id="25605" name="Text Box 5"/>
          <p:cNvSpPr txBox="1">
            <a:spLocks noChangeArrowheads="1"/>
          </p:cNvSpPr>
          <p:nvPr/>
        </p:nvSpPr>
        <p:spPr bwMode="auto">
          <a:xfrm>
            <a:off x="1492250" y="1133475"/>
            <a:ext cx="86402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dirty="0" smtClean="0">
                <a:solidFill>
                  <a:srgbClr val="000000"/>
                </a:solidFill>
              </a:rPr>
              <a:t>A </a:t>
            </a:r>
            <a:r>
              <a:rPr lang="el-GR" dirty="0" smtClean="0">
                <a:solidFill>
                  <a:srgbClr val="333399"/>
                </a:solidFill>
              </a:rPr>
              <a:t>P</a:t>
            </a:r>
            <a:r>
              <a:rPr lang="el-GR" dirty="0" smtClean="0">
                <a:solidFill>
                  <a:srgbClr val="000000"/>
                </a:solidFill>
              </a:rPr>
              <a:t>seudo-</a:t>
            </a:r>
            <a:r>
              <a:rPr lang="el-GR" dirty="0" smtClean="0">
                <a:solidFill>
                  <a:srgbClr val="333399"/>
                </a:solidFill>
              </a:rPr>
              <a:t>R</a:t>
            </a:r>
            <a:r>
              <a:rPr lang="el-GR" dirty="0" smtClean="0">
                <a:solidFill>
                  <a:srgbClr val="000000"/>
                </a:solidFill>
              </a:rPr>
              <a:t>otational </a:t>
            </a:r>
            <a:r>
              <a:rPr lang="el-GR" dirty="0" smtClean="0">
                <a:solidFill>
                  <a:srgbClr val="333399"/>
                </a:solidFill>
              </a:rPr>
              <a:t>O</a:t>
            </a:r>
            <a:r>
              <a:rPr lang="el-GR" dirty="0" smtClean="0">
                <a:solidFill>
                  <a:srgbClr val="000000"/>
                </a:solidFill>
              </a:rPr>
              <a:t>nline </a:t>
            </a:r>
            <a:r>
              <a:rPr lang="el-GR" dirty="0" smtClean="0">
                <a:solidFill>
                  <a:srgbClr val="333399"/>
                </a:solidFill>
              </a:rPr>
              <a:t>S</a:t>
            </a:r>
            <a:r>
              <a:rPr lang="el-GR" dirty="0" smtClean="0">
                <a:solidFill>
                  <a:srgbClr val="000000"/>
                </a:solidFill>
              </a:rPr>
              <a:t>ervice and </a:t>
            </a:r>
            <a:r>
              <a:rPr lang="el-GR" dirty="0" smtClean="0">
                <a:solidFill>
                  <a:srgbClr val="333399"/>
                </a:solidFill>
              </a:rPr>
              <a:t>I</a:t>
            </a:r>
            <a:r>
              <a:rPr lang="el-GR" dirty="0" smtClean="0">
                <a:solidFill>
                  <a:srgbClr val="000000"/>
                </a:solidFill>
              </a:rPr>
              <a:t>nteractive </a:t>
            </a:r>
            <a:r>
              <a:rPr lang="el-GR" dirty="0" smtClean="0">
                <a:solidFill>
                  <a:srgbClr val="333399"/>
                </a:solidFill>
              </a:rPr>
              <a:t>T</a:t>
            </a:r>
            <a:r>
              <a:rPr lang="el-GR" dirty="0" smtClean="0">
                <a:solidFill>
                  <a:srgbClr val="000000"/>
                </a:solidFill>
              </a:rPr>
              <a:t>ool </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11588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442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50294" y="274638"/>
            <a:ext cx="10574867" cy="633412"/>
          </a:xfrm>
        </p:spPr>
        <p:txBody>
          <a:bodyPr/>
          <a:lstStyle/>
          <a:p>
            <a:r>
              <a:rPr lang="en-US" sz="3200" dirty="0" err="1"/>
              <a:t>Pfam</a:t>
            </a:r>
            <a:endParaRPr lang="el-GR" sz="3200"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901" y="968990"/>
            <a:ext cx="9198749" cy="55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225" y="46736"/>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958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m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3" y="333388"/>
            <a:ext cx="11199284" cy="6231185"/>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5793"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448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str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2" y="765175"/>
            <a:ext cx="10067782" cy="5508625"/>
          </a:xfrm>
          <a:prstGeom prst="rect">
            <a:avLst/>
          </a:prstGeom>
          <a:noFill/>
          <a:extLst>
            <a:ext uri="{909E8E84-426E-40DD-AFC4-6F175D3DCCD1}">
              <a14:hiddenFill xmlns:a14="http://schemas.microsoft.com/office/drawing/2010/main">
                <a:solidFill>
                  <a:srgbClr val="FFFFFF"/>
                </a:solidFill>
              </a14:hiddenFill>
            </a:ext>
          </a:extLst>
        </p:spPr>
      </p:pic>
      <p:sp>
        <p:nvSpPr>
          <p:cNvPr id="310275" name="Text Box 3"/>
          <p:cNvSpPr txBox="1">
            <a:spLocks noChangeArrowheads="1"/>
          </p:cNvSpPr>
          <p:nvPr/>
        </p:nvSpPr>
        <p:spPr bwMode="auto">
          <a:xfrm>
            <a:off x="5712884" y="6092826"/>
            <a:ext cx="24673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b="1" i="1">
                <a:hlinkClick r:id="rId3"/>
              </a:rPr>
              <a:t>http://string.embl.de</a:t>
            </a:r>
            <a:r>
              <a:rPr lang="en-US" b="1" i="1"/>
              <a:t> </a:t>
            </a:r>
          </a:p>
        </p:txBody>
      </p:sp>
      <p:sp>
        <p:nvSpPr>
          <p:cNvPr id="310276" name="Rectangle 4"/>
          <p:cNvSpPr>
            <a:spLocks noGrp="1" noChangeArrowheads="1"/>
          </p:cNvSpPr>
          <p:nvPr>
            <p:ph type="title"/>
          </p:nvPr>
        </p:nvSpPr>
        <p:spPr>
          <a:xfrm>
            <a:off x="609601" y="274638"/>
            <a:ext cx="10479617" cy="633412"/>
          </a:xfrm>
        </p:spPr>
        <p:txBody>
          <a:bodyPr/>
          <a:lstStyle/>
          <a:p>
            <a:r>
              <a:rPr lang="en-US" sz="3200"/>
              <a:t>STRING</a:t>
            </a:r>
            <a:endParaRPr lang="el-GR" sz="3200"/>
          </a:p>
        </p:txBody>
      </p:sp>
      <p:pic>
        <p:nvPicPr>
          <p:cNvPr id="952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12479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242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09601" y="274639"/>
            <a:ext cx="10479617" cy="706437"/>
          </a:xfrm>
        </p:spPr>
        <p:txBody>
          <a:bodyPr/>
          <a:lstStyle/>
          <a:p>
            <a:r>
              <a:rPr lang="en-US" sz="3200">
                <a:solidFill>
                  <a:schemeClr val="bg1"/>
                </a:solidFill>
              </a:rPr>
              <a:t>BOND</a:t>
            </a:r>
            <a:endParaRPr lang="el-GR" sz="3200">
              <a:solidFill>
                <a:schemeClr val="bg1"/>
              </a:solidFill>
            </a:endParaRPr>
          </a:p>
        </p:txBody>
      </p:sp>
      <p:sp>
        <p:nvSpPr>
          <p:cNvPr id="311299" name="Rectangle 3"/>
          <p:cNvSpPr>
            <a:spLocks noChangeArrowheads="1"/>
          </p:cNvSpPr>
          <p:nvPr/>
        </p:nvSpPr>
        <p:spPr bwMode="auto">
          <a:xfrm>
            <a:off x="1200151" y="295782"/>
            <a:ext cx="74013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l-GR" sz="3200"/>
              <a:t>Biomolecular Object Network Databank</a:t>
            </a:r>
            <a:r>
              <a:rPr lang="el-GR"/>
              <a:t> </a:t>
            </a:r>
          </a:p>
        </p:txBody>
      </p:sp>
      <p:pic>
        <p:nvPicPr>
          <p:cNvPr id="311300" name="Picture 4" descr="b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84" y="990600"/>
            <a:ext cx="9294283" cy="5867400"/>
          </a:xfrm>
          <a:prstGeom prst="rect">
            <a:avLst/>
          </a:prstGeom>
          <a:noFill/>
          <a:extLst>
            <a:ext uri="{909E8E84-426E-40DD-AFC4-6F175D3DCCD1}">
              <a14:hiddenFill xmlns:a14="http://schemas.microsoft.com/office/drawing/2010/main">
                <a:solidFill>
                  <a:srgbClr val="FFFFFF"/>
                </a:solidFill>
              </a14:hiddenFill>
            </a:ext>
          </a:extLst>
        </p:spPr>
      </p:pic>
      <p:sp>
        <p:nvSpPr>
          <p:cNvPr id="311301" name="Text Box 5"/>
          <p:cNvSpPr txBox="1">
            <a:spLocks noChangeArrowheads="1"/>
          </p:cNvSpPr>
          <p:nvPr/>
        </p:nvSpPr>
        <p:spPr bwMode="auto">
          <a:xfrm>
            <a:off x="3312585" y="6092826"/>
            <a:ext cx="547158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hlinkClick r:id="rId3"/>
              </a:rPr>
              <a:t>http://bond.unleashedinformatics.com</a:t>
            </a:r>
            <a:endParaRPr lang="el-GR"/>
          </a:p>
        </p:txBody>
      </p:sp>
      <p:pic>
        <p:nvPicPr>
          <p:cNvPr id="96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7937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146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609601" y="346076"/>
            <a:ext cx="10479617" cy="561975"/>
          </a:xfrm>
        </p:spPr>
        <p:txBody>
          <a:bodyPr/>
          <a:lstStyle/>
          <a:p>
            <a:r>
              <a:rPr lang="en-US" sz="3200"/>
              <a:t>Database of Interacting Proteins</a:t>
            </a:r>
          </a:p>
        </p:txBody>
      </p:sp>
      <p:pic>
        <p:nvPicPr>
          <p:cNvPr id="313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36651"/>
            <a:ext cx="8147051"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48" name="Rectangle 4"/>
          <p:cNvSpPr>
            <a:spLocks noChangeArrowheads="1"/>
          </p:cNvSpPr>
          <p:nvPr/>
        </p:nvSpPr>
        <p:spPr bwMode="auto">
          <a:xfrm>
            <a:off x="0" y="3116263"/>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349" name="Text Box 5"/>
          <p:cNvSpPr txBox="1">
            <a:spLocks noChangeArrowheads="1"/>
          </p:cNvSpPr>
          <p:nvPr/>
        </p:nvSpPr>
        <p:spPr bwMode="auto">
          <a:xfrm>
            <a:off x="2639484" y="3357563"/>
            <a:ext cx="5808133" cy="1200329"/>
          </a:xfrm>
          <a:prstGeom prst="rect">
            <a:avLst/>
          </a:prstGeom>
          <a:solidFill>
            <a:schemeClr val="bg1"/>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tx2"/>
                </a:solidFill>
              </a:rPr>
              <a:t>The DIP database catalogs experimentally determined interactions between proteins. It combines information from a variety of sources to create a single, consistent set of protein-protein interactions. </a:t>
            </a:r>
          </a:p>
        </p:txBody>
      </p:sp>
      <p:sp>
        <p:nvSpPr>
          <p:cNvPr id="313350" name="Text Box 6"/>
          <p:cNvSpPr txBox="1">
            <a:spLocks noChangeArrowheads="1"/>
          </p:cNvSpPr>
          <p:nvPr/>
        </p:nvSpPr>
        <p:spPr bwMode="auto">
          <a:xfrm>
            <a:off x="2063751" y="6165851"/>
            <a:ext cx="432011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dirty="0">
                <a:hlinkClick r:id="rId3"/>
              </a:rPr>
              <a:t>http://dip.doe-mbi.ucla.edu/</a:t>
            </a:r>
            <a:endParaRPr lang="el-GR" dirty="0"/>
          </a:p>
        </p:txBody>
      </p:sp>
      <p:pic>
        <p:nvPicPr>
          <p:cNvPr id="97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1130" y="8269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825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609601" y="274638"/>
            <a:ext cx="10479617" cy="633412"/>
          </a:xfrm>
        </p:spPr>
        <p:txBody>
          <a:bodyPr/>
          <a:lstStyle/>
          <a:p>
            <a:r>
              <a:rPr lang="en-US" sz="3200">
                <a:solidFill>
                  <a:schemeClr val="bg1"/>
                </a:solidFill>
              </a:rPr>
              <a:t>ihop</a:t>
            </a:r>
            <a:endParaRPr lang="el-GR" sz="3200">
              <a:solidFill>
                <a:schemeClr val="bg1"/>
              </a:solidFill>
            </a:endParaRPr>
          </a:p>
        </p:txBody>
      </p:sp>
      <p:pic>
        <p:nvPicPr>
          <p:cNvPr id="312323" name="Picture 3" descr="i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1" y="752475"/>
            <a:ext cx="11415183" cy="5353050"/>
          </a:xfrm>
          <a:prstGeom prst="rect">
            <a:avLst/>
          </a:prstGeom>
          <a:noFill/>
          <a:extLst>
            <a:ext uri="{909E8E84-426E-40DD-AFC4-6F175D3DCCD1}">
              <a14:hiddenFill xmlns:a14="http://schemas.microsoft.com/office/drawing/2010/main">
                <a:solidFill>
                  <a:srgbClr val="FFFFFF"/>
                </a:solidFill>
              </a14:hiddenFill>
            </a:ext>
          </a:extLst>
        </p:spPr>
      </p:pic>
      <p:sp>
        <p:nvSpPr>
          <p:cNvPr id="312324" name="Text Box 4"/>
          <p:cNvSpPr txBox="1">
            <a:spLocks noChangeArrowheads="1"/>
          </p:cNvSpPr>
          <p:nvPr/>
        </p:nvSpPr>
        <p:spPr bwMode="auto">
          <a:xfrm>
            <a:off x="2832101" y="5876926"/>
            <a:ext cx="729615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hlinkClick r:id="rId3"/>
              </a:rPr>
              <a:t>http://www.ihop-net.org/UniPub/iHOP/</a:t>
            </a:r>
            <a:endParaRPr lang="el-GR"/>
          </a:p>
        </p:txBody>
      </p:sp>
      <p:pic>
        <p:nvPicPr>
          <p:cNvPr id="983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6918"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843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860203" y="226665"/>
            <a:ext cx="9792208" cy="1527078"/>
          </a:xfrm>
        </p:spPr>
        <p:txBody>
          <a:bodyPr>
            <a:normAutofit/>
          </a:bodyPr>
          <a:lstStyle/>
          <a:p>
            <a:r>
              <a:rPr lang="en-US" dirty="0"/>
              <a:t>Outline</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644690" y="1363118"/>
            <a:ext cx="10795379" cy="4765673"/>
          </a:xfrm>
        </p:spPr>
        <p:txBody>
          <a:bodyPr>
            <a:normAutofit fontScale="92500"/>
          </a:bodyPr>
          <a:lstStyle/>
          <a:p>
            <a:pPr marL="0" indent="0">
              <a:buNone/>
            </a:pPr>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Protein Family Classification:</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Proteins are grouped into functional families based on their related functions.</a:t>
            </a:r>
          </a:p>
          <a:p>
            <a:pPr lvl="1"/>
            <a:r>
              <a:rPr lang="en-US" sz="1800" dirty="0">
                <a:latin typeface="Times New Roman" pitchFamily="18" charset="0"/>
                <a:cs typeface="Times New Roman" pitchFamily="18" charset="0"/>
              </a:rPr>
              <a:t>Protein family classification databases include PROSITE, </a:t>
            </a:r>
            <a:r>
              <a:rPr lang="en-US" sz="1800" dirty="0" err="1">
                <a:latin typeface="Times New Roman" pitchFamily="18" charset="0"/>
                <a:cs typeface="Times New Roman" pitchFamily="18" charset="0"/>
              </a:rPr>
              <a:t>Pfam</a:t>
            </a:r>
            <a:r>
              <a:rPr lang="en-US" sz="1800" dirty="0">
                <a:latin typeface="Times New Roman" pitchFamily="18" charset="0"/>
                <a:cs typeface="Times New Roman" pitchFamily="18" charset="0"/>
              </a:rPr>
              <a:t>, and SMART.</a:t>
            </a:r>
          </a:p>
          <a:p>
            <a:r>
              <a:rPr lang="en-US" sz="1800" b="1" dirty="0">
                <a:latin typeface="Times New Roman" pitchFamily="18" charset="0"/>
                <a:cs typeface="Times New Roman" pitchFamily="18" charset="0"/>
              </a:rPr>
              <a:t>Proteome Complexity and Protein Heterogeneity:</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Genomic sequences influence proteome complexity.</a:t>
            </a:r>
          </a:p>
          <a:p>
            <a:pPr lvl="1"/>
            <a:r>
              <a:rPr lang="en-US" sz="1800" dirty="0">
                <a:latin typeface="Times New Roman" pitchFamily="18" charset="0"/>
                <a:cs typeface="Times New Roman" pitchFamily="18" charset="0"/>
              </a:rPr>
              <a:t>Protein heterogeneity involves various modification forms, and a single protein may carry several modifications.</a:t>
            </a:r>
          </a:p>
          <a:p>
            <a:r>
              <a:rPr lang="en-US" sz="1800" b="1" dirty="0">
                <a:latin typeface="Times New Roman" pitchFamily="18" charset="0"/>
                <a:cs typeface="Times New Roman" pitchFamily="18" charset="0"/>
              </a:rPr>
              <a:t>Expression Profiling and Genomic Sequencing:</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Codon bias and transcription rates influence protein expression.</a:t>
            </a:r>
          </a:p>
          <a:p>
            <a:pPr lvl="1"/>
            <a:r>
              <a:rPr lang="en-US" sz="1800" dirty="0">
                <a:latin typeface="Times New Roman" pitchFamily="18" charset="0"/>
                <a:cs typeface="Times New Roman" pitchFamily="18" charset="0"/>
              </a:rPr>
              <a:t>Expression profiling identifies genes expressed in specific cells under particular conditions.</a:t>
            </a:r>
          </a:p>
          <a:p>
            <a:r>
              <a:rPr lang="en-US" sz="1800" b="1" dirty="0">
                <a:latin typeface="Times New Roman" pitchFamily="18" charset="0"/>
                <a:cs typeface="Times New Roman" pitchFamily="18" charset="0"/>
              </a:rPr>
              <a:t>Proteomics Analysis Workflow:</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Separation techniques, enrichment/fractionation, and protein extraction are crucial steps.</a:t>
            </a:r>
          </a:p>
          <a:p>
            <a:pPr lvl="1"/>
            <a:r>
              <a:rPr lang="en-US" sz="1800" dirty="0">
                <a:latin typeface="Times New Roman" pitchFamily="18" charset="0"/>
                <a:cs typeface="Times New Roman" pitchFamily="18" charset="0"/>
              </a:rPr>
              <a:t>Protein digestion is essential for accurate mass measurements and sensitivity in mass spectrometry</a:t>
            </a:r>
            <a:r>
              <a:rPr lang="en-US" sz="1800" dirty="0" smtClean="0">
                <a:latin typeface="Times New Roman" pitchFamily="18" charset="0"/>
                <a:cs typeface="Times New Roman" pitchFamily="18" charset="0"/>
              </a:rPr>
              <a:t>.</a:t>
            </a: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324536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22609" y="2997213"/>
            <a:ext cx="211243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000" smtClean="0">
                <a:solidFill>
                  <a:srgbClr val="000000"/>
                </a:solidFill>
              </a:rPr>
              <a:t>Sequence</a:t>
            </a:r>
          </a:p>
        </p:txBody>
      </p:sp>
      <p:sp>
        <p:nvSpPr>
          <p:cNvPr id="21507" name="Text Box 3"/>
          <p:cNvSpPr txBox="1">
            <a:spLocks noChangeArrowheads="1"/>
          </p:cNvSpPr>
          <p:nvPr/>
        </p:nvSpPr>
        <p:spPr bwMode="auto">
          <a:xfrm>
            <a:off x="4271433" y="3933825"/>
            <a:ext cx="16340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latin typeface="Verdana" pitchFamily="34" charset="0"/>
              </a:rPr>
              <a:t>Threading</a:t>
            </a:r>
          </a:p>
        </p:txBody>
      </p:sp>
      <p:sp>
        <p:nvSpPr>
          <p:cNvPr id="21509" name="AutoShape 5"/>
          <p:cNvSpPr>
            <a:spLocks noChangeArrowheads="1"/>
          </p:cNvSpPr>
          <p:nvPr/>
        </p:nvSpPr>
        <p:spPr bwMode="auto">
          <a:xfrm rot="5400000">
            <a:off x="4679951" y="2347383"/>
            <a:ext cx="431800" cy="2595033"/>
          </a:xfrm>
          <a:prstGeom prst="curvedLeftArrow">
            <a:avLst>
              <a:gd name="adj1" fmla="val 57657"/>
              <a:gd name="adj2" fmla="val 147804"/>
              <a:gd name="adj3" fmla="val 34662"/>
            </a:avLst>
          </a:prstGeom>
          <a:solidFill>
            <a:srgbClr val="FF0000"/>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1510" name="Rectangle 6"/>
          <p:cNvSpPr>
            <a:spLocks noChangeArrowheads="1"/>
          </p:cNvSpPr>
          <p:nvPr/>
        </p:nvSpPr>
        <p:spPr bwMode="auto">
          <a:xfrm>
            <a:off x="624426" y="260350"/>
            <a:ext cx="1036743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dirty="0" smtClean="0">
                <a:solidFill>
                  <a:srgbClr val="000000"/>
                </a:solidFill>
                <a:effectLst>
                  <a:outerShdw blurRad="38100" dist="38100" dir="2700000" algn="tl">
                    <a:srgbClr val="C0C0C0"/>
                  </a:outerShdw>
                </a:effectLst>
              </a:rPr>
              <a:t>Sequence-Structure-Function</a:t>
            </a:r>
          </a:p>
        </p:txBody>
      </p:sp>
      <p:sp>
        <p:nvSpPr>
          <p:cNvPr id="21511" name="Text Box 7"/>
          <p:cNvSpPr txBox="1">
            <a:spLocks noChangeArrowheads="1"/>
          </p:cNvSpPr>
          <p:nvPr/>
        </p:nvSpPr>
        <p:spPr bwMode="auto">
          <a:xfrm>
            <a:off x="3663288" y="4450024"/>
            <a:ext cx="61446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dirty="0" smtClean="0">
                <a:solidFill>
                  <a:srgbClr val="000000"/>
                </a:solidFill>
              </a:rPr>
              <a:t>Structure more conserved than sequence</a:t>
            </a:r>
            <a:endParaRPr lang="el-GR" sz="2000" dirty="0" smtClean="0">
              <a:solidFill>
                <a:srgbClr val="000000"/>
              </a:solidFill>
            </a:endParaRPr>
          </a:p>
        </p:txBody>
      </p:sp>
      <p:sp>
        <p:nvSpPr>
          <p:cNvPr id="21512" name="Text Box 8"/>
          <p:cNvSpPr txBox="1">
            <a:spLocks noChangeArrowheads="1"/>
          </p:cNvSpPr>
          <p:nvPr/>
        </p:nvSpPr>
        <p:spPr bwMode="auto">
          <a:xfrm>
            <a:off x="5520267" y="2997213"/>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Structure</a:t>
            </a:r>
            <a:endParaRPr lang="el-GR" smtClean="0">
              <a:solidFill>
                <a:srgbClr val="000000"/>
              </a:solidFill>
            </a:endParaRPr>
          </a:p>
        </p:txBody>
      </p:sp>
      <p:sp>
        <p:nvSpPr>
          <p:cNvPr id="21513" name="Text Box 9"/>
          <p:cNvSpPr txBox="1">
            <a:spLocks noChangeArrowheads="1"/>
          </p:cNvSpPr>
          <p:nvPr/>
        </p:nvSpPr>
        <p:spPr bwMode="auto">
          <a:xfrm>
            <a:off x="7632709" y="2997213"/>
            <a:ext cx="18245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Function</a:t>
            </a:r>
            <a:endParaRPr lang="el-GR" smtClean="0">
              <a:solidFill>
                <a:srgbClr val="000000"/>
              </a:solidFill>
            </a:endParaRPr>
          </a:p>
        </p:txBody>
      </p:sp>
      <p:sp>
        <p:nvSpPr>
          <p:cNvPr id="21515" name="Text Box 11"/>
          <p:cNvSpPr txBox="1">
            <a:spLocks noChangeArrowheads="1"/>
          </p:cNvSpPr>
          <p:nvPr/>
        </p:nvSpPr>
        <p:spPr bwMode="auto">
          <a:xfrm>
            <a:off x="624426" y="5133840"/>
            <a:ext cx="108363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1600" dirty="0" smtClean="0">
                <a:solidFill>
                  <a:srgbClr val="000000"/>
                </a:solidFill>
              </a:rPr>
              <a:t>Threading techniques try to match a target sequence on a library of known three-dimensional structures by “threading” the target sequence over the known coordinates.</a:t>
            </a:r>
            <a:endParaRPr lang="sv-SE" sz="1600" dirty="0" smtClean="0">
              <a:solidFill>
                <a:srgbClr val="000000"/>
              </a:solidFill>
            </a:endParaRPr>
          </a:p>
          <a:p>
            <a:pPr fontAlgn="base">
              <a:spcBef>
                <a:spcPct val="50000"/>
              </a:spcBef>
              <a:spcAft>
                <a:spcPct val="0"/>
              </a:spcAft>
            </a:pPr>
            <a:r>
              <a:rPr lang="en-US" sz="1600" dirty="0" smtClean="0">
                <a:solidFill>
                  <a:srgbClr val="000000"/>
                </a:solidFill>
              </a:rPr>
              <a:t>In this manner, threading tries to predict the three-dimensional structure starting from a given protein sequence. It is sometimes successful when comparisons based on sequences or sequence profiles alone fail to a too low similarity</a:t>
            </a:r>
            <a:r>
              <a:rPr lang="en-US" sz="1600" dirty="0" smtClean="0">
                <a:solidFill>
                  <a:srgbClr val="000000"/>
                </a:solidFill>
              </a:rPr>
              <a:t>.</a:t>
            </a:r>
            <a:endParaRPr lang="sv-SE" sz="1600" dirty="0" smtClean="0">
              <a:solidFill>
                <a:srgbClr val="000000"/>
              </a:solidFill>
            </a:endParaRPr>
          </a:p>
        </p:txBody>
      </p:sp>
      <p:pic>
        <p:nvPicPr>
          <p:cNvPr id="21517" name="Picture 1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1" y="1773251"/>
            <a:ext cx="5448300" cy="1190625"/>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p:cNvSpPr txBox="1">
            <a:spLocks noChangeArrowheads="1"/>
          </p:cNvSpPr>
          <p:nvPr/>
        </p:nvSpPr>
        <p:spPr bwMode="auto">
          <a:xfrm rot="10806512" flipV="1">
            <a:off x="4271433" y="1557338"/>
            <a:ext cx="43455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latin typeface="Verdana" pitchFamily="34" charset="0"/>
              </a:rPr>
              <a:t>Homology searching (BLAST)</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9810" y="75406"/>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99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1201" y="476250"/>
            <a:ext cx="10382251" cy="431800"/>
          </a:xfrm>
        </p:spPr>
        <p:txBody>
          <a:bodyPr/>
          <a:lstStyle/>
          <a:p>
            <a:r>
              <a:rPr lang="en-US" sz="3200" dirty="0"/>
              <a:t>Genomic sequencing/ Protein level</a:t>
            </a:r>
            <a:endParaRPr lang="el-GR" sz="3200" dirty="0"/>
          </a:p>
        </p:txBody>
      </p:sp>
      <p:graphicFrame>
        <p:nvGraphicFramePr>
          <p:cNvPr id="27651" name="Group 3"/>
          <p:cNvGraphicFramePr>
            <a:graphicFrameLocks noGrp="1"/>
          </p:cNvGraphicFramePr>
          <p:nvPr>
            <p:ph sz="quarter" idx="2"/>
          </p:nvPr>
        </p:nvGraphicFramePr>
        <p:xfrm>
          <a:off x="2927353" y="1773251"/>
          <a:ext cx="1344083" cy="2879727"/>
        </p:xfrm>
        <a:graphic>
          <a:graphicData uri="http://schemas.openxmlformats.org/drawingml/2006/table">
            <a:tbl>
              <a:tblPr/>
              <a:tblGrid>
                <a:gridCol w="1344083"/>
              </a:tblGrid>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Genome size (bp)</a:t>
                      </a:r>
                      <a:endParaRPr kumimoji="0" lang="el-GR" sz="1400" b="1" i="0" u="none" strike="noStrike" cap="none" normalizeH="0" baseline="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400" b="0" i="0" u="none" strike="noStrike" cap="none" normalizeH="0" baseline="0" smtClean="0">
                          <a:ln>
                            <a:noFill/>
                          </a:ln>
                          <a:solidFill>
                            <a:schemeClr val="tx1"/>
                          </a:solidFill>
                          <a:effectLst/>
                          <a:latin typeface="Arial" charset="0"/>
                        </a:rPr>
                        <a:t>5.386</a:t>
                      </a:r>
                      <a:endParaRPr kumimoji="0" lang="el-GR" sz="2800" b="0" i="0" u="none" strike="noStrike" cap="none" normalizeH="0" baseline="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580.000</a:t>
                      </a:r>
                      <a:endParaRPr kumimoji="0" lang="el-GR" sz="1400" b="0" i="0" u="none" strike="noStrike" cap="none" normalizeH="0" baseline="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12,1 </a:t>
                      </a:r>
                      <a:r>
                        <a:rPr kumimoji="0" lang="en-US" sz="1400" b="0" i="0" u="none" strike="noStrike" cap="none" normalizeH="0" baseline="0" smtClean="0">
                          <a:ln>
                            <a:noFill/>
                          </a:ln>
                          <a:solidFill>
                            <a:schemeClr val="tx1"/>
                          </a:solidFill>
                          <a:effectLst/>
                          <a:latin typeface="Arial" charset="0"/>
                          <a:sym typeface="Symbol" pitchFamily="18" charset="2"/>
                        </a:rPr>
                        <a:t> 10</a:t>
                      </a:r>
                      <a:r>
                        <a:rPr kumimoji="0" lang="en-US" sz="1400" b="0" i="0" u="none" strike="noStrike" cap="none" normalizeH="0" baseline="30000" smtClean="0">
                          <a:ln>
                            <a:noFill/>
                          </a:ln>
                          <a:solidFill>
                            <a:schemeClr val="tx1"/>
                          </a:solidFill>
                          <a:effectLst/>
                          <a:latin typeface="Arial" charset="0"/>
                          <a:sym typeface="Symbol" pitchFamily="18" charset="2"/>
                        </a:rPr>
                        <a:t>6</a:t>
                      </a:r>
                      <a:endParaRPr kumimoji="0" lang="el-GR" sz="1400" b="0" i="0" u="none" strike="noStrike" cap="none" normalizeH="0" baseline="30000" smtClean="0">
                        <a:ln>
                          <a:noFill/>
                        </a:ln>
                        <a:solidFill>
                          <a:schemeClr val="tx1"/>
                        </a:solidFill>
                        <a:effectLst/>
                        <a:latin typeface="Arial" charset="0"/>
                        <a:sym typeface="Symbol" pitchFamily="18" charset="2"/>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charset="0"/>
                          <a:sym typeface="Symbol" pitchFamily="18" charset="2"/>
                        </a:rPr>
                        <a:t>3,2 </a:t>
                      </a:r>
                      <a:r>
                        <a:rPr kumimoji="0" lang="en-US" sz="1400" b="0" i="0" u="none" strike="noStrike" cap="none" normalizeH="0" baseline="0" smtClean="0">
                          <a:ln>
                            <a:noFill/>
                          </a:ln>
                          <a:solidFill>
                            <a:schemeClr val="tx1"/>
                          </a:solidFill>
                          <a:effectLst/>
                          <a:latin typeface="Arial" charset="0"/>
                          <a:sym typeface="Symbol" pitchFamily="18" charset="2"/>
                        </a:rPr>
                        <a:t> 10</a:t>
                      </a:r>
                      <a:r>
                        <a:rPr kumimoji="0" lang="en-US" sz="1400" b="0" i="0" u="none" strike="noStrike" cap="none" normalizeH="0" baseline="30000" smtClean="0">
                          <a:ln>
                            <a:noFill/>
                          </a:ln>
                          <a:solidFill>
                            <a:schemeClr val="tx1"/>
                          </a:solidFill>
                          <a:effectLst/>
                          <a:latin typeface="Arial" charset="0"/>
                          <a:sym typeface="Symbol" pitchFamily="18" charset="2"/>
                        </a:rPr>
                        <a:t>9</a:t>
                      </a:r>
                      <a:endParaRPr kumimoji="0" lang="el-GR" sz="1400" b="0" i="0" u="none" strike="noStrike" cap="none" normalizeH="0" baseline="0" smtClean="0">
                        <a:ln>
                          <a:noFill/>
                        </a:ln>
                        <a:solidFill>
                          <a:srgbClr val="FF0000"/>
                        </a:solidFill>
                        <a:effectLst/>
                        <a:latin typeface="Arial" charset="0"/>
                        <a:sym typeface="Symbol" pitchFamily="18" charset="2"/>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90 </a:t>
                      </a:r>
                      <a:r>
                        <a:rPr kumimoji="0" lang="en-US" sz="1400" b="0" i="0" u="none" strike="noStrike" cap="none" normalizeH="0" baseline="0" smtClean="0">
                          <a:ln>
                            <a:noFill/>
                          </a:ln>
                          <a:solidFill>
                            <a:schemeClr val="tx1"/>
                          </a:solidFill>
                          <a:effectLst/>
                          <a:latin typeface="Arial" charset="0"/>
                          <a:sym typeface="Symbol" pitchFamily="18" charset="2"/>
                        </a:rPr>
                        <a:t> 10</a:t>
                      </a:r>
                      <a:r>
                        <a:rPr kumimoji="0" lang="en-US" sz="1400" b="0" i="0" u="none" strike="noStrike" cap="none" normalizeH="0" baseline="30000" smtClean="0">
                          <a:ln>
                            <a:noFill/>
                          </a:ln>
                          <a:solidFill>
                            <a:schemeClr val="tx1"/>
                          </a:solidFill>
                          <a:effectLst/>
                          <a:latin typeface="Arial" charset="0"/>
                          <a:sym typeface="Symbol" pitchFamily="18" charset="2"/>
                        </a:rPr>
                        <a:t>9</a:t>
                      </a:r>
                      <a:endParaRPr kumimoji="0" lang="el-GR" sz="1400" b="0" i="0" u="none" strike="noStrike" cap="none" normalizeH="0" baseline="30000" smtClean="0">
                        <a:ln>
                          <a:noFill/>
                        </a:ln>
                        <a:solidFill>
                          <a:schemeClr val="tx1"/>
                        </a:solidFill>
                        <a:effectLst/>
                        <a:latin typeface="Arial" charset="0"/>
                        <a:sym typeface="Symbol" pitchFamily="18" charset="2"/>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670 </a:t>
                      </a:r>
                      <a:r>
                        <a:rPr kumimoji="0" lang="en-US" sz="1400" b="0" i="0" u="none" strike="noStrike" cap="none" normalizeH="0" baseline="0" smtClean="0">
                          <a:ln>
                            <a:noFill/>
                          </a:ln>
                          <a:solidFill>
                            <a:schemeClr val="tx1"/>
                          </a:solidFill>
                          <a:effectLst/>
                          <a:latin typeface="Arial" charset="0"/>
                          <a:sym typeface="Symbol" pitchFamily="18" charset="2"/>
                        </a:rPr>
                        <a:t> 10</a:t>
                      </a:r>
                      <a:r>
                        <a:rPr kumimoji="0" lang="en-US" sz="1400" b="0" i="0" u="none" strike="noStrike" cap="none" normalizeH="0" baseline="30000" smtClean="0">
                          <a:ln>
                            <a:noFill/>
                          </a:ln>
                          <a:solidFill>
                            <a:schemeClr val="tx1"/>
                          </a:solidFill>
                          <a:effectLst/>
                          <a:latin typeface="Arial" charset="0"/>
                          <a:sym typeface="Symbol" pitchFamily="18" charset="2"/>
                        </a:rPr>
                        <a:t>9</a:t>
                      </a:r>
                      <a:endParaRPr kumimoji="0" lang="el-GR" sz="1600" b="0" i="0" u="none" strike="noStrike" cap="none" normalizeH="0" baseline="0" smtClean="0">
                        <a:ln>
                          <a:noFill/>
                        </a:ln>
                        <a:solidFill>
                          <a:schemeClr val="tx1"/>
                        </a:solidFill>
                        <a:effectLst/>
                        <a:latin typeface="Arial" charset="0"/>
                        <a:sym typeface="Symbol" pitchFamily="18" charset="2"/>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69" name="Text Box 21"/>
          <p:cNvSpPr txBox="1">
            <a:spLocks noChangeArrowheads="1"/>
          </p:cNvSpPr>
          <p:nvPr/>
        </p:nvSpPr>
        <p:spPr bwMode="auto">
          <a:xfrm>
            <a:off x="10223500" y="1628777"/>
            <a:ext cx="115358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grpSp>
        <p:nvGrpSpPr>
          <p:cNvPr id="27695" name="Group 47"/>
          <p:cNvGrpSpPr>
            <a:grpSpLocks/>
          </p:cNvGrpSpPr>
          <p:nvPr/>
        </p:nvGrpSpPr>
        <p:grpSpPr bwMode="auto">
          <a:xfrm>
            <a:off x="4305300" y="2362200"/>
            <a:ext cx="3039533" cy="2235200"/>
            <a:chOff x="1716" y="1488"/>
            <a:chExt cx="1436" cy="1408"/>
          </a:xfrm>
        </p:grpSpPr>
        <p:grpSp>
          <p:nvGrpSpPr>
            <p:cNvPr id="27673" name="Group 25"/>
            <p:cNvGrpSpPr>
              <a:grpSpLocks/>
            </p:cNvGrpSpPr>
            <p:nvPr/>
          </p:nvGrpSpPr>
          <p:grpSpPr bwMode="auto">
            <a:xfrm>
              <a:off x="1736" y="1757"/>
              <a:ext cx="1416" cy="185"/>
              <a:chOff x="1148" y="1757"/>
              <a:chExt cx="1416" cy="185"/>
            </a:xfrm>
          </p:grpSpPr>
          <p:pic>
            <p:nvPicPr>
              <p:cNvPr id="27674" name="Picture 26" descr="mycopla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 y="1757"/>
                <a:ext cx="182" cy="182"/>
              </a:xfrm>
              <a:prstGeom prst="rect">
                <a:avLst/>
              </a:prstGeom>
              <a:noFill/>
              <a:extLst>
                <a:ext uri="{909E8E84-426E-40DD-AFC4-6F175D3DCCD1}">
                  <a14:hiddenFill xmlns:a14="http://schemas.microsoft.com/office/drawing/2010/main">
                    <a:solidFill>
                      <a:srgbClr val="FFFFFF"/>
                    </a:solidFill>
                  </a14:hiddenFill>
                </a:ext>
              </a:extLst>
            </p:spPr>
          </p:pic>
          <p:sp>
            <p:nvSpPr>
              <p:cNvPr id="27675" name="Text Box 27"/>
              <p:cNvSpPr txBox="1">
                <a:spLocks noChangeArrowheads="1"/>
              </p:cNvSpPr>
              <p:nvPr/>
            </p:nvSpPr>
            <p:spPr bwMode="auto">
              <a:xfrm>
                <a:off x="1339" y="1769"/>
                <a:ext cx="1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1200" smtClean="0">
                    <a:solidFill>
                      <a:srgbClr val="000000"/>
                    </a:solidFill>
                  </a:rPr>
                  <a:t>Mycoplasma genitalium</a:t>
                </a:r>
                <a:endParaRPr lang="el-GR" sz="1200" smtClean="0">
                  <a:solidFill>
                    <a:srgbClr val="000000"/>
                  </a:solidFill>
                </a:endParaRPr>
              </a:p>
            </p:txBody>
          </p:sp>
        </p:grpSp>
        <p:grpSp>
          <p:nvGrpSpPr>
            <p:cNvPr id="27676" name="Group 28"/>
            <p:cNvGrpSpPr>
              <a:grpSpLocks/>
            </p:cNvGrpSpPr>
            <p:nvPr/>
          </p:nvGrpSpPr>
          <p:grpSpPr bwMode="auto">
            <a:xfrm>
              <a:off x="1737" y="1973"/>
              <a:ext cx="1277" cy="173"/>
              <a:chOff x="1149" y="1973"/>
              <a:chExt cx="1277" cy="173"/>
            </a:xfrm>
          </p:grpSpPr>
          <p:pic>
            <p:nvPicPr>
              <p:cNvPr id="27677" name="Picture 29" descr="ye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 y="1984"/>
                <a:ext cx="173" cy="156"/>
              </a:xfrm>
              <a:prstGeom prst="rect">
                <a:avLst/>
              </a:prstGeom>
              <a:noFill/>
              <a:extLst>
                <a:ext uri="{909E8E84-426E-40DD-AFC4-6F175D3DCCD1}">
                  <a14:hiddenFill xmlns:a14="http://schemas.microsoft.com/office/drawing/2010/main">
                    <a:solidFill>
                      <a:srgbClr val="FFFFFF"/>
                    </a:solidFill>
                  </a14:hiddenFill>
                </a:ext>
              </a:extLst>
            </p:spPr>
          </p:pic>
          <p:sp>
            <p:nvSpPr>
              <p:cNvPr id="27678" name="Text Box 30"/>
              <p:cNvSpPr txBox="1">
                <a:spLocks noChangeArrowheads="1"/>
              </p:cNvSpPr>
              <p:nvPr/>
            </p:nvSpPr>
            <p:spPr bwMode="auto">
              <a:xfrm>
                <a:off x="1338" y="1973"/>
                <a:ext cx="10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Yeast (S. Cerevisiae)</a:t>
                </a:r>
                <a:endParaRPr lang="el-GR" sz="1200" smtClean="0">
                  <a:solidFill>
                    <a:srgbClr val="000000"/>
                  </a:solidFill>
                </a:endParaRPr>
              </a:p>
            </p:txBody>
          </p:sp>
        </p:grpSp>
        <p:grpSp>
          <p:nvGrpSpPr>
            <p:cNvPr id="27694" name="Group 46"/>
            <p:cNvGrpSpPr>
              <a:grpSpLocks/>
            </p:cNvGrpSpPr>
            <p:nvPr/>
          </p:nvGrpSpPr>
          <p:grpSpPr bwMode="auto">
            <a:xfrm>
              <a:off x="1716" y="1488"/>
              <a:ext cx="1209" cy="1408"/>
              <a:chOff x="1715" y="1488"/>
              <a:chExt cx="1209" cy="1408"/>
            </a:xfrm>
          </p:grpSpPr>
          <p:grpSp>
            <p:nvGrpSpPr>
              <p:cNvPr id="27670" name="Group 22"/>
              <p:cNvGrpSpPr>
                <a:grpSpLocks/>
              </p:cNvGrpSpPr>
              <p:nvPr/>
            </p:nvGrpSpPr>
            <p:grpSpPr bwMode="auto">
              <a:xfrm>
                <a:off x="1739" y="1488"/>
                <a:ext cx="961" cy="192"/>
                <a:chOff x="1151" y="1488"/>
                <a:chExt cx="961" cy="192"/>
              </a:xfrm>
            </p:grpSpPr>
            <p:pic>
              <p:nvPicPr>
                <p:cNvPr id="27671" name="Picture 23" descr="phiX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 y="1530"/>
                  <a:ext cx="150" cy="150"/>
                </a:xfrm>
                <a:prstGeom prst="rect">
                  <a:avLst/>
                </a:prstGeom>
                <a:noFill/>
                <a:extLst>
                  <a:ext uri="{909E8E84-426E-40DD-AFC4-6F175D3DCCD1}">
                    <a14:hiddenFill xmlns:a14="http://schemas.microsoft.com/office/drawing/2010/main">
                      <a:solidFill>
                        <a:srgbClr val="FFFFFF"/>
                      </a:solidFill>
                    </a14:hiddenFill>
                  </a:ext>
                </a:extLst>
              </p:spPr>
            </p:pic>
            <p:sp>
              <p:nvSpPr>
                <p:cNvPr id="27672" name="Text Box 24"/>
                <p:cNvSpPr txBox="1">
                  <a:spLocks noChangeArrowheads="1"/>
                </p:cNvSpPr>
                <p:nvPr/>
              </p:nvSpPr>
              <p:spPr bwMode="auto">
                <a:xfrm>
                  <a:off x="1340" y="1488"/>
                  <a:ext cx="7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nl-NL" sz="1200" smtClean="0">
                      <a:solidFill>
                        <a:srgbClr val="000000"/>
                      </a:solidFill>
                      <a:sym typeface="Symbol" pitchFamily="18" charset="2"/>
                    </a:rPr>
                    <a:t></a:t>
                  </a:r>
                  <a:r>
                    <a:rPr lang="nl-NL" sz="1200" smtClean="0">
                      <a:solidFill>
                        <a:srgbClr val="000000"/>
                      </a:solidFill>
                    </a:rPr>
                    <a:t>X-174 virus</a:t>
                  </a:r>
                  <a:endParaRPr lang="el-GR" sz="1200" smtClean="0">
                    <a:solidFill>
                      <a:srgbClr val="000000"/>
                    </a:solidFill>
                  </a:endParaRPr>
                </a:p>
              </p:txBody>
            </p:sp>
          </p:grpSp>
          <p:grpSp>
            <p:nvGrpSpPr>
              <p:cNvPr id="27679" name="Group 31"/>
              <p:cNvGrpSpPr>
                <a:grpSpLocks/>
              </p:cNvGrpSpPr>
              <p:nvPr/>
            </p:nvGrpSpPr>
            <p:grpSpPr bwMode="auto">
              <a:xfrm>
                <a:off x="1715" y="2195"/>
                <a:ext cx="891" cy="215"/>
                <a:chOff x="1127" y="2195"/>
                <a:chExt cx="891" cy="215"/>
              </a:xfrm>
            </p:grpSpPr>
            <p:pic>
              <p:nvPicPr>
                <p:cNvPr id="27680" name="Picture 32" descr="baby_0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 y="2232"/>
                  <a:ext cx="237" cy="178"/>
                </a:xfrm>
                <a:prstGeom prst="rect">
                  <a:avLst/>
                </a:prstGeom>
                <a:noFill/>
                <a:extLst>
                  <a:ext uri="{909E8E84-426E-40DD-AFC4-6F175D3DCCD1}">
                    <a14:hiddenFill xmlns:a14="http://schemas.microsoft.com/office/drawing/2010/main">
                      <a:solidFill>
                        <a:srgbClr val="FFFFFF"/>
                      </a:solidFill>
                    </a14:hiddenFill>
                  </a:ext>
                </a:extLst>
              </p:spPr>
            </p:pic>
            <p:sp>
              <p:nvSpPr>
                <p:cNvPr id="27681" name="Text Box 33"/>
                <p:cNvSpPr txBox="1">
                  <a:spLocks noChangeArrowheads="1"/>
                </p:cNvSpPr>
                <p:nvPr/>
              </p:nvSpPr>
              <p:spPr bwMode="auto">
                <a:xfrm>
                  <a:off x="1338" y="2195"/>
                  <a:ext cx="6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effectLst>
                        <a:outerShdw blurRad="38100" dist="38100" dir="2700000" algn="tl">
                          <a:srgbClr val="C0C0C0"/>
                        </a:outerShdw>
                      </a:effectLst>
                      <a:sym typeface="Symbol" pitchFamily="18" charset="2"/>
                    </a:rPr>
                    <a:t>Human</a:t>
                  </a:r>
                  <a:endParaRPr lang="el-GR" sz="1200" smtClean="0">
                    <a:solidFill>
                      <a:srgbClr val="000000"/>
                    </a:solidFill>
                    <a:effectLst>
                      <a:outerShdw blurRad="38100" dist="38100" dir="2700000" algn="tl">
                        <a:srgbClr val="C0C0C0"/>
                      </a:outerShdw>
                    </a:effectLst>
                    <a:sym typeface="Symbol" pitchFamily="18" charset="2"/>
                  </a:endParaRPr>
                </a:p>
              </p:txBody>
            </p:sp>
          </p:grpSp>
          <p:grpSp>
            <p:nvGrpSpPr>
              <p:cNvPr id="27682" name="Group 34"/>
              <p:cNvGrpSpPr>
                <a:grpSpLocks/>
              </p:cNvGrpSpPr>
              <p:nvPr/>
            </p:nvGrpSpPr>
            <p:grpSpPr bwMode="auto">
              <a:xfrm>
                <a:off x="1733" y="2460"/>
                <a:ext cx="1191" cy="204"/>
                <a:chOff x="1145" y="2460"/>
                <a:chExt cx="1191" cy="204"/>
              </a:xfrm>
            </p:grpSpPr>
            <p:pic>
              <p:nvPicPr>
                <p:cNvPr id="27683" name="Picture 35" descr="lill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5" y="2460"/>
                  <a:ext cx="231" cy="204"/>
                </a:xfrm>
                <a:prstGeom prst="rect">
                  <a:avLst/>
                </a:prstGeom>
                <a:noFill/>
                <a:extLst>
                  <a:ext uri="{909E8E84-426E-40DD-AFC4-6F175D3DCCD1}">
                    <a14:hiddenFill xmlns:a14="http://schemas.microsoft.com/office/drawing/2010/main">
                      <a:solidFill>
                        <a:srgbClr val="FFFFFF"/>
                      </a:solidFill>
                    </a14:hiddenFill>
                  </a:ext>
                </a:extLst>
              </p:spPr>
            </p:pic>
            <p:sp>
              <p:nvSpPr>
                <p:cNvPr id="27684" name="Text Box 36"/>
                <p:cNvSpPr txBox="1">
                  <a:spLocks noChangeArrowheads="1"/>
                </p:cNvSpPr>
                <p:nvPr/>
              </p:nvSpPr>
              <p:spPr bwMode="auto">
                <a:xfrm>
                  <a:off x="1338" y="2478"/>
                  <a:ext cx="9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1200" smtClean="0">
                      <a:solidFill>
                        <a:srgbClr val="000000"/>
                      </a:solidFill>
                    </a:rPr>
                    <a:t>Lilium longiflorum</a:t>
                  </a:r>
                  <a:endParaRPr lang="el-GR" sz="1200" smtClean="0">
                    <a:solidFill>
                      <a:srgbClr val="000000"/>
                    </a:solidFill>
                  </a:endParaRPr>
                </a:p>
              </p:txBody>
            </p:sp>
          </p:grpSp>
          <p:grpSp>
            <p:nvGrpSpPr>
              <p:cNvPr id="27685" name="Group 37"/>
              <p:cNvGrpSpPr>
                <a:grpSpLocks/>
              </p:cNvGrpSpPr>
              <p:nvPr/>
            </p:nvGrpSpPr>
            <p:grpSpPr bwMode="auto">
              <a:xfrm>
                <a:off x="1756" y="2704"/>
                <a:ext cx="1087" cy="192"/>
                <a:chOff x="1168" y="2704"/>
                <a:chExt cx="1087" cy="192"/>
              </a:xfrm>
            </p:grpSpPr>
            <p:pic>
              <p:nvPicPr>
                <p:cNvPr id="27686" name="Picture 38" desc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 y="2713"/>
                  <a:ext cx="212" cy="183"/>
                </a:xfrm>
                <a:prstGeom prst="rect">
                  <a:avLst/>
                </a:prstGeom>
                <a:noFill/>
                <a:extLst>
                  <a:ext uri="{909E8E84-426E-40DD-AFC4-6F175D3DCCD1}">
                    <a14:hiddenFill xmlns:a14="http://schemas.microsoft.com/office/drawing/2010/main">
                      <a:solidFill>
                        <a:srgbClr val="FFFFFF"/>
                      </a:solidFill>
                    </a14:hiddenFill>
                  </a:ext>
                </a:extLst>
              </p:spPr>
            </p:pic>
            <p:sp>
              <p:nvSpPr>
                <p:cNvPr id="27687" name="Text Box 39"/>
                <p:cNvSpPr txBox="1">
                  <a:spLocks noChangeArrowheads="1"/>
                </p:cNvSpPr>
                <p:nvPr/>
              </p:nvSpPr>
              <p:spPr bwMode="auto">
                <a:xfrm>
                  <a:off x="1348" y="2704"/>
                  <a:ext cx="9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Amoeba dubia</a:t>
                  </a:r>
                  <a:endParaRPr lang="el-GR" sz="1200" smtClean="0">
                    <a:solidFill>
                      <a:srgbClr val="000000"/>
                    </a:solidFill>
                  </a:endParaRPr>
                </a:p>
              </p:txBody>
            </p:sp>
          </p:grpSp>
        </p:grpSp>
      </p:grpSp>
      <p:sp>
        <p:nvSpPr>
          <p:cNvPr id="27688" name="Text Box 40"/>
          <p:cNvSpPr txBox="1">
            <a:spLocks noChangeArrowheads="1"/>
          </p:cNvSpPr>
          <p:nvPr/>
        </p:nvSpPr>
        <p:spPr bwMode="auto">
          <a:xfrm>
            <a:off x="6769101" y="1916125"/>
            <a:ext cx="4032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smtClean="0">
                <a:solidFill>
                  <a:srgbClr val="000000"/>
                </a:solidFill>
              </a:rPr>
              <a:t>Biological complexity does not come simply from greater number of genes.</a:t>
            </a:r>
            <a:endParaRPr lang="el-GR" sz="1600" smtClean="0">
              <a:solidFill>
                <a:srgbClr val="000000"/>
              </a:solidFill>
            </a:endParaRPr>
          </a:p>
        </p:txBody>
      </p:sp>
      <p:sp>
        <p:nvSpPr>
          <p:cNvPr id="27690" name="AutoShape 42">
            <a:hlinkClick r:id="rId8" action="ppaction://hlinksldjump" highlightClick="1"/>
          </p:cNvPr>
          <p:cNvSpPr>
            <a:spLocks noChangeArrowheads="1"/>
          </p:cNvSpPr>
          <p:nvPr/>
        </p:nvSpPr>
        <p:spPr bwMode="auto">
          <a:xfrm>
            <a:off x="616339" y="6167698"/>
            <a:ext cx="960967" cy="311150"/>
          </a:xfrm>
          <a:prstGeom prst="actionButtonBlank">
            <a:avLst/>
          </a:prstGeom>
          <a:gradFill rotWithShape="1">
            <a:gsLst>
              <a:gs pos="0">
                <a:srgbClr val="33CCCC"/>
              </a:gs>
              <a:gs pos="100000">
                <a:schemeClr val="bg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7691" name="Text Box 43">
            <a:hlinkClick r:id="rId9" action="ppaction://hlinksldjump"/>
          </p:cNvPr>
          <p:cNvSpPr txBox="1">
            <a:spLocks noChangeArrowheads="1"/>
          </p:cNvSpPr>
          <p:nvPr/>
        </p:nvSpPr>
        <p:spPr bwMode="auto">
          <a:xfrm>
            <a:off x="616339" y="5790242"/>
            <a:ext cx="958849"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800" dirty="0" smtClean="0">
                <a:solidFill>
                  <a:srgbClr val="000000"/>
                </a:solidFill>
              </a:rPr>
              <a:t>complexity</a:t>
            </a:r>
            <a:endParaRPr lang="el-GR" sz="800" dirty="0" smtClean="0">
              <a:solidFill>
                <a:srgbClr val="000000"/>
              </a:solidFill>
            </a:endParaRPr>
          </a:p>
        </p:txBody>
      </p:sp>
      <p:sp>
        <p:nvSpPr>
          <p:cNvPr id="27696" name="Rectangle 48">
            <a:hlinkClick r:id="rId8" action="ppaction://hlinksldjump"/>
          </p:cNvPr>
          <p:cNvSpPr>
            <a:spLocks noChangeArrowheads="1"/>
          </p:cNvSpPr>
          <p:nvPr/>
        </p:nvSpPr>
        <p:spPr bwMode="auto">
          <a:xfrm>
            <a:off x="1096822" y="1196976"/>
            <a:ext cx="10280261" cy="543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2355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4412" y="179389"/>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137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LeatherBound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03" y="2492388"/>
            <a:ext cx="480484" cy="360363"/>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584" y="2852738"/>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967" y="36449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Not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333" y="26368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Not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78651">
            <a:off x="3503093" y="3573465"/>
            <a:ext cx="385233" cy="288925"/>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descr="Not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967" y="33575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Not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951" y="33575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descr="Not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584" y="35004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Not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217" y="28527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11"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4733" y="32051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17" y="26368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17" y="33575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33575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084" y="32845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1" y="28527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5" name="Picture 17"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7833" y="27813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1" y="35004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7" name="Picture 19"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1" y="30527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8" name="Picture 20"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967" y="32051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89" name="Picture 21"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867" y="25654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0" name="Picture 22"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584" y="28527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1" name="Picture 23"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9484" y="32051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6200" y="29083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233" y="28368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Picture 26"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867" y="33575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5" name="Picture 27"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217" y="30527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6" name="Picture 28"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233" y="28368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7" name="Picture 29"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30527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8" name="Picture 30"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493" y="32051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99" name="Picture 31"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626" y="27813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0" name="Picture 32"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9" y="25654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1" name="Picture 33"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242" y="3500438"/>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2" name="Picture 34"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493" y="33575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3" name="Picture 35"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442" y="28368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4" name="Picture 36"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687224" flipH="1">
            <a:off x="3888326" y="26924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5" name="Picture 37"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742" y="2924175"/>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6" name="Picture 38"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093" y="22606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7" name="Picture 39"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36" y="2492375"/>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8" name="Picture 40"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2" y="32051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09" name="Picture 41"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36" y="32051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0" name="Picture 42"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968" y="32051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1" name="Picture 43"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836" y="34210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2" name="Picture 44"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484" y="32051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3" name="Picture 45"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236" y="33575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4" name="Picture 46"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9" y="2205038"/>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5" name="Picture 47"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60" y="2708275"/>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6" name="Picture 48"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593" y="27813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7" name="Picture 49"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9" y="2060575"/>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8" name="Picture 50"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876" y="191611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19" name="Picture 51"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9" y="2205038"/>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0" name="Picture 52"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842" y="2276475"/>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1" name="Picture 53"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242" y="2492375"/>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2" name="Picture 54"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60" y="19732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3" name="Picture 55"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1" y="191611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4" name="Picture 56"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36369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5" name="Picture 57"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17" y="26368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6" name="Picture 58"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217" y="26924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7" name="Picture 59"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3567" y="24765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8" name="Picture 60"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17" y="285273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29" name="Picture 61"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2492375"/>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0" name="Picture 62"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24765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1" name="Picture 63"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0467" y="26209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2" name="Picture 64" descr="Not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717" y="2492375"/>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3" name="Picture 65"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567" y="21891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4" name="Picture 66"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68" y="1773238"/>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5" name="Picture 67"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36" y="23495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6" name="Picture 68"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220" y="27813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7" name="Picture 69"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2" y="2708275"/>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8" name="Picture 70"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484" y="2205038"/>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39" name="Picture 71"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968" y="2276475"/>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0" name="Picture 72"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968" y="27813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1" name="Picture 73"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336" y="19732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2" name="Picture 74"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836" y="2205038"/>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3" name="Picture 75"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584" y="21336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4" name="Picture 76"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620" y="1900238"/>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5" name="Picture 77"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184" y="26209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6" name="Picture 78"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326" y="32686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7" name="Picture 79"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967" y="170021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8" name="Picture 80"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36369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49" name="Picture 81"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2017" y="2549525"/>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0" name="Picture 82"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817" y="21891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1" name="Picture 83"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4733" y="30527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2" name="Picture 84"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26924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3" name="Picture 85"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867" y="1628775"/>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4" name="Picture 86"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17" y="2924175"/>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5" name="Picture 87"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217" y="197326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6" name="Picture 88"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967" y="191611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7" name="Picture 89" descr="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4251" y="20447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8" name="Picture 90"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326" y="2924175"/>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59" name="Picture 91"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342" y="21891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0" name="Picture 92"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093" y="2816225"/>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1" name="Picture 93"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9" y="1989138"/>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2" name="Picture 94"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9" y="18288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3" name="Picture 95"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726" y="2205038"/>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4" name="Picture 96"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967" y="1989138"/>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5" name="Picture 97"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993" y="19732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6" name="Picture 98"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60" y="2349500"/>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7" name="Picture 99"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842" y="2116138"/>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8" name="Picture 100" descr="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993" y="2620963"/>
            <a:ext cx="3852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69" name="Picture 101"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220" y="24765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0" name="Picture 102"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2" y="2549525"/>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1" name="Picture 103"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30527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2" name="Picture 104"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220" y="22606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3" name="Picture 105"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868" y="1773238"/>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4" name="Picture 106"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2" y="22606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5" name="Picture 107"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620" y="22606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6" name="Picture 108"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2" y="24765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7" name="Picture 109"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484" y="2044700"/>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8" name="Picture 110"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684" y="2836863"/>
            <a:ext cx="37253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879" name="Picture 111" descr="Not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084" y="2476500"/>
            <a:ext cx="372533" cy="304800"/>
          </a:xfrm>
          <a:prstGeom prst="rect">
            <a:avLst/>
          </a:prstGeom>
          <a:noFill/>
          <a:extLst>
            <a:ext uri="{909E8E84-426E-40DD-AFC4-6F175D3DCCD1}">
              <a14:hiddenFill xmlns:a14="http://schemas.microsoft.com/office/drawing/2010/main">
                <a:solidFill>
                  <a:srgbClr val="FFFFFF"/>
                </a:solidFill>
              </a14:hiddenFill>
            </a:ext>
          </a:extLst>
        </p:spPr>
      </p:pic>
      <p:sp>
        <p:nvSpPr>
          <p:cNvPr id="32880" name="Text Box 112"/>
          <p:cNvSpPr txBox="1">
            <a:spLocks noChangeArrowheads="1"/>
          </p:cNvSpPr>
          <p:nvPr/>
        </p:nvSpPr>
        <p:spPr bwMode="auto">
          <a:xfrm>
            <a:off x="5808142" y="3500438"/>
            <a:ext cx="27834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sp>
        <p:nvSpPr>
          <p:cNvPr id="32881" name="Rectangle 113"/>
          <p:cNvSpPr>
            <a:spLocks noGrp="1" noChangeArrowheads="1"/>
          </p:cNvSpPr>
          <p:nvPr>
            <p:ph type="title"/>
          </p:nvPr>
        </p:nvSpPr>
        <p:spPr>
          <a:xfrm>
            <a:off x="800678" y="986882"/>
            <a:ext cx="10479617" cy="633412"/>
          </a:xfrm>
        </p:spPr>
        <p:txBody>
          <a:bodyPr/>
          <a:lstStyle/>
          <a:p>
            <a:r>
              <a:rPr lang="en-US" sz="3600" dirty="0"/>
              <a:t>Complexity</a:t>
            </a:r>
            <a:endParaRPr lang="el-GR" sz="3600" dirty="0"/>
          </a:p>
        </p:txBody>
      </p:sp>
      <p:pic>
        <p:nvPicPr>
          <p:cNvPr id="245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6634" y="20668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501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2831"/>
                                        </p:tgtEl>
                                        <p:attrNameLst>
                                          <p:attrName>style.visibility</p:attrName>
                                        </p:attrNameLst>
                                      </p:cBhvr>
                                      <p:to>
                                        <p:strVal val="visible"/>
                                      </p:to>
                                    </p:set>
                                    <p:anim calcmode="lin" valueType="num">
                                      <p:cBhvr additive="base">
                                        <p:cTn id="7" dur="500" fill="hold"/>
                                        <p:tgtEl>
                                          <p:spTgt spid="32831"/>
                                        </p:tgtEl>
                                        <p:attrNameLst>
                                          <p:attrName>ppt_x</p:attrName>
                                        </p:attrNameLst>
                                      </p:cBhvr>
                                      <p:tavLst>
                                        <p:tav tm="0">
                                          <p:val>
                                            <p:strVal val="#ppt_x"/>
                                          </p:val>
                                        </p:tav>
                                        <p:tav tm="100000">
                                          <p:val>
                                            <p:strVal val="#ppt_x"/>
                                          </p:val>
                                        </p:tav>
                                      </p:tavLst>
                                    </p:anim>
                                    <p:anim calcmode="lin" valueType="num">
                                      <p:cBhvr additive="base">
                                        <p:cTn id="8" dur="500" fill="hold"/>
                                        <p:tgtEl>
                                          <p:spTgt spid="3283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nodeType="afterEffect">
                                  <p:stCondLst>
                                    <p:cond delay="0"/>
                                  </p:stCondLst>
                                  <p:childTnLst>
                                    <p:set>
                                      <p:cBhvr>
                                        <p:cTn id="11" dur="1" fill="hold">
                                          <p:stCondLst>
                                            <p:cond delay="0"/>
                                          </p:stCondLst>
                                        </p:cTn>
                                        <p:tgtEl>
                                          <p:spTgt spid="32879"/>
                                        </p:tgtEl>
                                        <p:attrNameLst>
                                          <p:attrName>style.visibility</p:attrName>
                                        </p:attrNameLst>
                                      </p:cBhvr>
                                      <p:to>
                                        <p:strVal val="visible"/>
                                      </p:to>
                                    </p:set>
                                    <p:anim calcmode="lin" valueType="num">
                                      <p:cBhvr additive="base">
                                        <p:cTn id="12" dur="100" fill="hold"/>
                                        <p:tgtEl>
                                          <p:spTgt spid="32879"/>
                                        </p:tgtEl>
                                        <p:attrNameLst>
                                          <p:attrName>ppt_x</p:attrName>
                                        </p:attrNameLst>
                                      </p:cBhvr>
                                      <p:tavLst>
                                        <p:tav tm="0">
                                          <p:val>
                                            <p:strVal val="0-#ppt_w/2"/>
                                          </p:val>
                                        </p:tav>
                                        <p:tav tm="100000">
                                          <p:val>
                                            <p:strVal val="#ppt_x"/>
                                          </p:val>
                                        </p:tav>
                                      </p:tavLst>
                                    </p:anim>
                                    <p:anim calcmode="lin" valueType="num">
                                      <p:cBhvr additive="base">
                                        <p:cTn id="13" dur="100" fill="hold"/>
                                        <p:tgtEl>
                                          <p:spTgt spid="32879"/>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600"/>
                            </p:stCondLst>
                            <p:childTnLst>
                              <p:par>
                                <p:cTn id="15" presetID="2" presetClass="entr" presetSubtype="1" fill="hold" nodeType="afterEffect">
                                  <p:stCondLst>
                                    <p:cond delay="0"/>
                                  </p:stCondLst>
                                  <p:childTnLst>
                                    <p:set>
                                      <p:cBhvr>
                                        <p:cTn id="16" dur="1" fill="hold">
                                          <p:stCondLst>
                                            <p:cond delay="0"/>
                                          </p:stCondLst>
                                        </p:cTn>
                                        <p:tgtEl>
                                          <p:spTgt spid="32804"/>
                                        </p:tgtEl>
                                        <p:attrNameLst>
                                          <p:attrName>style.visibility</p:attrName>
                                        </p:attrNameLst>
                                      </p:cBhvr>
                                      <p:to>
                                        <p:strVal val="visible"/>
                                      </p:to>
                                    </p:set>
                                    <p:anim calcmode="lin" valueType="num">
                                      <p:cBhvr additive="base">
                                        <p:cTn id="17" dur="100" fill="hold"/>
                                        <p:tgtEl>
                                          <p:spTgt spid="32804"/>
                                        </p:tgtEl>
                                        <p:attrNameLst>
                                          <p:attrName>ppt_x</p:attrName>
                                        </p:attrNameLst>
                                      </p:cBhvr>
                                      <p:tavLst>
                                        <p:tav tm="0">
                                          <p:val>
                                            <p:strVal val="#ppt_x"/>
                                          </p:val>
                                        </p:tav>
                                        <p:tav tm="100000">
                                          <p:val>
                                            <p:strVal val="#ppt_x"/>
                                          </p:val>
                                        </p:tav>
                                      </p:tavLst>
                                    </p:anim>
                                    <p:anim calcmode="lin" valueType="num">
                                      <p:cBhvr additive="base">
                                        <p:cTn id="18" dur="100" fill="hold"/>
                                        <p:tgtEl>
                                          <p:spTgt spid="3280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700"/>
                            </p:stCondLst>
                            <p:childTnLst>
                              <p:par>
                                <p:cTn id="20" presetID="2" presetClass="entr" presetSubtype="3" fill="hold" nodeType="afterEffect">
                                  <p:stCondLst>
                                    <p:cond delay="0"/>
                                  </p:stCondLst>
                                  <p:childTnLst>
                                    <p:set>
                                      <p:cBhvr>
                                        <p:cTn id="21" dur="1" fill="hold">
                                          <p:stCondLst>
                                            <p:cond delay="0"/>
                                          </p:stCondLst>
                                        </p:cTn>
                                        <p:tgtEl>
                                          <p:spTgt spid="32860"/>
                                        </p:tgtEl>
                                        <p:attrNameLst>
                                          <p:attrName>style.visibility</p:attrName>
                                        </p:attrNameLst>
                                      </p:cBhvr>
                                      <p:to>
                                        <p:strVal val="visible"/>
                                      </p:to>
                                    </p:set>
                                    <p:anim calcmode="lin" valueType="num">
                                      <p:cBhvr additive="base">
                                        <p:cTn id="22" dur="100" fill="hold"/>
                                        <p:tgtEl>
                                          <p:spTgt spid="32860"/>
                                        </p:tgtEl>
                                        <p:attrNameLst>
                                          <p:attrName>ppt_x</p:attrName>
                                        </p:attrNameLst>
                                      </p:cBhvr>
                                      <p:tavLst>
                                        <p:tav tm="0">
                                          <p:val>
                                            <p:strVal val="1+#ppt_w/2"/>
                                          </p:val>
                                        </p:tav>
                                        <p:tav tm="100000">
                                          <p:val>
                                            <p:strVal val="#ppt_x"/>
                                          </p:val>
                                        </p:tav>
                                      </p:tavLst>
                                    </p:anim>
                                    <p:anim calcmode="lin" valueType="num">
                                      <p:cBhvr additive="base">
                                        <p:cTn id="23" dur="100" fill="hold"/>
                                        <p:tgtEl>
                                          <p:spTgt spid="32860"/>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800"/>
                            </p:stCondLst>
                            <p:childTnLst>
                              <p:par>
                                <p:cTn id="25" presetID="2" presetClass="entr" presetSubtype="9" fill="hold" nodeType="afterEffect">
                                  <p:stCondLst>
                                    <p:cond delay="0"/>
                                  </p:stCondLst>
                                  <p:childTnLst>
                                    <p:set>
                                      <p:cBhvr>
                                        <p:cTn id="26" dur="1" fill="hold">
                                          <p:stCondLst>
                                            <p:cond delay="0"/>
                                          </p:stCondLst>
                                        </p:cTn>
                                        <p:tgtEl>
                                          <p:spTgt spid="32870"/>
                                        </p:tgtEl>
                                        <p:attrNameLst>
                                          <p:attrName>style.visibility</p:attrName>
                                        </p:attrNameLst>
                                      </p:cBhvr>
                                      <p:to>
                                        <p:strVal val="visible"/>
                                      </p:to>
                                    </p:set>
                                    <p:anim calcmode="lin" valueType="num">
                                      <p:cBhvr additive="base">
                                        <p:cTn id="27" dur="100" fill="hold"/>
                                        <p:tgtEl>
                                          <p:spTgt spid="32870"/>
                                        </p:tgtEl>
                                        <p:attrNameLst>
                                          <p:attrName>ppt_x</p:attrName>
                                        </p:attrNameLst>
                                      </p:cBhvr>
                                      <p:tavLst>
                                        <p:tav tm="0">
                                          <p:val>
                                            <p:strVal val="0-#ppt_w/2"/>
                                          </p:val>
                                        </p:tav>
                                        <p:tav tm="100000">
                                          <p:val>
                                            <p:strVal val="#ppt_x"/>
                                          </p:val>
                                        </p:tav>
                                      </p:tavLst>
                                    </p:anim>
                                    <p:anim calcmode="lin" valueType="num">
                                      <p:cBhvr additive="base">
                                        <p:cTn id="28" dur="100" fill="hold"/>
                                        <p:tgtEl>
                                          <p:spTgt spid="3287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900"/>
                            </p:stCondLst>
                            <p:childTnLst>
                              <p:par>
                                <p:cTn id="30" presetID="2" presetClass="entr" presetSubtype="4" fill="hold" nodeType="afterEffect">
                                  <p:stCondLst>
                                    <p:cond delay="0"/>
                                  </p:stCondLst>
                                  <p:childTnLst>
                                    <p:set>
                                      <p:cBhvr>
                                        <p:cTn id="31" dur="1" fill="hold">
                                          <p:stCondLst>
                                            <p:cond delay="0"/>
                                          </p:stCondLst>
                                        </p:cTn>
                                        <p:tgtEl>
                                          <p:spTgt spid="32803"/>
                                        </p:tgtEl>
                                        <p:attrNameLst>
                                          <p:attrName>style.visibility</p:attrName>
                                        </p:attrNameLst>
                                      </p:cBhvr>
                                      <p:to>
                                        <p:strVal val="visible"/>
                                      </p:to>
                                    </p:set>
                                    <p:anim calcmode="lin" valueType="num">
                                      <p:cBhvr additive="base">
                                        <p:cTn id="32" dur="100" fill="hold"/>
                                        <p:tgtEl>
                                          <p:spTgt spid="32803"/>
                                        </p:tgtEl>
                                        <p:attrNameLst>
                                          <p:attrName>ppt_x</p:attrName>
                                        </p:attrNameLst>
                                      </p:cBhvr>
                                      <p:tavLst>
                                        <p:tav tm="0">
                                          <p:val>
                                            <p:strVal val="#ppt_x"/>
                                          </p:val>
                                        </p:tav>
                                        <p:tav tm="100000">
                                          <p:val>
                                            <p:strVal val="#ppt_x"/>
                                          </p:val>
                                        </p:tav>
                                      </p:tavLst>
                                    </p:anim>
                                    <p:anim calcmode="lin" valueType="num">
                                      <p:cBhvr additive="base">
                                        <p:cTn id="33" dur="100" fill="hold"/>
                                        <p:tgtEl>
                                          <p:spTgt spid="3280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000"/>
                            </p:stCondLst>
                            <p:childTnLst>
                              <p:par>
                                <p:cTn id="35" presetID="2" presetClass="entr" presetSubtype="1" fill="hold" nodeType="afterEffect">
                                  <p:stCondLst>
                                    <p:cond delay="0"/>
                                  </p:stCondLst>
                                  <p:childTnLst>
                                    <p:set>
                                      <p:cBhvr>
                                        <p:cTn id="36" dur="1" fill="hold">
                                          <p:stCondLst>
                                            <p:cond delay="0"/>
                                          </p:stCondLst>
                                        </p:cTn>
                                        <p:tgtEl>
                                          <p:spTgt spid="32792"/>
                                        </p:tgtEl>
                                        <p:attrNameLst>
                                          <p:attrName>style.visibility</p:attrName>
                                        </p:attrNameLst>
                                      </p:cBhvr>
                                      <p:to>
                                        <p:strVal val="visible"/>
                                      </p:to>
                                    </p:set>
                                    <p:anim calcmode="lin" valueType="num">
                                      <p:cBhvr additive="base">
                                        <p:cTn id="37" dur="100" fill="hold"/>
                                        <p:tgtEl>
                                          <p:spTgt spid="32792"/>
                                        </p:tgtEl>
                                        <p:attrNameLst>
                                          <p:attrName>ppt_x</p:attrName>
                                        </p:attrNameLst>
                                      </p:cBhvr>
                                      <p:tavLst>
                                        <p:tav tm="0">
                                          <p:val>
                                            <p:strVal val="#ppt_x"/>
                                          </p:val>
                                        </p:tav>
                                        <p:tav tm="100000">
                                          <p:val>
                                            <p:strVal val="#ppt_x"/>
                                          </p:val>
                                        </p:tav>
                                      </p:tavLst>
                                    </p:anim>
                                    <p:anim calcmode="lin" valueType="num">
                                      <p:cBhvr additive="base">
                                        <p:cTn id="38" dur="100" fill="hold"/>
                                        <p:tgtEl>
                                          <p:spTgt spid="32792"/>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1100"/>
                            </p:stCondLst>
                            <p:childTnLst>
                              <p:par>
                                <p:cTn id="40" presetID="2" presetClass="entr" presetSubtype="1" fill="hold" nodeType="afterEffect">
                                  <p:stCondLst>
                                    <p:cond delay="0"/>
                                  </p:stCondLst>
                                  <p:childTnLst>
                                    <p:set>
                                      <p:cBhvr>
                                        <p:cTn id="41" dur="1" fill="hold">
                                          <p:stCondLst>
                                            <p:cond delay="0"/>
                                          </p:stCondLst>
                                        </p:cTn>
                                        <p:tgtEl>
                                          <p:spTgt spid="32827"/>
                                        </p:tgtEl>
                                        <p:attrNameLst>
                                          <p:attrName>style.visibility</p:attrName>
                                        </p:attrNameLst>
                                      </p:cBhvr>
                                      <p:to>
                                        <p:strVal val="visible"/>
                                      </p:to>
                                    </p:set>
                                    <p:anim calcmode="lin" valueType="num">
                                      <p:cBhvr additive="base">
                                        <p:cTn id="42" dur="100" fill="hold"/>
                                        <p:tgtEl>
                                          <p:spTgt spid="32827"/>
                                        </p:tgtEl>
                                        <p:attrNameLst>
                                          <p:attrName>ppt_x</p:attrName>
                                        </p:attrNameLst>
                                      </p:cBhvr>
                                      <p:tavLst>
                                        <p:tav tm="0">
                                          <p:val>
                                            <p:strVal val="#ppt_x"/>
                                          </p:val>
                                        </p:tav>
                                        <p:tav tm="100000">
                                          <p:val>
                                            <p:strVal val="#ppt_x"/>
                                          </p:val>
                                        </p:tav>
                                      </p:tavLst>
                                    </p:anim>
                                    <p:anim calcmode="lin" valueType="num">
                                      <p:cBhvr additive="base">
                                        <p:cTn id="43" dur="100" fill="hold"/>
                                        <p:tgtEl>
                                          <p:spTgt spid="32827"/>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1200"/>
                            </p:stCondLst>
                            <p:childTnLst>
                              <p:par>
                                <p:cTn id="45" presetID="2" presetClass="entr" presetSubtype="2" fill="hold" nodeType="afterEffect">
                                  <p:stCondLst>
                                    <p:cond delay="0"/>
                                  </p:stCondLst>
                                  <p:childTnLst>
                                    <p:set>
                                      <p:cBhvr>
                                        <p:cTn id="46" dur="1" fill="hold">
                                          <p:stCondLst>
                                            <p:cond delay="0"/>
                                          </p:stCondLst>
                                        </p:cTn>
                                        <p:tgtEl>
                                          <p:spTgt spid="32869"/>
                                        </p:tgtEl>
                                        <p:attrNameLst>
                                          <p:attrName>style.visibility</p:attrName>
                                        </p:attrNameLst>
                                      </p:cBhvr>
                                      <p:to>
                                        <p:strVal val="visible"/>
                                      </p:to>
                                    </p:set>
                                    <p:anim calcmode="lin" valueType="num">
                                      <p:cBhvr additive="base">
                                        <p:cTn id="47" dur="100" fill="hold"/>
                                        <p:tgtEl>
                                          <p:spTgt spid="32869"/>
                                        </p:tgtEl>
                                        <p:attrNameLst>
                                          <p:attrName>ppt_x</p:attrName>
                                        </p:attrNameLst>
                                      </p:cBhvr>
                                      <p:tavLst>
                                        <p:tav tm="0">
                                          <p:val>
                                            <p:strVal val="1+#ppt_w/2"/>
                                          </p:val>
                                        </p:tav>
                                        <p:tav tm="100000">
                                          <p:val>
                                            <p:strVal val="#ppt_x"/>
                                          </p:val>
                                        </p:tav>
                                      </p:tavLst>
                                    </p:anim>
                                    <p:anim calcmode="lin" valueType="num">
                                      <p:cBhvr additive="base">
                                        <p:cTn id="48" dur="100" fill="hold"/>
                                        <p:tgtEl>
                                          <p:spTgt spid="3286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300"/>
                            </p:stCondLst>
                            <p:childTnLst>
                              <p:par>
                                <p:cTn id="50" presetID="2" presetClass="entr" presetSubtype="3" fill="hold" nodeType="afterEffect">
                                  <p:stCondLst>
                                    <p:cond delay="0"/>
                                  </p:stCondLst>
                                  <p:childTnLst>
                                    <p:set>
                                      <p:cBhvr>
                                        <p:cTn id="51" dur="1" fill="hold">
                                          <p:stCondLst>
                                            <p:cond delay="0"/>
                                          </p:stCondLst>
                                        </p:cTn>
                                        <p:tgtEl>
                                          <p:spTgt spid="32878"/>
                                        </p:tgtEl>
                                        <p:attrNameLst>
                                          <p:attrName>style.visibility</p:attrName>
                                        </p:attrNameLst>
                                      </p:cBhvr>
                                      <p:to>
                                        <p:strVal val="visible"/>
                                      </p:to>
                                    </p:set>
                                    <p:anim calcmode="lin" valueType="num">
                                      <p:cBhvr additive="base">
                                        <p:cTn id="52" dur="100" fill="hold"/>
                                        <p:tgtEl>
                                          <p:spTgt spid="32878"/>
                                        </p:tgtEl>
                                        <p:attrNameLst>
                                          <p:attrName>ppt_x</p:attrName>
                                        </p:attrNameLst>
                                      </p:cBhvr>
                                      <p:tavLst>
                                        <p:tav tm="0">
                                          <p:val>
                                            <p:strVal val="1+#ppt_w/2"/>
                                          </p:val>
                                        </p:tav>
                                        <p:tav tm="100000">
                                          <p:val>
                                            <p:strVal val="#ppt_x"/>
                                          </p:val>
                                        </p:tav>
                                      </p:tavLst>
                                    </p:anim>
                                    <p:anim calcmode="lin" valueType="num">
                                      <p:cBhvr additive="base">
                                        <p:cTn id="53" dur="100" fill="hold"/>
                                        <p:tgtEl>
                                          <p:spTgt spid="32878"/>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1400"/>
                            </p:stCondLst>
                            <p:childTnLst>
                              <p:par>
                                <p:cTn id="55" presetID="2" presetClass="entr" presetSubtype="9" fill="hold" nodeType="afterEffect">
                                  <p:stCondLst>
                                    <p:cond delay="0"/>
                                  </p:stCondLst>
                                  <p:childTnLst>
                                    <p:set>
                                      <p:cBhvr>
                                        <p:cTn id="56" dur="1" fill="hold">
                                          <p:stCondLst>
                                            <p:cond delay="0"/>
                                          </p:stCondLst>
                                        </p:cTn>
                                        <p:tgtEl>
                                          <p:spTgt spid="32868"/>
                                        </p:tgtEl>
                                        <p:attrNameLst>
                                          <p:attrName>style.visibility</p:attrName>
                                        </p:attrNameLst>
                                      </p:cBhvr>
                                      <p:to>
                                        <p:strVal val="visible"/>
                                      </p:to>
                                    </p:set>
                                    <p:anim calcmode="lin" valueType="num">
                                      <p:cBhvr additive="base">
                                        <p:cTn id="57" dur="100" fill="hold"/>
                                        <p:tgtEl>
                                          <p:spTgt spid="32868"/>
                                        </p:tgtEl>
                                        <p:attrNameLst>
                                          <p:attrName>ppt_x</p:attrName>
                                        </p:attrNameLst>
                                      </p:cBhvr>
                                      <p:tavLst>
                                        <p:tav tm="0">
                                          <p:val>
                                            <p:strVal val="0-#ppt_w/2"/>
                                          </p:val>
                                        </p:tav>
                                        <p:tav tm="100000">
                                          <p:val>
                                            <p:strVal val="#ppt_x"/>
                                          </p:val>
                                        </p:tav>
                                      </p:tavLst>
                                    </p:anim>
                                    <p:anim calcmode="lin" valueType="num">
                                      <p:cBhvr additive="base">
                                        <p:cTn id="58" dur="100" fill="hold"/>
                                        <p:tgtEl>
                                          <p:spTgt spid="32868"/>
                                        </p:tgtEl>
                                        <p:attrNameLst>
                                          <p:attrName>ppt_y</p:attrName>
                                        </p:attrNameLst>
                                      </p:cBhvr>
                                      <p:tavLst>
                                        <p:tav tm="0">
                                          <p:val>
                                            <p:strVal val="0-#ppt_h/2"/>
                                          </p:val>
                                        </p:tav>
                                        <p:tav tm="100000">
                                          <p:val>
                                            <p:strVal val="#ppt_y"/>
                                          </p:val>
                                        </p:tav>
                                      </p:tavLst>
                                    </p:anim>
                                  </p:childTnLst>
                                </p:cTn>
                              </p:par>
                            </p:childTnLst>
                          </p:cTn>
                        </p:par>
                        <p:par>
                          <p:cTn id="59" fill="hold" nodeType="afterGroup">
                            <p:stCondLst>
                              <p:cond delay="1500"/>
                            </p:stCondLst>
                            <p:childTnLst>
                              <p:par>
                                <p:cTn id="60" presetID="2" presetClass="entr" presetSubtype="1" fill="hold" nodeType="afterEffect">
                                  <p:stCondLst>
                                    <p:cond delay="0"/>
                                  </p:stCondLst>
                                  <p:childTnLst>
                                    <p:set>
                                      <p:cBhvr>
                                        <p:cTn id="61" dur="1" fill="hold">
                                          <p:stCondLst>
                                            <p:cond delay="0"/>
                                          </p:stCondLst>
                                        </p:cTn>
                                        <p:tgtEl>
                                          <p:spTgt spid="32849"/>
                                        </p:tgtEl>
                                        <p:attrNameLst>
                                          <p:attrName>style.visibility</p:attrName>
                                        </p:attrNameLst>
                                      </p:cBhvr>
                                      <p:to>
                                        <p:strVal val="visible"/>
                                      </p:to>
                                    </p:set>
                                    <p:anim calcmode="lin" valueType="num">
                                      <p:cBhvr additive="base">
                                        <p:cTn id="62" dur="100" fill="hold"/>
                                        <p:tgtEl>
                                          <p:spTgt spid="32849"/>
                                        </p:tgtEl>
                                        <p:attrNameLst>
                                          <p:attrName>ppt_x</p:attrName>
                                        </p:attrNameLst>
                                      </p:cBhvr>
                                      <p:tavLst>
                                        <p:tav tm="0">
                                          <p:val>
                                            <p:strVal val="#ppt_x"/>
                                          </p:val>
                                        </p:tav>
                                        <p:tav tm="100000">
                                          <p:val>
                                            <p:strVal val="#ppt_x"/>
                                          </p:val>
                                        </p:tav>
                                      </p:tavLst>
                                    </p:anim>
                                    <p:anim calcmode="lin" valueType="num">
                                      <p:cBhvr additive="base">
                                        <p:cTn id="63" dur="100" fill="hold"/>
                                        <p:tgtEl>
                                          <p:spTgt spid="32849"/>
                                        </p:tgtEl>
                                        <p:attrNameLst>
                                          <p:attrName>ppt_y</p:attrName>
                                        </p:attrNameLst>
                                      </p:cBhvr>
                                      <p:tavLst>
                                        <p:tav tm="0">
                                          <p:val>
                                            <p:strVal val="0-#ppt_h/2"/>
                                          </p:val>
                                        </p:tav>
                                        <p:tav tm="100000">
                                          <p:val>
                                            <p:strVal val="#ppt_y"/>
                                          </p:val>
                                        </p:tav>
                                      </p:tavLst>
                                    </p:anim>
                                  </p:childTnLst>
                                </p:cTn>
                              </p:par>
                            </p:childTnLst>
                          </p:cTn>
                        </p:par>
                        <p:par>
                          <p:cTn id="64" fill="hold" nodeType="afterGroup">
                            <p:stCondLst>
                              <p:cond delay="1600"/>
                            </p:stCondLst>
                            <p:childTnLst>
                              <p:par>
                                <p:cTn id="65" presetID="2" presetClass="entr" presetSubtype="8" fill="hold" nodeType="afterEffect">
                                  <p:stCondLst>
                                    <p:cond delay="0"/>
                                  </p:stCondLst>
                                  <p:childTnLst>
                                    <p:set>
                                      <p:cBhvr>
                                        <p:cTn id="66" dur="1" fill="hold">
                                          <p:stCondLst>
                                            <p:cond delay="0"/>
                                          </p:stCondLst>
                                        </p:cTn>
                                        <p:tgtEl>
                                          <p:spTgt spid="32876"/>
                                        </p:tgtEl>
                                        <p:attrNameLst>
                                          <p:attrName>style.visibility</p:attrName>
                                        </p:attrNameLst>
                                      </p:cBhvr>
                                      <p:to>
                                        <p:strVal val="visible"/>
                                      </p:to>
                                    </p:set>
                                    <p:anim calcmode="lin" valueType="num">
                                      <p:cBhvr additive="base">
                                        <p:cTn id="67" dur="100" fill="hold"/>
                                        <p:tgtEl>
                                          <p:spTgt spid="32876"/>
                                        </p:tgtEl>
                                        <p:attrNameLst>
                                          <p:attrName>ppt_x</p:attrName>
                                        </p:attrNameLst>
                                      </p:cBhvr>
                                      <p:tavLst>
                                        <p:tav tm="0">
                                          <p:val>
                                            <p:strVal val="0-#ppt_w/2"/>
                                          </p:val>
                                        </p:tav>
                                        <p:tav tm="100000">
                                          <p:val>
                                            <p:strVal val="#ppt_x"/>
                                          </p:val>
                                        </p:tav>
                                      </p:tavLst>
                                    </p:anim>
                                    <p:anim calcmode="lin" valueType="num">
                                      <p:cBhvr additive="base">
                                        <p:cTn id="68" dur="100" fill="hold"/>
                                        <p:tgtEl>
                                          <p:spTgt spid="3287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700"/>
                            </p:stCondLst>
                            <p:childTnLst>
                              <p:par>
                                <p:cTn id="70" presetID="2" presetClass="entr" presetSubtype="9" fill="hold" nodeType="afterEffect">
                                  <p:stCondLst>
                                    <p:cond delay="0"/>
                                  </p:stCondLst>
                                  <p:childTnLst>
                                    <p:set>
                                      <p:cBhvr>
                                        <p:cTn id="71" dur="1" fill="hold">
                                          <p:stCondLst>
                                            <p:cond delay="0"/>
                                          </p:stCondLst>
                                        </p:cTn>
                                        <p:tgtEl>
                                          <p:spTgt spid="32872"/>
                                        </p:tgtEl>
                                        <p:attrNameLst>
                                          <p:attrName>style.visibility</p:attrName>
                                        </p:attrNameLst>
                                      </p:cBhvr>
                                      <p:to>
                                        <p:strVal val="visible"/>
                                      </p:to>
                                    </p:set>
                                    <p:anim calcmode="lin" valueType="num">
                                      <p:cBhvr additive="base">
                                        <p:cTn id="72" dur="100" fill="hold"/>
                                        <p:tgtEl>
                                          <p:spTgt spid="32872"/>
                                        </p:tgtEl>
                                        <p:attrNameLst>
                                          <p:attrName>ppt_x</p:attrName>
                                        </p:attrNameLst>
                                      </p:cBhvr>
                                      <p:tavLst>
                                        <p:tav tm="0">
                                          <p:val>
                                            <p:strVal val="0-#ppt_w/2"/>
                                          </p:val>
                                        </p:tav>
                                        <p:tav tm="100000">
                                          <p:val>
                                            <p:strVal val="#ppt_x"/>
                                          </p:val>
                                        </p:tav>
                                      </p:tavLst>
                                    </p:anim>
                                    <p:anim calcmode="lin" valueType="num">
                                      <p:cBhvr additive="base">
                                        <p:cTn id="73" dur="100" fill="hold"/>
                                        <p:tgtEl>
                                          <p:spTgt spid="32872"/>
                                        </p:tgtEl>
                                        <p:attrNameLst>
                                          <p:attrName>ppt_y</p:attrName>
                                        </p:attrNameLst>
                                      </p:cBhvr>
                                      <p:tavLst>
                                        <p:tav tm="0">
                                          <p:val>
                                            <p:strVal val="0-#ppt_h/2"/>
                                          </p:val>
                                        </p:tav>
                                        <p:tav tm="100000">
                                          <p:val>
                                            <p:strVal val="#ppt_y"/>
                                          </p:val>
                                        </p:tav>
                                      </p:tavLst>
                                    </p:anim>
                                  </p:childTnLst>
                                </p:cTn>
                              </p:par>
                            </p:childTnLst>
                          </p:cTn>
                        </p:par>
                        <p:par>
                          <p:cTn id="74" fill="hold" nodeType="afterGroup">
                            <p:stCondLst>
                              <p:cond delay="1800"/>
                            </p:stCondLst>
                            <p:childTnLst>
                              <p:par>
                                <p:cTn id="75" presetID="2" presetClass="entr" presetSubtype="1" fill="hold" nodeType="afterEffect">
                                  <p:stCondLst>
                                    <p:cond delay="0"/>
                                  </p:stCondLst>
                                  <p:childTnLst>
                                    <p:set>
                                      <p:cBhvr>
                                        <p:cTn id="76" dur="1" fill="hold">
                                          <p:stCondLst>
                                            <p:cond delay="0"/>
                                          </p:stCondLst>
                                        </p:cTn>
                                        <p:tgtEl>
                                          <p:spTgt spid="32859"/>
                                        </p:tgtEl>
                                        <p:attrNameLst>
                                          <p:attrName>style.visibility</p:attrName>
                                        </p:attrNameLst>
                                      </p:cBhvr>
                                      <p:to>
                                        <p:strVal val="visible"/>
                                      </p:to>
                                    </p:set>
                                    <p:anim calcmode="lin" valueType="num">
                                      <p:cBhvr additive="base">
                                        <p:cTn id="77" dur="100" fill="hold"/>
                                        <p:tgtEl>
                                          <p:spTgt spid="32859"/>
                                        </p:tgtEl>
                                        <p:attrNameLst>
                                          <p:attrName>ppt_x</p:attrName>
                                        </p:attrNameLst>
                                      </p:cBhvr>
                                      <p:tavLst>
                                        <p:tav tm="0">
                                          <p:val>
                                            <p:strVal val="#ppt_x"/>
                                          </p:val>
                                        </p:tav>
                                        <p:tav tm="100000">
                                          <p:val>
                                            <p:strVal val="#ppt_x"/>
                                          </p:val>
                                        </p:tav>
                                      </p:tavLst>
                                    </p:anim>
                                    <p:anim calcmode="lin" valueType="num">
                                      <p:cBhvr additive="base">
                                        <p:cTn id="78" dur="100" fill="hold"/>
                                        <p:tgtEl>
                                          <p:spTgt spid="32859"/>
                                        </p:tgtEl>
                                        <p:attrNameLst>
                                          <p:attrName>ppt_y</p:attrName>
                                        </p:attrNameLst>
                                      </p:cBhvr>
                                      <p:tavLst>
                                        <p:tav tm="0">
                                          <p:val>
                                            <p:strVal val="0-#ppt_h/2"/>
                                          </p:val>
                                        </p:tav>
                                        <p:tav tm="100000">
                                          <p:val>
                                            <p:strVal val="#ppt_y"/>
                                          </p:val>
                                        </p:tav>
                                      </p:tavLst>
                                    </p:anim>
                                  </p:childTnLst>
                                </p:cTn>
                              </p:par>
                            </p:childTnLst>
                          </p:cTn>
                        </p:par>
                        <p:par>
                          <p:cTn id="79" fill="hold" nodeType="afterGroup">
                            <p:stCondLst>
                              <p:cond delay="1900"/>
                            </p:stCondLst>
                            <p:childTnLst>
                              <p:par>
                                <p:cTn id="80" presetID="2" presetClass="entr" presetSubtype="1" fill="hold" nodeType="afterEffect">
                                  <p:stCondLst>
                                    <p:cond delay="0"/>
                                  </p:stCondLst>
                                  <p:childTnLst>
                                    <p:set>
                                      <p:cBhvr>
                                        <p:cTn id="81" dur="1" fill="hold">
                                          <p:stCondLst>
                                            <p:cond delay="0"/>
                                          </p:stCondLst>
                                        </p:cTn>
                                        <p:tgtEl>
                                          <p:spTgt spid="32874"/>
                                        </p:tgtEl>
                                        <p:attrNameLst>
                                          <p:attrName>style.visibility</p:attrName>
                                        </p:attrNameLst>
                                      </p:cBhvr>
                                      <p:to>
                                        <p:strVal val="visible"/>
                                      </p:to>
                                    </p:set>
                                    <p:anim calcmode="lin" valueType="num">
                                      <p:cBhvr additive="base">
                                        <p:cTn id="82" dur="100" fill="hold"/>
                                        <p:tgtEl>
                                          <p:spTgt spid="32874"/>
                                        </p:tgtEl>
                                        <p:attrNameLst>
                                          <p:attrName>ppt_x</p:attrName>
                                        </p:attrNameLst>
                                      </p:cBhvr>
                                      <p:tavLst>
                                        <p:tav tm="0">
                                          <p:val>
                                            <p:strVal val="#ppt_x"/>
                                          </p:val>
                                        </p:tav>
                                        <p:tav tm="100000">
                                          <p:val>
                                            <p:strVal val="#ppt_x"/>
                                          </p:val>
                                        </p:tav>
                                      </p:tavLst>
                                    </p:anim>
                                    <p:anim calcmode="lin" valueType="num">
                                      <p:cBhvr additive="base">
                                        <p:cTn id="83" dur="100" fill="hold"/>
                                        <p:tgtEl>
                                          <p:spTgt spid="32874"/>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2000"/>
                            </p:stCondLst>
                            <p:childTnLst>
                              <p:par>
                                <p:cTn id="85" presetID="2" presetClass="entr" presetSubtype="9" fill="hold" nodeType="afterEffect">
                                  <p:stCondLst>
                                    <p:cond delay="0"/>
                                  </p:stCondLst>
                                  <p:childTnLst>
                                    <p:set>
                                      <p:cBhvr>
                                        <p:cTn id="86" dur="1" fill="hold">
                                          <p:stCondLst>
                                            <p:cond delay="0"/>
                                          </p:stCondLst>
                                        </p:cTn>
                                        <p:tgtEl>
                                          <p:spTgt spid="32830"/>
                                        </p:tgtEl>
                                        <p:attrNameLst>
                                          <p:attrName>style.visibility</p:attrName>
                                        </p:attrNameLst>
                                      </p:cBhvr>
                                      <p:to>
                                        <p:strVal val="visible"/>
                                      </p:to>
                                    </p:set>
                                    <p:anim calcmode="lin" valueType="num">
                                      <p:cBhvr additive="base">
                                        <p:cTn id="87" dur="100" fill="hold"/>
                                        <p:tgtEl>
                                          <p:spTgt spid="32830"/>
                                        </p:tgtEl>
                                        <p:attrNameLst>
                                          <p:attrName>ppt_x</p:attrName>
                                        </p:attrNameLst>
                                      </p:cBhvr>
                                      <p:tavLst>
                                        <p:tav tm="0">
                                          <p:val>
                                            <p:strVal val="0-#ppt_w/2"/>
                                          </p:val>
                                        </p:tav>
                                        <p:tav tm="100000">
                                          <p:val>
                                            <p:strVal val="#ppt_x"/>
                                          </p:val>
                                        </p:tav>
                                      </p:tavLst>
                                    </p:anim>
                                    <p:anim calcmode="lin" valueType="num">
                                      <p:cBhvr additive="base">
                                        <p:cTn id="88" dur="100" fill="hold"/>
                                        <p:tgtEl>
                                          <p:spTgt spid="32830"/>
                                        </p:tgtEl>
                                        <p:attrNameLst>
                                          <p:attrName>ppt_y</p:attrName>
                                        </p:attrNameLst>
                                      </p:cBhvr>
                                      <p:tavLst>
                                        <p:tav tm="0">
                                          <p:val>
                                            <p:strVal val="0-#ppt_h/2"/>
                                          </p:val>
                                        </p:tav>
                                        <p:tav tm="100000">
                                          <p:val>
                                            <p:strVal val="#ppt_y"/>
                                          </p:val>
                                        </p:tav>
                                      </p:tavLst>
                                    </p:anim>
                                  </p:childTnLst>
                                </p:cTn>
                              </p:par>
                            </p:childTnLst>
                          </p:cTn>
                        </p:par>
                        <p:par>
                          <p:cTn id="89" fill="hold" nodeType="afterGroup">
                            <p:stCondLst>
                              <p:cond delay="2100"/>
                            </p:stCondLst>
                            <p:childTnLst>
                              <p:par>
                                <p:cTn id="90" presetID="2" presetClass="entr" presetSubtype="2" fill="hold" nodeType="afterEffect">
                                  <p:stCondLst>
                                    <p:cond delay="0"/>
                                  </p:stCondLst>
                                  <p:childTnLst>
                                    <p:set>
                                      <p:cBhvr>
                                        <p:cTn id="91" dur="1" fill="hold">
                                          <p:stCondLst>
                                            <p:cond delay="0"/>
                                          </p:stCondLst>
                                        </p:cTn>
                                        <p:tgtEl>
                                          <p:spTgt spid="32833"/>
                                        </p:tgtEl>
                                        <p:attrNameLst>
                                          <p:attrName>style.visibility</p:attrName>
                                        </p:attrNameLst>
                                      </p:cBhvr>
                                      <p:to>
                                        <p:strVal val="visible"/>
                                      </p:to>
                                    </p:set>
                                    <p:anim calcmode="lin" valueType="num">
                                      <p:cBhvr additive="base">
                                        <p:cTn id="92" dur="100" fill="hold"/>
                                        <p:tgtEl>
                                          <p:spTgt spid="32833"/>
                                        </p:tgtEl>
                                        <p:attrNameLst>
                                          <p:attrName>ppt_x</p:attrName>
                                        </p:attrNameLst>
                                      </p:cBhvr>
                                      <p:tavLst>
                                        <p:tav tm="0">
                                          <p:val>
                                            <p:strVal val="1+#ppt_w/2"/>
                                          </p:val>
                                        </p:tav>
                                        <p:tav tm="100000">
                                          <p:val>
                                            <p:strVal val="#ppt_x"/>
                                          </p:val>
                                        </p:tav>
                                      </p:tavLst>
                                    </p:anim>
                                    <p:anim calcmode="lin" valueType="num">
                                      <p:cBhvr additive="base">
                                        <p:cTn id="93" dur="100" fill="hold"/>
                                        <p:tgtEl>
                                          <p:spTgt spid="32833"/>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2200"/>
                            </p:stCondLst>
                            <p:childTnLst>
                              <p:par>
                                <p:cTn id="95" presetID="2" presetClass="entr" presetSubtype="1" fill="hold" nodeType="afterEffect">
                                  <p:stCondLst>
                                    <p:cond delay="0"/>
                                  </p:stCondLst>
                                  <p:childTnLst>
                                    <p:set>
                                      <p:cBhvr>
                                        <p:cTn id="96" dur="1" fill="hold">
                                          <p:stCondLst>
                                            <p:cond delay="0"/>
                                          </p:stCondLst>
                                        </p:cTn>
                                        <p:tgtEl>
                                          <p:spTgt spid="32806"/>
                                        </p:tgtEl>
                                        <p:attrNameLst>
                                          <p:attrName>style.visibility</p:attrName>
                                        </p:attrNameLst>
                                      </p:cBhvr>
                                      <p:to>
                                        <p:strVal val="visible"/>
                                      </p:to>
                                    </p:set>
                                    <p:anim calcmode="lin" valueType="num">
                                      <p:cBhvr additive="base">
                                        <p:cTn id="97" dur="100" fill="hold"/>
                                        <p:tgtEl>
                                          <p:spTgt spid="32806"/>
                                        </p:tgtEl>
                                        <p:attrNameLst>
                                          <p:attrName>ppt_x</p:attrName>
                                        </p:attrNameLst>
                                      </p:cBhvr>
                                      <p:tavLst>
                                        <p:tav tm="0">
                                          <p:val>
                                            <p:strVal val="#ppt_x"/>
                                          </p:val>
                                        </p:tav>
                                        <p:tav tm="100000">
                                          <p:val>
                                            <p:strVal val="#ppt_x"/>
                                          </p:val>
                                        </p:tav>
                                      </p:tavLst>
                                    </p:anim>
                                    <p:anim calcmode="lin" valueType="num">
                                      <p:cBhvr additive="base">
                                        <p:cTn id="98" dur="100" fill="hold"/>
                                        <p:tgtEl>
                                          <p:spTgt spid="32806"/>
                                        </p:tgtEl>
                                        <p:attrNameLst>
                                          <p:attrName>ppt_y</p:attrName>
                                        </p:attrNameLst>
                                      </p:cBhvr>
                                      <p:tavLst>
                                        <p:tav tm="0">
                                          <p:val>
                                            <p:strVal val="0-#ppt_h/2"/>
                                          </p:val>
                                        </p:tav>
                                        <p:tav tm="100000">
                                          <p:val>
                                            <p:strVal val="#ppt_y"/>
                                          </p:val>
                                        </p:tav>
                                      </p:tavLst>
                                    </p:anim>
                                  </p:childTnLst>
                                </p:cTn>
                              </p:par>
                            </p:childTnLst>
                          </p:cTn>
                        </p:par>
                        <p:par>
                          <p:cTn id="99" fill="hold" nodeType="afterGroup">
                            <p:stCondLst>
                              <p:cond delay="2300"/>
                            </p:stCondLst>
                            <p:childTnLst>
                              <p:par>
                                <p:cTn id="100" presetID="2" presetClass="entr" presetSubtype="1" fill="hold" nodeType="afterEffect">
                                  <p:stCondLst>
                                    <p:cond delay="0"/>
                                  </p:stCondLst>
                                  <p:childTnLst>
                                    <p:set>
                                      <p:cBhvr>
                                        <p:cTn id="101" dur="1" fill="hold">
                                          <p:stCondLst>
                                            <p:cond delay="0"/>
                                          </p:stCondLst>
                                        </p:cTn>
                                        <p:tgtEl>
                                          <p:spTgt spid="32826"/>
                                        </p:tgtEl>
                                        <p:attrNameLst>
                                          <p:attrName>style.visibility</p:attrName>
                                        </p:attrNameLst>
                                      </p:cBhvr>
                                      <p:to>
                                        <p:strVal val="visible"/>
                                      </p:to>
                                    </p:set>
                                    <p:anim calcmode="lin" valueType="num">
                                      <p:cBhvr additive="base">
                                        <p:cTn id="102" dur="100" fill="hold"/>
                                        <p:tgtEl>
                                          <p:spTgt spid="32826"/>
                                        </p:tgtEl>
                                        <p:attrNameLst>
                                          <p:attrName>ppt_x</p:attrName>
                                        </p:attrNameLst>
                                      </p:cBhvr>
                                      <p:tavLst>
                                        <p:tav tm="0">
                                          <p:val>
                                            <p:strVal val="#ppt_x"/>
                                          </p:val>
                                        </p:tav>
                                        <p:tav tm="100000">
                                          <p:val>
                                            <p:strVal val="#ppt_x"/>
                                          </p:val>
                                        </p:tav>
                                      </p:tavLst>
                                    </p:anim>
                                    <p:anim calcmode="lin" valueType="num">
                                      <p:cBhvr additive="base">
                                        <p:cTn id="103" dur="100" fill="hold"/>
                                        <p:tgtEl>
                                          <p:spTgt spid="32826"/>
                                        </p:tgtEl>
                                        <p:attrNameLst>
                                          <p:attrName>ppt_y</p:attrName>
                                        </p:attrNameLst>
                                      </p:cBhvr>
                                      <p:tavLst>
                                        <p:tav tm="0">
                                          <p:val>
                                            <p:strVal val="0-#ppt_h/2"/>
                                          </p:val>
                                        </p:tav>
                                        <p:tav tm="100000">
                                          <p:val>
                                            <p:strVal val="#ppt_y"/>
                                          </p:val>
                                        </p:tav>
                                      </p:tavLst>
                                    </p:anim>
                                  </p:childTnLst>
                                </p:cTn>
                              </p:par>
                            </p:childTnLst>
                          </p:cTn>
                        </p:par>
                        <p:par>
                          <p:cTn id="104" fill="hold" nodeType="afterGroup">
                            <p:stCondLst>
                              <p:cond delay="2400"/>
                            </p:stCondLst>
                            <p:childTnLst>
                              <p:par>
                                <p:cTn id="105" presetID="2" presetClass="entr" presetSubtype="1" fill="hold" nodeType="afterEffect">
                                  <p:stCondLst>
                                    <p:cond delay="0"/>
                                  </p:stCondLst>
                                  <p:childTnLst>
                                    <p:set>
                                      <p:cBhvr>
                                        <p:cTn id="106" dur="1" fill="hold">
                                          <p:stCondLst>
                                            <p:cond delay="0"/>
                                          </p:stCondLst>
                                        </p:cTn>
                                        <p:tgtEl>
                                          <p:spTgt spid="32850"/>
                                        </p:tgtEl>
                                        <p:attrNameLst>
                                          <p:attrName>style.visibility</p:attrName>
                                        </p:attrNameLst>
                                      </p:cBhvr>
                                      <p:to>
                                        <p:strVal val="visible"/>
                                      </p:to>
                                    </p:set>
                                    <p:anim calcmode="lin" valueType="num">
                                      <p:cBhvr additive="base">
                                        <p:cTn id="107" dur="100" fill="hold"/>
                                        <p:tgtEl>
                                          <p:spTgt spid="32850"/>
                                        </p:tgtEl>
                                        <p:attrNameLst>
                                          <p:attrName>ppt_x</p:attrName>
                                        </p:attrNameLst>
                                      </p:cBhvr>
                                      <p:tavLst>
                                        <p:tav tm="0">
                                          <p:val>
                                            <p:strVal val="#ppt_x"/>
                                          </p:val>
                                        </p:tav>
                                        <p:tav tm="100000">
                                          <p:val>
                                            <p:strVal val="#ppt_x"/>
                                          </p:val>
                                        </p:tav>
                                      </p:tavLst>
                                    </p:anim>
                                    <p:anim calcmode="lin" valueType="num">
                                      <p:cBhvr additive="base">
                                        <p:cTn id="108" dur="100" fill="hold"/>
                                        <p:tgtEl>
                                          <p:spTgt spid="32850"/>
                                        </p:tgtEl>
                                        <p:attrNameLst>
                                          <p:attrName>ppt_y</p:attrName>
                                        </p:attrNameLst>
                                      </p:cBhvr>
                                      <p:tavLst>
                                        <p:tav tm="0">
                                          <p:val>
                                            <p:strVal val="0-#ppt_h/2"/>
                                          </p:val>
                                        </p:tav>
                                        <p:tav tm="100000">
                                          <p:val>
                                            <p:strVal val="#ppt_y"/>
                                          </p:val>
                                        </p:tav>
                                      </p:tavLst>
                                    </p:anim>
                                  </p:childTnLst>
                                </p:cTn>
                              </p:par>
                            </p:childTnLst>
                          </p:cTn>
                        </p:par>
                        <p:par>
                          <p:cTn id="109" fill="hold" nodeType="afterGroup">
                            <p:stCondLst>
                              <p:cond delay="2500"/>
                            </p:stCondLst>
                            <p:childTnLst>
                              <p:par>
                                <p:cTn id="110" presetID="2" presetClass="entr" presetSubtype="9" fill="hold" nodeType="afterEffect">
                                  <p:stCondLst>
                                    <p:cond delay="0"/>
                                  </p:stCondLst>
                                  <p:childTnLst>
                                    <p:set>
                                      <p:cBhvr>
                                        <p:cTn id="111" dur="1" fill="hold">
                                          <p:stCondLst>
                                            <p:cond delay="0"/>
                                          </p:stCondLst>
                                        </p:cTn>
                                        <p:tgtEl>
                                          <p:spTgt spid="32875"/>
                                        </p:tgtEl>
                                        <p:attrNameLst>
                                          <p:attrName>style.visibility</p:attrName>
                                        </p:attrNameLst>
                                      </p:cBhvr>
                                      <p:to>
                                        <p:strVal val="visible"/>
                                      </p:to>
                                    </p:set>
                                    <p:anim calcmode="lin" valueType="num">
                                      <p:cBhvr additive="base">
                                        <p:cTn id="112" dur="100" fill="hold"/>
                                        <p:tgtEl>
                                          <p:spTgt spid="32875"/>
                                        </p:tgtEl>
                                        <p:attrNameLst>
                                          <p:attrName>ppt_x</p:attrName>
                                        </p:attrNameLst>
                                      </p:cBhvr>
                                      <p:tavLst>
                                        <p:tav tm="0">
                                          <p:val>
                                            <p:strVal val="0-#ppt_w/2"/>
                                          </p:val>
                                        </p:tav>
                                        <p:tav tm="100000">
                                          <p:val>
                                            <p:strVal val="#ppt_x"/>
                                          </p:val>
                                        </p:tav>
                                      </p:tavLst>
                                    </p:anim>
                                    <p:anim calcmode="lin" valueType="num">
                                      <p:cBhvr additive="base">
                                        <p:cTn id="113" dur="100" fill="hold"/>
                                        <p:tgtEl>
                                          <p:spTgt spid="32875"/>
                                        </p:tgtEl>
                                        <p:attrNameLst>
                                          <p:attrName>ppt_y</p:attrName>
                                        </p:attrNameLst>
                                      </p:cBhvr>
                                      <p:tavLst>
                                        <p:tav tm="0">
                                          <p:val>
                                            <p:strVal val="0-#ppt_h/2"/>
                                          </p:val>
                                        </p:tav>
                                        <p:tav tm="100000">
                                          <p:val>
                                            <p:strVal val="#ppt_y"/>
                                          </p:val>
                                        </p:tav>
                                      </p:tavLst>
                                    </p:anim>
                                  </p:childTnLst>
                                </p:cTn>
                              </p:par>
                            </p:childTnLst>
                          </p:cTn>
                        </p:par>
                        <p:par>
                          <p:cTn id="114" fill="hold" nodeType="afterGroup">
                            <p:stCondLst>
                              <p:cond delay="2600"/>
                            </p:stCondLst>
                            <p:childTnLst>
                              <p:par>
                                <p:cTn id="115" presetID="2" presetClass="entr" presetSubtype="3" fill="hold" nodeType="afterEffect">
                                  <p:stCondLst>
                                    <p:cond delay="0"/>
                                  </p:stCondLst>
                                  <p:childTnLst>
                                    <p:set>
                                      <p:cBhvr>
                                        <p:cTn id="116" dur="1" fill="hold">
                                          <p:stCondLst>
                                            <p:cond delay="0"/>
                                          </p:stCondLst>
                                        </p:cTn>
                                        <p:tgtEl>
                                          <p:spTgt spid="32867"/>
                                        </p:tgtEl>
                                        <p:attrNameLst>
                                          <p:attrName>style.visibility</p:attrName>
                                        </p:attrNameLst>
                                      </p:cBhvr>
                                      <p:to>
                                        <p:strVal val="visible"/>
                                      </p:to>
                                    </p:set>
                                    <p:anim calcmode="lin" valueType="num">
                                      <p:cBhvr additive="base">
                                        <p:cTn id="117" dur="100" fill="hold"/>
                                        <p:tgtEl>
                                          <p:spTgt spid="32867"/>
                                        </p:tgtEl>
                                        <p:attrNameLst>
                                          <p:attrName>ppt_x</p:attrName>
                                        </p:attrNameLst>
                                      </p:cBhvr>
                                      <p:tavLst>
                                        <p:tav tm="0">
                                          <p:val>
                                            <p:strVal val="1+#ppt_w/2"/>
                                          </p:val>
                                        </p:tav>
                                        <p:tav tm="100000">
                                          <p:val>
                                            <p:strVal val="#ppt_x"/>
                                          </p:val>
                                        </p:tav>
                                      </p:tavLst>
                                    </p:anim>
                                    <p:anim calcmode="lin" valueType="num">
                                      <p:cBhvr additive="base">
                                        <p:cTn id="118" dur="100" fill="hold"/>
                                        <p:tgtEl>
                                          <p:spTgt spid="32867"/>
                                        </p:tgtEl>
                                        <p:attrNameLst>
                                          <p:attrName>ppt_y</p:attrName>
                                        </p:attrNameLst>
                                      </p:cBhvr>
                                      <p:tavLst>
                                        <p:tav tm="0">
                                          <p:val>
                                            <p:strVal val="0-#ppt_h/2"/>
                                          </p:val>
                                        </p:tav>
                                        <p:tav tm="100000">
                                          <p:val>
                                            <p:strVal val="#ppt_y"/>
                                          </p:val>
                                        </p:tav>
                                      </p:tavLst>
                                    </p:anim>
                                  </p:childTnLst>
                                </p:cTn>
                              </p:par>
                            </p:childTnLst>
                          </p:cTn>
                        </p:par>
                        <p:par>
                          <p:cTn id="119" fill="hold" nodeType="afterGroup">
                            <p:stCondLst>
                              <p:cond delay="2700"/>
                            </p:stCondLst>
                            <p:childTnLst>
                              <p:par>
                                <p:cTn id="120" presetID="2" presetClass="entr" presetSubtype="1" fill="hold" nodeType="afterEffect">
                                  <p:stCondLst>
                                    <p:cond delay="0"/>
                                  </p:stCondLst>
                                  <p:childTnLst>
                                    <p:set>
                                      <p:cBhvr>
                                        <p:cTn id="121" dur="1" fill="hold">
                                          <p:stCondLst>
                                            <p:cond delay="0"/>
                                          </p:stCondLst>
                                        </p:cTn>
                                        <p:tgtEl>
                                          <p:spTgt spid="32877"/>
                                        </p:tgtEl>
                                        <p:attrNameLst>
                                          <p:attrName>style.visibility</p:attrName>
                                        </p:attrNameLst>
                                      </p:cBhvr>
                                      <p:to>
                                        <p:strVal val="visible"/>
                                      </p:to>
                                    </p:set>
                                    <p:anim calcmode="lin" valueType="num">
                                      <p:cBhvr additive="base">
                                        <p:cTn id="122" dur="100" fill="hold"/>
                                        <p:tgtEl>
                                          <p:spTgt spid="32877"/>
                                        </p:tgtEl>
                                        <p:attrNameLst>
                                          <p:attrName>ppt_x</p:attrName>
                                        </p:attrNameLst>
                                      </p:cBhvr>
                                      <p:tavLst>
                                        <p:tav tm="0">
                                          <p:val>
                                            <p:strVal val="#ppt_x"/>
                                          </p:val>
                                        </p:tav>
                                        <p:tav tm="100000">
                                          <p:val>
                                            <p:strVal val="#ppt_x"/>
                                          </p:val>
                                        </p:tav>
                                      </p:tavLst>
                                    </p:anim>
                                    <p:anim calcmode="lin" valueType="num">
                                      <p:cBhvr additive="base">
                                        <p:cTn id="123" dur="100" fill="hold"/>
                                        <p:tgtEl>
                                          <p:spTgt spid="32877"/>
                                        </p:tgtEl>
                                        <p:attrNameLst>
                                          <p:attrName>ppt_y</p:attrName>
                                        </p:attrNameLst>
                                      </p:cBhvr>
                                      <p:tavLst>
                                        <p:tav tm="0">
                                          <p:val>
                                            <p:strVal val="0-#ppt_h/2"/>
                                          </p:val>
                                        </p:tav>
                                        <p:tav tm="100000">
                                          <p:val>
                                            <p:strVal val="#ppt_y"/>
                                          </p:val>
                                        </p:tav>
                                      </p:tavLst>
                                    </p:anim>
                                  </p:childTnLst>
                                </p:cTn>
                              </p:par>
                            </p:childTnLst>
                          </p:cTn>
                        </p:par>
                        <p:par>
                          <p:cTn id="124" fill="hold" nodeType="afterGroup">
                            <p:stCondLst>
                              <p:cond delay="2800"/>
                            </p:stCondLst>
                            <p:childTnLst>
                              <p:par>
                                <p:cTn id="125" presetID="2" presetClass="entr" presetSubtype="1" fill="hold" nodeType="afterEffect">
                                  <p:stCondLst>
                                    <p:cond delay="0"/>
                                  </p:stCondLst>
                                  <p:childTnLst>
                                    <p:set>
                                      <p:cBhvr>
                                        <p:cTn id="126" dur="1" fill="hold">
                                          <p:stCondLst>
                                            <p:cond delay="0"/>
                                          </p:stCondLst>
                                        </p:cTn>
                                        <p:tgtEl>
                                          <p:spTgt spid="32857"/>
                                        </p:tgtEl>
                                        <p:attrNameLst>
                                          <p:attrName>style.visibility</p:attrName>
                                        </p:attrNameLst>
                                      </p:cBhvr>
                                      <p:to>
                                        <p:strVal val="visible"/>
                                      </p:to>
                                    </p:set>
                                    <p:anim calcmode="lin" valueType="num">
                                      <p:cBhvr additive="base">
                                        <p:cTn id="127" dur="100" fill="hold"/>
                                        <p:tgtEl>
                                          <p:spTgt spid="32857"/>
                                        </p:tgtEl>
                                        <p:attrNameLst>
                                          <p:attrName>ppt_x</p:attrName>
                                        </p:attrNameLst>
                                      </p:cBhvr>
                                      <p:tavLst>
                                        <p:tav tm="0">
                                          <p:val>
                                            <p:strVal val="#ppt_x"/>
                                          </p:val>
                                        </p:tav>
                                        <p:tav tm="100000">
                                          <p:val>
                                            <p:strVal val="#ppt_x"/>
                                          </p:val>
                                        </p:tav>
                                      </p:tavLst>
                                    </p:anim>
                                    <p:anim calcmode="lin" valueType="num">
                                      <p:cBhvr additive="base">
                                        <p:cTn id="128" dur="100" fill="hold"/>
                                        <p:tgtEl>
                                          <p:spTgt spid="32857"/>
                                        </p:tgtEl>
                                        <p:attrNameLst>
                                          <p:attrName>ppt_y</p:attrName>
                                        </p:attrNameLst>
                                      </p:cBhvr>
                                      <p:tavLst>
                                        <p:tav tm="0">
                                          <p:val>
                                            <p:strVal val="0-#ppt_h/2"/>
                                          </p:val>
                                        </p:tav>
                                        <p:tav tm="100000">
                                          <p:val>
                                            <p:strVal val="#ppt_y"/>
                                          </p:val>
                                        </p:tav>
                                      </p:tavLst>
                                    </p:anim>
                                  </p:childTnLst>
                                </p:cTn>
                              </p:par>
                            </p:childTnLst>
                          </p:cTn>
                        </p:par>
                        <p:par>
                          <p:cTn id="129" fill="hold" nodeType="afterGroup">
                            <p:stCondLst>
                              <p:cond delay="2900"/>
                            </p:stCondLst>
                            <p:childTnLst>
                              <p:par>
                                <p:cTn id="130" presetID="2" presetClass="entr" presetSubtype="9" fill="hold" nodeType="afterEffect">
                                  <p:stCondLst>
                                    <p:cond delay="0"/>
                                  </p:stCondLst>
                                  <p:childTnLst>
                                    <p:set>
                                      <p:cBhvr>
                                        <p:cTn id="131" dur="1" fill="hold">
                                          <p:stCondLst>
                                            <p:cond delay="0"/>
                                          </p:stCondLst>
                                        </p:cTn>
                                        <p:tgtEl>
                                          <p:spTgt spid="32855"/>
                                        </p:tgtEl>
                                        <p:attrNameLst>
                                          <p:attrName>style.visibility</p:attrName>
                                        </p:attrNameLst>
                                      </p:cBhvr>
                                      <p:to>
                                        <p:strVal val="visible"/>
                                      </p:to>
                                    </p:set>
                                    <p:anim calcmode="lin" valueType="num">
                                      <p:cBhvr additive="base">
                                        <p:cTn id="132" dur="100" fill="hold"/>
                                        <p:tgtEl>
                                          <p:spTgt spid="32855"/>
                                        </p:tgtEl>
                                        <p:attrNameLst>
                                          <p:attrName>ppt_x</p:attrName>
                                        </p:attrNameLst>
                                      </p:cBhvr>
                                      <p:tavLst>
                                        <p:tav tm="0">
                                          <p:val>
                                            <p:strVal val="0-#ppt_w/2"/>
                                          </p:val>
                                        </p:tav>
                                        <p:tav tm="100000">
                                          <p:val>
                                            <p:strVal val="#ppt_x"/>
                                          </p:val>
                                        </p:tav>
                                      </p:tavLst>
                                    </p:anim>
                                    <p:anim calcmode="lin" valueType="num">
                                      <p:cBhvr additive="base">
                                        <p:cTn id="133" dur="100" fill="hold"/>
                                        <p:tgtEl>
                                          <p:spTgt spid="32855"/>
                                        </p:tgtEl>
                                        <p:attrNameLst>
                                          <p:attrName>ppt_y</p:attrName>
                                        </p:attrNameLst>
                                      </p:cBhvr>
                                      <p:tavLst>
                                        <p:tav tm="0">
                                          <p:val>
                                            <p:strVal val="0-#ppt_h/2"/>
                                          </p:val>
                                        </p:tav>
                                        <p:tav tm="100000">
                                          <p:val>
                                            <p:strVal val="#ppt_y"/>
                                          </p:val>
                                        </p:tav>
                                      </p:tavLst>
                                    </p:anim>
                                  </p:childTnLst>
                                </p:cTn>
                              </p:par>
                            </p:childTnLst>
                          </p:cTn>
                        </p:par>
                        <p:par>
                          <p:cTn id="134" fill="hold" nodeType="afterGroup">
                            <p:stCondLst>
                              <p:cond delay="3000"/>
                            </p:stCondLst>
                            <p:childTnLst>
                              <p:par>
                                <p:cTn id="135" presetID="2" presetClass="entr" presetSubtype="3" fill="hold" nodeType="afterEffect">
                                  <p:stCondLst>
                                    <p:cond delay="0"/>
                                  </p:stCondLst>
                                  <p:childTnLst>
                                    <p:set>
                                      <p:cBhvr>
                                        <p:cTn id="136" dur="1" fill="hold">
                                          <p:stCondLst>
                                            <p:cond delay="0"/>
                                          </p:stCondLst>
                                        </p:cTn>
                                        <p:tgtEl>
                                          <p:spTgt spid="32841"/>
                                        </p:tgtEl>
                                        <p:attrNameLst>
                                          <p:attrName>style.visibility</p:attrName>
                                        </p:attrNameLst>
                                      </p:cBhvr>
                                      <p:to>
                                        <p:strVal val="visible"/>
                                      </p:to>
                                    </p:set>
                                    <p:anim calcmode="lin" valueType="num">
                                      <p:cBhvr additive="base">
                                        <p:cTn id="137" dur="100" fill="hold"/>
                                        <p:tgtEl>
                                          <p:spTgt spid="32841"/>
                                        </p:tgtEl>
                                        <p:attrNameLst>
                                          <p:attrName>ppt_x</p:attrName>
                                        </p:attrNameLst>
                                      </p:cBhvr>
                                      <p:tavLst>
                                        <p:tav tm="0">
                                          <p:val>
                                            <p:strVal val="1+#ppt_w/2"/>
                                          </p:val>
                                        </p:tav>
                                        <p:tav tm="100000">
                                          <p:val>
                                            <p:strVal val="#ppt_x"/>
                                          </p:val>
                                        </p:tav>
                                      </p:tavLst>
                                    </p:anim>
                                    <p:anim calcmode="lin" valueType="num">
                                      <p:cBhvr additive="base">
                                        <p:cTn id="138" dur="100" fill="hold"/>
                                        <p:tgtEl>
                                          <p:spTgt spid="32841"/>
                                        </p:tgtEl>
                                        <p:attrNameLst>
                                          <p:attrName>ppt_y</p:attrName>
                                        </p:attrNameLst>
                                      </p:cBhvr>
                                      <p:tavLst>
                                        <p:tav tm="0">
                                          <p:val>
                                            <p:strVal val="0-#ppt_h/2"/>
                                          </p:val>
                                        </p:tav>
                                        <p:tav tm="100000">
                                          <p:val>
                                            <p:strVal val="#ppt_y"/>
                                          </p:val>
                                        </p:tav>
                                      </p:tavLst>
                                    </p:anim>
                                  </p:childTnLst>
                                </p:cTn>
                              </p:par>
                            </p:childTnLst>
                          </p:cTn>
                        </p:par>
                        <p:par>
                          <p:cTn id="139" fill="hold" nodeType="afterGroup">
                            <p:stCondLst>
                              <p:cond delay="3100"/>
                            </p:stCondLst>
                            <p:childTnLst>
                              <p:par>
                                <p:cTn id="140" presetID="2" presetClass="entr" presetSubtype="2" fill="hold" nodeType="afterEffect">
                                  <p:stCondLst>
                                    <p:cond delay="0"/>
                                  </p:stCondLst>
                                  <p:childTnLst>
                                    <p:set>
                                      <p:cBhvr>
                                        <p:cTn id="141" dur="1" fill="hold">
                                          <p:stCondLst>
                                            <p:cond delay="0"/>
                                          </p:stCondLst>
                                        </p:cTn>
                                        <p:tgtEl>
                                          <p:spTgt spid="32845"/>
                                        </p:tgtEl>
                                        <p:attrNameLst>
                                          <p:attrName>style.visibility</p:attrName>
                                        </p:attrNameLst>
                                      </p:cBhvr>
                                      <p:to>
                                        <p:strVal val="visible"/>
                                      </p:to>
                                    </p:set>
                                    <p:anim calcmode="lin" valueType="num">
                                      <p:cBhvr additive="base">
                                        <p:cTn id="142" dur="100" fill="hold"/>
                                        <p:tgtEl>
                                          <p:spTgt spid="32845"/>
                                        </p:tgtEl>
                                        <p:attrNameLst>
                                          <p:attrName>ppt_x</p:attrName>
                                        </p:attrNameLst>
                                      </p:cBhvr>
                                      <p:tavLst>
                                        <p:tav tm="0">
                                          <p:val>
                                            <p:strVal val="1+#ppt_w/2"/>
                                          </p:val>
                                        </p:tav>
                                        <p:tav tm="100000">
                                          <p:val>
                                            <p:strVal val="#ppt_x"/>
                                          </p:val>
                                        </p:tav>
                                      </p:tavLst>
                                    </p:anim>
                                    <p:anim calcmode="lin" valueType="num">
                                      <p:cBhvr additive="base">
                                        <p:cTn id="143" dur="100" fill="hold"/>
                                        <p:tgtEl>
                                          <p:spTgt spid="32845"/>
                                        </p:tgtEl>
                                        <p:attrNameLst>
                                          <p:attrName>ppt_y</p:attrName>
                                        </p:attrNameLst>
                                      </p:cBhvr>
                                      <p:tavLst>
                                        <p:tav tm="0">
                                          <p:val>
                                            <p:strVal val="#ppt_y"/>
                                          </p:val>
                                        </p:tav>
                                        <p:tav tm="100000">
                                          <p:val>
                                            <p:strVal val="#ppt_y"/>
                                          </p:val>
                                        </p:tav>
                                      </p:tavLst>
                                    </p:anim>
                                  </p:childTnLst>
                                </p:cTn>
                              </p:par>
                            </p:childTnLst>
                          </p:cTn>
                        </p:par>
                        <p:par>
                          <p:cTn id="144" fill="hold" nodeType="afterGroup">
                            <p:stCondLst>
                              <p:cond delay="3200"/>
                            </p:stCondLst>
                            <p:childTnLst>
                              <p:par>
                                <p:cTn id="145" presetID="2" presetClass="entr" presetSubtype="1" fill="hold" nodeType="afterEffect">
                                  <p:stCondLst>
                                    <p:cond delay="0"/>
                                  </p:stCondLst>
                                  <p:childTnLst>
                                    <p:set>
                                      <p:cBhvr>
                                        <p:cTn id="146" dur="1" fill="hold">
                                          <p:stCondLst>
                                            <p:cond delay="0"/>
                                          </p:stCondLst>
                                        </p:cTn>
                                        <p:tgtEl>
                                          <p:spTgt spid="32844"/>
                                        </p:tgtEl>
                                        <p:attrNameLst>
                                          <p:attrName>style.visibility</p:attrName>
                                        </p:attrNameLst>
                                      </p:cBhvr>
                                      <p:to>
                                        <p:strVal val="visible"/>
                                      </p:to>
                                    </p:set>
                                    <p:anim calcmode="lin" valueType="num">
                                      <p:cBhvr additive="base">
                                        <p:cTn id="147" dur="100" fill="hold"/>
                                        <p:tgtEl>
                                          <p:spTgt spid="32844"/>
                                        </p:tgtEl>
                                        <p:attrNameLst>
                                          <p:attrName>ppt_x</p:attrName>
                                        </p:attrNameLst>
                                      </p:cBhvr>
                                      <p:tavLst>
                                        <p:tav tm="0">
                                          <p:val>
                                            <p:strVal val="#ppt_x"/>
                                          </p:val>
                                        </p:tav>
                                        <p:tav tm="100000">
                                          <p:val>
                                            <p:strVal val="#ppt_x"/>
                                          </p:val>
                                        </p:tav>
                                      </p:tavLst>
                                    </p:anim>
                                    <p:anim calcmode="lin" valueType="num">
                                      <p:cBhvr additive="base">
                                        <p:cTn id="148" dur="100" fill="hold"/>
                                        <p:tgtEl>
                                          <p:spTgt spid="32844"/>
                                        </p:tgtEl>
                                        <p:attrNameLst>
                                          <p:attrName>ppt_y</p:attrName>
                                        </p:attrNameLst>
                                      </p:cBhvr>
                                      <p:tavLst>
                                        <p:tav tm="0">
                                          <p:val>
                                            <p:strVal val="0-#ppt_h/2"/>
                                          </p:val>
                                        </p:tav>
                                        <p:tav tm="100000">
                                          <p:val>
                                            <p:strVal val="#ppt_y"/>
                                          </p:val>
                                        </p:tav>
                                      </p:tavLst>
                                    </p:anim>
                                  </p:childTnLst>
                                </p:cTn>
                              </p:par>
                            </p:childTnLst>
                          </p:cTn>
                        </p:par>
                        <p:par>
                          <p:cTn id="149" fill="hold" nodeType="afterGroup">
                            <p:stCondLst>
                              <p:cond delay="3300"/>
                            </p:stCondLst>
                            <p:childTnLst>
                              <p:par>
                                <p:cTn id="150" presetID="2" presetClass="entr" presetSubtype="1" fill="hold" nodeType="afterEffect">
                                  <p:stCondLst>
                                    <p:cond delay="0"/>
                                  </p:stCondLst>
                                  <p:childTnLst>
                                    <p:set>
                                      <p:cBhvr>
                                        <p:cTn id="151" dur="1" fill="hold">
                                          <p:stCondLst>
                                            <p:cond delay="0"/>
                                          </p:stCondLst>
                                        </p:cTn>
                                        <p:tgtEl>
                                          <p:spTgt spid="32865"/>
                                        </p:tgtEl>
                                        <p:attrNameLst>
                                          <p:attrName>style.visibility</p:attrName>
                                        </p:attrNameLst>
                                      </p:cBhvr>
                                      <p:to>
                                        <p:strVal val="visible"/>
                                      </p:to>
                                    </p:set>
                                    <p:anim calcmode="lin" valueType="num">
                                      <p:cBhvr additive="base">
                                        <p:cTn id="152" dur="100" fill="hold"/>
                                        <p:tgtEl>
                                          <p:spTgt spid="32865"/>
                                        </p:tgtEl>
                                        <p:attrNameLst>
                                          <p:attrName>ppt_x</p:attrName>
                                        </p:attrNameLst>
                                      </p:cBhvr>
                                      <p:tavLst>
                                        <p:tav tm="0">
                                          <p:val>
                                            <p:strVal val="#ppt_x"/>
                                          </p:val>
                                        </p:tav>
                                        <p:tav tm="100000">
                                          <p:val>
                                            <p:strVal val="#ppt_x"/>
                                          </p:val>
                                        </p:tav>
                                      </p:tavLst>
                                    </p:anim>
                                    <p:anim calcmode="lin" valueType="num">
                                      <p:cBhvr additive="base">
                                        <p:cTn id="153" dur="100" fill="hold"/>
                                        <p:tgtEl>
                                          <p:spTgt spid="32865"/>
                                        </p:tgtEl>
                                        <p:attrNameLst>
                                          <p:attrName>ppt_y</p:attrName>
                                        </p:attrNameLst>
                                      </p:cBhvr>
                                      <p:tavLst>
                                        <p:tav tm="0">
                                          <p:val>
                                            <p:strVal val="0-#ppt_h/2"/>
                                          </p:val>
                                        </p:tav>
                                        <p:tav tm="100000">
                                          <p:val>
                                            <p:strVal val="#ppt_y"/>
                                          </p:val>
                                        </p:tav>
                                      </p:tavLst>
                                    </p:anim>
                                  </p:childTnLst>
                                </p:cTn>
                              </p:par>
                            </p:childTnLst>
                          </p:cTn>
                        </p:par>
                        <p:par>
                          <p:cTn id="154" fill="hold" nodeType="afterGroup">
                            <p:stCondLst>
                              <p:cond delay="3400"/>
                            </p:stCondLst>
                            <p:childTnLst>
                              <p:par>
                                <p:cTn id="155" presetID="2" presetClass="entr" presetSubtype="3" fill="hold" nodeType="afterEffect">
                                  <p:stCondLst>
                                    <p:cond delay="0"/>
                                  </p:stCondLst>
                                  <p:childTnLst>
                                    <p:set>
                                      <p:cBhvr>
                                        <p:cTn id="156" dur="1" fill="hold">
                                          <p:stCondLst>
                                            <p:cond delay="0"/>
                                          </p:stCondLst>
                                        </p:cTn>
                                        <p:tgtEl>
                                          <p:spTgt spid="32822"/>
                                        </p:tgtEl>
                                        <p:attrNameLst>
                                          <p:attrName>style.visibility</p:attrName>
                                        </p:attrNameLst>
                                      </p:cBhvr>
                                      <p:to>
                                        <p:strVal val="visible"/>
                                      </p:to>
                                    </p:set>
                                    <p:anim calcmode="lin" valueType="num">
                                      <p:cBhvr additive="base">
                                        <p:cTn id="157" dur="100" fill="hold"/>
                                        <p:tgtEl>
                                          <p:spTgt spid="32822"/>
                                        </p:tgtEl>
                                        <p:attrNameLst>
                                          <p:attrName>ppt_x</p:attrName>
                                        </p:attrNameLst>
                                      </p:cBhvr>
                                      <p:tavLst>
                                        <p:tav tm="0">
                                          <p:val>
                                            <p:strVal val="1+#ppt_w/2"/>
                                          </p:val>
                                        </p:tav>
                                        <p:tav tm="100000">
                                          <p:val>
                                            <p:strVal val="#ppt_x"/>
                                          </p:val>
                                        </p:tav>
                                      </p:tavLst>
                                    </p:anim>
                                    <p:anim calcmode="lin" valueType="num">
                                      <p:cBhvr additive="base">
                                        <p:cTn id="158" dur="100" fill="hold"/>
                                        <p:tgtEl>
                                          <p:spTgt spid="32822"/>
                                        </p:tgtEl>
                                        <p:attrNameLst>
                                          <p:attrName>ppt_y</p:attrName>
                                        </p:attrNameLst>
                                      </p:cBhvr>
                                      <p:tavLst>
                                        <p:tav tm="0">
                                          <p:val>
                                            <p:strVal val="0-#ppt_h/2"/>
                                          </p:val>
                                        </p:tav>
                                        <p:tav tm="100000">
                                          <p:val>
                                            <p:strVal val="#ppt_y"/>
                                          </p:val>
                                        </p:tav>
                                      </p:tavLst>
                                    </p:anim>
                                  </p:childTnLst>
                                </p:cTn>
                              </p:par>
                            </p:childTnLst>
                          </p:cTn>
                        </p:par>
                        <p:par>
                          <p:cTn id="159" fill="hold" nodeType="afterGroup">
                            <p:stCondLst>
                              <p:cond delay="3500"/>
                            </p:stCondLst>
                            <p:childTnLst>
                              <p:par>
                                <p:cTn id="160" presetID="2" presetClass="entr" presetSubtype="1" fill="hold" nodeType="afterEffect">
                                  <p:stCondLst>
                                    <p:cond delay="0"/>
                                  </p:stCondLst>
                                  <p:childTnLst>
                                    <p:set>
                                      <p:cBhvr>
                                        <p:cTn id="161" dur="1" fill="hold">
                                          <p:stCondLst>
                                            <p:cond delay="0"/>
                                          </p:stCondLst>
                                        </p:cTn>
                                        <p:tgtEl>
                                          <p:spTgt spid="32862"/>
                                        </p:tgtEl>
                                        <p:attrNameLst>
                                          <p:attrName>style.visibility</p:attrName>
                                        </p:attrNameLst>
                                      </p:cBhvr>
                                      <p:to>
                                        <p:strVal val="visible"/>
                                      </p:to>
                                    </p:set>
                                    <p:anim calcmode="lin" valueType="num">
                                      <p:cBhvr additive="base">
                                        <p:cTn id="162" dur="100" fill="hold"/>
                                        <p:tgtEl>
                                          <p:spTgt spid="32862"/>
                                        </p:tgtEl>
                                        <p:attrNameLst>
                                          <p:attrName>ppt_x</p:attrName>
                                        </p:attrNameLst>
                                      </p:cBhvr>
                                      <p:tavLst>
                                        <p:tav tm="0">
                                          <p:val>
                                            <p:strVal val="#ppt_x"/>
                                          </p:val>
                                        </p:tav>
                                        <p:tav tm="100000">
                                          <p:val>
                                            <p:strVal val="#ppt_x"/>
                                          </p:val>
                                        </p:tav>
                                      </p:tavLst>
                                    </p:anim>
                                    <p:anim calcmode="lin" valueType="num">
                                      <p:cBhvr additive="base">
                                        <p:cTn id="163" dur="100" fill="hold"/>
                                        <p:tgtEl>
                                          <p:spTgt spid="32862"/>
                                        </p:tgtEl>
                                        <p:attrNameLst>
                                          <p:attrName>ppt_y</p:attrName>
                                        </p:attrNameLst>
                                      </p:cBhvr>
                                      <p:tavLst>
                                        <p:tav tm="0">
                                          <p:val>
                                            <p:strVal val="0-#ppt_h/2"/>
                                          </p:val>
                                        </p:tav>
                                        <p:tav tm="100000">
                                          <p:val>
                                            <p:strVal val="#ppt_y"/>
                                          </p:val>
                                        </p:tav>
                                      </p:tavLst>
                                    </p:anim>
                                  </p:childTnLst>
                                </p:cTn>
                              </p:par>
                            </p:childTnLst>
                          </p:cTn>
                        </p:par>
                        <p:par>
                          <p:cTn id="164" fill="hold" nodeType="afterGroup">
                            <p:stCondLst>
                              <p:cond delay="3600"/>
                            </p:stCondLst>
                            <p:childTnLst>
                              <p:par>
                                <p:cTn id="165" presetID="2" presetClass="entr" presetSubtype="3" fill="hold" nodeType="afterEffect">
                                  <p:stCondLst>
                                    <p:cond delay="0"/>
                                  </p:stCondLst>
                                  <p:childTnLst>
                                    <p:set>
                                      <p:cBhvr>
                                        <p:cTn id="166" dur="1" fill="hold">
                                          <p:stCondLst>
                                            <p:cond delay="0"/>
                                          </p:stCondLst>
                                        </p:cTn>
                                        <p:tgtEl>
                                          <p:spTgt spid="32771"/>
                                        </p:tgtEl>
                                        <p:attrNameLst>
                                          <p:attrName>style.visibility</p:attrName>
                                        </p:attrNameLst>
                                      </p:cBhvr>
                                      <p:to>
                                        <p:strVal val="visible"/>
                                      </p:to>
                                    </p:set>
                                    <p:anim calcmode="lin" valueType="num">
                                      <p:cBhvr additive="base">
                                        <p:cTn id="167" dur="100" fill="hold"/>
                                        <p:tgtEl>
                                          <p:spTgt spid="32771"/>
                                        </p:tgtEl>
                                        <p:attrNameLst>
                                          <p:attrName>ppt_x</p:attrName>
                                        </p:attrNameLst>
                                      </p:cBhvr>
                                      <p:tavLst>
                                        <p:tav tm="0">
                                          <p:val>
                                            <p:strVal val="1+#ppt_w/2"/>
                                          </p:val>
                                        </p:tav>
                                        <p:tav tm="100000">
                                          <p:val>
                                            <p:strVal val="#ppt_x"/>
                                          </p:val>
                                        </p:tav>
                                      </p:tavLst>
                                    </p:anim>
                                    <p:anim calcmode="lin" valueType="num">
                                      <p:cBhvr additive="base">
                                        <p:cTn id="168" dur="100" fill="hold"/>
                                        <p:tgtEl>
                                          <p:spTgt spid="32771"/>
                                        </p:tgtEl>
                                        <p:attrNameLst>
                                          <p:attrName>ppt_y</p:attrName>
                                        </p:attrNameLst>
                                      </p:cBhvr>
                                      <p:tavLst>
                                        <p:tav tm="0">
                                          <p:val>
                                            <p:strVal val="0-#ppt_h/2"/>
                                          </p:val>
                                        </p:tav>
                                        <p:tav tm="100000">
                                          <p:val>
                                            <p:strVal val="#ppt_y"/>
                                          </p:val>
                                        </p:tav>
                                      </p:tavLst>
                                    </p:anim>
                                  </p:childTnLst>
                                </p:cTn>
                              </p:par>
                            </p:childTnLst>
                          </p:cTn>
                        </p:par>
                        <p:par>
                          <p:cTn id="169" fill="hold" nodeType="afterGroup">
                            <p:stCondLst>
                              <p:cond delay="3700"/>
                            </p:stCondLst>
                            <p:childTnLst>
                              <p:par>
                                <p:cTn id="170" presetID="2" presetClass="entr" presetSubtype="9" fill="hold" nodeType="afterEffect">
                                  <p:stCondLst>
                                    <p:cond delay="0"/>
                                  </p:stCondLst>
                                  <p:childTnLst>
                                    <p:set>
                                      <p:cBhvr>
                                        <p:cTn id="171" dur="1" fill="hold">
                                          <p:stCondLst>
                                            <p:cond delay="0"/>
                                          </p:stCondLst>
                                        </p:cTn>
                                        <p:tgtEl>
                                          <p:spTgt spid="32772"/>
                                        </p:tgtEl>
                                        <p:attrNameLst>
                                          <p:attrName>style.visibility</p:attrName>
                                        </p:attrNameLst>
                                      </p:cBhvr>
                                      <p:to>
                                        <p:strVal val="visible"/>
                                      </p:to>
                                    </p:set>
                                    <p:anim calcmode="lin" valueType="num">
                                      <p:cBhvr additive="base">
                                        <p:cTn id="172" dur="100" fill="hold"/>
                                        <p:tgtEl>
                                          <p:spTgt spid="32772"/>
                                        </p:tgtEl>
                                        <p:attrNameLst>
                                          <p:attrName>ppt_x</p:attrName>
                                        </p:attrNameLst>
                                      </p:cBhvr>
                                      <p:tavLst>
                                        <p:tav tm="0">
                                          <p:val>
                                            <p:strVal val="0-#ppt_w/2"/>
                                          </p:val>
                                        </p:tav>
                                        <p:tav tm="100000">
                                          <p:val>
                                            <p:strVal val="#ppt_x"/>
                                          </p:val>
                                        </p:tav>
                                      </p:tavLst>
                                    </p:anim>
                                    <p:anim calcmode="lin" valueType="num">
                                      <p:cBhvr additive="base">
                                        <p:cTn id="173" dur="100" fill="hold"/>
                                        <p:tgtEl>
                                          <p:spTgt spid="32772"/>
                                        </p:tgtEl>
                                        <p:attrNameLst>
                                          <p:attrName>ppt_y</p:attrName>
                                        </p:attrNameLst>
                                      </p:cBhvr>
                                      <p:tavLst>
                                        <p:tav tm="0">
                                          <p:val>
                                            <p:strVal val="0-#ppt_h/2"/>
                                          </p:val>
                                        </p:tav>
                                        <p:tav tm="100000">
                                          <p:val>
                                            <p:strVal val="#ppt_y"/>
                                          </p:val>
                                        </p:tav>
                                      </p:tavLst>
                                    </p:anim>
                                  </p:childTnLst>
                                </p:cTn>
                              </p:par>
                            </p:childTnLst>
                          </p:cTn>
                        </p:par>
                        <p:par>
                          <p:cTn id="174" fill="hold" nodeType="afterGroup">
                            <p:stCondLst>
                              <p:cond delay="3800"/>
                            </p:stCondLst>
                            <p:childTnLst>
                              <p:par>
                                <p:cTn id="175" presetID="2" presetClass="entr" presetSubtype="1" fill="hold" nodeType="afterEffect">
                                  <p:stCondLst>
                                    <p:cond delay="0"/>
                                  </p:stCondLst>
                                  <p:childTnLst>
                                    <p:set>
                                      <p:cBhvr>
                                        <p:cTn id="176" dur="1" fill="hold">
                                          <p:stCondLst>
                                            <p:cond delay="0"/>
                                          </p:stCondLst>
                                        </p:cTn>
                                        <p:tgtEl>
                                          <p:spTgt spid="32773"/>
                                        </p:tgtEl>
                                        <p:attrNameLst>
                                          <p:attrName>style.visibility</p:attrName>
                                        </p:attrNameLst>
                                      </p:cBhvr>
                                      <p:to>
                                        <p:strVal val="visible"/>
                                      </p:to>
                                    </p:set>
                                    <p:anim calcmode="lin" valueType="num">
                                      <p:cBhvr additive="base">
                                        <p:cTn id="177" dur="100" fill="hold"/>
                                        <p:tgtEl>
                                          <p:spTgt spid="32773"/>
                                        </p:tgtEl>
                                        <p:attrNameLst>
                                          <p:attrName>ppt_x</p:attrName>
                                        </p:attrNameLst>
                                      </p:cBhvr>
                                      <p:tavLst>
                                        <p:tav tm="0">
                                          <p:val>
                                            <p:strVal val="#ppt_x"/>
                                          </p:val>
                                        </p:tav>
                                        <p:tav tm="100000">
                                          <p:val>
                                            <p:strVal val="#ppt_x"/>
                                          </p:val>
                                        </p:tav>
                                      </p:tavLst>
                                    </p:anim>
                                    <p:anim calcmode="lin" valueType="num">
                                      <p:cBhvr additive="base">
                                        <p:cTn id="178" dur="100" fill="hold"/>
                                        <p:tgtEl>
                                          <p:spTgt spid="32773"/>
                                        </p:tgtEl>
                                        <p:attrNameLst>
                                          <p:attrName>ppt_y</p:attrName>
                                        </p:attrNameLst>
                                      </p:cBhvr>
                                      <p:tavLst>
                                        <p:tav tm="0">
                                          <p:val>
                                            <p:strVal val="0-#ppt_h/2"/>
                                          </p:val>
                                        </p:tav>
                                        <p:tav tm="100000">
                                          <p:val>
                                            <p:strVal val="#ppt_y"/>
                                          </p:val>
                                        </p:tav>
                                      </p:tavLst>
                                    </p:anim>
                                  </p:childTnLst>
                                </p:cTn>
                              </p:par>
                            </p:childTnLst>
                          </p:cTn>
                        </p:par>
                        <p:par>
                          <p:cTn id="179" fill="hold" nodeType="afterGroup">
                            <p:stCondLst>
                              <p:cond delay="3900"/>
                            </p:stCondLst>
                            <p:childTnLst>
                              <p:par>
                                <p:cTn id="180" presetID="2" presetClass="entr" presetSubtype="9" fill="hold" nodeType="afterEffect">
                                  <p:stCondLst>
                                    <p:cond delay="0"/>
                                  </p:stCondLst>
                                  <p:childTnLst>
                                    <p:set>
                                      <p:cBhvr>
                                        <p:cTn id="181" dur="1" fill="hold">
                                          <p:stCondLst>
                                            <p:cond delay="0"/>
                                          </p:stCondLst>
                                        </p:cTn>
                                        <p:tgtEl>
                                          <p:spTgt spid="32774"/>
                                        </p:tgtEl>
                                        <p:attrNameLst>
                                          <p:attrName>style.visibility</p:attrName>
                                        </p:attrNameLst>
                                      </p:cBhvr>
                                      <p:to>
                                        <p:strVal val="visible"/>
                                      </p:to>
                                    </p:set>
                                    <p:anim calcmode="lin" valueType="num">
                                      <p:cBhvr additive="base">
                                        <p:cTn id="182" dur="100" fill="hold"/>
                                        <p:tgtEl>
                                          <p:spTgt spid="32774"/>
                                        </p:tgtEl>
                                        <p:attrNameLst>
                                          <p:attrName>ppt_x</p:attrName>
                                        </p:attrNameLst>
                                      </p:cBhvr>
                                      <p:tavLst>
                                        <p:tav tm="0">
                                          <p:val>
                                            <p:strVal val="0-#ppt_w/2"/>
                                          </p:val>
                                        </p:tav>
                                        <p:tav tm="100000">
                                          <p:val>
                                            <p:strVal val="#ppt_x"/>
                                          </p:val>
                                        </p:tav>
                                      </p:tavLst>
                                    </p:anim>
                                    <p:anim calcmode="lin" valueType="num">
                                      <p:cBhvr additive="base">
                                        <p:cTn id="183" dur="100" fill="hold"/>
                                        <p:tgtEl>
                                          <p:spTgt spid="32774"/>
                                        </p:tgtEl>
                                        <p:attrNameLst>
                                          <p:attrName>ppt_y</p:attrName>
                                        </p:attrNameLst>
                                      </p:cBhvr>
                                      <p:tavLst>
                                        <p:tav tm="0">
                                          <p:val>
                                            <p:strVal val="0-#ppt_h/2"/>
                                          </p:val>
                                        </p:tav>
                                        <p:tav tm="100000">
                                          <p:val>
                                            <p:strVal val="#ppt_y"/>
                                          </p:val>
                                        </p:tav>
                                      </p:tavLst>
                                    </p:anim>
                                  </p:childTnLst>
                                </p:cTn>
                              </p:par>
                            </p:childTnLst>
                          </p:cTn>
                        </p:par>
                        <p:par>
                          <p:cTn id="184" fill="hold" nodeType="afterGroup">
                            <p:stCondLst>
                              <p:cond delay="4000"/>
                            </p:stCondLst>
                            <p:childTnLst>
                              <p:par>
                                <p:cTn id="185" presetID="2" presetClass="entr" presetSubtype="1" fill="hold" nodeType="afterEffect">
                                  <p:stCondLst>
                                    <p:cond delay="0"/>
                                  </p:stCondLst>
                                  <p:childTnLst>
                                    <p:set>
                                      <p:cBhvr>
                                        <p:cTn id="186" dur="1" fill="hold">
                                          <p:stCondLst>
                                            <p:cond delay="0"/>
                                          </p:stCondLst>
                                        </p:cTn>
                                        <p:tgtEl>
                                          <p:spTgt spid="32775"/>
                                        </p:tgtEl>
                                        <p:attrNameLst>
                                          <p:attrName>style.visibility</p:attrName>
                                        </p:attrNameLst>
                                      </p:cBhvr>
                                      <p:to>
                                        <p:strVal val="visible"/>
                                      </p:to>
                                    </p:set>
                                    <p:anim calcmode="lin" valueType="num">
                                      <p:cBhvr additive="base">
                                        <p:cTn id="187" dur="100" fill="hold"/>
                                        <p:tgtEl>
                                          <p:spTgt spid="32775"/>
                                        </p:tgtEl>
                                        <p:attrNameLst>
                                          <p:attrName>ppt_x</p:attrName>
                                        </p:attrNameLst>
                                      </p:cBhvr>
                                      <p:tavLst>
                                        <p:tav tm="0">
                                          <p:val>
                                            <p:strVal val="#ppt_x"/>
                                          </p:val>
                                        </p:tav>
                                        <p:tav tm="100000">
                                          <p:val>
                                            <p:strVal val="#ppt_x"/>
                                          </p:val>
                                        </p:tav>
                                      </p:tavLst>
                                    </p:anim>
                                    <p:anim calcmode="lin" valueType="num">
                                      <p:cBhvr additive="base">
                                        <p:cTn id="188" dur="100" fill="hold"/>
                                        <p:tgtEl>
                                          <p:spTgt spid="32775"/>
                                        </p:tgtEl>
                                        <p:attrNameLst>
                                          <p:attrName>ppt_y</p:attrName>
                                        </p:attrNameLst>
                                      </p:cBhvr>
                                      <p:tavLst>
                                        <p:tav tm="0">
                                          <p:val>
                                            <p:strVal val="0-#ppt_h/2"/>
                                          </p:val>
                                        </p:tav>
                                        <p:tav tm="100000">
                                          <p:val>
                                            <p:strVal val="#ppt_y"/>
                                          </p:val>
                                        </p:tav>
                                      </p:tavLst>
                                    </p:anim>
                                  </p:childTnLst>
                                </p:cTn>
                              </p:par>
                            </p:childTnLst>
                          </p:cTn>
                        </p:par>
                        <p:par>
                          <p:cTn id="189" fill="hold" nodeType="afterGroup">
                            <p:stCondLst>
                              <p:cond delay="4100"/>
                            </p:stCondLst>
                            <p:childTnLst>
                              <p:par>
                                <p:cTn id="190" presetID="2" presetClass="entr" presetSubtype="1" fill="hold" nodeType="afterEffect">
                                  <p:stCondLst>
                                    <p:cond delay="0"/>
                                  </p:stCondLst>
                                  <p:childTnLst>
                                    <p:set>
                                      <p:cBhvr>
                                        <p:cTn id="191" dur="1" fill="hold">
                                          <p:stCondLst>
                                            <p:cond delay="0"/>
                                          </p:stCondLst>
                                        </p:cTn>
                                        <p:tgtEl>
                                          <p:spTgt spid="32776"/>
                                        </p:tgtEl>
                                        <p:attrNameLst>
                                          <p:attrName>style.visibility</p:attrName>
                                        </p:attrNameLst>
                                      </p:cBhvr>
                                      <p:to>
                                        <p:strVal val="visible"/>
                                      </p:to>
                                    </p:set>
                                    <p:anim calcmode="lin" valueType="num">
                                      <p:cBhvr additive="base">
                                        <p:cTn id="192" dur="100" fill="hold"/>
                                        <p:tgtEl>
                                          <p:spTgt spid="32776"/>
                                        </p:tgtEl>
                                        <p:attrNameLst>
                                          <p:attrName>ppt_x</p:attrName>
                                        </p:attrNameLst>
                                      </p:cBhvr>
                                      <p:tavLst>
                                        <p:tav tm="0">
                                          <p:val>
                                            <p:strVal val="#ppt_x"/>
                                          </p:val>
                                        </p:tav>
                                        <p:tav tm="100000">
                                          <p:val>
                                            <p:strVal val="#ppt_x"/>
                                          </p:val>
                                        </p:tav>
                                      </p:tavLst>
                                    </p:anim>
                                    <p:anim calcmode="lin" valueType="num">
                                      <p:cBhvr additive="base">
                                        <p:cTn id="193" dur="100" fill="hold"/>
                                        <p:tgtEl>
                                          <p:spTgt spid="32776"/>
                                        </p:tgtEl>
                                        <p:attrNameLst>
                                          <p:attrName>ppt_y</p:attrName>
                                        </p:attrNameLst>
                                      </p:cBhvr>
                                      <p:tavLst>
                                        <p:tav tm="0">
                                          <p:val>
                                            <p:strVal val="0-#ppt_h/2"/>
                                          </p:val>
                                        </p:tav>
                                        <p:tav tm="100000">
                                          <p:val>
                                            <p:strVal val="#ppt_y"/>
                                          </p:val>
                                        </p:tav>
                                      </p:tavLst>
                                    </p:anim>
                                  </p:childTnLst>
                                </p:cTn>
                              </p:par>
                            </p:childTnLst>
                          </p:cTn>
                        </p:par>
                        <p:par>
                          <p:cTn id="194" fill="hold" nodeType="afterGroup">
                            <p:stCondLst>
                              <p:cond delay="4200"/>
                            </p:stCondLst>
                            <p:childTnLst>
                              <p:par>
                                <p:cTn id="195" presetID="2" presetClass="entr" presetSubtype="1" fill="hold" nodeType="afterEffect">
                                  <p:stCondLst>
                                    <p:cond delay="0"/>
                                  </p:stCondLst>
                                  <p:childTnLst>
                                    <p:set>
                                      <p:cBhvr>
                                        <p:cTn id="196" dur="1" fill="hold">
                                          <p:stCondLst>
                                            <p:cond delay="0"/>
                                          </p:stCondLst>
                                        </p:cTn>
                                        <p:tgtEl>
                                          <p:spTgt spid="32777"/>
                                        </p:tgtEl>
                                        <p:attrNameLst>
                                          <p:attrName>style.visibility</p:attrName>
                                        </p:attrNameLst>
                                      </p:cBhvr>
                                      <p:to>
                                        <p:strVal val="visible"/>
                                      </p:to>
                                    </p:set>
                                    <p:anim calcmode="lin" valueType="num">
                                      <p:cBhvr additive="base">
                                        <p:cTn id="197" dur="100" fill="hold"/>
                                        <p:tgtEl>
                                          <p:spTgt spid="32777"/>
                                        </p:tgtEl>
                                        <p:attrNameLst>
                                          <p:attrName>ppt_x</p:attrName>
                                        </p:attrNameLst>
                                      </p:cBhvr>
                                      <p:tavLst>
                                        <p:tav tm="0">
                                          <p:val>
                                            <p:strVal val="#ppt_x"/>
                                          </p:val>
                                        </p:tav>
                                        <p:tav tm="100000">
                                          <p:val>
                                            <p:strVal val="#ppt_x"/>
                                          </p:val>
                                        </p:tav>
                                      </p:tavLst>
                                    </p:anim>
                                    <p:anim calcmode="lin" valueType="num">
                                      <p:cBhvr additive="base">
                                        <p:cTn id="198" dur="100" fill="hold"/>
                                        <p:tgtEl>
                                          <p:spTgt spid="32777"/>
                                        </p:tgtEl>
                                        <p:attrNameLst>
                                          <p:attrName>ppt_y</p:attrName>
                                        </p:attrNameLst>
                                      </p:cBhvr>
                                      <p:tavLst>
                                        <p:tav tm="0">
                                          <p:val>
                                            <p:strVal val="0-#ppt_h/2"/>
                                          </p:val>
                                        </p:tav>
                                        <p:tav tm="100000">
                                          <p:val>
                                            <p:strVal val="#ppt_y"/>
                                          </p:val>
                                        </p:tav>
                                      </p:tavLst>
                                    </p:anim>
                                  </p:childTnLst>
                                </p:cTn>
                              </p:par>
                            </p:childTnLst>
                          </p:cTn>
                        </p:par>
                        <p:par>
                          <p:cTn id="199" fill="hold" nodeType="afterGroup">
                            <p:stCondLst>
                              <p:cond delay="4300"/>
                            </p:stCondLst>
                            <p:childTnLst>
                              <p:par>
                                <p:cTn id="200" presetID="2" presetClass="entr" presetSubtype="1" fill="hold" nodeType="afterEffect">
                                  <p:stCondLst>
                                    <p:cond delay="0"/>
                                  </p:stCondLst>
                                  <p:childTnLst>
                                    <p:set>
                                      <p:cBhvr>
                                        <p:cTn id="201" dur="1" fill="hold">
                                          <p:stCondLst>
                                            <p:cond delay="0"/>
                                          </p:stCondLst>
                                        </p:cTn>
                                        <p:tgtEl>
                                          <p:spTgt spid="32778"/>
                                        </p:tgtEl>
                                        <p:attrNameLst>
                                          <p:attrName>style.visibility</p:attrName>
                                        </p:attrNameLst>
                                      </p:cBhvr>
                                      <p:to>
                                        <p:strVal val="visible"/>
                                      </p:to>
                                    </p:set>
                                    <p:anim calcmode="lin" valueType="num">
                                      <p:cBhvr additive="base">
                                        <p:cTn id="202" dur="100" fill="hold"/>
                                        <p:tgtEl>
                                          <p:spTgt spid="32778"/>
                                        </p:tgtEl>
                                        <p:attrNameLst>
                                          <p:attrName>ppt_x</p:attrName>
                                        </p:attrNameLst>
                                      </p:cBhvr>
                                      <p:tavLst>
                                        <p:tav tm="0">
                                          <p:val>
                                            <p:strVal val="#ppt_x"/>
                                          </p:val>
                                        </p:tav>
                                        <p:tav tm="100000">
                                          <p:val>
                                            <p:strVal val="#ppt_x"/>
                                          </p:val>
                                        </p:tav>
                                      </p:tavLst>
                                    </p:anim>
                                    <p:anim calcmode="lin" valueType="num">
                                      <p:cBhvr additive="base">
                                        <p:cTn id="203" dur="100" fill="hold"/>
                                        <p:tgtEl>
                                          <p:spTgt spid="32778"/>
                                        </p:tgtEl>
                                        <p:attrNameLst>
                                          <p:attrName>ppt_y</p:attrName>
                                        </p:attrNameLst>
                                      </p:cBhvr>
                                      <p:tavLst>
                                        <p:tav tm="0">
                                          <p:val>
                                            <p:strVal val="0-#ppt_h/2"/>
                                          </p:val>
                                        </p:tav>
                                        <p:tav tm="100000">
                                          <p:val>
                                            <p:strVal val="#ppt_y"/>
                                          </p:val>
                                        </p:tav>
                                      </p:tavLst>
                                    </p:anim>
                                  </p:childTnLst>
                                </p:cTn>
                              </p:par>
                            </p:childTnLst>
                          </p:cTn>
                        </p:par>
                        <p:par>
                          <p:cTn id="204" fill="hold" nodeType="afterGroup">
                            <p:stCondLst>
                              <p:cond delay="4400"/>
                            </p:stCondLst>
                            <p:childTnLst>
                              <p:par>
                                <p:cTn id="205" presetID="2" presetClass="entr" presetSubtype="9" fill="hold" nodeType="afterEffect">
                                  <p:stCondLst>
                                    <p:cond delay="0"/>
                                  </p:stCondLst>
                                  <p:childTnLst>
                                    <p:set>
                                      <p:cBhvr>
                                        <p:cTn id="206" dur="1" fill="hold">
                                          <p:stCondLst>
                                            <p:cond delay="0"/>
                                          </p:stCondLst>
                                        </p:cTn>
                                        <p:tgtEl>
                                          <p:spTgt spid="32779"/>
                                        </p:tgtEl>
                                        <p:attrNameLst>
                                          <p:attrName>style.visibility</p:attrName>
                                        </p:attrNameLst>
                                      </p:cBhvr>
                                      <p:to>
                                        <p:strVal val="visible"/>
                                      </p:to>
                                    </p:set>
                                    <p:anim calcmode="lin" valueType="num">
                                      <p:cBhvr additive="base">
                                        <p:cTn id="207" dur="100" fill="hold"/>
                                        <p:tgtEl>
                                          <p:spTgt spid="32779"/>
                                        </p:tgtEl>
                                        <p:attrNameLst>
                                          <p:attrName>ppt_x</p:attrName>
                                        </p:attrNameLst>
                                      </p:cBhvr>
                                      <p:tavLst>
                                        <p:tav tm="0">
                                          <p:val>
                                            <p:strVal val="0-#ppt_w/2"/>
                                          </p:val>
                                        </p:tav>
                                        <p:tav tm="100000">
                                          <p:val>
                                            <p:strVal val="#ppt_x"/>
                                          </p:val>
                                        </p:tav>
                                      </p:tavLst>
                                    </p:anim>
                                    <p:anim calcmode="lin" valueType="num">
                                      <p:cBhvr additive="base">
                                        <p:cTn id="208" dur="100" fill="hold"/>
                                        <p:tgtEl>
                                          <p:spTgt spid="32779"/>
                                        </p:tgtEl>
                                        <p:attrNameLst>
                                          <p:attrName>ppt_y</p:attrName>
                                        </p:attrNameLst>
                                      </p:cBhvr>
                                      <p:tavLst>
                                        <p:tav tm="0">
                                          <p:val>
                                            <p:strVal val="0-#ppt_h/2"/>
                                          </p:val>
                                        </p:tav>
                                        <p:tav tm="100000">
                                          <p:val>
                                            <p:strVal val="#ppt_y"/>
                                          </p:val>
                                        </p:tav>
                                      </p:tavLst>
                                    </p:anim>
                                  </p:childTnLst>
                                </p:cTn>
                              </p:par>
                            </p:childTnLst>
                          </p:cTn>
                        </p:par>
                        <p:par>
                          <p:cTn id="209" fill="hold" nodeType="afterGroup">
                            <p:stCondLst>
                              <p:cond delay="4500"/>
                            </p:stCondLst>
                            <p:childTnLst>
                              <p:par>
                                <p:cTn id="210" presetID="2" presetClass="entr" presetSubtype="9" fill="hold" nodeType="afterEffect">
                                  <p:stCondLst>
                                    <p:cond delay="0"/>
                                  </p:stCondLst>
                                  <p:childTnLst>
                                    <p:set>
                                      <p:cBhvr>
                                        <p:cTn id="211" dur="1" fill="hold">
                                          <p:stCondLst>
                                            <p:cond delay="0"/>
                                          </p:stCondLst>
                                        </p:cTn>
                                        <p:tgtEl>
                                          <p:spTgt spid="32780"/>
                                        </p:tgtEl>
                                        <p:attrNameLst>
                                          <p:attrName>style.visibility</p:attrName>
                                        </p:attrNameLst>
                                      </p:cBhvr>
                                      <p:to>
                                        <p:strVal val="visible"/>
                                      </p:to>
                                    </p:set>
                                    <p:anim calcmode="lin" valueType="num">
                                      <p:cBhvr additive="base">
                                        <p:cTn id="212" dur="100" fill="hold"/>
                                        <p:tgtEl>
                                          <p:spTgt spid="32780"/>
                                        </p:tgtEl>
                                        <p:attrNameLst>
                                          <p:attrName>ppt_x</p:attrName>
                                        </p:attrNameLst>
                                      </p:cBhvr>
                                      <p:tavLst>
                                        <p:tav tm="0">
                                          <p:val>
                                            <p:strVal val="0-#ppt_w/2"/>
                                          </p:val>
                                        </p:tav>
                                        <p:tav tm="100000">
                                          <p:val>
                                            <p:strVal val="#ppt_x"/>
                                          </p:val>
                                        </p:tav>
                                      </p:tavLst>
                                    </p:anim>
                                    <p:anim calcmode="lin" valueType="num">
                                      <p:cBhvr additive="base">
                                        <p:cTn id="213" dur="100" fill="hold"/>
                                        <p:tgtEl>
                                          <p:spTgt spid="32780"/>
                                        </p:tgtEl>
                                        <p:attrNameLst>
                                          <p:attrName>ppt_y</p:attrName>
                                        </p:attrNameLst>
                                      </p:cBhvr>
                                      <p:tavLst>
                                        <p:tav tm="0">
                                          <p:val>
                                            <p:strVal val="0-#ppt_h/2"/>
                                          </p:val>
                                        </p:tav>
                                        <p:tav tm="100000">
                                          <p:val>
                                            <p:strVal val="#ppt_y"/>
                                          </p:val>
                                        </p:tav>
                                      </p:tavLst>
                                    </p:anim>
                                  </p:childTnLst>
                                </p:cTn>
                              </p:par>
                            </p:childTnLst>
                          </p:cTn>
                        </p:par>
                        <p:par>
                          <p:cTn id="214" fill="hold" nodeType="afterGroup">
                            <p:stCondLst>
                              <p:cond delay="4600"/>
                            </p:stCondLst>
                            <p:childTnLst>
                              <p:par>
                                <p:cTn id="215" presetID="2" presetClass="entr" presetSubtype="9" fill="hold" nodeType="afterEffect">
                                  <p:stCondLst>
                                    <p:cond delay="0"/>
                                  </p:stCondLst>
                                  <p:childTnLst>
                                    <p:set>
                                      <p:cBhvr>
                                        <p:cTn id="216" dur="1" fill="hold">
                                          <p:stCondLst>
                                            <p:cond delay="0"/>
                                          </p:stCondLst>
                                        </p:cTn>
                                        <p:tgtEl>
                                          <p:spTgt spid="32781"/>
                                        </p:tgtEl>
                                        <p:attrNameLst>
                                          <p:attrName>style.visibility</p:attrName>
                                        </p:attrNameLst>
                                      </p:cBhvr>
                                      <p:to>
                                        <p:strVal val="visible"/>
                                      </p:to>
                                    </p:set>
                                    <p:anim calcmode="lin" valueType="num">
                                      <p:cBhvr additive="base">
                                        <p:cTn id="217" dur="100" fill="hold"/>
                                        <p:tgtEl>
                                          <p:spTgt spid="32781"/>
                                        </p:tgtEl>
                                        <p:attrNameLst>
                                          <p:attrName>ppt_x</p:attrName>
                                        </p:attrNameLst>
                                      </p:cBhvr>
                                      <p:tavLst>
                                        <p:tav tm="0">
                                          <p:val>
                                            <p:strVal val="0-#ppt_w/2"/>
                                          </p:val>
                                        </p:tav>
                                        <p:tav tm="100000">
                                          <p:val>
                                            <p:strVal val="#ppt_x"/>
                                          </p:val>
                                        </p:tav>
                                      </p:tavLst>
                                    </p:anim>
                                    <p:anim calcmode="lin" valueType="num">
                                      <p:cBhvr additive="base">
                                        <p:cTn id="218" dur="100" fill="hold"/>
                                        <p:tgtEl>
                                          <p:spTgt spid="32781"/>
                                        </p:tgtEl>
                                        <p:attrNameLst>
                                          <p:attrName>ppt_y</p:attrName>
                                        </p:attrNameLst>
                                      </p:cBhvr>
                                      <p:tavLst>
                                        <p:tav tm="0">
                                          <p:val>
                                            <p:strVal val="0-#ppt_h/2"/>
                                          </p:val>
                                        </p:tav>
                                        <p:tav tm="100000">
                                          <p:val>
                                            <p:strVal val="#ppt_y"/>
                                          </p:val>
                                        </p:tav>
                                      </p:tavLst>
                                    </p:anim>
                                  </p:childTnLst>
                                </p:cTn>
                              </p:par>
                            </p:childTnLst>
                          </p:cTn>
                        </p:par>
                        <p:par>
                          <p:cTn id="219" fill="hold" nodeType="afterGroup">
                            <p:stCondLst>
                              <p:cond delay="4700"/>
                            </p:stCondLst>
                            <p:childTnLst>
                              <p:par>
                                <p:cTn id="220" presetID="2" presetClass="entr" presetSubtype="1" fill="hold" nodeType="afterEffect">
                                  <p:stCondLst>
                                    <p:cond delay="0"/>
                                  </p:stCondLst>
                                  <p:childTnLst>
                                    <p:set>
                                      <p:cBhvr>
                                        <p:cTn id="221" dur="1" fill="hold">
                                          <p:stCondLst>
                                            <p:cond delay="0"/>
                                          </p:stCondLst>
                                        </p:cTn>
                                        <p:tgtEl>
                                          <p:spTgt spid="32782"/>
                                        </p:tgtEl>
                                        <p:attrNameLst>
                                          <p:attrName>style.visibility</p:attrName>
                                        </p:attrNameLst>
                                      </p:cBhvr>
                                      <p:to>
                                        <p:strVal val="visible"/>
                                      </p:to>
                                    </p:set>
                                    <p:anim calcmode="lin" valueType="num">
                                      <p:cBhvr additive="base">
                                        <p:cTn id="222" dur="100" fill="hold"/>
                                        <p:tgtEl>
                                          <p:spTgt spid="32782"/>
                                        </p:tgtEl>
                                        <p:attrNameLst>
                                          <p:attrName>ppt_x</p:attrName>
                                        </p:attrNameLst>
                                      </p:cBhvr>
                                      <p:tavLst>
                                        <p:tav tm="0">
                                          <p:val>
                                            <p:strVal val="#ppt_x"/>
                                          </p:val>
                                        </p:tav>
                                        <p:tav tm="100000">
                                          <p:val>
                                            <p:strVal val="#ppt_x"/>
                                          </p:val>
                                        </p:tav>
                                      </p:tavLst>
                                    </p:anim>
                                    <p:anim calcmode="lin" valueType="num">
                                      <p:cBhvr additive="base">
                                        <p:cTn id="223" dur="100" fill="hold"/>
                                        <p:tgtEl>
                                          <p:spTgt spid="32782"/>
                                        </p:tgtEl>
                                        <p:attrNameLst>
                                          <p:attrName>ppt_y</p:attrName>
                                        </p:attrNameLst>
                                      </p:cBhvr>
                                      <p:tavLst>
                                        <p:tav tm="0">
                                          <p:val>
                                            <p:strVal val="0-#ppt_h/2"/>
                                          </p:val>
                                        </p:tav>
                                        <p:tav tm="100000">
                                          <p:val>
                                            <p:strVal val="#ppt_y"/>
                                          </p:val>
                                        </p:tav>
                                      </p:tavLst>
                                    </p:anim>
                                  </p:childTnLst>
                                </p:cTn>
                              </p:par>
                            </p:childTnLst>
                          </p:cTn>
                        </p:par>
                        <p:par>
                          <p:cTn id="224" fill="hold" nodeType="afterGroup">
                            <p:stCondLst>
                              <p:cond delay="4800"/>
                            </p:stCondLst>
                            <p:childTnLst>
                              <p:par>
                                <p:cTn id="225" presetID="2" presetClass="entr" presetSubtype="1" fill="hold" nodeType="afterEffect">
                                  <p:stCondLst>
                                    <p:cond delay="0"/>
                                  </p:stCondLst>
                                  <p:childTnLst>
                                    <p:set>
                                      <p:cBhvr>
                                        <p:cTn id="226" dur="1" fill="hold">
                                          <p:stCondLst>
                                            <p:cond delay="0"/>
                                          </p:stCondLst>
                                        </p:cTn>
                                        <p:tgtEl>
                                          <p:spTgt spid="32783"/>
                                        </p:tgtEl>
                                        <p:attrNameLst>
                                          <p:attrName>style.visibility</p:attrName>
                                        </p:attrNameLst>
                                      </p:cBhvr>
                                      <p:to>
                                        <p:strVal val="visible"/>
                                      </p:to>
                                    </p:set>
                                    <p:anim calcmode="lin" valueType="num">
                                      <p:cBhvr additive="base">
                                        <p:cTn id="227" dur="100" fill="hold"/>
                                        <p:tgtEl>
                                          <p:spTgt spid="32783"/>
                                        </p:tgtEl>
                                        <p:attrNameLst>
                                          <p:attrName>ppt_x</p:attrName>
                                        </p:attrNameLst>
                                      </p:cBhvr>
                                      <p:tavLst>
                                        <p:tav tm="0">
                                          <p:val>
                                            <p:strVal val="#ppt_x"/>
                                          </p:val>
                                        </p:tav>
                                        <p:tav tm="100000">
                                          <p:val>
                                            <p:strVal val="#ppt_x"/>
                                          </p:val>
                                        </p:tav>
                                      </p:tavLst>
                                    </p:anim>
                                    <p:anim calcmode="lin" valueType="num">
                                      <p:cBhvr additive="base">
                                        <p:cTn id="228" dur="100" fill="hold"/>
                                        <p:tgtEl>
                                          <p:spTgt spid="32783"/>
                                        </p:tgtEl>
                                        <p:attrNameLst>
                                          <p:attrName>ppt_y</p:attrName>
                                        </p:attrNameLst>
                                      </p:cBhvr>
                                      <p:tavLst>
                                        <p:tav tm="0">
                                          <p:val>
                                            <p:strVal val="0-#ppt_h/2"/>
                                          </p:val>
                                        </p:tav>
                                        <p:tav tm="100000">
                                          <p:val>
                                            <p:strVal val="#ppt_y"/>
                                          </p:val>
                                        </p:tav>
                                      </p:tavLst>
                                    </p:anim>
                                  </p:childTnLst>
                                </p:cTn>
                              </p:par>
                            </p:childTnLst>
                          </p:cTn>
                        </p:par>
                        <p:par>
                          <p:cTn id="229" fill="hold" nodeType="afterGroup">
                            <p:stCondLst>
                              <p:cond delay="4900"/>
                            </p:stCondLst>
                            <p:childTnLst>
                              <p:par>
                                <p:cTn id="230" presetID="2" presetClass="entr" presetSubtype="1" fill="hold" nodeType="afterEffect">
                                  <p:stCondLst>
                                    <p:cond delay="0"/>
                                  </p:stCondLst>
                                  <p:childTnLst>
                                    <p:set>
                                      <p:cBhvr>
                                        <p:cTn id="231" dur="1" fill="hold">
                                          <p:stCondLst>
                                            <p:cond delay="0"/>
                                          </p:stCondLst>
                                        </p:cTn>
                                        <p:tgtEl>
                                          <p:spTgt spid="32784"/>
                                        </p:tgtEl>
                                        <p:attrNameLst>
                                          <p:attrName>style.visibility</p:attrName>
                                        </p:attrNameLst>
                                      </p:cBhvr>
                                      <p:to>
                                        <p:strVal val="visible"/>
                                      </p:to>
                                    </p:set>
                                    <p:anim calcmode="lin" valueType="num">
                                      <p:cBhvr additive="base">
                                        <p:cTn id="232" dur="100" fill="hold"/>
                                        <p:tgtEl>
                                          <p:spTgt spid="32784"/>
                                        </p:tgtEl>
                                        <p:attrNameLst>
                                          <p:attrName>ppt_x</p:attrName>
                                        </p:attrNameLst>
                                      </p:cBhvr>
                                      <p:tavLst>
                                        <p:tav tm="0">
                                          <p:val>
                                            <p:strVal val="#ppt_x"/>
                                          </p:val>
                                        </p:tav>
                                        <p:tav tm="100000">
                                          <p:val>
                                            <p:strVal val="#ppt_x"/>
                                          </p:val>
                                        </p:tav>
                                      </p:tavLst>
                                    </p:anim>
                                    <p:anim calcmode="lin" valueType="num">
                                      <p:cBhvr additive="base">
                                        <p:cTn id="233" dur="100" fill="hold"/>
                                        <p:tgtEl>
                                          <p:spTgt spid="32784"/>
                                        </p:tgtEl>
                                        <p:attrNameLst>
                                          <p:attrName>ppt_y</p:attrName>
                                        </p:attrNameLst>
                                      </p:cBhvr>
                                      <p:tavLst>
                                        <p:tav tm="0">
                                          <p:val>
                                            <p:strVal val="0-#ppt_h/2"/>
                                          </p:val>
                                        </p:tav>
                                        <p:tav tm="100000">
                                          <p:val>
                                            <p:strVal val="#ppt_y"/>
                                          </p:val>
                                        </p:tav>
                                      </p:tavLst>
                                    </p:anim>
                                  </p:childTnLst>
                                </p:cTn>
                              </p:par>
                            </p:childTnLst>
                          </p:cTn>
                        </p:par>
                        <p:par>
                          <p:cTn id="234" fill="hold" nodeType="afterGroup">
                            <p:stCondLst>
                              <p:cond delay="5000"/>
                            </p:stCondLst>
                            <p:childTnLst>
                              <p:par>
                                <p:cTn id="235" presetID="2" presetClass="entr" presetSubtype="1" fill="hold" nodeType="afterEffect">
                                  <p:stCondLst>
                                    <p:cond delay="0"/>
                                  </p:stCondLst>
                                  <p:childTnLst>
                                    <p:set>
                                      <p:cBhvr>
                                        <p:cTn id="236" dur="1" fill="hold">
                                          <p:stCondLst>
                                            <p:cond delay="0"/>
                                          </p:stCondLst>
                                        </p:cTn>
                                        <p:tgtEl>
                                          <p:spTgt spid="32785"/>
                                        </p:tgtEl>
                                        <p:attrNameLst>
                                          <p:attrName>style.visibility</p:attrName>
                                        </p:attrNameLst>
                                      </p:cBhvr>
                                      <p:to>
                                        <p:strVal val="visible"/>
                                      </p:to>
                                    </p:set>
                                    <p:anim calcmode="lin" valueType="num">
                                      <p:cBhvr additive="base">
                                        <p:cTn id="237" dur="100" fill="hold"/>
                                        <p:tgtEl>
                                          <p:spTgt spid="32785"/>
                                        </p:tgtEl>
                                        <p:attrNameLst>
                                          <p:attrName>ppt_x</p:attrName>
                                        </p:attrNameLst>
                                      </p:cBhvr>
                                      <p:tavLst>
                                        <p:tav tm="0">
                                          <p:val>
                                            <p:strVal val="#ppt_x"/>
                                          </p:val>
                                        </p:tav>
                                        <p:tav tm="100000">
                                          <p:val>
                                            <p:strVal val="#ppt_x"/>
                                          </p:val>
                                        </p:tav>
                                      </p:tavLst>
                                    </p:anim>
                                    <p:anim calcmode="lin" valueType="num">
                                      <p:cBhvr additive="base">
                                        <p:cTn id="238" dur="100" fill="hold"/>
                                        <p:tgtEl>
                                          <p:spTgt spid="32785"/>
                                        </p:tgtEl>
                                        <p:attrNameLst>
                                          <p:attrName>ppt_y</p:attrName>
                                        </p:attrNameLst>
                                      </p:cBhvr>
                                      <p:tavLst>
                                        <p:tav tm="0">
                                          <p:val>
                                            <p:strVal val="0-#ppt_h/2"/>
                                          </p:val>
                                        </p:tav>
                                        <p:tav tm="100000">
                                          <p:val>
                                            <p:strVal val="#ppt_y"/>
                                          </p:val>
                                        </p:tav>
                                      </p:tavLst>
                                    </p:anim>
                                  </p:childTnLst>
                                </p:cTn>
                              </p:par>
                            </p:childTnLst>
                          </p:cTn>
                        </p:par>
                        <p:par>
                          <p:cTn id="239" fill="hold" nodeType="afterGroup">
                            <p:stCondLst>
                              <p:cond delay="5100"/>
                            </p:stCondLst>
                            <p:childTnLst>
                              <p:par>
                                <p:cTn id="240" presetID="2" presetClass="entr" presetSubtype="3" fill="hold" nodeType="afterEffect">
                                  <p:stCondLst>
                                    <p:cond delay="0"/>
                                  </p:stCondLst>
                                  <p:childTnLst>
                                    <p:set>
                                      <p:cBhvr>
                                        <p:cTn id="241" dur="1" fill="hold">
                                          <p:stCondLst>
                                            <p:cond delay="0"/>
                                          </p:stCondLst>
                                        </p:cTn>
                                        <p:tgtEl>
                                          <p:spTgt spid="32786"/>
                                        </p:tgtEl>
                                        <p:attrNameLst>
                                          <p:attrName>style.visibility</p:attrName>
                                        </p:attrNameLst>
                                      </p:cBhvr>
                                      <p:to>
                                        <p:strVal val="visible"/>
                                      </p:to>
                                    </p:set>
                                    <p:anim calcmode="lin" valueType="num">
                                      <p:cBhvr additive="base">
                                        <p:cTn id="242" dur="100" fill="hold"/>
                                        <p:tgtEl>
                                          <p:spTgt spid="32786"/>
                                        </p:tgtEl>
                                        <p:attrNameLst>
                                          <p:attrName>ppt_x</p:attrName>
                                        </p:attrNameLst>
                                      </p:cBhvr>
                                      <p:tavLst>
                                        <p:tav tm="0">
                                          <p:val>
                                            <p:strVal val="1+#ppt_w/2"/>
                                          </p:val>
                                        </p:tav>
                                        <p:tav tm="100000">
                                          <p:val>
                                            <p:strVal val="#ppt_x"/>
                                          </p:val>
                                        </p:tav>
                                      </p:tavLst>
                                    </p:anim>
                                    <p:anim calcmode="lin" valueType="num">
                                      <p:cBhvr additive="base">
                                        <p:cTn id="243" dur="100" fill="hold"/>
                                        <p:tgtEl>
                                          <p:spTgt spid="32786"/>
                                        </p:tgtEl>
                                        <p:attrNameLst>
                                          <p:attrName>ppt_y</p:attrName>
                                        </p:attrNameLst>
                                      </p:cBhvr>
                                      <p:tavLst>
                                        <p:tav tm="0">
                                          <p:val>
                                            <p:strVal val="0-#ppt_h/2"/>
                                          </p:val>
                                        </p:tav>
                                        <p:tav tm="100000">
                                          <p:val>
                                            <p:strVal val="#ppt_y"/>
                                          </p:val>
                                        </p:tav>
                                      </p:tavLst>
                                    </p:anim>
                                  </p:childTnLst>
                                </p:cTn>
                              </p:par>
                            </p:childTnLst>
                          </p:cTn>
                        </p:par>
                        <p:par>
                          <p:cTn id="244" fill="hold" nodeType="afterGroup">
                            <p:stCondLst>
                              <p:cond delay="5200"/>
                            </p:stCondLst>
                            <p:childTnLst>
                              <p:par>
                                <p:cTn id="245" presetID="2" presetClass="entr" presetSubtype="3" fill="hold" nodeType="afterEffect">
                                  <p:stCondLst>
                                    <p:cond delay="0"/>
                                  </p:stCondLst>
                                  <p:childTnLst>
                                    <p:set>
                                      <p:cBhvr>
                                        <p:cTn id="246" dur="1" fill="hold">
                                          <p:stCondLst>
                                            <p:cond delay="0"/>
                                          </p:stCondLst>
                                        </p:cTn>
                                        <p:tgtEl>
                                          <p:spTgt spid="32787"/>
                                        </p:tgtEl>
                                        <p:attrNameLst>
                                          <p:attrName>style.visibility</p:attrName>
                                        </p:attrNameLst>
                                      </p:cBhvr>
                                      <p:to>
                                        <p:strVal val="visible"/>
                                      </p:to>
                                    </p:set>
                                    <p:anim calcmode="lin" valueType="num">
                                      <p:cBhvr additive="base">
                                        <p:cTn id="247" dur="100" fill="hold"/>
                                        <p:tgtEl>
                                          <p:spTgt spid="32787"/>
                                        </p:tgtEl>
                                        <p:attrNameLst>
                                          <p:attrName>ppt_x</p:attrName>
                                        </p:attrNameLst>
                                      </p:cBhvr>
                                      <p:tavLst>
                                        <p:tav tm="0">
                                          <p:val>
                                            <p:strVal val="1+#ppt_w/2"/>
                                          </p:val>
                                        </p:tav>
                                        <p:tav tm="100000">
                                          <p:val>
                                            <p:strVal val="#ppt_x"/>
                                          </p:val>
                                        </p:tav>
                                      </p:tavLst>
                                    </p:anim>
                                    <p:anim calcmode="lin" valueType="num">
                                      <p:cBhvr additive="base">
                                        <p:cTn id="248" dur="100" fill="hold"/>
                                        <p:tgtEl>
                                          <p:spTgt spid="32787"/>
                                        </p:tgtEl>
                                        <p:attrNameLst>
                                          <p:attrName>ppt_y</p:attrName>
                                        </p:attrNameLst>
                                      </p:cBhvr>
                                      <p:tavLst>
                                        <p:tav tm="0">
                                          <p:val>
                                            <p:strVal val="0-#ppt_h/2"/>
                                          </p:val>
                                        </p:tav>
                                        <p:tav tm="100000">
                                          <p:val>
                                            <p:strVal val="#ppt_y"/>
                                          </p:val>
                                        </p:tav>
                                      </p:tavLst>
                                    </p:anim>
                                  </p:childTnLst>
                                </p:cTn>
                              </p:par>
                            </p:childTnLst>
                          </p:cTn>
                        </p:par>
                        <p:par>
                          <p:cTn id="249" fill="hold" nodeType="afterGroup">
                            <p:stCondLst>
                              <p:cond delay="5300"/>
                            </p:stCondLst>
                            <p:childTnLst>
                              <p:par>
                                <p:cTn id="250" presetID="2" presetClass="entr" presetSubtype="3" fill="hold" nodeType="afterEffect">
                                  <p:stCondLst>
                                    <p:cond delay="0"/>
                                  </p:stCondLst>
                                  <p:childTnLst>
                                    <p:set>
                                      <p:cBhvr>
                                        <p:cTn id="251" dur="1" fill="hold">
                                          <p:stCondLst>
                                            <p:cond delay="0"/>
                                          </p:stCondLst>
                                        </p:cTn>
                                        <p:tgtEl>
                                          <p:spTgt spid="32788"/>
                                        </p:tgtEl>
                                        <p:attrNameLst>
                                          <p:attrName>style.visibility</p:attrName>
                                        </p:attrNameLst>
                                      </p:cBhvr>
                                      <p:to>
                                        <p:strVal val="visible"/>
                                      </p:to>
                                    </p:set>
                                    <p:anim calcmode="lin" valueType="num">
                                      <p:cBhvr additive="base">
                                        <p:cTn id="252" dur="100" fill="hold"/>
                                        <p:tgtEl>
                                          <p:spTgt spid="32788"/>
                                        </p:tgtEl>
                                        <p:attrNameLst>
                                          <p:attrName>ppt_x</p:attrName>
                                        </p:attrNameLst>
                                      </p:cBhvr>
                                      <p:tavLst>
                                        <p:tav tm="0">
                                          <p:val>
                                            <p:strVal val="1+#ppt_w/2"/>
                                          </p:val>
                                        </p:tav>
                                        <p:tav tm="100000">
                                          <p:val>
                                            <p:strVal val="#ppt_x"/>
                                          </p:val>
                                        </p:tav>
                                      </p:tavLst>
                                    </p:anim>
                                    <p:anim calcmode="lin" valueType="num">
                                      <p:cBhvr additive="base">
                                        <p:cTn id="253" dur="100" fill="hold"/>
                                        <p:tgtEl>
                                          <p:spTgt spid="32788"/>
                                        </p:tgtEl>
                                        <p:attrNameLst>
                                          <p:attrName>ppt_y</p:attrName>
                                        </p:attrNameLst>
                                      </p:cBhvr>
                                      <p:tavLst>
                                        <p:tav tm="0">
                                          <p:val>
                                            <p:strVal val="0-#ppt_h/2"/>
                                          </p:val>
                                        </p:tav>
                                        <p:tav tm="100000">
                                          <p:val>
                                            <p:strVal val="#ppt_y"/>
                                          </p:val>
                                        </p:tav>
                                      </p:tavLst>
                                    </p:anim>
                                  </p:childTnLst>
                                </p:cTn>
                              </p:par>
                            </p:childTnLst>
                          </p:cTn>
                        </p:par>
                        <p:par>
                          <p:cTn id="254" fill="hold" nodeType="afterGroup">
                            <p:stCondLst>
                              <p:cond delay="5400"/>
                            </p:stCondLst>
                            <p:childTnLst>
                              <p:par>
                                <p:cTn id="255" presetID="2" presetClass="entr" presetSubtype="9" fill="hold" nodeType="afterEffect">
                                  <p:stCondLst>
                                    <p:cond delay="0"/>
                                  </p:stCondLst>
                                  <p:childTnLst>
                                    <p:set>
                                      <p:cBhvr>
                                        <p:cTn id="256" dur="1" fill="hold">
                                          <p:stCondLst>
                                            <p:cond delay="0"/>
                                          </p:stCondLst>
                                        </p:cTn>
                                        <p:tgtEl>
                                          <p:spTgt spid="32789"/>
                                        </p:tgtEl>
                                        <p:attrNameLst>
                                          <p:attrName>style.visibility</p:attrName>
                                        </p:attrNameLst>
                                      </p:cBhvr>
                                      <p:to>
                                        <p:strVal val="visible"/>
                                      </p:to>
                                    </p:set>
                                    <p:anim calcmode="lin" valueType="num">
                                      <p:cBhvr additive="base">
                                        <p:cTn id="257" dur="100" fill="hold"/>
                                        <p:tgtEl>
                                          <p:spTgt spid="32789"/>
                                        </p:tgtEl>
                                        <p:attrNameLst>
                                          <p:attrName>ppt_x</p:attrName>
                                        </p:attrNameLst>
                                      </p:cBhvr>
                                      <p:tavLst>
                                        <p:tav tm="0">
                                          <p:val>
                                            <p:strVal val="0-#ppt_w/2"/>
                                          </p:val>
                                        </p:tav>
                                        <p:tav tm="100000">
                                          <p:val>
                                            <p:strVal val="#ppt_x"/>
                                          </p:val>
                                        </p:tav>
                                      </p:tavLst>
                                    </p:anim>
                                    <p:anim calcmode="lin" valueType="num">
                                      <p:cBhvr additive="base">
                                        <p:cTn id="258" dur="100" fill="hold"/>
                                        <p:tgtEl>
                                          <p:spTgt spid="32789"/>
                                        </p:tgtEl>
                                        <p:attrNameLst>
                                          <p:attrName>ppt_y</p:attrName>
                                        </p:attrNameLst>
                                      </p:cBhvr>
                                      <p:tavLst>
                                        <p:tav tm="0">
                                          <p:val>
                                            <p:strVal val="0-#ppt_h/2"/>
                                          </p:val>
                                        </p:tav>
                                        <p:tav tm="100000">
                                          <p:val>
                                            <p:strVal val="#ppt_y"/>
                                          </p:val>
                                        </p:tav>
                                      </p:tavLst>
                                    </p:anim>
                                  </p:childTnLst>
                                </p:cTn>
                              </p:par>
                            </p:childTnLst>
                          </p:cTn>
                        </p:par>
                        <p:par>
                          <p:cTn id="259" fill="hold" nodeType="afterGroup">
                            <p:stCondLst>
                              <p:cond delay="5500"/>
                            </p:stCondLst>
                            <p:childTnLst>
                              <p:par>
                                <p:cTn id="260" presetID="2" presetClass="entr" presetSubtype="9" fill="hold" nodeType="afterEffect">
                                  <p:stCondLst>
                                    <p:cond delay="0"/>
                                  </p:stCondLst>
                                  <p:childTnLst>
                                    <p:set>
                                      <p:cBhvr>
                                        <p:cTn id="261" dur="1" fill="hold">
                                          <p:stCondLst>
                                            <p:cond delay="0"/>
                                          </p:stCondLst>
                                        </p:cTn>
                                        <p:tgtEl>
                                          <p:spTgt spid="32790"/>
                                        </p:tgtEl>
                                        <p:attrNameLst>
                                          <p:attrName>style.visibility</p:attrName>
                                        </p:attrNameLst>
                                      </p:cBhvr>
                                      <p:to>
                                        <p:strVal val="visible"/>
                                      </p:to>
                                    </p:set>
                                    <p:anim calcmode="lin" valueType="num">
                                      <p:cBhvr additive="base">
                                        <p:cTn id="262" dur="100" fill="hold"/>
                                        <p:tgtEl>
                                          <p:spTgt spid="32790"/>
                                        </p:tgtEl>
                                        <p:attrNameLst>
                                          <p:attrName>ppt_x</p:attrName>
                                        </p:attrNameLst>
                                      </p:cBhvr>
                                      <p:tavLst>
                                        <p:tav tm="0">
                                          <p:val>
                                            <p:strVal val="0-#ppt_w/2"/>
                                          </p:val>
                                        </p:tav>
                                        <p:tav tm="100000">
                                          <p:val>
                                            <p:strVal val="#ppt_x"/>
                                          </p:val>
                                        </p:tav>
                                      </p:tavLst>
                                    </p:anim>
                                    <p:anim calcmode="lin" valueType="num">
                                      <p:cBhvr additive="base">
                                        <p:cTn id="263" dur="100" fill="hold"/>
                                        <p:tgtEl>
                                          <p:spTgt spid="32790"/>
                                        </p:tgtEl>
                                        <p:attrNameLst>
                                          <p:attrName>ppt_y</p:attrName>
                                        </p:attrNameLst>
                                      </p:cBhvr>
                                      <p:tavLst>
                                        <p:tav tm="0">
                                          <p:val>
                                            <p:strVal val="0-#ppt_h/2"/>
                                          </p:val>
                                        </p:tav>
                                        <p:tav tm="100000">
                                          <p:val>
                                            <p:strVal val="#ppt_y"/>
                                          </p:val>
                                        </p:tav>
                                      </p:tavLst>
                                    </p:anim>
                                  </p:childTnLst>
                                </p:cTn>
                              </p:par>
                            </p:childTnLst>
                          </p:cTn>
                        </p:par>
                        <p:par>
                          <p:cTn id="264" fill="hold" nodeType="afterGroup">
                            <p:stCondLst>
                              <p:cond delay="5600"/>
                            </p:stCondLst>
                            <p:childTnLst>
                              <p:par>
                                <p:cTn id="265" presetID="2" presetClass="entr" presetSubtype="9" fill="hold" nodeType="afterEffect">
                                  <p:stCondLst>
                                    <p:cond delay="0"/>
                                  </p:stCondLst>
                                  <p:childTnLst>
                                    <p:set>
                                      <p:cBhvr>
                                        <p:cTn id="266" dur="1" fill="hold">
                                          <p:stCondLst>
                                            <p:cond delay="0"/>
                                          </p:stCondLst>
                                        </p:cTn>
                                        <p:tgtEl>
                                          <p:spTgt spid="32791"/>
                                        </p:tgtEl>
                                        <p:attrNameLst>
                                          <p:attrName>style.visibility</p:attrName>
                                        </p:attrNameLst>
                                      </p:cBhvr>
                                      <p:to>
                                        <p:strVal val="visible"/>
                                      </p:to>
                                    </p:set>
                                    <p:anim calcmode="lin" valueType="num">
                                      <p:cBhvr additive="base">
                                        <p:cTn id="267" dur="100" fill="hold"/>
                                        <p:tgtEl>
                                          <p:spTgt spid="32791"/>
                                        </p:tgtEl>
                                        <p:attrNameLst>
                                          <p:attrName>ppt_x</p:attrName>
                                        </p:attrNameLst>
                                      </p:cBhvr>
                                      <p:tavLst>
                                        <p:tav tm="0">
                                          <p:val>
                                            <p:strVal val="0-#ppt_w/2"/>
                                          </p:val>
                                        </p:tav>
                                        <p:tav tm="100000">
                                          <p:val>
                                            <p:strVal val="#ppt_x"/>
                                          </p:val>
                                        </p:tav>
                                      </p:tavLst>
                                    </p:anim>
                                    <p:anim calcmode="lin" valueType="num">
                                      <p:cBhvr additive="base">
                                        <p:cTn id="268" dur="100" fill="hold"/>
                                        <p:tgtEl>
                                          <p:spTgt spid="32791"/>
                                        </p:tgtEl>
                                        <p:attrNameLst>
                                          <p:attrName>ppt_y</p:attrName>
                                        </p:attrNameLst>
                                      </p:cBhvr>
                                      <p:tavLst>
                                        <p:tav tm="0">
                                          <p:val>
                                            <p:strVal val="0-#ppt_h/2"/>
                                          </p:val>
                                        </p:tav>
                                        <p:tav tm="100000">
                                          <p:val>
                                            <p:strVal val="#ppt_y"/>
                                          </p:val>
                                        </p:tav>
                                      </p:tavLst>
                                    </p:anim>
                                  </p:childTnLst>
                                </p:cTn>
                              </p:par>
                            </p:childTnLst>
                          </p:cTn>
                        </p:par>
                        <p:par>
                          <p:cTn id="269" fill="hold" nodeType="afterGroup">
                            <p:stCondLst>
                              <p:cond delay="5700"/>
                            </p:stCondLst>
                            <p:childTnLst>
                              <p:par>
                                <p:cTn id="270" presetID="2" presetClass="entr" presetSubtype="1" fill="hold" nodeType="afterEffect">
                                  <p:stCondLst>
                                    <p:cond delay="0"/>
                                  </p:stCondLst>
                                  <p:childTnLst>
                                    <p:set>
                                      <p:cBhvr>
                                        <p:cTn id="271" dur="1" fill="hold">
                                          <p:stCondLst>
                                            <p:cond delay="0"/>
                                          </p:stCondLst>
                                        </p:cTn>
                                        <p:tgtEl>
                                          <p:spTgt spid="32793"/>
                                        </p:tgtEl>
                                        <p:attrNameLst>
                                          <p:attrName>style.visibility</p:attrName>
                                        </p:attrNameLst>
                                      </p:cBhvr>
                                      <p:to>
                                        <p:strVal val="visible"/>
                                      </p:to>
                                    </p:set>
                                    <p:anim calcmode="lin" valueType="num">
                                      <p:cBhvr additive="base">
                                        <p:cTn id="272" dur="100" fill="hold"/>
                                        <p:tgtEl>
                                          <p:spTgt spid="32793"/>
                                        </p:tgtEl>
                                        <p:attrNameLst>
                                          <p:attrName>ppt_x</p:attrName>
                                        </p:attrNameLst>
                                      </p:cBhvr>
                                      <p:tavLst>
                                        <p:tav tm="0">
                                          <p:val>
                                            <p:strVal val="#ppt_x"/>
                                          </p:val>
                                        </p:tav>
                                        <p:tav tm="100000">
                                          <p:val>
                                            <p:strVal val="#ppt_x"/>
                                          </p:val>
                                        </p:tav>
                                      </p:tavLst>
                                    </p:anim>
                                    <p:anim calcmode="lin" valueType="num">
                                      <p:cBhvr additive="base">
                                        <p:cTn id="273" dur="100" fill="hold"/>
                                        <p:tgtEl>
                                          <p:spTgt spid="32793"/>
                                        </p:tgtEl>
                                        <p:attrNameLst>
                                          <p:attrName>ppt_y</p:attrName>
                                        </p:attrNameLst>
                                      </p:cBhvr>
                                      <p:tavLst>
                                        <p:tav tm="0">
                                          <p:val>
                                            <p:strVal val="0-#ppt_h/2"/>
                                          </p:val>
                                        </p:tav>
                                        <p:tav tm="100000">
                                          <p:val>
                                            <p:strVal val="#ppt_y"/>
                                          </p:val>
                                        </p:tav>
                                      </p:tavLst>
                                    </p:anim>
                                  </p:childTnLst>
                                </p:cTn>
                              </p:par>
                            </p:childTnLst>
                          </p:cTn>
                        </p:par>
                        <p:par>
                          <p:cTn id="274" fill="hold" nodeType="afterGroup">
                            <p:stCondLst>
                              <p:cond delay="5800"/>
                            </p:stCondLst>
                            <p:childTnLst>
                              <p:par>
                                <p:cTn id="275" presetID="2" presetClass="entr" presetSubtype="3" fill="hold" nodeType="afterEffect">
                                  <p:stCondLst>
                                    <p:cond delay="0"/>
                                  </p:stCondLst>
                                  <p:childTnLst>
                                    <p:set>
                                      <p:cBhvr>
                                        <p:cTn id="276" dur="1" fill="hold">
                                          <p:stCondLst>
                                            <p:cond delay="0"/>
                                          </p:stCondLst>
                                        </p:cTn>
                                        <p:tgtEl>
                                          <p:spTgt spid="32794"/>
                                        </p:tgtEl>
                                        <p:attrNameLst>
                                          <p:attrName>style.visibility</p:attrName>
                                        </p:attrNameLst>
                                      </p:cBhvr>
                                      <p:to>
                                        <p:strVal val="visible"/>
                                      </p:to>
                                    </p:set>
                                    <p:anim calcmode="lin" valueType="num">
                                      <p:cBhvr additive="base">
                                        <p:cTn id="277" dur="100" fill="hold"/>
                                        <p:tgtEl>
                                          <p:spTgt spid="32794"/>
                                        </p:tgtEl>
                                        <p:attrNameLst>
                                          <p:attrName>ppt_x</p:attrName>
                                        </p:attrNameLst>
                                      </p:cBhvr>
                                      <p:tavLst>
                                        <p:tav tm="0">
                                          <p:val>
                                            <p:strVal val="1+#ppt_w/2"/>
                                          </p:val>
                                        </p:tav>
                                        <p:tav tm="100000">
                                          <p:val>
                                            <p:strVal val="#ppt_x"/>
                                          </p:val>
                                        </p:tav>
                                      </p:tavLst>
                                    </p:anim>
                                    <p:anim calcmode="lin" valueType="num">
                                      <p:cBhvr additive="base">
                                        <p:cTn id="278" dur="100" fill="hold"/>
                                        <p:tgtEl>
                                          <p:spTgt spid="32794"/>
                                        </p:tgtEl>
                                        <p:attrNameLst>
                                          <p:attrName>ppt_y</p:attrName>
                                        </p:attrNameLst>
                                      </p:cBhvr>
                                      <p:tavLst>
                                        <p:tav tm="0">
                                          <p:val>
                                            <p:strVal val="0-#ppt_h/2"/>
                                          </p:val>
                                        </p:tav>
                                        <p:tav tm="100000">
                                          <p:val>
                                            <p:strVal val="#ppt_y"/>
                                          </p:val>
                                        </p:tav>
                                      </p:tavLst>
                                    </p:anim>
                                  </p:childTnLst>
                                </p:cTn>
                              </p:par>
                            </p:childTnLst>
                          </p:cTn>
                        </p:par>
                        <p:par>
                          <p:cTn id="279" fill="hold" nodeType="afterGroup">
                            <p:stCondLst>
                              <p:cond delay="5900"/>
                            </p:stCondLst>
                            <p:childTnLst>
                              <p:par>
                                <p:cTn id="280" presetID="2" presetClass="entr" presetSubtype="9" fill="hold" nodeType="afterEffect">
                                  <p:stCondLst>
                                    <p:cond delay="0"/>
                                  </p:stCondLst>
                                  <p:childTnLst>
                                    <p:set>
                                      <p:cBhvr>
                                        <p:cTn id="281" dur="1" fill="hold">
                                          <p:stCondLst>
                                            <p:cond delay="0"/>
                                          </p:stCondLst>
                                        </p:cTn>
                                        <p:tgtEl>
                                          <p:spTgt spid="32795"/>
                                        </p:tgtEl>
                                        <p:attrNameLst>
                                          <p:attrName>style.visibility</p:attrName>
                                        </p:attrNameLst>
                                      </p:cBhvr>
                                      <p:to>
                                        <p:strVal val="visible"/>
                                      </p:to>
                                    </p:set>
                                    <p:anim calcmode="lin" valueType="num">
                                      <p:cBhvr additive="base">
                                        <p:cTn id="282" dur="100" fill="hold"/>
                                        <p:tgtEl>
                                          <p:spTgt spid="32795"/>
                                        </p:tgtEl>
                                        <p:attrNameLst>
                                          <p:attrName>ppt_x</p:attrName>
                                        </p:attrNameLst>
                                      </p:cBhvr>
                                      <p:tavLst>
                                        <p:tav tm="0">
                                          <p:val>
                                            <p:strVal val="0-#ppt_w/2"/>
                                          </p:val>
                                        </p:tav>
                                        <p:tav tm="100000">
                                          <p:val>
                                            <p:strVal val="#ppt_x"/>
                                          </p:val>
                                        </p:tav>
                                      </p:tavLst>
                                    </p:anim>
                                    <p:anim calcmode="lin" valueType="num">
                                      <p:cBhvr additive="base">
                                        <p:cTn id="283" dur="100" fill="hold"/>
                                        <p:tgtEl>
                                          <p:spTgt spid="32795"/>
                                        </p:tgtEl>
                                        <p:attrNameLst>
                                          <p:attrName>ppt_y</p:attrName>
                                        </p:attrNameLst>
                                      </p:cBhvr>
                                      <p:tavLst>
                                        <p:tav tm="0">
                                          <p:val>
                                            <p:strVal val="0-#ppt_h/2"/>
                                          </p:val>
                                        </p:tav>
                                        <p:tav tm="100000">
                                          <p:val>
                                            <p:strVal val="#ppt_y"/>
                                          </p:val>
                                        </p:tav>
                                      </p:tavLst>
                                    </p:anim>
                                  </p:childTnLst>
                                </p:cTn>
                              </p:par>
                            </p:childTnLst>
                          </p:cTn>
                        </p:par>
                        <p:par>
                          <p:cTn id="284" fill="hold" nodeType="afterGroup">
                            <p:stCondLst>
                              <p:cond delay="6000"/>
                            </p:stCondLst>
                            <p:childTnLst>
                              <p:par>
                                <p:cTn id="285" presetID="2" presetClass="entr" presetSubtype="9" fill="hold" nodeType="afterEffect">
                                  <p:stCondLst>
                                    <p:cond delay="0"/>
                                  </p:stCondLst>
                                  <p:childTnLst>
                                    <p:set>
                                      <p:cBhvr>
                                        <p:cTn id="286" dur="1" fill="hold">
                                          <p:stCondLst>
                                            <p:cond delay="0"/>
                                          </p:stCondLst>
                                        </p:cTn>
                                        <p:tgtEl>
                                          <p:spTgt spid="32796"/>
                                        </p:tgtEl>
                                        <p:attrNameLst>
                                          <p:attrName>style.visibility</p:attrName>
                                        </p:attrNameLst>
                                      </p:cBhvr>
                                      <p:to>
                                        <p:strVal val="visible"/>
                                      </p:to>
                                    </p:set>
                                    <p:anim calcmode="lin" valueType="num">
                                      <p:cBhvr additive="base">
                                        <p:cTn id="287" dur="100" fill="hold"/>
                                        <p:tgtEl>
                                          <p:spTgt spid="32796"/>
                                        </p:tgtEl>
                                        <p:attrNameLst>
                                          <p:attrName>ppt_x</p:attrName>
                                        </p:attrNameLst>
                                      </p:cBhvr>
                                      <p:tavLst>
                                        <p:tav tm="0">
                                          <p:val>
                                            <p:strVal val="0-#ppt_w/2"/>
                                          </p:val>
                                        </p:tav>
                                        <p:tav tm="100000">
                                          <p:val>
                                            <p:strVal val="#ppt_x"/>
                                          </p:val>
                                        </p:tav>
                                      </p:tavLst>
                                    </p:anim>
                                    <p:anim calcmode="lin" valueType="num">
                                      <p:cBhvr additive="base">
                                        <p:cTn id="288" dur="100" fill="hold"/>
                                        <p:tgtEl>
                                          <p:spTgt spid="32796"/>
                                        </p:tgtEl>
                                        <p:attrNameLst>
                                          <p:attrName>ppt_y</p:attrName>
                                        </p:attrNameLst>
                                      </p:cBhvr>
                                      <p:tavLst>
                                        <p:tav tm="0">
                                          <p:val>
                                            <p:strVal val="0-#ppt_h/2"/>
                                          </p:val>
                                        </p:tav>
                                        <p:tav tm="100000">
                                          <p:val>
                                            <p:strVal val="#ppt_y"/>
                                          </p:val>
                                        </p:tav>
                                      </p:tavLst>
                                    </p:anim>
                                  </p:childTnLst>
                                </p:cTn>
                              </p:par>
                            </p:childTnLst>
                          </p:cTn>
                        </p:par>
                        <p:par>
                          <p:cTn id="289" fill="hold" nodeType="afterGroup">
                            <p:stCondLst>
                              <p:cond delay="6100"/>
                            </p:stCondLst>
                            <p:childTnLst>
                              <p:par>
                                <p:cTn id="290" presetID="2" presetClass="entr" presetSubtype="9" fill="hold" nodeType="afterEffect">
                                  <p:stCondLst>
                                    <p:cond delay="0"/>
                                  </p:stCondLst>
                                  <p:childTnLst>
                                    <p:set>
                                      <p:cBhvr>
                                        <p:cTn id="291" dur="1" fill="hold">
                                          <p:stCondLst>
                                            <p:cond delay="0"/>
                                          </p:stCondLst>
                                        </p:cTn>
                                        <p:tgtEl>
                                          <p:spTgt spid="32797"/>
                                        </p:tgtEl>
                                        <p:attrNameLst>
                                          <p:attrName>style.visibility</p:attrName>
                                        </p:attrNameLst>
                                      </p:cBhvr>
                                      <p:to>
                                        <p:strVal val="visible"/>
                                      </p:to>
                                    </p:set>
                                    <p:anim calcmode="lin" valueType="num">
                                      <p:cBhvr additive="base">
                                        <p:cTn id="292" dur="100" fill="hold"/>
                                        <p:tgtEl>
                                          <p:spTgt spid="32797"/>
                                        </p:tgtEl>
                                        <p:attrNameLst>
                                          <p:attrName>ppt_x</p:attrName>
                                        </p:attrNameLst>
                                      </p:cBhvr>
                                      <p:tavLst>
                                        <p:tav tm="0">
                                          <p:val>
                                            <p:strVal val="0-#ppt_w/2"/>
                                          </p:val>
                                        </p:tav>
                                        <p:tav tm="100000">
                                          <p:val>
                                            <p:strVal val="#ppt_x"/>
                                          </p:val>
                                        </p:tav>
                                      </p:tavLst>
                                    </p:anim>
                                    <p:anim calcmode="lin" valueType="num">
                                      <p:cBhvr additive="base">
                                        <p:cTn id="293" dur="100" fill="hold"/>
                                        <p:tgtEl>
                                          <p:spTgt spid="32797"/>
                                        </p:tgtEl>
                                        <p:attrNameLst>
                                          <p:attrName>ppt_y</p:attrName>
                                        </p:attrNameLst>
                                      </p:cBhvr>
                                      <p:tavLst>
                                        <p:tav tm="0">
                                          <p:val>
                                            <p:strVal val="0-#ppt_h/2"/>
                                          </p:val>
                                        </p:tav>
                                        <p:tav tm="100000">
                                          <p:val>
                                            <p:strVal val="#ppt_y"/>
                                          </p:val>
                                        </p:tav>
                                      </p:tavLst>
                                    </p:anim>
                                  </p:childTnLst>
                                </p:cTn>
                              </p:par>
                            </p:childTnLst>
                          </p:cTn>
                        </p:par>
                        <p:par>
                          <p:cTn id="294" fill="hold" nodeType="afterGroup">
                            <p:stCondLst>
                              <p:cond delay="6200"/>
                            </p:stCondLst>
                            <p:childTnLst>
                              <p:par>
                                <p:cTn id="295" presetID="2" presetClass="entr" presetSubtype="1" fill="hold" nodeType="afterEffect">
                                  <p:stCondLst>
                                    <p:cond delay="0"/>
                                  </p:stCondLst>
                                  <p:childTnLst>
                                    <p:set>
                                      <p:cBhvr>
                                        <p:cTn id="296" dur="1" fill="hold">
                                          <p:stCondLst>
                                            <p:cond delay="0"/>
                                          </p:stCondLst>
                                        </p:cTn>
                                        <p:tgtEl>
                                          <p:spTgt spid="32798"/>
                                        </p:tgtEl>
                                        <p:attrNameLst>
                                          <p:attrName>style.visibility</p:attrName>
                                        </p:attrNameLst>
                                      </p:cBhvr>
                                      <p:to>
                                        <p:strVal val="visible"/>
                                      </p:to>
                                    </p:set>
                                    <p:anim calcmode="lin" valueType="num">
                                      <p:cBhvr additive="base">
                                        <p:cTn id="297" dur="100" fill="hold"/>
                                        <p:tgtEl>
                                          <p:spTgt spid="32798"/>
                                        </p:tgtEl>
                                        <p:attrNameLst>
                                          <p:attrName>ppt_x</p:attrName>
                                        </p:attrNameLst>
                                      </p:cBhvr>
                                      <p:tavLst>
                                        <p:tav tm="0">
                                          <p:val>
                                            <p:strVal val="#ppt_x"/>
                                          </p:val>
                                        </p:tav>
                                        <p:tav tm="100000">
                                          <p:val>
                                            <p:strVal val="#ppt_x"/>
                                          </p:val>
                                        </p:tav>
                                      </p:tavLst>
                                    </p:anim>
                                    <p:anim calcmode="lin" valueType="num">
                                      <p:cBhvr additive="base">
                                        <p:cTn id="298" dur="100" fill="hold"/>
                                        <p:tgtEl>
                                          <p:spTgt spid="32798"/>
                                        </p:tgtEl>
                                        <p:attrNameLst>
                                          <p:attrName>ppt_y</p:attrName>
                                        </p:attrNameLst>
                                      </p:cBhvr>
                                      <p:tavLst>
                                        <p:tav tm="0">
                                          <p:val>
                                            <p:strVal val="0-#ppt_h/2"/>
                                          </p:val>
                                        </p:tav>
                                        <p:tav tm="100000">
                                          <p:val>
                                            <p:strVal val="#ppt_y"/>
                                          </p:val>
                                        </p:tav>
                                      </p:tavLst>
                                    </p:anim>
                                  </p:childTnLst>
                                </p:cTn>
                              </p:par>
                            </p:childTnLst>
                          </p:cTn>
                        </p:par>
                        <p:par>
                          <p:cTn id="299" fill="hold" nodeType="afterGroup">
                            <p:stCondLst>
                              <p:cond delay="6300"/>
                            </p:stCondLst>
                            <p:childTnLst>
                              <p:par>
                                <p:cTn id="300" presetID="2" presetClass="entr" presetSubtype="9" fill="hold" nodeType="afterEffect">
                                  <p:stCondLst>
                                    <p:cond delay="0"/>
                                  </p:stCondLst>
                                  <p:childTnLst>
                                    <p:set>
                                      <p:cBhvr>
                                        <p:cTn id="301" dur="1" fill="hold">
                                          <p:stCondLst>
                                            <p:cond delay="0"/>
                                          </p:stCondLst>
                                        </p:cTn>
                                        <p:tgtEl>
                                          <p:spTgt spid="32799"/>
                                        </p:tgtEl>
                                        <p:attrNameLst>
                                          <p:attrName>style.visibility</p:attrName>
                                        </p:attrNameLst>
                                      </p:cBhvr>
                                      <p:to>
                                        <p:strVal val="visible"/>
                                      </p:to>
                                    </p:set>
                                    <p:anim calcmode="lin" valueType="num">
                                      <p:cBhvr additive="base">
                                        <p:cTn id="302" dur="100" fill="hold"/>
                                        <p:tgtEl>
                                          <p:spTgt spid="32799"/>
                                        </p:tgtEl>
                                        <p:attrNameLst>
                                          <p:attrName>ppt_x</p:attrName>
                                        </p:attrNameLst>
                                      </p:cBhvr>
                                      <p:tavLst>
                                        <p:tav tm="0">
                                          <p:val>
                                            <p:strVal val="0-#ppt_w/2"/>
                                          </p:val>
                                        </p:tav>
                                        <p:tav tm="100000">
                                          <p:val>
                                            <p:strVal val="#ppt_x"/>
                                          </p:val>
                                        </p:tav>
                                      </p:tavLst>
                                    </p:anim>
                                    <p:anim calcmode="lin" valueType="num">
                                      <p:cBhvr additive="base">
                                        <p:cTn id="303" dur="100" fill="hold"/>
                                        <p:tgtEl>
                                          <p:spTgt spid="32799"/>
                                        </p:tgtEl>
                                        <p:attrNameLst>
                                          <p:attrName>ppt_y</p:attrName>
                                        </p:attrNameLst>
                                      </p:cBhvr>
                                      <p:tavLst>
                                        <p:tav tm="0">
                                          <p:val>
                                            <p:strVal val="0-#ppt_h/2"/>
                                          </p:val>
                                        </p:tav>
                                        <p:tav tm="100000">
                                          <p:val>
                                            <p:strVal val="#ppt_y"/>
                                          </p:val>
                                        </p:tav>
                                      </p:tavLst>
                                    </p:anim>
                                  </p:childTnLst>
                                </p:cTn>
                              </p:par>
                            </p:childTnLst>
                          </p:cTn>
                        </p:par>
                        <p:par>
                          <p:cTn id="304" fill="hold" nodeType="afterGroup">
                            <p:stCondLst>
                              <p:cond delay="6400"/>
                            </p:stCondLst>
                            <p:childTnLst>
                              <p:par>
                                <p:cTn id="305" presetID="2" presetClass="entr" presetSubtype="1" fill="hold" nodeType="afterEffect">
                                  <p:stCondLst>
                                    <p:cond delay="0"/>
                                  </p:stCondLst>
                                  <p:childTnLst>
                                    <p:set>
                                      <p:cBhvr>
                                        <p:cTn id="306" dur="1" fill="hold">
                                          <p:stCondLst>
                                            <p:cond delay="0"/>
                                          </p:stCondLst>
                                        </p:cTn>
                                        <p:tgtEl>
                                          <p:spTgt spid="32800"/>
                                        </p:tgtEl>
                                        <p:attrNameLst>
                                          <p:attrName>style.visibility</p:attrName>
                                        </p:attrNameLst>
                                      </p:cBhvr>
                                      <p:to>
                                        <p:strVal val="visible"/>
                                      </p:to>
                                    </p:set>
                                    <p:anim calcmode="lin" valueType="num">
                                      <p:cBhvr additive="base">
                                        <p:cTn id="307" dur="100" fill="hold"/>
                                        <p:tgtEl>
                                          <p:spTgt spid="32800"/>
                                        </p:tgtEl>
                                        <p:attrNameLst>
                                          <p:attrName>ppt_x</p:attrName>
                                        </p:attrNameLst>
                                      </p:cBhvr>
                                      <p:tavLst>
                                        <p:tav tm="0">
                                          <p:val>
                                            <p:strVal val="#ppt_x"/>
                                          </p:val>
                                        </p:tav>
                                        <p:tav tm="100000">
                                          <p:val>
                                            <p:strVal val="#ppt_x"/>
                                          </p:val>
                                        </p:tav>
                                      </p:tavLst>
                                    </p:anim>
                                    <p:anim calcmode="lin" valueType="num">
                                      <p:cBhvr additive="base">
                                        <p:cTn id="308" dur="100" fill="hold"/>
                                        <p:tgtEl>
                                          <p:spTgt spid="32800"/>
                                        </p:tgtEl>
                                        <p:attrNameLst>
                                          <p:attrName>ppt_y</p:attrName>
                                        </p:attrNameLst>
                                      </p:cBhvr>
                                      <p:tavLst>
                                        <p:tav tm="0">
                                          <p:val>
                                            <p:strVal val="0-#ppt_h/2"/>
                                          </p:val>
                                        </p:tav>
                                        <p:tav tm="100000">
                                          <p:val>
                                            <p:strVal val="#ppt_y"/>
                                          </p:val>
                                        </p:tav>
                                      </p:tavLst>
                                    </p:anim>
                                  </p:childTnLst>
                                </p:cTn>
                              </p:par>
                            </p:childTnLst>
                          </p:cTn>
                        </p:par>
                        <p:par>
                          <p:cTn id="309" fill="hold" nodeType="afterGroup">
                            <p:stCondLst>
                              <p:cond delay="6500"/>
                            </p:stCondLst>
                            <p:childTnLst>
                              <p:par>
                                <p:cTn id="310" presetID="2" presetClass="entr" presetSubtype="9" fill="hold" nodeType="afterEffect">
                                  <p:stCondLst>
                                    <p:cond delay="0"/>
                                  </p:stCondLst>
                                  <p:childTnLst>
                                    <p:set>
                                      <p:cBhvr>
                                        <p:cTn id="311" dur="1" fill="hold">
                                          <p:stCondLst>
                                            <p:cond delay="0"/>
                                          </p:stCondLst>
                                        </p:cTn>
                                        <p:tgtEl>
                                          <p:spTgt spid="32801"/>
                                        </p:tgtEl>
                                        <p:attrNameLst>
                                          <p:attrName>style.visibility</p:attrName>
                                        </p:attrNameLst>
                                      </p:cBhvr>
                                      <p:to>
                                        <p:strVal val="visible"/>
                                      </p:to>
                                    </p:set>
                                    <p:anim calcmode="lin" valueType="num">
                                      <p:cBhvr additive="base">
                                        <p:cTn id="312" dur="100" fill="hold"/>
                                        <p:tgtEl>
                                          <p:spTgt spid="32801"/>
                                        </p:tgtEl>
                                        <p:attrNameLst>
                                          <p:attrName>ppt_x</p:attrName>
                                        </p:attrNameLst>
                                      </p:cBhvr>
                                      <p:tavLst>
                                        <p:tav tm="0">
                                          <p:val>
                                            <p:strVal val="0-#ppt_w/2"/>
                                          </p:val>
                                        </p:tav>
                                        <p:tav tm="100000">
                                          <p:val>
                                            <p:strVal val="#ppt_x"/>
                                          </p:val>
                                        </p:tav>
                                      </p:tavLst>
                                    </p:anim>
                                    <p:anim calcmode="lin" valueType="num">
                                      <p:cBhvr additive="base">
                                        <p:cTn id="313" dur="100" fill="hold"/>
                                        <p:tgtEl>
                                          <p:spTgt spid="32801"/>
                                        </p:tgtEl>
                                        <p:attrNameLst>
                                          <p:attrName>ppt_y</p:attrName>
                                        </p:attrNameLst>
                                      </p:cBhvr>
                                      <p:tavLst>
                                        <p:tav tm="0">
                                          <p:val>
                                            <p:strVal val="0-#ppt_h/2"/>
                                          </p:val>
                                        </p:tav>
                                        <p:tav tm="100000">
                                          <p:val>
                                            <p:strVal val="#ppt_y"/>
                                          </p:val>
                                        </p:tav>
                                      </p:tavLst>
                                    </p:anim>
                                  </p:childTnLst>
                                </p:cTn>
                              </p:par>
                            </p:childTnLst>
                          </p:cTn>
                        </p:par>
                        <p:par>
                          <p:cTn id="314" fill="hold" nodeType="afterGroup">
                            <p:stCondLst>
                              <p:cond delay="6600"/>
                            </p:stCondLst>
                            <p:childTnLst>
                              <p:par>
                                <p:cTn id="315" presetID="2" presetClass="entr" presetSubtype="9" fill="hold" nodeType="afterEffect">
                                  <p:stCondLst>
                                    <p:cond delay="0"/>
                                  </p:stCondLst>
                                  <p:childTnLst>
                                    <p:set>
                                      <p:cBhvr>
                                        <p:cTn id="316" dur="1" fill="hold">
                                          <p:stCondLst>
                                            <p:cond delay="0"/>
                                          </p:stCondLst>
                                        </p:cTn>
                                        <p:tgtEl>
                                          <p:spTgt spid="32802"/>
                                        </p:tgtEl>
                                        <p:attrNameLst>
                                          <p:attrName>style.visibility</p:attrName>
                                        </p:attrNameLst>
                                      </p:cBhvr>
                                      <p:to>
                                        <p:strVal val="visible"/>
                                      </p:to>
                                    </p:set>
                                    <p:anim calcmode="lin" valueType="num">
                                      <p:cBhvr additive="base">
                                        <p:cTn id="317" dur="100" fill="hold"/>
                                        <p:tgtEl>
                                          <p:spTgt spid="32802"/>
                                        </p:tgtEl>
                                        <p:attrNameLst>
                                          <p:attrName>ppt_x</p:attrName>
                                        </p:attrNameLst>
                                      </p:cBhvr>
                                      <p:tavLst>
                                        <p:tav tm="0">
                                          <p:val>
                                            <p:strVal val="0-#ppt_w/2"/>
                                          </p:val>
                                        </p:tav>
                                        <p:tav tm="100000">
                                          <p:val>
                                            <p:strVal val="#ppt_x"/>
                                          </p:val>
                                        </p:tav>
                                      </p:tavLst>
                                    </p:anim>
                                    <p:anim calcmode="lin" valueType="num">
                                      <p:cBhvr additive="base">
                                        <p:cTn id="318" dur="100" fill="hold"/>
                                        <p:tgtEl>
                                          <p:spTgt spid="32802"/>
                                        </p:tgtEl>
                                        <p:attrNameLst>
                                          <p:attrName>ppt_y</p:attrName>
                                        </p:attrNameLst>
                                      </p:cBhvr>
                                      <p:tavLst>
                                        <p:tav tm="0">
                                          <p:val>
                                            <p:strVal val="0-#ppt_h/2"/>
                                          </p:val>
                                        </p:tav>
                                        <p:tav tm="100000">
                                          <p:val>
                                            <p:strVal val="#ppt_y"/>
                                          </p:val>
                                        </p:tav>
                                      </p:tavLst>
                                    </p:anim>
                                  </p:childTnLst>
                                </p:cTn>
                              </p:par>
                            </p:childTnLst>
                          </p:cTn>
                        </p:par>
                        <p:par>
                          <p:cTn id="319" fill="hold" nodeType="afterGroup">
                            <p:stCondLst>
                              <p:cond delay="6700"/>
                            </p:stCondLst>
                            <p:childTnLst>
                              <p:par>
                                <p:cTn id="320" presetID="2" presetClass="entr" presetSubtype="1" fill="hold" nodeType="afterEffect">
                                  <p:stCondLst>
                                    <p:cond delay="0"/>
                                  </p:stCondLst>
                                  <p:childTnLst>
                                    <p:set>
                                      <p:cBhvr>
                                        <p:cTn id="321" dur="1" fill="hold">
                                          <p:stCondLst>
                                            <p:cond delay="0"/>
                                          </p:stCondLst>
                                        </p:cTn>
                                        <p:tgtEl>
                                          <p:spTgt spid="32805"/>
                                        </p:tgtEl>
                                        <p:attrNameLst>
                                          <p:attrName>style.visibility</p:attrName>
                                        </p:attrNameLst>
                                      </p:cBhvr>
                                      <p:to>
                                        <p:strVal val="visible"/>
                                      </p:to>
                                    </p:set>
                                    <p:anim calcmode="lin" valueType="num">
                                      <p:cBhvr additive="base">
                                        <p:cTn id="322" dur="100" fill="hold"/>
                                        <p:tgtEl>
                                          <p:spTgt spid="32805"/>
                                        </p:tgtEl>
                                        <p:attrNameLst>
                                          <p:attrName>ppt_x</p:attrName>
                                        </p:attrNameLst>
                                      </p:cBhvr>
                                      <p:tavLst>
                                        <p:tav tm="0">
                                          <p:val>
                                            <p:strVal val="#ppt_x"/>
                                          </p:val>
                                        </p:tav>
                                        <p:tav tm="100000">
                                          <p:val>
                                            <p:strVal val="#ppt_x"/>
                                          </p:val>
                                        </p:tav>
                                      </p:tavLst>
                                    </p:anim>
                                    <p:anim calcmode="lin" valueType="num">
                                      <p:cBhvr additive="base">
                                        <p:cTn id="323" dur="100" fill="hold"/>
                                        <p:tgtEl>
                                          <p:spTgt spid="32805"/>
                                        </p:tgtEl>
                                        <p:attrNameLst>
                                          <p:attrName>ppt_y</p:attrName>
                                        </p:attrNameLst>
                                      </p:cBhvr>
                                      <p:tavLst>
                                        <p:tav tm="0">
                                          <p:val>
                                            <p:strVal val="0-#ppt_h/2"/>
                                          </p:val>
                                        </p:tav>
                                        <p:tav tm="100000">
                                          <p:val>
                                            <p:strVal val="#ppt_y"/>
                                          </p:val>
                                        </p:tav>
                                      </p:tavLst>
                                    </p:anim>
                                  </p:childTnLst>
                                </p:cTn>
                              </p:par>
                            </p:childTnLst>
                          </p:cTn>
                        </p:par>
                        <p:par>
                          <p:cTn id="324" fill="hold" nodeType="afterGroup">
                            <p:stCondLst>
                              <p:cond delay="6800"/>
                            </p:stCondLst>
                            <p:childTnLst>
                              <p:par>
                                <p:cTn id="325" presetID="2" presetClass="entr" presetSubtype="1" fill="hold" nodeType="afterEffect">
                                  <p:stCondLst>
                                    <p:cond delay="0"/>
                                  </p:stCondLst>
                                  <p:childTnLst>
                                    <p:set>
                                      <p:cBhvr>
                                        <p:cTn id="326" dur="1" fill="hold">
                                          <p:stCondLst>
                                            <p:cond delay="0"/>
                                          </p:stCondLst>
                                        </p:cTn>
                                        <p:tgtEl>
                                          <p:spTgt spid="32807"/>
                                        </p:tgtEl>
                                        <p:attrNameLst>
                                          <p:attrName>style.visibility</p:attrName>
                                        </p:attrNameLst>
                                      </p:cBhvr>
                                      <p:to>
                                        <p:strVal val="visible"/>
                                      </p:to>
                                    </p:set>
                                    <p:anim calcmode="lin" valueType="num">
                                      <p:cBhvr additive="base">
                                        <p:cTn id="327" dur="100" fill="hold"/>
                                        <p:tgtEl>
                                          <p:spTgt spid="32807"/>
                                        </p:tgtEl>
                                        <p:attrNameLst>
                                          <p:attrName>ppt_x</p:attrName>
                                        </p:attrNameLst>
                                      </p:cBhvr>
                                      <p:tavLst>
                                        <p:tav tm="0">
                                          <p:val>
                                            <p:strVal val="#ppt_x"/>
                                          </p:val>
                                        </p:tav>
                                        <p:tav tm="100000">
                                          <p:val>
                                            <p:strVal val="#ppt_x"/>
                                          </p:val>
                                        </p:tav>
                                      </p:tavLst>
                                    </p:anim>
                                    <p:anim calcmode="lin" valueType="num">
                                      <p:cBhvr additive="base">
                                        <p:cTn id="328" dur="100" fill="hold"/>
                                        <p:tgtEl>
                                          <p:spTgt spid="32807"/>
                                        </p:tgtEl>
                                        <p:attrNameLst>
                                          <p:attrName>ppt_y</p:attrName>
                                        </p:attrNameLst>
                                      </p:cBhvr>
                                      <p:tavLst>
                                        <p:tav tm="0">
                                          <p:val>
                                            <p:strVal val="0-#ppt_h/2"/>
                                          </p:val>
                                        </p:tav>
                                        <p:tav tm="100000">
                                          <p:val>
                                            <p:strVal val="#ppt_y"/>
                                          </p:val>
                                        </p:tav>
                                      </p:tavLst>
                                    </p:anim>
                                  </p:childTnLst>
                                </p:cTn>
                              </p:par>
                            </p:childTnLst>
                          </p:cTn>
                        </p:par>
                        <p:par>
                          <p:cTn id="329" fill="hold" nodeType="afterGroup">
                            <p:stCondLst>
                              <p:cond delay="6900"/>
                            </p:stCondLst>
                            <p:childTnLst>
                              <p:par>
                                <p:cTn id="330" presetID="2" presetClass="entr" presetSubtype="1" fill="hold" nodeType="afterEffect">
                                  <p:stCondLst>
                                    <p:cond delay="0"/>
                                  </p:stCondLst>
                                  <p:childTnLst>
                                    <p:set>
                                      <p:cBhvr>
                                        <p:cTn id="331" dur="1" fill="hold">
                                          <p:stCondLst>
                                            <p:cond delay="0"/>
                                          </p:stCondLst>
                                        </p:cTn>
                                        <p:tgtEl>
                                          <p:spTgt spid="32808"/>
                                        </p:tgtEl>
                                        <p:attrNameLst>
                                          <p:attrName>style.visibility</p:attrName>
                                        </p:attrNameLst>
                                      </p:cBhvr>
                                      <p:to>
                                        <p:strVal val="visible"/>
                                      </p:to>
                                    </p:set>
                                    <p:anim calcmode="lin" valueType="num">
                                      <p:cBhvr additive="base">
                                        <p:cTn id="332" dur="100" fill="hold"/>
                                        <p:tgtEl>
                                          <p:spTgt spid="32808"/>
                                        </p:tgtEl>
                                        <p:attrNameLst>
                                          <p:attrName>ppt_x</p:attrName>
                                        </p:attrNameLst>
                                      </p:cBhvr>
                                      <p:tavLst>
                                        <p:tav tm="0">
                                          <p:val>
                                            <p:strVal val="#ppt_x"/>
                                          </p:val>
                                        </p:tav>
                                        <p:tav tm="100000">
                                          <p:val>
                                            <p:strVal val="#ppt_x"/>
                                          </p:val>
                                        </p:tav>
                                      </p:tavLst>
                                    </p:anim>
                                    <p:anim calcmode="lin" valueType="num">
                                      <p:cBhvr additive="base">
                                        <p:cTn id="333" dur="100" fill="hold"/>
                                        <p:tgtEl>
                                          <p:spTgt spid="32808"/>
                                        </p:tgtEl>
                                        <p:attrNameLst>
                                          <p:attrName>ppt_y</p:attrName>
                                        </p:attrNameLst>
                                      </p:cBhvr>
                                      <p:tavLst>
                                        <p:tav tm="0">
                                          <p:val>
                                            <p:strVal val="0-#ppt_h/2"/>
                                          </p:val>
                                        </p:tav>
                                        <p:tav tm="100000">
                                          <p:val>
                                            <p:strVal val="#ppt_y"/>
                                          </p:val>
                                        </p:tav>
                                      </p:tavLst>
                                    </p:anim>
                                  </p:childTnLst>
                                </p:cTn>
                              </p:par>
                            </p:childTnLst>
                          </p:cTn>
                        </p:par>
                        <p:par>
                          <p:cTn id="334" fill="hold" nodeType="afterGroup">
                            <p:stCondLst>
                              <p:cond delay="7000"/>
                            </p:stCondLst>
                            <p:childTnLst>
                              <p:par>
                                <p:cTn id="335" presetID="2" presetClass="entr" presetSubtype="1" fill="hold" nodeType="afterEffect">
                                  <p:stCondLst>
                                    <p:cond delay="0"/>
                                  </p:stCondLst>
                                  <p:childTnLst>
                                    <p:set>
                                      <p:cBhvr>
                                        <p:cTn id="336" dur="1" fill="hold">
                                          <p:stCondLst>
                                            <p:cond delay="0"/>
                                          </p:stCondLst>
                                        </p:cTn>
                                        <p:tgtEl>
                                          <p:spTgt spid="32809"/>
                                        </p:tgtEl>
                                        <p:attrNameLst>
                                          <p:attrName>style.visibility</p:attrName>
                                        </p:attrNameLst>
                                      </p:cBhvr>
                                      <p:to>
                                        <p:strVal val="visible"/>
                                      </p:to>
                                    </p:set>
                                    <p:anim calcmode="lin" valueType="num">
                                      <p:cBhvr additive="base">
                                        <p:cTn id="337" dur="100" fill="hold"/>
                                        <p:tgtEl>
                                          <p:spTgt spid="32809"/>
                                        </p:tgtEl>
                                        <p:attrNameLst>
                                          <p:attrName>ppt_x</p:attrName>
                                        </p:attrNameLst>
                                      </p:cBhvr>
                                      <p:tavLst>
                                        <p:tav tm="0">
                                          <p:val>
                                            <p:strVal val="#ppt_x"/>
                                          </p:val>
                                        </p:tav>
                                        <p:tav tm="100000">
                                          <p:val>
                                            <p:strVal val="#ppt_x"/>
                                          </p:val>
                                        </p:tav>
                                      </p:tavLst>
                                    </p:anim>
                                    <p:anim calcmode="lin" valueType="num">
                                      <p:cBhvr additive="base">
                                        <p:cTn id="338" dur="100" fill="hold"/>
                                        <p:tgtEl>
                                          <p:spTgt spid="32809"/>
                                        </p:tgtEl>
                                        <p:attrNameLst>
                                          <p:attrName>ppt_y</p:attrName>
                                        </p:attrNameLst>
                                      </p:cBhvr>
                                      <p:tavLst>
                                        <p:tav tm="0">
                                          <p:val>
                                            <p:strVal val="0-#ppt_h/2"/>
                                          </p:val>
                                        </p:tav>
                                        <p:tav tm="100000">
                                          <p:val>
                                            <p:strVal val="#ppt_y"/>
                                          </p:val>
                                        </p:tav>
                                      </p:tavLst>
                                    </p:anim>
                                  </p:childTnLst>
                                </p:cTn>
                              </p:par>
                            </p:childTnLst>
                          </p:cTn>
                        </p:par>
                        <p:par>
                          <p:cTn id="339" fill="hold" nodeType="afterGroup">
                            <p:stCondLst>
                              <p:cond delay="7100"/>
                            </p:stCondLst>
                            <p:childTnLst>
                              <p:par>
                                <p:cTn id="340" presetID="2" presetClass="entr" presetSubtype="1" fill="hold" nodeType="afterEffect">
                                  <p:stCondLst>
                                    <p:cond delay="0"/>
                                  </p:stCondLst>
                                  <p:childTnLst>
                                    <p:set>
                                      <p:cBhvr>
                                        <p:cTn id="341" dur="1" fill="hold">
                                          <p:stCondLst>
                                            <p:cond delay="0"/>
                                          </p:stCondLst>
                                        </p:cTn>
                                        <p:tgtEl>
                                          <p:spTgt spid="32810"/>
                                        </p:tgtEl>
                                        <p:attrNameLst>
                                          <p:attrName>style.visibility</p:attrName>
                                        </p:attrNameLst>
                                      </p:cBhvr>
                                      <p:to>
                                        <p:strVal val="visible"/>
                                      </p:to>
                                    </p:set>
                                    <p:anim calcmode="lin" valueType="num">
                                      <p:cBhvr additive="base">
                                        <p:cTn id="342" dur="100" fill="hold"/>
                                        <p:tgtEl>
                                          <p:spTgt spid="32810"/>
                                        </p:tgtEl>
                                        <p:attrNameLst>
                                          <p:attrName>ppt_x</p:attrName>
                                        </p:attrNameLst>
                                      </p:cBhvr>
                                      <p:tavLst>
                                        <p:tav tm="0">
                                          <p:val>
                                            <p:strVal val="#ppt_x"/>
                                          </p:val>
                                        </p:tav>
                                        <p:tav tm="100000">
                                          <p:val>
                                            <p:strVal val="#ppt_x"/>
                                          </p:val>
                                        </p:tav>
                                      </p:tavLst>
                                    </p:anim>
                                    <p:anim calcmode="lin" valueType="num">
                                      <p:cBhvr additive="base">
                                        <p:cTn id="343" dur="100" fill="hold"/>
                                        <p:tgtEl>
                                          <p:spTgt spid="32810"/>
                                        </p:tgtEl>
                                        <p:attrNameLst>
                                          <p:attrName>ppt_y</p:attrName>
                                        </p:attrNameLst>
                                      </p:cBhvr>
                                      <p:tavLst>
                                        <p:tav tm="0">
                                          <p:val>
                                            <p:strVal val="0-#ppt_h/2"/>
                                          </p:val>
                                        </p:tav>
                                        <p:tav tm="100000">
                                          <p:val>
                                            <p:strVal val="#ppt_y"/>
                                          </p:val>
                                        </p:tav>
                                      </p:tavLst>
                                    </p:anim>
                                  </p:childTnLst>
                                </p:cTn>
                              </p:par>
                            </p:childTnLst>
                          </p:cTn>
                        </p:par>
                        <p:par>
                          <p:cTn id="344" fill="hold" nodeType="afterGroup">
                            <p:stCondLst>
                              <p:cond delay="7200"/>
                            </p:stCondLst>
                            <p:childTnLst>
                              <p:par>
                                <p:cTn id="345" presetID="2" presetClass="entr" presetSubtype="2" fill="hold" nodeType="afterEffect">
                                  <p:stCondLst>
                                    <p:cond delay="0"/>
                                  </p:stCondLst>
                                  <p:childTnLst>
                                    <p:set>
                                      <p:cBhvr>
                                        <p:cTn id="346" dur="1" fill="hold">
                                          <p:stCondLst>
                                            <p:cond delay="0"/>
                                          </p:stCondLst>
                                        </p:cTn>
                                        <p:tgtEl>
                                          <p:spTgt spid="32811"/>
                                        </p:tgtEl>
                                        <p:attrNameLst>
                                          <p:attrName>style.visibility</p:attrName>
                                        </p:attrNameLst>
                                      </p:cBhvr>
                                      <p:to>
                                        <p:strVal val="visible"/>
                                      </p:to>
                                    </p:set>
                                    <p:anim calcmode="lin" valueType="num">
                                      <p:cBhvr additive="base">
                                        <p:cTn id="347" dur="100" fill="hold"/>
                                        <p:tgtEl>
                                          <p:spTgt spid="32811"/>
                                        </p:tgtEl>
                                        <p:attrNameLst>
                                          <p:attrName>ppt_x</p:attrName>
                                        </p:attrNameLst>
                                      </p:cBhvr>
                                      <p:tavLst>
                                        <p:tav tm="0">
                                          <p:val>
                                            <p:strVal val="1+#ppt_w/2"/>
                                          </p:val>
                                        </p:tav>
                                        <p:tav tm="100000">
                                          <p:val>
                                            <p:strVal val="#ppt_x"/>
                                          </p:val>
                                        </p:tav>
                                      </p:tavLst>
                                    </p:anim>
                                    <p:anim calcmode="lin" valueType="num">
                                      <p:cBhvr additive="base">
                                        <p:cTn id="348" dur="100" fill="hold"/>
                                        <p:tgtEl>
                                          <p:spTgt spid="32811"/>
                                        </p:tgtEl>
                                        <p:attrNameLst>
                                          <p:attrName>ppt_y</p:attrName>
                                        </p:attrNameLst>
                                      </p:cBhvr>
                                      <p:tavLst>
                                        <p:tav tm="0">
                                          <p:val>
                                            <p:strVal val="#ppt_y"/>
                                          </p:val>
                                        </p:tav>
                                        <p:tav tm="100000">
                                          <p:val>
                                            <p:strVal val="#ppt_y"/>
                                          </p:val>
                                        </p:tav>
                                      </p:tavLst>
                                    </p:anim>
                                  </p:childTnLst>
                                </p:cTn>
                              </p:par>
                            </p:childTnLst>
                          </p:cTn>
                        </p:par>
                        <p:par>
                          <p:cTn id="349" fill="hold" nodeType="afterGroup">
                            <p:stCondLst>
                              <p:cond delay="7300"/>
                            </p:stCondLst>
                            <p:childTnLst>
                              <p:par>
                                <p:cTn id="350" presetID="2" presetClass="entr" presetSubtype="3" fill="hold" nodeType="afterEffect">
                                  <p:stCondLst>
                                    <p:cond delay="0"/>
                                  </p:stCondLst>
                                  <p:childTnLst>
                                    <p:set>
                                      <p:cBhvr>
                                        <p:cTn id="351" dur="1" fill="hold">
                                          <p:stCondLst>
                                            <p:cond delay="0"/>
                                          </p:stCondLst>
                                        </p:cTn>
                                        <p:tgtEl>
                                          <p:spTgt spid="32812"/>
                                        </p:tgtEl>
                                        <p:attrNameLst>
                                          <p:attrName>style.visibility</p:attrName>
                                        </p:attrNameLst>
                                      </p:cBhvr>
                                      <p:to>
                                        <p:strVal val="visible"/>
                                      </p:to>
                                    </p:set>
                                    <p:anim calcmode="lin" valueType="num">
                                      <p:cBhvr additive="base">
                                        <p:cTn id="352" dur="100" fill="hold"/>
                                        <p:tgtEl>
                                          <p:spTgt spid="32812"/>
                                        </p:tgtEl>
                                        <p:attrNameLst>
                                          <p:attrName>ppt_x</p:attrName>
                                        </p:attrNameLst>
                                      </p:cBhvr>
                                      <p:tavLst>
                                        <p:tav tm="0">
                                          <p:val>
                                            <p:strVal val="1+#ppt_w/2"/>
                                          </p:val>
                                        </p:tav>
                                        <p:tav tm="100000">
                                          <p:val>
                                            <p:strVal val="#ppt_x"/>
                                          </p:val>
                                        </p:tav>
                                      </p:tavLst>
                                    </p:anim>
                                    <p:anim calcmode="lin" valueType="num">
                                      <p:cBhvr additive="base">
                                        <p:cTn id="353" dur="100" fill="hold"/>
                                        <p:tgtEl>
                                          <p:spTgt spid="32812"/>
                                        </p:tgtEl>
                                        <p:attrNameLst>
                                          <p:attrName>ppt_y</p:attrName>
                                        </p:attrNameLst>
                                      </p:cBhvr>
                                      <p:tavLst>
                                        <p:tav tm="0">
                                          <p:val>
                                            <p:strVal val="0-#ppt_h/2"/>
                                          </p:val>
                                        </p:tav>
                                        <p:tav tm="100000">
                                          <p:val>
                                            <p:strVal val="#ppt_y"/>
                                          </p:val>
                                        </p:tav>
                                      </p:tavLst>
                                    </p:anim>
                                  </p:childTnLst>
                                </p:cTn>
                              </p:par>
                            </p:childTnLst>
                          </p:cTn>
                        </p:par>
                        <p:par>
                          <p:cTn id="354" fill="hold" nodeType="afterGroup">
                            <p:stCondLst>
                              <p:cond delay="7400"/>
                            </p:stCondLst>
                            <p:childTnLst>
                              <p:par>
                                <p:cTn id="355" presetID="2" presetClass="entr" presetSubtype="9" fill="hold" nodeType="afterEffect">
                                  <p:stCondLst>
                                    <p:cond delay="0"/>
                                  </p:stCondLst>
                                  <p:childTnLst>
                                    <p:set>
                                      <p:cBhvr>
                                        <p:cTn id="356" dur="1" fill="hold">
                                          <p:stCondLst>
                                            <p:cond delay="0"/>
                                          </p:stCondLst>
                                        </p:cTn>
                                        <p:tgtEl>
                                          <p:spTgt spid="32813"/>
                                        </p:tgtEl>
                                        <p:attrNameLst>
                                          <p:attrName>style.visibility</p:attrName>
                                        </p:attrNameLst>
                                      </p:cBhvr>
                                      <p:to>
                                        <p:strVal val="visible"/>
                                      </p:to>
                                    </p:set>
                                    <p:anim calcmode="lin" valueType="num">
                                      <p:cBhvr additive="base">
                                        <p:cTn id="357" dur="100" fill="hold"/>
                                        <p:tgtEl>
                                          <p:spTgt spid="32813"/>
                                        </p:tgtEl>
                                        <p:attrNameLst>
                                          <p:attrName>ppt_x</p:attrName>
                                        </p:attrNameLst>
                                      </p:cBhvr>
                                      <p:tavLst>
                                        <p:tav tm="0">
                                          <p:val>
                                            <p:strVal val="0-#ppt_w/2"/>
                                          </p:val>
                                        </p:tav>
                                        <p:tav tm="100000">
                                          <p:val>
                                            <p:strVal val="#ppt_x"/>
                                          </p:val>
                                        </p:tav>
                                      </p:tavLst>
                                    </p:anim>
                                    <p:anim calcmode="lin" valueType="num">
                                      <p:cBhvr additive="base">
                                        <p:cTn id="358" dur="100" fill="hold"/>
                                        <p:tgtEl>
                                          <p:spTgt spid="32813"/>
                                        </p:tgtEl>
                                        <p:attrNameLst>
                                          <p:attrName>ppt_y</p:attrName>
                                        </p:attrNameLst>
                                      </p:cBhvr>
                                      <p:tavLst>
                                        <p:tav tm="0">
                                          <p:val>
                                            <p:strVal val="0-#ppt_h/2"/>
                                          </p:val>
                                        </p:tav>
                                        <p:tav tm="100000">
                                          <p:val>
                                            <p:strVal val="#ppt_y"/>
                                          </p:val>
                                        </p:tav>
                                      </p:tavLst>
                                    </p:anim>
                                  </p:childTnLst>
                                </p:cTn>
                              </p:par>
                            </p:childTnLst>
                          </p:cTn>
                        </p:par>
                        <p:par>
                          <p:cTn id="359" fill="hold" nodeType="afterGroup">
                            <p:stCondLst>
                              <p:cond delay="7500"/>
                            </p:stCondLst>
                            <p:childTnLst>
                              <p:par>
                                <p:cTn id="360" presetID="2" presetClass="entr" presetSubtype="9" fill="hold" nodeType="afterEffect">
                                  <p:stCondLst>
                                    <p:cond delay="0"/>
                                  </p:stCondLst>
                                  <p:childTnLst>
                                    <p:set>
                                      <p:cBhvr>
                                        <p:cTn id="361" dur="1" fill="hold">
                                          <p:stCondLst>
                                            <p:cond delay="0"/>
                                          </p:stCondLst>
                                        </p:cTn>
                                        <p:tgtEl>
                                          <p:spTgt spid="32814"/>
                                        </p:tgtEl>
                                        <p:attrNameLst>
                                          <p:attrName>style.visibility</p:attrName>
                                        </p:attrNameLst>
                                      </p:cBhvr>
                                      <p:to>
                                        <p:strVal val="visible"/>
                                      </p:to>
                                    </p:set>
                                    <p:anim calcmode="lin" valueType="num">
                                      <p:cBhvr additive="base">
                                        <p:cTn id="362" dur="100" fill="hold"/>
                                        <p:tgtEl>
                                          <p:spTgt spid="32814"/>
                                        </p:tgtEl>
                                        <p:attrNameLst>
                                          <p:attrName>ppt_x</p:attrName>
                                        </p:attrNameLst>
                                      </p:cBhvr>
                                      <p:tavLst>
                                        <p:tav tm="0">
                                          <p:val>
                                            <p:strVal val="0-#ppt_w/2"/>
                                          </p:val>
                                        </p:tav>
                                        <p:tav tm="100000">
                                          <p:val>
                                            <p:strVal val="#ppt_x"/>
                                          </p:val>
                                        </p:tav>
                                      </p:tavLst>
                                    </p:anim>
                                    <p:anim calcmode="lin" valueType="num">
                                      <p:cBhvr additive="base">
                                        <p:cTn id="363" dur="100" fill="hold"/>
                                        <p:tgtEl>
                                          <p:spTgt spid="32814"/>
                                        </p:tgtEl>
                                        <p:attrNameLst>
                                          <p:attrName>ppt_y</p:attrName>
                                        </p:attrNameLst>
                                      </p:cBhvr>
                                      <p:tavLst>
                                        <p:tav tm="0">
                                          <p:val>
                                            <p:strVal val="0-#ppt_h/2"/>
                                          </p:val>
                                        </p:tav>
                                        <p:tav tm="100000">
                                          <p:val>
                                            <p:strVal val="#ppt_y"/>
                                          </p:val>
                                        </p:tav>
                                      </p:tavLst>
                                    </p:anim>
                                  </p:childTnLst>
                                </p:cTn>
                              </p:par>
                            </p:childTnLst>
                          </p:cTn>
                        </p:par>
                        <p:par>
                          <p:cTn id="364" fill="hold" nodeType="afterGroup">
                            <p:stCondLst>
                              <p:cond delay="7600"/>
                            </p:stCondLst>
                            <p:childTnLst>
                              <p:par>
                                <p:cTn id="365" presetID="2" presetClass="entr" presetSubtype="1" fill="hold" nodeType="afterEffect">
                                  <p:stCondLst>
                                    <p:cond delay="0"/>
                                  </p:stCondLst>
                                  <p:childTnLst>
                                    <p:set>
                                      <p:cBhvr>
                                        <p:cTn id="366" dur="1" fill="hold">
                                          <p:stCondLst>
                                            <p:cond delay="0"/>
                                          </p:stCondLst>
                                        </p:cTn>
                                        <p:tgtEl>
                                          <p:spTgt spid="32815"/>
                                        </p:tgtEl>
                                        <p:attrNameLst>
                                          <p:attrName>style.visibility</p:attrName>
                                        </p:attrNameLst>
                                      </p:cBhvr>
                                      <p:to>
                                        <p:strVal val="visible"/>
                                      </p:to>
                                    </p:set>
                                    <p:anim calcmode="lin" valueType="num">
                                      <p:cBhvr additive="base">
                                        <p:cTn id="367" dur="100" fill="hold"/>
                                        <p:tgtEl>
                                          <p:spTgt spid="32815"/>
                                        </p:tgtEl>
                                        <p:attrNameLst>
                                          <p:attrName>ppt_x</p:attrName>
                                        </p:attrNameLst>
                                      </p:cBhvr>
                                      <p:tavLst>
                                        <p:tav tm="0">
                                          <p:val>
                                            <p:strVal val="#ppt_x"/>
                                          </p:val>
                                        </p:tav>
                                        <p:tav tm="100000">
                                          <p:val>
                                            <p:strVal val="#ppt_x"/>
                                          </p:val>
                                        </p:tav>
                                      </p:tavLst>
                                    </p:anim>
                                    <p:anim calcmode="lin" valueType="num">
                                      <p:cBhvr additive="base">
                                        <p:cTn id="368" dur="100" fill="hold"/>
                                        <p:tgtEl>
                                          <p:spTgt spid="32815"/>
                                        </p:tgtEl>
                                        <p:attrNameLst>
                                          <p:attrName>ppt_y</p:attrName>
                                        </p:attrNameLst>
                                      </p:cBhvr>
                                      <p:tavLst>
                                        <p:tav tm="0">
                                          <p:val>
                                            <p:strVal val="0-#ppt_h/2"/>
                                          </p:val>
                                        </p:tav>
                                        <p:tav tm="100000">
                                          <p:val>
                                            <p:strVal val="#ppt_y"/>
                                          </p:val>
                                        </p:tav>
                                      </p:tavLst>
                                    </p:anim>
                                  </p:childTnLst>
                                </p:cTn>
                              </p:par>
                            </p:childTnLst>
                          </p:cTn>
                        </p:par>
                        <p:par>
                          <p:cTn id="369" fill="hold" nodeType="afterGroup">
                            <p:stCondLst>
                              <p:cond delay="7700"/>
                            </p:stCondLst>
                            <p:childTnLst>
                              <p:par>
                                <p:cTn id="370" presetID="2" presetClass="entr" presetSubtype="8" fill="hold" nodeType="afterEffect">
                                  <p:stCondLst>
                                    <p:cond delay="0"/>
                                  </p:stCondLst>
                                  <p:childTnLst>
                                    <p:set>
                                      <p:cBhvr>
                                        <p:cTn id="371" dur="1" fill="hold">
                                          <p:stCondLst>
                                            <p:cond delay="0"/>
                                          </p:stCondLst>
                                        </p:cTn>
                                        <p:tgtEl>
                                          <p:spTgt spid="32816"/>
                                        </p:tgtEl>
                                        <p:attrNameLst>
                                          <p:attrName>style.visibility</p:attrName>
                                        </p:attrNameLst>
                                      </p:cBhvr>
                                      <p:to>
                                        <p:strVal val="visible"/>
                                      </p:to>
                                    </p:set>
                                    <p:anim calcmode="lin" valueType="num">
                                      <p:cBhvr additive="base">
                                        <p:cTn id="372" dur="100" fill="hold"/>
                                        <p:tgtEl>
                                          <p:spTgt spid="32816"/>
                                        </p:tgtEl>
                                        <p:attrNameLst>
                                          <p:attrName>ppt_x</p:attrName>
                                        </p:attrNameLst>
                                      </p:cBhvr>
                                      <p:tavLst>
                                        <p:tav tm="0">
                                          <p:val>
                                            <p:strVal val="0-#ppt_w/2"/>
                                          </p:val>
                                        </p:tav>
                                        <p:tav tm="100000">
                                          <p:val>
                                            <p:strVal val="#ppt_x"/>
                                          </p:val>
                                        </p:tav>
                                      </p:tavLst>
                                    </p:anim>
                                    <p:anim calcmode="lin" valueType="num">
                                      <p:cBhvr additive="base">
                                        <p:cTn id="373" dur="100" fill="hold"/>
                                        <p:tgtEl>
                                          <p:spTgt spid="32816"/>
                                        </p:tgtEl>
                                        <p:attrNameLst>
                                          <p:attrName>ppt_y</p:attrName>
                                        </p:attrNameLst>
                                      </p:cBhvr>
                                      <p:tavLst>
                                        <p:tav tm="0">
                                          <p:val>
                                            <p:strVal val="#ppt_y"/>
                                          </p:val>
                                        </p:tav>
                                        <p:tav tm="100000">
                                          <p:val>
                                            <p:strVal val="#ppt_y"/>
                                          </p:val>
                                        </p:tav>
                                      </p:tavLst>
                                    </p:anim>
                                  </p:childTnLst>
                                </p:cTn>
                              </p:par>
                            </p:childTnLst>
                          </p:cTn>
                        </p:par>
                        <p:par>
                          <p:cTn id="374" fill="hold" nodeType="afterGroup">
                            <p:stCondLst>
                              <p:cond delay="7800"/>
                            </p:stCondLst>
                            <p:childTnLst>
                              <p:par>
                                <p:cTn id="375" presetID="2" presetClass="entr" presetSubtype="9" fill="hold" nodeType="afterEffect">
                                  <p:stCondLst>
                                    <p:cond delay="0"/>
                                  </p:stCondLst>
                                  <p:childTnLst>
                                    <p:set>
                                      <p:cBhvr>
                                        <p:cTn id="376" dur="1" fill="hold">
                                          <p:stCondLst>
                                            <p:cond delay="0"/>
                                          </p:stCondLst>
                                        </p:cTn>
                                        <p:tgtEl>
                                          <p:spTgt spid="32817"/>
                                        </p:tgtEl>
                                        <p:attrNameLst>
                                          <p:attrName>style.visibility</p:attrName>
                                        </p:attrNameLst>
                                      </p:cBhvr>
                                      <p:to>
                                        <p:strVal val="visible"/>
                                      </p:to>
                                    </p:set>
                                    <p:anim calcmode="lin" valueType="num">
                                      <p:cBhvr additive="base">
                                        <p:cTn id="377" dur="100" fill="hold"/>
                                        <p:tgtEl>
                                          <p:spTgt spid="32817"/>
                                        </p:tgtEl>
                                        <p:attrNameLst>
                                          <p:attrName>ppt_x</p:attrName>
                                        </p:attrNameLst>
                                      </p:cBhvr>
                                      <p:tavLst>
                                        <p:tav tm="0">
                                          <p:val>
                                            <p:strVal val="0-#ppt_w/2"/>
                                          </p:val>
                                        </p:tav>
                                        <p:tav tm="100000">
                                          <p:val>
                                            <p:strVal val="#ppt_x"/>
                                          </p:val>
                                        </p:tav>
                                      </p:tavLst>
                                    </p:anim>
                                    <p:anim calcmode="lin" valueType="num">
                                      <p:cBhvr additive="base">
                                        <p:cTn id="378" dur="100" fill="hold"/>
                                        <p:tgtEl>
                                          <p:spTgt spid="32817"/>
                                        </p:tgtEl>
                                        <p:attrNameLst>
                                          <p:attrName>ppt_y</p:attrName>
                                        </p:attrNameLst>
                                      </p:cBhvr>
                                      <p:tavLst>
                                        <p:tav tm="0">
                                          <p:val>
                                            <p:strVal val="0-#ppt_h/2"/>
                                          </p:val>
                                        </p:tav>
                                        <p:tav tm="100000">
                                          <p:val>
                                            <p:strVal val="#ppt_y"/>
                                          </p:val>
                                        </p:tav>
                                      </p:tavLst>
                                    </p:anim>
                                  </p:childTnLst>
                                </p:cTn>
                              </p:par>
                            </p:childTnLst>
                          </p:cTn>
                        </p:par>
                        <p:par>
                          <p:cTn id="379" fill="hold" nodeType="afterGroup">
                            <p:stCondLst>
                              <p:cond delay="7900"/>
                            </p:stCondLst>
                            <p:childTnLst>
                              <p:par>
                                <p:cTn id="380" presetID="2" presetClass="entr" presetSubtype="9" fill="hold" nodeType="afterEffect">
                                  <p:stCondLst>
                                    <p:cond delay="0"/>
                                  </p:stCondLst>
                                  <p:childTnLst>
                                    <p:set>
                                      <p:cBhvr>
                                        <p:cTn id="381" dur="1" fill="hold">
                                          <p:stCondLst>
                                            <p:cond delay="0"/>
                                          </p:stCondLst>
                                        </p:cTn>
                                        <p:tgtEl>
                                          <p:spTgt spid="32818"/>
                                        </p:tgtEl>
                                        <p:attrNameLst>
                                          <p:attrName>style.visibility</p:attrName>
                                        </p:attrNameLst>
                                      </p:cBhvr>
                                      <p:to>
                                        <p:strVal val="visible"/>
                                      </p:to>
                                    </p:set>
                                    <p:anim calcmode="lin" valueType="num">
                                      <p:cBhvr additive="base">
                                        <p:cTn id="382" dur="100" fill="hold"/>
                                        <p:tgtEl>
                                          <p:spTgt spid="32818"/>
                                        </p:tgtEl>
                                        <p:attrNameLst>
                                          <p:attrName>ppt_x</p:attrName>
                                        </p:attrNameLst>
                                      </p:cBhvr>
                                      <p:tavLst>
                                        <p:tav tm="0">
                                          <p:val>
                                            <p:strVal val="0-#ppt_w/2"/>
                                          </p:val>
                                        </p:tav>
                                        <p:tav tm="100000">
                                          <p:val>
                                            <p:strVal val="#ppt_x"/>
                                          </p:val>
                                        </p:tav>
                                      </p:tavLst>
                                    </p:anim>
                                    <p:anim calcmode="lin" valueType="num">
                                      <p:cBhvr additive="base">
                                        <p:cTn id="383" dur="100" fill="hold"/>
                                        <p:tgtEl>
                                          <p:spTgt spid="32818"/>
                                        </p:tgtEl>
                                        <p:attrNameLst>
                                          <p:attrName>ppt_y</p:attrName>
                                        </p:attrNameLst>
                                      </p:cBhvr>
                                      <p:tavLst>
                                        <p:tav tm="0">
                                          <p:val>
                                            <p:strVal val="0-#ppt_h/2"/>
                                          </p:val>
                                        </p:tav>
                                        <p:tav tm="100000">
                                          <p:val>
                                            <p:strVal val="#ppt_y"/>
                                          </p:val>
                                        </p:tav>
                                      </p:tavLst>
                                    </p:anim>
                                  </p:childTnLst>
                                </p:cTn>
                              </p:par>
                            </p:childTnLst>
                          </p:cTn>
                        </p:par>
                        <p:par>
                          <p:cTn id="384" fill="hold" nodeType="afterGroup">
                            <p:stCondLst>
                              <p:cond delay="8000"/>
                            </p:stCondLst>
                            <p:childTnLst>
                              <p:par>
                                <p:cTn id="385" presetID="2" presetClass="entr" presetSubtype="1" fill="hold" nodeType="afterEffect">
                                  <p:stCondLst>
                                    <p:cond delay="0"/>
                                  </p:stCondLst>
                                  <p:childTnLst>
                                    <p:set>
                                      <p:cBhvr>
                                        <p:cTn id="386" dur="1" fill="hold">
                                          <p:stCondLst>
                                            <p:cond delay="0"/>
                                          </p:stCondLst>
                                        </p:cTn>
                                        <p:tgtEl>
                                          <p:spTgt spid="32819"/>
                                        </p:tgtEl>
                                        <p:attrNameLst>
                                          <p:attrName>style.visibility</p:attrName>
                                        </p:attrNameLst>
                                      </p:cBhvr>
                                      <p:to>
                                        <p:strVal val="visible"/>
                                      </p:to>
                                    </p:set>
                                    <p:anim calcmode="lin" valueType="num">
                                      <p:cBhvr additive="base">
                                        <p:cTn id="387" dur="100" fill="hold"/>
                                        <p:tgtEl>
                                          <p:spTgt spid="32819"/>
                                        </p:tgtEl>
                                        <p:attrNameLst>
                                          <p:attrName>ppt_x</p:attrName>
                                        </p:attrNameLst>
                                      </p:cBhvr>
                                      <p:tavLst>
                                        <p:tav tm="0">
                                          <p:val>
                                            <p:strVal val="#ppt_x"/>
                                          </p:val>
                                        </p:tav>
                                        <p:tav tm="100000">
                                          <p:val>
                                            <p:strVal val="#ppt_x"/>
                                          </p:val>
                                        </p:tav>
                                      </p:tavLst>
                                    </p:anim>
                                    <p:anim calcmode="lin" valueType="num">
                                      <p:cBhvr additive="base">
                                        <p:cTn id="388" dur="100" fill="hold"/>
                                        <p:tgtEl>
                                          <p:spTgt spid="32819"/>
                                        </p:tgtEl>
                                        <p:attrNameLst>
                                          <p:attrName>ppt_y</p:attrName>
                                        </p:attrNameLst>
                                      </p:cBhvr>
                                      <p:tavLst>
                                        <p:tav tm="0">
                                          <p:val>
                                            <p:strVal val="0-#ppt_h/2"/>
                                          </p:val>
                                        </p:tav>
                                        <p:tav tm="100000">
                                          <p:val>
                                            <p:strVal val="#ppt_y"/>
                                          </p:val>
                                        </p:tav>
                                      </p:tavLst>
                                    </p:anim>
                                  </p:childTnLst>
                                </p:cTn>
                              </p:par>
                            </p:childTnLst>
                          </p:cTn>
                        </p:par>
                        <p:par>
                          <p:cTn id="389" fill="hold" nodeType="afterGroup">
                            <p:stCondLst>
                              <p:cond delay="8100"/>
                            </p:stCondLst>
                            <p:childTnLst>
                              <p:par>
                                <p:cTn id="390" presetID="2" presetClass="entr" presetSubtype="9" fill="hold" nodeType="afterEffect">
                                  <p:stCondLst>
                                    <p:cond delay="0"/>
                                  </p:stCondLst>
                                  <p:childTnLst>
                                    <p:set>
                                      <p:cBhvr>
                                        <p:cTn id="391" dur="1" fill="hold">
                                          <p:stCondLst>
                                            <p:cond delay="0"/>
                                          </p:stCondLst>
                                        </p:cTn>
                                        <p:tgtEl>
                                          <p:spTgt spid="32820"/>
                                        </p:tgtEl>
                                        <p:attrNameLst>
                                          <p:attrName>style.visibility</p:attrName>
                                        </p:attrNameLst>
                                      </p:cBhvr>
                                      <p:to>
                                        <p:strVal val="visible"/>
                                      </p:to>
                                    </p:set>
                                    <p:anim calcmode="lin" valueType="num">
                                      <p:cBhvr additive="base">
                                        <p:cTn id="392" dur="100" fill="hold"/>
                                        <p:tgtEl>
                                          <p:spTgt spid="32820"/>
                                        </p:tgtEl>
                                        <p:attrNameLst>
                                          <p:attrName>ppt_x</p:attrName>
                                        </p:attrNameLst>
                                      </p:cBhvr>
                                      <p:tavLst>
                                        <p:tav tm="0">
                                          <p:val>
                                            <p:strVal val="0-#ppt_w/2"/>
                                          </p:val>
                                        </p:tav>
                                        <p:tav tm="100000">
                                          <p:val>
                                            <p:strVal val="#ppt_x"/>
                                          </p:val>
                                        </p:tav>
                                      </p:tavLst>
                                    </p:anim>
                                    <p:anim calcmode="lin" valueType="num">
                                      <p:cBhvr additive="base">
                                        <p:cTn id="393" dur="100" fill="hold"/>
                                        <p:tgtEl>
                                          <p:spTgt spid="32820"/>
                                        </p:tgtEl>
                                        <p:attrNameLst>
                                          <p:attrName>ppt_y</p:attrName>
                                        </p:attrNameLst>
                                      </p:cBhvr>
                                      <p:tavLst>
                                        <p:tav tm="0">
                                          <p:val>
                                            <p:strVal val="0-#ppt_h/2"/>
                                          </p:val>
                                        </p:tav>
                                        <p:tav tm="100000">
                                          <p:val>
                                            <p:strVal val="#ppt_y"/>
                                          </p:val>
                                        </p:tav>
                                      </p:tavLst>
                                    </p:anim>
                                  </p:childTnLst>
                                </p:cTn>
                              </p:par>
                            </p:childTnLst>
                          </p:cTn>
                        </p:par>
                        <p:par>
                          <p:cTn id="394" fill="hold" nodeType="afterGroup">
                            <p:stCondLst>
                              <p:cond delay="8200"/>
                            </p:stCondLst>
                            <p:childTnLst>
                              <p:par>
                                <p:cTn id="395" presetID="2" presetClass="entr" presetSubtype="1" fill="hold" nodeType="afterEffect">
                                  <p:stCondLst>
                                    <p:cond delay="0"/>
                                  </p:stCondLst>
                                  <p:childTnLst>
                                    <p:set>
                                      <p:cBhvr>
                                        <p:cTn id="396" dur="1" fill="hold">
                                          <p:stCondLst>
                                            <p:cond delay="0"/>
                                          </p:stCondLst>
                                        </p:cTn>
                                        <p:tgtEl>
                                          <p:spTgt spid="32821"/>
                                        </p:tgtEl>
                                        <p:attrNameLst>
                                          <p:attrName>style.visibility</p:attrName>
                                        </p:attrNameLst>
                                      </p:cBhvr>
                                      <p:to>
                                        <p:strVal val="visible"/>
                                      </p:to>
                                    </p:set>
                                    <p:anim calcmode="lin" valueType="num">
                                      <p:cBhvr additive="base">
                                        <p:cTn id="397" dur="100" fill="hold"/>
                                        <p:tgtEl>
                                          <p:spTgt spid="32821"/>
                                        </p:tgtEl>
                                        <p:attrNameLst>
                                          <p:attrName>ppt_x</p:attrName>
                                        </p:attrNameLst>
                                      </p:cBhvr>
                                      <p:tavLst>
                                        <p:tav tm="0">
                                          <p:val>
                                            <p:strVal val="#ppt_x"/>
                                          </p:val>
                                        </p:tav>
                                        <p:tav tm="100000">
                                          <p:val>
                                            <p:strVal val="#ppt_x"/>
                                          </p:val>
                                        </p:tav>
                                      </p:tavLst>
                                    </p:anim>
                                    <p:anim calcmode="lin" valueType="num">
                                      <p:cBhvr additive="base">
                                        <p:cTn id="398" dur="100" fill="hold"/>
                                        <p:tgtEl>
                                          <p:spTgt spid="32821"/>
                                        </p:tgtEl>
                                        <p:attrNameLst>
                                          <p:attrName>ppt_y</p:attrName>
                                        </p:attrNameLst>
                                      </p:cBhvr>
                                      <p:tavLst>
                                        <p:tav tm="0">
                                          <p:val>
                                            <p:strVal val="0-#ppt_h/2"/>
                                          </p:val>
                                        </p:tav>
                                        <p:tav tm="100000">
                                          <p:val>
                                            <p:strVal val="#ppt_y"/>
                                          </p:val>
                                        </p:tav>
                                      </p:tavLst>
                                    </p:anim>
                                  </p:childTnLst>
                                </p:cTn>
                              </p:par>
                            </p:childTnLst>
                          </p:cTn>
                        </p:par>
                        <p:par>
                          <p:cTn id="399" fill="hold" nodeType="afterGroup">
                            <p:stCondLst>
                              <p:cond delay="8300"/>
                            </p:stCondLst>
                            <p:childTnLst>
                              <p:par>
                                <p:cTn id="400" presetID="2" presetClass="entr" presetSubtype="1" fill="hold" nodeType="afterEffect">
                                  <p:stCondLst>
                                    <p:cond delay="0"/>
                                  </p:stCondLst>
                                  <p:childTnLst>
                                    <p:set>
                                      <p:cBhvr>
                                        <p:cTn id="401" dur="1" fill="hold">
                                          <p:stCondLst>
                                            <p:cond delay="0"/>
                                          </p:stCondLst>
                                        </p:cTn>
                                        <p:tgtEl>
                                          <p:spTgt spid="32823"/>
                                        </p:tgtEl>
                                        <p:attrNameLst>
                                          <p:attrName>style.visibility</p:attrName>
                                        </p:attrNameLst>
                                      </p:cBhvr>
                                      <p:to>
                                        <p:strVal val="visible"/>
                                      </p:to>
                                    </p:set>
                                    <p:anim calcmode="lin" valueType="num">
                                      <p:cBhvr additive="base">
                                        <p:cTn id="402" dur="100" fill="hold"/>
                                        <p:tgtEl>
                                          <p:spTgt spid="32823"/>
                                        </p:tgtEl>
                                        <p:attrNameLst>
                                          <p:attrName>ppt_x</p:attrName>
                                        </p:attrNameLst>
                                      </p:cBhvr>
                                      <p:tavLst>
                                        <p:tav tm="0">
                                          <p:val>
                                            <p:strVal val="#ppt_x"/>
                                          </p:val>
                                        </p:tav>
                                        <p:tav tm="100000">
                                          <p:val>
                                            <p:strVal val="#ppt_x"/>
                                          </p:val>
                                        </p:tav>
                                      </p:tavLst>
                                    </p:anim>
                                    <p:anim calcmode="lin" valueType="num">
                                      <p:cBhvr additive="base">
                                        <p:cTn id="403" dur="100" fill="hold"/>
                                        <p:tgtEl>
                                          <p:spTgt spid="32823"/>
                                        </p:tgtEl>
                                        <p:attrNameLst>
                                          <p:attrName>ppt_y</p:attrName>
                                        </p:attrNameLst>
                                      </p:cBhvr>
                                      <p:tavLst>
                                        <p:tav tm="0">
                                          <p:val>
                                            <p:strVal val="0-#ppt_h/2"/>
                                          </p:val>
                                        </p:tav>
                                        <p:tav tm="100000">
                                          <p:val>
                                            <p:strVal val="#ppt_y"/>
                                          </p:val>
                                        </p:tav>
                                      </p:tavLst>
                                    </p:anim>
                                  </p:childTnLst>
                                </p:cTn>
                              </p:par>
                            </p:childTnLst>
                          </p:cTn>
                        </p:par>
                        <p:par>
                          <p:cTn id="404" fill="hold" nodeType="afterGroup">
                            <p:stCondLst>
                              <p:cond delay="8400"/>
                            </p:stCondLst>
                            <p:childTnLst>
                              <p:par>
                                <p:cTn id="405" presetID="2" presetClass="entr" presetSubtype="1" fill="hold" nodeType="afterEffect">
                                  <p:stCondLst>
                                    <p:cond delay="0"/>
                                  </p:stCondLst>
                                  <p:childTnLst>
                                    <p:set>
                                      <p:cBhvr>
                                        <p:cTn id="406" dur="1" fill="hold">
                                          <p:stCondLst>
                                            <p:cond delay="0"/>
                                          </p:stCondLst>
                                        </p:cTn>
                                        <p:tgtEl>
                                          <p:spTgt spid="32824"/>
                                        </p:tgtEl>
                                        <p:attrNameLst>
                                          <p:attrName>style.visibility</p:attrName>
                                        </p:attrNameLst>
                                      </p:cBhvr>
                                      <p:to>
                                        <p:strVal val="visible"/>
                                      </p:to>
                                    </p:set>
                                    <p:anim calcmode="lin" valueType="num">
                                      <p:cBhvr additive="base">
                                        <p:cTn id="407" dur="100" fill="hold"/>
                                        <p:tgtEl>
                                          <p:spTgt spid="32824"/>
                                        </p:tgtEl>
                                        <p:attrNameLst>
                                          <p:attrName>ppt_x</p:attrName>
                                        </p:attrNameLst>
                                      </p:cBhvr>
                                      <p:tavLst>
                                        <p:tav tm="0">
                                          <p:val>
                                            <p:strVal val="#ppt_x"/>
                                          </p:val>
                                        </p:tav>
                                        <p:tav tm="100000">
                                          <p:val>
                                            <p:strVal val="#ppt_x"/>
                                          </p:val>
                                        </p:tav>
                                      </p:tavLst>
                                    </p:anim>
                                    <p:anim calcmode="lin" valueType="num">
                                      <p:cBhvr additive="base">
                                        <p:cTn id="408" dur="100" fill="hold"/>
                                        <p:tgtEl>
                                          <p:spTgt spid="32824"/>
                                        </p:tgtEl>
                                        <p:attrNameLst>
                                          <p:attrName>ppt_y</p:attrName>
                                        </p:attrNameLst>
                                      </p:cBhvr>
                                      <p:tavLst>
                                        <p:tav tm="0">
                                          <p:val>
                                            <p:strVal val="0-#ppt_h/2"/>
                                          </p:val>
                                        </p:tav>
                                        <p:tav tm="100000">
                                          <p:val>
                                            <p:strVal val="#ppt_y"/>
                                          </p:val>
                                        </p:tav>
                                      </p:tavLst>
                                    </p:anim>
                                  </p:childTnLst>
                                </p:cTn>
                              </p:par>
                            </p:childTnLst>
                          </p:cTn>
                        </p:par>
                        <p:par>
                          <p:cTn id="409" fill="hold" nodeType="afterGroup">
                            <p:stCondLst>
                              <p:cond delay="8500"/>
                            </p:stCondLst>
                            <p:childTnLst>
                              <p:par>
                                <p:cTn id="410" presetID="2" presetClass="entr" presetSubtype="9" fill="hold" nodeType="afterEffect">
                                  <p:stCondLst>
                                    <p:cond delay="0"/>
                                  </p:stCondLst>
                                  <p:childTnLst>
                                    <p:set>
                                      <p:cBhvr>
                                        <p:cTn id="411" dur="1" fill="hold">
                                          <p:stCondLst>
                                            <p:cond delay="0"/>
                                          </p:stCondLst>
                                        </p:cTn>
                                        <p:tgtEl>
                                          <p:spTgt spid="32825"/>
                                        </p:tgtEl>
                                        <p:attrNameLst>
                                          <p:attrName>style.visibility</p:attrName>
                                        </p:attrNameLst>
                                      </p:cBhvr>
                                      <p:to>
                                        <p:strVal val="visible"/>
                                      </p:to>
                                    </p:set>
                                    <p:anim calcmode="lin" valueType="num">
                                      <p:cBhvr additive="base">
                                        <p:cTn id="412" dur="100" fill="hold"/>
                                        <p:tgtEl>
                                          <p:spTgt spid="32825"/>
                                        </p:tgtEl>
                                        <p:attrNameLst>
                                          <p:attrName>ppt_x</p:attrName>
                                        </p:attrNameLst>
                                      </p:cBhvr>
                                      <p:tavLst>
                                        <p:tav tm="0">
                                          <p:val>
                                            <p:strVal val="0-#ppt_w/2"/>
                                          </p:val>
                                        </p:tav>
                                        <p:tav tm="100000">
                                          <p:val>
                                            <p:strVal val="#ppt_x"/>
                                          </p:val>
                                        </p:tav>
                                      </p:tavLst>
                                    </p:anim>
                                    <p:anim calcmode="lin" valueType="num">
                                      <p:cBhvr additive="base">
                                        <p:cTn id="413" dur="100" fill="hold"/>
                                        <p:tgtEl>
                                          <p:spTgt spid="32825"/>
                                        </p:tgtEl>
                                        <p:attrNameLst>
                                          <p:attrName>ppt_y</p:attrName>
                                        </p:attrNameLst>
                                      </p:cBhvr>
                                      <p:tavLst>
                                        <p:tav tm="0">
                                          <p:val>
                                            <p:strVal val="0-#ppt_h/2"/>
                                          </p:val>
                                        </p:tav>
                                        <p:tav tm="100000">
                                          <p:val>
                                            <p:strVal val="#ppt_y"/>
                                          </p:val>
                                        </p:tav>
                                      </p:tavLst>
                                    </p:anim>
                                  </p:childTnLst>
                                </p:cTn>
                              </p:par>
                            </p:childTnLst>
                          </p:cTn>
                        </p:par>
                        <p:par>
                          <p:cTn id="414" fill="hold" nodeType="afterGroup">
                            <p:stCondLst>
                              <p:cond delay="8600"/>
                            </p:stCondLst>
                            <p:childTnLst>
                              <p:par>
                                <p:cTn id="415" presetID="2" presetClass="entr" presetSubtype="1" fill="hold" nodeType="afterEffect">
                                  <p:stCondLst>
                                    <p:cond delay="0"/>
                                  </p:stCondLst>
                                  <p:childTnLst>
                                    <p:set>
                                      <p:cBhvr>
                                        <p:cTn id="416" dur="1" fill="hold">
                                          <p:stCondLst>
                                            <p:cond delay="0"/>
                                          </p:stCondLst>
                                        </p:cTn>
                                        <p:tgtEl>
                                          <p:spTgt spid="32828"/>
                                        </p:tgtEl>
                                        <p:attrNameLst>
                                          <p:attrName>style.visibility</p:attrName>
                                        </p:attrNameLst>
                                      </p:cBhvr>
                                      <p:to>
                                        <p:strVal val="visible"/>
                                      </p:to>
                                    </p:set>
                                    <p:anim calcmode="lin" valueType="num">
                                      <p:cBhvr additive="base">
                                        <p:cTn id="417" dur="100" fill="hold"/>
                                        <p:tgtEl>
                                          <p:spTgt spid="32828"/>
                                        </p:tgtEl>
                                        <p:attrNameLst>
                                          <p:attrName>ppt_x</p:attrName>
                                        </p:attrNameLst>
                                      </p:cBhvr>
                                      <p:tavLst>
                                        <p:tav tm="0">
                                          <p:val>
                                            <p:strVal val="#ppt_x"/>
                                          </p:val>
                                        </p:tav>
                                        <p:tav tm="100000">
                                          <p:val>
                                            <p:strVal val="#ppt_x"/>
                                          </p:val>
                                        </p:tav>
                                      </p:tavLst>
                                    </p:anim>
                                    <p:anim calcmode="lin" valueType="num">
                                      <p:cBhvr additive="base">
                                        <p:cTn id="418" dur="100" fill="hold"/>
                                        <p:tgtEl>
                                          <p:spTgt spid="32828"/>
                                        </p:tgtEl>
                                        <p:attrNameLst>
                                          <p:attrName>ppt_y</p:attrName>
                                        </p:attrNameLst>
                                      </p:cBhvr>
                                      <p:tavLst>
                                        <p:tav tm="0">
                                          <p:val>
                                            <p:strVal val="0-#ppt_h/2"/>
                                          </p:val>
                                        </p:tav>
                                        <p:tav tm="100000">
                                          <p:val>
                                            <p:strVal val="#ppt_y"/>
                                          </p:val>
                                        </p:tav>
                                      </p:tavLst>
                                    </p:anim>
                                  </p:childTnLst>
                                </p:cTn>
                              </p:par>
                            </p:childTnLst>
                          </p:cTn>
                        </p:par>
                        <p:par>
                          <p:cTn id="419" fill="hold" nodeType="afterGroup">
                            <p:stCondLst>
                              <p:cond delay="8700"/>
                            </p:stCondLst>
                            <p:childTnLst>
                              <p:par>
                                <p:cTn id="420" presetID="2" presetClass="entr" presetSubtype="3" fill="hold" nodeType="afterEffect">
                                  <p:stCondLst>
                                    <p:cond delay="0"/>
                                  </p:stCondLst>
                                  <p:childTnLst>
                                    <p:set>
                                      <p:cBhvr>
                                        <p:cTn id="421" dur="1" fill="hold">
                                          <p:stCondLst>
                                            <p:cond delay="0"/>
                                          </p:stCondLst>
                                        </p:cTn>
                                        <p:tgtEl>
                                          <p:spTgt spid="32829"/>
                                        </p:tgtEl>
                                        <p:attrNameLst>
                                          <p:attrName>style.visibility</p:attrName>
                                        </p:attrNameLst>
                                      </p:cBhvr>
                                      <p:to>
                                        <p:strVal val="visible"/>
                                      </p:to>
                                    </p:set>
                                    <p:anim calcmode="lin" valueType="num">
                                      <p:cBhvr additive="base">
                                        <p:cTn id="422" dur="100" fill="hold"/>
                                        <p:tgtEl>
                                          <p:spTgt spid="32829"/>
                                        </p:tgtEl>
                                        <p:attrNameLst>
                                          <p:attrName>ppt_x</p:attrName>
                                        </p:attrNameLst>
                                      </p:cBhvr>
                                      <p:tavLst>
                                        <p:tav tm="0">
                                          <p:val>
                                            <p:strVal val="1+#ppt_w/2"/>
                                          </p:val>
                                        </p:tav>
                                        <p:tav tm="100000">
                                          <p:val>
                                            <p:strVal val="#ppt_x"/>
                                          </p:val>
                                        </p:tav>
                                      </p:tavLst>
                                    </p:anim>
                                    <p:anim calcmode="lin" valueType="num">
                                      <p:cBhvr additive="base">
                                        <p:cTn id="423" dur="100" fill="hold"/>
                                        <p:tgtEl>
                                          <p:spTgt spid="32829"/>
                                        </p:tgtEl>
                                        <p:attrNameLst>
                                          <p:attrName>ppt_y</p:attrName>
                                        </p:attrNameLst>
                                      </p:cBhvr>
                                      <p:tavLst>
                                        <p:tav tm="0">
                                          <p:val>
                                            <p:strVal val="0-#ppt_h/2"/>
                                          </p:val>
                                        </p:tav>
                                        <p:tav tm="100000">
                                          <p:val>
                                            <p:strVal val="#ppt_y"/>
                                          </p:val>
                                        </p:tav>
                                      </p:tavLst>
                                    </p:anim>
                                  </p:childTnLst>
                                </p:cTn>
                              </p:par>
                            </p:childTnLst>
                          </p:cTn>
                        </p:par>
                        <p:par>
                          <p:cTn id="424" fill="hold" nodeType="afterGroup">
                            <p:stCondLst>
                              <p:cond delay="8800"/>
                            </p:stCondLst>
                            <p:childTnLst>
                              <p:par>
                                <p:cTn id="425" presetID="2" presetClass="entr" presetSubtype="3" fill="hold" nodeType="afterEffect">
                                  <p:stCondLst>
                                    <p:cond delay="0"/>
                                  </p:stCondLst>
                                  <p:childTnLst>
                                    <p:set>
                                      <p:cBhvr>
                                        <p:cTn id="426" dur="1" fill="hold">
                                          <p:stCondLst>
                                            <p:cond delay="0"/>
                                          </p:stCondLst>
                                        </p:cTn>
                                        <p:tgtEl>
                                          <p:spTgt spid="32832"/>
                                        </p:tgtEl>
                                        <p:attrNameLst>
                                          <p:attrName>style.visibility</p:attrName>
                                        </p:attrNameLst>
                                      </p:cBhvr>
                                      <p:to>
                                        <p:strVal val="visible"/>
                                      </p:to>
                                    </p:set>
                                    <p:anim calcmode="lin" valueType="num">
                                      <p:cBhvr additive="base">
                                        <p:cTn id="427" dur="100" fill="hold"/>
                                        <p:tgtEl>
                                          <p:spTgt spid="32832"/>
                                        </p:tgtEl>
                                        <p:attrNameLst>
                                          <p:attrName>ppt_x</p:attrName>
                                        </p:attrNameLst>
                                      </p:cBhvr>
                                      <p:tavLst>
                                        <p:tav tm="0">
                                          <p:val>
                                            <p:strVal val="1+#ppt_w/2"/>
                                          </p:val>
                                        </p:tav>
                                        <p:tav tm="100000">
                                          <p:val>
                                            <p:strVal val="#ppt_x"/>
                                          </p:val>
                                        </p:tav>
                                      </p:tavLst>
                                    </p:anim>
                                    <p:anim calcmode="lin" valueType="num">
                                      <p:cBhvr additive="base">
                                        <p:cTn id="428" dur="100" fill="hold"/>
                                        <p:tgtEl>
                                          <p:spTgt spid="32832"/>
                                        </p:tgtEl>
                                        <p:attrNameLst>
                                          <p:attrName>ppt_y</p:attrName>
                                        </p:attrNameLst>
                                      </p:cBhvr>
                                      <p:tavLst>
                                        <p:tav tm="0">
                                          <p:val>
                                            <p:strVal val="0-#ppt_h/2"/>
                                          </p:val>
                                        </p:tav>
                                        <p:tav tm="100000">
                                          <p:val>
                                            <p:strVal val="#ppt_y"/>
                                          </p:val>
                                        </p:tav>
                                      </p:tavLst>
                                    </p:anim>
                                  </p:childTnLst>
                                </p:cTn>
                              </p:par>
                            </p:childTnLst>
                          </p:cTn>
                        </p:par>
                        <p:par>
                          <p:cTn id="429" fill="hold" nodeType="afterGroup">
                            <p:stCondLst>
                              <p:cond delay="8900"/>
                            </p:stCondLst>
                            <p:childTnLst>
                              <p:par>
                                <p:cTn id="430" presetID="2" presetClass="entr" presetSubtype="3" fill="hold" nodeType="afterEffect">
                                  <p:stCondLst>
                                    <p:cond delay="0"/>
                                  </p:stCondLst>
                                  <p:childTnLst>
                                    <p:set>
                                      <p:cBhvr>
                                        <p:cTn id="431" dur="1" fill="hold">
                                          <p:stCondLst>
                                            <p:cond delay="0"/>
                                          </p:stCondLst>
                                        </p:cTn>
                                        <p:tgtEl>
                                          <p:spTgt spid="32834"/>
                                        </p:tgtEl>
                                        <p:attrNameLst>
                                          <p:attrName>style.visibility</p:attrName>
                                        </p:attrNameLst>
                                      </p:cBhvr>
                                      <p:to>
                                        <p:strVal val="visible"/>
                                      </p:to>
                                    </p:set>
                                    <p:anim calcmode="lin" valueType="num">
                                      <p:cBhvr additive="base">
                                        <p:cTn id="432" dur="100" fill="hold"/>
                                        <p:tgtEl>
                                          <p:spTgt spid="32834"/>
                                        </p:tgtEl>
                                        <p:attrNameLst>
                                          <p:attrName>ppt_x</p:attrName>
                                        </p:attrNameLst>
                                      </p:cBhvr>
                                      <p:tavLst>
                                        <p:tav tm="0">
                                          <p:val>
                                            <p:strVal val="1+#ppt_w/2"/>
                                          </p:val>
                                        </p:tav>
                                        <p:tav tm="100000">
                                          <p:val>
                                            <p:strVal val="#ppt_x"/>
                                          </p:val>
                                        </p:tav>
                                      </p:tavLst>
                                    </p:anim>
                                    <p:anim calcmode="lin" valueType="num">
                                      <p:cBhvr additive="base">
                                        <p:cTn id="433" dur="100" fill="hold"/>
                                        <p:tgtEl>
                                          <p:spTgt spid="32834"/>
                                        </p:tgtEl>
                                        <p:attrNameLst>
                                          <p:attrName>ppt_y</p:attrName>
                                        </p:attrNameLst>
                                      </p:cBhvr>
                                      <p:tavLst>
                                        <p:tav tm="0">
                                          <p:val>
                                            <p:strVal val="0-#ppt_h/2"/>
                                          </p:val>
                                        </p:tav>
                                        <p:tav tm="100000">
                                          <p:val>
                                            <p:strVal val="#ppt_y"/>
                                          </p:val>
                                        </p:tav>
                                      </p:tavLst>
                                    </p:anim>
                                  </p:childTnLst>
                                </p:cTn>
                              </p:par>
                            </p:childTnLst>
                          </p:cTn>
                        </p:par>
                        <p:par>
                          <p:cTn id="434" fill="hold" nodeType="afterGroup">
                            <p:stCondLst>
                              <p:cond delay="9000"/>
                            </p:stCondLst>
                            <p:childTnLst>
                              <p:par>
                                <p:cTn id="435" presetID="2" presetClass="entr" presetSubtype="9" fill="hold" nodeType="afterEffect">
                                  <p:stCondLst>
                                    <p:cond delay="0"/>
                                  </p:stCondLst>
                                  <p:childTnLst>
                                    <p:set>
                                      <p:cBhvr>
                                        <p:cTn id="436" dur="1" fill="hold">
                                          <p:stCondLst>
                                            <p:cond delay="0"/>
                                          </p:stCondLst>
                                        </p:cTn>
                                        <p:tgtEl>
                                          <p:spTgt spid="32835"/>
                                        </p:tgtEl>
                                        <p:attrNameLst>
                                          <p:attrName>style.visibility</p:attrName>
                                        </p:attrNameLst>
                                      </p:cBhvr>
                                      <p:to>
                                        <p:strVal val="visible"/>
                                      </p:to>
                                    </p:set>
                                    <p:anim calcmode="lin" valueType="num">
                                      <p:cBhvr additive="base">
                                        <p:cTn id="437" dur="100" fill="hold"/>
                                        <p:tgtEl>
                                          <p:spTgt spid="32835"/>
                                        </p:tgtEl>
                                        <p:attrNameLst>
                                          <p:attrName>ppt_x</p:attrName>
                                        </p:attrNameLst>
                                      </p:cBhvr>
                                      <p:tavLst>
                                        <p:tav tm="0">
                                          <p:val>
                                            <p:strVal val="0-#ppt_w/2"/>
                                          </p:val>
                                        </p:tav>
                                        <p:tav tm="100000">
                                          <p:val>
                                            <p:strVal val="#ppt_x"/>
                                          </p:val>
                                        </p:tav>
                                      </p:tavLst>
                                    </p:anim>
                                    <p:anim calcmode="lin" valueType="num">
                                      <p:cBhvr additive="base">
                                        <p:cTn id="438" dur="100" fill="hold"/>
                                        <p:tgtEl>
                                          <p:spTgt spid="32835"/>
                                        </p:tgtEl>
                                        <p:attrNameLst>
                                          <p:attrName>ppt_y</p:attrName>
                                        </p:attrNameLst>
                                      </p:cBhvr>
                                      <p:tavLst>
                                        <p:tav tm="0">
                                          <p:val>
                                            <p:strVal val="0-#ppt_h/2"/>
                                          </p:val>
                                        </p:tav>
                                        <p:tav tm="100000">
                                          <p:val>
                                            <p:strVal val="#ppt_y"/>
                                          </p:val>
                                        </p:tav>
                                      </p:tavLst>
                                    </p:anim>
                                  </p:childTnLst>
                                </p:cTn>
                              </p:par>
                            </p:childTnLst>
                          </p:cTn>
                        </p:par>
                        <p:par>
                          <p:cTn id="439" fill="hold" nodeType="afterGroup">
                            <p:stCondLst>
                              <p:cond delay="9100"/>
                            </p:stCondLst>
                            <p:childTnLst>
                              <p:par>
                                <p:cTn id="440" presetID="2" presetClass="entr" presetSubtype="1" fill="hold" nodeType="afterEffect">
                                  <p:stCondLst>
                                    <p:cond delay="0"/>
                                  </p:stCondLst>
                                  <p:childTnLst>
                                    <p:set>
                                      <p:cBhvr>
                                        <p:cTn id="441" dur="1" fill="hold">
                                          <p:stCondLst>
                                            <p:cond delay="0"/>
                                          </p:stCondLst>
                                        </p:cTn>
                                        <p:tgtEl>
                                          <p:spTgt spid="32836"/>
                                        </p:tgtEl>
                                        <p:attrNameLst>
                                          <p:attrName>style.visibility</p:attrName>
                                        </p:attrNameLst>
                                      </p:cBhvr>
                                      <p:to>
                                        <p:strVal val="visible"/>
                                      </p:to>
                                    </p:set>
                                    <p:anim calcmode="lin" valueType="num">
                                      <p:cBhvr additive="base">
                                        <p:cTn id="442" dur="100" fill="hold"/>
                                        <p:tgtEl>
                                          <p:spTgt spid="32836"/>
                                        </p:tgtEl>
                                        <p:attrNameLst>
                                          <p:attrName>ppt_x</p:attrName>
                                        </p:attrNameLst>
                                      </p:cBhvr>
                                      <p:tavLst>
                                        <p:tav tm="0">
                                          <p:val>
                                            <p:strVal val="#ppt_x"/>
                                          </p:val>
                                        </p:tav>
                                        <p:tav tm="100000">
                                          <p:val>
                                            <p:strVal val="#ppt_x"/>
                                          </p:val>
                                        </p:tav>
                                      </p:tavLst>
                                    </p:anim>
                                    <p:anim calcmode="lin" valueType="num">
                                      <p:cBhvr additive="base">
                                        <p:cTn id="443" dur="100" fill="hold"/>
                                        <p:tgtEl>
                                          <p:spTgt spid="32836"/>
                                        </p:tgtEl>
                                        <p:attrNameLst>
                                          <p:attrName>ppt_y</p:attrName>
                                        </p:attrNameLst>
                                      </p:cBhvr>
                                      <p:tavLst>
                                        <p:tav tm="0">
                                          <p:val>
                                            <p:strVal val="0-#ppt_h/2"/>
                                          </p:val>
                                        </p:tav>
                                        <p:tav tm="100000">
                                          <p:val>
                                            <p:strVal val="#ppt_y"/>
                                          </p:val>
                                        </p:tav>
                                      </p:tavLst>
                                    </p:anim>
                                  </p:childTnLst>
                                </p:cTn>
                              </p:par>
                            </p:childTnLst>
                          </p:cTn>
                        </p:par>
                        <p:par>
                          <p:cTn id="444" fill="hold" nodeType="afterGroup">
                            <p:stCondLst>
                              <p:cond delay="9200"/>
                            </p:stCondLst>
                            <p:childTnLst>
                              <p:par>
                                <p:cTn id="445" presetID="2" presetClass="entr" presetSubtype="1" fill="hold" nodeType="afterEffect">
                                  <p:stCondLst>
                                    <p:cond delay="0"/>
                                  </p:stCondLst>
                                  <p:childTnLst>
                                    <p:set>
                                      <p:cBhvr>
                                        <p:cTn id="446" dur="1" fill="hold">
                                          <p:stCondLst>
                                            <p:cond delay="0"/>
                                          </p:stCondLst>
                                        </p:cTn>
                                        <p:tgtEl>
                                          <p:spTgt spid="32837"/>
                                        </p:tgtEl>
                                        <p:attrNameLst>
                                          <p:attrName>style.visibility</p:attrName>
                                        </p:attrNameLst>
                                      </p:cBhvr>
                                      <p:to>
                                        <p:strVal val="visible"/>
                                      </p:to>
                                    </p:set>
                                    <p:anim calcmode="lin" valueType="num">
                                      <p:cBhvr additive="base">
                                        <p:cTn id="447" dur="100" fill="hold"/>
                                        <p:tgtEl>
                                          <p:spTgt spid="32837"/>
                                        </p:tgtEl>
                                        <p:attrNameLst>
                                          <p:attrName>ppt_x</p:attrName>
                                        </p:attrNameLst>
                                      </p:cBhvr>
                                      <p:tavLst>
                                        <p:tav tm="0">
                                          <p:val>
                                            <p:strVal val="#ppt_x"/>
                                          </p:val>
                                        </p:tav>
                                        <p:tav tm="100000">
                                          <p:val>
                                            <p:strVal val="#ppt_x"/>
                                          </p:val>
                                        </p:tav>
                                      </p:tavLst>
                                    </p:anim>
                                    <p:anim calcmode="lin" valueType="num">
                                      <p:cBhvr additive="base">
                                        <p:cTn id="448" dur="100" fill="hold"/>
                                        <p:tgtEl>
                                          <p:spTgt spid="32837"/>
                                        </p:tgtEl>
                                        <p:attrNameLst>
                                          <p:attrName>ppt_y</p:attrName>
                                        </p:attrNameLst>
                                      </p:cBhvr>
                                      <p:tavLst>
                                        <p:tav tm="0">
                                          <p:val>
                                            <p:strVal val="0-#ppt_h/2"/>
                                          </p:val>
                                        </p:tav>
                                        <p:tav tm="100000">
                                          <p:val>
                                            <p:strVal val="#ppt_y"/>
                                          </p:val>
                                        </p:tav>
                                      </p:tavLst>
                                    </p:anim>
                                  </p:childTnLst>
                                </p:cTn>
                              </p:par>
                            </p:childTnLst>
                          </p:cTn>
                        </p:par>
                        <p:par>
                          <p:cTn id="449" fill="hold" nodeType="afterGroup">
                            <p:stCondLst>
                              <p:cond delay="9300"/>
                            </p:stCondLst>
                            <p:childTnLst>
                              <p:par>
                                <p:cTn id="450" presetID="2" presetClass="entr" presetSubtype="2" fill="hold" nodeType="afterEffect">
                                  <p:stCondLst>
                                    <p:cond delay="0"/>
                                  </p:stCondLst>
                                  <p:childTnLst>
                                    <p:set>
                                      <p:cBhvr>
                                        <p:cTn id="451" dur="1" fill="hold">
                                          <p:stCondLst>
                                            <p:cond delay="0"/>
                                          </p:stCondLst>
                                        </p:cTn>
                                        <p:tgtEl>
                                          <p:spTgt spid="32838"/>
                                        </p:tgtEl>
                                        <p:attrNameLst>
                                          <p:attrName>style.visibility</p:attrName>
                                        </p:attrNameLst>
                                      </p:cBhvr>
                                      <p:to>
                                        <p:strVal val="visible"/>
                                      </p:to>
                                    </p:set>
                                    <p:anim calcmode="lin" valueType="num">
                                      <p:cBhvr additive="base">
                                        <p:cTn id="452" dur="100" fill="hold"/>
                                        <p:tgtEl>
                                          <p:spTgt spid="32838"/>
                                        </p:tgtEl>
                                        <p:attrNameLst>
                                          <p:attrName>ppt_x</p:attrName>
                                        </p:attrNameLst>
                                      </p:cBhvr>
                                      <p:tavLst>
                                        <p:tav tm="0">
                                          <p:val>
                                            <p:strVal val="1+#ppt_w/2"/>
                                          </p:val>
                                        </p:tav>
                                        <p:tav tm="100000">
                                          <p:val>
                                            <p:strVal val="#ppt_x"/>
                                          </p:val>
                                        </p:tav>
                                      </p:tavLst>
                                    </p:anim>
                                    <p:anim calcmode="lin" valueType="num">
                                      <p:cBhvr additive="base">
                                        <p:cTn id="453" dur="100" fill="hold"/>
                                        <p:tgtEl>
                                          <p:spTgt spid="32838"/>
                                        </p:tgtEl>
                                        <p:attrNameLst>
                                          <p:attrName>ppt_y</p:attrName>
                                        </p:attrNameLst>
                                      </p:cBhvr>
                                      <p:tavLst>
                                        <p:tav tm="0">
                                          <p:val>
                                            <p:strVal val="#ppt_y"/>
                                          </p:val>
                                        </p:tav>
                                        <p:tav tm="100000">
                                          <p:val>
                                            <p:strVal val="#ppt_y"/>
                                          </p:val>
                                        </p:tav>
                                      </p:tavLst>
                                    </p:anim>
                                  </p:childTnLst>
                                </p:cTn>
                              </p:par>
                            </p:childTnLst>
                          </p:cTn>
                        </p:par>
                        <p:par>
                          <p:cTn id="454" fill="hold" nodeType="afterGroup">
                            <p:stCondLst>
                              <p:cond delay="9400"/>
                            </p:stCondLst>
                            <p:childTnLst>
                              <p:par>
                                <p:cTn id="455" presetID="2" presetClass="entr" presetSubtype="9" fill="hold" nodeType="afterEffect">
                                  <p:stCondLst>
                                    <p:cond delay="0"/>
                                  </p:stCondLst>
                                  <p:childTnLst>
                                    <p:set>
                                      <p:cBhvr>
                                        <p:cTn id="456" dur="1" fill="hold">
                                          <p:stCondLst>
                                            <p:cond delay="0"/>
                                          </p:stCondLst>
                                        </p:cTn>
                                        <p:tgtEl>
                                          <p:spTgt spid="32839"/>
                                        </p:tgtEl>
                                        <p:attrNameLst>
                                          <p:attrName>style.visibility</p:attrName>
                                        </p:attrNameLst>
                                      </p:cBhvr>
                                      <p:to>
                                        <p:strVal val="visible"/>
                                      </p:to>
                                    </p:set>
                                    <p:anim calcmode="lin" valueType="num">
                                      <p:cBhvr additive="base">
                                        <p:cTn id="457" dur="100" fill="hold"/>
                                        <p:tgtEl>
                                          <p:spTgt spid="32839"/>
                                        </p:tgtEl>
                                        <p:attrNameLst>
                                          <p:attrName>ppt_x</p:attrName>
                                        </p:attrNameLst>
                                      </p:cBhvr>
                                      <p:tavLst>
                                        <p:tav tm="0">
                                          <p:val>
                                            <p:strVal val="0-#ppt_w/2"/>
                                          </p:val>
                                        </p:tav>
                                        <p:tav tm="100000">
                                          <p:val>
                                            <p:strVal val="#ppt_x"/>
                                          </p:val>
                                        </p:tav>
                                      </p:tavLst>
                                    </p:anim>
                                    <p:anim calcmode="lin" valueType="num">
                                      <p:cBhvr additive="base">
                                        <p:cTn id="458" dur="100" fill="hold"/>
                                        <p:tgtEl>
                                          <p:spTgt spid="32839"/>
                                        </p:tgtEl>
                                        <p:attrNameLst>
                                          <p:attrName>ppt_y</p:attrName>
                                        </p:attrNameLst>
                                      </p:cBhvr>
                                      <p:tavLst>
                                        <p:tav tm="0">
                                          <p:val>
                                            <p:strVal val="0-#ppt_h/2"/>
                                          </p:val>
                                        </p:tav>
                                        <p:tav tm="100000">
                                          <p:val>
                                            <p:strVal val="#ppt_y"/>
                                          </p:val>
                                        </p:tav>
                                      </p:tavLst>
                                    </p:anim>
                                  </p:childTnLst>
                                </p:cTn>
                              </p:par>
                            </p:childTnLst>
                          </p:cTn>
                        </p:par>
                        <p:par>
                          <p:cTn id="459" fill="hold" nodeType="afterGroup">
                            <p:stCondLst>
                              <p:cond delay="9500"/>
                            </p:stCondLst>
                            <p:childTnLst>
                              <p:par>
                                <p:cTn id="460" presetID="2" presetClass="entr" presetSubtype="9" fill="hold" nodeType="afterEffect">
                                  <p:stCondLst>
                                    <p:cond delay="0"/>
                                  </p:stCondLst>
                                  <p:childTnLst>
                                    <p:set>
                                      <p:cBhvr>
                                        <p:cTn id="461" dur="1" fill="hold">
                                          <p:stCondLst>
                                            <p:cond delay="0"/>
                                          </p:stCondLst>
                                        </p:cTn>
                                        <p:tgtEl>
                                          <p:spTgt spid="32840"/>
                                        </p:tgtEl>
                                        <p:attrNameLst>
                                          <p:attrName>style.visibility</p:attrName>
                                        </p:attrNameLst>
                                      </p:cBhvr>
                                      <p:to>
                                        <p:strVal val="visible"/>
                                      </p:to>
                                    </p:set>
                                    <p:anim calcmode="lin" valueType="num">
                                      <p:cBhvr additive="base">
                                        <p:cTn id="462" dur="100" fill="hold"/>
                                        <p:tgtEl>
                                          <p:spTgt spid="32840"/>
                                        </p:tgtEl>
                                        <p:attrNameLst>
                                          <p:attrName>ppt_x</p:attrName>
                                        </p:attrNameLst>
                                      </p:cBhvr>
                                      <p:tavLst>
                                        <p:tav tm="0">
                                          <p:val>
                                            <p:strVal val="0-#ppt_w/2"/>
                                          </p:val>
                                        </p:tav>
                                        <p:tav tm="100000">
                                          <p:val>
                                            <p:strVal val="#ppt_x"/>
                                          </p:val>
                                        </p:tav>
                                      </p:tavLst>
                                    </p:anim>
                                    <p:anim calcmode="lin" valueType="num">
                                      <p:cBhvr additive="base">
                                        <p:cTn id="463" dur="100" fill="hold"/>
                                        <p:tgtEl>
                                          <p:spTgt spid="32840"/>
                                        </p:tgtEl>
                                        <p:attrNameLst>
                                          <p:attrName>ppt_y</p:attrName>
                                        </p:attrNameLst>
                                      </p:cBhvr>
                                      <p:tavLst>
                                        <p:tav tm="0">
                                          <p:val>
                                            <p:strVal val="0-#ppt_h/2"/>
                                          </p:val>
                                        </p:tav>
                                        <p:tav tm="100000">
                                          <p:val>
                                            <p:strVal val="#ppt_y"/>
                                          </p:val>
                                        </p:tav>
                                      </p:tavLst>
                                    </p:anim>
                                  </p:childTnLst>
                                </p:cTn>
                              </p:par>
                            </p:childTnLst>
                          </p:cTn>
                        </p:par>
                        <p:par>
                          <p:cTn id="464" fill="hold" nodeType="afterGroup">
                            <p:stCondLst>
                              <p:cond delay="9600"/>
                            </p:stCondLst>
                            <p:childTnLst>
                              <p:par>
                                <p:cTn id="465" presetID="2" presetClass="entr" presetSubtype="1" fill="hold" nodeType="afterEffect">
                                  <p:stCondLst>
                                    <p:cond delay="0"/>
                                  </p:stCondLst>
                                  <p:childTnLst>
                                    <p:set>
                                      <p:cBhvr>
                                        <p:cTn id="466" dur="1" fill="hold">
                                          <p:stCondLst>
                                            <p:cond delay="0"/>
                                          </p:stCondLst>
                                        </p:cTn>
                                        <p:tgtEl>
                                          <p:spTgt spid="32842"/>
                                        </p:tgtEl>
                                        <p:attrNameLst>
                                          <p:attrName>style.visibility</p:attrName>
                                        </p:attrNameLst>
                                      </p:cBhvr>
                                      <p:to>
                                        <p:strVal val="visible"/>
                                      </p:to>
                                    </p:set>
                                    <p:anim calcmode="lin" valueType="num">
                                      <p:cBhvr additive="base">
                                        <p:cTn id="467" dur="100" fill="hold"/>
                                        <p:tgtEl>
                                          <p:spTgt spid="32842"/>
                                        </p:tgtEl>
                                        <p:attrNameLst>
                                          <p:attrName>ppt_x</p:attrName>
                                        </p:attrNameLst>
                                      </p:cBhvr>
                                      <p:tavLst>
                                        <p:tav tm="0">
                                          <p:val>
                                            <p:strVal val="#ppt_x"/>
                                          </p:val>
                                        </p:tav>
                                        <p:tav tm="100000">
                                          <p:val>
                                            <p:strVal val="#ppt_x"/>
                                          </p:val>
                                        </p:tav>
                                      </p:tavLst>
                                    </p:anim>
                                    <p:anim calcmode="lin" valueType="num">
                                      <p:cBhvr additive="base">
                                        <p:cTn id="468" dur="100" fill="hold"/>
                                        <p:tgtEl>
                                          <p:spTgt spid="32842"/>
                                        </p:tgtEl>
                                        <p:attrNameLst>
                                          <p:attrName>ppt_y</p:attrName>
                                        </p:attrNameLst>
                                      </p:cBhvr>
                                      <p:tavLst>
                                        <p:tav tm="0">
                                          <p:val>
                                            <p:strVal val="0-#ppt_h/2"/>
                                          </p:val>
                                        </p:tav>
                                        <p:tav tm="100000">
                                          <p:val>
                                            <p:strVal val="#ppt_y"/>
                                          </p:val>
                                        </p:tav>
                                      </p:tavLst>
                                    </p:anim>
                                  </p:childTnLst>
                                </p:cTn>
                              </p:par>
                            </p:childTnLst>
                          </p:cTn>
                        </p:par>
                        <p:par>
                          <p:cTn id="469" fill="hold" nodeType="afterGroup">
                            <p:stCondLst>
                              <p:cond delay="9700"/>
                            </p:stCondLst>
                            <p:childTnLst>
                              <p:par>
                                <p:cTn id="470" presetID="2" presetClass="entr" presetSubtype="8" fill="hold" nodeType="afterEffect">
                                  <p:stCondLst>
                                    <p:cond delay="0"/>
                                  </p:stCondLst>
                                  <p:childTnLst>
                                    <p:set>
                                      <p:cBhvr>
                                        <p:cTn id="471" dur="1" fill="hold">
                                          <p:stCondLst>
                                            <p:cond delay="0"/>
                                          </p:stCondLst>
                                        </p:cTn>
                                        <p:tgtEl>
                                          <p:spTgt spid="32843"/>
                                        </p:tgtEl>
                                        <p:attrNameLst>
                                          <p:attrName>style.visibility</p:attrName>
                                        </p:attrNameLst>
                                      </p:cBhvr>
                                      <p:to>
                                        <p:strVal val="visible"/>
                                      </p:to>
                                    </p:set>
                                    <p:anim calcmode="lin" valueType="num">
                                      <p:cBhvr additive="base">
                                        <p:cTn id="472" dur="100" fill="hold"/>
                                        <p:tgtEl>
                                          <p:spTgt spid="32843"/>
                                        </p:tgtEl>
                                        <p:attrNameLst>
                                          <p:attrName>ppt_x</p:attrName>
                                        </p:attrNameLst>
                                      </p:cBhvr>
                                      <p:tavLst>
                                        <p:tav tm="0">
                                          <p:val>
                                            <p:strVal val="0-#ppt_w/2"/>
                                          </p:val>
                                        </p:tav>
                                        <p:tav tm="100000">
                                          <p:val>
                                            <p:strVal val="#ppt_x"/>
                                          </p:val>
                                        </p:tav>
                                      </p:tavLst>
                                    </p:anim>
                                    <p:anim calcmode="lin" valueType="num">
                                      <p:cBhvr additive="base">
                                        <p:cTn id="473" dur="100" fill="hold"/>
                                        <p:tgtEl>
                                          <p:spTgt spid="32843"/>
                                        </p:tgtEl>
                                        <p:attrNameLst>
                                          <p:attrName>ppt_y</p:attrName>
                                        </p:attrNameLst>
                                      </p:cBhvr>
                                      <p:tavLst>
                                        <p:tav tm="0">
                                          <p:val>
                                            <p:strVal val="#ppt_y"/>
                                          </p:val>
                                        </p:tav>
                                        <p:tav tm="100000">
                                          <p:val>
                                            <p:strVal val="#ppt_y"/>
                                          </p:val>
                                        </p:tav>
                                      </p:tavLst>
                                    </p:anim>
                                  </p:childTnLst>
                                </p:cTn>
                              </p:par>
                            </p:childTnLst>
                          </p:cTn>
                        </p:par>
                        <p:par>
                          <p:cTn id="474" fill="hold" nodeType="afterGroup">
                            <p:stCondLst>
                              <p:cond delay="9800"/>
                            </p:stCondLst>
                            <p:childTnLst>
                              <p:par>
                                <p:cTn id="475" presetID="2" presetClass="entr" presetSubtype="9" fill="hold" nodeType="afterEffect">
                                  <p:stCondLst>
                                    <p:cond delay="0"/>
                                  </p:stCondLst>
                                  <p:childTnLst>
                                    <p:set>
                                      <p:cBhvr>
                                        <p:cTn id="476" dur="1" fill="hold">
                                          <p:stCondLst>
                                            <p:cond delay="0"/>
                                          </p:stCondLst>
                                        </p:cTn>
                                        <p:tgtEl>
                                          <p:spTgt spid="32846"/>
                                        </p:tgtEl>
                                        <p:attrNameLst>
                                          <p:attrName>style.visibility</p:attrName>
                                        </p:attrNameLst>
                                      </p:cBhvr>
                                      <p:to>
                                        <p:strVal val="visible"/>
                                      </p:to>
                                    </p:set>
                                    <p:anim calcmode="lin" valueType="num">
                                      <p:cBhvr additive="base">
                                        <p:cTn id="477" dur="100" fill="hold"/>
                                        <p:tgtEl>
                                          <p:spTgt spid="32846"/>
                                        </p:tgtEl>
                                        <p:attrNameLst>
                                          <p:attrName>ppt_x</p:attrName>
                                        </p:attrNameLst>
                                      </p:cBhvr>
                                      <p:tavLst>
                                        <p:tav tm="0">
                                          <p:val>
                                            <p:strVal val="0-#ppt_w/2"/>
                                          </p:val>
                                        </p:tav>
                                        <p:tav tm="100000">
                                          <p:val>
                                            <p:strVal val="#ppt_x"/>
                                          </p:val>
                                        </p:tav>
                                      </p:tavLst>
                                    </p:anim>
                                    <p:anim calcmode="lin" valueType="num">
                                      <p:cBhvr additive="base">
                                        <p:cTn id="478" dur="100" fill="hold"/>
                                        <p:tgtEl>
                                          <p:spTgt spid="32846"/>
                                        </p:tgtEl>
                                        <p:attrNameLst>
                                          <p:attrName>ppt_y</p:attrName>
                                        </p:attrNameLst>
                                      </p:cBhvr>
                                      <p:tavLst>
                                        <p:tav tm="0">
                                          <p:val>
                                            <p:strVal val="0-#ppt_h/2"/>
                                          </p:val>
                                        </p:tav>
                                        <p:tav tm="100000">
                                          <p:val>
                                            <p:strVal val="#ppt_y"/>
                                          </p:val>
                                        </p:tav>
                                      </p:tavLst>
                                    </p:anim>
                                  </p:childTnLst>
                                </p:cTn>
                              </p:par>
                            </p:childTnLst>
                          </p:cTn>
                        </p:par>
                        <p:par>
                          <p:cTn id="479" fill="hold" nodeType="afterGroup">
                            <p:stCondLst>
                              <p:cond delay="9900"/>
                            </p:stCondLst>
                            <p:childTnLst>
                              <p:par>
                                <p:cTn id="480" presetID="2" presetClass="entr" presetSubtype="1" fill="hold" nodeType="afterEffect">
                                  <p:stCondLst>
                                    <p:cond delay="0"/>
                                  </p:stCondLst>
                                  <p:childTnLst>
                                    <p:set>
                                      <p:cBhvr>
                                        <p:cTn id="481" dur="1" fill="hold">
                                          <p:stCondLst>
                                            <p:cond delay="0"/>
                                          </p:stCondLst>
                                        </p:cTn>
                                        <p:tgtEl>
                                          <p:spTgt spid="32847"/>
                                        </p:tgtEl>
                                        <p:attrNameLst>
                                          <p:attrName>style.visibility</p:attrName>
                                        </p:attrNameLst>
                                      </p:cBhvr>
                                      <p:to>
                                        <p:strVal val="visible"/>
                                      </p:to>
                                    </p:set>
                                    <p:anim calcmode="lin" valueType="num">
                                      <p:cBhvr additive="base">
                                        <p:cTn id="482" dur="100" fill="hold"/>
                                        <p:tgtEl>
                                          <p:spTgt spid="32847"/>
                                        </p:tgtEl>
                                        <p:attrNameLst>
                                          <p:attrName>ppt_x</p:attrName>
                                        </p:attrNameLst>
                                      </p:cBhvr>
                                      <p:tavLst>
                                        <p:tav tm="0">
                                          <p:val>
                                            <p:strVal val="#ppt_x"/>
                                          </p:val>
                                        </p:tav>
                                        <p:tav tm="100000">
                                          <p:val>
                                            <p:strVal val="#ppt_x"/>
                                          </p:val>
                                        </p:tav>
                                      </p:tavLst>
                                    </p:anim>
                                    <p:anim calcmode="lin" valueType="num">
                                      <p:cBhvr additive="base">
                                        <p:cTn id="483" dur="100" fill="hold"/>
                                        <p:tgtEl>
                                          <p:spTgt spid="32847"/>
                                        </p:tgtEl>
                                        <p:attrNameLst>
                                          <p:attrName>ppt_y</p:attrName>
                                        </p:attrNameLst>
                                      </p:cBhvr>
                                      <p:tavLst>
                                        <p:tav tm="0">
                                          <p:val>
                                            <p:strVal val="0-#ppt_h/2"/>
                                          </p:val>
                                        </p:tav>
                                        <p:tav tm="100000">
                                          <p:val>
                                            <p:strVal val="#ppt_y"/>
                                          </p:val>
                                        </p:tav>
                                      </p:tavLst>
                                    </p:anim>
                                  </p:childTnLst>
                                </p:cTn>
                              </p:par>
                            </p:childTnLst>
                          </p:cTn>
                        </p:par>
                        <p:par>
                          <p:cTn id="484" fill="hold" nodeType="afterGroup">
                            <p:stCondLst>
                              <p:cond delay="10000"/>
                            </p:stCondLst>
                            <p:childTnLst>
                              <p:par>
                                <p:cTn id="485" presetID="2" presetClass="entr" presetSubtype="1" fill="hold" nodeType="afterEffect">
                                  <p:stCondLst>
                                    <p:cond delay="0"/>
                                  </p:stCondLst>
                                  <p:childTnLst>
                                    <p:set>
                                      <p:cBhvr>
                                        <p:cTn id="486" dur="1" fill="hold">
                                          <p:stCondLst>
                                            <p:cond delay="0"/>
                                          </p:stCondLst>
                                        </p:cTn>
                                        <p:tgtEl>
                                          <p:spTgt spid="32848"/>
                                        </p:tgtEl>
                                        <p:attrNameLst>
                                          <p:attrName>style.visibility</p:attrName>
                                        </p:attrNameLst>
                                      </p:cBhvr>
                                      <p:to>
                                        <p:strVal val="visible"/>
                                      </p:to>
                                    </p:set>
                                    <p:anim calcmode="lin" valueType="num">
                                      <p:cBhvr additive="base">
                                        <p:cTn id="487" dur="100" fill="hold"/>
                                        <p:tgtEl>
                                          <p:spTgt spid="32848"/>
                                        </p:tgtEl>
                                        <p:attrNameLst>
                                          <p:attrName>ppt_x</p:attrName>
                                        </p:attrNameLst>
                                      </p:cBhvr>
                                      <p:tavLst>
                                        <p:tav tm="0">
                                          <p:val>
                                            <p:strVal val="#ppt_x"/>
                                          </p:val>
                                        </p:tav>
                                        <p:tav tm="100000">
                                          <p:val>
                                            <p:strVal val="#ppt_x"/>
                                          </p:val>
                                        </p:tav>
                                      </p:tavLst>
                                    </p:anim>
                                    <p:anim calcmode="lin" valueType="num">
                                      <p:cBhvr additive="base">
                                        <p:cTn id="488" dur="100" fill="hold"/>
                                        <p:tgtEl>
                                          <p:spTgt spid="32848"/>
                                        </p:tgtEl>
                                        <p:attrNameLst>
                                          <p:attrName>ppt_y</p:attrName>
                                        </p:attrNameLst>
                                      </p:cBhvr>
                                      <p:tavLst>
                                        <p:tav tm="0">
                                          <p:val>
                                            <p:strVal val="0-#ppt_h/2"/>
                                          </p:val>
                                        </p:tav>
                                        <p:tav tm="100000">
                                          <p:val>
                                            <p:strVal val="#ppt_y"/>
                                          </p:val>
                                        </p:tav>
                                      </p:tavLst>
                                    </p:anim>
                                  </p:childTnLst>
                                </p:cTn>
                              </p:par>
                            </p:childTnLst>
                          </p:cTn>
                        </p:par>
                        <p:par>
                          <p:cTn id="489" fill="hold" nodeType="afterGroup">
                            <p:stCondLst>
                              <p:cond delay="10100"/>
                            </p:stCondLst>
                            <p:childTnLst>
                              <p:par>
                                <p:cTn id="490" presetID="2" presetClass="entr" presetSubtype="3" fill="hold" nodeType="afterEffect">
                                  <p:stCondLst>
                                    <p:cond delay="0"/>
                                  </p:stCondLst>
                                  <p:childTnLst>
                                    <p:set>
                                      <p:cBhvr>
                                        <p:cTn id="491" dur="1" fill="hold">
                                          <p:stCondLst>
                                            <p:cond delay="0"/>
                                          </p:stCondLst>
                                        </p:cTn>
                                        <p:tgtEl>
                                          <p:spTgt spid="32851"/>
                                        </p:tgtEl>
                                        <p:attrNameLst>
                                          <p:attrName>style.visibility</p:attrName>
                                        </p:attrNameLst>
                                      </p:cBhvr>
                                      <p:to>
                                        <p:strVal val="visible"/>
                                      </p:to>
                                    </p:set>
                                    <p:anim calcmode="lin" valueType="num">
                                      <p:cBhvr additive="base">
                                        <p:cTn id="492" dur="100" fill="hold"/>
                                        <p:tgtEl>
                                          <p:spTgt spid="32851"/>
                                        </p:tgtEl>
                                        <p:attrNameLst>
                                          <p:attrName>ppt_x</p:attrName>
                                        </p:attrNameLst>
                                      </p:cBhvr>
                                      <p:tavLst>
                                        <p:tav tm="0">
                                          <p:val>
                                            <p:strVal val="1+#ppt_w/2"/>
                                          </p:val>
                                        </p:tav>
                                        <p:tav tm="100000">
                                          <p:val>
                                            <p:strVal val="#ppt_x"/>
                                          </p:val>
                                        </p:tav>
                                      </p:tavLst>
                                    </p:anim>
                                    <p:anim calcmode="lin" valueType="num">
                                      <p:cBhvr additive="base">
                                        <p:cTn id="493" dur="100" fill="hold"/>
                                        <p:tgtEl>
                                          <p:spTgt spid="32851"/>
                                        </p:tgtEl>
                                        <p:attrNameLst>
                                          <p:attrName>ppt_y</p:attrName>
                                        </p:attrNameLst>
                                      </p:cBhvr>
                                      <p:tavLst>
                                        <p:tav tm="0">
                                          <p:val>
                                            <p:strVal val="0-#ppt_h/2"/>
                                          </p:val>
                                        </p:tav>
                                        <p:tav tm="100000">
                                          <p:val>
                                            <p:strVal val="#ppt_y"/>
                                          </p:val>
                                        </p:tav>
                                      </p:tavLst>
                                    </p:anim>
                                  </p:childTnLst>
                                </p:cTn>
                              </p:par>
                            </p:childTnLst>
                          </p:cTn>
                        </p:par>
                        <p:par>
                          <p:cTn id="494" fill="hold" nodeType="afterGroup">
                            <p:stCondLst>
                              <p:cond delay="10200"/>
                            </p:stCondLst>
                            <p:childTnLst>
                              <p:par>
                                <p:cTn id="495" presetID="2" presetClass="entr" presetSubtype="9" fill="hold" nodeType="afterEffect">
                                  <p:stCondLst>
                                    <p:cond delay="0"/>
                                  </p:stCondLst>
                                  <p:childTnLst>
                                    <p:set>
                                      <p:cBhvr>
                                        <p:cTn id="496" dur="1" fill="hold">
                                          <p:stCondLst>
                                            <p:cond delay="0"/>
                                          </p:stCondLst>
                                        </p:cTn>
                                        <p:tgtEl>
                                          <p:spTgt spid="32853"/>
                                        </p:tgtEl>
                                        <p:attrNameLst>
                                          <p:attrName>style.visibility</p:attrName>
                                        </p:attrNameLst>
                                      </p:cBhvr>
                                      <p:to>
                                        <p:strVal val="visible"/>
                                      </p:to>
                                    </p:set>
                                    <p:anim calcmode="lin" valueType="num">
                                      <p:cBhvr additive="base">
                                        <p:cTn id="497" dur="100" fill="hold"/>
                                        <p:tgtEl>
                                          <p:spTgt spid="32853"/>
                                        </p:tgtEl>
                                        <p:attrNameLst>
                                          <p:attrName>ppt_x</p:attrName>
                                        </p:attrNameLst>
                                      </p:cBhvr>
                                      <p:tavLst>
                                        <p:tav tm="0">
                                          <p:val>
                                            <p:strVal val="0-#ppt_w/2"/>
                                          </p:val>
                                        </p:tav>
                                        <p:tav tm="100000">
                                          <p:val>
                                            <p:strVal val="#ppt_x"/>
                                          </p:val>
                                        </p:tav>
                                      </p:tavLst>
                                    </p:anim>
                                    <p:anim calcmode="lin" valueType="num">
                                      <p:cBhvr additive="base">
                                        <p:cTn id="498" dur="100" fill="hold"/>
                                        <p:tgtEl>
                                          <p:spTgt spid="32853"/>
                                        </p:tgtEl>
                                        <p:attrNameLst>
                                          <p:attrName>ppt_y</p:attrName>
                                        </p:attrNameLst>
                                      </p:cBhvr>
                                      <p:tavLst>
                                        <p:tav tm="0">
                                          <p:val>
                                            <p:strVal val="0-#ppt_h/2"/>
                                          </p:val>
                                        </p:tav>
                                        <p:tav tm="100000">
                                          <p:val>
                                            <p:strVal val="#ppt_y"/>
                                          </p:val>
                                        </p:tav>
                                      </p:tavLst>
                                    </p:anim>
                                  </p:childTnLst>
                                </p:cTn>
                              </p:par>
                            </p:childTnLst>
                          </p:cTn>
                        </p:par>
                        <p:par>
                          <p:cTn id="499" fill="hold" nodeType="afterGroup">
                            <p:stCondLst>
                              <p:cond delay="10300"/>
                            </p:stCondLst>
                            <p:childTnLst>
                              <p:par>
                                <p:cTn id="500" presetID="2" presetClass="entr" presetSubtype="1" fill="hold" nodeType="afterEffect">
                                  <p:stCondLst>
                                    <p:cond delay="0"/>
                                  </p:stCondLst>
                                  <p:childTnLst>
                                    <p:set>
                                      <p:cBhvr>
                                        <p:cTn id="501" dur="1" fill="hold">
                                          <p:stCondLst>
                                            <p:cond delay="0"/>
                                          </p:stCondLst>
                                        </p:cTn>
                                        <p:tgtEl>
                                          <p:spTgt spid="32854"/>
                                        </p:tgtEl>
                                        <p:attrNameLst>
                                          <p:attrName>style.visibility</p:attrName>
                                        </p:attrNameLst>
                                      </p:cBhvr>
                                      <p:to>
                                        <p:strVal val="visible"/>
                                      </p:to>
                                    </p:set>
                                    <p:anim calcmode="lin" valueType="num">
                                      <p:cBhvr additive="base">
                                        <p:cTn id="502" dur="100" fill="hold"/>
                                        <p:tgtEl>
                                          <p:spTgt spid="32854"/>
                                        </p:tgtEl>
                                        <p:attrNameLst>
                                          <p:attrName>ppt_x</p:attrName>
                                        </p:attrNameLst>
                                      </p:cBhvr>
                                      <p:tavLst>
                                        <p:tav tm="0">
                                          <p:val>
                                            <p:strVal val="#ppt_x"/>
                                          </p:val>
                                        </p:tav>
                                        <p:tav tm="100000">
                                          <p:val>
                                            <p:strVal val="#ppt_x"/>
                                          </p:val>
                                        </p:tav>
                                      </p:tavLst>
                                    </p:anim>
                                    <p:anim calcmode="lin" valueType="num">
                                      <p:cBhvr additive="base">
                                        <p:cTn id="503" dur="100" fill="hold"/>
                                        <p:tgtEl>
                                          <p:spTgt spid="32854"/>
                                        </p:tgtEl>
                                        <p:attrNameLst>
                                          <p:attrName>ppt_y</p:attrName>
                                        </p:attrNameLst>
                                      </p:cBhvr>
                                      <p:tavLst>
                                        <p:tav tm="0">
                                          <p:val>
                                            <p:strVal val="0-#ppt_h/2"/>
                                          </p:val>
                                        </p:tav>
                                        <p:tav tm="100000">
                                          <p:val>
                                            <p:strVal val="#ppt_y"/>
                                          </p:val>
                                        </p:tav>
                                      </p:tavLst>
                                    </p:anim>
                                  </p:childTnLst>
                                </p:cTn>
                              </p:par>
                            </p:childTnLst>
                          </p:cTn>
                        </p:par>
                        <p:par>
                          <p:cTn id="504" fill="hold" nodeType="afterGroup">
                            <p:stCondLst>
                              <p:cond delay="10400"/>
                            </p:stCondLst>
                            <p:childTnLst>
                              <p:par>
                                <p:cTn id="505" presetID="2" presetClass="entr" presetSubtype="9" fill="hold" nodeType="afterEffect">
                                  <p:stCondLst>
                                    <p:cond delay="0"/>
                                  </p:stCondLst>
                                  <p:childTnLst>
                                    <p:set>
                                      <p:cBhvr>
                                        <p:cTn id="506" dur="1" fill="hold">
                                          <p:stCondLst>
                                            <p:cond delay="0"/>
                                          </p:stCondLst>
                                        </p:cTn>
                                        <p:tgtEl>
                                          <p:spTgt spid="32856"/>
                                        </p:tgtEl>
                                        <p:attrNameLst>
                                          <p:attrName>style.visibility</p:attrName>
                                        </p:attrNameLst>
                                      </p:cBhvr>
                                      <p:to>
                                        <p:strVal val="visible"/>
                                      </p:to>
                                    </p:set>
                                    <p:anim calcmode="lin" valueType="num">
                                      <p:cBhvr additive="base">
                                        <p:cTn id="507" dur="100" fill="hold"/>
                                        <p:tgtEl>
                                          <p:spTgt spid="32856"/>
                                        </p:tgtEl>
                                        <p:attrNameLst>
                                          <p:attrName>ppt_x</p:attrName>
                                        </p:attrNameLst>
                                      </p:cBhvr>
                                      <p:tavLst>
                                        <p:tav tm="0">
                                          <p:val>
                                            <p:strVal val="0-#ppt_w/2"/>
                                          </p:val>
                                        </p:tav>
                                        <p:tav tm="100000">
                                          <p:val>
                                            <p:strVal val="#ppt_x"/>
                                          </p:val>
                                        </p:tav>
                                      </p:tavLst>
                                    </p:anim>
                                    <p:anim calcmode="lin" valueType="num">
                                      <p:cBhvr additive="base">
                                        <p:cTn id="508" dur="100" fill="hold"/>
                                        <p:tgtEl>
                                          <p:spTgt spid="32856"/>
                                        </p:tgtEl>
                                        <p:attrNameLst>
                                          <p:attrName>ppt_y</p:attrName>
                                        </p:attrNameLst>
                                      </p:cBhvr>
                                      <p:tavLst>
                                        <p:tav tm="0">
                                          <p:val>
                                            <p:strVal val="0-#ppt_h/2"/>
                                          </p:val>
                                        </p:tav>
                                        <p:tav tm="100000">
                                          <p:val>
                                            <p:strVal val="#ppt_y"/>
                                          </p:val>
                                        </p:tav>
                                      </p:tavLst>
                                    </p:anim>
                                  </p:childTnLst>
                                </p:cTn>
                              </p:par>
                            </p:childTnLst>
                          </p:cTn>
                        </p:par>
                        <p:par>
                          <p:cTn id="509" fill="hold" nodeType="afterGroup">
                            <p:stCondLst>
                              <p:cond delay="10500"/>
                            </p:stCondLst>
                            <p:childTnLst>
                              <p:par>
                                <p:cTn id="510" presetID="2" presetClass="entr" presetSubtype="9" fill="hold" nodeType="afterEffect">
                                  <p:stCondLst>
                                    <p:cond delay="0"/>
                                  </p:stCondLst>
                                  <p:childTnLst>
                                    <p:set>
                                      <p:cBhvr>
                                        <p:cTn id="511" dur="1" fill="hold">
                                          <p:stCondLst>
                                            <p:cond delay="0"/>
                                          </p:stCondLst>
                                        </p:cTn>
                                        <p:tgtEl>
                                          <p:spTgt spid="32858"/>
                                        </p:tgtEl>
                                        <p:attrNameLst>
                                          <p:attrName>style.visibility</p:attrName>
                                        </p:attrNameLst>
                                      </p:cBhvr>
                                      <p:to>
                                        <p:strVal val="visible"/>
                                      </p:to>
                                    </p:set>
                                    <p:anim calcmode="lin" valueType="num">
                                      <p:cBhvr additive="base">
                                        <p:cTn id="512" dur="100" fill="hold"/>
                                        <p:tgtEl>
                                          <p:spTgt spid="32858"/>
                                        </p:tgtEl>
                                        <p:attrNameLst>
                                          <p:attrName>ppt_x</p:attrName>
                                        </p:attrNameLst>
                                      </p:cBhvr>
                                      <p:tavLst>
                                        <p:tav tm="0">
                                          <p:val>
                                            <p:strVal val="0-#ppt_w/2"/>
                                          </p:val>
                                        </p:tav>
                                        <p:tav tm="100000">
                                          <p:val>
                                            <p:strVal val="#ppt_x"/>
                                          </p:val>
                                        </p:tav>
                                      </p:tavLst>
                                    </p:anim>
                                    <p:anim calcmode="lin" valueType="num">
                                      <p:cBhvr additive="base">
                                        <p:cTn id="513" dur="100" fill="hold"/>
                                        <p:tgtEl>
                                          <p:spTgt spid="32858"/>
                                        </p:tgtEl>
                                        <p:attrNameLst>
                                          <p:attrName>ppt_y</p:attrName>
                                        </p:attrNameLst>
                                      </p:cBhvr>
                                      <p:tavLst>
                                        <p:tav tm="0">
                                          <p:val>
                                            <p:strVal val="0-#ppt_h/2"/>
                                          </p:val>
                                        </p:tav>
                                        <p:tav tm="100000">
                                          <p:val>
                                            <p:strVal val="#ppt_y"/>
                                          </p:val>
                                        </p:tav>
                                      </p:tavLst>
                                    </p:anim>
                                  </p:childTnLst>
                                </p:cTn>
                              </p:par>
                            </p:childTnLst>
                          </p:cTn>
                        </p:par>
                        <p:par>
                          <p:cTn id="514" fill="hold" nodeType="afterGroup">
                            <p:stCondLst>
                              <p:cond delay="10600"/>
                            </p:stCondLst>
                            <p:childTnLst>
                              <p:par>
                                <p:cTn id="515" presetID="2" presetClass="entr" presetSubtype="1" fill="hold" nodeType="afterEffect">
                                  <p:stCondLst>
                                    <p:cond delay="0"/>
                                  </p:stCondLst>
                                  <p:childTnLst>
                                    <p:set>
                                      <p:cBhvr>
                                        <p:cTn id="516" dur="1" fill="hold">
                                          <p:stCondLst>
                                            <p:cond delay="0"/>
                                          </p:stCondLst>
                                        </p:cTn>
                                        <p:tgtEl>
                                          <p:spTgt spid="32861"/>
                                        </p:tgtEl>
                                        <p:attrNameLst>
                                          <p:attrName>style.visibility</p:attrName>
                                        </p:attrNameLst>
                                      </p:cBhvr>
                                      <p:to>
                                        <p:strVal val="visible"/>
                                      </p:to>
                                    </p:set>
                                    <p:anim calcmode="lin" valueType="num">
                                      <p:cBhvr additive="base">
                                        <p:cTn id="517" dur="100" fill="hold"/>
                                        <p:tgtEl>
                                          <p:spTgt spid="32861"/>
                                        </p:tgtEl>
                                        <p:attrNameLst>
                                          <p:attrName>ppt_x</p:attrName>
                                        </p:attrNameLst>
                                      </p:cBhvr>
                                      <p:tavLst>
                                        <p:tav tm="0">
                                          <p:val>
                                            <p:strVal val="#ppt_x"/>
                                          </p:val>
                                        </p:tav>
                                        <p:tav tm="100000">
                                          <p:val>
                                            <p:strVal val="#ppt_x"/>
                                          </p:val>
                                        </p:tav>
                                      </p:tavLst>
                                    </p:anim>
                                    <p:anim calcmode="lin" valueType="num">
                                      <p:cBhvr additive="base">
                                        <p:cTn id="518" dur="100" fill="hold"/>
                                        <p:tgtEl>
                                          <p:spTgt spid="32861"/>
                                        </p:tgtEl>
                                        <p:attrNameLst>
                                          <p:attrName>ppt_y</p:attrName>
                                        </p:attrNameLst>
                                      </p:cBhvr>
                                      <p:tavLst>
                                        <p:tav tm="0">
                                          <p:val>
                                            <p:strVal val="0-#ppt_h/2"/>
                                          </p:val>
                                        </p:tav>
                                        <p:tav tm="100000">
                                          <p:val>
                                            <p:strVal val="#ppt_y"/>
                                          </p:val>
                                        </p:tav>
                                      </p:tavLst>
                                    </p:anim>
                                  </p:childTnLst>
                                </p:cTn>
                              </p:par>
                            </p:childTnLst>
                          </p:cTn>
                        </p:par>
                        <p:par>
                          <p:cTn id="519" fill="hold" nodeType="afterGroup">
                            <p:stCondLst>
                              <p:cond delay="10700"/>
                            </p:stCondLst>
                            <p:childTnLst>
                              <p:par>
                                <p:cTn id="520" presetID="2" presetClass="entr" presetSubtype="9" fill="hold" nodeType="afterEffect">
                                  <p:stCondLst>
                                    <p:cond delay="0"/>
                                  </p:stCondLst>
                                  <p:childTnLst>
                                    <p:set>
                                      <p:cBhvr>
                                        <p:cTn id="521" dur="1" fill="hold">
                                          <p:stCondLst>
                                            <p:cond delay="0"/>
                                          </p:stCondLst>
                                        </p:cTn>
                                        <p:tgtEl>
                                          <p:spTgt spid="32863"/>
                                        </p:tgtEl>
                                        <p:attrNameLst>
                                          <p:attrName>style.visibility</p:attrName>
                                        </p:attrNameLst>
                                      </p:cBhvr>
                                      <p:to>
                                        <p:strVal val="visible"/>
                                      </p:to>
                                    </p:set>
                                    <p:anim calcmode="lin" valueType="num">
                                      <p:cBhvr additive="base">
                                        <p:cTn id="522" dur="100" fill="hold"/>
                                        <p:tgtEl>
                                          <p:spTgt spid="32863"/>
                                        </p:tgtEl>
                                        <p:attrNameLst>
                                          <p:attrName>ppt_x</p:attrName>
                                        </p:attrNameLst>
                                      </p:cBhvr>
                                      <p:tavLst>
                                        <p:tav tm="0">
                                          <p:val>
                                            <p:strVal val="0-#ppt_w/2"/>
                                          </p:val>
                                        </p:tav>
                                        <p:tav tm="100000">
                                          <p:val>
                                            <p:strVal val="#ppt_x"/>
                                          </p:val>
                                        </p:tav>
                                      </p:tavLst>
                                    </p:anim>
                                    <p:anim calcmode="lin" valueType="num">
                                      <p:cBhvr additive="base">
                                        <p:cTn id="523" dur="100" fill="hold"/>
                                        <p:tgtEl>
                                          <p:spTgt spid="32863"/>
                                        </p:tgtEl>
                                        <p:attrNameLst>
                                          <p:attrName>ppt_y</p:attrName>
                                        </p:attrNameLst>
                                      </p:cBhvr>
                                      <p:tavLst>
                                        <p:tav tm="0">
                                          <p:val>
                                            <p:strVal val="0-#ppt_h/2"/>
                                          </p:val>
                                        </p:tav>
                                        <p:tav tm="100000">
                                          <p:val>
                                            <p:strVal val="#ppt_y"/>
                                          </p:val>
                                        </p:tav>
                                      </p:tavLst>
                                    </p:anim>
                                  </p:childTnLst>
                                </p:cTn>
                              </p:par>
                            </p:childTnLst>
                          </p:cTn>
                        </p:par>
                        <p:par>
                          <p:cTn id="524" fill="hold" nodeType="afterGroup">
                            <p:stCondLst>
                              <p:cond delay="10800"/>
                            </p:stCondLst>
                            <p:childTnLst>
                              <p:par>
                                <p:cTn id="525" presetID="2" presetClass="entr" presetSubtype="3" fill="hold" nodeType="afterEffect">
                                  <p:stCondLst>
                                    <p:cond delay="0"/>
                                  </p:stCondLst>
                                  <p:childTnLst>
                                    <p:set>
                                      <p:cBhvr>
                                        <p:cTn id="526" dur="1" fill="hold">
                                          <p:stCondLst>
                                            <p:cond delay="0"/>
                                          </p:stCondLst>
                                        </p:cTn>
                                        <p:tgtEl>
                                          <p:spTgt spid="32864"/>
                                        </p:tgtEl>
                                        <p:attrNameLst>
                                          <p:attrName>style.visibility</p:attrName>
                                        </p:attrNameLst>
                                      </p:cBhvr>
                                      <p:to>
                                        <p:strVal val="visible"/>
                                      </p:to>
                                    </p:set>
                                    <p:anim calcmode="lin" valueType="num">
                                      <p:cBhvr additive="base">
                                        <p:cTn id="527" dur="100" fill="hold"/>
                                        <p:tgtEl>
                                          <p:spTgt spid="32864"/>
                                        </p:tgtEl>
                                        <p:attrNameLst>
                                          <p:attrName>ppt_x</p:attrName>
                                        </p:attrNameLst>
                                      </p:cBhvr>
                                      <p:tavLst>
                                        <p:tav tm="0">
                                          <p:val>
                                            <p:strVal val="1+#ppt_w/2"/>
                                          </p:val>
                                        </p:tav>
                                        <p:tav tm="100000">
                                          <p:val>
                                            <p:strVal val="#ppt_x"/>
                                          </p:val>
                                        </p:tav>
                                      </p:tavLst>
                                    </p:anim>
                                    <p:anim calcmode="lin" valueType="num">
                                      <p:cBhvr additive="base">
                                        <p:cTn id="528" dur="100" fill="hold"/>
                                        <p:tgtEl>
                                          <p:spTgt spid="32864"/>
                                        </p:tgtEl>
                                        <p:attrNameLst>
                                          <p:attrName>ppt_y</p:attrName>
                                        </p:attrNameLst>
                                      </p:cBhvr>
                                      <p:tavLst>
                                        <p:tav tm="0">
                                          <p:val>
                                            <p:strVal val="0-#ppt_h/2"/>
                                          </p:val>
                                        </p:tav>
                                        <p:tav tm="100000">
                                          <p:val>
                                            <p:strVal val="#ppt_y"/>
                                          </p:val>
                                        </p:tav>
                                      </p:tavLst>
                                    </p:anim>
                                  </p:childTnLst>
                                </p:cTn>
                              </p:par>
                            </p:childTnLst>
                          </p:cTn>
                        </p:par>
                        <p:par>
                          <p:cTn id="529" fill="hold" nodeType="afterGroup">
                            <p:stCondLst>
                              <p:cond delay="10900"/>
                            </p:stCondLst>
                            <p:childTnLst>
                              <p:par>
                                <p:cTn id="530" presetID="2" presetClass="entr" presetSubtype="1" fill="hold" nodeType="afterEffect">
                                  <p:stCondLst>
                                    <p:cond delay="0"/>
                                  </p:stCondLst>
                                  <p:childTnLst>
                                    <p:set>
                                      <p:cBhvr>
                                        <p:cTn id="531" dur="1" fill="hold">
                                          <p:stCondLst>
                                            <p:cond delay="0"/>
                                          </p:stCondLst>
                                        </p:cTn>
                                        <p:tgtEl>
                                          <p:spTgt spid="32866"/>
                                        </p:tgtEl>
                                        <p:attrNameLst>
                                          <p:attrName>style.visibility</p:attrName>
                                        </p:attrNameLst>
                                      </p:cBhvr>
                                      <p:to>
                                        <p:strVal val="visible"/>
                                      </p:to>
                                    </p:set>
                                    <p:anim calcmode="lin" valueType="num">
                                      <p:cBhvr additive="base">
                                        <p:cTn id="532" dur="100" fill="hold"/>
                                        <p:tgtEl>
                                          <p:spTgt spid="32866"/>
                                        </p:tgtEl>
                                        <p:attrNameLst>
                                          <p:attrName>ppt_x</p:attrName>
                                        </p:attrNameLst>
                                      </p:cBhvr>
                                      <p:tavLst>
                                        <p:tav tm="0">
                                          <p:val>
                                            <p:strVal val="#ppt_x"/>
                                          </p:val>
                                        </p:tav>
                                        <p:tav tm="100000">
                                          <p:val>
                                            <p:strVal val="#ppt_x"/>
                                          </p:val>
                                        </p:tav>
                                      </p:tavLst>
                                    </p:anim>
                                    <p:anim calcmode="lin" valueType="num">
                                      <p:cBhvr additive="base">
                                        <p:cTn id="533" dur="100" fill="hold"/>
                                        <p:tgtEl>
                                          <p:spTgt spid="32866"/>
                                        </p:tgtEl>
                                        <p:attrNameLst>
                                          <p:attrName>ppt_y</p:attrName>
                                        </p:attrNameLst>
                                      </p:cBhvr>
                                      <p:tavLst>
                                        <p:tav tm="0">
                                          <p:val>
                                            <p:strVal val="0-#ppt_h/2"/>
                                          </p:val>
                                        </p:tav>
                                        <p:tav tm="100000">
                                          <p:val>
                                            <p:strVal val="#ppt_y"/>
                                          </p:val>
                                        </p:tav>
                                      </p:tavLst>
                                    </p:anim>
                                  </p:childTnLst>
                                </p:cTn>
                              </p:par>
                            </p:childTnLst>
                          </p:cTn>
                        </p:par>
                        <p:par>
                          <p:cTn id="534" fill="hold" nodeType="afterGroup">
                            <p:stCondLst>
                              <p:cond delay="11000"/>
                            </p:stCondLst>
                            <p:childTnLst>
                              <p:par>
                                <p:cTn id="535" presetID="2" presetClass="entr" presetSubtype="9" fill="hold" nodeType="afterEffect">
                                  <p:stCondLst>
                                    <p:cond delay="0"/>
                                  </p:stCondLst>
                                  <p:childTnLst>
                                    <p:set>
                                      <p:cBhvr>
                                        <p:cTn id="536" dur="1" fill="hold">
                                          <p:stCondLst>
                                            <p:cond delay="0"/>
                                          </p:stCondLst>
                                        </p:cTn>
                                        <p:tgtEl>
                                          <p:spTgt spid="32871"/>
                                        </p:tgtEl>
                                        <p:attrNameLst>
                                          <p:attrName>style.visibility</p:attrName>
                                        </p:attrNameLst>
                                      </p:cBhvr>
                                      <p:to>
                                        <p:strVal val="visible"/>
                                      </p:to>
                                    </p:set>
                                    <p:anim calcmode="lin" valueType="num">
                                      <p:cBhvr additive="base">
                                        <p:cTn id="537" dur="100" fill="hold"/>
                                        <p:tgtEl>
                                          <p:spTgt spid="32871"/>
                                        </p:tgtEl>
                                        <p:attrNameLst>
                                          <p:attrName>ppt_x</p:attrName>
                                        </p:attrNameLst>
                                      </p:cBhvr>
                                      <p:tavLst>
                                        <p:tav tm="0">
                                          <p:val>
                                            <p:strVal val="0-#ppt_w/2"/>
                                          </p:val>
                                        </p:tav>
                                        <p:tav tm="100000">
                                          <p:val>
                                            <p:strVal val="#ppt_x"/>
                                          </p:val>
                                        </p:tav>
                                      </p:tavLst>
                                    </p:anim>
                                    <p:anim calcmode="lin" valueType="num">
                                      <p:cBhvr additive="base">
                                        <p:cTn id="538" dur="100" fill="hold"/>
                                        <p:tgtEl>
                                          <p:spTgt spid="32871"/>
                                        </p:tgtEl>
                                        <p:attrNameLst>
                                          <p:attrName>ppt_y</p:attrName>
                                        </p:attrNameLst>
                                      </p:cBhvr>
                                      <p:tavLst>
                                        <p:tav tm="0">
                                          <p:val>
                                            <p:strVal val="0-#ppt_h/2"/>
                                          </p:val>
                                        </p:tav>
                                        <p:tav tm="100000">
                                          <p:val>
                                            <p:strVal val="#ppt_y"/>
                                          </p:val>
                                        </p:tav>
                                      </p:tavLst>
                                    </p:anim>
                                  </p:childTnLst>
                                </p:cTn>
                              </p:par>
                            </p:childTnLst>
                          </p:cTn>
                        </p:par>
                        <p:par>
                          <p:cTn id="539" fill="hold" nodeType="afterGroup">
                            <p:stCondLst>
                              <p:cond delay="11100"/>
                            </p:stCondLst>
                            <p:childTnLst>
                              <p:par>
                                <p:cTn id="540" presetID="2" presetClass="entr" presetSubtype="9" fill="hold" nodeType="afterEffect">
                                  <p:stCondLst>
                                    <p:cond delay="0"/>
                                  </p:stCondLst>
                                  <p:childTnLst>
                                    <p:set>
                                      <p:cBhvr>
                                        <p:cTn id="541" dur="1" fill="hold">
                                          <p:stCondLst>
                                            <p:cond delay="0"/>
                                          </p:stCondLst>
                                        </p:cTn>
                                        <p:tgtEl>
                                          <p:spTgt spid="32873"/>
                                        </p:tgtEl>
                                        <p:attrNameLst>
                                          <p:attrName>style.visibility</p:attrName>
                                        </p:attrNameLst>
                                      </p:cBhvr>
                                      <p:to>
                                        <p:strVal val="visible"/>
                                      </p:to>
                                    </p:set>
                                    <p:anim calcmode="lin" valueType="num">
                                      <p:cBhvr additive="base">
                                        <p:cTn id="542" dur="100" fill="hold"/>
                                        <p:tgtEl>
                                          <p:spTgt spid="32873"/>
                                        </p:tgtEl>
                                        <p:attrNameLst>
                                          <p:attrName>ppt_x</p:attrName>
                                        </p:attrNameLst>
                                      </p:cBhvr>
                                      <p:tavLst>
                                        <p:tav tm="0">
                                          <p:val>
                                            <p:strVal val="0-#ppt_w/2"/>
                                          </p:val>
                                        </p:tav>
                                        <p:tav tm="100000">
                                          <p:val>
                                            <p:strVal val="#ppt_x"/>
                                          </p:val>
                                        </p:tav>
                                      </p:tavLst>
                                    </p:anim>
                                    <p:anim calcmode="lin" valueType="num">
                                      <p:cBhvr additive="base">
                                        <p:cTn id="543" dur="100" fill="hold"/>
                                        <p:tgtEl>
                                          <p:spTgt spid="32873"/>
                                        </p:tgtEl>
                                        <p:attrNameLst>
                                          <p:attrName>ppt_y</p:attrName>
                                        </p:attrNameLst>
                                      </p:cBhvr>
                                      <p:tavLst>
                                        <p:tav tm="0">
                                          <p:val>
                                            <p:strVal val="0-#ppt_h/2"/>
                                          </p:val>
                                        </p:tav>
                                        <p:tav tm="100000">
                                          <p:val>
                                            <p:strVal val="#ppt_y"/>
                                          </p:val>
                                        </p:tav>
                                      </p:tavLst>
                                    </p:anim>
                                  </p:childTnLst>
                                </p:cTn>
                              </p:par>
                            </p:childTnLst>
                          </p:cTn>
                        </p:par>
                      </p:childTnLst>
                    </p:cTn>
                  </p:par>
                  <p:par>
                    <p:cTn id="544" fill="hold" nodeType="clickPar">
                      <p:stCondLst>
                        <p:cond delay="indefinite"/>
                      </p:stCondLst>
                      <p:childTnLst>
                        <p:par>
                          <p:cTn id="545" fill="hold" nodeType="withGroup">
                            <p:stCondLst>
                              <p:cond delay="0"/>
                            </p:stCondLst>
                            <p:childTnLst>
                              <p:par>
                                <p:cTn id="546" presetID="10" presetClass="exit" presetSubtype="0" fill="hold" nodeType="clickEffect">
                                  <p:stCondLst>
                                    <p:cond delay="0"/>
                                  </p:stCondLst>
                                  <p:childTnLst>
                                    <p:animEffect transition="out" filter="fade">
                                      <p:cBhvr>
                                        <p:cTn id="547" dur="2000"/>
                                        <p:tgtEl>
                                          <p:spTgt spid="32771"/>
                                        </p:tgtEl>
                                      </p:cBhvr>
                                    </p:animEffect>
                                    <p:set>
                                      <p:cBhvr>
                                        <p:cTn id="548" dur="1" fill="hold">
                                          <p:stCondLst>
                                            <p:cond delay="1999"/>
                                          </p:stCondLst>
                                        </p:cTn>
                                        <p:tgtEl>
                                          <p:spTgt spid="32771"/>
                                        </p:tgtEl>
                                        <p:attrNameLst>
                                          <p:attrName>style.visibility</p:attrName>
                                        </p:attrNameLst>
                                      </p:cBhvr>
                                      <p:to>
                                        <p:strVal val="hidden"/>
                                      </p:to>
                                    </p:set>
                                  </p:childTnLst>
                                </p:cTn>
                              </p:par>
                              <p:par>
                                <p:cTn id="549" presetID="10" presetClass="exit" presetSubtype="0" fill="hold" nodeType="withEffect">
                                  <p:stCondLst>
                                    <p:cond delay="0"/>
                                  </p:stCondLst>
                                  <p:childTnLst>
                                    <p:animEffect transition="out" filter="fade">
                                      <p:cBhvr>
                                        <p:cTn id="550" dur="2000"/>
                                        <p:tgtEl>
                                          <p:spTgt spid="32772"/>
                                        </p:tgtEl>
                                      </p:cBhvr>
                                    </p:animEffect>
                                    <p:set>
                                      <p:cBhvr>
                                        <p:cTn id="551" dur="1" fill="hold">
                                          <p:stCondLst>
                                            <p:cond delay="1999"/>
                                          </p:stCondLst>
                                        </p:cTn>
                                        <p:tgtEl>
                                          <p:spTgt spid="32772"/>
                                        </p:tgtEl>
                                        <p:attrNameLst>
                                          <p:attrName>style.visibility</p:attrName>
                                        </p:attrNameLst>
                                      </p:cBhvr>
                                      <p:to>
                                        <p:strVal val="hidden"/>
                                      </p:to>
                                    </p:set>
                                  </p:childTnLst>
                                </p:cTn>
                              </p:par>
                              <p:par>
                                <p:cTn id="552" presetID="10" presetClass="exit" presetSubtype="0" fill="hold" nodeType="withEffect">
                                  <p:stCondLst>
                                    <p:cond delay="0"/>
                                  </p:stCondLst>
                                  <p:childTnLst>
                                    <p:animEffect transition="out" filter="fade">
                                      <p:cBhvr>
                                        <p:cTn id="553" dur="2000"/>
                                        <p:tgtEl>
                                          <p:spTgt spid="32773"/>
                                        </p:tgtEl>
                                      </p:cBhvr>
                                    </p:animEffect>
                                    <p:set>
                                      <p:cBhvr>
                                        <p:cTn id="554" dur="1" fill="hold">
                                          <p:stCondLst>
                                            <p:cond delay="1999"/>
                                          </p:stCondLst>
                                        </p:cTn>
                                        <p:tgtEl>
                                          <p:spTgt spid="32773"/>
                                        </p:tgtEl>
                                        <p:attrNameLst>
                                          <p:attrName>style.visibility</p:attrName>
                                        </p:attrNameLst>
                                      </p:cBhvr>
                                      <p:to>
                                        <p:strVal val="hidden"/>
                                      </p:to>
                                    </p:set>
                                  </p:childTnLst>
                                </p:cTn>
                              </p:par>
                              <p:par>
                                <p:cTn id="555" presetID="10" presetClass="exit" presetSubtype="0" fill="hold" nodeType="withEffect">
                                  <p:stCondLst>
                                    <p:cond delay="0"/>
                                  </p:stCondLst>
                                  <p:childTnLst>
                                    <p:animEffect transition="out" filter="fade">
                                      <p:cBhvr>
                                        <p:cTn id="556" dur="2000"/>
                                        <p:tgtEl>
                                          <p:spTgt spid="32774"/>
                                        </p:tgtEl>
                                      </p:cBhvr>
                                    </p:animEffect>
                                    <p:set>
                                      <p:cBhvr>
                                        <p:cTn id="557" dur="1" fill="hold">
                                          <p:stCondLst>
                                            <p:cond delay="1999"/>
                                          </p:stCondLst>
                                        </p:cTn>
                                        <p:tgtEl>
                                          <p:spTgt spid="32774"/>
                                        </p:tgtEl>
                                        <p:attrNameLst>
                                          <p:attrName>style.visibility</p:attrName>
                                        </p:attrNameLst>
                                      </p:cBhvr>
                                      <p:to>
                                        <p:strVal val="hidden"/>
                                      </p:to>
                                    </p:set>
                                  </p:childTnLst>
                                </p:cTn>
                              </p:par>
                              <p:par>
                                <p:cTn id="558" presetID="10" presetClass="exit" presetSubtype="0" fill="hold" nodeType="withEffect">
                                  <p:stCondLst>
                                    <p:cond delay="0"/>
                                  </p:stCondLst>
                                  <p:childTnLst>
                                    <p:animEffect transition="out" filter="fade">
                                      <p:cBhvr>
                                        <p:cTn id="559" dur="2000"/>
                                        <p:tgtEl>
                                          <p:spTgt spid="32775"/>
                                        </p:tgtEl>
                                      </p:cBhvr>
                                    </p:animEffect>
                                    <p:set>
                                      <p:cBhvr>
                                        <p:cTn id="560" dur="1" fill="hold">
                                          <p:stCondLst>
                                            <p:cond delay="1999"/>
                                          </p:stCondLst>
                                        </p:cTn>
                                        <p:tgtEl>
                                          <p:spTgt spid="32775"/>
                                        </p:tgtEl>
                                        <p:attrNameLst>
                                          <p:attrName>style.visibility</p:attrName>
                                        </p:attrNameLst>
                                      </p:cBhvr>
                                      <p:to>
                                        <p:strVal val="hidden"/>
                                      </p:to>
                                    </p:set>
                                  </p:childTnLst>
                                </p:cTn>
                              </p:par>
                              <p:par>
                                <p:cTn id="561" presetID="10" presetClass="exit" presetSubtype="0" fill="hold" nodeType="withEffect">
                                  <p:stCondLst>
                                    <p:cond delay="0"/>
                                  </p:stCondLst>
                                  <p:childTnLst>
                                    <p:animEffect transition="out" filter="fade">
                                      <p:cBhvr>
                                        <p:cTn id="562" dur="2000"/>
                                        <p:tgtEl>
                                          <p:spTgt spid="32776"/>
                                        </p:tgtEl>
                                      </p:cBhvr>
                                    </p:animEffect>
                                    <p:set>
                                      <p:cBhvr>
                                        <p:cTn id="563" dur="1" fill="hold">
                                          <p:stCondLst>
                                            <p:cond delay="1999"/>
                                          </p:stCondLst>
                                        </p:cTn>
                                        <p:tgtEl>
                                          <p:spTgt spid="32776"/>
                                        </p:tgtEl>
                                        <p:attrNameLst>
                                          <p:attrName>style.visibility</p:attrName>
                                        </p:attrNameLst>
                                      </p:cBhvr>
                                      <p:to>
                                        <p:strVal val="hidden"/>
                                      </p:to>
                                    </p:set>
                                  </p:childTnLst>
                                </p:cTn>
                              </p:par>
                              <p:par>
                                <p:cTn id="564" presetID="10" presetClass="exit" presetSubtype="0" fill="hold" nodeType="withEffect">
                                  <p:stCondLst>
                                    <p:cond delay="0"/>
                                  </p:stCondLst>
                                  <p:childTnLst>
                                    <p:animEffect transition="out" filter="fade">
                                      <p:cBhvr>
                                        <p:cTn id="565" dur="2000"/>
                                        <p:tgtEl>
                                          <p:spTgt spid="32777"/>
                                        </p:tgtEl>
                                      </p:cBhvr>
                                    </p:animEffect>
                                    <p:set>
                                      <p:cBhvr>
                                        <p:cTn id="566" dur="1" fill="hold">
                                          <p:stCondLst>
                                            <p:cond delay="1999"/>
                                          </p:stCondLst>
                                        </p:cTn>
                                        <p:tgtEl>
                                          <p:spTgt spid="32777"/>
                                        </p:tgtEl>
                                        <p:attrNameLst>
                                          <p:attrName>style.visibility</p:attrName>
                                        </p:attrNameLst>
                                      </p:cBhvr>
                                      <p:to>
                                        <p:strVal val="hidden"/>
                                      </p:to>
                                    </p:set>
                                  </p:childTnLst>
                                </p:cTn>
                              </p:par>
                              <p:par>
                                <p:cTn id="567" presetID="10" presetClass="exit" presetSubtype="0" fill="hold" nodeType="withEffect">
                                  <p:stCondLst>
                                    <p:cond delay="0"/>
                                  </p:stCondLst>
                                  <p:childTnLst>
                                    <p:animEffect transition="out" filter="fade">
                                      <p:cBhvr>
                                        <p:cTn id="568" dur="2000"/>
                                        <p:tgtEl>
                                          <p:spTgt spid="32778"/>
                                        </p:tgtEl>
                                      </p:cBhvr>
                                    </p:animEffect>
                                    <p:set>
                                      <p:cBhvr>
                                        <p:cTn id="569" dur="1" fill="hold">
                                          <p:stCondLst>
                                            <p:cond delay="1999"/>
                                          </p:stCondLst>
                                        </p:cTn>
                                        <p:tgtEl>
                                          <p:spTgt spid="32778"/>
                                        </p:tgtEl>
                                        <p:attrNameLst>
                                          <p:attrName>style.visibility</p:attrName>
                                        </p:attrNameLst>
                                      </p:cBhvr>
                                      <p:to>
                                        <p:strVal val="hidden"/>
                                      </p:to>
                                    </p:set>
                                  </p:childTnLst>
                                </p:cTn>
                              </p:par>
                              <p:par>
                                <p:cTn id="570" presetID="10" presetClass="exit" presetSubtype="0" fill="hold" nodeType="withEffect">
                                  <p:stCondLst>
                                    <p:cond delay="0"/>
                                  </p:stCondLst>
                                  <p:childTnLst>
                                    <p:animEffect transition="out" filter="fade">
                                      <p:cBhvr>
                                        <p:cTn id="571" dur="2000"/>
                                        <p:tgtEl>
                                          <p:spTgt spid="32779"/>
                                        </p:tgtEl>
                                      </p:cBhvr>
                                    </p:animEffect>
                                    <p:set>
                                      <p:cBhvr>
                                        <p:cTn id="572" dur="1" fill="hold">
                                          <p:stCondLst>
                                            <p:cond delay="1999"/>
                                          </p:stCondLst>
                                        </p:cTn>
                                        <p:tgtEl>
                                          <p:spTgt spid="32779"/>
                                        </p:tgtEl>
                                        <p:attrNameLst>
                                          <p:attrName>style.visibility</p:attrName>
                                        </p:attrNameLst>
                                      </p:cBhvr>
                                      <p:to>
                                        <p:strVal val="hidden"/>
                                      </p:to>
                                    </p:set>
                                  </p:childTnLst>
                                </p:cTn>
                              </p:par>
                              <p:par>
                                <p:cTn id="573" presetID="10" presetClass="exit" presetSubtype="0" fill="hold" nodeType="withEffect">
                                  <p:stCondLst>
                                    <p:cond delay="0"/>
                                  </p:stCondLst>
                                  <p:childTnLst>
                                    <p:animEffect transition="out" filter="fade">
                                      <p:cBhvr>
                                        <p:cTn id="574" dur="2000"/>
                                        <p:tgtEl>
                                          <p:spTgt spid="32780"/>
                                        </p:tgtEl>
                                      </p:cBhvr>
                                    </p:animEffect>
                                    <p:set>
                                      <p:cBhvr>
                                        <p:cTn id="575" dur="1" fill="hold">
                                          <p:stCondLst>
                                            <p:cond delay="1999"/>
                                          </p:stCondLst>
                                        </p:cTn>
                                        <p:tgtEl>
                                          <p:spTgt spid="32780"/>
                                        </p:tgtEl>
                                        <p:attrNameLst>
                                          <p:attrName>style.visibility</p:attrName>
                                        </p:attrNameLst>
                                      </p:cBhvr>
                                      <p:to>
                                        <p:strVal val="hidden"/>
                                      </p:to>
                                    </p:set>
                                  </p:childTnLst>
                                </p:cTn>
                              </p:par>
                              <p:par>
                                <p:cTn id="576" presetID="10" presetClass="exit" presetSubtype="0" fill="hold" nodeType="withEffect">
                                  <p:stCondLst>
                                    <p:cond delay="0"/>
                                  </p:stCondLst>
                                  <p:childTnLst>
                                    <p:animEffect transition="out" filter="fade">
                                      <p:cBhvr>
                                        <p:cTn id="577" dur="2000"/>
                                        <p:tgtEl>
                                          <p:spTgt spid="32781"/>
                                        </p:tgtEl>
                                      </p:cBhvr>
                                    </p:animEffect>
                                    <p:set>
                                      <p:cBhvr>
                                        <p:cTn id="578" dur="1" fill="hold">
                                          <p:stCondLst>
                                            <p:cond delay="1999"/>
                                          </p:stCondLst>
                                        </p:cTn>
                                        <p:tgtEl>
                                          <p:spTgt spid="32781"/>
                                        </p:tgtEl>
                                        <p:attrNameLst>
                                          <p:attrName>style.visibility</p:attrName>
                                        </p:attrNameLst>
                                      </p:cBhvr>
                                      <p:to>
                                        <p:strVal val="hidden"/>
                                      </p:to>
                                    </p:set>
                                  </p:childTnLst>
                                </p:cTn>
                              </p:par>
                              <p:par>
                                <p:cTn id="579" presetID="10" presetClass="exit" presetSubtype="0" fill="hold" nodeType="withEffect">
                                  <p:stCondLst>
                                    <p:cond delay="0"/>
                                  </p:stCondLst>
                                  <p:childTnLst>
                                    <p:animEffect transition="out" filter="fade">
                                      <p:cBhvr>
                                        <p:cTn id="580" dur="2000"/>
                                        <p:tgtEl>
                                          <p:spTgt spid="32782"/>
                                        </p:tgtEl>
                                      </p:cBhvr>
                                    </p:animEffect>
                                    <p:set>
                                      <p:cBhvr>
                                        <p:cTn id="581" dur="1" fill="hold">
                                          <p:stCondLst>
                                            <p:cond delay="1999"/>
                                          </p:stCondLst>
                                        </p:cTn>
                                        <p:tgtEl>
                                          <p:spTgt spid="32782"/>
                                        </p:tgtEl>
                                        <p:attrNameLst>
                                          <p:attrName>style.visibility</p:attrName>
                                        </p:attrNameLst>
                                      </p:cBhvr>
                                      <p:to>
                                        <p:strVal val="hidden"/>
                                      </p:to>
                                    </p:set>
                                  </p:childTnLst>
                                </p:cTn>
                              </p:par>
                              <p:par>
                                <p:cTn id="582" presetID="10" presetClass="exit" presetSubtype="0" fill="hold" nodeType="withEffect">
                                  <p:stCondLst>
                                    <p:cond delay="0"/>
                                  </p:stCondLst>
                                  <p:childTnLst>
                                    <p:animEffect transition="out" filter="fade">
                                      <p:cBhvr>
                                        <p:cTn id="583" dur="2000"/>
                                        <p:tgtEl>
                                          <p:spTgt spid="32783"/>
                                        </p:tgtEl>
                                      </p:cBhvr>
                                    </p:animEffect>
                                    <p:set>
                                      <p:cBhvr>
                                        <p:cTn id="584" dur="1" fill="hold">
                                          <p:stCondLst>
                                            <p:cond delay="1999"/>
                                          </p:stCondLst>
                                        </p:cTn>
                                        <p:tgtEl>
                                          <p:spTgt spid="32783"/>
                                        </p:tgtEl>
                                        <p:attrNameLst>
                                          <p:attrName>style.visibility</p:attrName>
                                        </p:attrNameLst>
                                      </p:cBhvr>
                                      <p:to>
                                        <p:strVal val="hidden"/>
                                      </p:to>
                                    </p:set>
                                  </p:childTnLst>
                                </p:cTn>
                              </p:par>
                              <p:par>
                                <p:cTn id="585" presetID="10" presetClass="exit" presetSubtype="0" fill="hold" nodeType="withEffect">
                                  <p:stCondLst>
                                    <p:cond delay="0"/>
                                  </p:stCondLst>
                                  <p:childTnLst>
                                    <p:animEffect transition="out" filter="fade">
                                      <p:cBhvr>
                                        <p:cTn id="586" dur="2000"/>
                                        <p:tgtEl>
                                          <p:spTgt spid="32784"/>
                                        </p:tgtEl>
                                      </p:cBhvr>
                                    </p:animEffect>
                                    <p:set>
                                      <p:cBhvr>
                                        <p:cTn id="587" dur="1" fill="hold">
                                          <p:stCondLst>
                                            <p:cond delay="1999"/>
                                          </p:stCondLst>
                                        </p:cTn>
                                        <p:tgtEl>
                                          <p:spTgt spid="32784"/>
                                        </p:tgtEl>
                                        <p:attrNameLst>
                                          <p:attrName>style.visibility</p:attrName>
                                        </p:attrNameLst>
                                      </p:cBhvr>
                                      <p:to>
                                        <p:strVal val="hidden"/>
                                      </p:to>
                                    </p:set>
                                  </p:childTnLst>
                                </p:cTn>
                              </p:par>
                              <p:par>
                                <p:cTn id="588" presetID="10" presetClass="exit" presetSubtype="0" fill="hold" nodeType="withEffect">
                                  <p:stCondLst>
                                    <p:cond delay="0"/>
                                  </p:stCondLst>
                                  <p:childTnLst>
                                    <p:animEffect transition="out" filter="fade">
                                      <p:cBhvr>
                                        <p:cTn id="589" dur="2000"/>
                                        <p:tgtEl>
                                          <p:spTgt spid="32785"/>
                                        </p:tgtEl>
                                      </p:cBhvr>
                                    </p:animEffect>
                                    <p:set>
                                      <p:cBhvr>
                                        <p:cTn id="590" dur="1" fill="hold">
                                          <p:stCondLst>
                                            <p:cond delay="1999"/>
                                          </p:stCondLst>
                                        </p:cTn>
                                        <p:tgtEl>
                                          <p:spTgt spid="32785"/>
                                        </p:tgtEl>
                                        <p:attrNameLst>
                                          <p:attrName>style.visibility</p:attrName>
                                        </p:attrNameLst>
                                      </p:cBhvr>
                                      <p:to>
                                        <p:strVal val="hidden"/>
                                      </p:to>
                                    </p:set>
                                  </p:childTnLst>
                                </p:cTn>
                              </p:par>
                              <p:par>
                                <p:cTn id="591" presetID="10" presetClass="exit" presetSubtype="0" fill="hold" nodeType="withEffect">
                                  <p:stCondLst>
                                    <p:cond delay="0"/>
                                  </p:stCondLst>
                                  <p:childTnLst>
                                    <p:animEffect transition="out" filter="fade">
                                      <p:cBhvr>
                                        <p:cTn id="592" dur="2000"/>
                                        <p:tgtEl>
                                          <p:spTgt spid="32786"/>
                                        </p:tgtEl>
                                      </p:cBhvr>
                                    </p:animEffect>
                                    <p:set>
                                      <p:cBhvr>
                                        <p:cTn id="593" dur="1" fill="hold">
                                          <p:stCondLst>
                                            <p:cond delay="1999"/>
                                          </p:stCondLst>
                                        </p:cTn>
                                        <p:tgtEl>
                                          <p:spTgt spid="32786"/>
                                        </p:tgtEl>
                                        <p:attrNameLst>
                                          <p:attrName>style.visibility</p:attrName>
                                        </p:attrNameLst>
                                      </p:cBhvr>
                                      <p:to>
                                        <p:strVal val="hidden"/>
                                      </p:to>
                                    </p:set>
                                  </p:childTnLst>
                                </p:cTn>
                              </p:par>
                              <p:par>
                                <p:cTn id="594" presetID="10" presetClass="exit" presetSubtype="0" fill="hold" nodeType="withEffect">
                                  <p:stCondLst>
                                    <p:cond delay="0"/>
                                  </p:stCondLst>
                                  <p:childTnLst>
                                    <p:animEffect transition="out" filter="fade">
                                      <p:cBhvr>
                                        <p:cTn id="595" dur="2000"/>
                                        <p:tgtEl>
                                          <p:spTgt spid="32787"/>
                                        </p:tgtEl>
                                      </p:cBhvr>
                                    </p:animEffect>
                                    <p:set>
                                      <p:cBhvr>
                                        <p:cTn id="596" dur="1" fill="hold">
                                          <p:stCondLst>
                                            <p:cond delay="1999"/>
                                          </p:stCondLst>
                                        </p:cTn>
                                        <p:tgtEl>
                                          <p:spTgt spid="32787"/>
                                        </p:tgtEl>
                                        <p:attrNameLst>
                                          <p:attrName>style.visibility</p:attrName>
                                        </p:attrNameLst>
                                      </p:cBhvr>
                                      <p:to>
                                        <p:strVal val="hidden"/>
                                      </p:to>
                                    </p:set>
                                  </p:childTnLst>
                                </p:cTn>
                              </p:par>
                              <p:par>
                                <p:cTn id="597" presetID="10" presetClass="exit" presetSubtype="0" fill="hold" nodeType="withEffect">
                                  <p:stCondLst>
                                    <p:cond delay="0"/>
                                  </p:stCondLst>
                                  <p:childTnLst>
                                    <p:animEffect transition="out" filter="fade">
                                      <p:cBhvr>
                                        <p:cTn id="598" dur="2000"/>
                                        <p:tgtEl>
                                          <p:spTgt spid="32788"/>
                                        </p:tgtEl>
                                      </p:cBhvr>
                                    </p:animEffect>
                                    <p:set>
                                      <p:cBhvr>
                                        <p:cTn id="599" dur="1" fill="hold">
                                          <p:stCondLst>
                                            <p:cond delay="1999"/>
                                          </p:stCondLst>
                                        </p:cTn>
                                        <p:tgtEl>
                                          <p:spTgt spid="32788"/>
                                        </p:tgtEl>
                                        <p:attrNameLst>
                                          <p:attrName>style.visibility</p:attrName>
                                        </p:attrNameLst>
                                      </p:cBhvr>
                                      <p:to>
                                        <p:strVal val="hidden"/>
                                      </p:to>
                                    </p:set>
                                  </p:childTnLst>
                                </p:cTn>
                              </p:par>
                              <p:par>
                                <p:cTn id="600" presetID="10" presetClass="exit" presetSubtype="0" fill="hold" nodeType="withEffect">
                                  <p:stCondLst>
                                    <p:cond delay="0"/>
                                  </p:stCondLst>
                                  <p:childTnLst>
                                    <p:animEffect transition="out" filter="fade">
                                      <p:cBhvr>
                                        <p:cTn id="601" dur="2000"/>
                                        <p:tgtEl>
                                          <p:spTgt spid="32789"/>
                                        </p:tgtEl>
                                      </p:cBhvr>
                                    </p:animEffect>
                                    <p:set>
                                      <p:cBhvr>
                                        <p:cTn id="602" dur="1" fill="hold">
                                          <p:stCondLst>
                                            <p:cond delay="1999"/>
                                          </p:stCondLst>
                                        </p:cTn>
                                        <p:tgtEl>
                                          <p:spTgt spid="32789"/>
                                        </p:tgtEl>
                                        <p:attrNameLst>
                                          <p:attrName>style.visibility</p:attrName>
                                        </p:attrNameLst>
                                      </p:cBhvr>
                                      <p:to>
                                        <p:strVal val="hidden"/>
                                      </p:to>
                                    </p:set>
                                  </p:childTnLst>
                                </p:cTn>
                              </p:par>
                              <p:par>
                                <p:cTn id="603" presetID="10" presetClass="exit" presetSubtype="0" fill="hold" nodeType="withEffect">
                                  <p:stCondLst>
                                    <p:cond delay="0"/>
                                  </p:stCondLst>
                                  <p:childTnLst>
                                    <p:animEffect transition="out" filter="fade">
                                      <p:cBhvr>
                                        <p:cTn id="604" dur="2000"/>
                                        <p:tgtEl>
                                          <p:spTgt spid="32790"/>
                                        </p:tgtEl>
                                      </p:cBhvr>
                                    </p:animEffect>
                                    <p:set>
                                      <p:cBhvr>
                                        <p:cTn id="605" dur="1" fill="hold">
                                          <p:stCondLst>
                                            <p:cond delay="1999"/>
                                          </p:stCondLst>
                                        </p:cTn>
                                        <p:tgtEl>
                                          <p:spTgt spid="32790"/>
                                        </p:tgtEl>
                                        <p:attrNameLst>
                                          <p:attrName>style.visibility</p:attrName>
                                        </p:attrNameLst>
                                      </p:cBhvr>
                                      <p:to>
                                        <p:strVal val="hidden"/>
                                      </p:to>
                                    </p:set>
                                  </p:childTnLst>
                                </p:cTn>
                              </p:par>
                              <p:par>
                                <p:cTn id="606" presetID="10" presetClass="exit" presetSubtype="0" fill="hold" nodeType="withEffect">
                                  <p:stCondLst>
                                    <p:cond delay="0"/>
                                  </p:stCondLst>
                                  <p:childTnLst>
                                    <p:animEffect transition="out" filter="fade">
                                      <p:cBhvr>
                                        <p:cTn id="607" dur="2000"/>
                                        <p:tgtEl>
                                          <p:spTgt spid="32791"/>
                                        </p:tgtEl>
                                      </p:cBhvr>
                                    </p:animEffect>
                                    <p:set>
                                      <p:cBhvr>
                                        <p:cTn id="608" dur="1" fill="hold">
                                          <p:stCondLst>
                                            <p:cond delay="1999"/>
                                          </p:stCondLst>
                                        </p:cTn>
                                        <p:tgtEl>
                                          <p:spTgt spid="32791"/>
                                        </p:tgtEl>
                                        <p:attrNameLst>
                                          <p:attrName>style.visibility</p:attrName>
                                        </p:attrNameLst>
                                      </p:cBhvr>
                                      <p:to>
                                        <p:strVal val="hidden"/>
                                      </p:to>
                                    </p:set>
                                  </p:childTnLst>
                                </p:cTn>
                              </p:par>
                              <p:par>
                                <p:cTn id="609" presetID="10" presetClass="exit" presetSubtype="0" fill="hold" nodeType="withEffect">
                                  <p:stCondLst>
                                    <p:cond delay="0"/>
                                  </p:stCondLst>
                                  <p:childTnLst>
                                    <p:animEffect transition="out" filter="fade">
                                      <p:cBhvr>
                                        <p:cTn id="610" dur="2000"/>
                                        <p:tgtEl>
                                          <p:spTgt spid="32792"/>
                                        </p:tgtEl>
                                      </p:cBhvr>
                                    </p:animEffect>
                                    <p:set>
                                      <p:cBhvr>
                                        <p:cTn id="611" dur="1" fill="hold">
                                          <p:stCondLst>
                                            <p:cond delay="1999"/>
                                          </p:stCondLst>
                                        </p:cTn>
                                        <p:tgtEl>
                                          <p:spTgt spid="32792"/>
                                        </p:tgtEl>
                                        <p:attrNameLst>
                                          <p:attrName>style.visibility</p:attrName>
                                        </p:attrNameLst>
                                      </p:cBhvr>
                                      <p:to>
                                        <p:strVal val="hidden"/>
                                      </p:to>
                                    </p:set>
                                  </p:childTnLst>
                                </p:cTn>
                              </p:par>
                              <p:par>
                                <p:cTn id="612" presetID="10" presetClass="exit" presetSubtype="0" fill="hold" nodeType="withEffect">
                                  <p:stCondLst>
                                    <p:cond delay="0"/>
                                  </p:stCondLst>
                                  <p:childTnLst>
                                    <p:animEffect transition="out" filter="fade">
                                      <p:cBhvr>
                                        <p:cTn id="613" dur="2000"/>
                                        <p:tgtEl>
                                          <p:spTgt spid="32793"/>
                                        </p:tgtEl>
                                      </p:cBhvr>
                                    </p:animEffect>
                                    <p:set>
                                      <p:cBhvr>
                                        <p:cTn id="614" dur="1" fill="hold">
                                          <p:stCondLst>
                                            <p:cond delay="1999"/>
                                          </p:stCondLst>
                                        </p:cTn>
                                        <p:tgtEl>
                                          <p:spTgt spid="32793"/>
                                        </p:tgtEl>
                                        <p:attrNameLst>
                                          <p:attrName>style.visibility</p:attrName>
                                        </p:attrNameLst>
                                      </p:cBhvr>
                                      <p:to>
                                        <p:strVal val="hidden"/>
                                      </p:to>
                                    </p:set>
                                  </p:childTnLst>
                                </p:cTn>
                              </p:par>
                              <p:par>
                                <p:cTn id="615" presetID="10" presetClass="exit" presetSubtype="0" fill="hold" nodeType="withEffect">
                                  <p:stCondLst>
                                    <p:cond delay="0"/>
                                  </p:stCondLst>
                                  <p:childTnLst>
                                    <p:animEffect transition="out" filter="fade">
                                      <p:cBhvr>
                                        <p:cTn id="616" dur="2000"/>
                                        <p:tgtEl>
                                          <p:spTgt spid="32794"/>
                                        </p:tgtEl>
                                      </p:cBhvr>
                                    </p:animEffect>
                                    <p:set>
                                      <p:cBhvr>
                                        <p:cTn id="617" dur="1" fill="hold">
                                          <p:stCondLst>
                                            <p:cond delay="1999"/>
                                          </p:stCondLst>
                                        </p:cTn>
                                        <p:tgtEl>
                                          <p:spTgt spid="32794"/>
                                        </p:tgtEl>
                                        <p:attrNameLst>
                                          <p:attrName>style.visibility</p:attrName>
                                        </p:attrNameLst>
                                      </p:cBhvr>
                                      <p:to>
                                        <p:strVal val="hidden"/>
                                      </p:to>
                                    </p:set>
                                  </p:childTnLst>
                                </p:cTn>
                              </p:par>
                              <p:par>
                                <p:cTn id="618" presetID="10" presetClass="exit" presetSubtype="0" fill="hold" nodeType="withEffect">
                                  <p:stCondLst>
                                    <p:cond delay="0"/>
                                  </p:stCondLst>
                                  <p:childTnLst>
                                    <p:animEffect transition="out" filter="fade">
                                      <p:cBhvr>
                                        <p:cTn id="619" dur="2000"/>
                                        <p:tgtEl>
                                          <p:spTgt spid="32795"/>
                                        </p:tgtEl>
                                      </p:cBhvr>
                                    </p:animEffect>
                                    <p:set>
                                      <p:cBhvr>
                                        <p:cTn id="620" dur="1" fill="hold">
                                          <p:stCondLst>
                                            <p:cond delay="1999"/>
                                          </p:stCondLst>
                                        </p:cTn>
                                        <p:tgtEl>
                                          <p:spTgt spid="32795"/>
                                        </p:tgtEl>
                                        <p:attrNameLst>
                                          <p:attrName>style.visibility</p:attrName>
                                        </p:attrNameLst>
                                      </p:cBhvr>
                                      <p:to>
                                        <p:strVal val="hidden"/>
                                      </p:to>
                                    </p:set>
                                  </p:childTnLst>
                                </p:cTn>
                              </p:par>
                              <p:par>
                                <p:cTn id="621" presetID="10" presetClass="exit" presetSubtype="0" fill="hold" nodeType="withEffect">
                                  <p:stCondLst>
                                    <p:cond delay="0"/>
                                  </p:stCondLst>
                                  <p:childTnLst>
                                    <p:animEffect transition="out" filter="fade">
                                      <p:cBhvr>
                                        <p:cTn id="622" dur="2000"/>
                                        <p:tgtEl>
                                          <p:spTgt spid="32796"/>
                                        </p:tgtEl>
                                      </p:cBhvr>
                                    </p:animEffect>
                                    <p:set>
                                      <p:cBhvr>
                                        <p:cTn id="623" dur="1" fill="hold">
                                          <p:stCondLst>
                                            <p:cond delay="1999"/>
                                          </p:stCondLst>
                                        </p:cTn>
                                        <p:tgtEl>
                                          <p:spTgt spid="32796"/>
                                        </p:tgtEl>
                                        <p:attrNameLst>
                                          <p:attrName>style.visibility</p:attrName>
                                        </p:attrNameLst>
                                      </p:cBhvr>
                                      <p:to>
                                        <p:strVal val="hidden"/>
                                      </p:to>
                                    </p:set>
                                  </p:childTnLst>
                                </p:cTn>
                              </p:par>
                              <p:par>
                                <p:cTn id="624" presetID="10" presetClass="exit" presetSubtype="0" fill="hold" nodeType="withEffect">
                                  <p:stCondLst>
                                    <p:cond delay="0"/>
                                  </p:stCondLst>
                                  <p:childTnLst>
                                    <p:animEffect transition="out" filter="fade">
                                      <p:cBhvr>
                                        <p:cTn id="625" dur="2000"/>
                                        <p:tgtEl>
                                          <p:spTgt spid="32797"/>
                                        </p:tgtEl>
                                      </p:cBhvr>
                                    </p:animEffect>
                                    <p:set>
                                      <p:cBhvr>
                                        <p:cTn id="626" dur="1" fill="hold">
                                          <p:stCondLst>
                                            <p:cond delay="1999"/>
                                          </p:stCondLst>
                                        </p:cTn>
                                        <p:tgtEl>
                                          <p:spTgt spid="32797"/>
                                        </p:tgtEl>
                                        <p:attrNameLst>
                                          <p:attrName>style.visibility</p:attrName>
                                        </p:attrNameLst>
                                      </p:cBhvr>
                                      <p:to>
                                        <p:strVal val="hidden"/>
                                      </p:to>
                                    </p:set>
                                  </p:childTnLst>
                                </p:cTn>
                              </p:par>
                              <p:par>
                                <p:cTn id="627" presetID="10" presetClass="exit" presetSubtype="0" fill="hold" nodeType="withEffect">
                                  <p:stCondLst>
                                    <p:cond delay="0"/>
                                  </p:stCondLst>
                                  <p:childTnLst>
                                    <p:animEffect transition="out" filter="fade">
                                      <p:cBhvr>
                                        <p:cTn id="628" dur="2000"/>
                                        <p:tgtEl>
                                          <p:spTgt spid="32798"/>
                                        </p:tgtEl>
                                      </p:cBhvr>
                                    </p:animEffect>
                                    <p:set>
                                      <p:cBhvr>
                                        <p:cTn id="629" dur="1" fill="hold">
                                          <p:stCondLst>
                                            <p:cond delay="1999"/>
                                          </p:stCondLst>
                                        </p:cTn>
                                        <p:tgtEl>
                                          <p:spTgt spid="32798"/>
                                        </p:tgtEl>
                                        <p:attrNameLst>
                                          <p:attrName>style.visibility</p:attrName>
                                        </p:attrNameLst>
                                      </p:cBhvr>
                                      <p:to>
                                        <p:strVal val="hidden"/>
                                      </p:to>
                                    </p:set>
                                  </p:childTnLst>
                                </p:cTn>
                              </p:par>
                              <p:par>
                                <p:cTn id="630" presetID="10" presetClass="exit" presetSubtype="0" fill="hold" nodeType="withEffect">
                                  <p:stCondLst>
                                    <p:cond delay="0"/>
                                  </p:stCondLst>
                                  <p:childTnLst>
                                    <p:animEffect transition="out" filter="fade">
                                      <p:cBhvr>
                                        <p:cTn id="631" dur="2000"/>
                                        <p:tgtEl>
                                          <p:spTgt spid="32799"/>
                                        </p:tgtEl>
                                      </p:cBhvr>
                                    </p:animEffect>
                                    <p:set>
                                      <p:cBhvr>
                                        <p:cTn id="632" dur="1" fill="hold">
                                          <p:stCondLst>
                                            <p:cond delay="1999"/>
                                          </p:stCondLst>
                                        </p:cTn>
                                        <p:tgtEl>
                                          <p:spTgt spid="32799"/>
                                        </p:tgtEl>
                                        <p:attrNameLst>
                                          <p:attrName>style.visibility</p:attrName>
                                        </p:attrNameLst>
                                      </p:cBhvr>
                                      <p:to>
                                        <p:strVal val="hidden"/>
                                      </p:to>
                                    </p:set>
                                  </p:childTnLst>
                                </p:cTn>
                              </p:par>
                              <p:par>
                                <p:cTn id="633" presetID="10" presetClass="exit" presetSubtype="0" fill="hold" nodeType="withEffect">
                                  <p:stCondLst>
                                    <p:cond delay="0"/>
                                  </p:stCondLst>
                                  <p:childTnLst>
                                    <p:animEffect transition="out" filter="fade">
                                      <p:cBhvr>
                                        <p:cTn id="634" dur="2000"/>
                                        <p:tgtEl>
                                          <p:spTgt spid="32800"/>
                                        </p:tgtEl>
                                      </p:cBhvr>
                                    </p:animEffect>
                                    <p:set>
                                      <p:cBhvr>
                                        <p:cTn id="635" dur="1" fill="hold">
                                          <p:stCondLst>
                                            <p:cond delay="1999"/>
                                          </p:stCondLst>
                                        </p:cTn>
                                        <p:tgtEl>
                                          <p:spTgt spid="32800"/>
                                        </p:tgtEl>
                                        <p:attrNameLst>
                                          <p:attrName>style.visibility</p:attrName>
                                        </p:attrNameLst>
                                      </p:cBhvr>
                                      <p:to>
                                        <p:strVal val="hidden"/>
                                      </p:to>
                                    </p:set>
                                  </p:childTnLst>
                                </p:cTn>
                              </p:par>
                              <p:par>
                                <p:cTn id="636" presetID="10" presetClass="exit" presetSubtype="0" fill="hold" nodeType="withEffect">
                                  <p:stCondLst>
                                    <p:cond delay="0"/>
                                  </p:stCondLst>
                                  <p:childTnLst>
                                    <p:animEffect transition="out" filter="fade">
                                      <p:cBhvr>
                                        <p:cTn id="637" dur="2000"/>
                                        <p:tgtEl>
                                          <p:spTgt spid="32801"/>
                                        </p:tgtEl>
                                      </p:cBhvr>
                                    </p:animEffect>
                                    <p:set>
                                      <p:cBhvr>
                                        <p:cTn id="638" dur="1" fill="hold">
                                          <p:stCondLst>
                                            <p:cond delay="1999"/>
                                          </p:stCondLst>
                                        </p:cTn>
                                        <p:tgtEl>
                                          <p:spTgt spid="32801"/>
                                        </p:tgtEl>
                                        <p:attrNameLst>
                                          <p:attrName>style.visibility</p:attrName>
                                        </p:attrNameLst>
                                      </p:cBhvr>
                                      <p:to>
                                        <p:strVal val="hidden"/>
                                      </p:to>
                                    </p:set>
                                  </p:childTnLst>
                                </p:cTn>
                              </p:par>
                              <p:par>
                                <p:cTn id="639" presetID="10" presetClass="exit" presetSubtype="0" fill="hold" nodeType="withEffect">
                                  <p:stCondLst>
                                    <p:cond delay="0"/>
                                  </p:stCondLst>
                                  <p:childTnLst>
                                    <p:animEffect transition="out" filter="fade">
                                      <p:cBhvr>
                                        <p:cTn id="640" dur="2000"/>
                                        <p:tgtEl>
                                          <p:spTgt spid="32802"/>
                                        </p:tgtEl>
                                      </p:cBhvr>
                                    </p:animEffect>
                                    <p:set>
                                      <p:cBhvr>
                                        <p:cTn id="641" dur="1" fill="hold">
                                          <p:stCondLst>
                                            <p:cond delay="1999"/>
                                          </p:stCondLst>
                                        </p:cTn>
                                        <p:tgtEl>
                                          <p:spTgt spid="32802"/>
                                        </p:tgtEl>
                                        <p:attrNameLst>
                                          <p:attrName>style.visibility</p:attrName>
                                        </p:attrNameLst>
                                      </p:cBhvr>
                                      <p:to>
                                        <p:strVal val="hidden"/>
                                      </p:to>
                                    </p:set>
                                  </p:childTnLst>
                                </p:cTn>
                              </p:par>
                              <p:par>
                                <p:cTn id="642" presetID="10" presetClass="exit" presetSubtype="0" fill="hold" nodeType="withEffect">
                                  <p:stCondLst>
                                    <p:cond delay="0"/>
                                  </p:stCondLst>
                                  <p:childTnLst>
                                    <p:animEffect transition="out" filter="fade">
                                      <p:cBhvr>
                                        <p:cTn id="643" dur="2000"/>
                                        <p:tgtEl>
                                          <p:spTgt spid="32803"/>
                                        </p:tgtEl>
                                      </p:cBhvr>
                                    </p:animEffect>
                                    <p:set>
                                      <p:cBhvr>
                                        <p:cTn id="644" dur="1" fill="hold">
                                          <p:stCondLst>
                                            <p:cond delay="1999"/>
                                          </p:stCondLst>
                                        </p:cTn>
                                        <p:tgtEl>
                                          <p:spTgt spid="32803"/>
                                        </p:tgtEl>
                                        <p:attrNameLst>
                                          <p:attrName>style.visibility</p:attrName>
                                        </p:attrNameLst>
                                      </p:cBhvr>
                                      <p:to>
                                        <p:strVal val="hidden"/>
                                      </p:to>
                                    </p:set>
                                  </p:childTnLst>
                                </p:cTn>
                              </p:par>
                              <p:par>
                                <p:cTn id="645" presetID="10" presetClass="exit" presetSubtype="0" fill="hold" nodeType="withEffect">
                                  <p:stCondLst>
                                    <p:cond delay="0"/>
                                  </p:stCondLst>
                                  <p:childTnLst>
                                    <p:animEffect transition="out" filter="fade">
                                      <p:cBhvr>
                                        <p:cTn id="646" dur="2000"/>
                                        <p:tgtEl>
                                          <p:spTgt spid="32804"/>
                                        </p:tgtEl>
                                      </p:cBhvr>
                                    </p:animEffect>
                                    <p:set>
                                      <p:cBhvr>
                                        <p:cTn id="647" dur="1" fill="hold">
                                          <p:stCondLst>
                                            <p:cond delay="1999"/>
                                          </p:stCondLst>
                                        </p:cTn>
                                        <p:tgtEl>
                                          <p:spTgt spid="32804"/>
                                        </p:tgtEl>
                                        <p:attrNameLst>
                                          <p:attrName>style.visibility</p:attrName>
                                        </p:attrNameLst>
                                      </p:cBhvr>
                                      <p:to>
                                        <p:strVal val="hidden"/>
                                      </p:to>
                                    </p:set>
                                  </p:childTnLst>
                                </p:cTn>
                              </p:par>
                              <p:par>
                                <p:cTn id="648" presetID="10" presetClass="exit" presetSubtype="0" fill="hold" nodeType="withEffect">
                                  <p:stCondLst>
                                    <p:cond delay="0"/>
                                  </p:stCondLst>
                                  <p:childTnLst>
                                    <p:animEffect transition="out" filter="fade">
                                      <p:cBhvr>
                                        <p:cTn id="649" dur="2000"/>
                                        <p:tgtEl>
                                          <p:spTgt spid="32805"/>
                                        </p:tgtEl>
                                      </p:cBhvr>
                                    </p:animEffect>
                                    <p:set>
                                      <p:cBhvr>
                                        <p:cTn id="650" dur="1" fill="hold">
                                          <p:stCondLst>
                                            <p:cond delay="1999"/>
                                          </p:stCondLst>
                                        </p:cTn>
                                        <p:tgtEl>
                                          <p:spTgt spid="32805"/>
                                        </p:tgtEl>
                                        <p:attrNameLst>
                                          <p:attrName>style.visibility</p:attrName>
                                        </p:attrNameLst>
                                      </p:cBhvr>
                                      <p:to>
                                        <p:strVal val="hidden"/>
                                      </p:to>
                                    </p:set>
                                  </p:childTnLst>
                                </p:cTn>
                              </p:par>
                              <p:par>
                                <p:cTn id="651" presetID="10" presetClass="exit" presetSubtype="0" fill="hold" nodeType="withEffect">
                                  <p:stCondLst>
                                    <p:cond delay="0"/>
                                  </p:stCondLst>
                                  <p:childTnLst>
                                    <p:animEffect transition="out" filter="fade">
                                      <p:cBhvr>
                                        <p:cTn id="652" dur="2000"/>
                                        <p:tgtEl>
                                          <p:spTgt spid="32806"/>
                                        </p:tgtEl>
                                      </p:cBhvr>
                                    </p:animEffect>
                                    <p:set>
                                      <p:cBhvr>
                                        <p:cTn id="653" dur="1" fill="hold">
                                          <p:stCondLst>
                                            <p:cond delay="1999"/>
                                          </p:stCondLst>
                                        </p:cTn>
                                        <p:tgtEl>
                                          <p:spTgt spid="32806"/>
                                        </p:tgtEl>
                                        <p:attrNameLst>
                                          <p:attrName>style.visibility</p:attrName>
                                        </p:attrNameLst>
                                      </p:cBhvr>
                                      <p:to>
                                        <p:strVal val="hidden"/>
                                      </p:to>
                                    </p:set>
                                  </p:childTnLst>
                                </p:cTn>
                              </p:par>
                              <p:par>
                                <p:cTn id="654" presetID="10" presetClass="exit" presetSubtype="0" fill="hold" nodeType="withEffect">
                                  <p:stCondLst>
                                    <p:cond delay="0"/>
                                  </p:stCondLst>
                                  <p:childTnLst>
                                    <p:animEffect transition="out" filter="fade">
                                      <p:cBhvr>
                                        <p:cTn id="655" dur="2000"/>
                                        <p:tgtEl>
                                          <p:spTgt spid="32807"/>
                                        </p:tgtEl>
                                      </p:cBhvr>
                                    </p:animEffect>
                                    <p:set>
                                      <p:cBhvr>
                                        <p:cTn id="656" dur="1" fill="hold">
                                          <p:stCondLst>
                                            <p:cond delay="1999"/>
                                          </p:stCondLst>
                                        </p:cTn>
                                        <p:tgtEl>
                                          <p:spTgt spid="32807"/>
                                        </p:tgtEl>
                                        <p:attrNameLst>
                                          <p:attrName>style.visibility</p:attrName>
                                        </p:attrNameLst>
                                      </p:cBhvr>
                                      <p:to>
                                        <p:strVal val="hidden"/>
                                      </p:to>
                                    </p:set>
                                  </p:childTnLst>
                                </p:cTn>
                              </p:par>
                              <p:par>
                                <p:cTn id="657" presetID="10" presetClass="exit" presetSubtype="0" fill="hold" nodeType="withEffect">
                                  <p:stCondLst>
                                    <p:cond delay="0"/>
                                  </p:stCondLst>
                                  <p:childTnLst>
                                    <p:animEffect transition="out" filter="fade">
                                      <p:cBhvr>
                                        <p:cTn id="658" dur="2000"/>
                                        <p:tgtEl>
                                          <p:spTgt spid="32808"/>
                                        </p:tgtEl>
                                      </p:cBhvr>
                                    </p:animEffect>
                                    <p:set>
                                      <p:cBhvr>
                                        <p:cTn id="659" dur="1" fill="hold">
                                          <p:stCondLst>
                                            <p:cond delay="1999"/>
                                          </p:stCondLst>
                                        </p:cTn>
                                        <p:tgtEl>
                                          <p:spTgt spid="32808"/>
                                        </p:tgtEl>
                                        <p:attrNameLst>
                                          <p:attrName>style.visibility</p:attrName>
                                        </p:attrNameLst>
                                      </p:cBhvr>
                                      <p:to>
                                        <p:strVal val="hidden"/>
                                      </p:to>
                                    </p:set>
                                  </p:childTnLst>
                                </p:cTn>
                              </p:par>
                              <p:par>
                                <p:cTn id="660" presetID="10" presetClass="exit" presetSubtype="0" fill="hold" nodeType="withEffect">
                                  <p:stCondLst>
                                    <p:cond delay="0"/>
                                  </p:stCondLst>
                                  <p:childTnLst>
                                    <p:animEffect transition="out" filter="fade">
                                      <p:cBhvr>
                                        <p:cTn id="661" dur="2000"/>
                                        <p:tgtEl>
                                          <p:spTgt spid="32809"/>
                                        </p:tgtEl>
                                      </p:cBhvr>
                                    </p:animEffect>
                                    <p:set>
                                      <p:cBhvr>
                                        <p:cTn id="662" dur="1" fill="hold">
                                          <p:stCondLst>
                                            <p:cond delay="1999"/>
                                          </p:stCondLst>
                                        </p:cTn>
                                        <p:tgtEl>
                                          <p:spTgt spid="32809"/>
                                        </p:tgtEl>
                                        <p:attrNameLst>
                                          <p:attrName>style.visibility</p:attrName>
                                        </p:attrNameLst>
                                      </p:cBhvr>
                                      <p:to>
                                        <p:strVal val="hidden"/>
                                      </p:to>
                                    </p:set>
                                  </p:childTnLst>
                                </p:cTn>
                              </p:par>
                              <p:par>
                                <p:cTn id="663" presetID="10" presetClass="exit" presetSubtype="0" fill="hold" nodeType="withEffect">
                                  <p:stCondLst>
                                    <p:cond delay="0"/>
                                  </p:stCondLst>
                                  <p:childTnLst>
                                    <p:animEffect transition="out" filter="fade">
                                      <p:cBhvr>
                                        <p:cTn id="664" dur="2000"/>
                                        <p:tgtEl>
                                          <p:spTgt spid="32810"/>
                                        </p:tgtEl>
                                      </p:cBhvr>
                                    </p:animEffect>
                                    <p:set>
                                      <p:cBhvr>
                                        <p:cTn id="665" dur="1" fill="hold">
                                          <p:stCondLst>
                                            <p:cond delay="1999"/>
                                          </p:stCondLst>
                                        </p:cTn>
                                        <p:tgtEl>
                                          <p:spTgt spid="32810"/>
                                        </p:tgtEl>
                                        <p:attrNameLst>
                                          <p:attrName>style.visibility</p:attrName>
                                        </p:attrNameLst>
                                      </p:cBhvr>
                                      <p:to>
                                        <p:strVal val="hidden"/>
                                      </p:to>
                                    </p:set>
                                  </p:childTnLst>
                                </p:cTn>
                              </p:par>
                              <p:par>
                                <p:cTn id="666" presetID="10" presetClass="exit" presetSubtype="0" fill="hold" nodeType="withEffect">
                                  <p:stCondLst>
                                    <p:cond delay="0"/>
                                  </p:stCondLst>
                                  <p:childTnLst>
                                    <p:animEffect transition="out" filter="fade">
                                      <p:cBhvr>
                                        <p:cTn id="667" dur="2000"/>
                                        <p:tgtEl>
                                          <p:spTgt spid="32811"/>
                                        </p:tgtEl>
                                      </p:cBhvr>
                                    </p:animEffect>
                                    <p:set>
                                      <p:cBhvr>
                                        <p:cTn id="668" dur="1" fill="hold">
                                          <p:stCondLst>
                                            <p:cond delay="1999"/>
                                          </p:stCondLst>
                                        </p:cTn>
                                        <p:tgtEl>
                                          <p:spTgt spid="32811"/>
                                        </p:tgtEl>
                                        <p:attrNameLst>
                                          <p:attrName>style.visibility</p:attrName>
                                        </p:attrNameLst>
                                      </p:cBhvr>
                                      <p:to>
                                        <p:strVal val="hidden"/>
                                      </p:to>
                                    </p:set>
                                  </p:childTnLst>
                                </p:cTn>
                              </p:par>
                              <p:par>
                                <p:cTn id="669" presetID="10" presetClass="exit" presetSubtype="0" fill="hold" nodeType="withEffect">
                                  <p:stCondLst>
                                    <p:cond delay="0"/>
                                  </p:stCondLst>
                                  <p:childTnLst>
                                    <p:animEffect transition="out" filter="fade">
                                      <p:cBhvr>
                                        <p:cTn id="670" dur="2000"/>
                                        <p:tgtEl>
                                          <p:spTgt spid="32812"/>
                                        </p:tgtEl>
                                      </p:cBhvr>
                                    </p:animEffect>
                                    <p:set>
                                      <p:cBhvr>
                                        <p:cTn id="671" dur="1" fill="hold">
                                          <p:stCondLst>
                                            <p:cond delay="1999"/>
                                          </p:stCondLst>
                                        </p:cTn>
                                        <p:tgtEl>
                                          <p:spTgt spid="32812"/>
                                        </p:tgtEl>
                                        <p:attrNameLst>
                                          <p:attrName>style.visibility</p:attrName>
                                        </p:attrNameLst>
                                      </p:cBhvr>
                                      <p:to>
                                        <p:strVal val="hidden"/>
                                      </p:to>
                                    </p:set>
                                  </p:childTnLst>
                                </p:cTn>
                              </p:par>
                              <p:par>
                                <p:cTn id="672" presetID="10" presetClass="exit" presetSubtype="0" fill="hold" nodeType="withEffect">
                                  <p:stCondLst>
                                    <p:cond delay="0"/>
                                  </p:stCondLst>
                                  <p:childTnLst>
                                    <p:animEffect transition="out" filter="fade">
                                      <p:cBhvr>
                                        <p:cTn id="673" dur="2000"/>
                                        <p:tgtEl>
                                          <p:spTgt spid="32813"/>
                                        </p:tgtEl>
                                      </p:cBhvr>
                                    </p:animEffect>
                                    <p:set>
                                      <p:cBhvr>
                                        <p:cTn id="674" dur="1" fill="hold">
                                          <p:stCondLst>
                                            <p:cond delay="1999"/>
                                          </p:stCondLst>
                                        </p:cTn>
                                        <p:tgtEl>
                                          <p:spTgt spid="32813"/>
                                        </p:tgtEl>
                                        <p:attrNameLst>
                                          <p:attrName>style.visibility</p:attrName>
                                        </p:attrNameLst>
                                      </p:cBhvr>
                                      <p:to>
                                        <p:strVal val="hidden"/>
                                      </p:to>
                                    </p:set>
                                  </p:childTnLst>
                                </p:cTn>
                              </p:par>
                              <p:par>
                                <p:cTn id="675" presetID="10" presetClass="exit" presetSubtype="0" fill="hold" nodeType="withEffect">
                                  <p:stCondLst>
                                    <p:cond delay="0"/>
                                  </p:stCondLst>
                                  <p:childTnLst>
                                    <p:animEffect transition="out" filter="fade">
                                      <p:cBhvr>
                                        <p:cTn id="676" dur="2000"/>
                                        <p:tgtEl>
                                          <p:spTgt spid="32814"/>
                                        </p:tgtEl>
                                      </p:cBhvr>
                                    </p:animEffect>
                                    <p:set>
                                      <p:cBhvr>
                                        <p:cTn id="677" dur="1" fill="hold">
                                          <p:stCondLst>
                                            <p:cond delay="1999"/>
                                          </p:stCondLst>
                                        </p:cTn>
                                        <p:tgtEl>
                                          <p:spTgt spid="32814"/>
                                        </p:tgtEl>
                                        <p:attrNameLst>
                                          <p:attrName>style.visibility</p:attrName>
                                        </p:attrNameLst>
                                      </p:cBhvr>
                                      <p:to>
                                        <p:strVal val="hidden"/>
                                      </p:to>
                                    </p:set>
                                  </p:childTnLst>
                                </p:cTn>
                              </p:par>
                              <p:par>
                                <p:cTn id="678" presetID="10" presetClass="exit" presetSubtype="0" fill="hold" nodeType="withEffect">
                                  <p:stCondLst>
                                    <p:cond delay="0"/>
                                  </p:stCondLst>
                                  <p:childTnLst>
                                    <p:animEffect transition="out" filter="fade">
                                      <p:cBhvr>
                                        <p:cTn id="679" dur="2000"/>
                                        <p:tgtEl>
                                          <p:spTgt spid="32815"/>
                                        </p:tgtEl>
                                      </p:cBhvr>
                                    </p:animEffect>
                                    <p:set>
                                      <p:cBhvr>
                                        <p:cTn id="680" dur="1" fill="hold">
                                          <p:stCondLst>
                                            <p:cond delay="1999"/>
                                          </p:stCondLst>
                                        </p:cTn>
                                        <p:tgtEl>
                                          <p:spTgt spid="32815"/>
                                        </p:tgtEl>
                                        <p:attrNameLst>
                                          <p:attrName>style.visibility</p:attrName>
                                        </p:attrNameLst>
                                      </p:cBhvr>
                                      <p:to>
                                        <p:strVal val="hidden"/>
                                      </p:to>
                                    </p:set>
                                  </p:childTnLst>
                                </p:cTn>
                              </p:par>
                              <p:par>
                                <p:cTn id="681" presetID="10" presetClass="exit" presetSubtype="0" fill="hold" nodeType="withEffect">
                                  <p:stCondLst>
                                    <p:cond delay="0"/>
                                  </p:stCondLst>
                                  <p:childTnLst>
                                    <p:animEffect transition="out" filter="fade">
                                      <p:cBhvr>
                                        <p:cTn id="682" dur="2000"/>
                                        <p:tgtEl>
                                          <p:spTgt spid="32816"/>
                                        </p:tgtEl>
                                      </p:cBhvr>
                                    </p:animEffect>
                                    <p:set>
                                      <p:cBhvr>
                                        <p:cTn id="683" dur="1" fill="hold">
                                          <p:stCondLst>
                                            <p:cond delay="1999"/>
                                          </p:stCondLst>
                                        </p:cTn>
                                        <p:tgtEl>
                                          <p:spTgt spid="32816"/>
                                        </p:tgtEl>
                                        <p:attrNameLst>
                                          <p:attrName>style.visibility</p:attrName>
                                        </p:attrNameLst>
                                      </p:cBhvr>
                                      <p:to>
                                        <p:strVal val="hidden"/>
                                      </p:to>
                                    </p:set>
                                  </p:childTnLst>
                                </p:cTn>
                              </p:par>
                              <p:par>
                                <p:cTn id="684" presetID="10" presetClass="exit" presetSubtype="0" fill="hold" nodeType="withEffect">
                                  <p:stCondLst>
                                    <p:cond delay="0"/>
                                  </p:stCondLst>
                                  <p:childTnLst>
                                    <p:animEffect transition="out" filter="fade">
                                      <p:cBhvr>
                                        <p:cTn id="685" dur="2000"/>
                                        <p:tgtEl>
                                          <p:spTgt spid="32817"/>
                                        </p:tgtEl>
                                      </p:cBhvr>
                                    </p:animEffect>
                                    <p:set>
                                      <p:cBhvr>
                                        <p:cTn id="686" dur="1" fill="hold">
                                          <p:stCondLst>
                                            <p:cond delay="1999"/>
                                          </p:stCondLst>
                                        </p:cTn>
                                        <p:tgtEl>
                                          <p:spTgt spid="32817"/>
                                        </p:tgtEl>
                                        <p:attrNameLst>
                                          <p:attrName>style.visibility</p:attrName>
                                        </p:attrNameLst>
                                      </p:cBhvr>
                                      <p:to>
                                        <p:strVal val="hidden"/>
                                      </p:to>
                                    </p:set>
                                  </p:childTnLst>
                                </p:cTn>
                              </p:par>
                              <p:par>
                                <p:cTn id="687" presetID="10" presetClass="exit" presetSubtype="0" fill="hold" nodeType="withEffect">
                                  <p:stCondLst>
                                    <p:cond delay="0"/>
                                  </p:stCondLst>
                                  <p:childTnLst>
                                    <p:animEffect transition="out" filter="fade">
                                      <p:cBhvr>
                                        <p:cTn id="688" dur="2000"/>
                                        <p:tgtEl>
                                          <p:spTgt spid="32818"/>
                                        </p:tgtEl>
                                      </p:cBhvr>
                                    </p:animEffect>
                                    <p:set>
                                      <p:cBhvr>
                                        <p:cTn id="689" dur="1" fill="hold">
                                          <p:stCondLst>
                                            <p:cond delay="1999"/>
                                          </p:stCondLst>
                                        </p:cTn>
                                        <p:tgtEl>
                                          <p:spTgt spid="32818"/>
                                        </p:tgtEl>
                                        <p:attrNameLst>
                                          <p:attrName>style.visibility</p:attrName>
                                        </p:attrNameLst>
                                      </p:cBhvr>
                                      <p:to>
                                        <p:strVal val="hidden"/>
                                      </p:to>
                                    </p:set>
                                  </p:childTnLst>
                                </p:cTn>
                              </p:par>
                              <p:par>
                                <p:cTn id="690" presetID="10" presetClass="exit" presetSubtype="0" fill="hold" nodeType="withEffect">
                                  <p:stCondLst>
                                    <p:cond delay="0"/>
                                  </p:stCondLst>
                                  <p:childTnLst>
                                    <p:animEffect transition="out" filter="fade">
                                      <p:cBhvr>
                                        <p:cTn id="691" dur="2000"/>
                                        <p:tgtEl>
                                          <p:spTgt spid="32819"/>
                                        </p:tgtEl>
                                      </p:cBhvr>
                                    </p:animEffect>
                                    <p:set>
                                      <p:cBhvr>
                                        <p:cTn id="692" dur="1" fill="hold">
                                          <p:stCondLst>
                                            <p:cond delay="1999"/>
                                          </p:stCondLst>
                                        </p:cTn>
                                        <p:tgtEl>
                                          <p:spTgt spid="32819"/>
                                        </p:tgtEl>
                                        <p:attrNameLst>
                                          <p:attrName>style.visibility</p:attrName>
                                        </p:attrNameLst>
                                      </p:cBhvr>
                                      <p:to>
                                        <p:strVal val="hidden"/>
                                      </p:to>
                                    </p:set>
                                  </p:childTnLst>
                                </p:cTn>
                              </p:par>
                              <p:par>
                                <p:cTn id="693" presetID="10" presetClass="exit" presetSubtype="0" fill="hold" nodeType="withEffect">
                                  <p:stCondLst>
                                    <p:cond delay="0"/>
                                  </p:stCondLst>
                                  <p:childTnLst>
                                    <p:animEffect transition="out" filter="fade">
                                      <p:cBhvr>
                                        <p:cTn id="694" dur="2000"/>
                                        <p:tgtEl>
                                          <p:spTgt spid="32820"/>
                                        </p:tgtEl>
                                      </p:cBhvr>
                                    </p:animEffect>
                                    <p:set>
                                      <p:cBhvr>
                                        <p:cTn id="695" dur="1" fill="hold">
                                          <p:stCondLst>
                                            <p:cond delay="1999"/>
                                          </p:stCondLst>
                                        </p:cTn>
                                        <p:tgtEl>
                                          <p:spTgt spid="32820"/>
                                        </p:tgtEl>
                                        <p:attrNameLst>
                                          <p:attrName>style.visibility</p:attrName>
                                        </p:attrNameLst>
                                      </p:cBhvr>
                                      <p:to>
                                        <p:strVal val="hidden"/>
                                      </p:to>
                                    </p:set>
                                  </p:childTnLst>
                                </p:cTn>
                              </p:par>
                              <p:par>
                                <p:cTn id="696" presetID="10" presetClass="exit" presetSubtype="0" fill="hold" nodeType="withEffect">
                                  <p:stCondLst>
                                    <p:cond delay="0"/>
                                  </p:stCondLst>
                                  <p:childTnLst>
                                    <p:animEffect transition="out" filter="fade">
                                      <p:cBhvr>
                                        <p:cTn id="697" dur="2000"/>
                                        <p:tgtEl>
                                          <p:spTgt spid="32821"/>
                                        </p:tgtEl>
                                      </p:cBhvr>
                                    </p:animEffect>
                                    <p:set>
                                      <p:cBhvr>
                                        <p:cTn id="698" dur="1" fill="hold">
                                          <p:stCondLst>
                                            <p:cond delay="1999"/>
                                          </p:stCondLst>
                                        </p:cTn>
                                        <p:tgtEl>
                                          <p:spTgt spid="32821"/>
                                        </p:tgtEl>
                                        <p:attrNameLst>
                                          <p:attrName>style.visibility</p:attrName>
                                        </p:attrNameLst>
                                      </p:cBhvr>
                                      <p:to>
                                        <p:strVal val="hidden"/>
                                      </p:to>
                                    </p:set>
                                  </p:childTnLst>
                                </p:cTn>
                              </p:par>
                              <p:par>
                                <p:cTn id="699" presetID="10" presetClass="exit" presetSubtype="0" fill="hold" nodeType="withEffect">
                                  <p:stCondLst>
                                    <p:cond delay="0"/>
                                  </p:stCondLst>
                                  <p:childTnLst>
                                    <p:animEffect transition="out" filter="fade">
                                      <p:cBhvr>
                                        <p:cTn id="700" dur="2000"/>
                                        <p:tgtEl>
                                          <p:spTgt spid="32822"/>
                                        </p:tgtEl>
                                      </p:cBhvr>
                                    </p:animEffect>
                                    <p:set>
                                      <p:cBhvr>
                                        <p:cTn id="701" dur="1" fill="hold">
                                          <p:stCondLst>
                                            <p:cond delay="1999"/>
                                          </p:stCondLst>
                                        </p:cTn>
                                        <p:tgtEl>
                                          <p:spTgt spid="32822"/>
                                        </p:tgtEl>
                                        <p:attrNameLst>
                                          <p:attrName>style.visibility</p:attrName>
                                        </p:attrNameLst>
                                      </p:cBhvr>
                                      <p:to>
                                        <p:strVal val="hidden"/>
                                      </p:to>
                                    </p:set>
                                  </p:childTnLst>
                                </p:cTn>
                              </p:par>
                              <p:par>
                                <p:cTn id="702" presetID="10" presetClass="exit" presetSubtype="0" fill="hold" nodeType="withEffect">
                                  <p:stCondLst>
                                    <p:cond delay="0"/>
                                  </p:stCondLst>
                                  <p:childTnLst>
                                    <p:animEffect transition="out" filter="fade">
                                      <p:cBhvr>
                                        <p:cTn id="703" dur="2000"/>
                                        <p:tgtEl>
                                          <p:spTgt spid="32823"/>
                                        </p:tgtEl>
                                      </p:cBhvr>
                                    </p:animEffect>
                                    <p:set>
                                      <p:cBhvr>
                                        <p:cTn id="704" dur="1" fill="hold">
                                          <p:stCondLst>
                                            <p:cond delay="1999"/>
                                          </p:stCondLst>
                                        </p:cTn>
                                        <p:tgtEl>
                                          <p:spTgt spid="32823"/>
                                        </p:tgtEl>
                                        <p:attrNameLst>
                                          <p:attrName>style.visibility</p:attrName>
                                        </p:attrNameLst>
                                      </p:cBhvr>
                                      <p:to>
                                        <p:strVal val="hidden"/>
                                      </p:to>
                                    </p:set>
                                  </p:childTnLst>
                                </p:cTn>
                              </p:par>
                              <p:par>
                                <p:cTn id="705" presetID="10" presetClass="exit" presetSubtype="0" fill="hold" nodeType="withEffect">
                                  <p:stCondLst>
                                    <p:cond delay="0"/>
                                  </p:stCondLst>
                                  <p:childTnLst>
                                    <p:animEffect transition="out" filter="fade">
                                      <p:cBhvr>
                                        <p:cTn id="706" dur="2000"/>
                                        <p:tgtEl>
                                          <p:spTgt spid="32824"/>
                                        </p:tgtEl>
                                      </p:cBhvr>
                                    </p:animEffect>
                                    <p:set>
                                      <p:cBhvr>
                                        <p:cTn id="707" dur="1" fill="hold">
                                          <p:stCondLst>
                                            <p:cond delay="1999"/>
                                          </p:stCondLst>
                                        </p:cTn>
                                        <p:tgtEl>
                                          <p:spTgt spid="32824"/>
                                        </p:tgtEl>
                                        <p:attrNameLst>
                                          <p:attrName>style.visibility</p:attrName>
                                        </p:attrNameLst>
                                      </p:cBhvr>
                                      <p:to>
                                        <p:strVal val="hidden"/>
                                      </p:to>
                                    </p:set>
                                  </p:childTnLst>
                                </p:cTn>
                              </p:par>
                              <p:par>
                                <p:cTn id="708" presetID="10" presetClass="exit" presetSubtype="0" fill="hold" nodeType="withEffect">
                                  <p:stCondLst>
                                    <p:cond delay="0"/>
                                  </p:stCondLst>
                                  <p:childTnLst>
                                    <p:animEffect transition="out" filter="fade">
                                      <p:cBhvr>
                                        <p:cTn id="709" dur="2000"/>
                                        <p:tgtEl>
                                          <p:spTgt spid="32825"/>
                                        </p:tgtEl>
                                      </p:cBhvr>
                                    </p:animEffect>
                                    <p:set>
                                      <p:cBhvr>
                                        <p:cTn id="710" dur="1" fill="hold">
                                          <p:stCondLst>
                                            <p:cond delay="1999"/>
                                          </p:stCondLst>
                                        </p:cTn>
                                        <p:tgtEl>
                                          <p:spTgt spid="32825"/>
                                        </p:tgtEl>
                                        <p:attrNameLst>
                                          <p:attrName>style.visibility</p:attrName>
                                        </p:attrNameLst>
                                      </p:cBhvr>
                                      <p:to>
                                        <p:strVal val="hidden"/>
                                      </p:to>
                                    </p:set>
                                  </p:childTnLst>
                                </p:cTn>
                              </p:par>
                              <p:par>
                                <p:cTn id="711" presetID="10" presetClass="exit" presetSubtype="0" fill="hold" nodeType="withEffect">
                                  <p:stCondLst>
                                    <p:cond delay="0"/>
                                  </p:stCondLst>
                                  <p:childTnLst>
                                    <p:animEffect transition="out" filter="fade">
                                      <p:cBhvr>
                                        <p:cTn id="712" dur="2000"/>
                                        <p:tgtEl>
                                          <p:spTgt spid="32826"/>
                                        </p:tgtEl>
                                      </p:cBhvr>
                                    </p:animEffect>
                                    <p:set>
                                      <p:cBhvr>
                                        <p:cTn id="713" dur="1" fill="hold">
                                          <p:stCondLst>
                                            <p:cond delay="1999"/>
                                          </p:stCondLst>
                                        </p:cTn>
                                        <p:tgtEl>
                                          <p:spTgt spid="32826"/>
                                        </p:tgtEl>
                                        <p:attrNameLst>
                                          <p:attrName>style.visibility</p:attrName>
                                        </p:attrNameLst>
                                      </p:cBhvr>
                                      <p:to>
                                        <p:strVal val="hidden"/>
                                      </p:to>
                                    </p:set>
                                  </p:childTnLst>
                                </p:cTn>
                              </p:par>
                              <p:par>
                                <p:cTn id="714" presetID="10" presetClass="exit" presetSubtype="0" fill="hold" nodeType="withEffect">
                                  <p:stCondLst>
                                    <p:cond delay="0"/>
                                  </p:stCondLst>
                                  <p:childTnLst>
                                    <p:animEffect transition="out" filter="fade">
                                      <p:cBhvr>
                                        <p:cTn id="715" dur="2000"/>
                                        <p:tgtEl>
                                          <p:spTgt spid="32827"/>
                                        </p:tgtEl>
                                      </p:cBhvr>
                                    </p:animEffect>
                                    <p:set>
                                      <p:cBhvr>
                                        <p:cTn id="716" dur="1" fill="hold">
                                          <p:stCondLst>
                                            <p:cond delay="1999"/>
                                          </p:stCondLst>
                                        </p:cTn>
                                        <p:tgtEl>
                                          <p:spTgt spid="32827"/>
                                        </p:tgtEl>
                                        <p:attrNameLst>
                                          <p:attrName>style.visibility</p:attrName>
                                        </p:attrNameLst>
                                      </p:cBhvr>
                                      <p:to>
                                        <p:strVal val="hidden"/>
                                      </p:to>
                                    </p:set>
                                  </p:childTnLst>
                                </p:cTn>
                              </p:par>
                              <p:par>
                                <p:cTn id="717" presetID="10" presetClass="exit" presetSubtype="0" fill="hold" nodeType="withEffect">
                                  <p:stCondLst>
                                    <p:cond delay="0"/>
                                  </p:stCondLst>
                                  <p:childTnLst>
                                    <p:animEffect transition="out" filter="fade">
                                      <p:cBhvr>
                                        <p:cTn id="718" dur="2000"/>
                                        <p:tgtEl>
                                          <p:spTgt spid="32828"/>
                                        </p:tgtEl>
                                      </p:cBhvr>
                                    </p:animEffect>
                                    <p:set>
                                      <p:cBhvr>
                                        <p:cTn id="719" dur="1" fill="hold">
                                          <p:stCondLst>
                                            <p:cond delay="1999"/>
                                          </p:stCondLst>
                                        </p:cTn>
                                        <p:tgtEl>
                                          <p:spTgt spid="32828"/>
                                        </p:tgtEl>
                                        <p:attrNameLst>
                                          <p:attrName>style.visibility</p:attrName>
                                        </p:attrNameLst>
                                      </p:cBhvr>
                                      <p:to>
                                        <p:strVal val="hidden"/>
                                      </p:to>
                                    </p:set>
                                  </p:childTnLst>
                                </p:cTn>
                              </p:par>
                              <p:par>
                                <p:cTn id="720" presetID="10" presetClass="exit" presetSubtype="0" fill="hold" nodeType="withEffect">
                                  <p:stCondLst>
                                    <p:cond delay="0"/>
                                  </p:stCondLst>
                                  <p:childTnLst>
                                    <p:animEffect transition="out" filter="fade">
                                      <p:cBhvr>
                                        <p:cTn id="721" dur="2000"/>
                                        <p:tgtEl>
                                          <p:spTgt spid="32829"/>
                                        </p:tgtEl>
                                      </p:cBhvr>
                                    </p:animEffect>
                                    <p:set>
                                      <p:cBhvr>
                                        <p:cTn id="722" dur="1" fill="hold">
                                          <p:stCondLst>
                                            <p:cond delay="1999"/>
                                          </p:stCondLst>
                                        </p:cTn>
                                        <p:tgtEl>
                                          <p:spTgt spid="32829"/>
                                        </p:tgtEl>
                                        <p:attrNameLst>
                                          <p:attrName>style.visibility</p:attrName>
                                        </p:attrNameLst>
                                      </p:cBhvr>
                                      <p:to>
                                        <p:strVal val="hidden"/>
                                      </p:to>
                                    </p:set>
                                  </p:childTnLst>
                                </p:cTn>
                              </p:par>
                              <p:par>
                                <p:cTn id="723" presetID="10" presetClass="exit" presetSubtype="0" fill="hold" nodeType="withEffect">
                                  <p:stCondLst>
                                    <p:cond delay="0"/>
                                  </p:stCondLst>
                                  <p:childTnLst>
                                    <p:animEffect transition="out" filter="fade">
                                      <p:cBhvr>
                                        <p:cTn id="724" dur="2000"/>
                                        <p:tgtEl>
                                          <p:spTgt spid="32830"/>
                                        </p:tgtEl>
                                      </p:cBhvr>
                                    </p:animEffect>
                                    <p:set>
                                      <p:cBhvr>
                                        <p:cTn id="725" dur="1" fill="hold">
                                          <p:stCondLst>
                                            <p:cond delay="1999"/>
                                          </p:stCondLst>
                                        </p:cTn>
                                        <p:tgtEl>
                                          <p:spTgt spid="32830"/>
                                        </p:tgtEl>
                                        <p:attrNameLst>
                                          <p:attrName>style.visibility</p:attrName>
                                        </p:attrNameLst>
                                      </p:cBhvr>
                                      <p:to>
                                        <p:strVal val="hidden"/>
                                      </p:to>
                                    </p:set>
                                  </p:childTnLst>
                                </p:cTn>
                              </p:par>
                              <p:par>
                                <p:cTn id="726" presetID="10" presetClass="exit" presetSubtype="0" fill="hold" nodeType="withEffect">
                                  <p:stCondLst>
                                    <p:cond delay="0"/>
                                  </p:stCondLst>
                                  <p:childTnLst>
                                    <p:animEffect transition="out" filter="fade">
                                      <p:cBhvr>
                                        <p:cTn id="727" dur="2000"/>
                                        <p:tgtEl>
                                          <p:spTgt spid="32831"/>
                                        </p:tgtEl>
                                      </p:cBhvr>
                                    </p:animEffect>
                                    <p:set>
                                      <p:cBhvr>
                                        <p:cTn id="728" dur="1" fill="hold">
                                          <p:stCondLst>
                                            <p:cond delay="1999"/>
                                          </p:stCondLst>
                                        </p:cTn>
                                        <p:tgtEl>
                                          <p:spTgt spid="32831"/>
                                        </p:tgtEl>
                                        <p:attrNameLst>
                                          <p:attrName>style.visibility</p:attrName>
                                        </p:attrNameLst>
                                      </p:cBhvr>
                                      <p:to>
                                        <p:strVal val="hidden"/>
                                      </p:to>
                                    </p:set>
                                  </p:childTnLst>
                                </p:cTn>
                              </p:par>
                              <p:par>
                                <p:cTn id="729" presetID="10" presetClass="exit" presetSubtype="0" fill="hold" nodeType="withEffect">
                                  <p:stCondLst>
                                    <p:cond delay="0"/>
                                  </p:stCondLst>
                                  <p:childTnLst>
                                    <p:animEffect transition="out" filter="fade">
                                      <p:cBhvr>
                                        <p:cTn id="730" dur="2000"/>
                                        <p:tgtEl>
                                          <p:spTgt spid="32832"/>
                                        </p:tgtEl>
                                      </p:cBhvr>
                                    </p:animEffect>
                                    <p:set>
                                      <p:cBhvr>
                                        <p:cTn id="731" dur="1" fill="hold">
                                          <p:stCondLst>
                                            <p:cond delay="1999"/>
                                          </p:stCondLst>
                                        </p:cTn>
                                        <p:tgtEl>
                                          <p:spTgt spid="32832"/>
                                        </p:tgtEl>
                                        <p:attrNameLst>
                                          <p:attrName>style.visibility</p:attrName>
                                        </p:attrNameLst>
                                      </p:cBhvr>
                                      <p:to>
                                        <p:strVal val="hidden"/>
                                      </p:to>
                                    </p:set>
                                  </p:childTnLst>
                                </p:cTn>
                              </p:par>
                              <p:par>
                                <p:cTn id="732" presetID="10" presetClass="exit" presetSubtype="0" fill="hold" nodeType="withEffect">
                                  <p:stCondLst>
                                    <p:cond delay="0"/>
                                  </p:stCondLst>
                                  <p:childTnLst>
                                    <p:animEffect transition="out" filter="fade">
                                      <p:cBhvr>
                                        <p:cTn id="733" dur="2000"/>
                                        <p:tgtEl>
                                          <p:spTgt spid="32833"/>
                                        </p:tgtEl>
                                      </p:cBhvr>
                                    </p:animEffect>
                                    <p:set>
                                      <p:cBhvr>
                                        <p:cTn id="734" dur="1" fill="hold">
                                          <p:stCondLst>
                                            <p:cond delay="1999"/>
                                          </p:stCondLst>
                                        </p:cTn>
                                        <p:tgtEl>
                                          <p:spTgt spid="32833"/>
                                        </p:tgtEl>
                                        <p:attrNameLst>
                                          <p:attrName>style.visibility</p:attrName>
                                        </p:attrNameLst>
                                      </p:cBhvr>
                                      <p:to>
                                        <p:strVal val="hidden"/>
                                      </p:to>
                                    </p:set>
                                  </p:childTnLst>
                                </p:cTn>
                              </p:par>
                              <p:par>
                                <p:cTn id="735" presetID="10" presetClass="exit" presetSubtype="0" fill="hold" nodeType="withEffect">
                                  <p:stCondLst>
                                    <p:cond delay="0"/>
                                  </p:stCondLst>
                                  <p:childTnLst>
                                    <p:animEffect transition="out" filter="fade">
                                      <p:cBhvr>
                                        <p:cTn id="736" dur="2000"/>
                                        <p:tgtEl>
                                          <p:spTgt spid="32834"/>
                                        </p:tgtEl>
                                      </p:cBhvr>
                                    </p:animEffect>
                                    <p:set>
                                      <p:cBhvr>
                                        <p:cTn id="737" dur="1" fill="hold">
                                          <p:stCondLst>
                                            <p:cond delay="1999"/>
                                          </p:stCondLst>
                                        </p:cTn>
                                        <p:tgtEl>
                                          <p:spTgt spid="32834"/>
                                        </p:tgtEl>
                                        <p:attrNameLst>
                                          <p:attrName>style.visibility</p:attrName>
                                        </p:attrNameLst>
                                      </p:cBhvr>
                                      <p:to>
                                        <p:strVal val="hidden"/>
                                      </p:to>
                                    </p:set>
                                  </p:childTnLst>
                                </p:cTn>
                              </p:par>
                              <p:par>
                                <p:cTn id="738" presetID="10" presetClass="exit" presetSubtype="0" fill="hold" nodeType="withEffect">
                                  <p:stCondLst>
                                    <p:cond delay="0"/>
                                  </p:stCondLst>
                                  <p:childTnLst>
                                    <p:animEffect transition="out" filter="fade">
                                      <p:cBhvr>
                                        <p:cTn id="739" dur="2000"/>
                                        <p:tgtEl>
                                          <p:spTgt spid="32835"/>
                                        </p:tgtEl>
                                      </p:cBhvr>
                                    </p:animEffect>
                                    <p:set>
                                      <p:cBhvr>
                                        <p:cTn id="740" dur="1" fill="hold">
                                          <p:stCondLst>
                                            <p:cond delay="1999"/>
                                          </p:stCondLst>
                                        </p:cTn>
                                        <p:tgtEl>
                                          <p:spTgt spid="32835"/>
                                        </p:tgtEl>
                                        <p:attrNameLst>
                                          <p:attrName>style.visibility</p:attrName>
                                        </p:attrNameLst>
                                      </p:cBhvr>
                                      <p:to>
                                        <p:strVal val="hidden"/>
                                      </p:to>
                                    </p:set>
                                  </p:childTnLst>
                                </p:cTn>
                              </p:par>
                              <p:par>
                                <p:cTn id="741" presetID="10" presetClass="exit" presetSubtype="0" fill="hold" nodeType="withEffect">
                                  <p:stCondLst>
                                    <p:cond delay="0"/>
                                  </p:stCondLst>
                                  <p:childTnLst>
                                    <p:animEffect transition="out" filter="fade">
                                      <p:cBhvr>
                                        <p:cTn id="742" dur="2000"/>
                                        <p:tgtEl>
                                          <p:spTgt spid="32836"/>
                                        </p:tgtEl>
                                      </p:cBhvr>
                                    </p:animEffect>
                                    <p:set>
                                      <p:cBhvr>
                                        <p:cTn id="743" dur="1" fill="hold">
                                          <p:stCondLst>
                                            <p:cond delay="1999"/>
                                          </p:stCondLst>
                                        </p:cTn>
                                        <p:tgtEl>
                                          <p:spTgt spid="32836"/>
                                        </p:tgtEl>
                                        <p:attrNameLst>
                                          <p:attrName>style.visibility</p:attrName>
                                        </p:attrNameLst>
                                      </p:cBhvr>
                                      <p:to>
                                        <p:strVal val="hidden"/>
                                      </p:to>
                                    </p:set>
                                  </p:childTnLst>
                                </p:cTn>
                              </p:par>
                              <p:par>
                                <p:cTn id="744" presetID="10" presetClass="exit" presetSubtype="0" fill="hold" nodeType="withEffect">
                                  <p:stCondLst>
                                    <p:cond delay="0"/>
                                  </p:stCondLst>
                                  <p:childTnLst>
                                    <p:animEffect transition="out" filter="fade">
                                      <p:cBhvr>
                                        <p:cTn id="745" dur="2000"/>
                                        <p:tgtEl>
                                          <p:spTgt spid="32837"/>
                                        </p:tgtEl>
                                      </p:cBhvr>
                                    </p:animEffect>
                                    <p:set>
                                      <p:cBhvr>
                                        <p:cTn id="746" dur="1" fill="hold">
                                          <p:stCondLst>
                                            <p:cond delay="1999"/>
                                          </p:stCondLst>
                                        </p:cTn>
                                        <p:tgtEl>
                                          <p:spTgt spid="32837"/>
                                        </p:tgtEl>
                                        <p:attrNameLst>
                                          <p:attrName>style.visibility</p:attrName>
                                        </p:attrNameLst>
                                      </p:cBhvr>
                                      <p:to>
                                        <p:strVal val="hidden"/>
                                      </p:to>
                                    </p:set>
                                  </p:childTnLst>
                                </p:cTn>
                              </p:par>
                              <p:par>
                                <p:cTn id="747" presetID="10" presetClass="exit" presetSubtype="0" fill="hold" nodeType="withEffect">
                                  <p:stCondLst>
                                    <p:cond delay="0"/>
                                  </p:stCondLst>
                                  <p:childTnLst>
                                    <p:animEffect transition="out" filter="fade">
                                      <p:cBhvr>
                                        <p:cTn id="748" dur="2000"/>
                                        <p:tgtEl>
                                          <p:spTgt spid="32838"/>
                                        </p:tgtEl>
                                      </p:cBhvr>
                                    </p:animEffect>
                                    <p:set>
                                      <p:cBhvr>
                                        <p:cTn id="749" dur="1" fill="hold">
                                          <p:stCondLst>
                                            <p:cond delay="1999"/>
                                          </p:stCondLst>
                                        </p:cTn>
                                        <p:tgtEl>
                                          <p:spTgt spid="32838"/>
                                        </p:tgtEl>
                                        <p:attrNameLst>
                                          <p:attrName>style.visibility</p:attrName>
                                        </p:attrNameLst>
                                      </p:cBhvr>
                                      <p:to>
                                        <p:strVal val="hidden"/>
                                      </p:to>
                                    </p:set>
                                  </p:childTnLst>
                                </p:cTn>
                              </p:par>
                              <p:par>
                                <p:cTn id="750" presetID="10" presetClass="exit" presetSubtype="0" fill="hold" nodeType="withEffect">
                                  <p:stCondLst>
                                    <p:cond delay="0"/>
                                  </p:stCondLst>
                                  <p:childTnLst>
                                    <p:animEffect transition="out" filter="fade">
                                      <p:cBhvr>
                                        <p:cTn id="751" dur="2000"/>
                                        <p:tgtEl>
                                          <p:spTgt spid="32839"/>
                                        </p:tgtEl>
                                      </p:cBhvr>
                                    </p:animEffect>
                                    <p:set>
                                      <p:cBhvr>
                                        <p:cTn id="752" dur="1" fill="hold">
                                          <p:stCondLst>
                                            <p:cond delay="1999"/>
                                          </p:stCondLst>
                                        </p:cTn>
                                        <p:tgtEl>
                                          <p:spTgt spid="32839"/>
                                        </p:tgtEl>
                                        <p:attrNameLst>
                                          <p:attrName>style.visibility</p:attrName>
                                        </p:attrNameLst>
                                      </p:cBhvr>
                                      <p:to>
                                        <p:strVal val="hidden"/>
                                      </p:to>
                                    </p:set>
                                  </p:childTnLst>
                                </p:cTn>
                              </p:par>
                              <p:par>
                                <p:cTn id="753" presetID="10" presetClass="exit" presetSubtype="0" fill="hold" nodeType="withEffect">
                                  <p:stCondLst>
                                    <p:cond delay="0"/>
                                  </p:stCondLst>
                                  <p:childTnLst>
                                    <p:animEffect transition="out" filter="fade">
                                      <p:cBhvr>
                                        <p:cTn id="754" dur="2000"/>
                                        <p:tgtEl>
                                          <p:spTgt spid="32840"/>
                                        </p:tgtEl>
                                      </p:cBhvr>
                                    </p:animEffect>
                                    <p:set>
                                      <p:cBhvr>
                                        <p:cTn id="755" dur="1" fill="hold">
                                          <p:stCondLst>
                                            <p:cond delay="1999"/>
                                          </p:stCondLst>
                                        </p:cTn>
                                        <p:tgtEl>
                                          <p:spTgt spid="32840"/>
                                        </p:tgtEl>
                                        <p:attrNameLst>
                                          <p:attrName>style.visibility</p:attrName>
                                        </p:attrNameLst>
                                      </p:cBhvr>
                                      <p:to>
                                        <p:strVal val="hidden"/>
                                      </p:to>
                                    </p:set>
                                  </p:childTnLst>
                                </p:cTn>
                              </p:par>
                              <p:par>
                                <p:cTn id="756" presetID="10" presetClass="exit" presetSubtype="0" fill="hold" nodeType="withEffect">
                                  <p:stCondLst>
                                    <p:cond delay="0"/>
                                  </p:stCondLst>
                                  <p:childTnLst>
                                    <p:animEffect transition="out" filter="fade">
                                      <p:cBhvr>
                                        <p:cTn id="757" dur="2000"/>
                                        <p:tgtEl>
                                          <p:spTgt spid="32841"/>
                                        </p:tgtEl>
                                      </p:cBhvr>
                                    </p:animEffect>
                                    <p:set>
                                      <p:cBhvr>
                                        <p:cTn id="758" dur="1" fill="hold">
                                          <p:stCondLst>
                                            <p:cond delay="1999"/>
                                          </p:stCondLst>
                                        </p:cTn>
                                        <p:tgtEl>
                                          <p:spTgt spid="32841"/>
                                        </p:tgtEl>
                                        <p:attrNameLst>
                                          <p:attrName>style.visibility</p:attrName>
                                        </p:attrNameLst>
                                      </p:cBhvr>
                                      <p:to>
                                        <p:strVal val="hidden"/>
                                      </p:to>
                                    </p:set>
                                  </p:childTnLst>
                                </p:cTn>
                              </p:par>
                              <p:par>
                                <p:cTn id="759" presetID="10" presetClass="exit" presetSubtype="0" fill="hold" nodeType="withEffect">
                                  <p:stCondLst>
                                    <p:cond delay="0"/>
                                  </p:stCondLst>
                                  <p:childTnLst>
                                    <p:animEffect transition="out" filter="fade">
                                      <p:cBhvr>
                                        <p:cTn id="760" dur="2000"/>
                                        <p:tgtEl>
                                          <p:spTgt spid="32842"/>
                                        </p:tgtEl>
                                      </p:cBhvr>
                                    </p:animEffect>
                                    <p:set>
                                      <p:cBhvr>
                                        <p:cTn id="761" dur="1" fill="hold">
                                          <p:stCondLst>
                                            <p:cond delay="1999"/>
                                          </p:stCondLst>
                                        </p:cTn>
                                        <p:tgtEl>
                                          <p:spTgt spid="32842"/>
                                        </p:tgtEl>
                                        <p:attrNameLst>
                                          <p:attrName>style.visibility</p:attrName>
                                        </p:attrNameLst>
                                      </p:cBhvr>
                                      <p:to>
                                        <p:strVal val="hidden"/>
                                      </p:to>
                                    </p:set>
                                  </p:childTnLst>
                                </p:cTn>
                              </p:par>
                              <p:par>
                                <p:cTn id="762" presetID="10" presetClass="exit" presetSubtype="0" fill="hold" nodeType="withEffect">
                                  <p:stCondLst>
                                    <p:cond delay="0"/>
                                  </p:stCondLst>
                                  <p:childTnLst>
                                    <p:animEffect transition="out" filter="fade">
                                      <p:cBhvr>
                                        <p:cTn id="763" dur="2000"/>
                                        <p:tgtEl>
                                          <p:spTgt spid="32843"/>
                                        </p:tgtEl>
                                      </p:cBhvr>
                                    </p:animEffect>
                                    <p:set>
                                      <p:cBhvr>
                                        <p:cTn id="764" dur="1" fill="hold">
                                          <p:stCondLst>
                                            <p:cond delay="1999"/>
                                          </p:stCondLst>
                                        </p:cTn>
                                        <p:tgtEl>
                                          <p:spTgt spid="32843"/>
                                        </p:tgtEl>
                                        <p:attrNameLst>
                                          <p:attrName>style.visibility</p:attrName>
                                        </p:attrNameLst>
                                      </p:cBhvr>
                                      <p:to>
                                        <p:strVal val="hidden"/>
                                      </p:to>
                                    </p:set>
                                  </p:childTnLst>
                                </p:cTn>
                              </p:par>
                              <p:par>
                                <p:cTn id="765" presetID="10" presetClass="exit" presetSubtype="0" fill="hold" nodeType="withEffect">
                                  <p:stCondLst>
                                    <p:cond delay="0"/>
                                  </p:stCondLst>
                                  <p:childTnLst>
                                    <p:animEffect transition="out" filter="fade">
                                      <p:cBhvr>
                                        <p:cTn id="766" dur="2000"/>
                                        <p:tgtEl>
                                          <p:spTgt spid="32844"/>
                                        </p:tgtEl>
                                      </p:cBhvr>
                                    </p:animEffect>
                                    <p:set>
                                      <p:cBhvr>
                                        <p:cTn id="767" dur="1" fill="hold">
                                          <p:stCondLst>
                                            <p:cond delay="1999"/>
                                          </p:stCondLst>
                                        </p:cTn>
                                        <p:tgtEl>
                                          <p:spTgt spid="32844"/>
                                        </p:tgtEl>
                                        <p:attrNameLst>
                                          <p:attrName>style.visibility</p:attrName>
                                        </p:attrNameLst>
                                      </p:cBhvr>
                                      <p:to>
                                        <p:strVal val="hidden"/>
                                      </p:to>
                                    </p:set>
                                  </p:childTnLst>
                                </p:cTn>
                              </p:par>
                              <p:par>
                                <p:cTn id="768" presetID="10" presetClass="exit" presetSubtype="0" fill="hold" nodeType="withEffect">
                                  <p:stCondLst>
                                    <p:cond delay="0"/>
                                  </p:stCondLst>
                                  <p:childTnLst>
                                    <p:animEffect transition="out" filter="fade">
                                      <p:cBhvr>
                                        <p:cTn id="769" dur="2000"/>
                                        <p:tgtEl>
                                          <p:spTgt spid="32845"/>
                                        </p:tgtEl>
                                      </p:cBhvr>
                                    </p:animEffect>
                                    <p:set>
                                      <p:cBhvr>
                                        <p:cTn id="770" dur="1" fill="hold">
                                          <p:stCondLst>
                                            <p:cond delay="1999"/>
                                          </p:stCondLst>
                                        </p:cTn>
                                        <p:tgtEl>
                                          <p:spTgt spid="32845"/>
                                        </p:tgtEl>
                                        <p:attrNameLst>
                                          <p:attrName>style.visibility</p:attrName>
                                        </p:attrNameLst>
                                      </p:cBhvr>
                                      <p:to>
                                        <p:strVal val="hidden"/>
                                      </p:to>
                                    </p:set>
                                  </p:childTnLst>
                                </p:cTn>
                              </p:par>
                              <p:par>
                                <p:cTn id="771" presetID="10" presetClass="exit" presetSubtype="0" fill="hold" nodeType="withEffect">
                                  <p:stCondLst>
                                    <p:cond delay="0"/>
                                  </p:stCondLst>
                                  <p:childTnLst>
                                    <p:animEffect transition="out" filter="fade">
                                      <p:cBhvr>
                                        <p:cTn id="772" dur="2000"/>
                                        <p:tgtEl>
                                          <p:spTgt spid="32846"/>
                                        </p:tgtEl>
                                      </p:cBhvr>
                                    </p:animEffect>
                                    <p:set>
                                      <p:cBhvr>
                                        <p:cTn id="773" dur="1" fill="hold">
                                          <p:stCondLst>
                                            <p:cond delay="1999"/>
                                          </p:stCondLst>
                                        </p:cTn>
                                        <p:tgtEl>
                                          <p:spTgt spid="32846"/>
                                        </p:tgtEl>
                                        <p:attrNameLst>
                                          <p:attrName>style.visibility</p:attrName>
                                        </p:attrNameLst>
                                      </p:cBhvr>
                                      <p:to>
                                        <p:strVal val="hidden"/>
                                      </p:to>
                                    </p:set>
                                  </p:childTnLst>
                                </p:cTn>
                              </p:par>
                              <p:par>
                                <p:cTn id="774" presetID="10" presetClass="exit" presetSubtype="0" fill="hold" nodeType="withEffect">
                                  <p:stCondLst>
                                    <p:cond delay="0"/>
                                  </p:stCondLst>
                                  <p:childTnLst>
                                    <p:animEffect transition="out" filter="fade">
                                      <p:cBhvr>
                                        <p:cTn id="775" dur="2000"/>
                                        <p:tgtEl>
                                          <p:spTgt spid="32847"/>
                                        </p:tgtEl>
                                      </p:cBhvr>
                                    </p:animEffect>
                                    <p:set>
                                      <p:cBhvr>
                                        <p:cTn id="776" dur="1" fill="hold">
                                          <p:stCondLst>
                                            <p:cond delay="1999"/>
                                          </p:stCondLst>
                                        </p:cTn>
                                        <p:tgtEl>
                                          <p:spTgt spid="32847"/>
                                        </p:tgtEl>
                                        <p:attrNameLst>
                                          <p:attrName>style.visibility</p:attrName>
                                        </p:attrNameLst>
                                      </p:cBhvr>
                                      <p:to>
                                        <p:strVal val="hidden"/>
                                      </p:to>
                                    </p:set>
                                  </p:childTnLst>
                                </p:cTn>
                              </p:par>
                              <p:par>
                                <p:cTn id="777" presetID="10" presetClass="exit" presetSubtype="0" fill="hold" nodeType="withEffect">
                                  <p:stCondLst>
                                    <p:cond delay="0"/>
                                  </p:stCondLst>
                                  <p:childTnLst>
                                    <p:animEffect transition="out" filter="fade">
                                      <p:cBhvr>
                                        <p:cTn id="778" dur="2000"/>
                                        <p:tgtEl>
                                          <p:spTgt spid="32848"/>
                                        </p:tgtEl>
                                      </p:cBhvr>
                                    </p:animEffect>
                                    <p:set>
                                      <p:cBhvr>
                                        <p:cTn id="779" dur="1" fill="hold">
                                          <p:stCondLst>
                                            <p:cond delay="1999"/>
                                          </p:stCondLst>
                                        </p:cTn>
                                        <p:tgtEl>
                                          <p:spTgt spid="32848"/>
                                        </p:tgtEl>
                                        <p:attrNameLst>
                                          <p:attrName>style.visibility</p:attrName>
                                        </p:attrNameLst>
                                      </p:cBhvr>
                                      <p:to>
                                        <p:strVal val="hidden"/>
                                      </p:to>
                                    </p:set>
                                  </p:childTnLst>
                                </p:cTn>
                              </p:par>
                              <p:par>
                                <p:cTn id="780" presetID="10" presetClass="exit" presetSubtype="0" fill="hold" nodeType="withEffect">
                                  <p:stCondLst>
                                    <p:cond delay="0"/>
                                  </p:stCondLst>
                                  <p:childTnLst>
                                    <p:animEffect transition="out" filter="fade">
                                      <p:cBhvr>
                                        <p:cTn id="781" dur="2000"/>
                                        <p:tgtEl>
                                          <p:spTgt spid="32849"/>
                                        </p:tgtEl>
                                      </p:cBhvr>
                                    </p:animEffect>
                                    <p:set>
                                      <p:cBhvr>
                                        <p:cTn id="782" dur="1" fill="hold">
                                          <p:stCondLst>
                                            <p:cond delay="1999"/>
                                          </p:stCondLst>
                                        </p:cTn>
                                        <p:tgtEl>
                                          <p:spTgt spid="32849"/>
                                        </p:tgtEl>
                                        <p:attrNameLst>
                                          <p:attrName>style.visibility</p:attrName>
                                        </p:attrNameLst>
                                      </p:cBhvr>
                                      <p:to>
                                        <p:strVal val="hidden"/>
                                      </p:to>
                                    </p:set>
                                  </p:childTnLst>
                                </p:cTn>
                              </p:par>
                              <p:par>
                                <p:cTn id="783" presetID="10" presetClass="exit" presetSubtype="0" fill="hold" nodeType="withEffect">
                                  <p:stCondLst>
                                    <p:cond delay="0"/>
                                  </p:stCondLst>
                                  <p:childTnLst>
                                    <p:animEffect transition="out" filter="fade">
                                      <p:cBhvr>
                                        <p:cTn id="784" dur="2000"/>
                                        <p:tgtEl>
                                          <p:spTgt spid="32850"/>
                                        </p:tgtEl>
                                      </p:cBhvr>
                                    </p:animEffect>
                                    <p:set>
                                      <p:cBhvr>
                                        <p:cTn id="785" dur="1" fill="hold">
                                          <p:stCondLst>
                                            <p:cond delay="1999"/>
                                          </p:stCondLst>
                                        </p:cTn>
                                        <p:tgtEl>
                                          <p:spTgt spid="32850"/>
                                        </p:tgtEl>
                                        <p:attrNameLst>
                                          <p:attrName>style.visibility</p:attrName>
                                        </p:attrNameLst>
                                      </p:cBhvr>
                                      <p:to>
                                        <p:strVal val="hidden"/>
                                      </p:to>
                                    </p:set>
                                  </p:childTnLst>
                                </p:cTn>
                              </p:par>
                              <p:par>
                                <p:cTn id="786" presetID="10" presetClass="exit" presetSubtype="0" fill="hold" nodeType="withEffect">
                                  <p:stCondLst>
                                    <p:cond delay="0"/>
                                  </p:stCondLst>
                                  <p:childTnLst>
                                    <p:animEffect transition="out" filter="fade">
                                      <p:cBhvr>
                                        <p:cTn id="787" dur="2000"/>
                                        <p:tgtEl>
                                          <p:spTgt spid="32851"/>
                                        </p:tgtEl>
                                      </p:cBhvr>
                                    </p:animEffect>
                                    <p:set>
                                      <p:cBhvr>
                                        <p:cTn id="788" dur="1" fill="hold">
                                          <p:stCondLst>
                                            <p:cond delay="1999"/>
                                          </p:stCondLst>
                                        </p:cTn>
                                        <p:tgtEl>
                                          <p:spTgt spid="32851"/>
                                        </p:tgtEl>
                                        <p:attrNameLst>
                                          <p:attrName>style.visibility</p:attrName>
                                        </p:attrNameLst>
                                      </p:cBhvr>
                                      <p:to>
                                        <p:strVal val="hidden"/>
                                      </p:to>
                                    </p:set>
                                  </p:childTnLst>
                                </p:cTn>
                              </p:par>
                              <p:par>
                                <p:cTn id="789" presetID="10" presetClass="exit" presetSubtype="0" fill="hold" nodeType="withEffect">
                                  <p:stCondLst>
                                    <p:cond delay="0"/>
                                  </p:stCondLst>
                                  <p:childTnLst>
                                    <p:animEffect transition="out" filter="fade">
                                      <p:cBhvr>
                                        <p:cTn id="790" dur="2000"/>
                                        <p:tgtEl>
                                          <p:spTgt spid="32852"/>
                                        </p:tgtEl>
                                      </p:cBhvr>
                                    </p:animEffect>
                                    <p:set>
                                      <p:cBhvr>
                                        <p:cTn id="791" dur="1" fill="hold">
                                          <p:stCondLst>
                                            <p:cond delay="1999"/>
                                          </p:stCondLst>
                                        </p:cTn>
                                        <p:tgtEl>
                                          <p:spTgt spid="32852"/>
                                        </p:tgtEl>
                                        <p:attrNameLst>
                                          <p:attrName>style.visibility</p:attrName>
                                        </p:attrNameLst>
                                      </p:cBhvr>
                                      <p:to>
                                        <p:strVal val="hidden"/>
                                      </p:to>
                                    </p:set>
                                  </p:childTnLst>
                                </p:cTn>
                              </p:par>
                              <p:par>
                                <p:cTn id="792" presetID="10" presetClass="exit" presetSubtype="0" fill="hold" nodeType="withEffect">
                                  <p:stCondLst>
                                    <p:cond delay="0"/>
                                  </p:stCondLst>
                                  <p:childTnLst>
                                    <p:animEffect transition="out" filter="fade">
                                      <p:cBhvr>
                                        <p:cTn id="793" dur="2000"/>
                                        <p:tgtEl>
                                          <p:spTgt spid="32853"/>
                                        </p:tgtEl>
                                      </p:cBhvr>
                                    </p:animEffect>
                                    <p:set>
                                      <p:cBhvr>
                                        <p:cTn id="794" dur="1" fill="hold">
                                          <p:stCondLst>
                                            <p:cond delay="1999"/>
                                          </p:stCondLst>
                                        </p:cTn>
                                        <p:tgtEl>
                                          <p:spTgt spid="32853"/>
                                        </p:tgtEl>
                                        <p:attrNameLst>
                                          <p:attrName>style.visibility</p:attrName>
                                        </p:attrNameLst>
                                      </p:cBhvr>
                                      <p:to>
                                        <p:strVal val="hidden"/>
                                      </p:to>
                                    </p:set>
                                  </p:childTnLst>
                                </p:cTn>
                              </p:par>
                              <p:par>
                                <p:cTn id="795" presetID="10" presetClass="exit" presetSubtype="0" fill="hold" nodeType="withEffect">
                                  <p:stCondLst>
                                    <p:cond delay="0"/>
                                  </p:stCondLst>
                                  <p:childTnLst>
                                    <p:animEffect transition="out" filter="fade">
                                      <p:cBhvr>
                                        <p:cTn id="796" dur="2000"/>
                                        <p:tgtEl>
                                          <p:spTgt spid="32854"/>
                                        </p:tgtEl>
                                      </p:cBhvr>
                                    </p:animEffect>
                                    <p:set>
                                      <p:cBhvr>
                                        <p:cTn id="797" dur="1" fill="hold">
                                          <p:stCondLst>
                                            <p:cond delay="1999"/>
                                          </p:stCondLst>
                                        </p:cTn>
                                        <p:tgtEl>
                                          <p:spTgt spid="32854"/>
                                        </p:tgtEl>
                                        <p:attrNameLst>
                                          <p:attrName>style.visibility</p:attrName>
                                        </p:attrNameLst>
                                      </p:cBhvr>
                                      <p:to>
                                        <p:strVal val="hidden"/>
                                      </p:to>
                                    </p:set>
                                  </p:childTnLst>
                                </p:cTn>
                              </p:par>
                              <p:par>
                                <p:cTn id="798" presetID="10" presetClass="exit" presetSubtype="0" fill="hold" nodeType="withEffect">
                                  <p:stCondLst>
                                    <p:cond delay="0"/>
                                  </p:stCondLst>
                                  <p:childTnLst>
                                    <p:animEffect transition="out" filter="fade">
                                      <p:cBhvr>
                                        <p:cTn id="799" dur="2000"/>
                                        <p:tgtEl>
                                          <p:spTgt spid="32855"/>
                                        </p:tgtEl>
                                      </p:cBhvr>
                                    </p:animEffect>
                                    <p:set>
                                      <p:cBhvr>
                                        <p:cTn id="800" dur="1" fill="hold">
                                          <p:stCondLst>
                                            <p:cond delay="1999"/>
                                          </p:stCondLst>
                                        </p:cTn>
                                        <p:tgtEl>
                                          <p:spTgt spid="32855"/>
                                        </p:tgtEl>
                                        <p:attrNameLst>
                                          <p:attrName>style.visibility</p:attrName>
                                        </p:attrNameLst>
                                      </p:cBhvr>
                                      <p:to>
                                        <p:strVal val="hidden"/>
                                      </p:to>
                                    </p:set>
                                  </p:childTnLst>
                                </p:cTn>
                              </p:par>
                              <p:par>
                                <p:cTn id="801" presetID="10" presetClass="exit" presetSubtype="0" fill="hold" nodeType="withEffect">
                                  <p:stCondLst>
                                    <p:cond delay="0"/>
                                  </p:stCondLst>
                                  <p:childTnLst>
                                    <p:animEffect transition="out" filter="fade">
                                      <p:cBhvr>
                                        <p:cTn id="802" dur="2000"/>
                                        <p:tgtEl>
                                          <p:spTgt spid="32856"/>
                                        </p:tgtEl>
                                      </p:cBhvr>
                                    </p:animEffect>
                                    <p:set>
                                      <p:cBhvr>
                                        <p:cTn id="803" dur="1" fill="hold">
                                          <p:stCondLst>
                                            <p:cond delay="1999"/>
                                          </p:stCondLst>
                                        </p:cTn>
                                        <p:tgtEl>
                                          <p:spTgt spid="32856"/>
                                        </p:tgtEl>
                                        <p:attrNameLst>
                                          <p:attrName>style.visibility</p:attrName>
                                        </p:attrNameLst>
                                      </p:cBhvr>
                                      <p:to>
                                        <p:strVal val="hidden"/>
                                      </p:to>
                                    </p:set>
                                  </p:childTnLst>
                                </p:cTn>
                              </p:par>
                              <p:par>
                                <p:cTn id="804" presetID="10" presetClass="exit" presetSubtype="0" fill="hold" nodeType="withEffect">
                                  <p:stCondLst>
                                    <p:cond delay="0"/>
                                  </p:stCondLst>
                                  <p:childTnLst>
                                    <p:animEffect transition="out" filter="fade">
                                      <p:cBhvr>
                                        <p:cTn id="805" dur="2000"/>
                                        <p:tgtEl>
                                          <p:spTgt spid="32857"/>
                                        </p:tgtEl>
                                      </p:cBhvr>
                                    </p:animEffect>
                                    <p:set>
                                      <p:cBhvr>
                                        <p:cTn id="806" dur="1" fill="hold">
                                          <p:stCondLst>
                                            <p:cond delay="1999"/>
                                          </p:stCondLst>
                                        </p:cTn>
                                        <p:tgtEl>
                                          <p:spTgt spid="32857"/>
                                        </p:tgtEl>
                                        <p:attrNameLst>
                                          <p:attrName>style.visibility</p:attrName>
                                        </p:attrNameLst>
                                      </p:cBhvr>
                                      <p:to>
                                        <p:strVal val="hidden"/>
                                      </p:to>
                                    </p:set>
                                  </p:childTnLst>
                                </p:cTn>
                              </p:par>
                              <p:par>
                                <p:cTn id="807" presetID="10" presetClass="exit" presetSubtype="0" fill="hold" nodeType="withEffect">
                                  <p:stCondLst>
                                    <p:cond delay="0"/>
                                  </p:stCondLst>
                                  <p:childTnLst>
                                    <p:animEffect transition="out" filter="fade">
                                      <p:cBhvr>
                                        <p:cTn id="808" dur="2000"/>
                                        <p:tgtEl>
                                          <p:spTgt spid="32858"/>
                                        </p:tgtEl>
                                      </p:cBhvr>
                                    </p:animEffect>
                                    <p:set>
                                      <p:cBhvr>
                                        <p:cTn id="809" dur="1" fill="hold">
                                          <p:stCondLst>
                                            <p:cond delay="1999"/>
                                          </p:stCondLst>
                                        </p:cTn>
                                        <p:tgtEl>
                                          <p:spTgt spid="32858"/>
                                        </p:tgtEl>
                                        <p:attrNameLst>
                                          <p:attrName>style.visibility</p:attrName>
                                        </p:attrNameLst>
                                      </p:cBhvr>
                                      <p:to>
                                        <p:strVal val="hidden"/>
                                      </p:to>
                                    </p:set>
                                  </p:childTnLst>
                                </p:cTn>
                              </p:par>
                              <p:par>
                                <p:cTn id="810" presetID="10" presetClass="exit" presetSubtype="0" fill="hold" nodeType="withEffect">
                                  <p:stCondLst>
                                    <p:cond delay="0"/>
                                  </p:stCondLst>
                                  <p:childTnLst>
                                    <p:animEffect transition="out" filter="fade">
                                      <p:cBhvr>
                                        <p:cTn id="811" dur="2000"/>
                                        <p:tgtEl>
                                          <p:spTgt spid="32859"/>
                                        </p:tgtEl>
                                      </p:cBhvr>
                                    </p:animEffect>
                                    <p:set>
                                      <p:cBhvr>
                                        <p:cTn id="812" dur="1" fill="hold">
                                          <p:stCondLst>
                                            <p:cond delay="1999"/>
                                          </p:stCondLst>
                                        </p:cTn>
                                        <p:tgtEl>
                                          <p:spTgt spid="32859"/>
                                        </p:tgtEl>
                                        <p:attrNameLst>
                                          <p:attrName>style.visibility</p:attrName>
                                        </p:attrNameLst>
                                      </p:cBhvr>
                                      <p:to>
                                        <p:strVal val="hidden"/>
                                      </p:to>
                                    </p:set>
                                  </p:childTnLst>
                                </p:cTn>
                              </p:par>
                              <p:par>
                                <p:cTn id="813" presetID="10" presetClass="exit" presetSubtype="0" fill="hold" nodeType="withEffect">
                                  <p:stCondLst>
                                    <p:cond delay="0"/>
                                  </p:stCondLst>
                                  <p:childTnLst>
                                    <p:animEffect transition="out" filter="fade">
                                      <p:cBhvr>
                                        <p:cTn id="814" dur="2000"/>
                                        <p:tgtEl>
                                          <p:spTgt spid="32860"/>
                                        </p:tgtEl>
                                      </p:cBhvr>
                                    </p:animEffect>
                                    <p:set>
                                      <p:cBhvr>
                                        <p:cTn id="815" dur="1" fill="hold">
                                          <p:stCondLst>
                                            <p:cond delay="1999"/>
                                          </p:stCondLst>
                                        </p:cTn>
                                        <p:tgtEl>
                                          <p:spTgt spid="32860"/>
                                        </p:tgtEl>
                                        <p:attrNameLst>
                                          <p:attrName>style.visibility</p:attrName>
                                        </p:attrNameLst>
                                      </p:cBhvr>
                                      <p:to>
                                        <p:strVal val="hidden"/>
                                      </p:to>
                                    </p:set>
                                  </p:childTnLst>
                                </p:cTn>
                              </p:par>
                              <p:par>
                                <p:cTn id="816" presetID="10" presetClass="exit" presetSubtype="0" fill="hold" nodeType="withEffect">
                                  <p:stCondLst>
                                    <p:cond delay="0"/>
                                  </p:stCondLst>
                                  <p:childTnLst>
                                    <p:animEffect transition="out" filter="fade">
                                      <p:cBhvr>
                                        <p:cTn id="817" dur="2000"/>
                                        <p:tgtEl>
                                          <p:spTgt spid="32861"/>
                                        </p:tgtEl>
                                      </p:cBhvr>
                                    </p:animEffect>
                                    <p:set>
                                      <p:cBhvr>
                                        <p:cTn id="818" dur="1" fill="hold">
                                          <p:stCondLst>
                                            <p:cond delay="1999"/>
                                          </p:stCondLst>
                                        </p:cTn>
                                        <p:tgtEl>
                                          <p:spTgt spid="32861"/>
                                        </p:tgtEl>
                                        <p:attrNameLst>
                                          <p:attrName>style.visibility</p:attrName>
                                        </p:attrNameLst>
                                      </p:cBhvr>
                                      <p:to>
                                        <p:strVal val="hidden"/>
                                      </p:to>
                                    </p:set>
                                  </p:childTnLst>
                                </p:cTn>
                              </p:par>
                              <p:par>
                                <p:cTn id="819" presetID="10" presetClass="exit" presetSubtype="0" fill="hold" nodeType="withEffect">
                                  <p:stCondLst>
                                    <p:cond delay="0"/>
                                  </p:stCondLst>
                                  <p:childTnLst>
                                    <p:animEffect transition="out" filter="fade">
                                      <p:cBhvr>
                                        <p:cTn id="820" dur="2000"/>
                                        <p:tgtEl>
                                          <p:spTgt spid="32862"/>
                                        </p:tgtEl>
                                      </p:cBhvr>
                                    </p:animEffect>
                                    <p:set>
                                      <p:cBhvr>
                                        <p:cTn id="821" dur="1" fill="hold">
                                          <p:stCondLst>
                                            <p:cond delay="1999"/>
                                          </p:stCondLst>
                                        </p:cTn>
                                        <p:tgtEl>
                                          <p:spTgt spid="32862"/>
                                        </p:tgtEl>
                                        <p:attrNameLst>
                                          <p:attrName>style.visibility</p:attrName>
                                        </p:attrNameLst>
                                      </p:cBhvr>
                                      <p:to>
                                        <p:strVal val="hidden"/>
                                      </p:to>
                                    </p:set>
                                  </p:childTnLst>
                                </p:cTn>
                              </p:par>
                              <p:par>
                                <p:cTn id="822" presetID="10" presetClass="exit" presetSubtype="0" fill="hold" nodeType="withEffect">
                                  <p:stCondLst>
                                    <p:cond delay="0"/>
                                  </p:stCondLst>
                                  <p:childTnLst>
                                    <p:animEffect transition="out" filter="fade">
                                      <p:cBhvr>
                                        <p:cTn id="823" dur="2000"/>
                                        <p:tgtEl>
                                          <p:spTgt spid="32863"/>
                                        </p:tgtEl>
                                      </p:cBhvr>
                                    </p:animEffect>
                                    <p:set>
                                      <p:cBhvr>
                                        <p:cTn id="824" dur="1" fill="hold">
                                          <p:stCondLst>
                                            <p:cond delay="1999"/>
                                          </p:stCondLst>
                                        </p:cTn>
                                        <p:tgtEl>
                                          <p:spTgt spid="32863"/>
                                        </p:tgtEl>
                                        <p:attrNameLst>
                                          <p:attrName>style.visibility</p:attrName>
                                        </p:attrNameLst>
                                      </p:cBhvr>
                                      <p:to>
                                        <p:strVal val="hidden"/>
                                      </p:to>
                                    </p:set>
                                  </p:childTnLst>
                                </p:cTn>
                              </p:par>
                              <p:par>
                                <p:cTn id="825" presetID="10" presetClass="exit" presetSubtype="0" fill="hold" nodeType="withEffect">
                                  <p:stCondLst>
                                    <p:cond delay="0"/>
                                  </p:stCondLst>
                                  <p:childTnLst>
                                    <p:animEffect transition="out" filter="fade">
                                      <p:cBhvr>
                                        <p:cTn id="826" dur="2000"/>
                                        <p:tgtEl>
                                          <p:spTgt spid="32864"/>
                                        </p:tgtEl>
                                      </p:cBhvr>
                                    </p:animEffect>
                                    <p:set>
                                      <p:cBhvr>
                                        <p:cTn id="827" dur="1" fill="hold">
                                          <p:stCondLst>
                                            <p:cond delay="1999"/>
                                          </p:stCondLst>
                                        </p:cTn>
                                        <p:tgtEl>
                                          <p:spTgt spid="32864"/>
                                        </p:tgtEl>
                                        <p:attrNameLst>
                                          <p:attrName>style.visibility</p:attrName>
                                        </p:attrNameLst>
                                      </p:cBhvr>
                                      <p:to>
                                        <p:strVal val="hidden"/>
                                      </p:to>
                                    </p:set>
                                  </p:childTnLst>
                                </p:cTn>
                              </p:par>
                              <p:par>
                                <p:cTn id="828" presetID="10" presetClass="exit" presetSubtype="0" fill="hold" nodeType="withEffect">
                                  <p:stCondLst>
                                    <p:cond delay="0"/>
                                  </p:stCondLst>
                                  <p:childTnLst>
                                    <p:animEffect transition="out" filter="fade">
                                      <p:cBhvr>
                                        <p:cTn id="829" dur="2000"/>
                                        <p:tgtEl>
                                          <p:spTgt spid="32865"/>
                                        </p:tgtEl>
                                      </p:cBhvr>
                                    </p:animEffect>
                                    <p:set>
                                      <p:cBhvr>
                                        <p:cTn id="830" dur="1" fill="hold">
                                          <p:stCondLst>
                                            <p:cond delay="1999"/>
                                          </p:stCondLst>
                                        </p:cTn>
                                        <p:tgtEl>
                                          <p:spTgt spid="32865"/>
                                        </p:tgtEl>
                                        <p:attrNameLst>
                                          <p:attrName>style.visibility</p:attrName>
                                        </p:attrNameLst>
                                      </p:cBhvr>
                                      <p:to>
                                        <p:strVal val="hidden"/>
                                      </p:to>
                                    </p:set>
                                  </p:childTnLst>
                                </p:cTn>
                              </p:par>
                              <p:par>
                                <p:cTn id="831" presetID="10" presetClass="exit" presetSubtype="0" fill="hold" nodeType="withEffect">
                                  <p:stCondLst>
                                    <p:cond delay="0"/>
                                  </p:stCondLst>
                                  <p:childTnLst>
                                    <p:animEffect transition="out" filter="fade">
                                      <p:cBhvr>
                                        <p:cTn id="832" dur="2000"/>
                                        <p:tgtEl>
                                          <p:spTgt spid="32866"/>
                                        </p:tgtEl>
                                      </p:cBhvr>
                                    </p:animEffect>
                                    <p:set>
                                      <p:cBhvr>
                                        <p:cTn id="833" dur="1" fill="hold">
                                          <p:stCondLst>
                                            <p:cond delay="1999"/>
                                          </p:stCondLst>
                                        </p:cTn>
                                        <p:tgtEl>
                                          <p:spTgt spid="32866"/>
                                        </p:tgtEl>
                                        <p:attrNameLst>
                                          <p:attrName>style.visibility</p:attrName>
                                        </p:attrNameLst>
                                      </p:cBhvr>
                                      <p:to>
                                        <p:strVal val="hidden"/>
                                      </p:to>
                                    </p:set>
                                  </p:childTnLst>
                                </p:cTn>
                              </p:par>
                              <p:par>
                                <p:cTn id="834" presetID="10" presetClass="exit" presetSubtype="0" fill="hold" nodeType="withEffect">
                                  <p:stCondLst>
                                    <p:cond delay="0"/>
                                  </p:stCondLst>
                                  <p:childTnLst>
                                    <p:animEffect transition="out" filter="fade">
                                      <p:cBhvr>
                                        <p:cTn id="835" dur="2000"/>
                                        <p:tgtEl>
                                          <p:spTgt spid="32867"/>
                                        </p:tgtEl>
                                      </p:cBhvr>
                                    </p:animEffect>
                                    <p:set>
                                      <p:cBhvr>
                                        <p:cTn id="836" dur="1" fill="hold">
                                          <p:stCondLst>
                                            <p:cond delay="1999"/>
                                          </p:stCondLst>
                                        </p:cTn>
                                        <p:tgtEl>
                                          <p:spTgt spid="32867"/>
                                        </p:tgtEl>
                                        <p:attrNameLst>
                                          <p:attrName>style.visibility</p:attrName>
                                        </p:attrNameLst>
                                      </p:cBhvr>
                                      <p:to>
                                        <p:strVal val="hidden"/>
                                      </p:to>
                                    </p:set>
                                  </p:childTnLst>
                                </p:cTn>
                              </p:par>
                              <p:par>
                                <p:cTn id="837" presetID="10" presetClass="exit" presetSubtype="0" fill="hold" nodeType="withEffect">
                                  <p:stCondLst>
                                    <p:cond delay="0"/>
                                  </p:stCondLst>
                                  <p:childTnLst>
                                    <p:animEffect transition="out" filter="fade">
                                      <p:cBhvr>
                                        <p:cTn id="838" dur="2000"/>
                                        <p:tgtEl>
                                          <p:spTgt spid="32868"/>
                                        </p:tgtEl>
                                      </p:cBhvr>
                                    </p:animEffect>
                                    <p:set>
                                      <p:cBhvr>
                                        <p:cTn id="839" dur="1" fill="hold">
                                          <p:stCondLst>
                                            <p:cond delay="1999"/>
                                          </p:stCondLst>
                                        </p:cTn>
                                        <p:tgtEl>
                                          <p:spTgt spid="32868"/>
                                        </p:tgtEl>
                                        <p:attrNameLst>
                                          <p:attrName>style.visibility</p:attrName>
                                        </p:attrNameLst>
                                      </p:cBhvr>
                                      <p:to>
                                        <p:strVal val="hidden"/>
                                      </p:to>
                                    </p:set>
                                  </p:childTnLst>
                                </p:cTn>
                              </p:par>
                              <p:par>
                                <p:cTn id="840" presetID="10" presetClass="exit" presetSubtype="0" fill="hold" nodeType="withEffect">
                                  <p:stCondLst>
                                    <p:cond delay="0"/>
                                  </p:stCondLst>
                                  <p:childTnLst>
                                    <p:animEffect transition="out" filter="fade">
                                      <p:cBhvr>
                                        <p:cTn id="841" dur="2000"/>
                                        <p:tgtEl>
                                          <p:spTgt spid="32869"/>
                                        </p:tgtEl>
                                      </p:cBhvr>
                                    </p:animEffect>
                                    <p:set>
                                      <p:cBhvr>
                                        <p:cTn id="842" dur="1" fill="hold">
                                          <p:stCondLst>
                                            <p:cond delay="1999"/>
                                          </p:stCondLst>
                                        </p:cTn>
                                        <p:tgtEl>
                                          <p:spTgt spid="32869"/>
                                        </p:tgtEl>
                                        <p:attrNameLst>
                                          <p:attrName>style.visibility</p:attrName>
                                        </p:attrNameLst>
                                      </p:cBhvr>
                                      <p:to>
                                        <p:strVal val="hidden"/>
                                      </p:to>
                                    </p:set>
                                  </p:childTnLst>
                                </p:cTn>
                              </p:par>
                              <p:par>
                                <p:cTn id="843" presetID="10" presetClass="exit" presetSubtype="0" fill="hold" nodeType="withEffect">
                                  <p:stCondLst>
                                    <p:cond delay="0"/>
                                  </p:stCondLst>
                                  <p:childTnLst>
                                    <p:animEffect transition="out" filter="fade">
                                      <p:cBhvr>
                                        <p:cTn id="844" dur="2000"/>
                                        <p:tgtEl>
                                          <p:spTgt spid="32870"/>
                                        </p:tgtEl>
                                      </p:cBhvr>
                                    </p:animEffect>
                                    <p:set>
                                      <p:cBhvr>
                                        <p:cTn id="845" dur="1" fill="hold">
                                          <p:stCondLst>
                                            <p:cond delay="1999"/>
                                          </p:stCondLst>
                                        </p:cTn>
                                        <p:tgtEl>
                                          <p:spTgt spid="32870"/>
                                        </p:tgtEl>
                                        <p:attrNameLst>
                                          <p:attrName>style.visibility</p:attrName>
                                        </p:attrNameLst>
                                      </p:cBhvr>
                                      <p:to>
                                        <p:strVal val="hidden"/>
                                      </p:to>
                                    </p:set>
                                  </p:childTnLst>
                                </p:cTn>
                              </p:par>
                              <p:par>
                                <p:cTn id="846" presetID="10" presetClass="exit" presetSubtype="0" fill="hold" nodeType="withEffect">
                                  <p:stCondLst>
                                    <p:cond delay="0"/>
                                  </p:stCondLst>
                                  <p:childTnLst>
                                    <p:animEffect transition="out" filter="fade">
                                      <p:cBhvr>
                                        <p:cTn id="847" dur="2000"/>
                                        <p:tgtEl>
                                          <p:spTgt spid="32871"/>
                                        </p:tgtEl>
                                      </p:cBhvr>
                                    </p:animEffect>
                                    <p:set>
                                      <p:cBhvr>
                                        <p:cTn id="848" dur="1" fill="hold">
                                          <p:stCondLst>
                                            <p:cond delay="1999"/>
                                          </p:stCondLst>
                                        </p:cTn>
                                        <p:tgtEl>
                                          <p:spTgt spid="32871"/>
                                        </p:tgtEl>
                                        <p:attrNameLst>
                                          <p:attrName>style.visibility</p:attrName>
                                        </p:attrNameLst>
                                      </p:cBhvr>
                                      <p:to>
                                        <p:strVal val="hidden"/>
                                      </p:to>
                                    </p:set>
                                  </p:childTnLst>
                                </p:cTn>
                              </p:par>
                              <p:par>
                                <p:cTn id="849" presetID="10" presetClass="exit" presetSubtype="0" fill="hold" nodeType="withEffect">
                                  <p:stCondLst>
                                    <p:cond delay="0"/>
                                  </p:stCondLst>
                                  <p:childTnLst>
                                    <p:animEffect transition="out" filter="fade">
                                      <p:cBhvr>
                                        <p:cTn id="850" dur="2000"/>
                                        <p:tgtEl>
                                          <p:spTgt spid="32872"/>
                                        </p:tgtEl>
                                      </p:cBhvr>
                                    </p:animEffect>
                                    <p:set>
                                      <p:cBhvr>
                                        <p:cTn id="851" dur="1" fill="hold">
                                          <p:stCondLst>
                                            <p:cond delay="1999"/>
                                          </p:stCondLst>
                                        </p:cTn>
                                        <p:tgtEl>
                                          <p:spTgt spid="32872"/>
                                        </p:tgtEl>
                                        <p:attrNameLst>
                                          <p:attrName>style.visibility</p:attrName>
                                        </p:attrNameLst>
                                      </p:cBhvr>
                                      <p:to>
                                        <p:strVal val="hidden"/>
                                      </p:to>
                                    </p:set>
                                  </p:childTnLst>
                                </p:cTn>
                              </p:par>
                              <p:par>
                                <p:cTn id="852" presetID="10" presetClass="exit" presetSubtype="0" fill="hold" nodeType="withEffect">
                                  <p:stCondLst>
                                    <p:cond delay="0"/>
                                  </p:stCondLst>
                                  <p:childTnLst>
                                    <p:animEffect transition="out" filter="fade">
                                      <p:cBhvr>
                                        <p:cTn id="853" dur="2000"/>
                                        <p:tgtEl>
                                          <p:spTgt spid="32873"/>
                                        </p:tgtEl>
                                      </p:cBhvr>
                                    </p:animEffect>
                                    <p:set>
                                      <p:cBhvr>
                                        <p:cTn id="854" dur="1" fill="hold">
                                          <p:stCondLst>
                                            <p:cond delay="1999"/>
                                          </p:stCondLst>
                                        </p:cTn>
                                        <p:tgtEl>
                                          <p:spTgt spid="32873"/>
                                        </p:tgtEl>
                                        <p:attrNameLst>
                                          <p:attrName>style.visibility</p:attrName>
                                        </p:attrNameLst>
                                      </p:cBhvr>
                                      <p:to>
                                        <p:strVal val="hidden"/>
                                      </p:to>
                                    </p:set>
                                  </p:childTnLst>
                                </p:cTn>
                              </p:par>
                              <p:par>
                                <p:cTn id="855" presetID="10" presetClass="exit" presetSubtype="0" fill="hold" nodeType="withEffect">
                                  <p:stCondLst>
                                    <p:cond delay="0"/>
                                  </p:stCondLst>
                                  <p:childTnLst>
                                    <p:animEffect transition="out" filter="fade">
                                      <p:cBhvr>
                                        <p:cTn id="856" dur="2000"/>
                                        <p:tgtEl>
                                          <p:spTgt spid="32874"/>
                                        </p:tgtEl>
                                      </p:cBhvr>
                                    </p:animEffect>
                                    <p:set>
                                      <p:cBhvr>
                                        <p:cTn id="857" dur="1" fill="hold">
                                          <p:stCondLst>
                                            <p:cond delay="1999"/>
                                          </p:stCondLst>
                                        </p:cTn>
                                        <p:tgtEl>
                                          <p:spTgt spid="32874"/>
                                        </p:tgtEl>
                                        <p:attrNameLst>
                                          <p:attrName>style.visibility</p:attrName>
                                        </p:attrNameLst>
                                      </p:cBhvr>
                                      <p:to>
                                        <p:strVal val="hidden"/>
                                      </p:to>
                                    </p:set>
                                  </p:childTnLst>
                                </p:cTn>
                              </p:par>
                              <p:par>
                                <p:cTn id="858" presetID="10" presetClass="exit" presetSubtype="0" fill="hold" nodeType="withEffect">
                                  <p:stCondLst>
                                    <p:cond delay="0"/>
                                  </p:stCondLst>
                                  <p:childTnLst>
                                    <p:animEffect transition="out" filter="fade">
                                      <p:cBhvr>
                                        <p:cTn id="859" dur="2000"/>
                                        <p:tgtEl>
                                          <p:spTgt spid="32875"/>
                                        </p:tgtEl>
                                      </p:cBhvr>
                                    </p:animEffect>
                                    <p:set>
                                      <p:cBhvr>
                                        <p:cTn id="860" dur="1" fill="hold">
                                          <p:stCondLst>
                                            <p:cond delay="1999"/>
                                          </p:stCondLst>
                                        </p:cTn>
                                        <p:tgtEl>
                                          <p:spTgt spid="32875"/>
                                        </p:tgtEl>
                                        <p:attrNameLst>
                                          <p:attrName>style.visibility</p:attrName>
                                        </p:attrNameLst>
                                      </p:cBhvr>
                                      <p:to>
                                        <p:strVal val="hidden"/>
                                      </p:to>
                                    </p:set>
                                  </p:childTnLst>
                                </p:cTn>
                              </p:par>
                              <p:par>
                                <p:cTn id="861" presetID="10" presetClass="exit" presetSubtype="0" fill="hold" nodeType="withEffect">
                                  <p:stCondLst>
                                    <p:cond delay="0"/>
                                  </p:stCondLst>
                                  <p:childTnLst>
                                    <p:animEffect transition="out" filter="fade">
                                      <p:cBhvr>
                                        <p:cTn id="862" dur="2000"/>
                                        <p:tgtEl>
                                          <p:spTgt spid="32876"/>
                                        </p:tgtEl>
                                      </p:cBhvr>
                                    </p:animEffect>
                                    <p:set>
                                      <p:cBhvr>
                                        <p:cTn id="863" dur="1" fill="hold">
                                          <p:stCondLst>
                                            <p:cond delay="1999"/>
                                          </p:stCondLst>
                                        </p:cTn>
                                        <p:tgtEl>
                                          <p:spTgt spid="32876"/>
                                        </p:tgtEl>
                                        <p:attrNameLst>
                                          <p:attrName>style.visibility</p:attrName>
                                        </p:attrNameLst>
                                      </p:cBhvr>
                                      <p:to>
                                        <p:strVal val="hidden"/>
                                      </p:to>
                                    </p:set>
                                  </p:childTnLst>
                                </p:cTn>
                              </p:par>
                              <p:par>
                                <p:cTn id="864" presetID="10" presetClass="exit" presetSubtype="0" fill="hold" nodeType="withEffect">
                                  <p:stCondLst>
                                    <p:cond delay="0"/>
                                  </p:stCondLst>
                                  <p:childTnLst>
                                    <p:animEffect transition="out" filter="fade">
                                      <p:cBhvr>
                                        <p:cTn id="865" dur="2000"/>
                                        <p:tgtEl>
                                          <p:spTgt spid="32877"/>
                                        </p:tgtEl>
                                      </p:cBhvr>
                                    </p:animEffect>
                                    <p:set>
                                      <p:cBhvr>
                                        <p:cTn id="866" dur="1" fill="hold">
                                          <p:stCondLst>
                                            <p:cond delay="1999"/>
                                          </p:stCondLst>
                                        </p:cTn>
                                        <p:tgtEl>
                                          <p:spTgt spid="32877"/>
                                        </p:tgtEl>
                                        <p:attrNameLst>
                                          <p:attrName>style.visibility</p:attrName>
                                        </p:attrNameLst>
                                      </p:cBhvr>
                                      <p:to>
                                        <p:strVal val="hidden"/>
                                      </p:to>
                                    </p:set>
                                  </p:childTnLst>
                                </p:cTn>
                              </p:par>
                              <p:par>
                                <p:cTn id="867" presetID="10" presetClass="exit" presetSubtype="0" fill="hold" nodeType="withEffect">
                                  <p:stCondLst>
                                    <p:cond delay="0"/>
                                  </p:stCondLst>
                                  <p:childTnLst>
                                    <p:animEffect transition="out" filter="fade">
                                      <p:cBhvr>
                                        <p:cTn id="868" dur="2000"/>
                                        <p:tgtEl>
                                          <p:spTgt spid="32878"/>
                                        </p:tgtEl>
                                      </p:cBhvr>
                                    </p:animEffect>
                                    <p:set>
                                      <p:cBhvr>
                                        <p:cTn id="869" dur="1" fill="hold">
                                          <p:stCondLst>
                                            <p:cond delay="1999"/>
                                          </p:stCondLst>
                                        </p:cTn>
                                        <p:tgtEl>
                                          <p:spTgt spid="32878"/>
                                        </p:tgtEl>
                                        <p:attrNameLst>
                                          <p:attrName>style.visibility</p:attrName>
                                        </p:attrNameLst>
                                      </p:cBhvr>
                                      <p:to>
                                        <p:strVal val="hidden"/>
                                      </p:to>
                                    </p:set>
                                  </p:childTnLst>
                                </p:cTn>
                              </p:par>
                              <p:par>
                                <p:cTn id="870" presetID="10" presetClass="exit" presetSubtype="0" fill="hold" nodeType="withEffect">
                                  <p:stCondLst>
                                    <p:cond delay="0"/>
                                  </p:stCondLst>
                                  <p:childTnLst>
                                    <p:animEffect transition="out" filter="fade">
                                      <p:cBhvr>
                                        <p:cTn id="871" dur="2000"/>
                                        <p:tgtEl>
                                          <p:spTgt spid="32879"/>
                                        </p:tgtEl>
                                      </p:cBhvr>
                                    </p:animEffect>
                                    <p:set>
                                      <p:cBhvr>
                                        <p:cTn id="872" dur="1" fill="hold">
                                          <p:stCondLst>
                                            <p:cond delay="1999"/>
                                          </p:stCondLst>
                                        </p:cTn>
                                        <p:tgtEl>
                                          <p:spTgt spid="32879"/>
                                        </p:tgtEl>
                                        <p:attrNameLst>
                                          <p:attrName>style.visibility</p:attrName>
                                        </p:attrNameLst>
                                      </p:cBhvr>
                                      <p:to>
                                        <p:strVal val="hidden"/>
                                      </p:to>
                                    </p:set>
                                  </p:childTnLst>
                                </p:cTn>
                              </p:par>
                              <p:par>
                                <p:cTn id="873" presetID="55" presetClass="entr" presetSubtype="0" fill="hold" nodeType="withEffect">
                                  <p:stCondLst>
                                    <p:cond delay="0"/>
                                  </p:stCondLst>
                                  <p:childTnLst>
                                    <p:set>
                                      <p:cBhvr>
                                        <p:cTn id="874" dur="1" fill="hold">
                                          <p:stCondLst>
                                            <p:cond delay="0"/>
                                          </p:stCondLst>
                                        </p:cTn>
                                        <p:tgtEl>
                                          <p:spTgt spid="32770"/>
                                        </p:tgtEl>
                                        <p:attrNameLst>
                                          <p:attrName>style.visibility</p:attrName>
                                        </p:attrNameLst>
                                      </p:cBhvr>
                                      <p:to>
                                        <p:strVal val="visible"/>
                                      </p:to>
                                    </p:set>
                                    <p:anim calcmode="lin" valueType="num">
                                      <p:cBhvr>
                                        <p:cTn id="875" dur="1000" fill="hold"/>
                                        <p:tgtEl>
                                          <p:spTgt spid="32770"/>
                                        </p:tgtEl>
                                        <p:attrNameLst>
                                          <p:attrName>ppt_w</p:attrName>
                                        </p:attrNameLst>
                                      </p:cBhvr>
                                      <p:tavLst>
                                        <p:tav tm="0">
                                          <p:val>
                                            <p:strVal val="#ppt_w*0.70"/>
                                          </p:val>
                                        </p:tav>
                                        <p:tav tm="100000">
                                          <p:val>
                                            <p:strVal val="#ppt_w"/>
                                          </p:val>
                                        </p:tav>
                                      </p:tavLst>
                                    </p:anim>
                                    <p:anim calcmode="lin" valueType="num">
                                      <p:cBhvr>
                                        <p:cTn id="876" dur="1000" fill="hold"/>
                                        <p:tgtEl>
                                          <p:spTgt spid="32770"/>
                                        </p:tgtEl>
                                        <p:attrNameLst>
                                          <p:attrName>ppt_h</p:attrName>
                                        </p:attrNameLst>
                                      </p:cBhvr>
                                      <p:tavLst>
                                        <p:tav tm="0">
                                          <p:val>
                                            <p:strVal val="#ppt_h"/>
                                          </p:val>
                                        </p:tav>
                                        <p:tav tm="100000">
                                          <p:val>
                                            <p:strVal val="#ppt_h"/>
                                          </p:val>
                                        </p:tav>
                                      </p:tavLst>
                                    </p:anim>
                                    <p:animEffect transition="in" filter="fade">
                                      <p:cBhvr>
                                        <p:cTn id="877"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609609" y="274638"/>
            <a:ext cx="10479617" cy="633412"/>
          </a:xfrm>
        </p:spPr>
        <p:txBody>
          <a:bodyPr/>
          <a:lstStyle/>
          <a:p>
            <a:r>
              <a:rPr lang="en-US" sz="3200" dirty="0"/>
              <a:t>Proteome complexity</a:t>
            </a:r>
            <a:endParaRPr lang="el-GR" sz="3200" dirty="0"/>
          </a:p>
        </p:txBody>
      </p:sp>
      <p:pic>
        <p:nvPicPr>
          <p:cNvPr id="40966" name="Picture 6" descr="pro teomics complx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3" y="1364776"/>
            <a:ext cx="9935569" cy="4831307"/>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7578" y="17938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141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336250" y="3166638"/>
            <a:ext cx="958195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400" dirty="0" smtClean="0">
                <a:solidFill>
                  <a:srgbClr val="000000"/>
                </a:solidFill>
                <a:cs typeface="Arial" charset="0"/>
              </a:rPr>
              <a:t>More than 100 modification forms known</a:t>
            </a:r>
          </a:p>
          <a:p>
            <a:pPr fontAlgn="base">
              <a:spcBef>
                <a:spcPct val="0"/>
              </a:spcBef>
              <a:spcAft>
                <a:spcPct val="0"/>
              </a:spcAft>
            </a:pPr>
            <a:r>
              <a:rPr lang="en-US" sz="2400" dirty="0" smtClean="0">
                <a:solidFill>
                  <a:srgbClr val="000000"/>
                </a:solidFill>
              </a:rPr>
              <a:t>A single protein may carry several modifications</a:t>
            </a:r>
          </a:p>
          <a:p>
            <a:pPr fontAlgn="base">
              <a:spcBef>
                <a:spcPct val="0"/>
              </a:spcBef>
              <a:spcAft>
                <a:spcPct val="0"/>
              </a:spcAft>
            </a:pPr>
            <a:r>
              <a:rPr lang="en-US" sz="2400" dirty="0" smtClean="0">
                <a:solidFill>
                  <a:srgbClr val="000000"/>
                </a:solidFill>
              </a:rPr>
              <a:t>Modified proteins show different properties compared to </a:t>
            </a:r>
          </a:p>
          <a:p>
            <a:pPr fontAlgn="base">
              <a:spcBef>
                <a:spcPct val="0"/>
              </a:spcBef>
              <a:spcAft>
                <a:spcPct val="0"/>
              </a:spcAft>
            </a:pPr>
            <a:r>
              <a:rPr lang="en-US" sz="2400" dirty="0" smtClean="0">
                <a:solidFill>
                  <a:srgbClr val="000000"/>
                </a:solidFill>
              </a:rPr>
              <a:t>unmodified counterparts</a:t>
            </a:r>
          </a:p>
          <a:p>
            <a:pPr fontAlgn="base">
              <a:spcBef>
                <a:spcPct val="0"/>
              </a:spcBef>
              <a:spcAft>
                <a:spcPct val="0"/>
              </a:spcAft>
            </a:pPr>
            <a:r>
              <a:rPr lang="en-US" sz="2400" dirty="0" smtClean="0">
                <a:solidFill>
                  <a:srgbClr val="000000"/>
                </a:solidFill>
              </a:rPr>
              <a:t>In most cases, we do not know the origin or the biological</a:t>
            </a:r>
          </a:p>
          <a:p>
            <a:pPr fontAlgn="base">
              <a:spcBef>
                <a:spcPct val="0"/>
              </a:spcBef>
              <a:spcAft>
                <a:spcPct val="0"/>
              </a:spcAft>
            </a:pPr>
            <a:r>
              <a:rPr lang="en-US" sz="2400" dirty="0" smtClean="0">
                <a:solidFill>
                  <a:srgbClr val="000000"/>
                </a:solidFill>
              </a:rPr>
              <a:t>significance of the observed heterogeneities</a:t>
            </a:r>
          </a:p>
        </p:txBody>
      </p:sp>
      <p:sp>
        <p:nvSpPr>
          <p:cNvPr id="48135" name="Text Box 7"/>
          <p:cNvSpPr txBox="1">
            <a:spLocks noChangeArrowheads="1"/>
          </p:cNvSpPr>
          <p:nvPr/>
        </p:nvSpPr>
        <p:spPr bwMode="auto">
          <a:xfrm>
            <a:off x="1022351" y="1341439"/>
            <a:ext cx="101120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dirty="0" smtClean="0">
                <a:solidFill>
                  <a:srgbClr val="000000"/>
                </a:solidFill>
              </a:rPr>
              <a:t>Much larger number of spots compared to protein species they represent</a:t>
            </a:r>
          </a:p>
          <a:p>
            <a:pPr eaLnBrk="0" fontAlgn="base" hangingPunct="0">
              <a:spcBef>
                <a:spcPct val="0"/>
              </a:spcBef>
              <a:spcAft>
                <a:spcPct val="0"/>
              </a:spcAft>
            </a:pPr>
            <a:r>
              <a:rPr lang="en-US" sz="2400" dirty="0" smtClean="0">
                <a:solidFill>
                  <a:srgbClr val="000000"/>
                </a:solidFill>
              </a:rPr>
              <a:t> </a:t>
            </a:r>
          </a:p>
          <a:p>
            <a:pPr eaLnBrk="0" fontAlgn="base" hangingPunct="0">
              <a:spcBef>
                <a:spcPct val="0"/>
              </a:spcBef>
              <a:spcAft>
                <a:spcPct val="0"/>
              </a:spcAft>
            </a:pPr>
            <a:r>
              <a:rPr lang="en-US" sz="2400" i="1" dirty="0" err="1" smtClean="0">
                <a:solidFill>
                  <a:srgbClr val="000000"/>
                </a:solidFill>
              </a:rPr>
              <a:t>H.influenza</a:t>
            </a:r>
            <a:r>
              <a:rPr lang="en-US" sz="2400" dirty="0" smtClean="0">
                <a:solidFill>
                  <a:srgbClr val="000000"/>
                </a:solidFill>
              </a:rPr>
              <a:t> : 1500 spots              500 different proteins</a:t>
            </a:r>
            <a:endParaRPr lang="el-GR" sz="2400" dirty="0" smtClean="0">
              <a:solidFill>
                <a:srgbClr val="000000"/>
              </a:solidFill>
            </a:endParaRPr>
          </a:p>
        </p:txBody>
      </p:sp>
      <p:sp>
        <p:nvSpPr>
          <p:cNvPr id="48136" name="Line 8"/>
          <p:cNvSpPr>
            <a:spLocks noChangeShapeType="1"/>
          </p:cNvSpPr>
          <p:nvPr/>
        </p:nvSpPr>
        <p:spPr bwMode="auto">
          <a:xfrm>
            <a:off x="4690536" y="762000"/>
            <a:ext cx="524933" cy="0"/>
          </a:xfrm>
          <a:prstGeom prst="line">
            <a:avLst/>
          </a:prstGeom>
          <a:noFill/>
          <a:ln w="1587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mtClean="0">
              <a:solidFill>
                <a:srgbClr val="000000"/>
              </a:solidFill>
            </a:endParaRPr>
          </a:p>
        </p:txBody>
      </p:sp>
      <p:sp>
        <p:nvSpPr>
          <p:cNvPr id="48137" name="Rectangle 9"/>
          <p:cNvSpPr>
            <a:spLocks noGrp="1" noChangeArrowheads="1"/>
          </p:cNvSpPr>
          <p:nvPr>
            <p:ph type="title"/>
          </p:nvPr>
        </p:nvSpPr>
        <p:spPr>
          <a:xfrm>
            <a:off x="609601" y="260350"/>
            <a:ext cx="10382251" cy="647700"/>
          </a:xfrm>
        </p:spPr>
        <p:txBody>
          <a:bodyPr/>
          <a:lstStyle/>
          <a:p>
            <a:r>
              <a:rPr lang="en-US" sz="3200" dirty="0">
                <a:solidFill>
                  <a:schemeClr val="tx1"/>
                </a:solidFill>
              </a:rPr>
              <a:t>Protein Heterogeneity</a:t>
            </a:r>
            <a:endParaRPr lang="el-GR" sz="3200" dirty="0">
              <a:solidFill>
                <a:schemeClr val="tx1"/>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415" y="579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62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linds(horizontal)">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200244 3-10 NL CO"/>
          <p:cNvPicPr>
            <a:picLocks noChangeAspect="1" noChangeArrowheads="1"/>
          </p:cNvPicPr>
          <p:nvPr/>
        </p:nvPicPr>
        <p:blipFill>
          <a:blip r:embed="rId2" cstate="print">
            <a:extLst>
              <a:ext uri="{28A0092B-C50C-407E-A947-70E740481C1C}">
                <a14:useLocalDpi xmlns:a14="http://schemas.microsoft.com/office/drawing/2010/main" val="0"/>
              </a:ext>
            </a:extLst>
          </a:blip>
          <a:srcRect l="3787" t="8842" r="1880" b="3154"/>
          <a:stretch>
            <a:fillRect/>
          </a:stretch>
        </p:blipFill>
        <p:spPr bwMode="auto">
          <a:xfrm>
            <a:off x="306919" y="1193800"/>
            <a:ext cx="5016500" cy="4278952"/>
          </a:xfrm>
          <a:prstGeom prst="rect">
            <a:avLst/>
          </a:prstGeom>
          <a:noFill/>
          <a:extLst>
            <a:ext uri="{909E8E84-426E-40DD-AFC4-6F175D3DCCD1}">
              <a14:hiddenFill xmlns:a14="http://schemas.microsoft.com/office/drawing/2010/main">
                <a:solidFill>
                  <a:srgbClr val="FFFFFF"/>
                </a:solidFill>
              </a14:hiddenFill>
            </a:ext>
          </a:extLst>
        </p:spPr>
      </p:pic>
      <p:sp>
        <p:nvSpPr>
          <p:cNvPr id="70661" name="Rectangle 5"/>
          <p:cNvSpPr>
            <a:spLocks noChangeArrowheads="1"/>
          </p:cNvSpPr>
          <p:nvPr/>
        </p:nvSpPr>
        <p:spPr bwMode="auto">
          <a:xfrm>
            <a:off x="334442" y="1196988"/>
            <a:ext cx="4993217" cy="427576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63" name="Text Box 7"/>
          <p:cNvSpPr txBox="1">
            <a:spLocks noChangeArrowheads="1"/>
          </p:cNvSpPr>
          <p:nvPr/>
        </p:nvSpPr>
        <p:spPr bwMode="auto">
          <a:xfrm>
            <a:off x="332317" y="6046801"/>
            <a:ext cx="3978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FFFFFF"/>
                </a:solidFill>
                <a:cs typeface="Arial" charset="0"/>
              </a:rPr>
              <a:t>4.5</a:t>
            </a:r>
          </a:p>
        </p:txBody>
      </p:sp>
      <p:sp>
        <p:nvSpPr>
          <p:cNvPr id="70665" name="Text Box 9"/>
          <p:cNvSpPr txBox="1">
            <a:spLocks noChangeArrowheads="1"/>
          </p:cNvSpPr>
          <p:nvPr/>
        </p:nvSpPr>
        <p:spPr bwMode="auto">
          <a:xfrm>
            <a:off x="3073400" y="6250001"/>
            <a:ext cx="3129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FFFFFF"/>
                </a:solidFill>
                <a:cs typeface="Arial" charset="0"/>
              </a:rPr>
              <a:t>pI</a:t>
            </a:r>
          </a:p>
        </p:txBody>
      </p:sp>
      <p:sp>
        <p:nvSpPr>
          <p:cNvPr id="70674" name="Text Box 18"/>
          <p:cNvSpPr txBox="1">
            <a:spLocks noChangeArrowheads="1"/>
          </p:cNvSpPr>
          <p:nvPr/>
        </p:nvSpPr>
        <p:spPr bwMode="auto">
          <a:xfrm>
            <a:off x="7124709" y="5991225"/>
            <a:ext cx="34467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FFFFFF"/>
                </a:solidFill>
              </a:rPr>
              <a:t>Electrophoresis, 1999, 20 (14) 2970</a:t>
            </a:r>
            <a:endParaRPr lang="el-GR" sz="1600" smtClean="0">
              <a:solidFill>
                <a:srgbClr val="FFFFFF"/>
              </a:solidFill>
            </a:endParaRPr>
          </a:p>
        </p:txBody>
      </p:sp>
      <p:pic>
        <p:nvPicPr>
          <p:cNvPr id="70675"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944" y="2362200"/>
            <a:ext cx="1179847" cy="97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76"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42" y="2343151"/>
            <a:ext cx="2494465" cy="99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79" name="Rectangle 23"/>
          <p:cNvSpPr>
            <a:spLocks noChangeArrowheads="1"/>
          </p:cNvSpPr>
          <p:nvPr/>
        </p:nvSpPr>
        <p:spPr bwMode="auto">
          <a:xfrm>
            <a:off x="7502912" y="1139393"/>
            <a:ext cx="127599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000" dirty="0" smtClean="0">
                <a:solidFill>
                  <a:srgbClr val="000000"/>
                </a:solidFill>
                <a:latin typeface="Symbol" pitchFamily="18" charset="2"/>
              </a:rPr>
              <a:t>g</a:t>
            </a:r>
            <a:r>
              <a:rPr lang="en-US" sz="2000" dirty="0" smtClean="0">
                <a:solidFill>
                  <a:srgbClr val="000000"/>
                </a:solidFill>
                <a:latin typeface="Helvetica" pitchFamily="34" charset="0"/>
              </a:rPr>
              <a:t>-</a:t>
            </a:r>
            <a:r>
              <a:rPr lang="en-US" sz="2000" dirty="0" err="1" smtClean="0">
                <a:solidFill>
                  <a:srgbClr val="000000"/>
                </a:solidFill>
                <a:latin typeface="Helvetica" pitchFamily="34" charset="0"/>
              </a:rPr>
              <a:t>enolase</a:t>
            </a:r>
            <a:endParaRPr lang="en-US" sz="2000" dirty="0" smtClean="0">
              <a:solidFill>
                <a:srgbClr val="000000"/>
              </a:solidFill>
              <a:latin typeface="Helvetica" pitchFamily="34" charset="0"/>
            </a:endParaRPr>
          </a:p>
        </p:txBody>
      </p:sp>
      <p:sp>
        <p:nvSpPr>
          <p:cNvPr id="70680" name="Line 24"/>
          <p:cNvSpPr>
            <a:spLocks noChangeShapeType="1"/>
          </p:cNvSpPr>
          <p:nvPr/>
        </p:nvSpPr>
        <p:spPr bwMode="auto">
          <a:xfrm flipH="1">
            <a:off x="6480177" y="1626865"/>
            <a:ext cx="1011767" cy="630238"/>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81" name="Line 25"/>
          <p:cNvSpPr>
            <a:spLocks noChangeShapeType="1"/>
          </p:cNvSpPr>
          <p:nvPr/>
        </p:nvSpPr>
        <p:spPr bwMode="auto">
          <a:xfrm>
            <a:off x="8496300" y="1760538"/>
            <a:ext cx="738717" cy="582612"/>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82" name="Line 26"/>
          <p:cNvSpPr>
            <a:spLocks noChangeShapeType="1"/>
          </p:cNvSpPr>
          <p:nvPr/>
        </p:nvSpPr>
        <p:spPr bwMode="auto">
          <a:xfrm>
            <a:off x="8536526" y="1760538"/>
            <a:ext cx="908049" cy="601662"/>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83" name="Line 27"/>
          <p:cNvSpPr>
            <a:spLocks noChangeShapeType="1"/>
          </p:cNvSpPr>
          <p:nvPr/>
        </p:nvSpPr>
        <p:spPr bwMode="auto">
          <a:xfrm>
            <a:off x="8536526" y="1760540"/>
            <a:ext cx="1212849" cy="638175"/>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84" name="Line 28"/>
          <p:cNvSpPr>
            <a:spLocks noChangeShapeType="1"/>
          </p:cNvSpPr>
          <p:nvPr/>
        </p:nvSpPr>
        <p:spPr bwMode="auto">
          <a:xfrm>
            <a:off x="8551342" y="1779601"/>
            <a:ext cx="1502833" cy="655637"/>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85" name="Line 29"/>
          <p:cNvSpPr>
            <a:spLocks noChangeShapeType="1"/>
          </p:cNvSpPr>
          <p:nvPr/>
        </p:nvSpPr>
        <p:spPr bwMode="auto">
          <a:xfrm>
            <a:off x="8536517" y="1760540"/>
            <a:ext cx="1818216" cy="657225"/>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86" name="Line 30"/>
          <p:cNvSpPr>
            <a:spLocks noChangeShapeType="1"/>
          </p:cNvSpPr>
          <p:nvPr/>
        </p:nvSpPr>
        <p:spPr bwMode="auto">
          <a:xfrm>
            <a:off x="8519587" y="1771650"/>
            <a:ext cx="495300" cy="533400"/>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0687" name="Line 31"/>
          <p:cNvSpPr>
            <a:spLocks noChangeShapeType="1"/>
          </p:cNvSpPr>
          <p:nvPr/>
        </p:nvSpPr>
        <p:spPr bwMode="auto">
          <a:xfrm>
            <a:off x="5448172" y="2705573"/>
            <a:ext cx="4804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70688" name="Text Box 32"/>
          <p:cNvSpPr txBox="1">
            <a:spLocks noChangeArrowheads="1"/>
          </p:cNvSpPr>
          <p:nvPr/>
        </p:nvSpPr>
        <p:spPr bwMode="auto">
          <a:xfrm>
            <a:off x="306919" y="5760392"/>
            <a:ext cx="5183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dirty="0" smtClean="0">
                <a:solidFill>
                  <a:srgbClr val="000000"/>
                </a:solidFill>
              </a:rPr>
              <a:t>About 3000 Spots after </a:t>
            </a:r>
            <a:r>
              <a:rPr lang="en-US" sz="2000" dirty="0" err="1" smtClean="0">
                <a:solidFill>
                  <a:srgbClr val="000000"/>
                </a:solidFill>
              </a:rPr>
              <a:t>Coomassie</a:t>
            </a:r>
            <a:r>
              <a:rPr lang="en-US" sz="2000" dirty="0" smtClean="0">
                <a:solidFill>
                  <a:srgbClr val="000000"/>
                </a:solidFill>
              </a:rPr>
              <a:t> Stain</a:t>
            </a:r>
            <a:endParaRPr lang="el-GR" sz="2000" dirty="0" smtClean="0">
              <a:solidFill>
                <a:srgbClr val="000000"/>
              </a:solidFill>
            </a:endParaRPr>
          </a:p>
        </p:txBody>
      </p:sp>
      <p:sp>
        <p:nvSpPr>
          <p:cNvPr id="70689" name="Text Box 33"/>
          <p:cNvSpPr txBox="1">
            <a:spLocks noChangeArrowheads="1"/>
          </p:cNvSpPr>
          <p:nvPr/>
        </p:nvSpPr>
        <p:spPr bwMode="auto">
          <a:xfrm>
            <a:off x="5562627" y="4002210"/>
            <a:ext cx="64325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dirty="0" smtClean="0">
                <a:solidFill>
                  <a:srgbClr val="000000"/>
                </a:solidFill>
              </a:rPr>
              <a:t>Partial 2D-gel images showing </a:t>
            </a:r>
            <a:r>
              <a:rPr lang="en-GB" dirty="0" smtClean="0">
                <a:solidFill>
                  <a:srgbClr val="000000"/>
                </a:solidFill>
                <a:latin typeface="Symbol" pitchFamily="18" charset="2"/>
              </a:rPr>
              <a:t>g</a:t>
            </a:r>
            <a:r>
              <a:rPr lang="en-GB" dirty="0" smtClean="0">
                <a:solidFill>
                  <a:srgbClr val="000000"/>
                </a:solidFill>
              </a:rPr>
              <a:t>-</a:t>
            </a:r>
            <a:r>
              <a:rPr lang="en-GB" dirty="0" err="1" smtClean="0">
                <a:solidFill>
                  <a:srgbClr val="000000"/>
                </a:solidFill>
              </a:rPr>
              <a:t>enolase</a:t>
            </a:r>
            <a:r>
              <a:rPr lang="en-GB" dirty="0" smtClean="0">
                <a:solidFill>
                  <a:srgbClr val="000000"/>
                </a:solidFill>
              </a:rPr>
              <a:t> from human brain. The protein is represented by one spot when IEF was performed on pH 3-10 non-linear IPG strips (A), </a:t>
            </a:r>
          </a:p>
          <a:p>
            <a:pPr eaLnBrk="0" fontAlgn="base" hangingPunct="0">
              <a:spcBef>
                <a:spcPct val="0"/>
              </a:spcBef>
              <a:spcAft>
                <a:spcPct val="0"/>
              </a:spcAft>
            </a:pPr>
            <a:r>
              <a:rPr lang="en-GB" dirty="0" smtClean="0">
                <a:solidFill>
                  <a:srgbClr val="000000"/>
                </a:solidFill>
              </a:rPr>
              <a:t>and by six spots when IEF was performed on pH 4-7 strips (B). </a:t>
            </a:r>
            <a:endParaRPr lang="en-US" dirty="0" smtClean="0">
              <a:solidFill>
                <a:srgbClr val="000000"/>
              </a:solidFill>
            </a:endParaRPr>
          </a:p>
        </p:txBody>
      </p:sp>
      <p:sp>
        <p:nvSpPr>
          <p:cNvPr id="70690" name="Rectangle 34"/>
          <p:cNvSpPr>
            <a:spLocks noChangeArrowheads="1"/>
          </p:cNvSpPr>
          <p:nvPr/>
        </p:nvSpPr>
        <p:spPr bwMode="auto">
          <a:xfrm>
            <a:off x="5562628" y="5544530"/>
            <a:ext cx="60789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dirty="0" smtClean="0">
                <a:solidFill>
                  <a:srgbClr val="000000"/>
                </a:solidFill>
              </a:rPr>
              <a:t>Increased Resolution and Detection of</a:t>
            </a:r>
          </a:p>
          <a:p>
            <a:pPr fontAlgn="base">
              <a:spcBef>
                <a:spcPct val="0"/>
              </a:spcBef>
              <a:spcAft>
                <a:spcPct val="0"/>
              </a:spcAft>
            </a:pPr>
            <a:r>
              <a:rPr lang="en-US" dirty="0" smtClean="0">
                <a:solidFill>
                  <a:srgbClr val="000000"/>
                </a:solidFill>
              </a:rPr>
              <a:t>More Spots with the Use of Narrow pH</a:t>
            </a:r>
          </a:p>
          <a:p>
            <a:pPr fontAlgn="base">
              <a:spcBef>
                <a:spcPct val="0"/>
              </a:spcBef>
              <a:spcAft>
                <a:spcPct val="0"/>
              </a:spcAft>
            </a:pPr>
            <a:r>
              <a:rPr lang="en-US" dirty="0" smtClean="0">
                <a:solidFill>
                  <a:srgbClr val="000000"/>
                </a:solidFill>
              </a:rPr>
              <a:t>Gradient Strips</a:t>
            </a:r>
          </a:p>
        </p:txBody>
      </p:sp>
      <p:sp>
        <p:nvSpPr>
          <p:cNvPr id="70691" name="Text Box 35"/>
          <p:cNvSpPr txBox="1">
            <a:spLocks noChangeArrowheads="1"/>
          </p:cNvSpPr>
          <p:nvPr/>
        </p:nvSpPr>
        <p:spPr bwMode="auto">
          <a:xfrm>
            <a:off x="6394453" y="3503353"/>
            <a:ext cx="38311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A</a:t>
            </a:r>
            <a:endParaRPr lang="el-GR" sz="1600" dirty="0" smtClean="0">
              <a:solidFill>
                <a:srgbClr val="000000"/>
              </a:solidFill>
            </a:endParaRPr>
          </a:p>
        </p:txBody>
      </p:sp>
      <p:sp>
        <p:nvSpPr>
          <p:cNvPr id="70692" name="Text Box 36"/>
          <p:cNvSpPr txBox="1">
            <a:spLocks noChangeArrowheads="1"/>
          </p:cNvSpPr>
          <p:nvPr/>
        </p:nvSpPr>
        <p:spPr bwMode="auto">
          <a:xfrm>
            <a:off x="9510191" y="3338206"/>
            <a:ext cx="4783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B</a:t>
            </a:r>
            <a:endParaRPr lang="el-GR" sz="1600" dirty="0" smtClean="0">
              <a:solidFill>
                <a:srgbClr val="000000"/>
              </a:solidFill>
            </a:endParaRPr>
          </a:p>
        </p:txBody>
      </p:sp>
      <p:sp>
        <p:nvSpPr>
          <p:cNvPr id="70693" name="Rectangle 37"/>
          <p:cNvSpPr>
            <a:spLocks noGrp="1" noChangeArrowheads="1"/>
          </p:cNvSpPr>
          <p:nvPr>
            <p:ph type="title"/>
          </p:nvPr>
        </p:nvSpPr>
        <p:spPr>
          <a:xfrm>
            <a:off x="609609" y="333388"/>
            <a:ext cx="10479617" cy="574675"/>
          </a:xfrm>
        </p:spPr>
        <p:txBody>
          <a:bodyPr/>
          <a:lstStyle/>
          <a:p>
            <a:r>
              <a:rPr lang="en-US" sz="3200" dirty="0">
                <a:solidFill>
                  <a:schemeClr val="tx1"/>
                </a:solidFill>
              </a:rPr>
              <a:t>2D gel image of brain proteins</a:t>
            </a:r>
            <a:endParaRPr lang="el-GR" sz="3200" dirty="0">
              <a:solidFill>
                <a:schemeClr val="tx1"/>
              </a:solidFill>
            </a:endParaRPr>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2392" y="17621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854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900235" y="6273473"/>
            <a:ext cx="46159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1400" dirty="0" smtClean="0">
                <a:solidFill>
                  <a:srgbClr val="000000"/>
                </a:solidFill>
              </a:rPr>
              <a:t>Taken from </a:t>
            </a:r>
            <a:r>
              <a:rPr lang="el-GR" sz="1400" dirty="0" smtClean="0">
                <a:solidFill>
                  <a:srgbClr val="000000"/>
                </a:solidFill>
                <a:hlinkClick r:id="rId3"/>
              </a:rPr>
              <a:t>http</a:t>
            </a:r>
            <a:r>
              <a:rPr lang="el-GR" sz="1400" dirty="0" smtClean="0">
                <a:solidFill>
                  <a:srgbClr val="000000"/>
                </a:solidFill>
                <a:hlinkClick r:id="rId3"/>
              </a:rPr>
              <a:t>://</a:t>
            </a:r>
            <a:r>
              <a:rPr lang="el-GR" sz="1400" dirty="0" smtClean="0">
                <a:solidFill>
                  <a:srgbClr val="000000"/>
                </a:solidFill>
                <a:hlinkClick r:id="rId3"/>
              </a:rPr>
              <a:t>www.lcb.uu.se/course</a:t>
            </a:r>
            <a:r>
              <a:rPr lang="en-US" sz="1400" dirty="0" smtClean="0">
                <a:solidFill>
                  <a:srgbClr val="000000"/>
                </a:solidFill>
              </a:rPr>
              <a:t> by 15.12.2023</a:t>
            </a:r>
            <a:endParaRPr lang="el-GR" sz="1400" dirty="0" smtClean="0">
              <a:solidFill>
                <a:srgbClr val="000000"/>
              </a:solidFill>
              <a:latin typeface="Times New Roman" pitchFamily="18" charset="0"/>
            </a:endParaRPr>
          </a:p>
        </p:txBody>
      </p:sp>
      <p:pic>
        <p:nvPicPr>
          <p:cNvPr id="41988" name="Picture 4" descr="spots per gene"/>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85597" y="545911"/>
            <a:ext cx="6250525" cy="5513695"/>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8395" y="233979"/>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601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00100" y="384188"/>
            <a:ext cx="9984317" cy="504825"/>
          </a:xfrm>
        </p:spPr>
        <p:txBody>
          <a:bodyPr/>
          <a:lstStyle/>
          <a:p>
            <a:r>
              <a:rPr lang="en-US" sz="3600" dirty="0"/>
              <a:t>Genomic sequencing</a:t>
            </a:r>
            <a:endParaRPr lang="el-GR" sz="3600" dirty="0"/>
          </a:p>
        </p:txBody>
      </p:sp>
      <p:sp>
        <p:nvSpPr>
          <p:cNvPr id="28675" name="Text Box 3"/>
          <p:cNvSpPr txBox="1">
            <a:spLocks noChangeArrowheads="1"/>
          </p:cNvSpPr>
          <p:nvPr/>
        </p:nvSpPr>
        <p:spPr bwMode="auto">
          <a:xfrm>
            <a:off x="6687404" y="4175671"/>
            <a:ext cx="48671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2000" b="1" u="sng" dirty="0" err="1" smtClean="0">
                <a:solidFill>
                  <a:srgbClr val="000000"/>
                </a:solidFill>
              </a:rPr>
              <a:t>Paralogues</a:t>
            </a:r>
            <a:r>
              <a:rPr lang="en-GB" sz="2000" dirty="0" smtClean="0">
                <a:solidFill>
                  <a:srgbClr val="000000"/>
                </a:solidFill>
              </a:rPr>
              <a:t> are similar sequences within a single organism that have arisen due to a gene duplication event.</a:t>
            </a:r>
            <a:endParaRPr lang="el-GR" sz="2000" dirty="0" smtClean="0">
              <a:solidFill>
                <a:srgbClr val="000000"/>
              </a:solidFill>
            </a:endParaRPr>
          </a:p>
        </p:txBody>
      </p:sp>
      <p:sp>
        <p:nvSpPr>
          <p:cNvPr id="28676" name="Text Box 4"/>
          <p:cNvSpPr txBox="1">
            <a:spLocks noChangeArrowheads="1"/>
          </p:cNvSpPr>
          <p:nvPr/>
        </p:nvSpPr>
        <p:spPr bwMode="auto">
          <a:xfrm>
            <a:off x="2743200" y="1781188"/>
            <a:ext cx="62335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GB" sz="2000" b="1" u="sng" dirty="0" smtClean="0">
                <a:solidFill>
                  <a:srgbClr val="000000"/>
                </a:solidFill>
              </a:rPr>
              <a:t>Homologues</a:t>
            </a:r>
            <a:r>
              <a:rPr lang="en-GB" sz="2000" dirty="0" smtClean="0">
                <a:solidFill>
                  <a:srgbClr val="000000"/>
                </a:solidFill>
              </a:rPr>
              <a:t> are similar sequences in two different organisms that have been derived from a common ancestor sequence.</a:t>
            </a:r>
            <a:endParaRPr lang="el-GR" sz="2000" dirty="0" smtClean="0">
              <a:solidFill>
                <a:srgbClr val="000000"/>
              </a:solidFill>
            </a:endParaRPr>
          </a:p>
        </p:txBody>
      </p:sp>
      <p:sp>
        <p:nvSpPr>
          <p:cNvPr id="28677" name="Line 5"/>
          <p:cNvSpPr>
            <a:spLocks noChangeShapeType="1"/>
          </p:cNvSpPr>
          <p:nvPr/>
        </p:nvSpPr>
        <p:spPr bwMode="auto">
          <a:xfrm flipH="1">
            <a:off x="2743198" y="2858025"/>
            <a:ext cx="1146413" cy="11271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8678" name="Line 6"/>
          <p:cNvSpPr>
            <a:spLocks noChangeShapeType="1"/>
          </p:cNvSpPr>
          <p:nvPr/>
        </p:nvSpPr>
        <p:spPr bwMode="auto">
          <a:xfrm>
            <a:off x="6803568" y="2858025"/>
            <a:ext cx="1330498" cy="11271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8679" name="Text Box 7"/>
          <p:cNvSpPr txBox="1">
            <a:spLocks noChangeArrowheads="1"/>
          </p:cNvSpPr>
          <p:nvPr/>
        </p:nvSpPr>
        <p:spPr bwMode="auto">
          <a:xfrm>
            <a:off x="1084997" y="4305597"/>
            <a:ext cx="47767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GB" sz="2000" b="1" u="sng" dirty="0" err="1" smtClean="0">
                <a:solidFill>
                  <a:srgbClr val="000000"/>
                </a:solidFill>
              </a:rPr>
              <a:t>Orthologues</a:t>
            </a:r>
            <a:r>
              <a:rPr lang="en-GB" sz="2000" dirty="0" smtClean="0">
                <a:solidFill>
                  <a:srgbClr val="000000"/>
                </a:solidFill>
              </a:rPr>
              <a:t> are similar sequences in two different organisms that have arisen due to a speciation event. </a:t>
            </a:r>
            <a:endParaRPr lang="el-GR" sz="2000" dirty="0" smtClean="0">
              <a:solidFill>
                <a:srgbClr val="000000"/>
              </a:solidFill>
            </a:endParaRPr>
          </a:p>
        </p:txBody>
      </p:sp>
      <p:sp>
        <p:nvSpPr>
          <p:cNvPr id="28680" name="Line 8"/>
          <p:cNvSpPr>
            <a:spLocks noChangeShapeType="1"/>
          </p:cNvSpPr>
          <p:nvPr/>
        </p:nvSpPr>
        <p:spPr bwMode="auto">
          <a:xfrm>
            <a:off x="0" y="4508500"/>
            <a:ext cx="1084791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714" y="27874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66638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4426" y="333388"/>
            <a:ext cx="10382249" cy="561975"/>
          </a:xfrm>
        </p:spPr>
        <p:txBody>
          <a:bodyPr/>
          <a:lstStyle/>
          <a:p>
            <a:r>
              <a:rPr lang="en-US" sz="3200"/>
              <a:t>Pattern / Profile</a:t>
            </a:r>
            <a:endParaRPr lang="el-GR" sz="3200"/>
          </a:p>
        </p:txBody>
      </p:sp>
      <p:sp>
        <p:nvSpPr>
          <p:cNvPr id="29699" name="Text Box 3"/>
          <p:cNvSpPr txBox="1">
            <a:spLocks noChangeArrowheads="1"/>
          </p:cNvSpPr>
          <p:nvPr/>
        </p:nvSpPr>
        <p:spPr bwMode="auto">
          <a:xfrm>
            <a:off x="1075275" y="1067512"/>
            <a:ext cx="821055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000000"/>
                </a:solidFill>
              </a:rPr>
              <a:t>Pattern</a:t>
            </a:r>
            <a:r>
              <a:rPr lang="en-US" dirty="0" smtClean="0">
                <a:solidFill>
                  <a:srgbClr val="000000"/>
                </a:solidFill>
              </a:rPr>
              <a:t> –conserved sequence of a few amino acids </a:t>
            </a:r>
          </a:p>
          <a:p>
            <a:pPr fontAlgn="base">
              <a:spcBef>
                <a:spcPct val="50000"/>
              </a:spcBef>
              <a:spcAft>
                <a:spcPct val="0"/>
              </a:spcAft>
            </a:pPr>
            <a:r>
              <a:rPr lang="en-US" dirty="0" smtClean="0">
                <a:solidFill>
                  <a:srgbClr val="000000"/>
                </a:solidFill>
              </a:rPr>
              <a:t>identify various important sites within protein</a:t>
            </a:r>
          </a:p>
          <a:p>
            <a:pPr fontAlgn="base">
              <a:spcBef>
                <a:spcPct val="50000"/>
              </a:spcBef>
              <a:spcAft>
                <a:spcPct val="0"/>
              </a:spcAft>
              <a:buFontTx/>
              <a:buChar char="•"/>
            </a:pPr>
            <a:r>
              <a:rPr lang="en-US" dirty="0" smtClean="0">
                <a:solidFill>
                  <a:srgbClr val="000000"/>
                </a:solidFill>
              </a:rPr>
              <a:t>Enzyme catalytic site</a:t>
            </a:r>
          </a:p>
          <a:p>
            <a:pPr fontAlgn="base">
              <a:spcBef>
                <a:spcPct val="50000"/>
              </a:spcBef>
              <a:spcAft>
                <a:spcPct val="0"/>
              </a:spcAft>
              <a:buFontTx/>
              <a:buChar char="•"/>
            </a:pPr>
            <a:r>
              <a:rPr lang="en-US" dirty="0" smtClean="0">
                <a:solidFill>
                  <a:srgbClr val="000000"/>
                </a:solidFill>
              </a:rPr>
              <a:t>Prosthetic group attachment</a:t>
            </a:r>
          </a:p>
          <a:p>
            <a:pPr fontAlgn="base">
              <a:spcBef>
                <a:spcPct val="50000"/>
              </a:spcBef>
              <a:spcAft>
                <a:spcPct val="0"/>
              </a:spcAft>
              <a:buFontTx/>
              <a:buChar char="•"/>
            </a:pPr>
            <a:r>
              <a:rPr lang="en-US" dirty="0" smtClean="0">
                <a:solidFill>
                  <a:srgbClr val="000000"/>
                </a:solidFill>
              </a:rPr>
              <a:t>Metal ion binding site</a:t>
            </a:r>
          </a:p>
          <a:p>
            <a:pPr fontAlgn="base">
              <a:spcBef>
                <a:spcPct val="50000"/>
              </a:spcBef>
              <a:spcAft>
                <a:spcPct val="0"/>
              </a:spcAft>
              <a:buFontTx/>
              <a:buChar char="•"/>
            </a:pPr>
            <a:r>
              <a:rPr lang="en-US" dirty="0" err="1" smtClean="0">
                <a:solidFill>
                  <a:srgbClr val="000000"/>
                </a:solidFill>
              </a:rPr>
              <a:t>Cysteines</a:t>
            </a:r>
            <a:r>
              <a:rPr lang="en-US" dirty="0" smtClean="0">
                <a:solidFill>
                  <a:srgbClr val="000000"/>
                </a:solidFill>
              </a:rPr>
              <a:t> for </a:t>
            </a:r>
            <a:r>
              <a:rPr lang="en-US" dirty="0" err="1" smtClean="0">
                <a:solidFill>
                  <a:srgbClr val="000000"/>
                </a:solidFill>
              </a:rPr>
              <a:t>disulphide</a:t>
            </a:r>
            <a:r>
              <a:rPr lang="en-US" dirty="0" smtClean="0">
                <a:solidFill>
                  <a:srgbClr val="000000"/>
                </a:solidFill>
              </a:rPr>
              <a:t> bonds</a:t>
            </a:r>
          </a:p>
          <a:p>
            <a:pPr fontAlgn="base">
              <a:spcBef>
                <a:spcPct val="50000"/>
              </a:spcBef>
              <a:spcAft>
                <a:spcPct val="0"/>
              </a:spcAft>
              <a:buFontTx/>
              <a:buChar char="•"/>
            </a:pPr>
            <a:r>
              <a:rPr lang="en-US" dirty="0" smtClean="0">
                <a:solidFill>
                  <a:srgbClr val="000000"/>
                </a:solidFill>
              </a:rPr>
              <a:t>Protein or molecular binding</a:t>
            </a:r>
          </a:p>
          <a:p>
            <a:pPr fontAlgn="base">
              <a:spcBef>
                <a:spcPct val="50000"/>
              </a:spcBef>
              <a:spcAft>
                <a:spcPct val="0"/>
              </a:spcAft>
            </a:pPr>
            <a:endParaRPr lang="en-US" dirty="0" smtClean="0">
              <a:solidFill>
                <a:srgbClr val="000000"/>
              </a:solidFill>
            </a:endParaRPr>
          </a:p>
          <a:p>
            <a:pPr fontAlgn="base">
              <a:spcBef>
                <a:spcPct val="0"/>
              </a:spcBef>
              <a:spcAft>
                <a:spcPct val="0"/>
              </a:spcAft>
            </a:pPr>
            <a:r>
              <a:rPr lang="en-US" b="1" dirty="0" smtClean="0">
                <a:solidFill>
                  <a:srgbClr val="000000"/>
                </a:solidFill>
              </a:rPr>
              <a:t>Profile</a:t>
            </a:r>
            <a:r>
              <a:rPr lang="en-US" dirty="0" smtClean="0">
                <a:solidFill>
                  <a:srgbClr val="000000"/>
                </a:solidFill>
              </a:rPr>
              <a:t> a multiple alignment with matrix frequencies- describe protein families or domains conserved in sequence.</a:t>
            </a:r>
          </a:p>
          <a:p>
            <a:pPr fontAlgn="base">
              <a:spcBef>
                <a:spcPct val="50000"/>
              </a:spcBef>
              <a:spcAft>
                <a:spcPct val="0"/>
              </a:spcAft>
              <a:buFontTx/>
              <a:buChar char="•"/>
            </a:pPr>
            <a:r>
              <a:rPr lang="el-GR" dirty="0" smtClean="0">
                <a:solidFill>
                  <a:srgbClr val="000000"/>
                </a:solidFill>
              </a:rPr>
              <a:t>Score-based representations</a:t>
            </a:r>
            <a:endParaRPr lang="en-US" dirty="0" smtClean="0">
              <a:solidFill>
                <a:srgbClr val="000000"/>
              </a:solidFill>
            </a:endParaRPr>
          </a:p>
          <a:p>
            <a:pPr fontAlgn="base">
              <a:spcBef>
                <a:spcPct val="50000"/>
              </a:spcBef>
              <a:spcAft>
                <a:spcPct val="0"/>
              </a:spcAft>
              <a:buFontTx/>
              <a:buChar char="•"/>
            </a:pPr>
            <a:r>
              <a:rPr lang="en-US" dirty="0" smtClean="0">
                <a:solidFill>
                  <a:srgbClr val="000000"/>
                </a:solidFill>
              </a:rPr>
              <a:t>Position-specific scoring matrix (PSSM)</a:t>
            </a:r>
          </a:p>
          <a:p>
            <a:pPr fontAlgn="base">
              <a:spcBef>
                <a:spcPct val="50000"/>
              </a:spcBef>
              <a:spcAft>
                <a:spcPct val="0"/>
              </a:spcAft>
              <a:buFontTx/>
              <a:buChar char="•"/>
            </a:pPr>
            <a:r>
              <a:rPr lang="en-US" dirty="0" smtClean="0">
                <a:solidFill>
                  <a:srgbClr val="000000"/>
                </a:solidFill>
              </a:rPr>
              <a:t>Hidden Markov model (HMM)</a:t>
            </a:r>
          </a:p>
        </p:txBody>
      </p:sp>
      <p:sp>
        <p:nvSpPr>
          <p:cNvPr id="29700" name="Text Box 4"/>
          <p:cNvSpPr txBox="1">
            <a:spLocks noChangeArrowheads="1"/>
          </p:cNvSpPr>
          <p:nvPr/>
        </p:nvSpPr>
        <p:spPr bwMode="auto">
          <a:xfrm>
            <a:off x="7691082" y="2164834"/>
            <a:ext cx="3456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Database: PROSITE  Patterns</a:t>
            </a:r>
            <a:endParaRPr lang="el-GR" dirty="0" smtClean="0">
              <a:solidFill>
                <a:srgbClr val="000000"/>
              </a:solidFill>
            </a:endParaRPr>
          </a:p>
        </p:txBody>
      </p:sp>
      <p:sp>
        <p:nvSpPr>
          <p:cNvPr id="29703" name="Text Box 7"/>
          <p:cNvSpPr txBox="1">
            <a:spLocks noChangeArrowheads="1"/>
          </p:cNvSpPr>
          <p:nvPr/>
        </p:nvSpPr>
        <p:spPr bwMode="auto">
          <a:xfrm>
            <a:off x="624419" y="6282161"/>
            <a:ext cx="112331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Patterns and Profiles </a:t>
            </a:r>
            <a:r>
              <a:rPr lang="en-US" sz="1600" dirty="0" smtClean="0">
                <a:solidFill>
                  <a:srgbClr val="000000"/>
                </a:solidFill>
              </a:rPr>
              <a:t>are used </a:t>
            </a:r>
            <a:r>
              <a:rPr lang="en-US" sz="1600" dirty="0" smtClean="0">
                <a:solidFill>
                  <a:srgbClr val="000000"/>
                </a:solidFill>
              </a:rPr>
              <a:t>to search for motifs/ domains of biological significance that characterize protein family</a:t>
            </a:r>
            <a:endParaRPr lang="el-GR" sz="1600" dirty="0" smtClean="0">
              <a:solidFill>
                <a:srgbClr val="000000"/>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6078" y="4992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8099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04851" y="404813"/>
            <a:ext cx="10287000" cy="431800"/>
          </a:xfrm>
        </p:spPr>
        <p:txBody>
          <a:bodyPr/>
          <a:lstStyle/>
          <a:p>
            <a:r>
              <a:rPr lang="en-US" sz="3200" dirty="0"/>
              <a:t>Protein level</a:t>
            </a:r>
            <a:endParaRPr lang="el-GR" sz="3200" dirty="0"/>
          </a:p>
        </p:txBody>
      </p:sp>
      <p:sp>
        <p:nvSpPr>
          <p:cNvPr id="33795" name="Text Box 3"/>
          <p:cNvSpPr txBox="1">
            <a:spLocks noChangeArrowheads="1"/>
          </p:cNvSpPr>
          <p:nvPr/>
        </p:nvSpPr>
        <p:spPr bwMode="auto">
          <a:xfrm>
            <a:off x="1828797" y="5226303"/>
            <a:ext cx="90757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dirty="0" smtClean="0">
                <a:solidFill>
                  <a:srgbClr val="000000"/>
                </a:solidFill>
              </a:rPr>
              <a:t>Codon bias- the tendency of an organism to prefer certain codons over others that code for the same amino acid in the gene sequence. </a:t>
            </a:r>
            <a:endParaRPr lang="el-GR" sz="2000" dirty="0" smtClean="0">
              <a:solidFill>
                <a:srgbClr val="000000"/>
              </a:solidFill>
            </a:endParaRPr>
          </a:p>
        </p:txBody>
      </p:sp>
      <p:sp>
        <p:nvSpPr>
          <p:cNvPr id="33796" name="Text Box 4"/>
          <p:cNvSpPr txBox="1">
            <a:spLocks noChangeArrowheads="1"/>
          </p:cNvSpPr>
          <p:nvPr/>
        </p:nvSpPr>
        <p:spPr bwMode="auto">
          <a:xfrm>
            <a:off x="1973556" y="1528398"/>
            <a:ext cx="623993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dirty="0" smtClean="0">
                <a:solidFill>
                  <a:srgbClr val="000000"/>
                </a:solidFill>
              </a:rPr>
              <a:t>The level of any protein in a cell at a given time:</a:t>
            </a:r>
          </a:p>
          <a:p>
            <a:pPr lvl="1" fontAlgn="base">
              <a:spcBef>
                <a:spcPct val="50000"/>
              </a:spcBef>
              <a:spcAft>
                <a:spcPct val="0"/>
              </a:spcAft>
              <a:buFontTx/>
              <a:buChar char="•"/>
            </a:pPr>
            <a:r>
              <a:rPr lang="en-US" sz="2000" dirty="0" smtClean="0">
                <a:solidFill>
                  <a:srgbClr val="000000"/>
                </a:solidFill>
              </a:rPr>
              <a:t> Transcription rate</a:t>
            </a:r>
          </a:p>
          <a:p>
            <a:pPr lvl="1" fontAlgn="base">
              <a:spcBef>
                <a:spcPct val="50000"/>
              </a:spcBef>
              <a:spcAft>
                <a:spcPct val="0"/>
              </a:spcAft>
              <a:buFontTx/>
              <a:buChar char="•"/>
            </a:pPr>
            <a:r>
              <a:rPr lang="en-US" sz="2000" dirty="0" smtClean="0">
                <a:solidFill>
                  <a:srgbClr val="000000"/>
                </a:solidFill>
              </a:rPr>
              <a:t> Efficiency of translation in the cell</a:t>
            </a:r>
          </a:p>
          <a:p>
            <a:pPr lvl="1" fontAlgn="base">
              <a:spcBef>
                <a:spcPct val="50000"/>
              </a:spcBef>
              <a:spcAft>
                <a:spcPct val="0"/>
              </a:spcAft>
              <a:buFontTx/>
              <a:buChar char="•"/>
            </a:pPr>
            <a:r>
              <a:rPr lang="en-US" sz="2000" dirty="0" smtClean="0">
                <a:solidFill>
                  <a:srgbClr val="000000"/>
                </a:solidFill>
              </a:rPr>
              <a:t> The rate of degradation of the protein</a:t>
            </a:r>
            <a:endParaRPr lang="el-GR" sz="2000" dirty="0" smtClean="0">
              <a:solidFill>
                <a:srgbClr val="000000"/>
              </a:solidFill>
            </a:endParaRPr>
          </a:p>
        </p:txBody>
      </p:sp>
      <p:sp>
        <p:nvSpPr>
          <p:cNvPr id="33797" name="Text Box 5"/>
          <p:cNvSpPr txBox="1">
            <a:spLocks noChangeArrowheads="1"/>
          </p:cNvSpPr>
          <p:nvPr/>
        </p:nvSpPr>
        <p:spPr bwMode="auto">
          <a:xfrm>
            <a:off x="1828800" y="4083963"/>
            <a:ext cx="92531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000" dirty="0" smtClean="0">
                <a:solidFill>
                  <a:srgbClr val="000000"/>
                </a:solidFill>
                <a:cs typeface="Times New Roman (Hebrew)" charset="-79"/>
              </a:rPr>
              <a:t>Larger genomes have larger gene </a:t>
            </a:r>
            <a:r>
              <a:rPr lang="en-US" sz="2000" dirty="0" smtClean="0">
                <a:solidFill>
                  <a:srgbClr val="000000"/>
                </a:solidFill>
                <a:cs typeface="Times New Roman (Hebrew)" charset="-79"/>
              </a:rPr>
              <a:t>families (the </a:t>
            </a:r>
            <a:r>
              <a:rPr lang="en-US" sz="2000" dirty="0" smtClean="0">
                <a:solidFill>
                  <a:srgbClr val="000000"/>
                </a:solidFill>
                <a:cs typeface="Times New Roman (Hebrew)" charset="-79"/>
              </a:rPr>
              <a:t>average family size also increases with genome size)</a:t>
            </a:r>
          </a:p>
        </p:txBody>
      </p:sp>
      <p:sp>
        <p:nvSpPr>
          <p:cNvPr id="33799" name="AutoShape 7"/>
          <p:cNvSpPr>
            <a:spLocks noChangeArrowheads="1"/>
          </p:cNvSpPr>
          <p:nvPr/>
        </p:nvSpPr>
        <p:spPr bwMode="auto">
          <a:xfrm>
            <a:off x="1473958" y="1196988"/>
            <a:ext cx="8078561" cy="2447925"/>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1982" y="149202"/>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26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47" y="196444"/>
            <a:ext cx="10972800" cy="1143000"/>
          </a:xfrm>
        </p:spPr>
        <p:txBody>
          <a:bodyPr/>
          <a:lstStyle/>
          <a:p>
            <a:r>
              <a:rPr lang="en-US" dirty="0" smtClean="0"/>
              <a:t>Objectives </a:t>
            </a:r>
            <a:endParaRPr lang="en-US" dirty="0"/>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1-</a:t>
            </a:r>
            <a:fld id="{785463D6-4CA8-401F-BB1F-241831FE597A}" type="slidenum">
              <a:rPr lang="en-US">
                <a:solidFill>
                  <a:srgbClr val="000000"/>
                </a:solidFill>
              </a:rPr>
              <a:pPr>
                <a:defRPr/>
              </a:pPr>
              <a:t>6</a:t>
            </a:fld>
            <a:endParaRPr lang="en-US" dirty="0">
              <a:solidFill>
                <a:srgbClr val="000000"/>
              </a:solidFill>
            </a:endParaRPr>
          </a:p>
        </p:txBody>
      </p:sp>
      <p:sp>
        <p:nvSpPr>
          <p:cNvPr id="4" name="Rectangle 3"/>
          <p:cNvSpPr/>
          <p:nvPr/>
        </p:nvSpPr>
        <p:spPr>
          <a:xfrm>
            <a:off x="385382" y="1244590"/>
            <a:ext cx="11054687" cy="5237331"/>
          </a:xfrm>
          <a:prstGeom prst="rect">
            <a:avLst/>
          </a:prstGeom>
        </p:spPr>
        <p:txBody>
          <a:bodyPr wrap="square">
            <a:spAutoFit/>
          </a:bodyPr>
          <a:lstStyle/>
          <a:p>
            <a:pPr marL="457200" indent="-457200">
              <a:lnSpc>
                <a:spcPct val="115000"/>
              </a:lnSpc>
              <a:spcAft>
                <a:spcPts val="1000"/>
              </a:spcAft>
              <a:buAutoNum type="arabicPeriod"/>
            </a:pPr>
            <a:r>
              <a:rPr lang="en-US" sz="2400" b="1" dirty="0" smtClean="0">
                <a:solidFill>
                  <a:srgbClr val="000000"/>
                </a:solidFill>
                <a:latin typeface="Times New Roman"/>
                <a:ea typeface="Calibri"/>
                <a:cs typeface="Arial"/>
              </a:rPr>
              <a:t>Understand </a:t>
            </a:r>
            <a:r>
              <a:rPr lang="en-US" sz="2400" b="1" dirty="0">
                <a:solidFill>
                  <a:srgbClr val="000000"/>
                </a:solidFill>
                <a:latin typeface="Times New Roman"/>
                <a:ea typeface="Calibri"/>
                <a:cs typeface="Arial"/>
              </a:rPr>
              <a:t>the key principles of protein identification and expression profiling</a:t>
            </a:r>
            <a:r>
              <a:rPr lang="en-US" sz="2400" b="1" dirty="0" smtClean="0">
                <a:solidFill>
                  <a:srgbClr val="000000"/>
                </a:solidFill>
                <a:latin typeface="Times New Roman"/>
                <a:ea typeface="Calibri"/>
                <a:cs typeface="Arial"/>
              </a:rPr>
              <a:t>.</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smtClean="0">
                <a:solidFill>
                  <a:srgbClr val="000000"/>
                </a:solidFill>
                <a:latin typeface="Times New Roman"/>
                <a:ea typeface="Calibri"/>
                <a:cs typeface="Arial"/>
              </a:rPr>
              <a:t>2. Explore </a:t>
            </a:r>
            <a:r>
              <a:rPr lang="en-US" sz="2400" b="1" dirty="0">
                <a:solidFill>
                  <a:srgbClr val="000000"/>
                </a:solidFill>
                <a:latin typeface="Times New Roman"/>
                <a:ea typeface="Calibri"/>
                <a:cs typeface="Arial"/>
              </a:rPr>
              <a:t>the tools and techniques employed in structural proteomics</a:t>
            </a:r>
            <a:r>
              <a:rPr lang="en-US" sz="2400" b="1" dirty="0" smtClean="0">
                <a:solidFill>
                  <a:srgbClr val="000000"/>
                </a:solidFill>
                <a:latin typeface="Times New Roman"/>
                <a:ea typeface="Calibri"/>
                <a:cs typeface="Arial"/>
              </a:rPr>
              <a:t>.</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smtClean="0">
                <a:solidFill>
                  <a:srgbClr val="000000"/>
                </a:solidFill>
                <a:latin typeface="Times New Roman"/>
                <a:ea typeface="Calibri"/>
                <a:cs typeface="Arial"/>
              </a:rPr>
              <a:t>3. Examine </a:t>
            </a:r>
            <a:r>
              <a:rPr lang="en-US" sz="2400" b="1" dirty="0">
                <a:solidFill>
                  <a:srgbClr val="000000"/>
                </a:solidFill>
                <a:latin typeface="Times New Roman"/>
                <a:ea typeface="Calibri"/>
                <a:cs typeface="Arial"/>
              </a:rPr>
              <a:t>the dynamic nature of the proteome in different cells and under various conditions</a:t>
            </a:r>
            <a:r>
              <a:rPr lang="en-US" sz="2400" b="1" dirty="0" smtClean="0">
                <a:solidFill>
                  <a:srgbClr val="000000"/>
                </a:solidFill>
                <a:latin typeface="Times New Roman"/>
                <a:ea typeface="Calibri"/>
                <a:cs typeface="Arial"/>
              </a:rPr>
              <a:t>.</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smtClean="0">
                <a:solidFill>
                  <a:srgbClr val="000000"/>
                </a:solidFill>
                <a:latin typeface="Times New Roman"/>
                <a:ea typeface="Calibri"/>
                <a:cs typeface="Arial"/>
              </a:rPr>
              <a:t>4. Comprehend </a:t>
            </a:r>
            <a:r>
              <a:rPr lang="en-US" sz="2400" b="1" dirty="0">
                <a:solidFill>
                  <a:srgbClr val="000000"/>
                </a:solidFill>
                <a:latin typeface="Times New Roman"/>
                <a:ea typeface="Calibri"/>
                <a:cs typeface="Arial"/>
              </a:rPr>
              <a:t>the life cycle of proteins, including folding, modification, and degradation</a:t>
            </a:r>
            <a:r>
              <a:rPr lang="en-US" sz="2400" b="1" dirty="0" smtClean="0">
                <a:solidFill>
                  <a:srgbClr val="000000"/>
                </a:solidFill>
                <a:latin typeface="Times New Roman"/>
                <a:ea typeface="Calibri"/>
                <a:cs typeface="Arial"/>
              </a:rPr>
              <a:t>.</a:t>
            </a:r>
          </a:p>
          <a:p>
            <a:pPr>
              <a:lnSpc>
                <a:spcPct val="115000"/>
              </a:lnSpc>
              <a:spcAft>
                <a:spcPts val="1000"/>
              </a:spcAft>
            </a:pPr>
            <a:endParaRPr lang="en-US" sz="2400" b="1" dirty="0">
              <a:solidFill>
                <a:srgbClr val="000000"/>
              </a:solidFill>
              <a:latin typeface="Times New Roman"/>
              <a:ea typeface="Calibri"/>
              <a:cs typeface="Arial"/>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39764564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94275" y="481013"/>
            <a:ext cx="10191751" cy="431800"/>
          </a:xfrm>
        </p:spPr>
        <p:txBody>
          <a:bodyPr/>
          <a:lstStyle/>
          <a:p>
            <a:r>
              <a:rPr lang="en-US" sz="3600" dirty="0"/>
              <a:t>Protein expression</a:t>
            </a:r>
            <a:endParaRPr lang="el-GR" sz="3600" dirty="0"/>
          </a:p>
        </p:txBody>
      </p:sp>
      <p:sp>
        <p:nvSpPr>
          <p:cNvPr id="35843" name="Text Box 3"/>
          <p:cNvSpPr txBox="1">
            <a:spLocks noChangeArrowheads="1"/>
          </p:cNvSpPr>
          <p:nvPr/>
        </p:nvSpPr>
        <p:spPr bwMode="auto">
          <a:xfrm>
            <a:off x="7488766" y="1508316"/>
            <a:ext cx="14393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008000"/>
                </a:solidFill>
              </a:rPr>
              <a:t>Protein</a:t>
            </a:r>
            <a:endParaRPr lang="el-GR" b="1" dirty="0" smtClean="0">
              <a:solidFill>
                <a:srgbClr val="008000"/>
              </a:solidFill>
            </a:endParaRPr>
          </a:p>
        </p:txBody>
      </p:sp>
      <p:sp>
        <p:nvSpPr>
          <p:cNvPr id="35844" name="Line 4"/>
          <p:cNvSpPr>
            <a:spLocks noChangeShapeType="1"/>
          </p:cNvSpPr>
          <p:nvPr/>
        </p:nvSpPr>
        <p:spPr bwMode="auto">
          <a:xfrm>
            <a:off x="4751920" y="1989138"/>
            <a:ext cx="163194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35845" name="Rectangle 5"/>
          <p:cNvSpPr>
            <a:spLocks noChangeArrowheads="1"/>
          </p:cNvSpPr>
          <p:nvPr/>
        </p:nvSpPr>
        <p:spPr bwMode="auto">
          <a:xfrm>
            <a:off x="968991" y="2643259"/>
            <a:ext cx="100856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l-GR" sz="2000" dirty="0" smtClean="0">
                <a:solidFill>
                  <a:srgbClr val="000000"/>
                </a:solidFill>
              </a:rPr>
              <a:t>It consists of the stages after DNA has been translated </a:t>
            </a:r>
            <a:r>
              <a:rPr lang="en-US" sz="2000" dirty="0" smtClean="0">
                <a:solidFill>
                  <a:srgbClr val="000000"/>
                </a:solidFill>
              </a:rPr>
              <a:t>Amino acid chains</a:t>
            </a:r>
            <a:r>
              <a:rPr lang="el-GR" sz="2000" dirty="0" smtClean="0">
                <a:solidFill>
                  <a:srgbClr val="000000"/>
                </a:solidFill>
              </a:rPr>
              <a:t> chains which is ultimately folded into </a:t>
            </a:r>
            <a:r>
              <a:rPr lang="en-US" sz="2000" dirty="0" smtClean="0">
                <a:solidFill>
                  <a:srgbClr val="000000"/>
                </a:solidFill>
              </a:rPr>
              <a:t>proteins</a:t>
            </a:r>
            <a:r>
              <a:rPr lang="el-GR" sz="2000" dirty="0" smtClean="0">
                <a:solidFill>
                  <a:srgbClr val="000000"/>
                </a:solidFill>
              </a:rPr>
              <a:t> </a:t>
            </a:r>
          </a:p>
        </p:txBody>
      </p:sp>
      <p:sp>
        <p:nvSpPr>
          <p:cNvPr id="35846" name="Text Box 6"/>
          <p:cNvSpPr txBox="1">
            <a:spLocks noChangeArrowheads="1"/>
          </p:cNvSpPr>
          <p:nvPr/>
        </p:nvSpPr>
        <p:spPr bwMode="auto">
          <a:xfrm>
            <a:off x="968990" y="4001330"/>
            <a:ext cx="103859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b="1" dirty="0" smtClean="0">
                <a:solidFill>
                  <a:srgbClr val="000000"/>
                </a:solidFill>
              </a:rPr>
              <a:t>Expression profiling</a:t>
            </a:r>
            <a:r>
              <a:rPr lang="en-US" sz="2000" dirty="0" smtClean="0">
                <a:solidFill>
                  <a:srgbClr val="000000"/>
                </a:solidFill>
              </a:rPr>
              <a:t>  what genes are expressed in a particular cell type of an organism, at a particular time, under particular conditions?</a:t>
            </a:r>
            <a:r>
              <a:rPr lang="el-GR" sz="2000" dirty="0" smtClean="0">
                <a:solidFill>
                  <a:srgbClr val="000000"/>
                </a:solidFill>
              </a:rPr>
              <a:t> </a:t>
            </a:r>
            <a:r>
              <a:rPr lang="en-US" sz="2000" dirty="0" smtClean="0">
                <a:solidFill>
                  <a:srgbClr val="000000"/>
                </a:solidFill>
              </a:rPr>
              <a:t>As the expression of many genes is known to be regulated after transcription, an increase in mRNA concentration need not always increase expression</a:t>
            </a:r>
            <a:endParaRPr lang="el-GR" sz="2000" dirty="0" smtClean="0">
              <a:solidFill>
                <a:srgbClr val="000000"/>
              </a:solidFill>
            </a:endParaRPr>
          </a:p>
        </p:txBody>
      </p:sp>
      <p:pic>
        <p:nvPicPr>
          <p:cNvPr id="35847" name="Picture 7" descr="aminoacid sequence"/>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703470">
            <a:off x="4362102" y="871856"/>
            <a:ext cx="945835" cy="1921136"/>
          </a:xfrm>
          <a:prstGeom prst="rect">
            <a:avLst/>
          </a:prstGeom>
          <a:noFill/>
          <a:extLst>
            <a:ext uri="{909E8E84-426E-40DD-AFC4-6F175D3DCCD1}">
              <a14:hiddenFill xmlns:a14="http://schemas.microsoft.com/office/drawing/2010/main">
                <a:solidFill>
                  <a:srgbClr val="FFFFFF"/>
                </a:solidFill>
              </a14:hiddenFill>
            </a:ext>
          </a:extLst>
        </p:spPr>
      </p:pic>
      <p:sp>
        <p:nvSpPr>
          <p:cNvPr id="35848" name="Line 8"/>
          <p:cNvSpPr>
            <a:spLocks noChangeShapeType="1"/>
          </p:cNvSpPr>
          <p:nvPr/>
        </p:nvSpPr>
        <p:spPr bwMode="auto">
          <a:xfrm>
            <a:off x="5848995" y="1710011"/>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4686" y="7206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99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351128" y="4515763"/>
            <a:ext cx="5320607"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dirty="0" smtClean="0">
                <a:solidFill>
                  <a:srgbClr val="000000"/>
                </a:solidFill>
                <a:latin typeface="Berlin Sans FB Demi" pitchFamily="34" charset="0"/>
              </a:rPr>
              <a:t>ESI-MS </a:t>
            </a:r>
          </a:p>
          <a:p>
            <a:pPr fontAlgn="base">
              <a:spcBef>
                <a:spcPct val="50000"/>
              </a:spcBef>
              <a:spcAft>
                <a:spcPct val="0"/>
              </a:spcAft>
            </a:pPr>
            <a:r>
              <a:rPr lang="en-US" dirty="0" smtClean="0">
                <a:solidFill>
                  <a:srgbClr val="CC0000"/>
                </a:solidFill>
              </a:rPr>
              <a:t>Electrospray Ionization tandem MS</a:t>
            </a:r>
          </a:p>
          <a:p>
            <a:pPr fontAlgn="base">
              <a:spcBef>
                <a:spcPct val="50000"/>
              </a:spcBef>
              <a:spcAft>
                <a:spcPct val="0"/>
              </a:spcAft>
            </a:pPr>
            <a:r>
              <a:rPr lang="en-US" dirty="0" smtClean="0">
                <a:solidFill>
                  <a:srgbClr val="000000"/>
                </a:solidFill>
                <a:latin typeface="Berlin Sans FB Demi" pitchFamily="34" charset="0"/>
              </a:rPr>
              <a:t>MALDI-TOF</a:t>
            </a:r>
            <a:endParaRPr lang="el-GR" dirty="0" smtClean="0">
              <a:solidFill>
                <a:srgbClr val="000000"/>
              </a:solidFill>
              <a:latin typeface="Berlin Sans FB Demi" pitchFamily="34" charset="0"/>
            </a:endParaRPr>
          </a:p>
          <a:p>
            <a:pPr fontAlgn="base">
              <a:spcBef>
                <a:spcPct val="50000"/>
              </a:spcBef>
              <a:spcAft>
                <a:spcPct val="0"/>
              </a:spcAft>
            </a:pPr>
            <a:r>
              <a:rPr lang="en-US" dirty="0" smtClean="0">
                <a:solidFill>
                  <a:srgbClr val="CC0000"/>
                </a:solidFill>
              </a:rPr>
              <a:t>Matrix Assisted Laser Desorption Ionization –Time of Flight</a:t>
            </a:r>
            <a:endParaRPr lang="el-GR" dirty="0" smtClean="0">
              <a:solidFill>
                <a:srgbClr val="CC0000"/>
              </a:solidFill>
            </a:endParaRPr>
          </a:p>
        </p:txBody>
      </p:sp>
      <p:sp>
        <p:nvSpPr>
          <p:cNvPr id="77827" name="Rectangle 3"/>
          <p:cNvSpPr>
            <a:spLocks noGrp="1" noChangeArrowheads="1"/>
          </p:cNvSpPr>
          <p:nvPr>
            <p:ph type="title"/>
          </p:nvPr>
        </p:nvSpPr>
        <p:spPr>
          <a:xfrm>
            <a:off x="610836" y="241656"/>
            <a:ext cx="10363200" cy="557212"/>
          </a:xfrm>
        </p:spPr>
        <p:txBody>
          <a:bodyPr/>
          <a:lstStyle/>
          <a:p>
            <a:r>
              <a:rPr lang="en-US" sz="3200" dirty="0">
                <a:solidFill>
                  <a:schemeClr val="tx1"/>
                </a:solidFill>
              </a:rPr>
              <a:t>General workflow of proteomics analysis</a:t>
            </a:r>
            <a:endParaRPr lang="el-GR" sz="3200" dirty="0">
              <a:solidFill>
                <a:schemeClr val="tx1"/>
              </a:solidFill>
            </a:endParaRPr>
          </a:p>
        </p:txBody>
      </p:sp>
      <p:grpSp>
        <p:nvGrpSpPr>
          <p:cNvPr id="77828" name="Group 4"/>
          <p:cNvGrpSpPr>
            <a:grpSpLocks/>
          </p:cNvGrpSpPr>
          <p:nvPr/>
        </p:nvGrpSpPr>
        <p:grpSpPr bwMode="auto">
          <a:xfrm>
            <a:off x="352042" y="1032605"/>
            <a:ext cx="1733721" cy="1132846"/>
            <a:chOff x="372" y="929"/>
            <a:chExt cx="586" cy="460"/>
          </a:xfrm>
        </p:grpSpPr>
        <p:pic>
          <p:nvPicPr>
            <p:cNvPr id="77829" name="Picture 5" descr="seq"/>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2" y="1026"/>
              <a:ext cx="346" cy="363"/>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372" y="929"/>
              <a:ext cx="54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proteins</a:t>
              </a:r>
              <a:endParaRPr lang="el-GR" sz="1400" dirty="0" smtClean="0">
                <a:solidFill>
                  <a:srgbClr val="000000"/>
                </a:solidFill>
              </a:endParaRPr>
            </a:p>
          </p:txBody>
        </p:sp>
      </p:grpSp>
      <p:grpSp>
        <p:nvGrpSpPr>
          <p:cNvPr id="77831" name="Group 7"/>
          <p:cNvGrpSpPr>
            <a:grpSpLocks/>
          </p:cNvGrpSpPr>
          <p:nvPr/>
        </p:nvGrpSpPr>
        <p:grpSpPr bwMode="auto">
          <a:xfrm>
            <a:off x="6383868" y="1188242"/>
            <a:ext cx="1672831" cy="1237100"/>
            <a:chOff x="3016" y="981"/>
            <a:chExt cx="680" cy="388"/>
          </a:xfrm>
        </p:grpSpPr>
        <p:grpSp>
          <p:nvGrpSpPr>
            <p:cNvPr id="77832" name="Group 8"/>
            <p:cNvGrpSpPr>
              <a:grpSpLocks/>
            </p:cNvGrpSpPr>
            <p:nvPr/>
          </p:nvGrpSpPr>
          <p:grpSpPr bwMode="auto">
            <a:xfrm>
              <a:off x="3160" y="1006"/>
              <a:ext cx="322" cy="363"/>
              <a:chOff x="2027" y="1336"/>
              <a:chExt cx="386" cy="544"/>
            </a:xfrm>
          </p:grpSpPr>
          <p:pic>
            <p:nvPicPr>
              <p:cNvPr id="77833" name="Picture 9" descr="PCR-tube0_2-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7" y="1336"/>
                <a:ext cx="386" cy="544"/>
              </a:xfrm>
              <a:prstGeom prst="rect">
                <a:avLst/>
              </a:prstGeom>
              <a:noFill/>
              <a:extLst>
                <a:ext uri="{909E8E84-426E-40DD-AFC4-6F175D3DCCD1}">
                  <a14:hiddenFill xmlns:a14="http://schemas.microsoft.com/office/drawing/2010/main">
                    <a:solidFill>
                      <a:srgbClr val="FFFFFF"/>
                    </a:solidFill>
                  </a14:hiddenFill>
                </a:ext>
              </a:extLst>
            </p:spPr>
          </p:pic>
          <p:pic>
            <p:nvPicPr>
              <p:cNvPr id="77834" name="Picture 10" descr="se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0" y="1654"/>
                <a:ext cx="80" cy="84"/>
              </a:xfrm>
              <a:prstGeom prst="rect">
                <a:avLst/>
              </a:prstGeom>
              <a:noFill/>
              <a:extLst>
                <a:ext uri="{909E8E84-426E-40DD-AFC4-6F175D3DCCD1}">
                  <a14:hiddenFill xmlns:a14="http://schemas.microsoft.com/office/drawing/2010/main">
                    <a:solidFill>
                      <a:srgbClr val="FFFFFF"/>
                    </a:solidFill>
                  </a14:hiddenFill>
                </a:ext>
              </a:extLst>
            </p:spPr>
          </p:pic>
        </p:grpSp>
        <p:sp>
          <p:nvSpPr>
            <p:cNvPr id="77835" name="Text Box 11"/>
            <p:cNvSpPr txBox="1">
              <a:spLocks noChangeArrowheads="1"/>
            </p:cNvSpPr>
            <p:nvPr/>
          </p:nvSpPr>
          <p:spPr bwMode="auto">
            <a:xfrm>
              <a:off x="3016" y="981"/>
              <a:ext cx="6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smtClean="0">
                  <a:solidFill>
                    <a:srgbClr val="333399"/>
                  </a:solidFill>
                  <a:latin typeface="Verdana" pitchFamily="34" charset="0"/>
                </a:rPr>
                <a:t>digestion</a:t>
              </a:r>
              <a:endParaRPr lang="el-GR" sz="1200" b="1" dirty="0" smtClean="0">
                <a:solidFill>
                  <a:srgbClr val="333399"/>
                </a:solidFill>
                <a:latin typeface="Verdana" pitchFamily="34" charset="0"/>
              </a:endParaRPr>
            </a:p>
          </p:txBody>
        </p:sp>
      </p:grpSp>
      <p:grpSp>
        <p:nvGrpSpPr>
          <p:cNvPr id="77836" name="Group 12"/>
          <p:cNvGrpSpPr>
            <a:grpSpLocks/>
          </p:cNvGrpSpPr>
          <p:nvPr/>
        </p:nvGrpSpPr>
        <p:grpSpPr bwMode="auto">
          <a:xfrm>
            <a:off x="3215225" y="859809"/>
            <a:ext cx="2497659" cy="1725458"/>
            <a:chOff x="1701" y="845"/>
            <a:chExt cx="862" cy="638"/>
          </a:xfrm>
        </p:grpSpPr>
        <p:sp>
          <p:nvSpPr>
            <p:cNvPr id="77837" name="Text Box 13"/>
            <p:cNvSpPr txBox="1">
              <a:spLocks noChangeArrowheads="1"/>
            </p:cNvSpPr>
            <p:nvPr/>
          </p:nvSpPr>
          <p:spPr bwMode="auto">
            <a:xfrm>
              <a:off x="1701" y="845"/>
              <a:ext cx="8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smtClean="0">
                  <a:solidFill>
                    <a:srgbClr val="333399"/>
                  </a:solidFill>
                  <a:latin typeface="Verdana" pitchFamily="34" charset="0"/>
                </a:rPr>
                <a:t>separation</a:t>
              </a:r>
              <a:endParaRPr lang="el-GR" sz="1200" b="1" dirty="0" smtClean="0">
                <a:solidFill>
                  <a:srgbClr val="333399"/>
                </a:solidFill>
                <a:latin typeface="Verdana" pitchFamily="34" charset="0"/>
              </a:endParaRPr>
            </a:p>
          </p:txBody>
        </p:sp>
        <p:pic>
          <p:nvPicPr>
            <p:cNvPr id="77838" name="Picture 14" descr="eagan g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1" y="1026"/>
              <a:ext cx="407" cy="408"/>
            </a:xfrm>
            <a:prstGeom prst="rect">
              <a:avLst/>
            </a:prstGeom>
            <a:noFill/>
            <a:extLst>
              <a:ext uri="{909E8E84-426E-40DD-AFC4-6F175D3DCCD1}">
                <a14:hiddenFill xmlns:a14="http://schemas.microsoft.com/office/drawing/2010/main">
                  <a:solidFill>
                    <a:srgbClr val="FFFFFF"/>
                  </a:solidFill>
                </a14:hiddenFill>
              </a:ext>
            </a:extLst>
          </p:spPr>
        </p:pic>
        <p:sp>
          <p:nvSpPr>
            <p:cNvPr id="77839" name="Oval 15"/>
            <p:cNvSpPr>
              <a:spLocks noChangeArrowheads="1"/>
            </p:cNvSpPr>
            <p:nvPr/>
          </p:nvSpPr>
          <p:spPr bwMode="auto">
            <a:xfrm>
              <a:off x="1882" y="1162"/>
              <a:ext cx="44" cy="44"/>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77840" name="Picture 16" descr="colum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567">
              <a:off x="1973" y="1253"/>
              <a:ext cx="590" cy="230"/>
            </a:xfrm>
            <a:prstGeom prst="rect">
              <a:avLst/>
            </a:prstGeom>
            <a:noFill/>
            <a:extLst>
              <a:ext uri="{909E8E84-426E-40DD-AFC4-6F175D3DCCD1}">
                <a14:hiddenFill xmlns:a14="http://schemas.microsoft.com/office/drawing/2010/main">
                  <a:solidFill>
                    <a:srgbClr val="FFFFFF"/>
                  </a:solidFill>
                </a14:hiddenFill>
              </a:ext>
            </a:extLst>
          </p:spPr>
        </p:pic>
      </p:grpSp>
      <p:pic>
        <p:nvPicPr>
          <p:cNvPr id="77841" name="Picture 17" descr="maldi tof spectrum"/>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84128" y="3294076"/>
            <a:ext cx="2238602" cy="1221687"/>
          </a:xfrm>
          <a:prstGeom prst="rect">
            <a:avLst/>
          </a:prstGeom>
          <a:noFill/>
          <a:extLst>
            <a:ext uri="{909E8E84-426E-40DD-AFC4-6F175D3DCCD1}">
              <a14:hiddenFill xmlns:a14="http://schemas.microsoft.com/office/drawing/2010/main">
                <a:solidFill>
                  <a:srgbClr val="FFFFFF"/>
                </a:solidFill>
              </a14:hiddenFill>
            </a:ext>
          </a:extLst>
        </p:spPr>
      </p:pic>
      <p:sp>
        <p:nvSpPr>
          <p:cNvPr id="77842" name="Text Box 18"/>
          <p:cNvSpPr txBox="1">
            <a:spLocks noChangeArrowheads="1"/>
          </p:cNvSpPr>
          <p:nvPr/>
        </p:nvSpPr>
        <p:spPr bwMode="auto">
          <a:xfrm>
            <a:off x="8879420" y="1296588"/>
            <a:ext cx="2495549"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MALDI, MS/MS</a:t>
            </a:r>
          </a:p>
        </p:txBody>
      </p:sp>
      <p:sp>
        <p:nvSpPr>
          <p:cNvPr id="77843" name="AutoShape 19"/>
          <p:cNvSpPr>
            <a:spLocks noChangeArrowheads="1"/>
          </p:cNvSpPr>
          <p:nvPr/>
        </p:nvSpPr>
        <p:spPr bwMode="auto">
          <a:xfrm>
            <a:off x="2445817" y="1770064"/>
            <a:ext cx="480483" cy="144462"/>
          </a:xfrm>
          <a:prstGeom prst="rightArrow">
            <a:avLst>
              <a:gd name="adj1" fmla="val 50000"/>
              <a:gd name="adj2" fmla="val 62363"/>
            </a:avLst>
          </a:prstGeom>
          <a:gradFill rotWithShape="1">
            <a:gsLst>
              <a:gs pos="0">
                <a:schemeClr val="accent2"/>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7844" name="AutoShape 20"/>
          <p:cNvSpPr>
            <a:spLocks noChangeArrowheads="1"/>
          </p:cNvSpPr>
          <p:nvPr/>
        </p:nvSpPr>
        <p:spPr bwMode="auto">
          <a:xfrm>
            <a:off x="5712885" y="1847721"/>
            <a:ext cx="480484" cy="144462"/>
          </a:xfrm>
          <a:prstGeom prst="rightArrow">
            <a:avLst>
              <a:gd name="adj1" fmla="val 50000"/>
              <a:gd name="adj2" fmla="val 62363"/>
            </a:avLst>
          </a:prstGeom>
          <a:gradFill rotWithShape="1">
            <a:gsLst>
              <a:gs pos="0">
                <a:schemeClr val="accent2"/>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nvGrpSpPr>
          <p:cNvPr id="77845" name="Group 21"/>
          <p:cNvGrpSpPr>
            <a:grpSpLocks/>
          </p:cNvGrpSpPr>
          <p:nvPr/>
        </p:nvGrpSpPr>
        <p:grpSpPr bwMode="auto">
          <a:xfrm>
            <a:off x="960976" y="2447948"/>
            <a:ext cx="1629833" cy="431800"/>
            <a:chOff x="748" y="1525"/>
            <a:chExt cx="770" cy="272"/>
          </a:xfrm>
        </p:grpSpPr>
        <p:sp>
          <p:nvSpPr>
            <p:cNvPr id="77846" name="AutoShape 22"/>
            <p:cNvSpPr>
              <a:spLocks noChangeArrowheads="1"/>
            </p:cNvSpPr>
            <p:nvPr/>
          </p:nvSpPr>
          <p:spPr bwMode="auto">
            <a:xfrm rot="5400000">
              <a:off x="680" y="1638"/>
              <a:ext cx="227" cy="91"/>
            </a:xfrm>
            <a:prstGeom prst="rightArrow">
              <a:avLst>
                <a:gd name="adj1" fmla="val 50000"/>
                <a:gd name="adj2" fmla="val 62363"/>
              </a:avLst>
            </a:prstGeom>
            <a:gradFill rotWithShape="1">
              <a:gsLst>
                <a:gs pos="0">
                  <a:schemeClr val="accent2"/>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7847" name="Text Box 23"/>
            <p:cNvSpPr txBox="1">
              <a:spLocks noChangeArrowheads="1"/>
            </p:cNvSpPr>
            <p:nvPr/>
          </p:nvSpPr>
          <p:spPr bwMode="auto">
            <a:xfrm>
              <a:off x="793" y="1525"/>
              <a:ext cx="7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smtClean="0">
                  <a:solidFill>
                    <a:srgbClr val="333399"/>
                  </a:solidFill>
                  <a:latin typeface="Verdana" pitchFamily="34" charset="0"/>
                </a:rPr>
                <a:t>digestion</a:t>
              </a:r>
              <a:endParaRPr lang="el-GR" sz="1200" b="1" smtClean="0">
                <a:solidFill>
                  <a:srgbClr val="333399"/>
                </a:solidFill>
                <a:latin typeface="Verdana" pitchFamily="34" charset="0"/>
              </a:endParaRPr>
            </a:p>
          </p:txBody>
        </p:sp>
      </p:grpSp>
      <p:grpSp>
        <p:nvGrpSpPr>
          <p:cNvPr id="77848" name="Group 24"/>
          <p:cNvGrpSpPr>
            <a:grpSpLocks/>
          </p:cNvGrpSpPr>
          <p:nvPr/>
        </p:nvGrpSpPr>
        <p:grpSpPr bwMode="auto">
          <a:xfrm>
            <a:off x="719667" y="3407545"/>
            <a:ext cx="1536700" cy="503237"/>
            <a:chOff x="340" y="1979"/>
            <a:chExt cx="726" cy="317"/>
          </a:xfrm>
        </p:grpSpPr>
        <p:pic>
          <p:nvPicPr>
            <p:cNvPr id="77849" name="Picture 25" descr="peptid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 y="2024"/>
              <a:ext cx="272" cy="272"/>
            </a:xfrm>
            <a:prstGeom prst="rect">
              <a:avLst/>
            </a:prstGeom>
            <a:noFill/>
            <a:extLst>
              <a:ext uri="{909E8E84-426E-40DD-AFC4-6F175D3DCCD1}">
                <a14:hiddenFill xmlns:a14="http://schemas.microsoft.com/office/drawing/2010/main">
                  <a:solidFill>
                    <a:srgbClr val="FFFFFF"/>
                  </a:solidFill>
                </a14:hiddenFill>
              </a:ext>
            </a:extLst>
          </p:spPr>
        </p:pic>
        <p:sp>
          <p:nvSpPr>
            <p:cNvPr id="77850" name="Text Box 26"/>
            <p:cNvSpPr txBox="1">
              <a:spLocks noChangeArrowheads="1"/>
            </p:cNvSpPr>
            <p:nvPr/>
          </p:nvSpPr>
          <p:spPr bwMode="auto">
            <a:xfrm>
              <a:off x="340" y="1979"/>
              <a:ext cx="7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peptides</a:t>
              </a:r>
              <a:endParaRPr lang="el-GR" sz="1400" smtClean="0">
                <a:solidFill>
                  <a:srgbClr val="000000"/>
                </a:solidFill>
              </a:endParaRPr>
            </a:p>
          </p:txBody>
        </p:sp>
      </p:grpSp>
      <p:sp>
        <p:nvSpPr>
          <p:cNvPr id="77851" name="AutoShape 27"/>
          <p:cNvSpPr>
            <a:spLocks noChangeArrowheads="1"/>
          </p:cNvSpPr>
          <p:nvPr/>
        </p:nvSpPr>
        <p:spPr bwMode="auto">
          <a:xfrm>
            <a:off x="2934365" y="3477558"/>
            <a:ext cx="480483" cy="144462"/>
          </a:xfrm>
          <a:prstGeom prst="rightArrow">
            <a:avLst>
              <a:gd name="adj1" fmla="val 50000"/>
              <a:gd name="adj2" fmla="val 62363"/>
            </a:avLst>
          </a:prstGeom>
          <a:gradFill rotWithShape="1">
            <a:gsLst>
              <a:gs pos="0">
                <a:schemeClr val="accent2"/>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7852" name="AutoShape 28"/>
          <p:cNvSpPr>
            <a:spLocks noChangeArrowheads="1"/>
          </p:cNvSpPr>
          <p:nvPr/>
        </p:nvSpPr>
        <p:spPr bwMode="auto">
          <a:xfrm>
            <a:off x="8056699" y="1671559"/>
            <a:ext cx="480483" cy="144462"/>
          </a:xfrm>
          <a:prstGeom prst="rightArrow">
            <a:avLst>
              <a:gd name="adj1" fmla="val 50000"/>
              <a:gd name="adj2" fmla="val 62363"/>
            </a:avLst>
          </a:prstGeom>
          <a:gradFill rotWithShape="1">
            <a:gsLst>
              <a:gs pos="0">
                <a:schemeClr val="accent2"/>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nvGrpSpPr>
          <p:cNvPr id="77853" name="Group 29"/>
          <p:cNvGrpSpPr>
            <a:grpSpLocks/>
          </p:cNvGrpSpPr>
          <p:nvPr/>
        </p:nvGrpSpPr>
        <p:grpSpPr bwMode="auto">
          <a:xfrm>
            <a:off x="3548418" y="2875179"/>
            <a:ext cx="2644951" cy="1640584"/>
            <a:chOff x="1519" y="1776"/>
            <a:chExt cx="998" cy="520"/>
          </a:xfrm>
        </p:grpSpPr>
        <p:pic>
          <p:nvPicPr>
            <p:cNvPr id="77854" name="Picture 30" descr="columns"/>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395433">
              <a:off x="1610" y="1791"/>
              <a:ext cx="676" cy="230"/>
            </a:xfrm>
            <a:prstGeom prst="rect">
              <a:avLst/>
            </a:prstGeom>
            <a:noFill/>
            <a:extLst>
              <a:ext uri="{909E8E84-426E-40DD-AFC4-6F175D3DCCD1}">
                <a14:hiddenFill xmlns:a14="http://schemas.microsoft.com/office/drawing/2010/main">
                  <a:solidFill>
                    <a:srgbClr val="FFFFFF"/>
                  </a:solidFill>
                </a14:hiddenFill>
              </a:ext>
            </a:extLst>
          </p:spPr>
        </p:pic>
        <p:sp>
          <p:nvSpPr>
            <p:cNvPr id="77855" name="Text Box 31"/>
            <p:cNvSpPr txBox="1">
              <a:spLocks noChangeArrowheads="1"/>
            </p:cNvSpPr>
            <p:nvPr/>
          </p:nvSpPr>
          <p:spPr bwMode="auto">
            <a:xfrm>
              <a:off x="1519" y="2065"/>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(LC)-MS/MS</a:t>
              </a:r>
              <a:endParaRPr lang="el-GR" dirty="0" smtClean="0">
                <a:solidFill>
                  <a:srgbClr val="000000"/>
                </a:solidFill>
              </a:endParaRPr>
            </a:p>
          </p:txBody>
        </p:sp>
        <p:sp>
          <p:nvSpPr>
            <p:cNvPr id="77856" name="Rectangle 32"/>
            <p:cNvSpPr>
              <a:spLocks noChangeArrowheads="1"/>
            </p:cNvSpPr>
            <p:nvPr/>
          </p:nvSpPr>
          <p:spPr bwMode="auto">
            <a:xfrm>
              <a:off x="1700" y="1776"/>
              <a:ext cx="635" cy="277"/>
            </a:xfrm>
            <a:prstGeom prst="rect">
              <a:avLst/>
            </a:prstGeom>
            <a:pattFill prst="wdDnDiag">
              <a:fgClr>
                <a:srgbClr val="CCFFFF">
                  <a:alpha val="61000"/>
                </a:srgbClr>
              </a:fgClr>
              <a:bgClr>
                <a:schemeClr val="bg1">
                  <a:alpha val="61000"/>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77857" name="AutoShape 33"/>
          <p:cNvSpPr>
            <a:spLocks noChangeArrowheads="1"/>
          </p:cNvSpPr>
          <p:nvPr/>
        </p:nvSpPr>
        <p:spPr bwMode="auto">
          <a:xfrm>
            <a:off x="7150687" y="3374244"/>
            <a:ext cx="480483" cy="144463"/>
          </a:xfrm>
          <a:prstGeom prst="rightArrow">
            <a:avLst>
              <a:gd name="adj1" fmla="val 50000"/>
              <a:gd name="adj2" fmla="val 62362"/>
            </a:avLst>
          </a:prstGeom>
          <a:gradFill rotWithShape="1">
            <a:gsLst>
              <a:gs pos="0">
                <a:schemeClr val="accent2"/>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7858" name="AutoShape 34"/>
          <p:cNvSpPr>
            <a:spLocks noChangeArrowheads="1"/>
          </p:cNvSpPr>
          <p:nvPr/>
        </p:nvSpPr>
        <p:spPr bwMode="auto">
          <a:xfrm rot="5400000">
            <a:off x="10020537" y="2249324"/>
            <a:ext cx="360363" cy="192617"/>
          </a:xfrm>
          <a:prstGeom prst="rightArrow">
            <a:avLst>
              <a:gd name="adj1" fmla="val 50000"/>
              <a:gd name="adj2" fmla="val 62363"/>
            </a:avLst>
          </a:prstGeom>
          <a:gradFill rotWithShape="1">
            <a:gsLst>
              <a:gs pos="0">
                <a:schemeClr val="accent2"/>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7859" name="Text Box 35"/>
          <p:cNvSpPr txBox="1">
            <a:spLocks noChangeArrowheads="1"/>
          </p:cNvSpPr>
          <p:nvPr/>
        </p:nvSpPr>
        <p:spPr bwMode="auto">
          <a:xfrm>
            <a:off x="8684127" y="2879748"/>
            <a:ext cx="240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333399"/>
                </a:solidFill>
              </a:rPr>
              <a:t>Identification</a:t>
            </a:r>
            <a:endParaRPr lang="el-GR" dirty="0" smtClean="0">
              <a:solidFill>
                <a:srgbClr val="333399"/>
              </a:solidFill>
            </a:endParaRPr>
          </a:p>
        </p:txBody>
      </p:sp>
      <p:pic>
        <p:nvPicPr>
          <p:cNvPr id="3379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84427" y="17065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7725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43"/>
                                        </p:tgtEl>
                                        <p:attrNameLst>
                                          <p:attrName>style.visibility</p:attrName>
                                        </p:attrNameLst>
                                      </p:cBhvr>
                                      <p:to>
                                        <p:strVal val="visible"/>
                                      </p:to>
                                    </p:set>
                                  </p:childTnLst>
                                </p:cTn>
                              </p:par>
                            </p:childTnLst>
                          </p:cTn>
                        </p:par>
                        <p:par>
                          <p:cTn id="7" fill="hold" nodeType="afterGroup">
                            <p:stCondLst>
                              <p:cond delay="0"/>
                            </p:stCondLst>
                            <p:childTnLst>
                              <p:par>
                                <p:cTn id="8" presetID="16" presetClass="entr" presetSubtype="26" fill="hold" nodeType="afterEffect">
                                  <p:stCondLst>
                                    <p:cond delay="0"/>
                                  </p:stCondLst>
                                  <p:childTnLst>
                                    <p:set>
                                      <p:cBhvr>
                                        <p:cTn id="9" dur="1" fill="hold">
                                          <p:stCondLst>
                                            <p:cond delay="0"/>
                                          </p:stCondLst>
                                        </p:cTn>
                                        <p:tgtEl>
                                          <p:spTgt spid="77836"/>
                                        </p:tgtEl>
                                        <p:attrNameLst>
                                          <p:attrName>style.visibility</p:attrName>
                                        </p:attrNameLst>
                                      </p:cBhvr>
                                      <p:to>
                                        <p:strVal val="visible"/>
                                      </p:to>
                                    </p:set>
                                    <p:animEffect transition="in" filter="barn(inHorizontal)">
                                      <p:cBhvr>
                                        <p:cTn id="10" dur="500"/>
                                        <p:tgtEl>
                                          <p:spTgt spid="77836"/>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7844"/>
                                        </p:tgtEl>
                                        <p:attrNameLst>
                                          <p:attrName>style.visibility</p:attrName>
                                        </p:attrNameLst>
                                      </p:cBhvr>
                                      <p:to>
                                        <p:strVal val="visible"/>
                                      </p:to>
                                    </p:set>
                                  </p:childTnLst>
                                </p:cTn>
                              </p:par>
                            </p:childTnLst>
                          </p:cTn>
                        </p:par>
                        <p:par>
                          <p:cTn id="14" fill="hold" nodeType="afterGroup">
                            <p:stCondLst>
                              <p:cond delay="500"/>
                            </p:stCondLst>
                            <p:childTnLst>
                              <p:par>
                                <p:cTn id="15" presetID="16" presetClass="entr" presetSubtype="26" fill="hold" nodeType="afterEffect">
                                  <p:stCondLst>
                                    <p:cond delay="0"/>
                                  </p:stCondLst>
                                  <p:childTnLst>
                                    <p:set>
                                      <p:cBhvr>
                                        <p:cTn id="16" dur="1" fill="hold">
                                          <p:stCondLst>
                                            <p:cond delay="0"/>
                                          </p:stCondLst>
                                        </p:cTn>
                                        <p:tgtEl>
                                          <p:spTgt spid="77831"/>
                                        </p:tgtEl>
                                        <p:attrNameLst>
                                          <p:attrName>style.visibility</p:attrName>
                                        </p:attrNameLst>
                                      </p:cBhvr>
                                      <p:to>
                                        <p:strVal val="visible"/>
                                      </p:to>
                                    </p:set>
                                    <p:animEffect transition="in" filter="barn(inHorizontal)">
                                      <p:cBhvr>
                                        <p:cTn id="17" dur="500"/>
                                        <p:tgtEl>
                                          <p:spTgt spid="77831"/>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77852"/>
                                        </p:tgtEl>
                                        <p:attrNameLst>
                                          <p:attrName>style.visibility</p:attrName>
                                        </p:attrNameLst>
                                      </p:cBhvr>
                                      <p:to>
                                        <p:strVal val="visible"/>
                                      </p:to>
                                    </p:set>
                                  </p:childTnLst>
                                </p:cTn>
                              </p:par>
                            </p:childTnLst>
                          </p:cTn>
                        </p:par>
                        <p:par>
                          <p:cTn id="21" fill="hold" nodeType="afterGroup">
                            <p:stCondLst>
                              <p:cond delay="1000"/>
                            </p:stCondLst>
                            <p:childTnLst>
                              <p:par>
                                <p:cTn id="22" presetID="16" presetClass="entr" presetSubtype="26" fill="hold" grpId="0" nodeType="afterEffect">
                                  <p:stCondLst>
                                    <p:cond delay="0"/>
                                  </p:stCondLst>
                                  <p:childTnLst>
                                    <p:set>
                                      <p:cBhvr>
                                        <p:cTn id="23" dur="1" fill="hold">
                                          <p:stCondLst>
                                            <p:cond delay="0"/>
                                          </p:stCondLst>
                                        </p:cTn>
                                        <p:tgtEl>
                                          <p:spTgt spid="77842"/>
                                        </p:tgtEl>
                                        <p:attrNameLst>
                                          <p:attrName>style.visibility</p:attrName>
                                        </p:attrNameLst>
                                      </p:cBhvr>
                                      <p:to>
                                        <p:strVal val="visible"/>
                                      </p:to>
                                    </p:set>
                                    <p:animEffect transition="in" filter="barn(inHorizontal)">
                                      <p:cBhvr>
                                        <p:cTn id="24" dur="500"/>
                                        <p:tgtEl>
                                          <p:spTgt spid="778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7845"/>
                                        </p:tgtEl>
                                        <p:attrNameLst>
                                          <p:attrName>style.visibility</p:attrName>
                                        </p:attrNameLst>
                                      </p:cBhvr>
                                      <p:to>
                                        <p:strVal val="visible"/>
                                      </p:to>
                                    </p:set>
                                  </p:childTnLst>
                                </p:cTn>
                              </p:par>
                            </p:childTnLst>
                          </p:cTn>
                        </p:par>
                        <p:par>
                          <p:cTn id="29" fill="hold" nodeType="afterGroup">
                            <p:stCondLst>
                              <p:cond delay="0"/>
                            </p:stCondLst>
                            <p:childTnLst>
                              <p:par>
                                <p:cTn id="30" presetID="16" presetClass="entr" presetSubtype="26" fill="hold" nodeType="afterEffect">
                                  <p:stCondLst>
                                    <p:cond delay="0"/>
                                  </p:stCondLst>
                                  <p:childTnLst>
                                    <p:set>
                                      <p:cBhvr>
                                        <p:cTn id="31" dur="1" fill="hold">
                                          <p:stCondLst>
                                            <p:cond delay="0"/>
                                          </p:stCondLst>
                                        </p:cTn>
                                        <p:tgtEl>
                                          <p:spTgt spid="77848"/>
                                        </p:tgtEl>
                                        <p:attrNameLst>
                                          <p:attrName>style.visibility</p:attrName>
                                        </p:attrNameLst>
                                      </p:cBhvr>
                                      <p:to>
                                        <p:strVal val="visible"/>
                                      </p:to>
                                    </p:set>
                                    <p:animEffect transition="in" filter="barn(inHorizontal)">
                                      <p:cBhvr>
                                        <p:cTn id="32" dur="500"/>
                                        <p:tgtEl>
                                          <p:spTgt spid="77848"/>
                                        </p:tgtEl>
                                      </p:cBhvr>
                                    </p:animEffec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7851"/>
                                        </p:tgtEl>
                                        <p:attrNameLst>
                                          <p:attrName>style.visibility</p:attrName>
                                        </p:attrNameLst>
                                      </p:cBhvr>
                                      <p:to>
                                        <p:strVal val="visible"/>
                                      </p:to>
                                    </p:set>
                                  </p:childTnLst>
                                </p:cTn>
                              </p:par>
                            </p:childTnLst>
                          </p:cTn>
                        </p:par>
                        <p:par>
                          <p:cTn id="36" fill="hold" nodeType="afterGroup">
                            <p:stCondLst>
                              <p:cond delay="500"/>
                            </p:stCondLst>
                            <p:childTnLst>
                              <p:par>
                                <p:cTn id="37" presetID="16" presetClass="entr" presetSubtype="26" fill="hold" nodeType="afterEffect">
                                  <p:stCondLst>
                                    <p:cond delay="0"/>
                                  </p:stCondLst>
                                  <p:childTnLst>
                                    <p:set>
                                      <p:cBhvr>
                                        <p:cTn id="38" dur="1" fill="hold">
                                          <p:stCondLst>
                                            <p:cond delay="0"/>
                                          </p:stCondLst>
                                        </p:cTn>
                                        <p:tgtEl>
                                          <p:spTgt spid="77853"/>
                                        </p:tgtEl>
                                        <p:attrNameLst>
                                          <p:attrName>style.visibility</p:attrName>
                                        </p:attrNameLst>
                                      </p:cBhvr>
                                      <p:to>
                                        <p:strVal val="visible"/>
                                      </p:to>
                                    </p:set>
                                    <p:animEffect transition="in" filter="barn(inHorizontal)">
                                      <p:cBhvr>
                                        <p:cTn id="39" dur="500"/>
                                        <p:tgtEl>
                                          <p:spTgt spid="7785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85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7857"/>
                                        </p:tgtEl>
                                        <p:attrNameLst>
                                          <p:attrName>style.visibility</p:attrName>
                                        </p:attrNameLst>
                                      </p:cBhvr>
                                      <p:to>
                                        <p:strVal val="visible"/>
                                      </p:to>
                                    </p:set>
                                  </p:childTnLst>
                                </p:cTn>
                              </p:par>
                              <p:par>
                                <p:cTn id="46" presetID="9" presetClass="entr" presetSubtype="0" fill="hold" grpId="0" nodeType="withEffect">
                                  <p:stCondLst>
                                    <p:cond delay="0"/>
                                  </p:stCondLst>
                                  <p:childTnLst>
                                    <p:set>
                                      <p:cBhvr>
                                        <p:cTn id="47" dur="1" fill="hold">
                                          <p:stCondLst>
                                            <p:cond delay="0"/>
                                          </p:stCondLst>
                                        </p:cTn>
                                        <p:tgtEl>
                                          <p:spTgt spid="77859"/>
                                        </p:tgtEl>
                                        <p:attrNameLst>
                                          <p:attrName>style.visibility</p:attrName>
                                        </p:attrNameLst>
                                      </p:cBhvr>
                                      <p:to>
                                        <p:strVal val="visible"/>
                                      </p:to>
                                    </p:set>
                                    <p:animEffect transition="in" filter="dissolve">
                                      <p:cBhvr>
                                        <p:cTn id="48" dur="500"/>
                                        <p:tgtEl>
                                          <p:spTgt spid="77859"/>
                                        </p:tgtEl>
                                      </p:cBhvr>
                                    </p:animEffect>
                                  </p:childTnLst>
                                </p:cTn>
                              </p:par>
                              <p:par>
                                <p:cTn id="49" presetID="1" presetClass="entr" presetSubtype="0" fill="hold" nodeType="withEffect">
                                  <p:stCondLst>
                                    <p:cond delay="0"/>
                                  </p:stCondLst>
                                  <p:childTnLst>
                                    <p:set>
                                      <p:cBhvr>
                                        <p:cTn id="50" dur="1" fill="hold">
                                          <p:stCondLst>
                                            <p:cond delay="0"/>
                                          </p:stCondLst>
                                        </p:cTn>
                                        <p:tgtEl>
                                          <p:spTgt spid="7784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42" grpId="0"/>
      <p:bldP spid="77843" grpId="0" animBg="1"/>
      <p:bldP spid="77844" grpId="0" animBg="1"/>
      <p:bldP spid="77851" grpId="0" animBg="1"/>
      <p:bldP spid="77852" grpId="0" animBg="1"/>
      <p:bldP spid="77857" grpId="0" animBg="1"/>
      <p:bldP spid="77858" grpId="0" animBg="1"/>
      <p:bldP spid="7785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351617" y="333388"/>
            <a:ext cx="787188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800" smtClean="0">
              <a:solidFill>
                <a:srgbClr val="000000"/>
              </a:solidFill>
            </a:endParaRPr>
          </a:p>
        </p:txBody>
      </p:sp>
      <p:sp>
        <p:nvSpPr>
          <p:cNvPr id="78851" name="Text Box 3"/>
          <p:cNvSpPr txBox="1">
            <a:spLocks noChangeArrowheads="1"/>
          </p:cNvSpPr>
          <p:nvPr/>
        </p:nvSpPr>
        <p:spPr bwMode="auto">
          <a:xfrm>
            <a:off x="4891877" y="2212732"/>
            <a:ext cx="652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dirty="0" smtClean="0">
                <a:solidFill>
                  <a:srgbClr val="006600"/>
                </a:solidFill>
              </a:rPr>
              <a:t>The less complex a mixture of proteins is, the better chance we have to identify more proteins</a:t>
            </a:r>
            <a:r>
              <a:rPr lang="en-US" sz="2000" b="1" dirty="0" smtClean="0">
                <a:solidFill>
                  <a:srgbClr val="000000"/>
                </a:solidFill>
              </a:rPr>
              <a:t>.</a:t>
            </a:r>
            <a:endParaRPr lang="el-GR" sz="2000" b="1" dirty="0" smtClean="0">
              <a:solidFill>
                <a:srgbClr val="000000"/>
              </a:solidFill>
            </a:endParaRPr>
          </a:p>
        </p:txBody>
      </p:sp>
      <p:sp>
        <p:nvSpPr>
          <p:cNvPr id="78852" name="Line 4"/>
          <p:cNvSpPr>
            <a:spLocks noChangeShapeType="1"/>
          </p:cNvSpPr>
          <p:nvPr/>
        </p:nvSpPr>
        <p:spPr bwMode="auto">
          <a:xfrm>
            <a:off x="1609918" y="3356546"/>
            <a:ext cx="0"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78853" name="Text Box 5"/>
          <p:cNvSpPr txBox="1">
            <a:spLocks noChangeArrowheads="1"/>
          </p:cNvSpPr>
          <p:nvPr/>
        </p:nvSpPr>
        <p:spPr bwMode="auto">
          <a:xfrm>
            <a:off x="3312584" y="1989138"/>
            <a:ext cx="1534583"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1400" dirty="0" smtClean="0">
                <a:solidFill>
                  <a:srgbClr val="000000"/>
                </a:solidFill>
              </a:rPr>
              <a:t>Detergents</a:t>
            </a:r>
          </a:p>
          <a:p>
            <a:pPr fontAlgn="base">
              <a:spcBef>
                <a:spcPct val="50000"/>
              </a:spcBef>
              <a:spcAft>
                <a:spcPct val="0"/>
              </a:spcAft>
            </a:pPr>
            <a:r>
              <a:rPr lang="en-US" sz="1400" dirty="0" err="1" smtClean="0">
                <a:solidFill>
                  <a:srgbClr val="000000"/>
                </a:solidFill>
              </a:rPr>
              <a:t>Reductants</a:t>
            </a:r>
            <a:endParaRPr lang="en-US" sz="1400" dirty="0" smtClean="0">
              <a:solidFill>
                <a:srgbClr val="000000"/>
              </a:solidFill>
            </a:endParaRPr>
          </a:p>
          <a:p>
            <a:pPr fontAlgn="base">
              <a:spcBef>
                <a:spcPct val="50000"/>
              </a:spcBef>
              <a:spcAft>
                <a:spcPct val="0"/>
              </a:spcAft>
            </a:pPr>
            <a:r>
              <a:rPr lang="en-US" sz="1400" dirty="0" smtClean="0">
                <a:solidFill>
                  <a:srgbClr val="000000"/>
                </a:solidFill>
              </a:rPr>
              <a:t>Denaturing agents</a:t>
            </a:r>
          </a:p>
          <a:p>
            <a:pPr fontAlgn="base">
              <a:spcBef>
                <a:spcPct val="50000"/>
              </a:spcBef>
              <a:spcAft>
                <a:spcPct val="0"/>
              </a:spcAft>
            </a:pPr>
            <a:r>
              <a:rPr lang="en-US" sz="1400" dirty="0" smtClean="0">
                <a:solidFill>
                  <a:srgbClr val="000000"/>
                </a:solidFill>
              </a:rPr>
              <a:t>Enzymes</a:t>
            </a:r>
            <a:endParaRPr lang="el-GR" sz="1400" dirty="0" smtClean="0">
              <a:solidFill>
                <a:srgbClr val="000000"/>
              </a:solidFill>
            </a:endParaRPr>
          </a:p>
        </p:txBody>
      </p:sp>
      <p:grpSp>
        <p:nvGrpSpPr>
          <p:cNvPr id="78854" name="Group 6"/>
          <p:cNvGrpSpPr>
            <a:grpSpLocks/>
          </p:cNvGrpSpPr>
          <p:nvPr/>
        </p:nvGrpSpPr>
        <p:grpSpPr bwMode="auto">
          <a:xfrm>
            <a:off x="705073" y="2392568"/>
            <a:ext cx="1795678" cy="747628"/>
            <a:chOff x="521" y="845"/>
            <a:chExt cx="681" cy="363"/>
          </a:xfrm>
        </p:grpSpPr>
        <p:sp>
          <p:nvSpPr>
            <p:cNvPr id="78855" name="AutoShape 7"/>
            <p:cNvSpPr>
              <a:spLocks noChangeArrowheads="1"/>
            </p:cNvSpPr>
            <p:nvPr/>
          </p:nvSpPr>
          <p:spPr bwMode="auto">
            <a:xfrm>
              <a:off x="521" y="845"/>
              <a:ext cx="681" cy="362"/>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56" name="Oval 8"/>
            <p:cNvSpPr>
              <a:spLocks noChangeArrowheads="1"/>
            </p:cNvSpPr>
            <p:nvPr/>
          </p:nvSpPr>
          <p:spPr bwMode="auto">
            <a:xfrm>
              <a:off x="657" y="1026"/>
              <a:ext cx="182" cy="91"/>
            </a:xfrm>
            <a:prstGeom prst="ellipse">
              <a:avLst/>
            </a:prstGeom>
            <a:solidFill>
              <a:srgbClr val="CC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57" name="Oval 9"/>
            <p:cNvSpPr>
              <a:spLocks noChangeArrowheads="1"/>
            </p:cNvSpPr>
            <p:nvPr/>
          </p:nvSpPr>
          <p:spPr bwMode="auto">
            <a:xfrm>
              <a:off x="748" y="1071"/>
              <a:ext cx="182" cy="91"/>
            </a:xfrm>
            <a:prstGeom prst="ellipse">
              <a:avLst/>
            </a:prstGeom>
            <a:solidFill>
              <a:srgbClr val="CC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58" name="Oval 10"/>
            <p:cNvSpPr>
              <a:spLocks noChangeArrowheads="1"/>
            </p:cNvSpPr>
            <p:nvPr/>
          </p:nvSpPr>
          <p:spPr bwMode="auto">
            <a:xfrm>
              <a:off x="748" y="845"/>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59" name="Oval 11"/>
            <p:cNvSpPr>
              <a:spLocks noChangeArrowheads="1"/>
            </p:cNvSpPr>
            <p:nvPr/>
          </p:nvSpPr>
          <p:spPr bwMode="auto">
            <a:xfrm>
              <a:off x="884" y="1117"/>
              <a:ext cx="182" cy="91"/>
            </a:xfrm>
            <a:prstGeom prst="ellipse">
              <a:avLst/>
            </a:prstGeom>
            <a:solidFill>
              <a:srgbClr val="CC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0" name="Oval 12"/>
            <p:cNvSpPr>
              <a:spLocks noChangeArrowheads="1"/>
            </p:cNvSpPr>
            <p:nvPr/>
          </p:nvSpPr>
          <p:spPr bwMode="auto">
            <a:xfrm>
              <a:off x="1020" y="1071"/>
              <a:ext cx="182"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1" name="Oval 13"/>
            <p:cNvSpPr>
              <a:spLocks noChangeArrowheads="1"/>
            </p:cNvSpPr>
            <p:nvPr/>
          </p:nvSpPr>
          <p:spPr bwMode="auto">
            <a:xfrm>
              <a:off x="1020" y="1071"/>
              <a:ext cx="91"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2" name="Oval 14"/>
            <p:cNvSpPr>
              <a:spLocks noChangeArrowheads="1"/>
            </p:cNvSpPr>
            <p:nvPr/>
          </p:nvSpPr>
          <p:spPr bwMode="auto">
            <a:xfrm>
              <a:off x="930" y="981"/>
              <a:ext cx="182"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3" name="Oval 15"/>
            <p:cNvSpPr>
              <a:spLocks noChangeArrowheads="1"/>
            </p:cNvSpPr>
            <p:nvPr/>
          </p:nvSpPr>
          <p:spPr bwMode="auto">
            <a:xfrm>
              <a:off x="793" y="1026"/>
              <a:ext cx="182"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4" name="Oval 16"/>
            <p:cNvSpPr>
              <a:spLocks noChangeArrowheads="1"/>
            </p:cNvSpPr>
            <p:nvPr/>
          </p:nvSpPr>
          <p:spPr bwMode="auto">
            <a:xfrm>
              <a:off x="1020" y="1026"/>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5" name="Oval 17"/>
            <p:cNvSpPr>
              <a:spLocks noChangeArrowheads="1"/>
            </p:cNvSpPr>
            <p:nvPr/>
          </p:nvSpPr>
          <p:spPr bwMode="auto">
            <a:xfrm>
              <a:off x="657" y="1071"/>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6" name="Oval 18"/>
            <p:cNvSpPr>
              <a:spLocks noChangeArrowheads="1"/>
            </p:cNvSpPr>
            <p:nvPr/>
          </p:nvSpPr>
          <p:spPr bwMode="auto">
            <a:xfrm>
              <a:off x="521" y="1026"/>
              <a:ext cx="92" cy="92"/>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7" name="Oval 19"/>
            <p:cNvSpPr>
              <a:spLocks noChangeArrowheads="1"/>
            </p:cNvSpPr>
            <p:nvPr/>
          </p:nvSpPr>
          <p:spPr bwMode="auto">
            <a:xfrm>
              <a:off x="567" y="1071"/>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8" name="Oval 20"/>
            <p:cNvSpPr>
              <a:spLocks noChangeArrowheads="1"/>
            </p:cNvSpPr>
            <p:nvPr/>
          </p:nvSpPr>
          <p:spPr bwMode="auto">
            <a:xfrm>
              <a:off x="703" y="1117"/>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69" name="Oval 21"/>
            <p:cNvSpPr>
              <a:spLocks noChangeArrowheads="1"/>
            </p:cNvSpPr>
            <p:nvPr/>
          </p:nvSpPr>
          <p:spPr bwMode="auto">
            <a:xfrm>
              <a:off x="703" y="935"/>
              <a:ext cx="182"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0" name="Oval 22"/>
            <p:cNvSpPr>
              <a:spLocks noChangeArrowheads="1"/>
            </p:cNvSpPr>
            <p:nvPr/>
          </p:nvSpPr>
          <p:spPr bwMode="auto">
            <a:xfrm>
              <a:off x="975" y="890"/>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1" name="Oval 23"/>
            <p:cNvSpPr>
              <a:spLocks noChangeArrowheads="1"/>
            </p:cNvSpPr>
            <p:nvPr/>
          </p:nvSpPr>
          <p:spPr bwMode="auto">
            <a:xfrm>
              <a:off x="884" y="1071"/>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2" name="Oval 24"/>
            <p:cNvSpPr>
              <a:spLocks noChangeArrowheads="1"/>
            </p:cNvSpPr>
            <p:nvPr/>
          </p:nvSpPr>
          <p:spPr bwMode="auto">
            <a:xfrm>
              <a:off x="521" y="935"/>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3" name="Oval 25"/>
            <p:cNvSpPr>
              <a:spLocks noChangeArrowheads="1"/>
            </p:cNvSpPr>
            <p:nvPr/>
          </p:nvSpPr>
          <p:spPr bwMode="auto">
            <a:xfrm>
              <a:off x="839" y="981"/>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4" name="Oval 26"/>
            <p:cNvSpPr>
              <a:spLocks noChangeArrowheads="1"/>
            </p:cNvSpPr>
            <p:nvPr/>
          </p:nvSpPr>
          <p:spPr bwMode="auto">
            <a:xfrm>
              <a:off x="703" y="981"/>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5" name="Oval 27"/>
            <p:cNvSpPr>
              <a:spLocks noChangeArrowheads="1"/>
            </p:cNvSpPr>
            <p:nvPr/>
          </p:nvSpPr>
          <p:spPr bwMode="auto">
            <a:xfrm>
              <a:off x="1111" y="935"/>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6" name="Oval 28"/>
            <p:cNvSpPr>
              <a:spLocks noChangeArrowheads="1"/>
            </p:cNvSpPr>
            <p:nvPr/>
          </p:nvSpPr>
          <p:spPr bwMode="auto">
            <a:xfrm>
              <a:off x="703" y="1071"/>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7" name="Oval 29"/>
            <p:cNvSpPr>
              <a:spLocks noChangeArrowheads="1"/>
            </p:cNvSpPr>
            <p:nvPr/>
          </p:nvSpPr>
          <p:spPr bwMode="auto">
            <a:xfrm>
              <a:off x="657" y="890"/>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8" name="Oval 30"/>
            <p:cNvSpPr>
              <a:spLocks noChangeArrowheads="1"/>
            </p:cNvSpPr>
            <p:nvPr/>
          </p:nvSpPr>
          <p:spPr bwMode="auto">
            <a:xfrm>
              <a:off x="975" y="1026"/>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79" name="Oval 31"/>
            <p:cNvSpPr>
              <a:spLocks noChangeArrowheads="1"/>
            </p:cNvSpPr>
            <p:nvPr/>
          </p:nvSpPr>
          <p:spPr bwMode="auto">
            <a:xfrm>
              <a:off x="521" y="981"/>
              <a:ext cx="182"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80" name="Oval 32"/>
            <p:cNvSpPr>
              <a:spLocks noChangeArrowheads="1"/>
            </p:cNvSpPr>
            <p:nvPr/>
          </p:nvSpPr>
          <p:spPr bwMode="auto">
            <a:xfrm>
              <a:off x="1066" y="981"/>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81" name="Oval 33"/>
            <p:cNvSpPr>
              <a:spLocks noChangeArrowheads="1"/>
            </p:cNvSpPr>
            <p:nvPr/>
          </p:nvSpPr>
          <p:spPr bwMode="auto">
            <a:xfrm>
              <a:off x="521" y="1071"/>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82" name="Oval 34"/>
            <p:cNvSpPr>
              <a:spLocks noChangeArrowheads="1"/>
            </p:cNvSpPr>
            <p:nvPr/>
          </p:nvSpPr>
          <p:spPr bwMode="auto">
            <a:xfrm>
              <a:off x="930" y="935"/>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83" name="Oval 35"/>
            <p:cNvSpPr>
              <a:spLocks noChangeArrowheads="1"/>
            </p:cNvSpPr>
            <p:nvPr/>
          </p:nvSpPr>
          <p:spPr bwMode="auto">
            <a:xfrm>
              <a:off x="884" y="890"/>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884" name="Oval 36"/>
            <p:cNvSpPr>
              <a:spLocks noChangeArrowheads="1"/>
            </p:cNvSpPr>
            <p:nvPr/>
          </p:nvSpPr>
          <p:spPr bwMode="auto">
            <a:xfrm>
              <a:off x="839" y="845"/>
              <a:ext cx="91"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grpSp>
        <p:nvGrpSpPr>
          <p:cNvPr id="78885" name="Group 37"/>
          <p:cNvGrpSpPr>
            <a:grpSpLocks/>
          </p:cNvGrpSpPr>
          <p:nvPr/>
        </p:nvGrpSpPr>
        <p:grpSpPr bwMode="auto">
          <a:xfrm>
            <a:off x="691868" y="976294"/>
            <a:ext cx="1836100" cy="860462"/>
            <a:chOff x="612" y="799"/>
            <a:chExt cx="681" cy="362"/>
          </a:xfrm>
        </p:grpSpPr>
        <p:pic>
          <p:nvPicPr>
            <p:cNvPr id="78886" name="Picture 38" descr="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 y="799"/>
              <a:ext cx="294" cy="264"/>
            </a:xfrm>
            <a:prstGeom prst="rect">
              <a:avLst/>
            </a:prstGeom>
            <a:noFill/>
            <a:extLst>
              <a:ext uri="{909E8E84-426E-40DD-AFC4-6F175D3DCCD1}">
                <a14:hiddenFill xmlns:a14="http://schemas.microsoft.com/office/drawing/2010/main">
                  <a:solidFill>
                    <a:srgbClr val="FFFFFF"/>
                  </a:solidFill>
                </a14:hiddenFill>
              </a:ext>
            </a:extLst>
          </p:spPr>
        </p:pic>
        <p:sp>
          <p:nvSpPr>
            <p:cNvPr id="78887" name="AutoShape 39"/>
            <p:cNvSpPr>
              <a:spLocks noChangeArrowheads="1"/>
            </p:cNvSpPr>
            <p:nvPr/>
          </p:nvSpPr>
          <p:spPr bwMode="auto">
            <a:xfrm>
              <a:off x="612" y="799"/>
              <a:ext cx="681" cy="362"/>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78888" name="Line 40"/>
          <p:cNvSpPr>
            <a:spLocks noChangeShapeType="1"/>
          </p:cNvSpPr>
          <p:nvPr/>
        </p:nvSpPr>
        <p:spPr bwMode="auto">
          <a:xfrm>
            <a:off x="1609918" y="1916126"/>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78889" name="Picture 41" descr="eagan 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76" y="3734594"/>
            <a:ext cx="1717690" cy="1765454"/>
          </a:xfrm>
          <a:prstGeom prst="rect">
            <a:avLst/>
          </a:prstGeom>
          <a:noFill/>
          <a:extLst>
            <a:ext uri="{909E8E84-426E-40DD-AFC4-6F175D3DCCD1}">
              <a14:hiddenFill xmlns:a14="http://schemas.microsoft.com/office/drawing/2010/main">
                <a:solidFill>
                  <a:srgbClr val="FFFFFF"/>
                </a:solidFill>
              </a14:hiddenFill>
            </a:ext>
          </a:extLst>
        </p:spPr>
      </p:pic>
      <p:sp>
        <p:nvSpPr>
          <p:cNvPr id="78890" name="Oval 42"/>
          <p:cNvSpPr>
            <a:spLocks noChangeArrowheads="1"/>
          </p:cNvSpPr>
          <p:nvPr/>
        </p:nvSpPr>
        <p:spPr bwMode="auto">
          <a:xfrm>
            <a:off x="2351626" y="4149725"/>
            <a:ext cx="95249" cy="71438"/>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78891" name="Picture 43" descr="_mal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312" y="1210760"/>
            <a:ext cx="1369061" cy="498039"/>
          </a:xfrm>
          <a:prstGeom prst="rect">
            <a:avLst/>
          </a:prstGeom>
          <a:noFill/>
          <a:extLst>
            <a:ext uri="{909E8E84-426E-40DD-AFC4-6F175D3DCCD1}">
              <a14:hiddenFill xmlns:a14="http://schemas.microsoft.com/office/drawing/2010/main">
                <a:solidFill>
                  <a:srgbClr val="FFFFFF"/>
                </a:solidFill>
              </a14:hiddenFill>
            </a:ext>
          </a:extLst>
        </p:spPr>
      </p:pic>
      <p:pic>
        <p:nvPicPr>
          <p:cNvPr id="78892" name="Picture 44" descr="frog_mal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188" y="1148604"/>
            <a:ext cx="1401843" cy="622350"/>
          </a:xfrm>
          <a:prstGeom prst="rect">
            <a:avLst/>
          </a:prstGeom>
          <a:noFill/>
          <a:extLst>
            <a:ext uri="{909E8E84-426E-40DD-AFC4-6F175D3DCCD1}">
              <a14:hiddenFill xmlns:a14="http://schemas.microsoft.com/office/drawing/2010/main">
                <a:solidFill>
                  <a:srgbClr val="FFFFFF"/>
                </a:solidFill>
              </a14:hiddenFill>
            </a:ext>
          </a:extLst>
        </p:spPr>
      </p:pic>
      <p:pic>
        <p:nvPicPr>
          <p:cNvPr id="78893" name="Picture 45" descr="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811" y="1093993"/>
            <a:ext cx="928126" cy="625064"/>
          </a:xfrm>
          <a:prstGeom prst="rect">
            <a:avLst/>
          </a:prstGeom>
          <a:noFill/>
          <a:extLst>
            <a:ext uri="{909E8E84-426E-40DD-AFC4-6F175D3DCCD1}">
              <a14:hiddenFill xmlns:a14="http://schemas.microsoft.com/office/drawing/2010/main">
                <a:solidFill>
                  <a:srgbClr val="FFFFFF"/>
                </a:solidFill>
              </a14:hiddenFill>
            </a:ext>
          </a:extLst>
        </p:spPr>
      </p:pic>
      <p:sp>
        <p:nvSpPr>
          <p:cNvPr id="78894" name="Line 46"/>
          <p:cNvSpPr>
            <a:spLocks noChangeShapeType="1"/>
          </p:cNvSpPr>
          <p:nvPr/>
        </p:nvSpPr>
        <p:spPr bwMode="auto">
          <a:xfrm>
            <a:off x="4413510" y="1459779"/>
            <a:ext cx="4783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78895" name="Line 47"/>
          <p:cNvSpPr>
            <a:spLocks noChangeShapeType="1"/>
          </p:cNvSpPr>
          <p:nvPr/>
        </p:nvSpPr>
        <p:spPr bwMode="auto">
          <a:xfrm>
            <a:off x="7464158" y="1474091"/>
            <a:ext cx="4783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78896" name="Line 48"/>
          <p:cNvSpPr>
            <a:spLocks noChangeShapeType="1"/>
          </p:cNvSpPr>
          <p:nvPr/>
        </p:nvSpPr>
        <p:spPr bwMode="auto">
          <a:xfrm>
            <a:off x="3024717" y="4409033"/>
            <a:ext cx="2878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78897" name="Picture 49" descr="_maldi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0268" y="4061625"/>
            <a:ext cx="1606705" cy="574668"/>
          </a:xfrm>
          <a:prstGeom prst="rect">
            <a:avLst/>
          </a:prstGeom>
          <a:noFill/>
          <a:extLst>
            <a:ext uri="{909E8E84-426E-40DD-AFC4-6F175D3DCCD1}">
              <a14:hiddenFill xmlns:a14="http://schemas.microsoft.com/office/drawing/2010/main">
                <a:solidFill>
                  <a:srgbClr val="FFFFFF"/>
                </a:solidFill>
              </a14:hiddenFill>
            </a:ext>
          </a:extLst>
        </p:spPr>
      </p:pic>
      <p:sp>
        <p:nvSpPr>
          <p:cNvPr id="78898" name="Text Box 50"/>
          <p:cNvSpPr txBox="1">
            <a:spLocks noChangeArrowheads="1"/>
          </p:cNvSpPr>
          <p:nvPr/>
        </p:nvSpPr>
        <p:spPr bwMode="auto">
          <a:xfrm>
            <a:off x="4054577" y="3892348"/>
            <a:ext cx="12467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1600" dirty="0" smtClean="0">
                <a:solidFill>
                  <a:srgbClr val="000000"/>
                </a:solidFill>
              </a:rPr>
              <a:t>digestion</a:t>
            </a:r>
            <a:endParaRPr lang="el-GR" sz="1600" dirty="0" smtClean="0">
              <a:solidFill>
                <a:srgbClr val="000000"/>
              </a:solidFill>
            </a:endParaRPr>
          </a:p>
        </p:txBody>
      </p:sp>
      <p:pic>
        <p:nvPicPr>
          <p:cNvPr id="78899" name="Picture 51" descr="PCR-tube0_2-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077" y="3962188"/>
            <a:ext cx="571500" cy="863600"/>
          </a:xfrm>
          <a:prstGeom prst="rect">
            <a:avLst/>
          </a:prstGeom>
          <a:noFill/>
          <a:extLst>
            <a:ext uri="{909E8E84-426E-40DD-AFC4-6F175D3DCCD1}">
              <a14:hiddenFill xmlns:a14="http://schemas.microsoft.com/office/drawing/2010/main">
                <a:solidFill>
                  <a:srgbClr val="FFFFFF"/>
                </a:solidFill>
              </a14:hiddenFill>
            </a:ext>
          </a:extLst>
        </p:spPr>
      </p:pic>
      <p:sp>
        <p:nvSpPr>
          <p:cNvPr id="78900" name="Oval 52"/>
          <p:cNvSpPr>
            <a:spLocks noChangeArrowheads="1"/>
          </p:cNvSpPr>
          <p:nvPr/>
        </p:nvSpPr>
        <p:spPr bwMode="auto">
          <a:xfrm>
            <a:off x="3790952" y="4221176"/>
            <a:ext cx="97367" cy="71437"/>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901" name="Line 53"/>
          <p:cNvSpPr>
            <a:spLocks noChangeShapeType="1"/>
          </p:cNvSpPr>
          <p:nvPr/>
        </p:nvSpPr>
        <p:spPr bwMode="auto">
          <a:xfrm>
            <a:off x="4825850" y="4413038"/>
            <a:ext cx="2878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78902" name="Picture 54" descr="maldi tof spectr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5777" y="3962188"/>
            <a:ext cx="2293552" cy="901699"/>
          </a:xfrm>
          <a:prstGeom prst="rect">
            <a:avLst/>
          </a:prstGeom>
          <a:noFill/>
          <a:extLst>
            <a:ext uri="{909E8E84-426E-40DD-AFC4-6F175D3DCCD1}">
              <a14:hiddenFill xmlns:a14="http://schemas.microsoft.com/office/drawing/2010/main">
                <a:solidFill>
                  <a:srgbClr val="FFFFFF"/>
                </a:solidFill>
              </a14:hiddenFill>
            </a:ext>
          </a:extLst>
        </p:spPr>
      </p:pic>
      <p:sp>
        <p:nvSpPr>
          <p:cNvPr id="78903" name="Line 55"/>
          <p:cNvSpPr>
            <a:spLocks noChangeShapeType="1"/>
          </p:cNvSpPr>
          <p:nvPr/>
        </p:nvSpPr>
        <p:spPr bwMode="auto">
          <a:xfrm>
            <a:off x="7328487" y="4431496"/>
            <a:ext cx="2878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78904" name="Picture 56" descr="frog_he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497521">
            <a:off x="6435201" y="1294005"/>
            <a:ext cx="1156712" cy="468932"/>
          </a:xfrm>
          <a:prstGeom prst="rect">
            <a:avLst/>
          </a:prstGeom>
          <a:noFill/>
          <a:extLst>
            <a:ext uri="{909E8E84-426E-40DD-AFC4-6F175D3DCCD1}">
              <a14:hiddenFill xmlns:a14="http://schemas.microsoft.com/office/drawing/2010/main">
                <a:solidFill>
                  <a:srgbClr val="FFFFFF"/>
                </a:solidFill>
              </a14:hiddenFill>
            </a:ext>
          </a:extLst>
        </p:spPr>
      </p:pic>
      <p:sp>
        <p:nvSpPr>
          <p:cNvPr id="78905" name="AutoShape 57"/>
          <p:cNvSpPr>
            <a:spLocks noChangeArrowheads="1"/>
          </p:cNvSpPr>
          <p:nvPr/>
        </p:nvSpPr>
        <p:spPr bwMode="auto">
          <a:xfrm>
            <a:off x="2640015" y="1989138"/>
            <a:ext cx="2111375" cy="1440420"/>
          </a:xfrm>
          <a:prstGeom prst="leftArrowCallout">
            <a:avLst>
              <a:gd name="adj1" fmla="val 25000"/>
              <a:gd name="adj2" fmla="val 25000"/>
              <a:gd name="adj3" fmla="val 17537"/>
              <a:gd name="adj4" fmla="val 6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78906" name="Rectangle 58"/>
          <p:cNvSpPr>
            <a:spLocks noGrp="1" noChangeArrowheads="1"/>
          </p:cNvSpPr>
          <p:nvPr>
            <p:ph type="title"/>
          </p:nvPr>
        </p:nvSpPr>
        <p:spPr>
          <a:xfrm>
            <a:off x="738717" y="350838"/>
            <a:ext cx="10363200" cy="487362"/>
          </a:xfrm>
        </p:spPr>
        <p:txBody>
          <a:bodyPr/>
          <a:lstStyle/>
          <a:p>
            <a:r>
              <a:rPr lang="en-US" sz="3200" dirty="0">
                <a:solidFill>
                  <a:schemeClr val="tx1"/>
                </a:solidFill>
              </a:rPr>
              <a:t>Separation of Protein Mixtures</a:t>
            </a:r>
            <a:endParaRPr lang="el-GR" sz="3200" dirty="0">
              <a:solidFill>
                <a:schemeClr val="tx1"/>
              </a:solidFill>
            </a:endParaRPr>
          </a:p>
        </p:txBody>
      </p:sp>
      <p:pic>
        <p:nvPicPr>
          <p:cNvPr id="348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30282" y="13498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9856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78891"/>
                                        </p:tgtEl>
                                        <p:attrNameLst>
                                          <p:attrName>ppt_w</p:attrName>
                                        </p:attrNameLst>
                                      </p:cBhvr>
                                      <p:tavLst>
                                        <p:tav tm="0">
                                          <p:val>
                                            <p:strVal val="ppt_w"/>
                                          </p:val>
                                        </p:tav>
                                        <p:tav tm="100000">
                                          <p:val>
                                            <p:fltVal val="0"/>
                                          </p:val>
                                        </p:tav>
                                      </p:tavLst>
                                    </p:anim>
                                    <p:anim calcmode="lin" valueType="num">
                                      <p:cBhvr>
                                        <p:cTn id="7" dur="500"/>
                                        <p:tgtEl>
                                          <p:spTgt spid="78891"/>
                                        </p:tgtEl>
                                        <p:attrNameLst>
                                          <p:attrName>ppt_h</p:attrName>
                                        </p:attrNameLst>
                                      </p:cBhvr>
                                      <p:tavLst>
                                        <p:tav tm="0">
                                          <p:val>
                                            <p:strVal val="ppt_h"/>
                                          </p:val>
                                        </p:tav>
                                        <p:tav tm="100000">
                                          <p:val>
                                            <p:strVal val="ppt_h"/>
                                          </p:val>
                                        </p:tav>
                                      </p:tavLst>
                                    </p:anim>
                                    <p:set>
                                      <p:cBhvr>
                                        <p:cTn id="8" dur="1" fill="hold">
                                          <p:stCondLst>
                                            <p:cond delay="499"/>
                                          </p:stCondLst>
                                        </p:cTn>
                                        <p:tgtEl>
                                          <p:spTgt spid="78891"/>
                                        </p:tgtEl>
                                        <p:attrNameLst>
                                          <p:attrName>style.visibility</p:attrName>
                                        </p:attrNameLst>
                                      </p:cBhvr>
                                      <p:to>
                                        <p:strVal val="hidden"/>
                                      </p:to>
                                    </p:set>
                                  </p:childTnLst>
                                </p:cTn>
                              </p:par>
                              <p:par>
                                <p:cTn id="9" presetID="17" presetClass="exit" presetSubtype="10" fill="hold" nodeType="withEffect">
                                  <p:stCondLst>
                                    <p:cond delay="0"/>
                                  </p:stCondLst>
                                  <p:childTnLst>
                                    <p:anim calcmode="lin" valueType="num">
                                      <p:cBhvr>
                                        <p:cTn id="10" dur="500"/>
                                        <p:tgtEl>
                                          <p:spTgt spid="78892"/>
                                        </p:tgtEl>
                                        <p:attrNameLst>
                                          <p:attrName>ppt_w</p:attrName>
                                        </p:attrNameLst>
                                      </p:cBhvr>
                                      <p:tavLst>
                                        <p:tav tm="0">
                                          <p:val>
                                            <p:strVal val="ppt_w"/>
                                          </p:val>
                                        </p:tav>
                                        <p:tav tm="100000">
                                          <p:val>
                                            <p:fltVal val="0"/>
                                          </p:val>
                                        </p:tav>
                                      </p:tavLst>
                                    </p:anim>
                                    <p:anim calcmode="lin" valueType="num">
                                      <p:cBhvr>
                                        <p:cTn id="11" dur="500"/>
                                        <p:tgtEl>
                                          <p:spTgt spid="78892"/>
                                        </p:tgtEl>
                                        <p:attrNameLst>
                                          <p:attrName>ppt_h</p:attrName>
                                        </p:attrNameLst>
                                      </p:cBhvr>
                                      <p:tavLst>
                                        <p:tav tm="0">
                                          <p:val>
                                            <p:strVal val="ppt_h"/>
                                          </p:val>
                                        </p:tav>
                                        <p:tav tm="100000">
                                          <p:val>
                                            <p:strVal val="ppt_h"/>
                                          </p:val>
                                        </p:tav>
                                      </p:tavLst>
                                    </p:anim>
                                    <p:set>
                                      <p:cBhvr>
                                        <p:cTn id="12" dur="1" fill="hold">
                                          <p:stCondLst>
                                            <p:cond delay="499"/>
                                          </p:stCondLst>
                                        </p:cTn>
                                        <p:tgtEl>
                                          <p:spTgt spid="78892"/>
                                        </p:tgtEl>
                                        <p:attrNameLst>
                                          <p:attrName>style.visibility</p:attrName>
                                        </p:attrNameLst>
                                      </p:cBhvr>
                                      <p:to>
                                        <p:strVal val="hidden"/>
                                      </p:to>
                                    </p:set>
                                  </p:childTnLst>
                                </p:cTn>
                              </p:par>
                              <p:par>
                                <p:cTn id="13" presetID="17" presetClass="exit" presetSubtype="10" fill="hold" nodeType="withEffect">
                                  <p:stCondLst>
                                    <p:cond delay="0"/>
                                  </p:stCondLst>
                                  <p:childTnLst>
                                    <p:anim calcmode="lin" valueType="num">
                                      <p:cBhvr>
                                        <p:cTn id="14" dur="500"/>
                                        <p:tgtEl>
                                          <p:spTgt spid="78893"/>
                                        </p:tgtEl>
                                        <p:attrNameLst>
                                          <p:attrName>ppt_w</p:attrName>
                                        </p:attrNameLst>
                                      </p:cBhvr>
                                      <p:tavLst>
                                        <p:tav tm="0">
                                          <p:val>
                                            <p:strVal val="ppt_w"/>
                                          </p:val>
                                        </p:tav>
                                        <p:tav tm="100000">
                                          <p:val>
                                            <p:fltVal val="0"/>
                                          </p:val>
                                        </p:tav>
                                      </p:tavLst>
                                    </p:anim>
                                    <p:anim calcmode="lin" valueType="num">
                                      <p:cBhvr>
                                        <p:cTn id="15" dur="500"/>
                                        <p:tgtEl>
                                          <p:spTgt spid="78893"/>
                                        </p:tgtEl>
                                        <p:attrNameLst>
                                          <p:attrName>ppt_h</p:attrName>
                                        </p:attrNameLst>
                                      </p:cBhvr>
                                      <p:tavLst>
                                        <p:tav tm="0">
                                          <p:val>
                                            <p:strVal val="ppt_h"/>
                                          </p:val>
                                        </p:tav>
                                        <p:tav tm="100000">
                                          <p:val>
                                            <p:strVal val="ppt_h"/>
                                          </p:val>
                                        </p:tav>
                                      </p:tavLst>
                                    </p:anim>
                                    <p:set>
                                      <p:cBhvr>
                                        <p:cTn id="16" dur="1" fill="hold">
                                          <p:stCondLst>
                                            <p:cond delay="499"/>
                                          </p:stCondLst>
                                        </p:cTn>
                                        <p:tgtEl>
                                          <p:spTgt spid="78893"/>
                                        </p:tgtEl>
                                        <p:attrNameLst>
                                          <p:attrName>style.visibility</p:attrName>
                                        </p:attrNameLst>
                                      </p:cBhvr>
                                      <p:to>
                                        <p:strVal val="hidden"/>
                                      </p:to>
                                    </p:set>
                                  </p:childTnLst>
                                </p:cTn>
                              </p:par>
                              <p:par>
                                <p:cTn id="17" presetID="17" presetClass="exit" presetSubtype="10" fill="hold" grpId="0" nodeType="withEffect">
                                  <p:stCondLst>
                                    <p:cond delay="0"/>
                                  </p:stCondLst>
                                  <p:childTnLst>
                                    <p:anim calcmode="lin" valueType="num">
                                      <p:cBhvr>
                                        <p:cTn id="18" dur="500"/>
                                        <p:tgtEl>
                                          <p:spTgt spid="78894"/>
                                        </p:tgtEl>
                                        <p:attrNameLst>
                                          <p:attrName>ppt_w</p:attrName>
                                        </p:attrNameLst>
                                      </p:cBhvr>
                                      <p:tavLst>
                                        <p:tav tm="0">
                                          <p:val>
                                            <p:strVal val="ppt_w"/>
                                          </p:val>
                                        </p:tav>
                                        <p:tav tm="100000">
                                          <p:val>
                                            <p:fltVal val="0"/>
                                          </p:val>
                                        </p:tav>
                                      </p:tavLst>
                                    </p:anim>
                                    <p:anim calcmode="lin" valueType="num">
                                      <p:cBhvr>
                                        <p:cTn id="19" dur="500"/>
                                        <p:tgtEl>
                                          <p:spTgt spid="78894"/>
                                        </p:tgtEl>
                                        <p:attrNameLst>
                                          <p:attrName>ppt_h</p:attrName>
                                        </p:attrNameLst>
                                      </p:cBhvr>
                                      <p:tavLst>
                                        <p:tav tm="0">
                                          <p:val>
                                            <p:strVal val="ppt_h"/>
                                          </p:val>
                                        </p:tav>
                                        <p:tav tm="100000">
                                          <p:val>
                                            <p:strVal val="ppt_h"/>
                                          </p:val>
                                        </p:tav>
                                      </p:tavLst>
                                    </p:anim>
                                    <p:set>
                                      <p:cBhvr>
                                        <p:cTn id="20" dur="1" fill="hold">
                                          <p:stCondLst>
                                            <p:cond delay="499"/>
                                          </p:stCondLst>
                                        </p:cTn>
                                        <p:tgtEl>
                                          <p:spTgt spid="78894"/>
                                        </p:tgtEl>
                                        <p:attrNameLst>
                                          <p:attrName>style.visibility</p:attrName>
                                        </p:attrNameLst>
                                      </p:cBhvr>
                                      <p:to>
                                        <p:strVal val="hidden"/>
                                      </p:to>
                                    </p:set>
                                  </p:childTnLst>
                                </p:cTn>
                              </p:par>
                              <p:par>
                                <p:cTn id="21" presetID="17" presetClass="exit" presetSubtype="10" fill="hold" grpId="0" nodeType="withEffect">
                                  <p:stCondLst>
                                    <p:cond delay="0"/>
                                  </p:stCondLst>
                                  <p:childTnLst>
                                    <p:anim calcmode="lin" valueType="num">
                                      <p:cBhvr>
                                        <p:cTn id="22" dur="500"/>
                                        <p:tgtEl>
                                          <p:spTgt spid="78895"/>
                                        </p:tgtEl>
                                        <p:attrNameLst>
                                          <p:attrName>ppt_w</p:attrName>
                                        </p:attrNameLst>
                                      </p:cBhvr>
                                      <p:tavLst>
                                        <p:tav tm="0">
                                          <p:val>
                                            <p:strVal val="ppt_w"/>
                                          </p:val>
                                        </p:tav>
                                        <p:tav tm="100000">
                                          <p:val>
                                            <p:fltVal val="0"/>
                                          </p:val>
                                        </p:tav>
                                      </p:tavLst>
                                    </p:anim>
                                    <p:anim calcmode="lin" valueType="num">
                                      <p:cBhvr>
                                        <p:cTn id="23" dur="500"/>
                                        <p:tgtEl>
                                          <p:spTgt spid="78895"/>
                                        </p:tgtEl>
                                        <p:attrNameLst>
                                          <p:attrName>ppt_h</p:attrName>
                                        </p:attrNameLst>
                                      </p:cBhvr>
                                      <p:tavLst>
                                        <p:tav tm="0">
                                          <p:val>
                                            <p:strVal val="ppt_h"/>
                                          </p:val>
                                        </p:tav>
                                        <p:tav tm="100000">
                                          <p:val>
                                            <p:strVal val="ppt_h"/>
                                          </p:val>
                                        </p:tav>
                                      </p:tavLst>
                                    </p:anim>
                                    <p:set>
                                      <p:cBhvr>
                                        <p:cTn id="24" dur="1" fill="hold">
                                          <p:stCondLst>
                                            <p:cond delay="499"/>
                                          </p:stCondLst>
                                        </p:cTn>
                                        <p:tgtEl>
                                          <p:spTgt spid="78895"/>
                                        </p:tgtEl>
                                        <p:attrNameLst>
                                          <p:attrName>style.visibility</p:attrName>
                                        </p:attrNameLst>
                                      </p:cBhvr>
                                      <p:to>
                                        <p:strVal val="hidden"/>
                                      </p:to>
                                    </p:set>
                                  </p:childTnLst>
                                </p:cTn>
                              </p:par>
                              <p:par>
                                <p:cTn id="25" presetID="17" presetClass="exit" presetSubtype="10" fill="hold" nodeType="withEffect">
                                  <p:stCondLst>
                                    <p:cond delay="0"/>
                                  </p:stCondLst>
                                  <p:childTnLst>
                                    <p:anim calcmode="lin" valueType="num">
                                      <p:cBhvr>
                                        <p:cTn id="26" dur="500"/>
                                        <p:tgtEl>
                                          <p:spTgt spid="78904"/>
                                        </p:tgtEl>
                                        <p:attrNameLst>
                                          <p:attrName>ppt_w</p:attrName>
                                        </p:attrNameLst>
                                      </p:cBhvr>
                                      <p:tavLst>
                                        <p:tav tm="0">
                                          <p:val>
                                            <p:strVal val="ppt_w"/>
                                          </p:val>
                                        </p:tav>
                                        <p:tav tm="100000">
                                          <p:val>
                                            <p:fltVal val="0"/>
                                          </p:val>
                                        </p:tav>
                                      </p:tavLst>
                                    </p:anim>
                                    <p:anim calcmode="lin" valueType="num">
                                      <p:cBhvr>
                                        <p:cTn id="27" dur="500"/>
                                        <p:tgtEl>
                                          <p:spTgt spid="78904"/>
                                        </p:tgtEl>
                                        <p:attrNameLst>
                                          <p:attrName>ppt_h</p:attrName>
                                        </p:attrNameLst>
                                      </p:cBhvr>
                                      <p:tavLst>
                                        <p:tav tm="0">
                                          <p:val>
                                            <p:strVal val="ppt_h"/>
                                          </p:val>
                                        </p:tav>
                                        <p:tav tm="100000">
                                          <p:val>
                                            <p:strVal val="ppt_h"/>
                                          </p:val>
                                        </p:tav>
                                      </p:tavLst>
                                    </p:anim>
                                    <p:set>
                                      <p:cBhvr>
                                        <p:cTn id="28" dur="1" fill="hold">
                                          <p:stCondLst>
                                            <p:cond delay="499"/>
                                          </p:stCondLst>
                                        </p:cTn>
                                        <p:tgtEl>
                                          <p:spTgt spid="78904"/>
                                        </p:tgtEl>
                                        <p:attrNameLst>
                                          <p:attrName>style.visibility</p:attrName>
                                        </p:attrNameLst>
                                      </p:cBhvr>
                                      <p:to>
                                        <p:strVal val="hidden"/>
                                      </p:to>
                                    </p:set>
                                  </p:child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78885"/>
                                        </p:tgtEl>
                                        <p:attrNameLst>
                                          <p:attrName>style.visibility</p:attrName>
                                        </p:attrNameLst>
                                      </p:cBhvr>
                                      <p:to>
                                        <p:strVal val="visible"/>
                                      </p:to>
                                    </p:set>
                                    <p:animEffect transition="in" filter="fade">
                                      <p:cBhvr>
                                        <p:cTn id="32" dur="200"/>
                                        <p:tgtEl>
                                          <p:spTgt spid="78885"/>
                                        </p:tgtEl>
                                      </p:cBhvr>
                                    </p:animEffect>
                                  </p:childTnLst>
                                </p:cTn>
                              </p:par>
                            </p:childTnLst>
                          </p:cTn>
                        </p:par>
                        <p:par>
                          <p:cTn id="33" fill="hold" nodeType="afterGroup">
                            <p:stCondLst>
                              <p:cond delay="700"/>
                            </p:stCondLst>
                            <p:childTnLst>
                              <p:par>
                                <p:cTn id="34" presetID="10" presetClass="entr" presetSubtype="0" fill="hold" grpId="0" nodeType="afterEffect">
                                  <p:stCondLst>
                                    <p:cond delay="0"/>
                                  </p:stCondLst>
                                  <p:childTnLst>
                                    <p:set>
                                      <p:cBhvr>
                                        <p:cTn id="35" dur="1" fill="hold">
                                          <p:stCondLst>
                                            <p:cond delay="0"/>
                                          </p:stCondLst>
                                        </p:cTn>
                                        <p:tgtEl>
                                          <p:spTgt spid="78888"/>
                                        </p:tgtEl>
                                        <p:attrNameLst>
                                          <p:attrName>style.visibility</p:attrName>
                                        </p:attrNameLst>
                                      </p:cBhvr>
                                      <p:to>
                                        <p:strVal val="visible"/>
                                      </p:to>
                                    </p:set>
                                    <p:animEffect transition="in" filter="fade">
                                      <p:cBhvr>
                                        <p:cTn id="36" dur="200"/>
                                        <p:tgtEl>
                                          <p:spTgt spid="78888"/>
                                        </p:tgtEl>
                                      </p:cBhvr>
                                    </p:animEffect>
                                  </p:childTnLst>
                                </p:cTn>
                              </p:par>
                            </p:childTnLst>
                          </p:cTn>
                        </p:par>
                        <p:par>
                          <p:cTn id="37" fill="hold" nodeType="afterGroup">
                            <p:stCondLst>
                              <p:cond delay="900"/>
                            </p:stCondLst>
                            <p:childTnLst>
                              <p:par>
                                <p:cTn id="38" presetID="10" presetClass="entr" presetSubtype="0" fill="hold" nodeType="afterEffect">
                                  <p:stCondLst>
                                    <p:cond delay="0"/>
                                  </p:stCondLst>
                                  <p:childTnLst>
                                    <p:set>
                                      <p:cBhvr>
                                        <p:cTn id="39" dur="1" fill="hold">
                                          <p:stCondLst>
                                            <p:cond delay="0"/>
                                          </p:stCondLst>
                                        </p:cTn>
                                        <p:tgtEl>
                                          <p:spTgt spid="78854"/>
                                        </p:tgtEl>
                                        <p:attrNameLst>
                                          <p:attrName>style.visibility</p:attrName>
                                        </p:attrNameLst>
                                      </p:cBhvr>
                                      <p:to>
                                        <p:strVal val="visible"/>
                                      </p:to>
                                    </p:set>
                                    <p:animEffect transition="in" filter="fade">
                                      <p:cBhvr>
                                        <p:cTn id="40" dur="200"/>
                                        <p:tgtEl>
                                          <p:spTgt spid="788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8853"/>
                                        </p:tgtEl>
                                        <p:attrNameLst>
                                          <p:attrName>style.visibility</p:attrName>
                                        </p:attrNameLst>
                                      </p:cBhvr>
                                      <p:to>
                                        <p:strVal val="visible"/>
                                      </p:to>
                                    </p:set>
                                    <p:animEffect transition="in" filter="fade">
                                      <p:cBhvr>
                                        <p:cTn id="43" dur="200"/>
                                        <p:tgtEl>
                                          <p:spTgt spid="78853"/>
                                        </p:tgtEl>
                                      </p:cBhvr>
                                    </p:animEffect>
                                  </p:childTnLst>
                                </p:cTn>
                              </p:par>
                            </p:childTnLst>
                          </p:cTn>
                        </p:par>
                        <p:par>
                          <p:cTn id="44" fill="hold" nodeType="afterGroup">
                            <p:stCondLst>
                              <p:cond delay="1100"/>
                            </p:stCondLst>
                            <p:childTnLst>
                              <p:par>
                                <p:cTn id="45" presetID="10" presetClass="entr" presetSubtype="0" fill="hold" grpId="0" nodeType="afterEffect">
                                  <p:stCondLst>
                                    <p:cond delay="0"/>
                                  </p:stCondLst>
                                  <p:childTnLst>
                                    <p:set>
                                      <p:cBhvr>
                                        <p:cTn id="46" dur="1" fill="hold">
                                          <p:stCondLst>
                                            <p:cond delay="0"/>
                                          </p:stCondLst>
                                        </p:cTn>
                                        <p:tgtEl>
                                          <p:spTgt spid="78905"/>
                                        </p:tgtEl>
                                        <p:attrNameLst>
                                          <p:attrName>style.visibility</p:attrName>
                                        </p:attrNameLst>
                                      </p:cBhvr>
                                      <p:to>
                                        <p:strVal val="visible"/>
                                      </p:to>
                                    </p:set>
                                    <p:animEffect transition="in" filter="fade">
                                      <p:cBhvr>
                                        <p:cTn id="47" dur="200"/>
                                        <p:tgtEl>
                                          <p:spTgt spid="78905"/>
                                        </p:tgtEl>
                                      </p:cBhvr>
                                    </p:animEffect>
                                  </p:childTnLst>
                                </p:cTn>
                              </p:par>
                            </p:childTnLst>
                          </p:cTn>
                        </p:par>
                        <p:par>
                          <p:cTn id="48" fill="hold" nodeType="afterGroup">
                            <p:stCondLst>
                              <p:cond delay="1300"/>
                            </p:stCondLst>
                            <p:childTnLst>
                              <p:par>
                                <p:cTn id="49" presetID="10" presetClass="entr" presetSubtype="0" fill="hold" grpId="0" nodeType="afterEffect">
                                  <p:stCondLst>
                                    <p:cond delay="0"/>
                                  </p:stCondLst>
                                  <p:childTnLst>
                                    <p:set>
                                      <p:cBhvr>
                                        <p:cTn id="50" dur="1" fill="hold">
                                          <p:stCondLst>
                                            <p:cond delay="0"/>
                                          </p:stCondLst>
                                        </p:cTn>
                                        <p:tgtEl>
                                          <p:spTgt spid="78852"/>
                                        </p:tgtEl>
                                        <p:attrNameLst>
                                          <p:attrName>style.visibility</p:attrName>
                                        </p:attrNameLst>
                                      </p:cBhvr>
                                      <p:to>
                                        <p:strVal val="visible"/>
                                      </p:to>
                                    </p:set>
                                    <p:animEffect transition="in" filter="fade">
                                      <p:cBhvr>
                                        <p:cTn id="51" dur="200"/>
                                        <p:tgtEl>
                                          <p:spTgt spid="78852"/>
                                        </p:tgtEl>
                                      </p:cBhvr>
                                    </p:animEffect>
                                  </p:childTnLst>
                                </p:cTn>
                              </p:par>
                            </p:childTnLst>
                          </p:cTn>
                        </p:par>
                        <p:par>
                          <p:cTn id="52" fill="hold" nodeType="afterGroup">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8890"/>
                                        </p:tgtEl>
                                        <p:attrNameLst>
                                          <p:attrName>style.visibility</p:attrName>
                                        </p:attrNameLst>
                                      </p:cBhvr>
                                      <p:to>
                                        <p:strVal val="visible"/>
                                      </p:to>
                                    </p:set>
                                    <p:animEffect transition="in" filter="fade">
                                      <p:cBhvr>
                                        <p:cTn id="55" dur="200"/>
                                        <p:tgtEl>
                                          <p:spTgt spid="78890"/>
                                        </p:tgtEl>
                                      </p:cBhvr>
                                    </p:animEffect>
                                  </p:childTnLst>
                                </p:cTn>
                              </p:par>
                            </p:childTnLst>
                          </p:cTn>
                        </p:par>
                        <p:par>
                          <p:cTn id="56" fill="hold" nodeType="afterGroup">
                            <p:stCondLst>
                              <p:cond delay="1700"/>
                            </p:stCondLst>
                            <p:childTnLst>
                              <p:par>
                                <p:cTn id="57" presetID="10" presetClass="entr" presetSubtype="0" fill="hold" nodeType="afterEffect">
                                  <p:stCondLst>
                                    <p:cond delay="0"/>
                                  </p:stCondLst>
                                  <p:childTnLst>
                                    <p:set>
                                      <p:cBhvr>
                                        <p:cTn id="58" dur="1" fill="hold">
                                          <p:stCondLst>
                                            <p:cond delay="0"/>
                                          </p:stCondLst>
                                        </p:cTn>
                                        <p:tgtEl>
                                          <p:spTgt spid="78889"/>
                                        </p:tgtEl>
                                        <p:attrNameLst>
                                          <p:attrName>style.visibility</p:attrName>
                                        </p:attrNameLst>
                                      </p:cBhvr>
                                      <p:to>
                                        <p:strVal val="visible"/>
                                      </p:to>
                                    </p:set>
                                    <p:animEffect transition="in" filter="fade">
                                      <p:cBhvr>
                                        <p:cTn id="59" dur="200"/>
                                        <p:tgtEl>
                                          <p:spTgt spid="78889"/>
                                        </p:tgtEl>
                                      </p:cBhvr>
                                    </p:animEffect>
                                  </p:childTnLst>
                                </p:cTn>
                              </p:par>
                            </p:childTnLst>
                          </p:cTn>
                        </p:par>
                        <p:par>
                          <p:cTn id="60" fill="hold" nodeType="afterGroup">
                            <p:stCondLst>
                              <p:cond delay="1900"/>
                            </p:stCondLst>
                            <p:childTnLst>
                              <p:par>
                                <p:cTn id="61" presetID="10" presetClass="entr" presetSubtype="0" fill="hold" grpId="0" nodeType="afterEffect">
                                  <p:stCondLst>
                                    <p:cond delay="0"/>
                                  </p:stCondLst>
                                  <p:childTnLst>
                                    <p:set>
                                      <p:cBhvr>
                                        <p:cTn id="62" dur="1" fill="hold">
                                          <p:stCondLst>
                                            <p:cond delay="0"/>
                                          </p:stCondLst>
                                        </p:cTn>
                                        <p:tgtEl>
                                          <p:spTgt spid="78896"/>
                                        </p:tgtEl>
                                        <p:attrNameLst>
                                          <p:attrName>style.visibility</p:attrName>
                                        </p:attrNameLst>
                                      </p:cBhvr>
                                      <p:to>
                                        <p:strVal val="visible"/>
                                      </p:to>
                                    </p:set>
                                    <p:animEffect transition="in" filter="fade">
                                      <p:cBhvr>
                                        <p:cTn id="63" dur="200"/>
                                        <p:tgtEl>
                                          <p:spTgt spid="78896"/>
                                        </p:tgtEl>
                                      </p:cBhvr>
                                    </p:animEffect>
                                  </p:childTnLst>
                                </p:cTn>
                              </p:par>
                            </p:childTnLst>
                          </p:cTn>
                        </p:par>
                        <p:par>
                          <p:cTn id="64" fill="hold" nodeType="afterGroup">
                            <p:stCondLst>
                              <p:cond delay="2100"/>
                            </p:stCondLst>
                            <p:childTnLst>
                              <p:par>
                                <p:cTn id="65" presetID="10" presetClass="entr" presetSubtype="0" fill="hold" grpId="0" nodeType="afterEffect">
                                  <p:stCondLst>
                                    <p:cond delay="0"/>
                                  </p:stCondLst>
                                  <p:childTnLst>
                                    <p:set>
                                      <p:cBhvr>
                                        <p:cTn id="66" dur="1" fill="hold">
                                          <p:stCondLst>
                                            <p:cond delay="0"/>
                                          </p:stCondLst>
                                        </p:cTn>
                                        <p:tgtEl>
                                          <p:spTgt spid="78900"/>
                                        </p:tgtEl>
                                        <p:attrNameLst>
                                          <p:attrName>style.visibility</p:attrName>
                                        </p:attrNameLst>
                                      </p:cBhvr>
                                      <p:to>
                                        <p:strVal val="visible"/>
                                      </p:to>
                                    </p:set>
                                    <p:animEffect transition="in" filter="fade">
                                      <p:cBhvr>
                                        <p:cTn id="67" dur="200"/>
                                        <p:tgtEl>
                                          <p:spTgt spid="78900"/>
                                        </p:tgtEl>
                                      </p:cBhvr>
                                    </p:animEffect>
                                  </p:childTnLst>
                                </p:cTn>
                              </p:par>
                              <p:par>
                                <p:cTn id="68" presetID="10" presetClass="entr" presetSubtype="0" fill="hold" nodeType="withEffect">
                                  <p:stCondLst>
                                    <p:cond delay="0"/>
                                  </p:stCondLst>
                                  <p:childTnLst>
                                    <p:set>
                                      <p:cBhvr>
                                        <p:cTn id="69" dur="1" fill="hold">
                                          <p:stCondLst>
                                            <p:cond delay="0"/>
                                          </p:stCondLst>
                                        </p:cTn>
                                        <p:tgtEl>
                                          <p:spTgt spid="78899"/>
                                        </p:tgtEl>
                                        <p:attrNameLst>
                                          <p:attrName>style.visibility</p:attrName>
                                        </p:attrNameLst>
                                      </p:cBhvr>
                                      <p:to>
                                        <p:strVal val="visible"/>
                                      </p:to>
                                    </p:set>
                                    <p:animEffect transition="in" filter="fade">
                                      <p:cBhvr>
                                        <p:cTn id="70" dur="200"/>
                                        <p:tgtEl>
                                          <p:spTgt spid="7889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8898"/>
                                        </p:tgtEl>
                                        <p:attrNameLst>
                                          <p:attrName>style.visibility</p:attrName>
                                        </p:attrNameLst>
                                      </p:cBhvr>
                                      <p:to>
                                        <p:strVal val="visible"/>
                                      </p:to>
                                    </p:set>
                                    <p:animEffect transition="in" filter="fade">
                                      <p:cBhvr>
                                        <p:cTn id="73" dur="200"/>
                                        <p:tgtEl>
                                          <p:spTgt spid="78898"/>
                                        </p:tgtEl>
                                      </p:cBhvr>
                                    </p:animEffect>
                                  </p:childTnLst>
                                </p:cTn>
                              </p:par>
                            </p:childTnLst>
                          </p:cTn>
                        </p:par>
                        <p:par>
                          <p:cTn id="74" fill="hold" nodeType="afterGroup">
                            <p:stCondLst>
                              <p:cond delay="2300"/>
                            </p:stCondLst>
                            <p:childTnLst>
                              <p:par>
                                <p:cTn id="75" presetID="10" presetClass="entr" presetSubtype="0" fill="hold" grpId="0" nodeType="afterEffect">
                                  <p:stCondLst>
                                    <p:cond delay="0"/>
                                  </p:stCondLst>
                                  <p:childTnLst>
                                    <p:set>
                                      <p:cBhvr>
                                        <p:cTn id="76" dur="1" fill="hold">
                                          <p:stCondLst>
                                            <p:cond delay="0"/>
                                          </p:stCondLst>
                                        </p:cTn>
                                        <p:tgtEl>
                                          <p:spTgt spid="78901"/>
                                        </p:tgtEl>
                                        <p:attrNameLst>
                                          <p:attrName>style.visibility</p:attrName>
                                        </p:attrNameLst>
                                      </p:cBhvr>
                                      <p:to>
                                        <p:strVal val="visible"/>
                                      </p:to>
                                    </p:set>
                                    <p:animEffect transition="in" filter="fade">
                                      <p:cBhvr>
                                        <p:cTn id="77" dur="200"/>
                                        <p:tgtEl>
                                          <p:spTgt spid="78901"/>
                                        </p:tgtEl>
                                      </p:cBhvr>
                                    </p:animEffect>
                                  </p:childTnLst>
                                </p:cTn>
                              </p:par>
                              <p:par>
                                <p:cTn id="78" presetID="10" presetClass="entr" presetSubtype="0" fill="hold" nodeType="withEffect">
                                  <p:stCondLst>
                                    <p:cond delay="0"/>
                                  </p:stCondLst>
                                  <p:childTnLst>
                                    <p:set>
                                      <p:cBhvr>
                                        <p:cTn id="79" dur="1" fill="hold">
                                          <p:stCondLst>
                                            <p:cond delay="0"/>
                                          </p:stCondLst>
                                        </p:cTn>
                                        <p:tgtEl>
                                          <p:spTgt spid="78897"/>
                                        </p:tgtEl>
                                        <p:attrNameLst>
                                          <p:attrName>style.visibility</p:attrName>
                                        </p:attrNameLst>
                                      </p:cBhvr>
                                      <p:to>
                                        <p:strVal val="visible"/>
                                      </p:to>
                                    </p:set>
                                    <p:animEffect transition="in" filter="fade">
                                      <p:cBhvr>
                                        <p:cTn id="80" dur="200"/>
                                        <p:tgtEl>
                                          <p:spTgt spid="78897"/>
                                        </p:tgtEl>
                                      </p:cBhvr>
                                    </p:animEffect>
                                  </p:childTnLst>
                                </p:cTn>
                              </p:par>
                            </p:childTnLst>
                          </p:cTn>
                        </p:par>
                        <p:par>
                          <p:cTn id="81" fill="hold" nodeType="afterGroup">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78903"/>
                                        </p:tgtEl>
                                        <p:attrNameLst>
                                          <p:attrName>style.visibility</p:attrName>
                                        </p:attrNameLst>
                                      </p:cBhvr>
                                      <p:to>
                                        <p:strVal val="visible"/>
                                      </p:to>
                                    </p:set>
                                    <p:animEffect transition="in" filter="fade">
                                      <p:cBhvr>
                                        <p:cTn id="84" dur="200"/>
                                        <p:tgtEl>
                                          <p:spTgt spid="78903"/>
                                        </p:tgtEl>
                                      </p:cBhvr>
                                    </p:animEffect>
                                  </p:childTnLst>
                                </p:cTn>
                              </p:par>
                              <p:par>
                                <p:cTn id="85" presetID="10" presetClass="entr" presetSubtype="0" fill="hold" nodeType="withEffect">
                                  <p:stCondLst>
                                    <p:cond delay="0"/>
                                  </p:stCondLst>
                                  <p:childTnLst>
                                    <p:set>
                                      <p:cBhvr>
                                        <p:cTn id="86" dur="1" fill="hold">
                                          <p:stCondLst>
                                            <p:cond delay="0"/>
                                          </p:stCondLst>
                                        </p:cTn>
                                        <p:tgtEl>
                                          <p:spTgt spid="78902"/>
                                        </p:tgtEl>
                                        <p:attrNameLst>
                                          <p:attrName>style.visibility</p:attrName>
                                        </p:attrNameLst>
                                      </p:cBhvr>
                                      <p:to>
                                        <p:strVal val="visible"/>
                                      </p:to>
                                    </p:set>
                                    <p:animEffect transition="in" filter="fade">
                                      <p:cBhvr>
                                        <p:cTn id="87" dur="200"/>
                                        <p:tgtEl>
                                          <p:spTgt spid="7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53" grpId="0"/>
      <p:bldP spid="78888" grpId="0" animBg="1"/>
      <p:bldP spid="78890" grpId="0" animBg="1"/>
      <p:bldP spid="78894" grpId="0" animBg="1"/>
      <p:bldP spid="78895" grpId="0" animBg="1"/>
      <p:bldP spid="78896" grpId="0" animBg="1"/>
      <p:bldP spid="78898" grpId="0"/>
      <p:bldP spid="78900" grpId="0" animBg="1"/>
      <p:bldP spid="78901" grpId="0" animBg="1"/>
      <p:bldP spid="78903" grpId="0" animBg="1"/>
      <p:bldP spid="7890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1" y="274638"/>
            <a:ext cx="10382251" cy="633412"/>
          </a:xfrm>
        </p:spPr>
        <p:txBody>
          <a:bodyPr/>
          <a:lstStyle/>
          <a:p>
            <a:r>
              <a:rPr lang="en-US" sz="3200" dirty="0"/>
              <a:t>Separation techniques</a:t>
            </a:r>
            <a:endParaRPr lang="el-GR" sz="3200" dirty="0"/>
          </a:p>
        </p:txBody>
      </p:sp>
      <p:sp>
        <p:nvSpPr>
          <p:cNvPr id="79875" name="Text Box 3"/>
          <p:cNvSpPr txBox="1">
            <a:spLocks noChangeArrowheads="1"/>
          </p:cNvSpPr>
          <p:nvPr/>
        </p:nvSpPr>
        <p:spPr bwMode="auto">
          <a:xfrm>
            <a:off x="3215220" y="1700219"/>
            <a:ext cx="364913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1D- and 2D-SDS PAGE</a:t>
            </a:r>
          </a:p>
          <a:p>
            <a:pPr fontAlgn="base">
              <a:spcBef>
                <a:spcPct val="50000"/>
              </a:spcBef>
              <a:spcAft>
                <a:spcPct val="0"/>
              </a:spcAft>
            </a:pPr>
            <a:r>
              <a:rPr lang="en-US" dirty="0" smtClean="0">
                <a:solidFill>
                  <a:srgbClr val="000000"/>
                </a:solidFill>
              </a:rPr>
              <a:t>Preparative IEF isoelectric focusing</a:t>
            </a:r>
          </a:p>
          <a:p>
            <a:pPr fontAlgn="base">
              <a:spcBef>
                <a:spcPct val="50000"/>
              </a:spcBef>
              <a:spcAft>
                <a:spcPct val="0"/>
              </a:spcAft>
            </a:pPr>
            <a:r>
              <a:rPr lang="en-US" dirty="0" smtClean="0">
                <a:solidFill>
                  <a:srgbClr val="000000"/>
                </a:solidFill>
              </a:rPr>
              <a:t>HPLC</a:t>
            </a:r>
            <a:endParaRPr lang="el-GR" dirty="0" smtClean="0">
              <a:solidFill>
                <a:srgbClr val="000000"/>
              </a:solidFill>
            </a:endParaRPr>
          </a:p>
        </p:txBody>
      </p:sp>
      <p:sp>
        <p:nvSpPr>
          <p:cNvPr id="79876" name="Text Box 4"/>
          <p:cNvSpPr txBox="1">
            <a:spLocks noChangeArrowheads="1"/>
          </p:cNvSpPr>
          <p:nvPr/>
        </p:nvSpPr>
        <p:spPr bwMode="auto">
          <a:xfrm>
            <a:off x="6716962" y="2035852"/>
            <a:ext cx="5003070" cy="1015663"/>
          </a:xfrm>
          <a:prstGeom prst="rect">
            <a:avLst/>
          </a:prstGeom>
          <a:solidFill>
            <a:schemeClr val="bg2">
              <a:lumMod val="20000"/>
              <a:lumOff val="80000"/>
            </a:schemeClr>
          </a:solidFill>
          <a:ln>
            <a:noFill/>
          </a:ln>
          <a:effectLst/>
        </p:spPr>
        <p:txBody>
          <a:bodyPr wrap="square">
            <a:spAutoFit/>
          </a:bodyPr>
          <a:lstStyle/>
          <a:p>
            <a:pPr algn="just" fontAlgn="base">
              <a:spcBef>
                <a:spcPct val="50000"/>
              </a:spcBef>
              <a:spcAft>
                <a:spcPct val="0"/>
              </a:spcAft>
            </a:pPr>
            <a:r>
              <a:rPr lang="en-US" sz="2000" dirty="0" smtClean="0">
                <a:solidFill>
                  <a:srgbClr val="000000"/>
                </a:solidFill>
              </a:rPr>
              <a:t>Separating intact proteins to take advantage of their diversity in physical properties</a:t>
            </a:r>
            <a:endParaRPr lang="el-GR" sz="2000" dirty="0" smtClean="0">
              <a:solidFill>
                <a:srgbClr val="000000"/>
              </a:solidFill>
            </a:endParaRPr>
          </a:p>
        </p:txBody>
      </p:sp>
      <p:sp>
        <p:nvSpPr>
          <p:cNvPr id="79877" name="Text Box 5"/>
          <p:cNvSpPr txBox="1">
            <a:spLocks noChangeArrowheads="1"/>
          </p:cNvSpPr>
          <p:nvPr/>
        </p:nvSpPr>
        <p:spPr bwMode="auto">
          <a:xfrm>
            <a:off x="2016128" y="3321204"/>
            <a:ext cx="60473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dirty="0" smtClean="0">
                <a:solidFill>
                  <a:srgbClr val="000000"/>
                </a:solidFill>
              </a:rPr>
              <a:t>Separation techniques for peptides</a:t>
            </a:r>
            <a:endParaRPr lang="el-GR" sz="2000" b="1" dirty="0" smtClean="0">
              <a:solidFill>
                <a:srgbClr val="000000"/>
              </a:solidFill>
            </a:endParaRPr>
          </a:p>
        </p:txBody>
      </p:sp>
      <p:sp>
        <p:nvSpPr>
          <p:cNvPr id="79878" name="Text Box 6"/>
          <p:cNvSpPr txBox="1">
            <a:spLocks noChangeArrowheads="1"/>
          </p:cNvSpPr>
          <p:nvPr/>
        </p:nvSpPr>
        <p:spPr bwMode="auto">
          <a:xfrm>
            <a:off x="3230042" y="3644901"/>
            <a:ext cx="38417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MS-MS</a:t>
            </a:r>
          </a:p>
          <a:p>
            <a:pPr fontAlgn="base">
              <a:spcBef>
                <a:spcPct val="50000"/>
              </a:spcBef>
              <a:spcAft>
                <a:spcPct val="0"/>
              </a:spcAft>
            </a:pPr>
            <a:r>
              <a:rPr lang="en-US" dirty="0" smtClean="0">
                <a:solidFill>
                  <a:srgbClr val="000000"/>
                </a:solidFill>
              </a:rPr>
              <a:t>HPLC  (</a:t>
            </a:r>
            <a:r>
              <a:rPr lang="en-US" dirty="0" err="1" smtClean="0">
                <a:solidFill>
                  <a:srgbClr val="000000"/>
                </a:solidFill>
              </a:rPr>
              <a:t>MudPIT</a:t>
            </a:r>
            <a:r>
              <a:rPr lang="en-US" dirty="0" smtClean="0">
                <a:solidFill>
                  <a:srgbClr val="000000"/>
                </a:solidFill>
              </a:rPr>
              <a:t>)</a:t>
            </a:r>
          </a:p>
          <a:p>
            <a:pPr fontAlgn="base">
              <a:spcBef>
                <a:spcPct val="50000"/>
              </a:spcBef>
              <a:spcAft>
                <a:spcPct val="0"/>
              </a:spcAft>
            </a:pPr>
            <a:r>
              <a:rPr lang="en-US" dirty="0" smtClean="0">
                <a:solidFill>
                  <a:srgbClr val="000000"/>
                </a:solidFill>
              </a:rPr>
              <a:t>SELDI</a:t>
            </a:r>
            <a:endParaRPr lang="el-GR" dirty="0" smtClean="0">
              <a:solidFill>
                <a:srgbClr val="000000"/>
              </a:solidFill>
            </a:endParaRPr>
          </a:p>
        </p:txBody>
      </p:sp>
      <p:sp>
        <p:nvSpPr>
          <p:cNvPr id="79879" name="Text Box 7"/>
          <p:cNvSpPr txBox="1">
            <a:spLocks noChangeArrowheads="1"/>
          </p:cNvSpPr>
          <p:nvPr/>
        </p:nvSpPr>
        <p:spPr bwMode="auto">
          <a:xfrm>
            <a:off x="1824981" y="1276385"/>
            <a:ext cx="73935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dirty="0" smtClean="0">
                <a:solidFill>
                  <a:srgbClr val="000000"/>
                </a:solidFill>
              </a:rPr>
              <a:t>Separation techniques used with intact proteins</a:t>
            </a:r>
            <a:endParaRPr lang="el-GR" sz="2000" b="1" dirty="0" smtClean="0">
              <a:solidFill>
                <a:srgbClr val="000000"/>
              </a:solidFill>
            </a:endParaRPr>
          </a:p>
        </p:txBody>
      </p:sp>
      <p:sp>
        <p:nvSpPr>
          <p:cNvPr id="79880" name="Text Box 8"/>
          <p:cNvSpPr txBox="1">
            <a:spLocks noChangeArrowheads="1"/>
          </p:cNvSpPr>
          <p:nvPr/>
        </p:nvSpPr>
        <p:spPr bwMode="auto">
          <a:xfrm>
            <a:off x="1803397" y="4969196"/>
            <a:ext cx="92646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b="1" dirty="0" smtClean="0">
                <a:solidFill>
                  <a:srgbClr val="000000"/>
                </a:solidFill>
              </a:rPr>
              <a:t>Differential display proteomics</a:t>
            </a:r>
          </a:p>
          <a:p>
            <a:pPr fontAlgn="base">
              <a:spcBef>
                <a:spcPct val="50000"/>
              </a:spcBef>
              <a:spcAft>
                <a:spcPct val="0"/>
              </a:spcAft>
            </a:pPr>
            <a:r>
              <a:rPr lang="en-US" sz="2000" dirty="0" smtClean="0">
                <a:solidFill>
                  <a:srgbClr val="000000"/>
                </a:solidFill>
              </a:rPr>
              <a:t>Difference gel electrophoresis (DIGE)</a:t>
            </a:r>
          </a:p>
          <a:p>
            <a:pPr fontAlgn="base">
              <a:spcBef>
                <a:spcPct val="50000"/>
              </a:spcBef>
              <a:spcAft>
                <a:spcPct val="0"/>
              </a:spcAft>
            </a:pPr>
            <a:r>
              <a:rPr lang="en-US" sz="2000" dirty="0" smtClean="0">
                <a:solidFill>
                  <a:srgbClr val="000000"/>
                </a:solidFill>
              </a:rPr>
              <a:t>Isotope-coded affinity tagging (ICAT)</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31121"/>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539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869592" y="3190411"/>
            <a:ext cx="39052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buFontTx/>
              <a:buChar char="•"/>
            </a:pPr>
            <a:r>
              <a:rPr lang="en-US" sz="2000" dirty="0" smtClean="0">
                <a:solidFill>
                  <a:srgbClr val="000000"/>
                </a:solidFill>
              </a:rPr>
              <a:t>Enrichment from larger volumes</a:t>
            </a:r>
          </a:p>
        </p:txBody>
      </p:sp>
      <p:sp>
        <p:nvSpPr>
          <p:cNvPr id="80899" name="Text Box 3"/>
          <p:cNvSpPr txBox="1">
            <a:spLocks noChangeArrowheads="1"/>
          </p:cNvSpPr>
          <p:nvPr/>
        </p:nvSpPr>
        <p:spPr bwMode="auto">
          <a:xfrm>
            <a:off x="7160418" y="3403600"/>
            <a:ext cx="40054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000" dirty="0" smtClean="0">
                <a:solidFill>
                  <a:srgbClr val="000000"/>
                </a:solidFill>
              </a:rPr>
              <a:t>Selective precipitation</a:t>
            </a:r>
          </a:p>
          <a:p>
            <a:pPr fontAlgn="base">
              <a:spcBef>
                <a:spcPct val="50000"/>
              </a:spcBef>
              <a:spcAft>
                <a:spcPct val="0"/>
              </a:spcAft>
            </a:pPr>
            <a:r>
              <a:rPr lang="en-US" sz="2000" dirty="0" smtClean="0">
                <a:solidFill>
                  <a:srgbClr val="000000"/>
                </a:solidFill>
              </a:rPr>
              <a:t>Selective centrifugation</a:t>
            </a:r>
          </a:p>
          <a:p>
            <a:pPr fontAlgn="base">
              <a:spcBef>
                <a:spcPct val="50000"/>
              </a:spcBef>
              <a:spcAft>
                <a:spcPct val="0"/>
              </a:spcAft>
            </a:pPr>
            <a:r>
              <a:rPr lang="en-US" sz="2000" dirty="0" smtClean="0">
                <a:solidFill>
                  <a:srgbClr val="000000"/>
                </a:solidFill>
              </a:rPr>
              <a:t>Preparative approaches</a:t>
            </a:r>
            <a:endParaRPr lang="el-GR" sz="2000" dirty="0" smtClean="0">
              <a:solidFill>
                <a:srgbClr val="000000"/>
              </a:solidFill>
            </a:endParaRPr>
          </a:p>
          <a:p>
            <a:pPr eaLnBrk="0" fontAlgn="base" hangingPunct="0">
              <a:spcBef>
                <a:spcPct val="0"/>
              </a:spcBef>
              <a:spcAft>
                <a:spcPct val="0"/>
              </a:spcAft>
            </a:pPr>
            <a:endParaRPr lang="en-US" sz="1600" dirty="0" smtClean="0">
              <a:solidFill>
                <a:srgbClr val="000000"/>
              </a:solidFill>
            </a:endParaRPr>
          </a:p>
        </p:txBody>
      </p:sp>
      <p:sp>
        <p:nvSpPr>
          <p:cNvPr id="80900" name="Line 4"/>
          <p:cNvSpPr>
            <a:spLocks noChangeShapeType="1"/>
          </p:cNvSpPr>
          <p:nvPr/>
        </p:nvSpPr>
        <p:spPr bwMode="auto">
          <a:xfrm rot="10907395" flipH="1">
            <a:off x="7179736" y="2781300"/>
            <a:ext cx="270933" cy="203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0901" name="Line 5"/>
          <p:cNvSpPr>
            <a:spLocks noChangeShapeType="1"/>
          </p:cNvSpPr>
          <p:nvPr/>
        </p:nvSpPr>
        <p:spPr bwMode="auto">
          <a:xfrm rot="16118104" flipH="1">
            <a:off x="7196667" y="2674415"/>
            <a:ext cx="203200" cy="27093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0902" name="Text Box 6"/>
          <p:cNvSpPr txBox="1">
            <a:spLocks noChangeArrowheads="1"/>
          </p:cNvSpPr>
          <p:nvPr/>
        </p:nvSpPr>
        <p:spPr bwMode="auto">
          <a:xfrm>
            <a:off x="1926009" y="4323333"/>
            <a:ext cx="37924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FontTx/>
              <a:buChar char="•"/>
            </a:pPr>
            <a:r>
              <a:rPr lang="en-US" sz="2000" dirty="0" smtClean="0">
                <a:solidFill>
                  <a:srgbClr val="000000"/>
                </a:solidFill>
              </a:rPr>
              <a:t>Combination of 2DE with LC</a:t>
            </a: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buFontTx/>
              <a:buChar char="•"/>
            </a:pPr>
            <a:r>
              <a:rPr lang="en-US" sz="2000" dirty="0" smtClean="0">
                <a:solidFill>
                  <a:srgbClr val="000000"/>
                </a:solidFill>
              </a:rPr>
              <a:t>Multi-dimensional LC</a:t>
            </a:r>
            <a:endParaRPr lang="el-GR" sz="2000" b="1" dirty="0" smtClean="0">
              <a:solidFill>
                <a:srgbClr val="000000"/>
              </a:solidFill>
            </a:endParaRPr>
          </a:p>
        </p:txBody>
      </p:sp>
      <p:sp>
        <p:nvSpPr>
          <p:cNvPr id="80903" name="Line 7"/>
          <p:cNvSpPr>
            <a:spLocks noChangeShapeType="1"/>
          </p:cNvSpPr>
          <p:nvPr/>
        </p:nvSpPr>
        <p:spPr bwMode="auto">
          <a:xfrm rot="16118104" flipH="1">
            <a:off x="7349067" y="3093515"/>
            <a:ext cx="203200" cy="27093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0904" name="Text Box 8"/>
          <p:cNvSpPr txBox="1">
            <a:spLocks noChangeArrowheads="1"/>
          </p:cNvSpPr>
          <p:nvPr/>
        </p:nvSpPr>
        <p:spPr bwMode="auto">
          <a:xfrm>
            <a:off x="1678517" y="382601"/>
            <a:ext cx="902546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3200" dirty="0" smtClean="0">
                <a:solidFill>
                  <a:srgbClr val="000000"/>
                </a:solidFill>
              </a:rPr>
              <a:t>Enrichment /Fractionation</a:t>
            </a:r>
          </a:p>
        </p:txBody>
      </p:sp>
      <p:sp>
        <p:nvSpPr>
          <p:cNvPr id="80905" name="Text Box 9"/>
          <p:cNvSpPr txBox="1">
            <a:spLocks noChangeArrowheads="1"/>
          </p:cNvSpPr>
          <p:nvPr/>
        </p:nvSpPr>
        <p:spPr bwMode="auto">
          <a:xfrm>
            <a:off x="1458393" y="1481022"/>
            <a:ext cx="91459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dirty="0" smtClean="0">
                <a:solidFill>
                  <a:srgbClr val="000000"/>
                </a:solidFill>
              </a:rPr>
              <a:t>For the detection of low-abundance proteins, a separation of complex mixtures into fractions with fewer components is necessary</a:t>
            </a:r>
            <a:endParaRPr lang="el-GR" sz="2000" dirty="0" smtClean="0">
              <a:solidFill>
                <a:srgbClr val="000000"/>
              </a:solidFill>
            </a:endParaRPr>
          </a:p>
        </p:txBody>
      </p:sp>
      <p:pic>
        <p:nvPicPr>
          <p:cNvPr id="80906" name="Picture 10" descr="PCR-tube0_2-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56" y="2879722"/>
            <a:ext cx="578460" cy="698517"/>
          </a:xfrm>
          <a:prstGeom prst="rect">
            <a:avLst/>
          </a:prstGeom>
          <a:noFill/>
          <a:extLst>
            <a:ext uri="{909E8E84-426E-40DD-AFC4-6F175D3DCCD1}">
              <a14:hiddenFill xmlns:a14="http://schemas.microsoft.com/office/drawing/2010/main">
                <a:solidFill>
                  <a:srgbClr val="FFFFFF"/>
                </a:solidFill>
              </a14:hiddenFill>
            </a:ext>
          </a:extLst>
        </p:spPr>
      </p:pic>
      <p:pic>
        <p:nvPicPr>
          <p:cNvPr id="80907" name="Picture 11" descr="PCR-tube0_2-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939" y="4004013"/>
            <a:ext cx="577006" cy="638639"/>
          </a:xfrm>
          <a:prstGeom prst="rect">
            <a:avLst/>
          </a:prstGeom>
          <a:noFill/>
          <a:extLst>
            <a:ext uri="{909E8E84-426E-40DD-AFC4-6F175D3DCCD1}">
              <a14:hiddenFill xmlns:a14="http://schemas.microsoft.com/office/drawing/2010/main">
                <a:solidFill>
                  <a:srgbClr val="FFFFFF"/>
                </a:solidFill>
              </a14:hiddenFill>
            </a:ext>
          </a:extLst>
        </p:spPr>
      </p:pic>
      <p:pic>
        <p:nvPicPr>
          <p:cNvPr id="80908" name="Picture 12" descr="PCR-tube0_2-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509" y="4867335"/>
            <a:ext cx="527686" cy="795034"/>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766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9901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452884" y="1477976"/>
            <a:ext cx="769307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000" dirty="0" smtClean="0">
                <a:solidFill>
                  <a:srgbClr val="000000"/>
                </a:solidFill>
              </a:rPr>
              <a:t>Detergents: solubilize membrane proteins-separation from lipids</a:t>
            </a: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r>
              <a:rPr lang="en-US" sz="2000" dirty="0" err="1" smtClean="0">
                <a:solidFill>
                  <a:srgbClr val="000000"/>
                </a:solidFill>
              </a:rPr>
              <a:t>Reductants</a:t>
            </a:r>
            <a:r>
              <a:rPr lang="en-US" sz="2000" dirty="0" smtClean="0">
                <a:solidFill>
                  <a:srgbClr val="000000"/>
                </a:solidFill>
              </a:rPr>
              <a:t>: </a:t>
            </a:r>
            <a:r>
              <a:rPr lang="en-US" sz="2000" dirty="0" smtClean="0">
                <a:solidFill>
                  <a:srgbClr val="000000"/>
                </a:solidFill>
              </a:rPr>
              <a:t>Reduce S-S bonds</a:t>
            </a: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r>
              <a:rPr lang="en-US" sz="2000" dirty="0" smtClean="0">
                <a:solidFill>
                  <a:srgbClr val="000000"/>
                </a:solidFill>
              </a:rPr>
              <a:t>Denaturing agents: Disrupt protein-protein interactions-unfold proteins</a:t>
            </a: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r>
              <a:rPr lang="en-US" sz="2000" dirty="0" smtClean="0">
                <a:solidFill>
                  <a:srgbClr val="000000"/>
                </a:solidFill>
              </a:rPr>
              <a:t>Enzymes: Digest contaminating molecules (nucleic acids </a:t>
            </a:r>
            <a:r>
              <a:rPr lang="en-US" sz="2000" dirty="0" err="1" smtClean="0">
                <a:solidFill>
                  <a:srgbClr val="000000"/>
                </a:solidFill>
              </a:rPr>
              <a:t>etc</a:t>
            </a:r>
            <a:r>
              <a:rPr lang="en-US" sz="2000" dirty="0" smtClean="0">
                <a:solidFill>
                  <a:srgbClr val="000000"/>
                </a:solidFill>
              </a:rPr>
              <a:t>)</a:t>
            </a: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r>
              <a:rPr lang="en-US" sz="2000" dirty="0" smtClean="0">
                <a:solidFill>
                  <a:srgbClr val="000000"/>
                </a:solidFill>
              </a:rPr>
              <a:t>Protease inhibitors</a:t>
            </a:r>
            <a:endParaRPr lang="el-GR" sz="2000" dirty="0" smtClean="0">
              <a:solidFill>
                <a:srgbClr val="000000"/>
              </a:solidFill>
            </a:endParaRPr>
          </a:p>
        </p:txBody>
      </p:sp>
      <p:sp>
        <p:nvSpPr>
          <p:cNvPr id="81923" name="Text Box 3"/>
          <p:cNvSpPr txBox="1">
            <a:spLocks noChangeArrowheads="1"/>
          </p:cNvSpPr>
          <p:nvPr/>
        </p:nvSpPr>
        <p:spPr bwMode="auto">
          <a:xfrm>
            <a:off x="1391709" y="5903773"/>
            <a:ext cx="960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dirty="0" smtClean="0">
                <a:solidFill>
                  <a:srgbClr val="000000"/>
                </a:solidFill>
              </a:rPr>
              <a:t>Aim: High recovery-low contamination-compatibility with separation method</a:t>
            </a:r>
            <a:endParaRPr lang="el-GR" sz="2000" dirty="0" smtClean="0">
              <a:solidFill>
                <a:srgbClr val="000000"/>
              </a:solidFill>
            </a:endParaRPr>
          </a:p>
        </p:txBody>
      </p:sp>
      <p:sp>
        <p:nvSpPr>
          <p:cNvPr id="81924" name="Rectangle 4"/>
          <p:cNvSpPr>
            <a:spLocks noGrp="1" noChangeArrowheads="1"/>
          </p:cNvSpPr>
          <p:nvPr>
            <p:ph type="title"/>
          </p:nvPr>
        </p:nvSpPr>
        <p:spPr>
          <a:xfrm>
            <a:off x="609600" y="404826"/>
            <a:ext cx="10287000" cy="503237"/>
          </a:xfrm>
        </p:spPr>
        <p:txBody>
          <a:bodyPr/>
          <a:lstStyle/>
          <a:p>
            <a:r>
              <a:rPr lang="en-US" sz="3200" dirty="0">
                <a:solidFill>
                  <a:schemeClr val="tx1"/>
                </a:solidFill>
              </a:rPr>
              <a:t>Protein extraction</a:t>
            </a:r>
            <a:endParaRPr lang="el-GR" sz="3200" dirty="0">
              <a:solidFill>
                <a:schemeClr val="tx1"/>
              </a:solidFill>
            </a:endParaRPr>
          </a:p>
        </p:txBody>
      </p:sp>
      <p:sp>
        <p:nvSpPr>
          <p:cNvPr id="81925" name="Line 5"/>
          <p:cNvSpPr>
            <a:spLocks noChangeShapeType="1"/>
          </p:cNvSpPr>
          <p:nvPr/>
        </p:nvSpPr>
        <p:spPr bwMode="auto">
          <a:xfrm>
            <a:off x="2004484" y="2952750"/>
            <a:ext cx="0"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nvGrpSpPr>
          <p:cNvPr id="81926" name="Group 6"/>
          <p:cNvGrpSpPr>
            <a:grpSpLocks/>
          </p:cNvGrpSpPr>
          <p:nvPr/>
        </p:nvGrpSpPr>
        <p:grpSpPr bwMode="auto">
          <a:xfrm>
            <a:off x="1295401" y="2276488"/>
            <a:ext cx="1441451" cy="576263"/>
            <a:chOff x="521" y="845"/>
            <a:chExt cx="681" cy="363"/>
          </a:xfrm>
        </p:grpSpPr>
        <p:sp>
          <p:nvSpPr>
            <p:cNvPr id="81927" name="AutoShape 7"/>
            <p:cNvSpPr>
              <a:spLocks noChangeArrowheads="1"/>
            </p:cNvSpPr>
            <p:nvPr/>
          </p:nvSpPr>
          <p:spPr bwMode="auto">
            <a:xfrm>
              <a:off x="521" y="845"/>
              <a:ext cx="681" cy="362"/>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28" name="Oval 8"/>
            <p:cNvSpPr>
              <a:spLocks noChangeArrowheads="1"/>
            </p:cNvSpPr>
            <p:nvPr/>
          </p:nvSpPr>
          <p:spPr bwMode="auto">
            <a:xfrm>
              <a:off x="657" y="1026"/>
              <a:ext cx="182" cy="91"/>
            </a:xfrm>
            <a:prstGeom prst="ellipse">
              <a:avLst/>
            </a:prstGeom>
            <a:solidFill>
              <a:srgbClr val="CC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29" name="Oval 9"/>
            <p:cNvSpPr>
              <a:spLocks noChangeArrowheads="1"/>
            </p:cNvSpPr>
            <p:nvPr/>
          </p:nvSpPr>
          <p:spPr bwMode="auto">
            <a:xfrm>
              <a:off x="748" y="1071"/>
              <a:ext cx="182" cy="91"/>
            </a:xfrm>
            <a:prstGeom prst="ellipse">
              <a:avLst/>
            </a:prstGeom>
            <a:solidFill>
              <a:srgbClr val="CC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0" name="Oval 10"/>
            <p:cNvSpPr>
              <a:spLocks noChangeArrowheads="1"/>
            </p:cNvSpPr>
            <p:nvPr/>
          </p:nvSpPr>
          <p:spPr bwMode="auto">
            <a:xfrm>
              <a:off x="748" y="845"/>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1" name="Oval 11"/>
            <p:cNvSpPr>
              <a:spLocks noChangeArrowheads="1"/>
            </p:cNvSpPr>
            <p:nvPr/>
          </p:nvSpPr>
          <p:spPr bwMode="auto">
            <a:xfrm>
              <a:off x="884" y="1117"/>
              <a:ext cx="182" cy="91"/>
            </a:xfrm>
            <a:prstGeom prst="ellipse">
              <a:avLst/>
            </a:prstGeom>
            <a:solidFill>
              <a:srgbClr val="CC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2" name="Oval 12"/>
            <p:cNvSpPr>
              <a:spLocks noChangeArrowheads="1"/>
            </p:cNvSpPr>
            <p:nvPr/>
          </p:nvSpPr>
          <p:spPr bwMode="auto">
            <a:xfrm>
              <a:off x="1020" y="1071"/>
              <a:ext cx="182"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3" name="Oval 13"/>
            <p:cNvSpPr>
              <a:spLocks noChangeArrowheads="1"/>
            </p:cNvSpPr>
            <p:nvPr/>
          </p:nvSpPr>
          <p:spPr bwMode="auto">
            <a:xfrm>
              <a:off x="1020" y="1071"/>
              <a:ext cx="91"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4" name="Oval 14"/>
            <p:cNvSpPr>
              <a:spLocks noChangeArrowheads="1"/>
            </p:cNvSpPr>
            <p:nvPr/>
          </p:nvSpPr>
          <p:spPr bwMode="auto">
            <a:xfrm>
              <a:off x="930" y="981"/>
              <a:ext cx="182"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5" name="Oval 15"/>
            <p:cNvSpPr>
              <a:spLocks noChangeArrowheads="1"/>
            </p:cNvSpPr>
            <p:nvPr/>
          </p:nvSpPr>
          <p:spPr bwMode="auto">
            <a:xfrm>
              <a:off x="793" y="1026"/>
              <a:ext cx="182"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6" name="Oval 16"/>
            <p:cNvSpPr>
              <a:spLocks noChangeArrowheads="1"/>
            </p:cNvSpPr>
            <p:nvPr/>
          </p:nvSpPr>
          <p:spPr bwMode="auto">
            <a:xfrm>
              <a:off x="1020" y="1026"/>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7" name="Oval 17"/>
            <p:cNvSpPr>
              <a:spLocks noChangeArrowheads="1"/>
            </p:cNvSpPr>
            <p:nvPr/>
          </p:nvSpPr>
          <p:spPr bwMode="auto">
            <a:xfrm>
              <a:off x="657" y="1071"/>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8" name="Oval 18"/>
            <p:cNvSpPr>
              <a:spLocks noChangeArrowheads="1"/>
            </p:cNvSpPr>
            <p:nvPr/>
          </p:nvSpPr>
          <p:spPr bwMode="auto">
            <a:xfrm>
              <a:off x="521" y="1026"/>
              <a:ext cx="92" cy="92"/>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39" name="Oval 19"/>
            <p:cNvSpPr>
              <a:spLocks noChangeArrowheads="1"/>
            </p:cNvSpPr>
            <p:nvPr/>
          </p:nvSpPr>
          <p:spPr bwMode="auto">
            <a:xfrm>
              <a:off x="567" y="1071"/>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0" name="Oval 20"/>
            <p:cNvSpPr>
              <a:spLocks noChangeArrowheads="1"/>
            </p:cNvSpPr>
            <p:nvPr/>
          </p:nvSpPr>
          <p:spPr bwMode="auto">
            <a:xfrm>
              <a:off x="703" y="1117"/>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1" name="Oval 21"/>
            <p:cNvSpPr>
              <a:spLocks noChangeArrowheads="1"/>
            </p:cNvSpPr>
            <p:nvPr/>
          </p:nvSpPr>
          <p:spPr bwMode="auto">
            <a:xfrm>
              <a:off x="703" y="935"/>
              <a:ext cx="182"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2" name="Oval 22"/>
            <p:cNvSpPr>
              <a:spLocks noChangeArrowheads="1"/>
            </p:cNvSpPr>
            <p:nvPr/>
          </p:nvSpPr>
          <p:spPr bwMode="auto">
            <a:xfrm>
              <a:off x="975" y="890"/>
              <a:ext cx="182" cy="91"/>
            </a:xfrm>
            <a:prstGeom prst="ellipse">
              <a:avLst/>
            </a:prstGeom>
            <a:solidFill>
              <a:schemeClr val="folHlink">
                <a:alpha val="6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3" name="Oval 23"/>
            <p:cNvSpPr>
              <a:spLocks noChangeArrowheads="1"/>
            </p:cNvSpPr>
            <p:nvPr/>
          </p:nvSpPr>
          <p:spPr bwMode="auto">
            <a:xfrm>
              <a:off x="884" y="1071"/>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4" name="Oval 24"/>
            <p:cNvSpPr>
              <a:spLocks noChangeArrowheads="1"/>
            </p:cNvSpPr>
            <p:nvPr/>
          </p:nvSpPr>
          <p:spPr bwMode="auto">
            <a:xfrm>
              <a:off x="521" y="935"/>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5" name="Oval 25"/>
            <p:cNvSpPr>
              <a:spLocks noChangeArrowheads="1"/>
            </p:cNvSpPr>
            <p:nvPr/>
          </p:nvSpPr>
          <p:spPr bwMode="auto">
            <a:xfrm>
              <a:off x="839" y="981"/>
              <a:ext cx="91" cy="91"/>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6" name="Oval 26"/>
            <p:cNvSpPr>
              <a:spLocks noChangeArrowheads="1"/>
            </p:cNvSpPr>
            <p:nvPr/>
          </p:nvSpPr>
          <p:spPr bwMode="auto">
            <a:xfrm>
              <a:off x="703" y="981"/>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7" name="Oval 27"/>
            <p:cNvSpPr>
              <a:spLocks noChangeArrowheads="1"/>
            </p:cNvSpPr>
            <p:nvPr/>
          </p:nvSpPr>
          <p:spPr bwMode="auto">
            <a:xfrm>
              <a:off x="1111" y="935"/>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8" name="Oval 28"/>
            <p:cNvSpPr>
              <a:spLocks noChangeArrowheads="1"/>
            </p:cNvSpPr>
            <p:nvPr/>
          </p:nvSpPr>
          <p:spPr bwMode="auto">
            <a:xfrm>
              <a:off x="703" y="1071"/>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49" name="Oval 29"/>
            <p:cNvSpPr>
              <a:spLocks noChangeArrowheads="1"/>
            </p:cNvSpPr>
            <p:nvPr/>
          </p:nvSpPr>
          <p:spPr bwMode="auto">
            <a:xfrm>
              <a:off x="657" y="890"/>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50" name="Oval 30"/>
            <p:cNvSpPr>
              <a:spLocks noChangeArrowheads="1"/>
            </p:cNvSpPr>
            <p:nvPr/>
          </p:nvSpPr>
          <p:spPr bwMode="auto">
            <a:xfrm>
              <a:off x="975" y="1026"/>
              <a:ext cx="91" cy="91"/>
            </a:xfrm>
            <a:prstGeom prst="ellipse">
              <a:avLst/>
            </a:prstGeom>
            <a:solidFill>
              <a:srgbClr val="3366FF">
                <a:alpha val="63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51" name="Oval 31"/>
            <p:cNvSpPr>
              <a:spLocks noChangeArrowheads="1"/>
            </p:cNvSpPr>
            <p:nvPr/>
          </p:nvSpPr>
          <p:spPr bwMode="auto">
            <a:xfrm>
              <a:off x="521" y="981"/>
              <a:ext cx="182"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52" name="Oval 32"/>
            <p:cNvSpPr>
              <a:spLocks noChangeArrowheads="1"/>
            </p:cNvSpPr>
            <p:nvPr/>
          </p:nvSpPr>
          <p:spPr bwMode="auto">
            <a:xfrm>
              <a:off x="1066" y="981"/>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53" name="Oval 33"/>
            <p:cNvSpPr>
              <a:spLocks noChangeArrowheads="1"/>
            </p:cNvSpPr>
            <p:nvPr/>
          </p:nvSpPr>
          <p:spPr bwMode="auto">
            <a:xfrm>
              <a:off x="521" y="1071"/>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54" name="Oval 34"/>
            <p:cNvSpPr>
              <a:spLocks noChangeArrowheads="1"/>
            </p:cNvSpPr>
            <p:nvPr/>
          </p:nvSpPr>
          <p:spPr bwMode="auto">
            <a:xfrm>
              <a:off x="930" y="935"/>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55" name="Oval 35"/>
            <p:cNvSpPr>
              <a:spLocks noChangeArrowheads="1"/>
            </p:cNvSpPr>
            <p:nvPr/>
          </p:nvSpPr>
          <p:spPr bwMode="auto">
            <a:xfrm>
              <a:off x="884" y="890"/>
              <a:ext cx="91" cy="91"/>
            </a:xfrm>
            <a:prstGeom prst="ellipse">
              <a:avLst/>
            </a:prstGeom>
            <a:solidFill>
              <a:srgbClr val="008000">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1956" name="Oval 36"/>
            <p:cNvSpPr>
              <a:spLocks noChangeArrowheads="1"/>
            </p:cNvSpPr>
            <p:nvPr/>
          </p:nvSpPr>
          <p:spPr bwMode="auto">
            <a:xfrm>
              <a:off x="839" y="845"/>
              <a:ext cx="91" cy="91"/>
            </a:xfrm>
            <a:prstGeom prst="ellipse">
              <a:avLst/>
            </a:prstGeom>
            <a:solidFill>
              <a:srgbClr val="CC0099">
                <a:alpha val="6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grpSp>
        <p:nvGrpSpPr>
          <p:cNvPr id="81957" name="Group 37"/>
          <p:cNvGrpSpPr>
            <a:grpSpLocks/>
          </p:cNvGrpSpPr>
          <p:nvPr/>
        </p:nvGrpSpPr>
        <p:grpSpPr bwMode="auto">
          <a:xfrm>
            <a:off x="1295401" y="1268426"/>
            <a:ext cx="1441451" cy="574675"/>
            <a:chOff x="612" y="799"/>
            <a:chExt cx="681" cy="362"/>
          </a:xfrm>
        </p:grpSpPr>
        <p:pic>
          <p:nvPicPr>
            <p:cNvPr id="81958" name="Picture 38" descr="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 y="799"/>
              <a:ext cx="294" cy="264"/>
            </a:xfrm>
            <a:prstGeom prst="rect">
              <a:avLst/>
            </a:prstGeom>
            <a:noFill/>
            <a:extLst>
              <a:ext uri="{909E8E84-426E-40DD-AFC4-6F175D3DCCD1}">
                <a14:hiddenFill xmlns:a14="http://schemas.microsoft.com/office/drawing/2010/main">
                  <a:solidFill>
                    <a:srgbClr val="FFFFFF"/>
                  </a:solidFill>
                </a14:hiddenFill>
              </a:ext>
            </a:extLst>
          </p:spPr>
        </p:pic>
        <p:sp>
          <p:nvSpPr>
            <p:cNvPr id="81959" name="AutoShape 39"/>
            <p:cNvSpPr>
              <a:spLocks noChangeArrowheads="1"/>
            </p:cNvSpPr>
            <p:nvPr/>
          </p:nvSpPr>
          <p:spPr bwMode="auto">
            <a:xfrm>
              <a:off x="612" y="799"/>
              <a:ext cx="681" cy="362"/>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81960" name="Line 40"/>
          <p:cNvSpPr>
            <a:spLocks noChangeShapeType="1"/>
          </p:cNvSpPr>
          <p:nvPr/>
        </p:nvSpPr>
        <p:spPr bwMode="auto">
          <a:xfrm>
            <a:off x="1968500" y="1916116"/>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81961" name="Picture 41" descr="eagan 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700" y="3403599"/>
            <a:ext cx="1295400" cy="1244475"/>
          </a:xfrm>
          <a:prstGeom prst="rect">
            <a:avLst/>
          </a:prstGeom>
          <a:noFill/>
          <a:extLst>
            <a:ext uri="{909E8E84-426E-40DD-AFC4-6F175D3DCCD1}">
              <a14:hiddenFill xmlns:a14="http://schemas.microsoft.com/office/drawing/2010/main">
                <a:solidFill>
                  <a:srgbClr val="FFFFFF"/>
                </a:solidFill>
              </a14:hiddenFill>
            </a:ext>
          </a:extLst>
        </p:spPr>
      </p:pic>
      <p:sp>
        <p:nvSpPr>
          <p:cNvPr id="81962" name="Line 42"/>
          <p:cNvSpPr>
            <a:spLocks noChangeShapeType="1"/>
          </p:cNvSpPr>
          <p:nvPr/>
        </p:nvSpPr>
        <p:spPr bwMode="auto">
          <a:xfrm>
            <a:off x="2007078" y="482427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81963" name="Picture 43" descr="PCR-tube0_2-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5885" y="5040173"/>
            <a:ext cx="571500" cy="863600"/>
          </a:xfrm>
          <a:prstGeom prst="rect">
            <a:avLst/>
          </a:prstGeom>
          <a:noFill/>
          <a:extLst>
            <a:ext uri="{909E8E84-426E-40DD-AFC4-6F175D3DCCD1}">
              <a14:hiddenFill xmlns:a14="http://schemas.microsoft.com/office/drawing/2010/main">
                <a:solidFill>
                  <a:srgbClr val="FFFFFF"/>
                </a:solidFill>
              </a14:hiddenFill>
            </a:ext>
          </a:extLst>
        </p:spPr>
      </p:pic>
      <p:sp>
        <p:nvSpPr>
          <p:cNvPr id="81964" name="Text Box 44"/>
          <p:cNvSpPr txBox="1">
            <a:spLocks noChangeArrowheads="1"/>
          </p:cNvSpPr>
          <p:nvPr/>
        </p:nvSpPr>
        <p:spPr bwMode="auto">
          <a:xfrm>
            <a:off x="2639493" y="6165863"/>
            <a:ext cx="29760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pic>
        <p:nvPicPr>
          <p:cNvPr id="378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5957"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344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gtEl>
                                        <p:attrNameLst>
                                          <p:attrName>style.visibility</p:attrName>
                                        </p:attrNameLst>
                                      </p:cBhvr>
                                      <p:to>
                                        <p:strVal val="visible"/>
                                      </p:to>
                                    </p:set>
                                    <p:anim calcmode="lin" valueType="num">
                                      <p:cBhvr additive="base">
                                        <p:cTn id="13" dur="500" fill="hold"/>
                                        <p:tgtEl>
                                          <p:spTgt spid="81923"/>
                                        </p:tgtEl>
                                        <p:attrNameLst>
                                          <p:attrName>ppt_x</p:attrName>
                                        </p:attrNameLst>
                                      </p:cBhvr>
                                      <p:tavLst>
                                        <p:tav tm="0">
                                          <p:val>
                                            <p:strVal val="0-#ppt_w/2"/>
                                          </p:val>
                                        </p:tav>
                                        <p:tav tm="100000">
                                          <p:val>
                                            <p:strVal val="#ppt_x"/>
                                          </p:val>
                                        </p:tav>
                                      </p:tavLst>
                                    </p:anim>
                                    <p:anim calcmode="lin" valueType="num">
                                      <p:cBhvr additive="base">
                                        <p:cTn id="14" dur="500" fill="hold"/>
                                        <p:tgtEl>
                                          <p:spTgt spid="8192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81957"/>
                                        </p:tgtEl>
                                        <p:attrNameLst>
                                          <p:attrName>style.visibility</p:attrName>
                                        </p:attrNameLst>
                                      </p:cBhvr>
                                      <p:to>
                                        <p:strVal val="visible"/>
                                      </p:to>
                                    </p:set>
                                    <p:animEffect transition="in" filter="fade">
                                      <p:cBhvr>
                                        <p:cTn id="18" dur="100"/>
                                        <p:tgtEl>
                                          <p:spTgt spid="81957"/>
                                        </p:tgtEl>
                                      </p:cBhvr>
                                    </p:animEffect>
                                  </p:childTnLst>
                                </p:cTn>
                              </p:par>
                            </p:childTnLst>
                          </p:cTn>
                        </p:par>
                        <p:par>
                          <p:cTn id="19" fill="hold" nodeType="afterGroup">
                            <p:stCondLst>
                              <p:cond delay="600"/>
                            </p:stCondLst>
                            <p:childTnLst>
                              <p:par>
                                <p:cTn id="20" presetID="10" presetClass="entr" presetSubtype="0" fill="hold" grpId="0" nodeType="afterEffect">
                                  <p:stCondLst>
                                    <p:cond delay="0"/>
                                  </p:stCondLst>
                                  <p:childTnLst>
                                    <p:set>
                                      <p:cBhvr>
                                        <p:cTn id="21" dur="1" fill="hold">
                                          <p:stCondLst>
                                            <p:cond delay="0"/>
                                          </p:stCondLst>
                                        </p:cTn>
                                        <p:tgtEl>
                                          <p:spTgt spid="81960"/>
                                        </p:tgtEl>
                                        <p:attrNameLst>
                                          <p:attrName>style.visibility</p:attrName>
                                        </p:attrNameLst>
                                      </p:cBhvr>
                                      <p:to>
                                        <p:strVal val="visible"/>
                                      </p:to>
                                    </p:set>
                                    <p:animEffect transition="in" filter="fade">
                                      <p:cBhvr>
                                        <p:cTn id="22" dur="100"/>
                                        <p:tgtEl>
                                          <p:spTgt spid="81960"/>
                                        </p:tgtEl>
                                      </p:cBhvr>
                                    </p:animEffect>
                                  </p:childTnLst>
                                </p:cTn>
                              </p:par>
                            </p:childTnLst>
                          </p:cTn>
                        </p:par>
                        <p:par>
                          <p:cTn id="23" fill="hold" nodeType="afterGroup">
                            <p:stCondLst>
                              <p:cond delay="700"/>
                            </p:stCondLst>
                            <p:childTnLst>
                              <p:par>
                                <p:cTn id="24" presetID="10" presetClass="entr" presetSubtype="0" fill="hold" nodeType="afterEffect">
                                  <p:stCondLst>
                                    <p:cond delay="0"/>
                                  </p:stCondLst>
                                  <p:childTnLst>
                                    <p:set>
                                      <p:cBhvr>
                                        <p:cTn id="25" dur="1" fill="hold">
                                          <p:stCondLst>
                                            <p:cond delay="0"/>
                                          </p:stCondLst>
                                        </p:cTn>
                                        <p:tgtEl>
                                          <p:spTgt spid="81926"/>
                                        </p:tgtEl>
                                        <p:attrNameLst>
                                          <p:attrName>style.visibility</p:attrName>
                                        </p:attrNameLst>
                                      </p:cBhvr>
                                      <p:to>
                                        <p:strVal val="visible"/>
                                      </p:to>
                                    </p:set>
                                    <p:animEffect transition="in" filter="fade">
                                      <p:cBhvr>
                                        <p:cTn id="26" dur="100"/>
                                        <p:tgtEl>
                                          <p:spTgt spid="81926"/>
                                        </p:tgtEl>
                                      </p:cBhvr>
                                    </p:animEffect>
                                  </p:childTnLst>
                                </p:cTn>
                              </p:par>
                            </p:childTnLst>
                          </p:cTn>
                        </p:par>
                        <p:par>
                          <p:cTn id="27" fill="hold" nodeType="afterGroup">
                            <p:stCondLst>
                              <p:cond delay="800"/>
                            </p:stCondLst>
                            <p:childTnLst>
                              <p:par>
                                <p:cTn id="28" presetID="10" presetClass="entr" presetSubtype="0" fill="hold" grpId="0" nodeType="afterEffect">
                                  <p:stCondLst>
                                    <p:cond delay="0"/>
                                  </p:stCondLst>
                                  <p:childTnLst>
                                    <p:set>
                                      <p:cBhvr>
                                        <p:cTn id="29" dur="1" fill="hold">
                                          <p:stCondLst>
                                            <p:cond delay="0"/>
                                          </p:stCondLst>
                                        </p:cTn>
                                        <p:tgtEl>
                                          <p:spTgt spid="81925"/>
                                        </p:tgtEl>
                                        <p:attrNameLst>
                                          <p:attrName>style.visibility</p:attrName>
                                        </p:attrNameLst>
                                      </p:cBhvr>
                                      <p:to>
                                        <p:strVal val="visible"/>
                                      </p:to>
                                    </p:set>
                                    <p:animEffect transition="in" filter="fade">
                                      <p:cBhvr>
                                        <p:cTn id="30" dur="100"/>
                                        <p:tgtEl>
                                          <p:spTgt spid="81925"/>
                                        </p:tgtEl>
                                      </p:cBhvr>
                                    </p:animEffect>
                                  </p:childTnLst>
                                </p:cTn>
                              </p:par>
                            </p:childTnLst>
                          </p:cTn>
                        </p:par>
                        <p:par>
                          <p:cTn id="31" fill="hold" nodeType="afterGroup">
                            <p:stCondLst>
                              <p:cond delay="900"/>
                            </p:stCondLst>
                            <p:childTnLst>
                              <p:par>
                                <p:cTn id="32" presetID="10" presetClass="entr" presetSubtype="0" fill="hold" nodeType="afterEffect">
                                  <p:stCondLst>
                                    <p:cond delay="0"/>
                                  </p:stCondLst>
                                  <p:childTnLst>
                                    <p:set>
                                      <p:cBhvr>
                                        <p:cTn id="33" dur="1" fill="hold">
                                          <p:stCondLst>
                                            <p:cond delay="0"/>
                                          </p:stCondLst>
                                        </p:cTn>
                                        <p:tgtEl>
                                          <p:spTgt spid="81961"/>
                                        </p:tgtEl>
                                        <p:attrNameLst>
                                          <p:attrName>style.visibility</p:attrName>
                                        </p:attrNameLst>
                                      </p:cBhvr>
                                      <p:to>
                                        <p:strVal val="visible"/>
                                      </p:to>
                                    </p:set>
                                    <p:animEffect transition="in" filter="fade">
                                      <p:cBhvr>
                                        <p:cTn id="34" dur="100"/>
                                        <p:tgtEl>
                                          <p:spTgt spid="81961"/>
                                        </p:tgtEl>
                                      </p:cBhvr>
                                    </p:animEffec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1962"/>
                                        </p:tgtEl>
                                        <p:attrNameLst>
                                          <p:attrName>style.visibility</p:attrName>
                                        </p:attrNameLst>
                                      </p:cBhvr>
                                      <p:to>
                                        <p:strVal val="visible"/>
                                      </p:to>
                                    </p:set>
                                    <p:animEffect transition="in" filter="fade">
                                      <p:cBhvr>
                                        <p:cTn id="38" dur="100"/>
                                        <p:tgtEl>
                                          <p:spTgt spid="81962"/>
                                        </p:tgtEl>
                                      </p:cBhvr>
                                    </p:animEffect>
                                  </p:childTnLst>
                                </p:cTn>
                              </p:par>
                            </p:childTnLst>
                          </p:cTn>
                        </p:par>
                        <p:par>
                          <p:cTn id="39" fill="hold" nodeType="afterGroup">
                            <p:stCondLst>
                              <p:cond delay="1100"/>
                            </p:stCondLst>
                            <p:childTnLst>
                              <p:par>
                                <p:cTn id="40" presetID="10" presetClass="entr" presetSubtype="0" fill="hold" nodeType="afterEffect">
                                  <p:stCondLst>
                                    <p:cond delay="0"/>
                                  </p:stCondLst>
                                  <p:childTnLst>
                                    <p:set>
                                      <p:cBhvr>
                                        <p:cTn id="41" dur="1" fill="hold">
                                          <p:stCondLst>
                                            <p:cond delay="0"/>
                                          </p:stCondLst>
                                        </p:cTn>
                                        <p:tgtEl>
                                          <p:spTgt spid="81963"/>
                                        </p:tgtEl>
                                        <p:attrNameLst>
                                          <p:attrName>style.visibility</p:attrName>
                                        </p:attrNameLst>
                                      </p:cBhvr>
                                      <p:to>
                                        <p:strVal val="visible"/>
                                      </p:to>
                                    </p:set>
                                    <p:animEffect transition="in" filter="fade">
                                      <p:cBhvr>
                                        <p:cTn id="42" dur="100"/>
                                        <p:tgtEl>
                                          <p:spTgt spid="81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autoUpdateAnimBg="0"/>
      <p:bldP spid="81925" grpId="0" animBg="1"/>
      <p:bldP spid="81960" grpId="0" animBg="1"/>
      <p:bldP spid="8196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448986" y="1341438"/>
            <a:ext cx="4320116"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Why digest the protein?</a:t>
            </a:r>
          </a:p>
          <a:p>
            <a:pPr fontAlgn="base">
              <a:spcBef>
                <a:spcPct val="50000"/>
              </a:spcBef>
              <a:spcAft>
                <a:spcPct val="0"/>
              </a:spcAft>
            </a:pPr>
            <a:r>
              <a:rPr lang="en-US" sz="1600" dirty="0" smtClean="0">
                <a:solidFill>
                  <a:srgbClr val="000000"/>
                </a:solidFill>
              </a:rPr>
              <a:t>Accuracy of mass measurements</a:t>
            </a:r>
          </a:p>
          <a:p>
            <a:pPr fontAlgn="base">
              <a:spcBef>
                <a:spcPct val="50000"/>
              </a:spcBef>
              <a:spcAft>
                <a:spcPct val="0"/>
              </a:spcAft>
            </a:pPr>
            <a:r>
              <a:rPr lang="en-US" sz="1600" dirty="0" smtClean="0">
                <a:solidFill>
                  <a:srgbClr val="000000"/>
                </a:solidFill>
              </a:rPr>
              <a:t>Suitability</a:t>
            </a:r>
          </a:p>
          <a:p>
            <a:pPr fontAlgn="base">
              <a:spcBef>
                <a:spcPct val="50000"/>
              </a:spcBef>
              <a:spcAft>
                <a:spcPct val="0"/>
              </a:spcAft>
            </a:pPr>
            <a:r>
              <a:rPr lang="en-US" sz="1600" dirty="0" smtClean="0">
                <a:solidFill>
                  <a:srgbClr val="000000"/>
                </a:solidFill>
              </a:rPr>
              <a:t>Sensitivity</a:t>
            </a:r>
            <a:endParaRPr lang="el-GR" sz="1600" dirty="0" smtClean="0">
              <a:solidFill>
                <a:srgbClr val="000000"/>
              </a:solidFill>
            </a:endParaRPr>
          </a:p>
        </p:txBody>
      </p:sp>
      <p:sp>
        <p:nvSpPr>
          <p:cNvPr id="82947" name="Text Box 3"/>
          <p:cNvSpPr txBox="1">
            <a:spLocks noChangeArrowheads="1"/>
          </p:cNvSpPr>
          <p:nvPr/>
        </p:nvSpPr>
        <p:spPr bwMode="auto">
          <a:xfrm>
            <a:off x="814919" y="4868876"/>
            <a:ext cx="3263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1200" smtClean="0">
              <a:solidFill>
                <a:srgbClr val="000000"/>
              </a:solidFill>
            </a:endParaRPr>
          </a:p>
        </p:txBody>
      </p:sp>
      <p:sp>
        <p:nvSpPr>
          <p:cNvPr id="82948" name="Text Box 4"/>
          <p:cNvSpPr txBox="1">
            <a:spLocks noChangeArrowheads="1"/>
          </p:cNvSpPr>
          <p:nvPr/>
        </p:nvSpPr>
        <p:spPr bwMode="auto">
          <a:xfrm>
            <a:off x="7920567" y="3789363"/>
            <a:ext cx="3553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smtClean="0">
                <a:solidFill>
                  <a:srgbClr val="000000"/>
                </a:solidFill>
              </a:rPr>
              <a:t>Good activity both in gel digestion and in solution</a:t>
            </a:r>
            <a:endParaRPr lang="el-GR" sz="1200" dirty="0" smtClean="0">
              <a:solidFill>
                <a:srgbClr val="000000"/>
              </a:solidFill>
            </a:endParaRPr>
          </a:p>
        </p:txBody>
      </p:sp>
      <p:sp>
        <p:nvSpPr>
          <p:cNvPr id="82949" name="Text Box 5"/>
          <p:cNvSpPr txBox="1">
            <a:spLocks noChangeArrowheads="1"/>
          </p:cNvSpPr>
          <p:nvPr/>
        </p:nvSpPr>
        <p:spPr bwMode="auto">
          <a:xfrm>
            <a:off x="2159000" y="2997201"/>
            <a:ext cx="46079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The ideal protein digestion approach would cleave proteins at certain specific amino acid residues to yield fragments that are most compatible with MS analysis.</a:t>
            </a:r>
            <a:endParaRPr lang="el-GR" sz="1600" dirty="0" smtClean="0">
              <a:solidFill>
                <a:srgbClr val="000000"/>
              </a:solidFill>
            </a:endParaRPr>
          </a:p>
        </p:txBody>
      </p:sp>
      <p:sp>
        <p:nvSpPr>
          <p:cNvPr id="82950" name="Text Box 6"/>
          <p:cNvSpPr txBox="1">
            <a:spLocks noChangeArrowheads="1"/>
          </p:cNvSpPr>
          <p:nvPr/>
        </p:nvSpPr>
        <p:spPr bwMode="auto">
          <a:xfrm>
            <a:off x="2256375" y="4652975"/>
            <a:ext cx="35517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Peptide fragments of between 6 – 20 amino acids are ideal for MS analysis and database comparisons.</a:t>
            </a:r>
            <a:endParaRPr lang="el-GR" sz="1600" dirty="0" smtClean="0">
              <a:solidFill>
                <a:srgbClr val="000000"/>
              </a:solidFill>
            </a:endParaRPr>
          </a:p>
        </p:txBody>
      </p:sp>
      <p:pic>
        <p:nvPicPr>
          <p:cNvPr id="82951" name="Picture 7" descr="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575" y="2708288"/>
            <a:ext cx="1824567" cy="1027113"/>
          </a:xfrm>
          <a:prstGeom prst="rect">
            <a:avLst/>
          </a:prstGeom>
          <a:noFill/>
          <a:extLst>
            <a:ext uri="{909E8E84-426E-40DD-AFC4-6F175D3DCCD1}">
              <a14:hiddenFill xmlns:a14="http://schemas.microsoft.com/office/drawing/2010/main">
                <a:solidFill>
                  <a:srgbClr val="FFFFFF"/>
                </a:solidFill>
              </a14:hiddenFill>
            </a:ext>
          </a:extLst>
        </p:spPr>
      </p:pic>
      <p:sp>
        <p:nvSpPr>
          <p:cNvPr id="82952" name="Text Box 8"/>
          <p:cNvSpPr txBox="1">
            <a:spLocks noChangeArrowheads="1"/>
          </p:cNvSpPr>
          <p:nvPr/>
        </p:nvSpPr>
        <p:spPr bwMode="auto">
          <a:xfrm>
            <a:off x="7247476" y="4724400"/>
            <a:ext cx="2976033"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Other enzymes with more or less specific cleavage:</a:t>
            </a:r>
          </a:p>
          <a:p>
            <a:pPr fontAlgn="base">
              <a:spcBef>
                <a:spcPct val="50000"/>
              </a:spcBef>
              <a:spcAft>
                <a:spcPct val="0"/>
              </a:spcAft>
            </a:pPr>
            <a:r>
              <a:rPr lang="en-US" sz="1400" b="1" dirty="0" smtClean="0">
                <a:solidFill>
                  <a:srgbClr val="000000"/>
                </a:solidFill>
              </a:rPr>
              <a:t>Chymotrypsin</a:t>
            </a:r>
          </a:p>
          <a:p>
            <a:pPr algn="just" fontAlgn="base">
              <a:spcBef>
                <a:spcPct val="0"/>
              </a:spcBef>
              <a:spcAft>
                <a:spcPct val="0"/>
              </a:spcAft>
            </a:pPr>
            <a:r>
              <a:rPr lang="en-US" sz="1400" b="1" dirty="0" err="1" smtClean="0">
                <a:solidFill>
                  <a:srgbClr val="000000"/>
                </a:solidFill>
              </a:rPr>
              <a:t>Glu</a:t>
            </a:r>
            <a:r>
              <a:rPr lang="en-US" sz="1400" b="1" dirty="0" smtClean="0">
                <a:solidFill>
                  <a:srgbClr val="000000"/>
                </a:solidFill>
              </a:rPr>
              <a:t> C</a:t>
            </a:r>
            <a:r>
              <a:rPr lang="en-US" sz="1400" dirty="0" smtClean="0">
                <a:solidFill>
                  <a:srgbClr val="000000"/>
                </a:solidFill>
              </a:rPr>
              <a:t> (V8 protease)</a:t>
            </a:r>
          </a:p>
          <a:p>
            <a:pPr algn="just" fontAlgn="base">
              <a:spcBef>
                <a:spcPct val="0"/>
              </a:spcBef>
              <a:spcAft>
                <a:spcPct val="0"/>
              </a:spcAft>
            </a:pPr>
            <a:r>
              <a:rPr lang="en-US" sz="1400" b="1" dirty="0" smtClean="0">
                <a:solidFill>
                  <a:srgbClr val="000000"/>
                </a:solidFill>
              </a:rPr>
              <a:t>Lys C</a:t>
            </a:r>
          </a:p>
          <a:p>
            <a:pPr algn="just" fontAlgn="base">
              <a:spcBef>
                <a:spcPct val="0"/>
              </a:spcBef>
              <a:spcAft>
                <a:spcPct val="0"/>
              </a:spcAft>
            </a:pPr>
            <a:r>
              <a:rPr lang="en-US" sz="1400" b="1" dirty="0" smtClean="0">
                <a:solidFill>
                  <a:srgbClr val="000000"/>
                </a:solidFill>
              </a:rPr>
              <a:t>Asp N</a:t>
            </a:r>
            <a:endParaRPr lang="el-GR" sz="1400" b="1" dirty="0" smtClean="0">
              <a:solidFill>
                <a:srgbClr val="000000"/>
              </a:solidFill>
            </a:endParaRPr>
          </a:p>
        </p:txBody>
      </p:sp>
      <p:sp>
        <p:nvSpPr>
          <p:cNvPr id="82953" name="Rectangle 9"/>
          <p:cNvSpPr>
            <a:spLocks noGrp="1" noChangeArrowheads="1"/>
          </p:cNvSpPr>
          <p:nvPr>
            <p:ph type="title"/>
          </p:nvPr>
        </p:nvSpPr>
        <p:spPr>
          <a:xfrm>
            <a:off x="704851" y="404826"/>
            <a:ext cx="10287000" cy="503237"/>
          </a:xfrm>
        </p:spPr>
        <p:txBody>
          <a:bodyPr/>
          <a:lstStyle/>
          <a:p>
            <a:r>
              <a:rPr lang="en-US" sz="3200" dirty="0"/>
              <a:t>Protein digestion</a:t>
            </a:r>
            <a:endParaRPr lang="el-GR" sz="3200" dirty="0"/>
          </a:p>
        </p:txBody>
      </p:sp>
      <p:pic>
        <p:nvPicPr>
          <p:cNvPr id="82954" name="Picture 10"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0" y="1628788"/>
            <a:ext cx="510117" cy="1108075"/>
          </a:xfrm>
          <a:prstGeom prst="rect">
            <a:avLst/>
          </a:prstGeom>
          <a:noFill/>
          <a:extLst>
            <a:ext uri="{909E8E84-426E-40DD-AFC4-6F175D3DCCD1}">
              <a14:hiddenFill xmlns:a14="http://schemas.microsoft.com/office/drawing/2010/main">
                <a:solidFill>
                  <a:srgbClr val="FFFFFF"/>
                </a:solidFill>
              </a14:hiddenFill>
            </a:ext>
          </a:extLst>
        </p:spPr>
      </p:pic>
      <p:sp>
        <p:nvSpPr>
          <p:cNvPr id="82955" name="Line 11"/>
          <p:cNvSpPr>
            <a:spLocks noChangeShapeType="1"/>
          </p:cNvSpPr>
          <p:nvPr/>
        </p:nvSpPr>
        <p:spPr bwMode="auto">
          <a:xfrm>
            <a:off x="7056967" y="1341451"/>
            <a:ext cx="0" cy="3240087"/>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82956" name="Text Box 12"/>
          <p:cNvSpPr txBox="1">
            <a:spLocks noChangeArrowheads="1"/>
          </p:cNvSpPr>
          <p:nvPr/>
        </p:nvSpPr>
        <p:spPr bwMode="auto">
          <a:xfrm>
            <a:off x="7727951" y="1196975"/>
            <a:ext cx="335914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Trypsin</a:t>
            </a:r>
          </a:p>
          <a:p>
            <a:pPr fontAlgn="base">
              <a:spcBef>
                <a:spcPct val="50000"/>
              </a:spcBef>
              <a:spcAft>
                <a:spcPct val="0"/>
              </a:spcAft>
            </a:pPr>
            <a:r>
              <a:rPr lang="en-US" sz="1600" dirty="0" smtClean="0">
                <a:solidFill>
                  <a:srgbClr val="000000"/>
                </a:solidFill>
              </a:rPr>
              <a:t>Cleaves at lysine and arginine, unless either is followed by </a:t>
            </a:r>
            <a:r>
              <a:rPr lang="en-US" sz="1600" dirty="0" err="1" smtClean="0">
                <a:solidFill>
                  <a:srgbClr val="000000"/>
                </a:solidFill>
              </a:rPr>
              <a:t>proline</a:t>
            </a:r>
            <a:r>
              <a:rPr lang="en-US" sz="1600" dirty="0" smtClean="0">
                <a:solidFill>
                  <a:srgbClr val="000000"/>
                </a:solidFill>
              </a:rPr>
              <a:t> in C-terminal direction</a:t>
            </a:r>
            <a:endParaRPr lang="el-GR" sz="1600" dirty="0" smtClean="0">
              <a:solidFill>
                <a:srgbClr val="000000"/>
              </a:solidFill>
            </a:endParaRPr>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7100" y="17938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110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948"/>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grpId="0" nodeType="afterEffect">
                                  <p:stCondLst>
                                    <p:cond delay="0"/>
                                  </p:stCondLst>
                                  <p:childTnLst>
                                    <p:set>
                                      <p:cBhvr>
                                        <p:cTn id="13" dur="1" fill="hold">
                                          <p:stCondLst>
                                            <p:cond delay="0"/>
                                          </p:stCondLst>
                                        </p:cTn>
                                        <p:tgtEl>
                                          <p:spTgt spid="82952"/>
                                        </p:tgtEl>
                                        <p:attrNameLst>
                                          <p:attrName>style.visibility</p:attrName>
                                        </p:attrNameLst>
                                      </p:cBhvr>
                                      <p:to>
                                        <p:strVal val="visible"/>
                                      </p:to>
                                    </p:set>
                                    <p:animEffect transition="in" filter="dissolve">
                                      <p:cBhvr>
                                        <p:cTn id="14" dur="5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52" grpId="0"/>
      <p:bldP spid="8295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09601" y="274638"/>
            <a:ext cx="10479617" cy="633412"/>
          </a:xfrm>
        </p:spPr>
        <p:txBody>
          <a:bodyPr/>
          <a:lstStyle/>
          <a:p>
            <a:r>
              <a:rPr lang="sv-SE" sz="3200"/>
              <a:t>Protein-Protein Interactions</a:t>
            </a:r>
            <a:endParaRPr lang="el-GR" sz="3200"/>
          </a:p>
        </p:txBody>
      </p:sp>
      <p:pic>
        <p:nvPicPr>
          <p:cNvPr id="155654" name="Picture 6" desc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518" y="1125538"/>
            <a:ext cx="6083300" cy="4933950"/>
          </a:xfrm>
          <a:prstGeom prst="rect">
            <a:avLst/>
          </a:prstGeom>
          <a:noFill/>
          <a:extLst>
            <a:ext uri="{909E8E84-426E-40DD-AFC4-6F175D3DCCD1}">
              <a14:hiddenFill xmlns:a14="http://schemas.microsoft.com/office/drawing/2010/main">
                <a:solidFill>
                  <a:srgbClr val="FFFFFF"/>
                </a:solidFill>
              </a14:hiddenFill>
            </a:ext>
          </a:extLst>
        </p:spPr>
      </p:pic>
      <p:sp>
        <p:nvSpPr>
          <p:cNvPr id="155655" name="Text Box 7"/>
          <p:cNvSpPr txBox="1">
            <a:spLocks noChangeArrowheads="1"/>
          </p:cNvSpPr>
          <p:nvPr/>
        </p:nvSpPr>
        <p:spPr bwMode="auto">
          <a:xfrm>
            <a:off x="6959600" y="1268413"/>
            <a:ext cx="487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a:t>Proteins “work together” forming multi complexes to carry out the specific functions</a:t>
            </a:r>
            <a:endParaRPr lang="el-GR" sz="1600"/>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595" y="4286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4256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a:xfrm>
            <a:off x="609601" y="346076"/>
            <a:ext cx="10479617" cy="561975"/>
          </a:xfrm>
        </p:spPr>
        <p:txBody>
          <a:bodyPr/>
          <a:lstStyle/>
          <a:p>
            <a:r>
              <a:rPr lang="en-US" sz="3200"/>
              <a:t>Identification of  interactions</a:t>
            </a:r>
            <a:endParaRPr lang="el-GR" sz="3200"/>
          </a:p>
        </p:txBody>
      </p:sp>
      <p:sp>
        <p:nvSpPr>
          <p:cNvPr id="273416" name="Text Box 8"/>
          <p:cNvSpPr txBox="1">
            <a:spLocks noChangeArrowheads="1"/>
          </p:cNvSpPr>
          <p:nvPr/>
        </p:nvSpPr>
        <p:spPr bwMode="auto">
          <a:xfrm>
            <a:off x="6096001" y="1052513"/>
            <a:ext cx="5761567"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80000"/>
              </a:lnSpc>
            </a:pPr>
            <a:r>
              <a:rPr lang="en-US" sz="2000" b="1">
                <a:solidFill>
                  <a:srgbClr val="0099CC"/>
                </a:solidFill>
                <a:effectLst>
                  <a:outerShdw blurRad="38100" dist="38100" dir="2700000" algn="tl">
                    <a:srgbClr val="C0C0C0"/>
                  </a:outerShdw>
                </a:effectLst>
              </a:rPr>
              <a:t>Computational</a:t>
            </a:r>
          </a:p>
          <a:p>
            <a:pPr lvl="1" algn="just" fontAlgn="t">
              <a:lnSpc>
                <a:spcPct val="180000"/>
              </a:lnSpc>
            </a:pPr>
            <a:r>
              <a:rPr lang="en-US"/>
              <a:t>Genomic data</a:t>
            </a:r>
            <a:endParaRPr lang="en-US" sz="1600"/>
          </a:p>
          <a:p>
            <a:pPr lvl="1" algn="just" fontAlgn="t">
              <a:lnSpc>
                <a:spcPct val="180000"/>
              </a:lnSpc>
              <a:buFontTx/>
              <a:buChar char="•"/>
            </a:pPr>
            <a:r>
              <a:rPr lang="en-US" sz="1600"/>
              <a:t> Phylogenetic profiling</a:t>
            </a:r>
          </a:p>
          <a:p>
            <a:pPr lvl="1" algn="just" fontAlgn="t">
              <a:lnSpc>
                <a:spcPct val="180000"/>
              </a:lnSpc>
              <a:buFontTx/>
              <a:buChar char="•"/>
            </a:pPr>
            <a:r>
              <a:rPr lang="en-US" sz="1600"/>
              <a:t> Gene context </a:t>
            </a:r>
          </a:p>
          <a:p>
            <a:pPr lvl="1" algn="just" fontAlgn="t">
              <a:lnSpc>
                <a:spcPct val="180000"/>
              </a:lnSpc>
              <a:buFontTx/>
              <a:buChar char="•"/>
            </a:pPr>
            <a:r>
              <a:rPr lang="en-US" sz="1600"/>
              <a:t> Gene fusion</a:t>
            </a:r>
          </a:p>
          <a:p>
            <a:pPr lvl="1" algn="just" fontAlgn="t">
              <a:lnSpc>
                <a:spcPct val="180000"/>
              </a:lnSpc>
              <a:buFontTx/>
              <a:buChar char="•"/>
            </a:pPr>
            <a:r>
              <a:rPr lang="en-US" sz="1600"/>
              <a:t> Symmetric evolution</a:t>
            </a:r>
          </a:p>
          <a:p>
            <a:pPr lvl="1" algn="just" fontAlgn="t">
              <a:lnSpc>
                <a:spcPct val="180000"/>
              </a:lnSpc>
            </a:pPr>
            <a:r>
              <a:rPr lang="en-US"/>
              <a:t>Structural data</a:t>
            </a:r>
          </a:p>
          <a:p>
            <a:pPr lvl="1" algn="just" fontAlgn="t">
              <a:lnSpc>
                <a:spcPct val="180000"/>
              </a:lnSpc>
              <a:buFontTx/>
              <a:buChar char="•"/>
            </a:pPr>
            <a:r>
              <a:rPr lang="en-US" sz="1600"/>
              <a:t> Sequence profile</a:t>
            </a:r>
            <a:endParaRPr lang="en-US"/>
          </a:p>
          <a:p>
            <a:pPr lvl="1" algn="just" fontAlgn="t">
              <a:lnSpc>
                <a:spcPct val="150000"/>
              </a:lnSpc>
              <a:buFontTx/>
              <a:buChar char="•"/>
            </a:pPr>
            <a:r>
              <a:rPr lang="en-US" sz="1600"/>
              <a:t> 3D structural distance matrix</a:t>
            </a:r>
          </a:p>
          <a:p>
            <a:pPr lvl="1" algn="just" fontAlgn="t">
              <a:lnSpc>
                <a:spcPct val="150000"/>
              </a:lnSpc>
              <a:buFontTx/>
              <a:buChar char="•"/>
            </a:pPr>
            <a:r>
              <a:rPr lang="en-US" sz="1600"/>
              <a:t> Surface patches</a:t>
            </a:r>
          </a:p>
          <a:p>
            <a:pPr lvl="1" algn="just" fontAlgn="t">
              <a:lnSpc>
                <a:spcPct val="150000"/>
              </a:lnSpc>
              <a:buFontTx/>
              <a:buChar char="•"/>
            </a:pPr>
            <a:r>
              <a:rPr lang="en-US" sz="1600"/>
              <a:t> Binding interactions</a:t>
            </a:r>
            <a:endParaRPr lang="el-GR" sz="1600"/>
          </a:p>
        </p:txBody>
      </p:sp>
      <p:pic>
        <p:nvPicPr>
          <p:cNvPr id="273418" name="Picture 10" descr="turquose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49" y="1884056"/>
            <a:ext cx="2667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273422" name="Picture 14" descr="turquose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550" y="4133047"/>
            <a:ext cx="266700" cy="200025"/>
          </a:xfrm>
          <a:prstGeom prst="rect">
            <a:avLst/>
          </a:prstGeom>
          <a:noFill/>
          <a:extLst>
            <a:ext uri="{909E8E84-426E-40DD-AFC4-6F175D3DCCD1}">
              <a14:hiddenFill xmlns:a14="http://schemas.microsoft.com/office/drawing/2010/main">
                <a:solidFill>
                  <a:srgbClr val="FFFFFF"/>
                </a:solidFill>
              </a14:hiddenFill>
            </a:ext>
          </a:extLst>
        </p:spPr>
      </p:pic>
      <p:sp>
        <p:nvSpPr>
          <p:cNvPr id="273426" name="Text Box 18"/>
          <p:cNvSpPr txBox="1">
            <a:spLocks noChangeArrowheads="1"/>
          </p:cNvSpPr>
          <p:nvPr/>
        </p:nvSpPr>
        <p:spPr bwMode="auto">
          <a:xfrm>
            <a:off x="1583267" y="1052514"/>
            <a:ext cx="4320117"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80000"/>
              </a:lnSpc>
            </a:pPr>
            <a:r>
              <a:rPr lang="en-US" sz="2000" b="1">
                <a:solidFill>
                  <a:srgbClr val="0099CC"/>
                </a:solidFill>
                <a:effectLst>
                  <a:outerShdw blurRad="38100" dist="38100" dir="2700000" algn="tl">
                    <a:srgbClr val="C0C0C0"/>
                  </a:outerShdw>
                </a:effectLst>
              </a:rPr>
              <a:t>Experimental</a:t>
            </a:r>
          </a:p>
          <a:p>
            <a:pPr lvl="1" algn="just" fontAlgn="t">
              <a:lnSpc>
                <a:spcPct val="180000"/>
              </a:lnSpc>
              <a:buFontTx/>
              <a:buChar char="•"/>
            </a:pPr>
            <a:r>
              <a:rPr lang="en-US" sz="1600"/>
              <a:t>x-ray crystallography</a:t>
            </a:r>
          </a:p>
          <a:p>
            <a:pPr lvl="1" algn="just" fontAlgn="t">
              <a:lnSpc>
                <a:spcPct val="180000"/>
              </a:lnSpc>
              <a:buFontTx/>
              <a:buChar char="•"/>
            </a:pPr>
            <a:r>
              <a:rPr lang="en-US" sz="1600"/>
              <a:t> NMR spectroscopy</a:t>
            </a:r>
          </a:p>
          <a:p>
            <a:pPr lvl="1" algn="just" fontAlgn="t">
              <a:lnSpc>
                <a:spcPct val="180000"/>
              </a:lnSpc>
              <a:buFontTx/>
              <a:buChar char="•"/>
            </a:pPr>
            <a:r>
              <a:rPr lang="en-US" sz="1600"/>
              <a:t> Mass spectrometry </a:t>
            </a:r>
          </a:p>
          <a:p>
            <a:pPr lvl="4"/>
            <a:r>
              <a:rPr lang="en-US" sz="1600"/>
              <a:t>(Tandem affinity purification)</a:t>
            </a:r>
          </a:p>
          <a:p>
            <a:pPr lvl="1" algn="just" fontAlgn="t">
              <a:lnSpc>
                <a:spcPct val="180000"/>
              </a:lnSpc>
              <a:buFontTx/>
              <a:buChar char="•"/>
            </a:pPr>
            <a:r>
              <a:rPr lang="en-US" sz="1600"/>
              <a:t> Immunoprecipitation</a:t>
            </a:r>
          </a:p>
          <a:p>
            <a:pPr lvl="1" algn="just" fontAlgn="t">
              <a:lnSpc>
                <a:spcPct val="180000"/>
              </a:lnSpc>
              <a:buFontTx/>
              <a:buChar char="•"/>
            </a:pPr>
            <a:r>
              <a:rPr lang="en-US" sz="1600"/>
              <a:t>Yeast two-hybrid</a:t>
            </a:r>
          </a:p>
          <a:p>
            <a:pPr lvl="1" algn="just" fontAlgn="t">
              <a:lnSpc>
                <a:spcPct val="150000"/>
              </a:lnSpc>
              <a:buFontTx/>
              <a:buChar char="•"/>
            </a:pPr>
            <a:r>
              <a:rPr lang="en-US" sz="1600"/>
              <a:t>  Microarrays</a:t>
            </a:r>
            <a:endParaRPr lang="el-GR" sz="1600"/>
          </a:p>
        </p:txBody>
      </p:sp>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930" y="34926"/>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125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1-</a:t>
            </a:r>
            <a:fld id="{7E102CE3-1B72-4469-A267-B389CA669949}" type="slidenum">
              <a:rPr lang="en-US" smtClean="0">
                <a:solidFill>
                  <a:srgbClr val="000000"/>
                </a:solidFill>
              </a:rPr>
              <a:pPr>
                <a:defRPr/>
              </a:pPr>
              <a:t>69</a:t>
            </a:fld>
            <a:endParaRPr lang="en-US">
              <a:solidFill>
                <a:srgbClr val="000000"/>
              </a:solidFill>
            </a:endParaRPr>
          </a:p>
        </p:txBody>
      </p:sp>
      <p:sp>
        <p:nvSpPr>
          <p:cNvPr id="3" name="Rectangle 2"/>
          <p:cNvSpPr/>
          <p:nvPr/>
        </p:nvSpPr>
        <p:spPr>
          <a:xfrm>
            <a:off x="777922" y="1084450"/>
            <a:ext cx="10181230" cy="5109091"/>
          </a:xfrm>
          <a:prstGeom prst="rect">
            <a:avLst/>
          </a:prstGeom>
        </p:spPr>
        <p:txBody>
          <a:bodyPr wrap="square">
            <a:spAutoFit/>
          </a:bodyPr>
          <a:lstStyle/>
          <a:p>
            <a:r>
              <a:rPr lang="en-US" sz="3200" dirty="0"/>
              <a:t>Summary</a:t>
            </a:r>
            <a:r>
              <a:rPr lang="en-US" sz="3200" dirty="0" smtClean="0"/>
              <a:t>:</a:t>
            </a:r>
          </a:p>
          <a:p>
            <a:endParaRPr lang="en-US" dirty="0"/>
          </a:p>
          <a:p>
            <a:endParaRPr lang="en-US" dirty="0"/>
          </a:p>
          <a:p>
            <a:pPr algn="just"/>
            <a:r>
              <a:rPr lang="en-US" sz="2400" dirty="0"/>
              <a:t>The Proteome Mining lecture covers a wide range of topics in proteomics, emphasizing the identification and analysis of proteins within biological samples. </a:t>
            </a:r>
            <a:r>
              <a:rPr lang="en-US" sz="2400" dirty="0" smtClean="0"/>
              <a:t>It </a:t>
            </a:r>
            <a:r>
              <a:rPr lang="en-US" sz="2400" dirty="0"/>
              <a:t>delves into protein expression profiling, structural proteomics, and tools like mass spectrometry. </a:t>
            </a:r>
            <a:endParaRPr lang="en-US" sz="2400" dirty="0" smtClean="0"/>
          </a:p>
          <a:p>
            <a:pPr algn="just"/>
            <a:endParaRPr lang="en-US" sz="2400" dirty="0"/>
          </a:p>
          <a:p>
            <a:pPr algn="just"/>
            <a:r>
              <a:rPr lang="en-US" sz="2400" dirty="0" smtClean="0"/>
              <a:t>The </a:t>
            </a:r>
            <a:r>
              <a:rPr lang="en-US" sz="2400" dirty="0"/>
              <a:t>lecture explores the life cycle of proteins, emphasizing their modular structures, post-translational modifications, and interactions. </a:t>
            </a:r>
            <a:endParaRPr lang="en-US" sz="2400" dirty="0" smtClean="0"/>
          </a:p>
          <a:p>
            <a:pPr algn="just"/>
            <a:endParaRPr lang="en-US" sz="2400" dirty="0"/>
          </a:p>
          <a:p>
            <a:pPr algn="just"/>
            <a:r>
              <a:rPr lang="en-US" sz="2400" dirty="0" smtClean="0"/>
              <a:t>Molecular </a:t>
            </a:r>
            <a:r>
              <a:rPr lang="en-US" sz="2400" dirty="0"/>
              <a:t>structures, including primary and secondary structures, are discussed, along with techniques like sequence alignment. </a:t>
            </a:r>
            <a:endParaRPr lang="en-US" sz="2400" dirty="0" smtClean="0"/>
          </a:p>
          <a:p>
            <a:pPr algn="just"/>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66862"/>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0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47" y="196444"/>
            <a:ext cx="10972800" cy="1143000"/>
          </a:xfrm>
        </p:spPr>
        <p:txBody>
          <a:bodyPr/>
          <a:lstStyle/>
          <a:p>
            <a:r>
              <a:rPr lang="en-US" dirty="0" smtClean="0"/>
              <a:t>Objectives </a:t>
            </a:r>
            <a:endParaRPr lang="en-US" dirty="0"/>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1-</a:t>
            </a:r>
            <a:fld id="{785463D6-4CA8-401F-BB1F-241831FE597A}" type="slidenum">
              <a:rPr lang="en-US">
                <a:solidFill>
                  <a:srgbClr val="000000"/>
                </a:solidFill>
              </a:rPr>
              <a:pPr>
                <a:defRPr/>
              </a:pPr>
              <a:t>7</a:t>
            </a:fld>
            <a:endParaRPr lang="en-US" dirty="0">
              <a:solidFill>
                <a:srgbClr val="000000"/>
              </a:solidFill>
            </a:endParaRPr>
          </a:p>
        </p:txBody>
      </p:sp>
      <p:sp>
        <p:nvSpPr>
          <p:cNvPr id="4" name="Rectangle 3"/>
          <p:cNvSpPr/>
          <p:nvPr/>
        </p:nvSpPr>
        <p:spPr>
          <a:xfrm>
            <a:off x="385381" y="1408363"/>
            <a:ext cx="11054687" cy="4003147"/>
          </a:xfrm>
          <a:prstGeom prst="rect">
            <a:avLst/>
          </a:prstGeom>
        </p:spPr>
        <p:txBody>
          <a:bodyPr wrap="square">
            <a:spAutoFit/>
          </a:bodyPr>
          <a:lstStyle/>
          <a:p>
            <a:pPr>
              <a:lnSpc>
                <a:spcPct val="115000"/>
              </a:lnSpc>
              <a:spcAft>
                <a:spcPts val="1000"/>
              </a:spcAft>
            </a:pPr>
            <a:r>
              <a:rPr lang="en-US" sz="2400" b="1" dirty="0">
                <a:solidFill>
                  <a:srgbClr val="000000"/>
                </a:solidFill>
                <a:latin typeface="Times New Roman"/>
                <a:ea typeface="Calibri"/>
                <a:cs typeface="Arial"/>
              </a:rPr>
              <a:t>5. Gain insights into molecular structures, functional families, and the significance of motifs and domains</a:t>
            </a:r>
            <a:r>
              <a:rPr lang="en-US" sz="2400" b="1" dirty="0" smtClean="0">
                <a:solidFill>
                  <a:srgbClr val="000000"/>
                </a:solidFill>
                <a:latin typeface="Times New Roman"/>
                <a:ea typeface="Calibri"/>
                <a:cs typeface="Arial"/>
              </a:rPr>
              <a:t>.</a:t>
            </a:r>
          </a:p>
          <a:p>
            <a:pPr>
              <a:lnSpc>
                <a:spcPct val="115000"/>
              </a:lnSpc>
              <a:spcAft>
                <a:spcPts val="1000"/>
              </a:spcAft>
            </a:pPr>
            <a:endParaRPr lang="en-US" sz="2400" b="1" dirty="0" smtClean="0">
              <a:solidFill>
                <a:srgbClr val="000000"/>
              </a:solidFill>
              <a:latin typeface="Times New Roman"/>
              <a:ea typeface="Calibri"/>
              <a:cs typeface="Arial"/>
            </a:endParaRPr>
          </a:p>
          <a:p>
            <a:pPr>
              <a:lnSpc>
                <a:spcPct val="115000"/>
              </a:lnSpc>
              <a:spcAft>
                <a:spcPts val="1000"/>
              </a:spcAft>
            </a:pPr>
            <a:r>
              <a:rPr lang="en-US" sz="2400" b="1" dirty="0" smtClean="0">
                <a:solidFill>
                  <a:srgbClr val="000000"/>
                </a:solidFill>
                <a:latin typeface="Times New Roman"/>
                <a:ea typeface="Calibri"/>
                <a:cs typeface="Arial"/>
              </a:rPr>
              <a:t>6. Learn </a:t>
            </a:r>
            <a:r>
              <a:rPr lang="en-US" sz="2400" b="1" dirty="0">
                <a:solidFill>
                  <a:srgbClr val="000000"/>
                </a:solidFill>
                <a:latin typeface="Times New Roman"/>
                <a:ea typeface="Calibri"/>
                <a:cs typeface="Arial"/>
              </a:rPr>
              <a:t>about sequence alignment, structural motifs, and protein family classification</a:t>
            </a:r>
            <a:r>
              <a:rPr lang="en-US" sz="2400" b="1" dirty="0" smtClean="0">
                <a:solidFill>
                  <a:srgbClr val="000000"/>
                </a:solidFill>
                <a:latin typeface="Times New Roman"/>
                <a:ea typeface="Calibri"/>
                <a:cs typeface="Arial"/>
              </a:rPr>
              <a:t>.</a:t>
            </a:r>
          </a:p>
          <a:p>
            <a:pPr>
              <a:lnSpc>
                <a:spcPct val="115000"/>
              </a:lnSpc>
              <a:spcAft>
                <a:spcPts val="1000"/>
              </a:spcAft>
            </a:pPr>
            <a:endParaRPr lang="en-US" sz="2400" b="1" dirty="0" smtClean="0">
              <a:solidFill>
                <a:srgbClr val="000000"/>
              </a:solidFill>
              <a:latin typeface="Times New Roman"/>
              <a:ea typeface="Calibri"/>
              <a:cs typeface="Arial"/>
            </a:endParaRPr>
          </a:p>
          <a:p>
            <a:pPr>
              <a:lnSpc>
                <a:spcPct val="115000"/>
              </a:lnSpc>
              <a:spcAft>
                <a:spcPts val="1000"/>
              </a:spcAft>
            </a:pPr>
            <a:r>
              <a:rPr lang="en-US" sz="2400" b="1" dirty="0" smtClean="0">
                <a:solidFill>
                  <a:srgbClr val="000000"/>
                </a:solidFill>
                <a:latin typeface="Times New Roman"/>
                <a:ea typeface="Calibri"/>
                <a:cs typeface="Arial"/>
              </a:rPr>
              <a:t>7. Understand proteome complexity, protein heterogeneity, and the influence of genomic sequences.</a:t>
            </a: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39708322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1-</a:t>
            </a:r>
            <a:fld id="{7E102CE3-1B72-4469-A267-B389CA669949}" type="slidenum">
              <a:rPr lang="en-US" smtClean="0">
                <a:solidFill>
                  <a:srgbClr val="000000"/>
                </a:solidFill>
              </a:rPr>
              <a:pPr>
                <a:defRPr/>
              </a:pPr>
              <a:t>70</a:t>
            </a:fld>
            <a:endParaRPr lang="en-US">
              <a:solidFill>
                <a:srgbClr val="000000"/>
              </a:solidFill>
            </a:endParaRPr>
          </a:p>
        </p:txBody>
      </p:sp>
      <p:sp>
        <p:nvSpPr>
          <p:cNvPr id="3" name="Rectangle 2"/>
          <p:cNvSpPr/>
          <p:nvPr/>
        </p:nvSpPr>
        <p:spPr>
          <a:xfrm>
            <a:off x="955343" y="374767"/>
            <a:ext cx="10181230" cy="5570756"/>
          </a:xfrm>
          <a:prstGeom prst="rect">
            <a:avLst/>
          </a:prstGeom>
        </p:spPr>
        <p:txBody>
          <a:bodyPr wrap="square">
            <a:spAutoFit/>
          </a:bodyPr>
          <a:lstStyle/>
          <a:p>
            <a:r>
              <a:rPr lang="en-US" sz="3200" dirty="0"/>
              <a:t>Summary</a:t>
            </a:r>
            <a:r>
              <a:rPr lang="en-US" sz="3200" dirty="0" smtClean="0"/>
              <a:t>:</a:t>
            </a:r>
          </a:p>
          <a:p>
            <a:endParaRPr lang="en-US" dirty="0"/>
          </a:p>
          <a:p>
            <a:pPr algn="just"/>
            <a:endParaRPr lang="en-US" dirty="0"/>
          </a:p>
          <a:p>
            <a:pPr algn="just"/>
            <a:r>
              <a:rPr lang="en-US" sz="2400" dirty="0" smtClean="0"/>
              <a:t>The </a:t>
            </a:r>
            <a:r>
              <a:rPr lang="en-US" sz="2400" dirty="0"/>
              <a:t>importance of structural alignment, functional families, and protein family classification databases is highlighted. Proteome complexity, protein heterogeneity, and various proteomics analysis workflows, including protein separation and enrichment techniques, are addressed. </a:t>
            </a:r>
            <a:endParaRPr lang="en-US" sz="2400" dirty="0" smtClean="0"/>
          </a:p>
          <a:p>
            <a:pPr algn="just"/>
            <a:endParaRPr lang="en-US" sz="2400" dirty="0"/>
          </a:p>
          <a:p>
            <a:pPr algn="just"/>
            <a:r>
              <a:rPr lang="en-US" sz="2400" dirty="0" smtClean="0"/>
              <a:t>The </a:t>
            </a:r>
            <a:r>
              <a:rPr lang="en-US" sz="2400" dirty="0"/>
              <a:t>lecture also covers protein digestion, isoelectric point, and key concepts in mass spectrometry, including tandem MS and hybrid instruments. The integration of proteomics with genomics and the significance of environmental factors on the proteome are emphasized. </a:t>
            </a:r>
            <a:endParaRPr lang="en-US" sz="2400" dirty="0" smtClean="0"/>
          </a:p>
          <a:p>
            <a:pPr algn="just"/>
            <a:endParaRPr lang="en-US" sz="2400" dirty="0"/>
          </a:p>
          <a:p>
            <a:pPr algn="just"/>
            <a:r>
              <a:rPr lang="en-US" sz="2400" dirty="0" smtClean="0"/>
              <a:t>Overall</a:t>
            </a:r>
            <a:r>
              <a:rPr lang="en-US" sz="2400" dirty="0"/>
              <a:t>, the lecture provides a comprehensive overview of proteome mining concepts and methodologies.</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1364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411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957147" y="392460"/>
            <a:ext cx="9792208" cy="1527078"/>
          </a:xfrm>
        </p:spPr>
        <p:txBody>
          <a:bodyPr>
            <a:normAutofit/>
          </a:bodyPr>
          <a:lstStyle/>
          <a:p>
            <a:r>
              <a:rPr lang="en-US" dirty="0" smtClean="0"/>
              <a:t>References</a:t>
            </a:r>
            <a:endParaRPr lang="en-US" dirty="0"/>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957148" y="1970995"/>
            <a:ext cx="9792208" cy="4034020"/>
          </a:xfrm>
        </p:spPr>
        <p:txBody>
          <a:bodyPr>
            <a:noAutofit/>
          </a:bodyPr>
          <a:lstStyle/>
          <a:p>
            <a:pPr lvl="0"/>
            <a:r>
              <a:rPr lang="en-US" sz="2400" dirty="0">
                <a:latin typeface="Times New Roman" pitchFamily="18" charset="0"/>
                <a:cs typeface="Times New Roman" pitchFamily="18" charset="0"/>
              </a:rPr>
              <a:t>Carson, S., Miller, H. B., </a:t>
            </a:r>
            <a:r>
              <a:rPr lang="en-US" sz="2400" dirty="0" err="1">
                <a:latin typeface="Times New Roman" pitchFamily="18" charset="0"/>
                <a:cs typeface="Times New Roman" pitchFamily="18" charset="0"/>
              </a:rPr>
              <a:t>Srougi</a:t>
            </a:r>
            <a:r>
              <a:rPr lang="en-US" sz="2400" dirty="0">
                <a:latin typeface="Times New Roman" pitchFamily="18" charset="0"/>
                <a:cs typeface="Times New Roman" pitchFamily="18" charset="0"/>
              </a:rPr>
              <a:t>, M. C., &amp; </a:t>
            </a:r>
            <a:r>
              <a:rPr lang="en-US" sz="2400" dirty="0" err="1">
                <a:latin typeface="Times New Roman" pitchFamily="18" charset="0"/>
                <a:cs typeface="Times New Roman" pitchFamily="18" charset="0"/>
              </a:rPr>
              <a:t>Witherow</a:t>
            </a:r>
            <a:r>
              <a:rPr lang="en-US" sz="2400" dirty="0">
                <a:latin typeface="Times New Roman" pitchFamily="18" charset="0"/>
                <a:cs typeface="Times New Roman" pitchFamily="18" charset="0"/>
              </a:rPr>
              <a:t>, D. S. (2019). </a:t>
            </a:r>
            <a:r>
              <a:rPr lang="en-US" sz="2400" i="1" dirty="0">
                <a:latin typeface="Times New Roman" pitchFamily="18" charset="0"/>
                <a:cs typeface="Times New Roman" pitchFamily="18" charset="0"/>
              </a:rPr>
              <a:t>Molecular biology techniques: a classroom laboratory manual</a:t>
            </a:r>
            <a:r>
              <a:rPr lang="en-US" sz="2400" dirty="0">
                <a:latin typeface="Times New Roman" pitchFamily="18" charset="0"/>
                <a:cs typeface="Times New Roman" pitchFamily="18" charset="0"/>
              </a:rPr>
              <a:t>. Academic Press.</a:t>
            </a: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Craig</a:t>
            </a:r>
            <a:r>
              <a:rPr lang="en-US" sz="2400" dirty="0">
                <a:latin typeface="Times New Roman" pitchFamily="18" charset="0"/>
                <a:cs typeface="Times New Roman" pitchFamily="18" charset="0"/>
              </a:rPr>
              <a:t>, N. L., Green, R. R., </a:t>
            </a:r>
            <a:r>
              <a:rPr lang="en-US" sz="2400" dirty="0" err="1">
                <a:latin typeface="Times New Roman" pitchFamily="18" charset="0"/>
                <a:cs typeface="Times New Roman" pitchFamily="18" charset="0"/>
              </a:rPr>
              <a:t>Greider</a:t>
            </a:r>
            <a:r>
              <a:rPr lang="en-US" sz="2400" dirty="0">
                <a:latin typeface="Times New Roman" pitchFamily="18" charset="0"/>
                <a:cs typeface="Times New Roman" pitchFamily="18" charset="0"/>
              </a:rPr>
              <a:t>, C. C., </a:t>
            </a:r>
            <a:r>
              <a:rPr lang="en-US" sz="2400" dirty="0" err="1">
                <a:latin typeface="Times New Roman" pitchFamily="18" charset="0"/>
                <a:cs typeface="Times New Roman" pitchFamily="18" charset="0"/>
              </a:rPr>
              <a:t>Wolberger</a:t>
            </a:r>
            <a:r>
              <a:rPr lang="en-US" sz="2400" dirty="0">
                <a:latin typeface="Times New Roman" pitchFamily="18" charset="0"/>
                <a:cs typeface="Times New Roman" pitchFamily="18" charset="0"/>
              </a:rPr>
              <a:t>, C., &amp; </a:t>
            </a:r>
            <a:r>
              <a:rPr lang="en-US" sz="2400" dirty="0" err="1">
                <a:latin typeface="Times New Roman" pitchFamily="18" charset="0"/>
                <a:cs typeface="Times New Roman" pitchFamily="18" charset="0"/>
              </a:rPr>
              <a:t>Storz</a:t>
            </a:r>
            <a:r>
              <a:rPr lang="en-US" sz="2400" dirty="0">
                <a:latin typeface="Times New Roman" pitchFamily="18" charset="0"/>
                <a:cs typeface="Times New Roman" pitchFamily="18" charset="0"/>
              </a:rPr>
              <a:t>, G. G. (2021). </a:t>
            </a:r>
            <a:r>
              <a:rPr lang="en-US" sz="2400" i="1" dirty="0">
                <a:latin typeface="Times New Roman" pitchFamily="18" charset="0"/>
                <a:cs typeface="Times New Roman" pitchFamily="18" charset="0"/>
              </a:rPr>
              <a:t>Molecular biology: principles of genome function</a:t>
            </a:r>
            <a:r>
              <a:rPr lang="en-US" sz="2400" dirty="0">
                <a:latin typeface="Times New Roman" pitchFamily="18" charset="0"/>
                <a:cs typeface="Times New Roman" pitchFamily="18" charset="0"/>
              </a:rPr>
              <a:t>. Oxford University Press, USA</a:t>
            </a:r>
            <a:r>
              <a:rPr lang="en-US" sz="2400" dirty="0" smtClean="0">
                <a:latin typeface="Times New Roman" pitchFamily="18" charset="0"/>
                <a:cs typeface="Times New Roman" pitchFamily="18" charset="0"/>
              </a:rPr>
              <a:t>.</a:t>
            </a:r>
          </a:p>
          <a:p>
            <a:pPr lvl="0"/>
            <a:r>
              <a:rPr lang="en-US" sz="2400" dirty="0" err="1">
                <a:latin typeface="Times New Roman" pitchFamily="18" charset="0"/>
                <a:cs typeface="Times New Roman" pitchFamily="18" charset="0"/>
              </a:rPr>
              <a:t>Tropp</a:t>
            </a:r>
            <a:r>
              <a:rPr lang="en-US" sz="2400" dirty="0">
                <a:latin typeface="Times New Roman" pitchFamily="18" charset="0"/>
                <a:cs typeface="Times New Roman" pitchFamily="18" charset="0"/>
              </a:rPr>
              <a:t>, B. E. (2012). </a:t>
            </a:r>
            <a:r>
              <a:rPr lang="en-US" sz="2400" i="1" dirty="0">
                <a:latin typeface="Times New Roman" pitchFamily="18" charset="0"/>
                <a:cs typeface="Times New Roman" pitchFamily="18" charset="0"/>
              </a:rPr>
              <a:t>Principles of molecular biology</a:t>
            </a:r>
            <a:r>
              <a:rPr lang="en-US" sz="2400" dirty="0">
                <a:latin typeface="Times New Roman" pitchFamily="18" charset="0"/>
                <a:cs typeface="Times New Roman" pitchFamily="18" charset="0"/>
              </a:rPr>
              <a:t>. Jones &amp; Bartlett Publishers</a:t>
            </a:r>
            <a:r>
              <a:rPr lang="en-US" sz="2400" dirty="0" smtClean="0">
                <a:latin typeface="Times New Roman" pitchFamily="18" charset="0"/>
                <a:cs typeface="Times New Roman" pitchFamily="18" charset="0"/>
              </a:rPr>
              <a:t>.</a:t>
            </a:r>
          </a:p>
          <a:p>
            <a:pPr lvl="0"/>
            <a:r>
              <a:rPr lang="en-US" sz="2400" dirty="0">
                <a:latin typeface="Times New Roman" pitchFamily="18" charset="0"/>
                <a:cs typeface="Times New Roman" pitchFamily="18" charset="0"/>
              </a:rPr>
              <a:t>Robert, F. W. (2012). Molecular biology.</a:t>
            </a:r>
          </a:p>
        </p:txBody>
      </p:sp>
      <p:pic>
        <p:nvPicPr>
          <p:cNvPr id="5" name="Picture 4">
            <a:extLst>
              <a:ext uri="{FF2B5EF4-FFF2-40B4-BE49-F238E27FC236}">
                <a16:creationId xmlns=""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42" y="280880"/>
            <a:ext cx="1017905" cy="1017905"/>
          </a:xfrm>
          <a:prstGeom prst="rect">
            <a:avLst/>
          </a:prstGeom>
          <a:noFill/>
          <a:ln>
            <a:noFill/>
          </a:ln>
        </p:spPr>
      </p:pic>
    </p:spTree>
    <p:extLst>
      <p:ext uri="{BB962C8B-B14F-4D97-AF65-F5344CB8AC3E}">
        <p14:creationId xmlns:p14="http://schemas.microsoft.com/office/powerpoint/2010/main" val="33263724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2DC0967-ECFB-46A2-ADEB-01374F3D3C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05"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23" name="Rectangle 22">
            <a:extLst>
              <a:ext uri="{FF2B5EF4-FFF2-40B4-BE49-F238E27FC236}">
                <a16:creationId xmlns="" xmlns:a16="http://schemas.microsoft.com/office/drawing/2014/main" id="{533173E3-A708-4A63-AB1F-6729F5E53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204" y="457202"/>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9D98FDEF-0256-4AA6-B4F5-14FEE180D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9"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 xmlns:a16="http://schemas.microsoft.com/office/drawing/2014/main" id="{9E3C1396-524A-62A2-8257-1B0D433BBE14}"/>
              </a:ext>
            </a:extLst>
          </p:cNvPr>
          <p:cNvSpPr>
            <a:spLocks noGrp="1"/>
          </p:cNvSpPr>
          <p:nvPr>
            <p:ph type="ctrTitle"/>
          </p:nvPr>
        </p:nvSpPr>
        <p:spPr>
          <a:xfrm>
            <a:off x="5353249" y="1379463"/>
            <a:ext cx="5716339" cy="3124298"/>
          </a:xfrm>
        </p:spPr>
        <p:txBody>
          <a:bodyPr>
            <a:normAutofit fontScale="90000"/>
          </a:bodyPr>
          <a:lstStyle/>
          <a:p>
            <a:r>
              <a:rPr lang="en-US" sz="3600" dirty="0" smtClean="0"/>
              <a:t>Molecular Biology &amp; Proteomics</a:t>
            </a:r>
            <a:br>
              <a:rPr lang="en-US" sz="3600" dirty="0" smtClean="0"/>
            </a:br>
            <a:r>
              <a:rPr lang="en-US" sz="3600" cap="none" dirty="0" smtClean="0"/>
              <a:t/>
            </a:r>
            <a:br>
              <a:rPr lang="en-US" sz="3600" cap="none" dirty="0" smtClean="0"/>
            </a:br>
            <a:r>
              <a:rPr lang="en-US" sz="1800" cap="none" dirty="0" smtClean="0"/>
              <a:t>Mass Spectrometry In Proteomics, </a:t>
            </a:r>
            <a:br>
              <a:rPr lang="en-US" sz="1800" cap="none" dirty="0" smtClean="0"/>
            </a:br>
            <a:r>
              <a:rPr lang="en-US" sz="1800" cap="none" dirty="0" smtClean="0"/>
              <a:t>Two-dimensional Gel Electrophoresis, </a:t>
            </a:r>
            <a:br>
              <a:rPr lang="en-US" sz="1800" cap="none" dirty="0" smtClean="0"/>
            </a:br>
            <a:r>
              <a:rPr lang="en-US" sz="1800" cap="none" dirty="0" smtClean="0"/>
              <a:t>Proteomics Applications And Biomarker Discovery,</a:t>
            </a:r>
            <a:br>
              <a:rPr lang="en-US" sz="1800" cap="none" dirty="0" smtClean="0"/>
            </a:br>
            <a:r>
              <a:rPr lang="en-US" sz="1800" cap="none" dirty="0" smtClean="0"/>
              <a:t>Lecture 2</a:t>
            </a:r>
            <a:br>
              <a:rPr lang="en-US" sz="1800" cap="none" dirty="0" smtClean="0"/>
            </a:br>
            <a:r>
              <a:rPr lang="en-US" sz="1800" dirty="0"/>
              <a:t/>
            </a:r>
            <a:br>
              <a:rPr lang="en-US" sz="1800" dirty="0"/>
            </a:br>
            <a:r>
              <a:rPr lang="en-US" sz="3600" dirty="0" smtClean="0"/>
              <a:t/>
            </a:r>
            <a:br>
              <a:rPr lang="en-US" sz="3600" dirty="0" smtClean="0"/>
            </a:br>
            <a:endParaRPr lang="en-US" sz="5400" dirty="0">
              <a:solidFill>
                <a:schemeClr val="tx1"/>
              </a:solidFill>
            </a:endParaRPr>
          </a:p>
        </p:txBody>
      </p:sp>
      <p:sp>
        <p:nvSpPr>
          <p:cNvPr id="3" name="Subtitle 2">
            <a:extLst>
              <a:ext uri="{FF2B5EF4-FFF2-40B4-BE49-F238E27FC236}">
                <a16:creationId xmlns="" xmlns:a16="http://schemas.microsoft.com/office/drawing/2014/main" id="{4C497D5C-E785-D72F-C8CC-FA44B04E576B}"/>
              </a:ext>
            </a:extLst>
          </p:cNvPr>
          <p:cNvSpPr>
            <a:spLocks noGrp="1"/>
          </p:cNvSpPr>
          <p:nvPr>
            <p:ph type="subTitle" idx="1"/>
          </p:nvPr>
        </p:nvSpPr>
        <p:spPr>
          <a:xfrm>
            <a:off x="4462821" y="3929200"/>
            <a:ext cx="6995899" cy="1169893"/>
          </a:xfrm>
        </p:spPr>
        <p:txBody>
          <a:bodyPr>
            <a:noAutofit/>
          </a:bodyPr>
          <a:lstStyle/>
          <a:p>
            <a:pPr>
              <a:lnSpc>
                <a:spcPct val="100000"/>
              </a:lnSpc>
              <a:spcAft>
                <a:spcPts val="600"/>
              </a:spcAft>
            </a:pPr>
            <a:r>
              <a:rPr lang="en-US" sz="1400" b="1" dirty="0"/>
              <a:t>Name of </a:t>
            </a:r>
            <a:r>
              <a:rPr lang="en-US" sz="1400" b="1" dirty="0" smtClean="0"/>
              <a:t>teacher Dr. Ahmad H. Ibrahim </a:t>
            </a:r>
            <a:endParaRPr lang="en-US" sz="1400" b="1" dirty="0"/>
          </a:p>
          <a:p>
            <a:pPr>
              <a:lnSpc>
                <a:spcPct val="100000"/>
              </a:lnSpc>
              <a:spcAft>
                <a:spcPts val="600"/>
              </a:spcAft>
            </a:pPr>
            <a:r>
              <a:rPr lang="en-US" sz="1400" dirty="0"/>
              <a:t>Molecular Biology &amp; </a:t>
            </a:r>
            <a:r>
              <a:rPr lang="en-US" sz="1400" dirty="0" smtClean="0"/>
              <a:t>Proteomics </a:t>
            </a:r>
            <a:endParaRPr lang="en-US" sz="1400" dirty="0"/>
          </a:p>
          <a:p>
            <a:pPr>
              <a:lnSpc>
                <a:spcPct val="100000"/>
              </a:lnSpc>
              <a:spcAft>
                <a:spcPts val="600"/>
              </a:spcAft>
            </a:pPr>
            <a:r>
              <a:rPr lang="en-US" sz="1400" dirty="0" smtClean="0"/>
              <a:t>course code: </a:t>
            </a:r>
            <a:r>
              <a:rPr lang="en-US" sz="1400" dirty="0"/>
              <a:t>PHAR 338</a:t>
            </a:r>
          </a:p>
          <a:p>
            <a:pPr>
              <a:lnSpc>
                <a:spcPct val="100000"/>
              </a:lnSpc>
              <a:spcAft>
                <a:spcPts val="600"/>
              </a:spcAft>
            </a:pPr>
            <a:r>
              <a:rPr lang="en-US" sz="1400" baseline="30000" dirty="0" err="1" smtClean="0"/>
              <a:t>st</a:t>
            </a:r>
            <a:r>
              <a:rPr lang="en-US" sz="1400" dirty="0" smtClean="0"/>
              <a:t> </a:t>
            </a:r>
            <a:r>
              <a:rPr lang="en-US" sz="1400" dirty="0" smtClean="0"/>
              <a:t>Semester / </a:t>
            </a:r>
            <a:r>
              <a:rPr lang="en-US" sz="1400" dirty="0" smtClean="0"/>
              <a:t>11&amp; 12</a:t>
            </a:r>
            <a:r>
              <a:rPr lang="en-US" sz="1400" baseline="30000" dirty="0" smtClean="0"/>
              <a:t>th</a:t>
            </a:r>
            <a:r>
              <a:rPr lang="en-US" sz="1400" dirty="0" smtClean="0"/>
              <a:t> </a:t>
            </a:r>
            <a:r>
              <a:rPr lang="en-US" sz="1400" dirty="0" smtClean="0"/>
              <a:t>week 17.1.2023</a:t>
            </a:r>
            <a:endParaRPr lang="en-US" sz="1400" dirty="0" smtClean="0"/>
          </a:p>
        </p:txBody>
      </p:sp>
      <p:sp>
        <p:nvSpPr>
          <p:cNvPr id="27" name="Rectangle 26">
            <a:extLst>
              <a:ext uri="{FF2B5EF4-FFF2-40B4-BE49-F238E27FC236}">
                <a16:creationId xmlns="" xmlns:a16="http://schemas.microsoft.com/office/drawing/2014/main" id="{8ABEB269-2208-4181-9DDB-A5C2D189B2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51299"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 xmlns:a16="http://schemas.microsoft.com/office/drawing/2014/main" id="{384CBE60-0977-4285-9BF5-9D8271989AD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9"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 xmlns:a16="http://schemas.microsoft.com/office/drawing/2014/main" id="{1911CEBB-5C08-41C5-8954-C727FC87556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239"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 xmlns:a16="http://schemas.microsoft.com/office/drawing/2014/main" id="{E56FA950-4DFC-4710-A30A-6E55033CA4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9"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79E2F7C9-81DF-F3F0-E0A3-1B3E21455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118" y="1224870"/>
            <a:ext cx="2204151" cy="2204151"/>
          </a:xfrm>
          <a:prstGeom prst="rect">
            <a:avLst/>
          </a:prstGeom>
          <a:noFill/>
          <a:ln>
            <a:noFill/>
          </a:ln>
        </p:spPr>
      </p:pic>
      <p:pic>
        <p:nvPicPr>
          <p:cNvPr id="12" name="Picture 11" descr="0071102167"/>
          <p:cNvPicPr>
            <a:picLocks noChangeAspect="1" noChangeArrowheads="1"/>
          </p:cNvPicPr>
          <p:nvPr/>
        </p:nvPicPr>
        <p:blipFill rotWithShape="1">
          <a:blip r:embed="rId4">
            <a:extLst>
              <a:ext uri="{28A0092B-C50C-407E-A947-70E740481C1C}">
                <a14:useLocalDpi xmlns:a14="http://schemas.microsoft.com/office/drawing/2010/main" val="0"/>
              </a:ext>
            </a:extLst>
          </a:blip>
          <a:srcRect b="12549"/>
          <a:stretch/>
        </p:blipFill>
        <p:spPr bwMode="auto">
          <a:xfrm>
            <a:off x="1428176" y="3645877"/>
            <a:ext cx="2204293" cy="2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2624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860203" y="226665"/>
            <a:ext cx="9792208" cy="1288236"/>
          </a:xfrm>
        </p:spPr>
        <p:txBody>
          <a:bodyPr>
            <a:normAutofit/>
          </a:bodyPr>
          <a:lstStyle/>
          <a:p>
            <a:r>
              <a:rPr lang="en-US" dirty="0"/>
              <a:t>Outline</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644690" y="1121760"/>
            <a:ext cx="10795379" cy="5306336"/>
          </a:xfrm>
        </p:spPr>
        <p:txBody>
          <a:bodyPr>
            <a:normAutofit fontScale="55000" lnSpcReduction="20000"/>
          </a:bodyPr>
          <a:lstStyle/>
          <a:p>
            <a:pPr marL="0" indent="0">
              <a:buNone/>
            </a:pPr>
            <a:endParaRPr lang="en-US" sz="1800" dirty="0">
              <a:latin typeface="Times New Roman" pitchFamily="18" charset="0"/>
              <a:cs typeface="Times New Roman" pitchFamily="18" charset="0"/>
            </a:endParaRPr>
          </a:p>
          <a:p>
            <a:r>
              <a:rPr lang="en-US" sz="2500" b="1" dirty="0" smtClean="0">
                <a:latin typeface="Times New Roman" pitchFamily="18" charset="0"/>
                <a:cs typeface="Times New Roman" pitchFamily="18" charset="0"/>
              </a:rPr>
              <a:t>Classical </a:t>
            </a:r>
            <a:r>
              <a:rPr lang="en-US" sz="2500" b="1" dirty="0">
                <a:latin typeface="Times New Roman" pitchFamily="18" charset="0"/>
                <a:cs typeface="Times New Roman" pitchFamily="18" charset="0"/>
              </a:rPr>
              <a:t>Gel Electrophoresis:</a:t>
            </a:r>
            <a:endParaRPr lang="en-US" sz="2500" dirty="0">
              <a:latin typeface="Times New Roman" pitchFamily="18" charset="0"/>
              <a:cs typeface="Times New Roman" pitchFamily="18" charset="0"/>
            </a:endParaRPr>
          </a:p>
          <a:p>
            <a:pPr lvl="1"/>
            <a:r>
              <a:rPr lang="en-US" sz="2500" dirty="0">
                <a:latin typeface="Times New Roman" pitchFamily="18" charset="0"/>
                <a:cs typeface="Times New Roman" pitchFamily="18" charset="0"/>
              </a:rPr>
              <a:t>High resolving power for visualizing thousands of protein forms.</a:t>
            </a:r>
          </a:p>
          <a:p>
            <a:pPr lvl="1"/>
            <a:r>
              <a:rPr lang="en-US" sz="2500" dirty="0">
                <a:latin typeface="Times New Roman" pitchFamily="18" charset="0"/>
                <a:cs typeface="Times New Roman" pitchFamily="18" charset="0"/>
              </a:rPr>
              <a:t>Quantitative analysis and identification of proteins within the proteome.</a:t>
            </a:r>
          </a:p>
          <a:p>
            <a:pPr lvl="1"/>
            <a:r>
              <a:rPr lang="en-US" sz="2500" dirty="0">
                <a:latin typeface="Times New Roman" pitchFamily="18" charset="0"/>
                <a:cs typeface="Times New Roman" pitchFamily="18" charset="0"/>
              </a:rPr>
              <a:t>Detection of post-translational modifications.</a:t>
            </a:r>
          </a:p>
          <a:p>
            <a:pPr lvl="1"/>
            <a:r>
              <a:rPr lang="en-US" sz="2500" dirty="0">
                <a:latin typeface="Times New Roman" pitchFamily="18" charset="0"/>
                <a:cs typeface="Times New Roman" pitchFamily="18" charset="0"/>
              </a:rPr>
              <a:t>Various protein fixing, staining, or blotting methods.</a:t>
            </a:r>
          </a:p>
          <a:p>
            <a:r>
              <a:rPr lang="en-US" sz="2500" b="1" dirty="0">
                <a:latin typeface="Times New Roman" pitchFamily="18" charset="0"/>
                <a:cs typeface="Times New Roman" pitchFamily="18" charset="0"/>
              </a:rPr>
              <a:t>Detection Methods:</a:t>
            </a:r>
            <a:endParaRPr lang="en-US" sz="2500" dirty="0">
              <a:latin typeface="Times New Roman" pitchFamily="18" charset="0"/>
              <a:cs typeface="Times New Roman" pitchFamily="18" charset="0"/>
            </a:endParaRPr>
          </a:p>
          <a:p>
            <a:pPr lvl="1"/>
            <a:r>
              <a:rPr lang="en-US" sz="2500" dirty="0">
                <a:latin typeface="Times New Roman" pitchFamily="18" charset="0"/>
                <a:cs typeface="Times New Roman" pitchFamily="18" charset="0"/>
              </a:rPr>
              <a:t>General staining methods using organic dye, silver, </a:t>
            </a:r>
            <a:r>
              <a:rPr lang="en-US" sz="2500" dirty="0" err="1">
                <a:latin typeface="Times New Roman" pitchFamily="18" charset="0"/>
                <a:cs typeface="Times New Roman" pitchFamily="18" charset="0"/>
              </a:rPr>
              <a:t>Coomassie</a:t>
            </a:r>
            <a:r>
              <a:rPr lang="en-US" sz="2500" dirty="0">
                <a:latin typeface="Times New Roman" pitchFamily="18" charset="0"/>
                <a:cs typeface="Times New Roman" pitchFamily="18" charset="0"/>
              </a:rPr>
              <a:t> blue, etc.</a:t>
            </a:r>
          </a:p>
          <a:p>
            <a:pPr lvl="1"/>
            <a:r>
              <a:rPr lang="en-US" sz="2500" dirty="0">
                <a:latin typeface="Times New Roman" pitchFamily="18" charset="0"/>
                <a:cs typeface="Times New Roman" pitchFamily="18" charset="0"/>
              </a:rPr>
              <a:t>Radioactive labeling methods.</a:t>
            </a:r>
          </a:p>
          <a:p>
            <a:pPr lvl="1"/>
            <a:r>
              <a:rPr lang="en-US" sz="2500" dirty="0">
                <a:latin typeface="Times New Roman" pitchFamily="18" charset="0"/>
                <a:cs typeface="Times New Roman" pitchFamily="18" charset="0"/>
              </a:rPr>
              <a:t>Reverse stain methods.</a:t>
            </a:r>
          </a:p>
          <a:p>
            <a:pPr lvl="1"/>
            <a:r>
              <a:rPr lang="en-US" sz="2500" dirty="0">
                <a:latin typeface="Times New Roman" pitchFamily="18" charset="0"/>
                <a:cs typeface="Times New Roman" pitchFamily="18" charset="0"/>
              </a:rPr>
              <a:t>Fluorescence methods (e.g., </a:t>
            </a:r>
            <a:r>
              <a:rPr lang="en-US" sz="2500" dirty="0" err="1">
                <a:latin typeface="Times New Roman" pitchFamily="18" charset="0"/>
                <a:cs typeface="Times New Roman" pitchFamily="18" charset="0"/>
              </a:rPr>
              <a:t>Supro</a:t>
            </a:r>
            <a:r>
              <a:rPr lang="en-US" sz="2500" dirty="0">
                <a:latin typeface="Times New Roman" pitchFamily="18" charset="0"/>
                <a:cs typeface="Times New Roman" pitchFamily="18" charset="0"/>
              </a:rPr>
              <a:t> Ruby).</a:t>
            </a:r>
          </a:p>
          <a:p>
            <a:pPr lvl="1"/>
            <a:r>
              <a:rPr lang="en-US" sz="2500" dirty="0">
                <a:latin typeface="Times New Roman" pitchFamily="18" charset="0"/>
                <a:cs typeface="Times New Roman" pitchFamily="18" charset="0"/>
              </a:rPr>
              <a:t>Gel scanning for image storage in a database.</a:t>
            </a:r>
          </a:p>
          <a:p>
            <a:r>
              <a:rPr lang="en-US" sz="2500" b="1" dirty="0">
                <a:latin typeface="Times New Roman" pitchFamily="18" charset="0"/>
                <a:cs typeface="Times New Roman" pitchFamily="18" charset="0"/>
              </a:rPr>
              <a:t>Isoelectric Point (</a:t>
            </a:r>
            <a:r>
              <a:rPr lang="en-US" sz="2500" b="1" dirty="0" err="1">
                <a:latin typeface="Times New Roman" pitchFamily="18" charset="0"/>
                <a:cs typeface="Times New Roman" pitchFamily="18" charset="0"/>
              </a:rPr>
              <a:t>pI</a:t>
            </a:r>
            <a:r>
              <a:rPr lang="en-US" sz="2500" b="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a:p>
            <a:pPr lvl="1"/>
            <a:r>
              <a:rPr lang="en-US" sz="2500" dirty="0">
                <a:latin typeface="Times New Roman" pitchFamily="18" charset="0"/>
                <a:cs typeface="Times New Roman" pitchFamily="18" charset="0"/>
              </a:rPr>
              <a:t>Proteins are amphoteric molecules with both acidic and basic functional groups.</a:t>
            </a:r>
          </a:p>
          <a:p>
            <a:pPr lvl="1"/>
            <a:r>
              <a:rPr lang="en-US" sz="2500" dirty="0">
                <a:latin typeface="Times New Roman" pitchFamily="18" charset="0"/>
                <a:cs typeface="Times New Roman" pitchFamily="18" charset="0"/>
              </a:rPr>
              <a:t>Isoelectric point (</a:t>
            </a:r>
            <a:r>
              <a:rPr lang="en-US" sz="2500" dirty="0" err="1">
                <a:latin typeface="Times New Roman" pitchFamily="18" charset="0"/>
                <a:cs typeface="Times New Roman" pitchFamily="18" charset="0"/>
              </a:rPr>
              <a:t>pI</a:t>
            </a:r>
            <a:r>
              <a:rPr lang="en-US" sz="2500" dirty="0">
                <a:latin typeface="Times New Roman" pitchFamily="18" charset="0"/>
                <a:cs typeface="Times New Roman" pitchFamily="18" charset="0"/>
              </a:rPr>
              <a:t>) is where the protein has no net charge.</a:t>
            </a:r>
          </a:p>
          <a:p>
            <a:pPr lvl="1"/>
            <a:r>
              <a:rPr lang="en-US" sz="2500" dirty="0">
                <a:latin typeface="Times New Roman" pitchFamily="18" charset="0"/>
                <a:cs typeface="Times New Roman" pitchFamily="18" charset="0"/>
              </a:rPr>
              <a:t>Protein charge depends on the pH of the solution.</a:t>
            </a:r>
          </a:p>
          <a:p>
            <a:r>
              <a:rPr lang="en-US" sz="2500" b="1" dirty="0">
                <a:latin typeface="Times New Roman" pitchFamily="18" charset="0"/>
                <a:cs typeface="Times New Roman" pitchFamily="18" charset="0"/>
              </a:rPr>
              <a:t>2D Gel Electrophoresis:</a:t>
            </a:r>
            <a:endParaRPr lang="en-US" sz="2500" dirty="0">
              <a:latin typeface="Times New Roman" pitchFamily="18" charset="0"/>
              <a:cs typeface="Times New Roman" pitchFamily="18" charset="0"/>
            </a:endParaRPr>
          </a:p>
          <a:p>
            <a:pPr lvl="1"/>
            <a:r>
              <a:rPr lang="en-US" sz="2500" dirty="0">
                <a:latin typeface="Times New Roman" pitchFamily="18" charset="0"/>
                <a:cs typeface="Times New Roman" pitchFamily="18" charset="0"/>
              </a:rPr>
              <a:t>First dimension: Isoelectric Focusing (IEF) based on </a:t>
            </a:r>
            <a:r>
              <a:rPr lang="en-US" sz="2500" dirty="0" err="1">
                <a:latin typeface="Times New Roman" pitchFamily="18" charset="0"/>
                <a:cs typeface="Times New Roman" pitchFamily="18" charset="0"/>
              </a:rPr>
              <a:t>pI</a:t>
            </a:r>
            <a:r>
              <a:rPr lang="en-US" sz="2500" dirty="0">
                <a:latin typeface="Times New Roman" pitchFamily="18" charset="0"/>
                <a:cs typeface="Times New Roman" pitchFamily="18" charset="0"/>
              </a:rPr>
              <a:t>.</a:t>
            </a:r>
          </a:p>
          <a:p>
            <a:pPr lvl="1"/>
            <a:r>
              <a:rPr lang="en-US" sz="2500" dirty="0">
                <a:latin typeface="Times New Roman" pitchFamily="18" charset="0"/>
                <a:cs typeface="Times New Roman" pitchFamily="18" charset="0"/>
              </a:rPr>
              <a:t>Second dimension: Limitations include reproducibility, dynamic range, and protein heterogeneity.</a:t>
            </a:r>
          </a:p>
          <a:p>
            <a:pPr lvl="1"/>
            <a:r>
              <a:rPr lang="en-US" sz="2500" dirty="0">
                <a:latin typeface="Times New Roman" pitchFamily="18" charset="0"/>
                <a:cs typeface="Times New Roman" pitchFamily="18" charset="0"/>
              </a:rPr>
              <a:t>Preparative IEF and 2D Fluorescence Difference Gel Electrophoresis (DIGE) for improved resolution.</a:t>
            </a:r>
          </a:p>
          <a:p>
            <a:pPr lvl="1"/>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35414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860203" y="226665"/>
            <a:ext cx="9792208" cy="1247293"/>
          </a:xfrm>
        </p:spPr>
        <p:txBody>
          <a:bodyPr>
            <a:normAutofit/>
          </a:bodyPr>
          <a:lstStyle/>
          <a:p>
            <a:r>
              <a:rPr lang="en-US" dirty="0"/>
              <a:t>Outline</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644690" y="793558"/>
            <a:ext cx="10795379" cy="5815619"/>
          </a:xfrm>
        </p:spPr>
        <p:txBody>
          <a:bodyPr>
            <a:noAutofit/>
          </a:bodyPr>
          <a:lstStyle/>
          <a:p>
            <a:pPr marL="0" indent="0">
              <a:buNone/>
            </a:pP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Multidimensional HPLC and Mass Spectrometry (MS):</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Separation techniques and fractionation for protein analysis.</a:t>
            </a:r>
          </a:p>
          <a:p>
            <a:pPr lvl="1"/>
            <a:r>
              <a:rPr lang="en-US" sz="1600" dirty="0">
                <a:latin typeface="Times New Roman" pitchFamily="18" charset="0"/>
                <a:cs typeface="Times New Roman" pitchFamily="18" charset="0"/>
              </a:rPr>
              <a:t>Multidimensional Protein Identification Techniques (Mud PIT) using dissimilar separation modes.</a:t>
            </a:r>
          </a:p>
          <a:p>
            <a:pPr lvl="1"/>
            <a:r>
              <a:rPr lang="en-US" sz="1600" dirty="0">
                <a:latin typeface="Times New Roman" pitchFamily="18" charset="0"/>
                <a:cs typeface="Times New Roman" pitchFamily="18" charset="0"/>
              </a:rPr>
              <a:t>MS for accurate molecular mass measurements and protein identification.</a:t>
            </a:r>
          </a:p>
          <a:p>
            <a:r>
              <a:rPr lang="en-US" sz="1600" b="1" dirty="0">
                <a:latin typeface="Times New Roman" pitchFamily="18" charset="0"/>
                <a:cs typeface="Times New Roman" pitchFamily="18" charset="0"/>
              </a:rPr>
              <a:t>Mass Spectrometry Techniques:</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MALDI (Matrix-Assisted Laser Desorption and </a:t>
            </a:r>
            <a:r>
              <a:rPr lang="en-US" sz="1600" dirty="0" err="1">
                <a:latin typeface="Times New Roman" pitchFamily="18" charset="0"/>
                <a:cs typeface="Times New Roman" pitchFamily="18" charset="0"/>
              </a:rPr>
              <a:t>Ionisation</a:t>
            </a:r>
            <a:r>
              <a:rPr lang="en-US" sz="1600" dirty="0">
                <a:latin typeface="Times New Roman" pitchFamily="18" charset="0"/>
                <a:cs typeface="Times New Roman" pitchFamily="18" charset="0"/>
              </a:rPr>
              <a:t>) and ESI (</a:t>
            </a:r>
            <a:r>
              <a:rPr lang="en-US" sz="1600" dirty="0" err="1">
                <a:latin typeface="Times New Roman" pitchFamily="18" charset="0"/>
                <a:cs typeface="Times New Roman" pitchFamily="18" charset="0"/>
              </a:rPr>
              <a:t>ElectroSpray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Ionisation</a:t>
            </a:r>
            <a:r>
              <a:rPr lang="en-US" sz="1600" dirty="0">
                <a:latin typeface="Times New Roman" pitchFamily="18" charset="0"/>
                <a:cs typeface="Times New Roman" pitchFamily="18" charset="0"/>
              </a:rPr>
              <a:t>) methods.</a:t>
            </a:r>
          </a:p>
          <a:p>
            <a:pPr lvl="1"/>
            <a:r>
              <a:rPr lang="en-US" sz="1600" dirty="0">
                <a:latin typeface="Times New Roman" pitchFamily="18" charset="0"/>
                <a:cs typeface="Times New Roman" pitchFamily="18" charset="0"/>
              </a:rPr>
              <a:t>Time of Flight (TOF), </a:t>
            </a:r>
            <a:r>
              <a:rPr lang="en-US" sz="1600" dirty="0" err="1">
                <a:latin typeface="Times New Roman" pitchFamily="18" charset="0"/>
                <a:cs typeface="Times New Roman" pitchFamily="18" charset="0"/>
              </a:rPr>
              <a:t>Quadrupole</a:t>
            </a:r>
            <a:r>
              <a:rPr lang="en-US" sz="1600" dirty="0">
                <a:latin typeface="Times New Roman" pitchFamily="18" charset="0"/>
                <a:cs typeface="Times New Roman" pitchFamily="18" charset="0"/>
              </a:rPr>
              <a:t>, and Ion Trap mass analyzers.</a:t>
            </a:r>
          </a:p>
          <a:p>
            <a:pPr lvl="1"/>
            <a:r>
              <a:rPr lang="en-US" sz="1600" dirty="0">
                <a:latin typeface="Times New Roman" pitchFamily="18" charset="0"/>
                <a:cs typeface="Times New Roman" pitchFamily="18" charset="0"/>
              </a:rPr>
              <a:t>Sensitivity, resolution, and mass accuracy as figures of merit for mass analyzers.</a:t>
            </a:r>
          </a:p>
          <a:p>
            <a:r>
              <a:rPr lang="en-US" sz="1600" b="1" dirty="0">
                <a:latin typeface="Times New Roman" pitchFamily="18" charset="0"/>
                <a:cs typeface="Times New Roman" pitchFamily="18" charset="0"/>
              </a:rPr>
              <a:t>MS/MS and Protein Identification:</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Tandem MS analysis and terminology (molecular ion, fragment ions).</a:t>
            </a:r>
          </a:p>
          <a:p>
            <a:pPr lvl="1"/>
            <a:r>
              <a:rPr lang="en-US" sz="1600" dirty="0">
                <a:latin typeface="Times New Roman" pitchFamily="18" charset="0"/>
                <a:cs typeface="Times New Roman" pitchFamily="18" charset="0"/>
              </a:rPr>
              <a:t>Hybrid instruments for combining mass analyzers.</a:t>
            </a:r>
          </a:p>
          <a:p>
            <a:pPr lvl="1"/>
            <a:r>
              <a:rPr lang="en-US" sz="1600" dirty="0">
                <a:latin typeface="Times New Roman" pitchFamily="18" charset="0"/>
                <a:cs typeface="Times New Roman" pitchFamily="18" charset="0"/>
              </a:rPr>
              <a:t>Protein identification using cross-correlation algorithms.</a:t>
            </a:r>
          </a:p>
          <a:p>
            <a:r>
              <a:rPr lang="en-US" sz="1600" b="1" dirty="0">
                <a:latin typeface="Times New Roman" pitchFamily="18" charset="0"/>
                <a:cs typeface="Times New Roman" pitchFamily="18" charset="0"/>
              </a:rPr>
              <a:t>SELDI (Surface Enhanced Laser Desorption Ionization):</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Combination of chromatography and MALDI-TOF MS.</a:t>
            </a:r>
          </a:p>
          <a:p>
            <a:pPr lvl="1"/>
            <a:r>
              <a:rPr lang="en-US" sz="1600" dirty="0">
                <a:latin typeface="Times New Roman" pitchFamily="18" charset="0"/>
                <a:cs typeface="Times New Roman" pitchFamily="18" charset="0"/>
              </a:rPr>
              <a:t>Protein capture and enrichment on a chemically or bio-affinity active solid phase.</a:t>
            </a:r>
          </a:p>
          <a:p>
            <a:pPr lvl="1"/>
            <a:r>
              <a:rPr lang="en-US" sz="1600" dirty="0">
                <a:latin typeface="Times New Roman" pitchFamily="18" charset="0"/>
                <a:cs typeface="Times New Roman" pitchFamily="18" charset="0"/>
              </a:rPr>
              <a:t>Ideal for discovering biomarkers quickly.</a:t>
            </a:r>
          </a:p>
          <a:p>
            <a:pPr lvl="1"/>
            <a:endParaRPr lang="en-US" sz="1600" dirty="0">
              <a:latin typeface="Times New Roman" pitchFamily="18" charset="0"/>
              <a:cs typeface="Times New Roman" pitchFamily="18" charset="0"/>
            </a:endParaRPr>
          </a:p>
          <a:p>
            <a:endParaRPr lang="en-US" sz="1600" dirty="0">
              <a:latin typeface="+mj-lt"/>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41218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47" y="196444"/>
            <a:ext cx="10972800" cy="1143000"/>
          </a:xfrm>
        </p:spPr>
        <p:txBody>
          <a:bodyPr/>
          <a:lstStyle/>
          <a:p>
            <a:r>
              <a:rPr lang="en-US" dirty="0" smtClean="0"/>
              <a:t>Objectives </a:t>
            </a:r>
            <a:endParaRPr lang="en-US" dirty="0"/>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1-</a:t>
            </a:r>
            <a:fld id="{785463D6-4CA8-401F-BB1F-241831FE597A}" type="slidenum">
              <a:rPr lang="en-US">
                <a:solidFill>
                  <a:srgbClr val="000000"/>
                </a:solidFill>
              </a:rPr>
              <a:pPr>
                <a:defRPr/>
              </a:pPr>
              <a:t>75</a:t>
            </a:fld>
            <a:endParaRPr lang="en-US" dirty="0">
              <a:solidFill>
                <a:srgbClr val="000000"/>
              </a:solidFill>
            </a:endParaRPr>
          </a:p>
        </p:txBody>
      </p:sp>
      <p:sp>
        <p:nvSpPr>
          <p:cNvPr id="4" name="Rectangle 3"/>
          <p:cNvSpPr/>
          <p:nvPr/>
        </p:nvSpPr>
        <p:spPr>
          <a:xfrm>
            <a:off x="385380" y="1318114"/>
            <a:ext cx="11054687" cy="5188600"/>
          </a:xfrm>
          <a:prstGeom prst="rect">
            <a:avLst/>
          </a:prstGeom>
        </p:spPr>
        <p:txBody>
          <a:bodyPr wrap="square">
            <a:spAutoFit/>
          </a:bodyPr>
          <a:lstStyle/>
          <a:p>
            <a:pPr>
              <a:lnSpc>
                <a:spcPct val="115000"/>
              </a:lnSpc>
              <a:spcAft>
                <a:spcPts val="1000"/>
              </a:spcAft>
            </a:pPr>
            <a:r>
              <a:rPr lang="en-US" sz="2400" b="1" dirty="0" smtClean="0">
                <a:solidFill>
                  <a:srgbClr val="000000"/>
                </a:solidFill>
                <a:latin typeface="Times New Roman"/>
                <a:ea typeface="Calibri"/>
                <a:cs typeface="Arial"/>
              </a:rPr>
              <a:t>1. Understanding </a:t>
            </a:r>
            <a:r>
              <a:rPr lang="en-US" sz="2400" b="1" dirty="0">
                <a:solidFill>
                  <a:srgbClr val="000000"/>
                </a:solidFill>
                <a:latin typeface="Times New Roman"/>
                <a:ea typeface="Calibri"/>
                <a:cs typeface="Arial"/>
              </a:rPr>
              <a:t>Gel Electrophoresis</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Grasping the classical process of gel electrophoresis.</a:t>
            </a:r>
          </a:p>
          <a:p>
            <a:pPr>
              <a:lnSpc>
                <a:spcPct val="115000"/>
              </a:lnSpc>
              <a:spcAft>
                <a:spcPts val="1000"/>
              </a:spcAft>
            </a:pPr>
            <a:r>
              <a:rPr lang="en-US" sz="2400" b="1" dirty="0">
                <a:solidFill>
                  <a:srgbClr val="000000"/>
                </a:solidFill>
                <a:latin typeface="Times New Roman"/>
                <a:ea typeface="Calibri"/>
                <a:cs typeface="Arial"/>
              </a:rPr>
              <a:t>Learning about its high resolving power for visualizing protein forms.</a:t>
            </a:r>
          </a:p>
          <a:p>
            <a:pPr>
              <a:lnSpc>
                <a:spcPct val="115000"/>
              </a:lnSpc>
              <a:spcAft>
                <a:spcPts val="1000"/>
              </a:spcAft>
            </a:pPr>
            <a:r>
              <a:rPr lang="en-US" sz="2400" b="1" dirty="0" smtClean="0">
                <a:solidFill>
                  <a:srgbClr val="000000"/>
                </a:solidFill>
                <a:latin typeface="Times New Roman"/>
                <a:ea typeface="Calibri"/>
                <a:cs typeface="Arial"/>
              </a:rPr>
              <a:t>2. Quantitative </a:t>
            </a:r>
            <a:r>
              <a:rPr lang="en-US" sz="2400" b="1" dirty="0">
                <a:solidFill>
                  <a:srgbClr val="000000"/>
                </a:solidFill>
                <a:latin typeface="Times New Roman"/>
                <a:ea typeface="Calibri"/>
                <a:cs typeface="Arial"/>
              </a:rPr>
              <a:t>Analysis:</a:t>
            </a:r>
          </a:p>
          <a:p>
            <a:pPr>
              <a:lnSpc>
                <a:spcPct val="115000"/>
              </a:lnSpc>
              <a:spcAft>
                <a:spcPts val="1000"/>
              </a:spcAft>
            </a:pPr>
            <a:r>
              <a:rPr lang="en-US" sz="2400" b="1" dirty="0" smtClean="0">
                <a:solidFill>
                  <a:srgbClr val="000000"/>
                </a:solidFill>
                <a:latin typeface="Times New Roman"/>
                <a:ea typeface="Calibri"/>
                <a:cs typeface="Arial"/>
              </a:rPr>
              <a:t>Understanding </a:t>
            </a:r>
            <a:r>
              <a:rPr lang="en-US" sz="2400" b="1" dirty="0">
                <a:solidFill>
                  <a:srgbClr val="000000"/>
                </a:solidFill>
                <a:latin typeface="Times New Roman"/>
                <a:ea typeface="Calibri"/>
                <a:cs typeface="Arial"/>
              </a:rPr>
              <a:t>the use of gel electrophoresis for quantitative analysis of proteins.</a:t>
            </a:r>
          </a:p>
          <a:p>
            <a:pPr>
              <a:lnSpc>
                <a:spcPct val="115000"/>
              </a:lnSpc>
              <a:spcAft>
                <a:spcPts val="1000"/>
              </a:spcAft>
            </a:pPr>
            <a:r>
              <a:rPr lang="en-US" sz="2400" b="1" dirty="0">
                <a:solidFill>
                  <a:srgbClr val="000000"/>
                </a:solidFill>
                <a:latin typeface="Times New Roman"/>
                <a:ea typeface="Calibri"/>
                <a:cs typeface="Arial"/>
              </a:rPr>
              <a:t>Identifying proteins within the proteome.</a:t>
            </a:r>
          </a:p>
          <a:p>
            <a:pPr>
              <a:lnSpc>
                <a:spcPct val="115000"/>
              </a:lnSpc>
              <a:spcAft>
                <a:spcPts val="1000"/>
              </a:spcAft>
            </a:pPr>
            <a:r>
              <a:rPr lang="en-US" sz="2400" b="1" dirty="0" smtClean="0">
                <a:solidFill>
                  <a:srgbClr val="000000"/>
                </a:solidFill>
                <a:latin typeface="Times New Roman"/>
                <a:ea typeface="Calibri"/>
                <a:cs typeface="Arial"/>
              </a:rPr>
              <a:t>3. Post-translational </a:t>
            </a:r>
            <a:r>
              <a:rPr lang="en-US" sz="2400" b="1" dirty="0">
                <a:solidFill>
                  <a:srgbClr val="000000"/>
                </a:solidFill>
                <a:latin typeface="Times New Roman"/>
                <a:ea typeface="Calibri"/>
                <a:cs typeface="Arial"/>
              </a:rPr>
              <a:t>Modifications</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Recognizing the capability of gel electrophoresis in detecting post-translational modifications of proteins.</a:t>
            </a:r>
          </a:p>
          <a:p>
            <a:pPr>
              <a:lnSpc>
                <a:spcPct val="115000"/>
              </a:lnSpc>
              <a:spcAft>
                <a:spcPts val="1000"/>
              </a:spcAft>
            </a:pPr>
            <a:endParaRPr lang="en-US" sz="1400" dirty="0">
              <a:solidFill>
                <a:srgbClr val="000000"/>
              </a:solidFill>
              <a:latin typeface="Calibri"/>
              <a:ea typeface="Calibri"/>
              <a:cs typeface="Arial"/>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13539058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0" y="101590"/>
            <a:ext cx="10972800" cy="1143000"/>
          </a:xfrm>
        </p:spPr>
        <p:txBody>
          <a:bodyPr/>
          <a:lstStyle/>
          <a:p>
            <a:r>
              <a:rPr lang="en-US" dirty="0" smtClean="0"/>
              <a:t>Objectives </a:t>
            </a:r>
            <a:endParaRPr lang="en-US" dirty="0"/>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1-</a:t>
            </a:r>
            <a:fld id="{785463D6-4CA8-401F-BB1F-241831FE597A}" type="slidenum">
              <a:rPr lang="en-US">
                <a:solidFill>
                  <a:srgbClr val="000000"/>
                </a:solidFill>
              </a:rPr>
              <a:pPr>
                <a:defRPr/>
              </a:pPr>
              <a:t>76</a:t>
            </a:fld>
            <a:endParaRPr lang="en-US" dirty="0">
              <a:solidFill>
                <a:srgbClr val="000000"/>
              </a:solidFill>
            </a:endParaRPr>
          </a:p>
        </p:txBody>
      </p:sp>
      <p:sp>
        <p:nvSpPr>
          <p:cNvPr id="4" name="Rectangle 3"/>
          <p:cNvSpPr/>
          <p:nvPr/>
        </p:nvSpPr>
        <p:spPr>
          <a:xfrm>
            <a:off x="385378" y="1149055"/>
            <a:ext cx="11054687" cy="5533823"/>
          </a:xfrm>
          <a:prstGeom prst="rect">
            <a:avLst/>
          </a:prstGeom>
        </p:spPr>
        <p:txBody>
          <a:bodyPr wrap="square">
            <a:spAutoFit/>
          </a:bodyPr>
          <a:lstStyle/>
          <a:p>
            <a:pPr>
              <a:lnSpc>
                <a:spcPct val="115000"/>
              </a:lnSpc>
              <a:spcAft>
                <a:spcPts val="1000"/>
              </a:spcAft>
            </a:pPr>
            <a:r>
              <a:rPr lang="en-US" sz="2400" b="1" dirty="0" smtClean="0">
                <a:solidFill>
                  <a:srgbClr val="000000"/>
                </a:solidFill>
                <a:latin typeface="Times New Roman"/>
                <a:ea typeface="Calibri"/>
                <a:cs typeface="Arial"/>
              </a:rPr>
              <a:t>4</a:t>
            </a:r>
            <a:r>
              <a:rPr lang="en-US" sz="2400" b="1" dirty="0">
                <a:solidFill>
                  <a:srgbClr val="000000"/>
                </a:solidFill>
                <a:latin typeface="Times New Roman"/>
                <a:ea typeface="Calibri"/>
                <a:cs typeface="Arial"/>
              </a:rPr>
              <a:t>. Protein Fixing and Staining</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Learning various protein fixing, staining, and blotting methods used in gel electrophoresis.</a:t>
            </a:r>
          </a:p>
          <a:p>
            <a:pPr>
              <a:lnSpc>
                <a:spcPct val="115000"/>
              </a:lnSpc>
              <a:spcAft>
                <a:spcPts val="1000"/>
              </a:spcAft>
            </a:pPr>
            <a:r>
              <a:rPr lang="en-US" sz="2400" b="1" dirty="0" smtClean="0">
                <a:solidFill>
                  <a:srgbClr val="000000"/>
                </a:solidFill>
                <a:latin typeface="Times New Roman"/>
                <a:ea typeface="Calibri"/>
                <a:cs typeface="Arial"/>
              </a:rPr>
              <a:t>5. Isoelectric </a:t>
            </a:r>
            <a:r>
              <a:rPr lang="en-US" sz="2400" b="1" dirty="0">
                <a:solidFill>
                  <a:srgbClr val="000000"/>
                </a:solidFill>
                <a:latin typeface="Times New Roman"/>
                <a:ea typeface="Calibri"/>
                <a:cs typeface="Arial"/>
              </a:rPr>
              <a:t>Point (</a:t>
            </a:r>
            <a:r>
              <a:rPr lang="en-US" sz="2400" b="1" dirty="0" err="1">
                <a:solidFill>
                  <a:srgbClr val="000000"/>
                </a:solidFill>
                <a:latin typeface="Times New Roman"/>
                <a:ea typeface="Calibri"/>
                <a:cs typeface="Arial"/>
              </a:rPr>
              <a:t>pI</a:t>
            </a:r>
            <a:r>
              <a:rPr lang="en-US" sz="2400" b="1" dirty="0">
                <a:solidFill>
                  <a:srgbClr val="000000"/>
                </a:solidFill>
                <a:latin typeface="Times New Roman"/>
                <a:ea typeface="Calibri"/>
                <a:cs typeface="Arial"/>
              </a:rPr>
              <a:t>):</a:t>
            </a:r>
          </a:p>
          <a:p>
            <a:pPr>
              <a:lnSpc>
                <a:spcPct val="115000"/>
              </a:lnSpc>
              <a:spcAft>
                <a:spcPts val="1000"/>
              </a:spcAft>
            </a:pPr>
            <a:r>
              <a:rPr lang="en-US" sz="2400" b="1" dirty="0" smtClean="0">
                <a:solidFill>
                  <a:srgbClr val="000000"/>
                </a:solidFill>
                <a:latin typeface="Times New Roman"/>
                <a:ea typeface="Calibri"/>
                <a:cs typeface="Arial"/>
              </a:rPr>
              <a:t>Understanding </a:t>
            </a:r>
            <a:r>
              <a:rPr lang="en-US" sz="2400" b="1" dirty="0">
                <a:solidFill>
                  <a:srgbClr val="000000"/>
                </a:solidFill>
                <a:latin typeface="Times New Roman"/>
                <a:ea typeface="Calibri"/>
                <a:cs typeface="Arial"/>
              </a:rPr>
              <a:t>the concept of the isoelectric point (</a:t>
            </a:r>
            <a:r>
              <a:rPr lang="en-US" sz="2400" b="1" dirty="0" err="1">
                <a:solidFill>
                  <a:srgbClr val="000000"/>
                </a:solidFill>
                <a:latin typeface="Times New Roman"/>
                <a:ea typeface="Calibri"/>
                <a:cs typeface="Arial"/>
              </a:rPr>
              <a:t>pI</a:t>
            </a:r>
            <a:r>
              <a:rPr lang="en-US" sz="2400" b="1" dirty="0">
                <a:solidFill>
                  <a:srgbClr val="000000"/>
                </a:solidFill>
                <a:latin typeface="Times New Roman"/>
                <a:ea typeface="Calibri"/>
                <a:cs typeface="Arial"/>
              </a:rPr>
              <a:t>) and its significance in protein charge.</a:t>
            </a:r>
          </a:p>
          <a:p>
            <a:pPr>
              <a:lnSpc>
                <a:spcPct val="115000"/>
              </a:lnSpc>
              <a:spcAft>
                <a:spcPts val="1000"/>
              </a:spcAft>
            </a:pPr>
            <a:r>
              <a:rPr lang="en-US" sz="2400" b="1" dirty="0" smtClean="0">
                <a:solidFill>
                  <a:srgbClr val="000000"/>
                </a:solidFill>
                <a:latin typeface="Times New Roman"/>
                <a:ea typeface="Calibri"/>
                <a:cs typeface="Arial"/>
              </a:rPr>
              <a:t>6. 2D </a:t>
            </a:r>
            <a:r>
              <a:rPr lang="en-US" sz="2400" b="1" dirty="0">
                <a:solidFill>
                  <a:srgbClr val="000000"/>
                </a:solidFill>
                <a:latin typeface="Times New Roman"/>
                <a:ea typeface="Calibri"/>
                <a:cs typeface="Arial"/>
              </a:rPr>
              <a:t>Gel Electrophoresis</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Grasping the principles of 2D gel electrophoresis, including Isoelectric Focusing (IEF) and limitations.</a:t>
            </a:r>
          </a:p>
          <a:p>
            <a:pPr>
              <a:lnSpc>
                <a:spcPct val="115000"/>
              </a:lnSpc>
              <a:spcAft>
                <a:spcPts val="1000"/>
              </a:spcAft>
            </a:pPr>
            <a:r>
              <a:rPr lang="en-US" sz="2400" b="1" dirty="0">
                <a:solidFill>
                  <a:srgbClr val="000000"/>
                </a:solidFill>
                <a:latin typeface="Times New Roman"/>
                <a:ea typeface="Calibri"/>
                <a:cs typeface="Arial"/>
              </a:rPr>
              <a:t>Exploring advanced techniques like Preparative IEF and 2D Fluorescence Difference Gel Electrophoresis (DIGE</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2485892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69" y="101590"/>
            <a:ext cx="10972800" cy="1143000"/>
          </a:xfrm>
        </p:spPr>
        <p:txBody>
          <a:bodyPr/>
          <a:lstStyle/>
          <a:p>
            <a:r>
              <a:rPr lang="en-US" dirty="0" smtClean="0"/>
              <a:t>Objectives </a:t>
            </a:r>
            <a:endParaRPr lang="en-US" dirty="0"/>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1-</a:t>
            </a:r>
            <a:fld id="{785463D6-4CA8-401F-BB1F-241831FE597A}" type="slidenum">
              <a:rPr lang="en-US">
                <a:solidFill>
                  <a:srgbClr val="000000"/>
                </a:solidFill>
              </a:rPr>
              <a:pPr>
                <a:defRPr/>
              </a:pPr>
              <a:t>77</a:t>
            </a:fld>
            <a:endParaRPr lang="en-US" dirty="0">
              <a:solidFill>
                <a:srgbClr val="000000"/>
              </a:solidFill>
            </a:endParaRPr>
          </a:p>
        </p:txBody>
      </p:sp>
      <p:sp>
        <p:nvSpPr>
          <p:cNvPr id="4" name="Rectangle 3"/>
          <p:cNvSpPr/>
          <p:nvPr/>
        </p:nvSpPr>
        <p:spPr>
          <a:xfrm>
            <a:off x="385380" y="1318114"/>
            <a:ext cx="11054687" cy="4932119"/>
          </a:xfrm>
          <a:prstGeom prst="rect">
            <a:avLst/>
          </a:prstGeom>
        </p:spPr>
        <p:txBody>
          <a:bodyPr wrap="square">
            <a:spAutoFit/>
          </a:bodyPr>
          <a:lstStyle/>
          <a:p>
            <a:pPr>
              <a:lnSpc>
                <a:spcPct val="115000"/>
              </a:lnSpc>
              <a:spcAft>
                <a:spcPts val="1000"/>
              </a:spcAft>
            </a:pPr>
            <a:r>
              <a:rPr lang="en-US" sz="2400" b="1" dirty="0" smtClean="0">
                <a:solidFill>
                  <a:srgbClr val="000000"/>
                </a:solidFill>
                <a:latin typeface="Times New Roman"/>
                <a:ea typeface="Calibri"/>
                <a:cs typeface="Arial"/>
              </a:rPr>
              <a:t>7. Multidimensional </a:t>
            </a:r>
            <a:r>
              <a:rPr lang="en-US" sz="2400" b="1" dirty="0">
                <a:solidFill>
                  <a:srgbClr val="000000"/>
                </a:solidFill>
                <a:latin typeface="Times New Roman"/>
                <a:ea typeface="Calibri"/>
                <a:cs typeface="Arial"/>
              </a:rPr>
              <a:t>HPLC and Mass Spectrometry (MS</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the role of separation techniques and fractionation in protein analysis.</a:t>
            </a:r>
          </a:p>
          <a:p>
            <a:pPr>
              <a:lnSpc>
                <a:spcPct val="115000"/>
              </a:lnSpc>
              <a:spcAft>
                <a:spcPts val="1000"/>
              </a:spcAft>
            </a:pPr>
            <a:r>
              <a:rPr lang="en-US" sz="2400" b="1" dirty="0">
                <a:solidFill>
                  <a:srgbClr val="000000"/>
                </a:solidFill>
                <a:latin typeface="Times New Roman"/>
                <a:ea typeface="Calibri"/>
                <a:cs typeface="Arial"/>
              </a:rPr>
              <a:t>Grasping the principles of mass spectrometry for accurate molecular mass measurements and protein identification.</a:t>
            </a:r>
          </a:p>
          <a:p>
            <a:pPr>
              <a:lnSpc>
                <a:spcPct val="115000"/>
              </a:lnSpc>
              <a:spcAft>
                <a:spcPts val="1000"/>
              </a:spcAft>
            </a:pPr>
            <a:r>
              <a:rPr lang="en-US" sz="2400" b="1" dirty="0" smtClean="0">
                <a:solidFill>
                  <a:srgbClr val="000000"/>
                </a:solidFill>
                <a:latin typeface="Times New Roman"/>
                <a:ea typeface="Calibri"/>
                <a:cs typeface="Arial"/>
              </a:rPr>
              <a:t>8. Mass </a:t>
            </a:r>
            <a:r>
              <a:rPr lang="en-US" sz="2400" b="1" dirty="0">
                <a:solidFill>
                  <a:srgbClr val="000000"/>
                </a:solidFill>
                <a:latin typeface="Times New Roman"/>
                <a:ea typeface="Calibri"/>
                <a:cs typeface="Arial"/>
              </a:rPr>
              <a:t>Spectrometry Techniques</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Learning about various mass spectrometry techniques, including MALDI and ESI.</a:t>
            </a:r>
          </a:p>
          <a:p>
            <a:pPr>
              <a:lnSpc>
                <a:spcPct val="115000"/>
              </a:lnSpc>
              <a:spcAft>
                <a:spcPts val="1000"/>
              </a:spcAft>
            </a:pPr>
            <a:r>
              <a:rPr lang="en-US" sz="2400" b="1" dirty="0">
                <a:solidFill>
                  <a:srgbClr val="000000"/>
                </a:solidFill>
                <a:latin typeface="Times New Roman"/>
                <a:ea typeface="Calibri"/>
                <a:cs typeface="Arial"/>
              </a:rPr>
              <a:t>Understanding the principles of Time of Flight (TOF), </a:t>
            </a:r>
            <a:r>
              <a:rPr lang="en-US" sz="2400" b="1" dirty="0" err="1">
                <a:solidFill>
                  <a:srgbClr val="000000"/>
                </a:solidFill>
                <a:latin typeface="Times New Roman"/>
                <a:ea typeface="Calibri"/>
                <a:cs typeface="Arial"/>
              </a:rPr>
              <a:t>Quadrupole</a:t>
            </a:r>
            <a:r>
              <a:rPr lang="en-US" sz="2400" b="1" dirty="0">
                <a:solidFill>
                  <a:srgbClr val="000000"/>
                </a:solidFill>
                <a:latin typeface="Times New Roman"/>
                <a:ea typeface="Calibri"/>
                <a:cs typeface="Arial"/>
              </a:rPr>
              <a:t>, and Ion Trap mass analyzers.</a:t>
            </a:r>
          </a:p>
          <a:p>
            <a:pPr>
              <a:lnSpc>
                <a:spcPct val="115000"/>
              </a:lnSpc>
              <a:spcAft>
                <a:spcPts val="1000"/>
              </a:spcAft>
            </a:pPr>
            <a:endParaRPr lang="en-US" sz="1400" dirty="0">
              <a:solidFill>
                <a:srgbClr val="000000"/>
              </a:solidFill>
              <a:latin typeface="Calibri"/>
              <a:ea typeface="Calibri"/>
              <a:cs typeface="Arial"/>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25355508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69" y="101590"/>
            <a:ext cx="10972800" cy="1143000"/>
          </a:xfrm>
        </p:spPr>
        <p:txBody>
          <a:bodyPr/>
          <a:lstStyle/>
          <a:p>
            <a:r>
              <a:rPr lang="en-US" dirty="0" smtClean="0"/>
              <a:t>Objectives </a:t>
            </a:r>
            <a:endParaRPr lang="en-US" dirty="0"/>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1-</a:t>
            </a:r>
            <a:fld id="{785463D6-4CA8-401F-BB1F-241831FE597A}" type="slidenum">
              <a:rPr lang="en-US">
                <a:solidFill>
                  <a:srgbClr val="000000"/>
                </a:solidFill>
              </a:rPr>
              <a:pPr>
                <a:defRPr/>
              </a:pPr>
              <a:t>78</a:t>
            </a:fld>
            <a:endParaRPr lang="en-US" dirty="0">
              <a:solidFill>
                <a:srgbClr val="000000"/>
              </a:solidFill>
            </a:endParaRPr>
          </a:p>
        </p:txBody>
      </p:sp>
      <p:sp>
        <p:nvSpPr>
          <p:cNvPr id="4" name="Rectangle 3"/>
          <p:cNvSpPr/>
          <p:nvPr/>
        </p:nvSpPr>
        <p:spPr>
          <a:xfrm>
            <a:off x="385380" y="1318114"/>
            <a:ext cx="11054687" cy="4932119"/>
          </a:xfrm>
          <a:prstGeom prst="rect">
            <a:avLst/>
          </a:prstGeom>
        </p:spPr>
        <p:txBody>
          <a:bodyPr wrap="square">
            <a:spAutoFit/>
          </a:bodyPr>
          <a:lstStyle/>
          <a:p>
            <a:pPr>
              <a:lnSpc>
                <a:spcPct val="115000"/>
              </a:lnSpc>
              <a:spcAft>
                <a:spcPts val="1000"/>
              </a:spcAft>
            </a:pPr>
            <a:r>
              <a:rPr lang="en-US" sz="2400" b="1" dirty="0" smtClean="0">
                <a:solidFill>
                  <a:srgbClr val="000000"/>
                </a:solidFill>
                <a:latin typeface="Times New Roman"/>
                <a:ea typeface="Calibri"/>
                <a:cs typeface="Arial"/>
              </a:rPr>
              <a:t>9. MS/MS </a:t>
            </a:r>
            <a:r>
              <a:rPr lang="en-US" sz="2400" b="1" dirty="0">
                <a:solidFill>
                  <a:srgbClr val="000000"/>
                </a:solidFill>
                <a:latin typeface="Times New Roman"/>
                <a:ea typeface="Calibri"/>
                <a:cs typeface="Arial"/>
              </a:rPr>
              <a:t>and Protein Identification</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tandem MS analysis and associated terminology.</a:t>
            </a:r>
          </a:p>
          <a:p>
            <a:pPr>
              <a:lnSpc>
                <a:spcPct val="115000"/>
              </a:lnSpc>
              <a:spcAft>
                <a:spcPts val="1000"/>
              </a:spcAft>
            </a:pPr>
            <a:r>
              <a:rPr lang="en-US" sz="2400" b="1" dirty="0">
                <a:solidFill>
                  <a:srgbClr val="000000"/>
                </a:solidFill>
                <a:latin typeface="Times New Roman"/>
                <a:ea typeface="Calibri"/>
                <a:cs typeface="Arial"/>
              </a:rPr>
              <a:t>Grasping the concept of hybrid instruments and protein identification using cross-correlation algorithms.</a:t>
            </a:r>
          </a:p>
          <a:p>
            <a:pPr>
              <a:lnSpc>
                <a:spcPct val="115000"/>
              </a:lnSpc>
              <a:spcAft>
                <a:spcPts val="1000"/>
              </a:spcAft>
            </a:pPr>
            <a:r>
              <a:rPr lang="en-US" sz="2400" b="1" dirty="0" smtClean="0">
                <a:solidFill>
                  <a:srgbClr val="000000"/>
                </a:solidFill>
                <a:latin typeface="Times New Roman"/>
                <a:ea typeface="Calibri"/>
                <a:cs typeface="Arial"/>
              </a:rPr>
              <a:t>10. SELDI </a:t>
            </a:r>
            <a:r>
              <a:rPr lang="en-US" sz="2400" b="1" dirty="0">
                <a:solidFill>
                  <a:srgbClr val="000000"/>
                </a:solidFill>
                <a:latin typeface="Times New Roman"/>
                <a:ea typeface="Calibri"/>
                <a:cs typeface="Arial"/>
              </a:rPr>
              <a:t>(Surface Enhanced Laser Desorption Ionization</a:t>
            </a:r>
            <a:r>
              <a:rPr lang="en-US" sz="2400" b="1" dirty="0" smtClean="0">
                <a:solidFill>
                  <a:srgbClr val="000000"/>
                </a:solidFill>
                <a:latin typeface="Times New Roman"/>
                <a:ea typeface="Calibri"/>
                <a:cs typeface="Arial"/>
              </a:rPr>
              <a:t>):</a:t>
            </a: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the principles of SELDI as a combination of chromatography and MALDI-TOF MS.</a:t>
            </a:r>
          </a:p>
          <a:p>
            <a:pPr>
              <a:lnSpc>
                <a:spcPct val="115000"/>
              </a:lnSpc>
              <a:spcAft>
                <a:spcPts val="1000"/>
              </a:spcAft>
            </a:pPr>
            <a:r>
              <a:rPr lang="en-US" sz="2400" b="1" dirty="0">
                <a:solidFill>
                  <a:srgbClr val="000000"/>
                </a:solidFill>
                <a:latin typeface="Times New Roman"/>
                <a:ea typeface="Calibri"/>
                <a:cs typeface="Arial"/>
              </a:rPr>
              <a:t>Recognizing its advantages, such as small sample requirements and quick protein mapping.</a:t>
            </a:r>
            <a:endParaRPr lang="en-US" sz="2400" b="1" dirty="0" smtClean="0">
              <a:solidFill>
                <a:srgbClr val="000000"/>
              </a:solidFill>
              <a:latin typeface="Times New Roman"/>
              <a:ea typeface="Calibri"/>
              <a:cs typeface="Arial"/>
            </a:endParaRPr>
          </a:p>
          <a:p>
            <a:pPr>
              <a:lnSpc>
                <a:spcPct val="115000"/>
              </a:lnSpc>
              <a:spcAft>
                <a:spcPts val="1000"/>
              </a:spcAft>
            </a:pPr>
            <a:endParaRPr lang="en-US" sz="1400" dirty="0">
              <a:solidFill>
                <a:srgbClr val="000000"/>
              </a:solidFill>
              <a:latin typeface="Calibri"/>
              <a:ea typeface="Calibri"/>
              <a:cs typeface="Arial"/>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10454854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04159" y="438531"/>
            <a:ext cx="10248900" cy="520700"/>
          </a:xfrm>
        </p:spPr>
        <p:txBody>
          <a:bodyPr/>
          <a:lstStyle/>
          <a:p>
            <a:r>
              <a:rPr lang="en-US" sz="3200" dirty="0">
                <a:solidFill>
                  <a:schemeClr val="tx1"/>
                </a:solidFill>
              </a:rPr>
              <a:t>Gel electrophoresis</a:t>
            </a:r>
            <a:endParaRPr lang="el-GR" sz="3200" dirty="0">
              <a:solidFill>
                <a:schemeClr val="tx1"/>
              </a:solidFill>
            </a:endParaRPr>
          </a:p>
        </p:txBody>
      </p:sp>
      <p:sp>
        <p:nvSpPr>
          <p:cNvPr id="84995" name="Text Box 3"/>
          <p:cNvSpPr txBox="1">
            <a:spLocks noChangeArrowheads="1"/>
          </p:cNvSpPr>
          <p:nvPr/>
        </p:nvSpPr>
        <p:spPr bwMode="auto">
          <a:xfrm>
            <a:off x="804159" y="1068413"/>
            <a:ext cx="8448321" cy="233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35000"/>
              </a:lnSpc>
              <a:spcBef>
                <a:spcPct val="0"/>
              </a:spcBef>
              <a:spcAft>
                <a:spcPct val="0"/>
              </a:spcAft>
            </a:pPr>
            <a:r>
              <a:rPr lang="en-US" dirty="0" smtClean="0">
                <a:solidFill>
                  <a:srgbClr val="000000"/>
                </a:solidFill>
              </a:rPr>
              <a:t>Classical process</a:t>
            </a:r>
          </a:p>
          <a:p>
            <a:pPr fontAlgn="base">
              <a:lnSpc>
                <a:spcPct val="135000"/>
              </a:lnSpc>
              <a:spcBef>
                <a:spcPct val="0"/>
              </a:spcBef>
              <a:spcAft>
                <a:spcPct val="0"/>
              </a:spcAft>
            </a:pPr>
            <a:r>
              <a:rPr lang="en-US" dirty="0" smtClean="0">
                <a:solidFill>
                  <a:srgbClr val="000000"/>
                </a:solidFill>
              </a:rPr>
              <a:t>High resolving power: visualization of thousands of protein forms</a:t>
            </a:r>
          </a:p>
          <a:p>
            <a:pPr fontAlgn="base">
              <a:lnSpc>
                <a:spcPct val="135000"/>
              </a:lnSpc>
              <a:spcBef>
                <a:spcPct val="0"/>
              </a:spcBef>
              <a:spcAft>
                <a:spcPct val="0"/>
              </a:spcAft>
            </a:pPr>
            <a:r>
              <a:rPr lang="en-US" dirty="0" err="1" smtClean="0">
                <a:solidFill>
                  <a:srgbClr val="000000"/>
                </a:solidFill>
              </a:rPr>
              <a:t>Quantative</a:t>
            </a:r>
            <a:endParaRPr lang="en-US" dirty="0" smtClean="0">
              <a:solidFill>
                <a:srgbClr val="000000"/>
              </a:solidFill>
            </a:endParaRPr>
          </a:p>
          <a:p>
            <a:pPr fontAlgn="base">
              <a:lnSpc>
                <a:spcPct val="135000"/>
              </a:lnSpc>
              <a:spcBef>
                <a:spcPct val="0"/>
              </a:spcBef>
              <a:spcAft>
                <a:spcPct val="0"/>
              </a:spcAft>
            </a:pPr>
            <a:r>
              <a:rPr lang="en-US" dirty="0" smtClean="0">
                <a:solidFill>
                  <a:srgbClr val="000000"/>
                </a:solidFill>
              </a:rPr>
              <a:t>Identifying proteins within proteome</a:t>
            </a:r>
          </a:p>
          <a:p>
            <a:pPr fontAlgn="base">
              <a:lnSpc>
                <a:spcPct val="135000"/>
              </a:lnSpc>
              <a:spcBef>
                <a:spcPct val="0"/>
              </a:spcBef>
              <a:spcAft>
                <a:spcPct val="0"/>
              </a:spcAft>
            </a:pPr>
            <a:r>
              <a:rPr lang="en-US" dirty="0" smtClean="0">
                <a:solidFill>
                  <a:srgbClr val="000000"/>
                </a:solidFill>
              </a:rPr>
              <a:t>Up/ down regulation of proteins</a:t>
            </a:r>
          </a:p>
          <a:p>
            <a:pPr fontAlgn="base">
              <a:lnSpc>
                <a:spcPct val="135000"/>
              </a:lnSpc>
              <a:spcBef>
                <a:spcPct val="0"/>
              </a:spcBef>
              <a:spcAft>
                <a:spcPct val="0"/>
              </a:spcAft>
            </a:pPr>
            <a:r>
              <a:rPr lang="en-US" dirty="0" smtClean="0">
                <a:solidFill>
                  <a:srgbClr val="000000"/>
                </a:solidFill>
              </a:rPr>
              <a:t>Detection of post-translational modifications</a:t>
            </a:r>
            <a:endParaRPr lang="el-GR" dirty="0" smtClean="0">
              <a:solidFill>
                <a:srgbClr val="000000"/>
              </a:solidFill>
            </a:endParaRPr>
          </a:p>
        </p:txBody>
      </p:sp>
      <p:sp>
        <p:nvSpPr>
          <p:cNvPr id="84997" name="Text Box 5"/>
          <p:cNvSpPr txBox="1">
            <a:spLocks noChangeArrowheads="1"/>
          </p:cNvSpPr>
          <p:nvPr/>
        </p:nvSpPr>
        <p:spPr bwMode="auto">
          <a:xfrm>
            <a:off x="628707" y="3694224"/>
            <a:ext cx="8086015"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1600" b="1" dirty="0" smtClean="0">
                <a:solidFill>
                  <a:srgbClr val="000000"/>
                </a:solidFill>
                <a:cs typeface="Arial" charset="0"/>
              </a:rPr>
              <a:t>Protein fixing and staining or blotting</a:t>
            </a:r>
          </a:p>
          <a:p>
            <a:pPr fontAlgn="base">
              <a:spcBef>
                <a:spcPct val="50000"/>
              </a:spcBef>
              <a:spcAft>
                <a:spcPct val="0"/>
              </a:spcAft>
            </a:pPr>
            <a:r>
              <a:rPr lang="en-US" sz="1400" b="1" dirty="0" smtClean="0">
                <a:solidFill>
                  <a:srgbClr val="000000"/>
                </a:solidFill>
              </a:rPr>
              <a:t>General detection methods</a:t>
            </a:r>
            <a:r>
              <a:rPr lang="en-US" sz="1400" dirty="0" smtClean="0">
                <a:solidFill>
                  <a:srgbClr val="000000"/>
                </a:solidFill>
              </a:rPr>
              <a:t> (staining)</a:t>
            </a:r>
          </a:p>
          <a:p>
            <a:pPr fontAlgn="base">
              <a:spcBef>
                <a:spcPct val="0"/>
              </a:spcBef>
              <a:spcAft>
                <a:spcPct val="0"/>
              </a:spcAft>
            </a:pPr>
            <a:r>
              <a:rPr lang="en-US" sz="1400" dirty="0" smtClean="0">
                <a:solidFill>
                  <a:srgbClr val="000000"/>
                </a:solidFill>
              </a:rPr>
              <a:t>Organic dye – and silver based methods </a:t>
            </a:r>
            <a:r>
              <a:rPr lang="en-US" sz="1400" dirty="0" err="1" smtClean="0">
                <a:solidFill>
                  <a:srgbClr val="000000"/>
                </a:solidFill>
              </a:rPr>
              <a:t>Coomassie</a:t>
            </a:r>
            <a:r>
              <a:rPr lang="en-US" sz="1400" dirty="0" smtClean="0">
                <a:solidFill>
                  <a:srgbClr val="000000"/>
                </a:solidFill>
              </a:rPr>
              <a:t> blue, Silver</a:t>
            </a:r>
          </a:p>
          <a:p>
            <a:pPr fontAlgn="base">
              <a:spcBef>
                <a:spcPct val="0"/>
              </a:spcBef>
              <a:spcAft>
                <a:spcPct val="0"/>
              </a:spcAft>
            </a:pPr>
            <a:r>
              <a:rPr lang="en-US" sz="1400" dirty="0" smtClean="0">
                <a:solidFill>
                  <a:srgbClr val="000000"/>
                </a:solidFill>
              </a:rPr>
              <a:t>Radioactive labeling methods</a:t>
            </a:r>
          </a:p>
          <a:p>
            <a:pPr fontAlgn="base">
              <a:spcBef>
                <a:spcPct val="0"/>
              </a:spcBef>
              <a:spcAft>
                <a:spcPct val="0"/>
              </a:spcAft>
            </a:pPr>
            <a:r>
              <a:rPr lang="en-US" sz="1400" dirty="0" smtClean="0">
                <a:solidFill>
                  <a:srgbClr val="000000"/>
                </a:solidFill>
              </a:rPr>
              <a:t>Reverse stain methods</a:t>
            </a:r>
          </a:p>
          <a:p>
            <a:pPr fontAlgn="base">
              <a:spcBef>
                <a:spcPct val="0"/>
              </a:spcBef>
              <a:spcAft>
                <a:spcPct val="0"/>
              </a:spcAft>
            </a:pPr>
            <a:r>
              <a:rPr lang="en-US" sz="1400" dirty="0" smtClean="0">
                <a:solidFill>
                  <a:srgbClr val="000000"/>
                </a:solidFill>
              </a:rPr>
              <a:t>Fluorescence methods (</a:t>
            </a:r>
            <a:r>
              <a:rPr lang="en-US" sz="1400" dirty="0" err="1" smtClean="0">
                <a:solidFill>
                  <a:srgbClr val="000000"/>
                </a:solidFill>
              </a:rPr>
              <a:t>Supro</a:t>
            </a:r>
            <a:r>
              <a:rPr lang="en-US" sz="1400" dirty="0" smtClean="0">
                <a:solidFill>
                  <a:srgbClr val="000000"/>
                </a:solidFill>
              </a:rPr>
              <a:t> Ruby)</a:t>
            </a:r>
          </a:p>
          <a:p>
            <a:pPr fontAlgn="base">
              <a:spcBef>
                <a:spcPct val="0"/>
              </a:spcBef>
              <a:spcAft>
                <a:spcPct val="0"/>
              </a:spcAft>
            </a:pPr>
            <a:endParaRPr lang="en-US" sz="1400" dirty="0" smtClean="0">
              <a:solidFill>
                <a:srgbClr val="000000"/>
              </a:solidFill>
              <a:cs typeface="Arial" charset="0"/>
            </a:endParaRPr>
          </a:p>
        </p:txBody>
      </p:sp>
      <p:sp>
        <p:nvSpPr>
          <p:cNvPr id="84998" name="Text Box 6"/>
          <p:cNvSpPr txBox="1">
            <a:spLocks noChangeArrowheads="1"/>
          </p:cNvSpPr>
          <p:nvPr/>
        </p:nvSpPr>
        <p:spPr bwMode="auto">
          <a:xfrm>
            <a:off x="804159" y="5473019"/>
            <a:ext cx="451273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b="1" dirty="0" smtClean="0">
                <a:solidFill>
                  <a:srgbClr val="000000"/>
                </a:solidFill>
              </a:rPr>
              <a:t>Gel scanning</a:t>
            </a:r>
          </a:p>
          <a:p>
            <a:pPr fontAlgn="base">
              <a:spcBef>
                <a:spcPct val="0"/>
              </a:spcBef>
              <a:spcAft>
                <a:spcPct val="0"/>
              </a:spcAft>
            </a:pPr>
            <a:r>
              <a:rPr lang="en-US" sz="1600" dirty="0" smtClean="0">
                <a:solidFill>
                  <a:srgbClr val="000000"/>
                </a:solidFill>
              </a:rPr>
              <a:t>(storage of image in a database)</a:t>
            </a:r>
            <a:endParaRPr lang="el-GR" sz="1600" dirty="0" smtClean="0">
              <a:solidFill>
                <a:srgbClr val="000000"/>
              </a:solidFill>
            </a:endParaRPr>
          </a:p>
        </p:txBody>
      </p:sp>
      <p:grpSp>
        <p:nvGrpSpPr>
          <p:cNvPr id="84999" name="Group 7"/>
          <p:cNvGrpSpPr>
            <a:grpSpLocks/>
          </p:cNvGrpSpPr>
          <p:nvPr/>
        </p:nvGrpSpPr>
        <p:grpSpPr bwMode="auto">
          <a:xfrm>
            <a:off x="7274258" y="1844672"/>
            <a:ext cx="4735772" cy="2468021"/>
            <a:chOff x="4014" y="754"/>
            <a:chExt cx="1224" cy="915"/>
          </a:xfrm>
        </p:grpSpPr>
        <p:pic>
          <p:nvPicPr>
            <p:cNvPr id="85000" name="Picture 8" descr="Coomassie-2D-G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 y="754"/>
              <a:ext cx="1044" cy="804"/>
            </a:xfrm>
            <a:prstGeom prst="rect">
              <a:avLst/>
            </a:prstGeom>
            <a:noFill/>
            <a:extLst>
              <a:ext uri="{909E8E84-426E-40DD-AFC4-6F175D3DCCD1}">
                <a14:hiddenFill xmlns:a14="http://schemas.microsoft.com/office/drawing/2010/main">
                  <a:solidFill>
                    <a:srgbClr val="FFFFFF"/>
                  </a:solidFill>
                </a14:hiddenFill>
              </a:ext>
            </a:extLst>
          </p:spPr>
        </p:pic>
        <p:sp>
          <p:nvSpPr>
            <p:cNvPr id="85001" name="Text Box 9"/>
            <p:cNvSpPr txBox="1">
              <a:spLocks noChangeArrowheads="1"/>
            </p:cNvSpPr>
            <p:nvPr/>
          </p:nvSpPr>
          <p:spPr bwMode="auto">
            <a:xfrm>
              <a:off x="4059" y="1525"/>
              <a:ext cx="117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900" smtClean="0">
                  <a:solidFill>
                    <a:srgbClr val="000000"/>
                  </a:solidFill>
                </a:rPr>
                <a:t>Coomassie  blue stained gels</a:t>
              </a:r>
              <a:endParaRPr lang="el-GR" sz="900" smtClean="0">
                <a:solidFill>
                  <a:srgbClr val="000000"/>
                </a:solidFill>
              </a:endParaRPr>
            </a:p>
          </p:txBody>
        </p:sp>
      </p:grpSp>
      <p:grpSp>
        <p:nvGrpSpPr>
          <p:cNvPr id="85002" name="Group 10"/>
          <p:cNvGrpSpPr>
            <a:grpSpLocks/>
          </p:cNvGrpSpPr>
          <p:nvPr/>
        </p:nvGrpSpPr>
        <p:grpSpPr bwMode="auto">
          <a:xfrm>
            <a:off x="6412533" y="4680446"/>
            <a:ext cx="2414046" cy="1897962"/>
            <a:chOff x="4785" y="2296"/>
            <a:chExt cx="817" cy="899"/>
          </a:xfrm>
        </p:grpSpPr>
        <p:pic>
          <p:nvPicPr>
            <p:cNvPr id="850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 y="2296"/>
              <a:ext cx="714" cy="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4" name="Text Box 12"/>
            <p:cNvSpPr txBox="1">
              <a:spLocks noChangeArrowheads="1"/>
            </p:cNvSpPr>
            <p:nvPr/>
          </p:nvSpPr>
          <p:spPr bwMode="auto">
            <a:xfrm>
              <a:off x="4876" y="3022"/>
              <a:ext cx="7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Silver stained</a:t>
              </a:r>
              <a:endParaRPr lang="el-GR" sz="1200" smtClean="0">
                <a:solidFill>
                  <a:srgbClr val="000000"/>
                </a:solidFill>
              </a:endParaRPr>
            </a:p>
          </p:txBody>
        </p:sp>
      </p:grpSp>
      <p:grpSp>
        <p:nvGrpSpPr>
          <p:cNvPr id="85005" name="Group 13"/>
          <p:cNvGrpSpPr>
            <a:grpSpLocks/>
          </p:cNvGrpSpPr>
          <p:nvPr/>
        </p:nvGrpSpPr>
        <p:grpSpPr bwMode="auto">
          <a:xfrm>
            <a:off x="8826579" y="4680446"/>
            <a:ext cx="3183452" cy="1669949"/>
            <a:chOff x="2922" y="2981"/>
            <a:chExt cx="1500" cy="512"/>
          </a:xfrm>
        </p:grpSpPr>
        <p:pic>
          <p:nvPicPr>
            <p:cNvPr id="8500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 y="2981"/>
              <a:ext cx="774"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7" name="Text Box 15"/>
            <p:cNvSpPr txBox="1">
              <a:spLocks noChangeArrowheads="1"/>
            </p:cNvSpPr>
            <p:nvPr/>
          </p:nvSpPr>
          <p:spPr bwMode="auto">
            <a:xfrm>
              <a:off x="3742" y="3339"/>
              <a:ext cx="6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000" smtClean="0">
                  <a:solidFill>
                    <a:srgbClr val="000000"/>
                  </a:solidFill>
                </a:rPr>
                <a:t>Ruby red</a:t>
              </a:r>
              <a:endParaRPr lang="el-GR" sz="1000" smtClean="0">
                <a:solidFill>
                  <a:srgbClr val="000000"/>
                </a:solidFill>
              </a:endParaRPr>
            </a:p>
          </p:txBody>
        </p:sp>
      </p:grpSp>
      <p:pic>
        <p:nvPicPr>
          <p:cNvPr id="419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2442" y="7438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488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wipe(left)">
                                      <p:cBhvr>
                                        <p:cTn id="7" dur="500"/>
                                        <p:tgtEl>
                                          <p:spTgt spid="84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8"/>
                                        </p:tgtEl>
                                        <p:attrNameLst>
                                          <p:attrName>style.visibility</p:attrName>
                                        </p:attrNameLst>
                                      </p:cBhvr>
                                      <p:to>
                                        <p:strVal val="visible"/>
                                      </p:to>
                                    </p:set>
                                    <p:animEffect transition="in" filter="wipe(left)">
                                      <p:cBhvr>
                                        <p:cTn id="12"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47" y="196444"/>
            <a:ext cx="10972800" cy="1143000"/>
          </a:xfrm>
        </p:spPr>
        <p:txBody>
          <a:bodyPr/>
          <a:lstStyle/>
          <a:p>
            <a:r>
              <a:rPr lang="en-US" dirty="0" smtClean="0"/>
              <a:t>Objectives </a:t>
            </a:r>
            <a:endParaRPr lang="en-US" dirty="0"/>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1-</a:t>
            </a:r>
            <a:fld id="{785463D6-4CA8-401F-BB1F-241831FE597A}" type="slidenum">
              <a:rPr lang="en-US">
                <a:solidFill>
                  <a:srgbClr val="000000"/>
                </a:solidFill>
              </a:rPr>
              <a:pPr>
                <a:defRPr/>
              </a:pPr>
              <a:t>8</a:t>
            </a:fld>
            <a:endParaRPr lang="en-US" dirty="0">
              <a:solidFill>
                <a:srgbClr val="000000"/>
              </a:solidFill>
            </a:endParaRPr>
          </a:p>
        </p:txBody>
      </p:sp>
      <p:sp>
        <p:nvSpPr>
          <p:cNvPr id="4" name="Rectangle 3"/>
          <p:cNvSpPr/>
          <p:nvPr/>
        </p:nvSpPr>
        <p:spPr>
          <a:xfrm>
            <a:off x="385381" y="1765846"/>
            <a:ext cx="11054687" cy="27980480"/>
          </a:xfrm>
          <a:prstGeom prst="rect">
            <a:avLst/>
          </a:prstGeom>
        </p:spPr>
        <p:txBody>
          <a:bodyPr wrap="square">
            <a:spAutoFit/>
          </a:bodyPr>
          <a:lstStyle/>
          <a:p>
            <a:pPr>
              <a:lnSpc>
                <a:spcPct val="115000"/>
              </a:lnSpc>
              <a:spcAft>
                <a:spcPts val="1000"/>
              </a:spcAft>
            </a:pPr>
            <a:r>
              <a:rPr lang="en-US" sz="2400" b="1" dirty="0" smtClean="0">
                <a:solidFill>
                  <a:srgbClr val="000000"/>
                </a:solidFill>
                <a:latin typeface="Times New Roman"/>
                <a:ea typeface="Calibri"/>
                <a:cs typeface="Arial"/>
              </a:rPr>
              <a:t>8. Explore </a:t>
            </a:r>
            <a:r>
              <a:rPr lang="en-US" sz="2400" b="1" dirty="0">
                <a:solidFill>
                  <a:srgbClr val="000000"/>
                </a:solidFill>
                <a:latin typeface="Times New Roman"/>
                <a:ea typeface="Calibri"/>
                <a:cs typeface="Arial"/>
              </a:rPr>
              <a:t>the role of expression profiling and genomic sequencing in proteomics analysis</a:t>
            </a:r>
            <a:r>
              <a:rPr lang="en-US" sz="2400" b="1" dirty="0" smtClean="0">
                <a:solidFill>
                  <a:srgbClr val="000000"/>
                </a:solidFill>
                <a:latin typeface="Times New Roman"/>
                <a:ea typeface="Calibri"/>
                <a:cs typeface="Arial"/>
              </a:rPr>
              <a:t>.</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smtClean="0">
                <a:solidFill>
                  <a:srgbClr val="000000"/>
                </a:solidFill>
                <a:latin typeface="Times New Roman"/>
                <a:ea typeface="Calibri"/>
                <a:cs typeface="Arial"/>
              </a:rPr>
              <a:t>9. Familiarize </a:t>
            </a:r>
            <a:r>
              <a:rPr lang="en-US" sz="2400" b="1" dirty="0">
                <a:solidFill>
                  <a:srgbClr val="000000"/>
                </a:solidFill>
                <a:latin typeface="Times New Roman"/>
                <a:ea typeface="Calibri"/>
                <a:cs typeface="Arial"/>
              </a:rPr>
              <a:t>oneself with the workflow of proteomics analysis, including separation techniques and protein extraction</a:t>
            </a:r>
            <a:r>
              <a:rPr lang="en-US" sz="2400" b="1" dirty="0" smtClean="0">
                <a:solidFill>
                  <a:srgbClr val="000000"/>
                </a:solidFill>
                <a:latin typeface="Times New Roman"/>
                <a:ea typeface="Calibri"/>
                <a:cs typeface="Arial"/>
              </a:rPr>
              <a:t>.</a:t>
            </a:r>
          </a:p>
          <a:p>
            <a:pPr>
              <a:lnSpc>
                <a:spcPct val="115000"/>
              </a:lnSpc>
              <a:spcAft>
                <a:spcPts val="1000"/>
              </a:spcAft>
            </a:pPr>
            <a:r>
              <a:rPr lang="en-US" sz="2400" b="1" dirty="0">
                <a:solidFill>
                  <a:srgbClr val="000000"/>
                </a:solidFill>
                <a:latin typeface="Times New Roman"/>
                <a:ea typeface="Calibri"/>
                <a:cs typeface="Arial"/>
              </a:rPr>
              <a:t>Understanding Gel Electrophoresis:</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Grasping the classical process of gel electrophoresis.</a:t>
            </a:r>
          </a:p>
          <a:p>
            <a:pPr>
              <a:lnSpc>
                <a:spcPct val="115000"/>
              </a:lnSpc>
              <a:spcAft>
                <a:spcPts val="1000"/>
              </a:spcAft>
            </a:pPr>
            <a:r>
              <a:rPr lang="en-US" sz="2400" b="1" dirty="0">
                <a:solidFill>
                  <a:srgbClr val="000000"/>
                </a:solidFill>
                <a:latin typeface="Times New Roman"/>
                <a:ea typeface="Calibri"/>
                <a:cs typeface="Arial"/>
              </a:rPr>
              <a:t>Learning about its high resolving power for visualizing protein forms.</a:t>
            </a:r>
          </a:p>
          <a:p>
            <a:pPr>
              <a:lnSpc>
                <a:spcPct val="115000"/>
              </a:lnSpc>
              <a:spcAft>
                <a:spcPts val="1000"/>
              </a:spcAft>
            </a:pPr>
            <a:r>
              <a:rPr lang="en-US" sz="2400" b="1" dirty="0">
                <a:solidFill>
                  <a:srgbClr val="000000"/>
                </a:solidFill>
                <a:latin typeface="Times New Roman"/>
                <a:ea typeface="Calibri"/>
                <a:cs typeface="Arial"/>
              </a:rPr>
              <a:t>Quantitative Analysis:</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the use of gel electrophoresis for quantitative analysis of proteins.</a:t>
            </a:r>
          </a:p>
          <a:p>
            <a:pPr>
              <a:lnSpc>
                <a:spcPct val="115000"/>
              </a:lnSpc>
              <a:spcAft>
                <a:spcPts val="1000"/>
              </a:spcAft>
            </a:pPr>
            <a:r>
              <a:rPr lang="en-US" sz="2400" b="1" dirty="0">
                <a:solidFill>
                  <a:srgbClr val="000000"/>
                </a:solidFill>
                <a:latin typeface="Times New Roman"/>
                <a:ea typeface="Calibri"/>
                <a:cs typeface="Arial"/>
              </a:rPr>
              <a:t>Identifying proteins within the proteome.</a:t>
            </a:r>
          </a:p>
          <a:p>
            <a:pPr>
              <a:lnSpc>
                <a:spcPct val="115000"/>
              </a:lnSpc>
              <a:spcAft>
                <a:spcPts val="1000"/>
              </a:spcAft>
            </a:pPr>
            <a:r>
              <a:rPr lang="en-US" sz="2400" b="1" dirty="0">
                <a:solidFill>
                  <a:srgbClr val="000000"/>
                </a:solidFill>
                <a:latin typeface="Times New Roman"/>
                <a:ea typeface="Calibri"/>
                <a:cs typeface="Arial"/>
              </a:rPr>
              <a:t>Post-translational Modifications:</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Recognizing the capability of gel electrophoresis in detecting post-translational modifications of proteins.</a:t>
            </a:r>
          </a:p>
          <a:p>
            <a:pPr>
              <a:lnSpc>
                <a:spcPct val="115000"/>
              </a:lnSpc>
              <a:spcAft>
                <a:spcPts val="1000"/>
              </a:spcAft>
            </a:pPr>
            <a:r>
              <a:rPr lang="en-US" sz="2400" b="1" dirty="0">
                <a:solidFill>
                  <a:srgbClr val="000000"/>
                </a:solidFill>
                <a:latin typeface="Times New Roman"/>
                <a:ea typeface="Calibri"/>
                <a:cs typeface="Arial"/>
              </a:rPr>
              <a:t>Protein Fixing and Staining:</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Learning various protein fixing, staining, and blotting methods used in gel electrophoresis.</a:t>
            </a:r>
          </a:p>
          <a:p>
            <a:pPr>
              <a:lnSpc>
                <a:spcPct val="115000"/>
              </a:lnSpc>
              <a:spcAft>
                <a:spcPts val="1000"/>
              </a:spcAft>
            </a:pPr>
            <a:r>
              <a:rPr lang="en-US" sz="2400" b="1" dirty="0">
                <a:solidFill>
                  <a:srgbClr val="000000"/>
                </a:solidFill>
                <a:latin typeface="Times New Roman"/>
                <a:ea typeface="Calibri"/>
                <a:cs typeface="Arial"/>
              </a:rPr>
              <a:t>Isoelectric Point (</a:t>
            </a:r>
            <a:r>
              <a:rPr lang="en-US" sz="2400" b="1" dirty="0" err="1">
                <a:solidFill>
                  <a:srgbClr val="000000"/>
                </a:solidFill>
                <a:latin typeface="Times New Roman"/>
                <a:ea typeface="Calibri"/>
                <a:cs typeface="Arial"/>
              </a:rPr>
              <a:t>pI</a:t>
            </a:r>
            <a:r>
              <a:rPr lang="en-US" sz="2400" b="1" dirty="0">
                <a:solidFill>
                  <a:srgbClr val="000000"/>
                </a:solidFill>
                <a:latin typeface="Times New Roman"/>
                <a:ea typeface="Calibri"/>
                <a:cs typeface="Arial"/>
              </a:rPr>
              <a:t>):</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the concept of the isoelectric point (</a:t>
            </a:r>
            <a:r>
              <a:rPr lang="en-US" sz="2400" b="1" dirty="0" err="1">
                <a:solidFill>
                  <a:srgbClr val="000000"/>
                </a:solidFill>
                <a:latin typeface="Times New Roman"/>
                <a:ea typeface="Calibri"/>
                <a:cs typeface="Arial"/>
              </a:rPr>
              <a:t>pI</a:t>
            </a:r>
            <a:r>
              <a:rPr lang="en-US" sz="2400" b="1" dirty="0">
                <a:solidFill>
                  <a:srgbClr val="000000"/>
                </a:solidFill>
                <a:latin typeface="Times New Roman"/>
                <a:ea typeface="Calibri"/>
                <a:cs typeface="Arial"/>
              </a:rPr>
              <a:t>) and its significance in protein charge.</a:t>
            </a:r>
          </a:p>
          <a:p>
            <a:pPr>
              <a:lnSpc>
                <a:spcPct val="115000"/>
              </a:lnSpc>
              <a:spcAft>
                <a:spcPts val="1000"/>
              </a:spcAft>
            </a:pPr>
            <a:r>
              <a:rPr lang="en-US" sz="2400" b="1" dirty="0">
                <a:solidFill>
                  <a:srgbClr val="000000"/>
                </a:solidFill>
                <a:latin typeface="Times New Roman"/>
                <a:ea typeface="Calibri"/>
                <a:cs typeface="Arial"/>
              </a:rPr>
              <a:t>2D Gel Electrophoresis:</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Grasping the principles of 2D gel electrophoresis, including Isoelectric Focusing (IEF) and limitations.</a:t>
            </a:r>
          </a:p>
          <a:p>
            <a:pPr>
              <a:lnSpc>
                <a:spcPct val="115000"/>
              </a:lnSpc>
              <a:spcAft>
                <a:spcPts val="1000"/>
              </a:spcAft>
            </a:pPr>
            <a:r>
              <a:rPr lang="en-US" sz="2400" b="1" dirty="0">
                <a:solidFill>
                  <a:srgbClr val="000000"/>
                </a:solidFill>
                <a:latin typeface="Times New Roman"/>
                <a:ea typeface="Calibri"/>
                <a:cs typeface="Arial"/>
              </a:rPr>
              <a:t>Exploring advanced techniques like Preparative IEF and 2D Fluorescence Difference Gel Electrophoresis (DIGE).</a:t>
            </a:r>
          </a:p>
          <a:p>
            <a:pPr>
              <a:lnSpc>
                <a:spcPct val="115000"/>
              </a:lnSpc>
              <a:spcAft>
                <a:spcPts val="1000"/>
              </a:spcAft>
            </a:pPr>
            <a:r>
              <a:rPr lang="en-US" sz="2400" b="1" dirty="0">
                <a:solidFill>
                  <a:srgbClr val="000000"/>
                </a:solidFill>
                <a:latin typeface="Times New Roman"/>
                <a:ea typeface="Calibri"/>
                <a:cs typeface="Arial"/>
              </a:rPr>
              <a:t>Multidimensional HPLC and Mass Spectrometry (MS):</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the role of separation techniques and fractionation in protein analysis.</a:t>
            </a:r>
          </a:p>
          <a:p>
            <a:pPr>
              <a:lnSpc>
                <a:spcPct val="115000"/>
              </a:lnSpc>
              <a:spcAft>
                <a:spcPts val="1000"/>
              </a:spcAft>
            </a:pPr>
            <a:r>
              <a:rPr lang="en-US" sz="2400" b="1" dirty="0">
                <a:solidFill>
                  <a:srgbClr val="000000"/>
                </a:solidFill>
                <a:latin typeface="Times New Roman"/>
                <a:ea typeface="Calibri"/>
                <a:cs typeface="Arial"/>
              </a:rPr>
              <a:t>Grasping the principles of mass spectrometry for accurate molecular mass measurements and protein identification.</a:t>
            </a:r>
          </a:p>
          <a:p>
            <a:pPr>
              <a:lnSpc>
                <a:spcPct val="115000"/>
              </a:lnSpc>
              <a:spcAft>
                <a:spcPts val="1000"/>
              </a:spcAft>
            </a:pPr>
            <a:r>
              <a:rPr lang="en-US" sz="2400" b="1" dirty="0">
                <a:solidFill>
                  <a:srgbClr val="000000"/>
                </a:solidFill>
                <a:latin typeface="Times New Roman"/>
                <a:ea typeface="Calibri"/>
                <a:cs typeface="Arial"/>
              </a:rPr>
              <a:t>Mass Spectrometry Techniques:</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Learning about various mass spectrometry techniques, including MALDI and ESI.</a:t>
            </a:r>
          </a:p>
          <a:p>
            <a:pPr>
              <a:lnSpc>
                <a:spcPct val="115000"/>
              </a:lnSpc>
              <a:spcAft>
                <a:spcPts val="1000"/>
              </a:spcAft>
            </a:pPr>
            <a:r>
              <a:rPr lang="en-US" sz="2400" b="1" dirty="0">
                <a:solidFill>
                  <a:srgbClr val="000000"/>
                </a:solidFill>
                <a:latin typeface="Times New Roman"/>
                <a:ea typeface="Calibri"/>
                <a:cs typeface="Arial"/>
              </a:rPr>
              <a:t>Understanding the principles of Time of Flight (TOF), </a:t>
            </a:r>
            <a:r>
              <a:rPr lang="en-US" sz="2400" b="1" dirty="0" err="1">
                <a:solidFill>
                  <a:srgbClr val="000000"/>
                </a:solidFill>
                <a:latin typeface="Times New Roman"/>
                <a:ea typeface="Calibri"/>
                <a:cs typeface="Arial"/>
              </a:rPr>
              <a:t>Quadrupole</a:t>
            </a:r>
            <a:r>
              <a:rPr lang="en-US" sz="2400" b="1" dirty="0">
                <a:solidFill>
                  <a:srgbClr val="000000"/>
                </a:solidFill>
                <a:latin typeface="Times New Roman"/>
                <a:ea typeface="Calibri"/>
                <a:cs typeface="Arial"/>
              </a:rPr>
              <a:t>, and Ion Trap mass analyzers.</a:t>
            </a:r>
          </a:p>
          <a:p>
            <a:pPr>
              <a:lnSpc>
                <a:spcPct val="115000"/>
              </a:lnSpc>
              <a:spcAft>
                <a:spcPts val="1000"/>
              </a:spcAft>
            </a:pPr>
            <a:r>
              <a:rPr lang="en-US" sz="2400" b="1" dirty="0">
                <a:solidFill>
                  <a:srgbClr val="000000"/>
                </a:solidFill>
                <a:latin typeface="Times New Roman"/>
                <a:ea typeface="Calibri"/>
                <a:cs typeface="Arial"/>
              </a:rPr>
              <a:t>MS/MS and Protein Identification:</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tandem MS analysis and associated terminology.</a:t>
            </a:r>
          </a:p>
          <a:p>
            <a:pPr>
              <a:lnSpc>
                <a:spcPct val="115000"/>
              </a:lnSpc>
              <a:spcAft>
                <a:spcPts val="1000"/>
              </a:spcAft>
            </a:pPr>
            <a:r>
              <a:rPr lang="en-US" sz="2400" b="1" dirty="0">
                <a:solidFill>
                  <a:srgbClr val="000000"/>
                </a:solidFill>
                <a:latin typeface="Times New Roman"/>
                <a:ea typeface="Calibri"/>
                <a:cs typeface="Arial"/>
              </a:rPr>
              <a:t>Grasping the concept of hybrid instruments and protein identification using cross-correlation algorithms.</a:t>
            </a:r>
          </a:p>
          <a:p>
            <a:pPr>
              <a:lnSpc>
                <a:spcPct val="115000"/>
              </a:lnSpc>
              <a:spcAft>
                <a:spcPts val="1000"/>
              </a:spcAft>
            </a:pPr>
            <a:r>
              <a:rPr lang="en-US" sz="2400" b="1" dirty="0">
                <a:solidFill>
                  <a:srgbClr val="000000"/>
                </a:solidFill>
                <a:latin typeface="Times New Roman"/>
                <a:ea typeface="Calibri"/>
                <a:cs typeface="Arial"/>
              </a:rPr>
              <a:t>SELDI (Surface Enhanced Laser Desorption Ionization):</a:t>
            </a:r>
          </a:p>
          <a:p>
            <a:pPr>
              <a:lnSpc>
                <a:spcPct val="115000"/>
              </a:lnSpc>
              <a:spcAft>
                <a:spcPts val="1000"/>
              </a:spcAft>
            </a:pPr>
            <a:endParaRPr lang="en-US" sz="2400" b="1" dirty="0">
              <a:solidFill>
                <a:srgbClr val="000000"/>
              </a:solidFill>
              <a:latin typeface="Times New Roman"/>
              <a:ea typeface="Calibri"/>
              <a:cs typeface="Arial"/>
            </a:endParaRPr>
          </a:p>
          <a:p>
            <a:pPr>
              <a:lnSpc>
                <a:spcPct val="115000"/>
              </a:lnSpc>
              <a:spcAft>
                <a:spcPts val="1000"/>
              </a:spcAft>
            </a:pPr>
            <a:r>
              <a:rPr lang="en-US" sz="2400" b="1" dirty="0">
                <a:solidFill>
                  <a:srgbClr val="000000"/>
                </a:solidFill>
                <a:latin typeface="Times New Roman"/>
                <a:ea typeface="Calibri"/>
                <a:cs typeface="Arial"/>
              </a:rPr>
              <a:t>Understanding the principles of SELDI as a combination of chromatography and MALDI-TOF MS.</a:t>
            </a:r>
          </a:p>
          <a:p>
            <a:pPr>
              <a:lnSpc>
                <a:spcPct val="115000"/>
              </a:lnSpc>
              <a:spcAft>
                <a:spcPts val="1000"/>
              </a:spcAft>
            </a:pPr>
            <a:r>
              <a:rPr lang="en-US" sz="2400" b="1" dirty="0">
                <a:solidFill>
                  <a:srgbClr val="000000"/>
                </a:solidFill>
                <a:latin typeface="Times New Roman"/>
                <a:ea typeface="Calibri"/>
                <a:cs typeface="Arial"/>
              </a:rPr>
              <a:t>Recognizing its advantages, such as small sample requirements and quick protein mapping.</a:t>
            </a:r>
            <a:endParaRPr lang="en-US" sz="2400" b="1" dirty="0" smtClean="0">
              <a:solidFill>
                <a:srgbClr val="000000"/>
              </a:solidFill>
              <a:latin typeface="Times New Roman"/>
              <a:ea typeface="Calibri"/>
              <a:cs typeface="Arial"/>
            </a:endParaRPr>
          </a:p>
          <a:p>
            <a:pPr>
              <a:lnSpc>
                <a:spcPct val="115000"/>
              </a:lnSpc>
              <a:spcAft>
                <a:spcPts val="1000"/>
              </a:spcAft>
            </a:pPr>
            <a:endParaRPr lang="en-US" sz="1400" dirty="0">
              <a:solidFill>
                <a:srgbClr val="000000"/>
              </a:solidFill>
              <a:latin typeface="Calibri"/>
              <a:ea typeface="Calibri"/>
              <a:cs typeface="Arial"/>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7" y="226685"/>
            <a:ext cx="1017905" cy="1017905"/>
          </a:xfrm>
          <a:prstGeom prst="rect">
            <a:avLst/>
          </a:prstGeom>
          <a:noFill/>
          <a:ln>
            <a:noFill/>
          </a:ln>
        </p:spPr>
      </p:pic>
    </p:spTree>
    <p:extLst>
      <p:ext uri="{BB962C8B-B14F-4D97-AF65-F5344CB8AC3E}">
        <p14:creationId xmlns:p14="http://schemas.microsoft.com/office/powerpoint/2010/main" val="13878119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912285" y="615275"/>
            <a:ext cx="98890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GB" sz="3600" dirty="0" smtClean="0">
                <a:solidFill>
                  <a:srgbClr val="000000"/>
                </a:solidFill>
              </a:rPr>
              <a:t>Isoelectric point</a:t>
            </a:r>
            <a:endParaRPr lang="el-GR" sz="3600" dirty="0" smtClean="0">
              <a:solidFill>
                <a:srgbClr val="000000"/>
              </a:solidFill>
            </a:endParaRPr>
          </a:p>
        </p:txBody>
      </p:sp>
      <p:sp>
        <p:nvSpPr>
          <p:cNvPr id="87043" name="Rectangle 3"/>
          <p:cNvSpPr>
            <a:spLocks noChangeArrowheads="1"/>
          </p:cNvSpPr>
          <p:nvPr/>
        </p:nvSpPr>
        <p:spPr bwMode="auto">
          <a:xfrm>
            <a:off x="1871142" y="1916119"/>
            <a:ext cx="835236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GB" sz="2000" dirty="0" smtClean="0">
                <a:solidFill>
                  <a:srgbClr val="000000"/>
                </a:solidFill>
              </a:rPr>
              <a:t>Proteins are amphoteric </a:t>
            </a:r>
            <a:r>
              <a:rPr lang="en-GB" sz="2000" dirty="0" smtClean="0">
                <a:solidFill>
                  <a:srgbClr val="000000"/>
                </a:solidFill>
              </a:rPr>
              <a:t>molecules</a:t>
            </a:r>
          </a:p>
          <a:p>
            <a:pPr fontAlgn="base">
              <a:spcBef>
                <a:spcPct val="0"/>
              </a:spcBef>
              <a:spcAft>
                <a:spcPct val="0"/>
              </a:spcAft>
            </a:pPr>
            <a:endParaRPr lang="en-GB" sz="2000" dirty="0" smtClean="0">
              <a:solidFill>
                <a:srgbClr val="000000"/>
              </a:solidFill>
            </a:endParaRPr>
          </a:p>
          <a:p>
            <a:pPr fontAlgn="base">
              <a:spcBef>
                <a:spcPct val="0"/>
              </a:spcBef>
              <a:spcAft>
                <a:spcPct val="0"/>
              </a:spcAft>
            </a:pPr>
            <a:r>
              <a:rPr lang="en-GB" sz="2000" dirty="0" smtClean="0">
                <a:solidFill>
                  <a:srgbClr val="000000"/>
                </a:solidFill>
              </a:rPr>
              <a:t>i.e. they have both </a:t>
            </a:r>
            <a:r>
              <a:rPr lang="el-GR" sz="2000" dirty="0" smtClean="0">
                <a:solidFill>
                  <a:srgbClr val="000000"/>
                </a:solidFill>
              </a:rPr>
              <a:t>acidic and basic</a:t>
            </a:r>
            <a:r>
              <a:rPr lang="en-US" sz="2000" dirty="0" smtClean="0">
                <a:solidFill>
                  <a:srgbClr val="000000"/>
                </a:solidFill>
              </a:rPr>
              <a:t> functional groups</a:t>
            </a:r>
            <a:endParaRPr lang="en-GB" sz="2000" dirty="0" smtClean="0">
              <a:solidFill>
                <a:srgbClr val="000000"/>
              </a:solidFill>
            </a:endParaRPr>
          </a:p>
          <a:p>
            <a:pPr fontAlgn="base">
              <a:spcBef>
                <a:spcPct val="0"/>
              </a:spcBef>
              <a:spcAft>
                <a:spcPct val="0"/>
              </a:spcAft>
            </a:pPr>
            <a:endParaRPr lang="en-GB" sz="2000" dirty="0" smtClean="0">
              <a:solidFill>
                <a:srgbClr val="000000"/>
              </a:solidFill>
            </a:endParaRPr>
          </a:p>
          <a:p>
            <a:pPr fontAlgn="base">
              <a:spcBef>
                <a:spcPct val="0"/>
              </a:spcBef>
              <a:spcAft>
                <a:spcPct val="0"/>
              </a:spcAft>
            </a:pPr>
            <a:endParaRPr lang="en-GB" sz="2000" dirty="0" smtClean="0">
              <a:solidFill>
                <a:srgbClr val="000000"/>
              </a:solidFill>
            </a:endParaRPr>
          </a:p>
          <a:p>
            <a:pPr fontAlgn="base">
              <a:spcBef>
                <a:spcPct val="0"/>
              </a:spcBef>
              <a:spcAft>
                <a:spcPct val="0"/>
              </a:spcAft>
              <a:buFontTx/>
              <a:buChar char="•"/>
            </a:pPr>
            <a:r>
              <a:rPr lang="en-GB" sz="2000" dirty="0" err="1" smtClean="0">
                <a:solidFill>
                  <a:srgbClr val="000000"/>
                </a:solidFill>
              </a:rPr>
              <a:t>pI</a:t>
            </a:r>
            <a:r>
              <a:rPr lang="en-GB" sz="2000" dirty="0" smtClean="0">
                <a:solidFill>
                  <a:srgbClr val="000000"/>
                </a:solidFill>
              </a:rPr>
              <a:t>= isoelectric point, is where the protein does not have any net charge</a:t>
            </a:r>
          </a:p>
          <a:p>
            <a:pPr fontAlgn="base">
              <a:spcBef>
                <a:spcPct val="0"/>
              </a:spcBef>
              <a:spcAft>
                <a:spcPct val="0"/>
              </a:spcAft>
            </a:pPr>
            <a:endParaRPr lang="en-GB" sz="2000" dirty="0" smtClean="0">
              <a:solidFill>
                <a:srgbClr val="000000"/>
              </a:solidFill>
            </a:endParaRPr>
          </a:p>
          <a:p>
            <a:pPr fontAlgn="base">
              <a:spcBef>
                <a:spcPct val="0"/>
              </a:spcBef>
              <a:spcAft>
                <a:spcPct val="0"/>
              </a:spcAft>
            </a:pPr>
            <a:endParaRPr lang="en-GB" sz="2000" dirty="0" smtClean="0">
              <a:solidFill>
                <a:srgbClr val="000000"/>
              </a:solidFill>
            </a:endParaRPr>
          </a:p>
          <a:p>
            <a:pPr fontAlgn="base">
              <a:spcBef>
                <a:spcPct val="0"/>
              </a:spcBef>
              <a:spcAft>
                <a:spcPct val="0"/>
              </a:spcAft>
              <a:buFontTx/>
              <a:buChar char="•"/>
            </a:pPr>
            <a:r>
              <a:rPr lang="en-GB" sz="2000" dirty="0" smtClean="0">
                <a:solidFill>
                  <a:srgbClr val="000000"/>
                </a:solidFill>
              </a:rPr>
              <a:t>The protein charge depends on the pH of the solution.</a:t>
            </a:r>
            <a:endParaRPr lang="el-GR" sz="2000" dirty="0" smtClean="0">
              <a:solidFill>
                <a:srgbClr val="000000"/>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8300" y="6666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4235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7056967" y="1773244"/>
            <a:ext cx="39856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A pH gradient is generated by a limited number of well defined chemicals (</a:t>
            </a:r>
            <a:r>
              <a:rPr lang="en-US" sz="1400" b="1" dirty="0" err="1" smtClean="0">
                <a:solidFill>
                  <a:srgbClr val="000000"/>
                </a:solidFill>
              </a:rPr>
              <a:t>immobilines</a:t>
            </a:r>
            <a:r>
              <a:rPr lang="en-US" sz="1400" dirty="0" smtClean="0">
                <a:solidFill>
                  <a:srgbClr val="000000"/>
                </a:solidFill>
              </a:rPr>
              <a:t>) which are co-polymerized with the acrylamide matrix.</a:t>
            </a:r>
          </a:p>
        </p:txBody>
      </p:sp>
      <p:pic>
        <p:nvPicPr>
          <p:cNvPr id="88067"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9" y="1844675"/>
            <a:ext cx="5278967" cy="2432050"/>
          </a:xfrm>
          <a:prstGeom prst="rect">
            <a:avLst/>
          </a:prstGeom>
          <a:noFill/>
          <a:extLst>
            <a:ext uri="{909E8E84-426E-40DD-AFC4-6F175D3DCCD1}">
              <a14:hiddenFill xmlns:a14="http://schemas.microsoft.com/office/drawing/2010/main">
                <a:solidFill>
                  <a:srgbClr val="FFFFFF"/>
                </a:solidFill>
              </a14:hiddenFill>
            </a:ext>
          </a:extLst>
        </p:spPr>
      </p:pic>
      <p:sp>
        <p:nvSpPr>
          <p:cNvPr id="88068" name="Oval 4"/>
          <p:cNvSpPr>
            <a:spLocks noChangeArrowheads="1"/>
          </p:cNvSpPr>
          <p:nvPr/>
        </p:nvSpPr>
        <p:spPr bwMode="auto">
          <a:xfrm>
            <a:off x="1678526" y="3213103"/>
            <a:ext cx="1441449" cy="576263"/>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8069" name="Text Box 5"/>
          <p:cNvSpPr txBox="1">
            <a:spLocks noChangeArrowheads="1"/>
          </p:cNvSpPr>
          <p:nvPr/>
        </p:nvSpPr>
        <p:spPr bwMode="auto">
          <a:xfrm>
            <a:off x="7033687" y="3441700"/>
            <a:ext cx="34565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Migration of proteins in a pH gradient: protein stop at pH=pI</a:t>
            </a:r>
            <a:endParaRPr lang="el-GR" sz="1400" smtClean="0">
              <a:solidFill>
                <a:srgbClr val="000000"/>
              </a:solidFill>
            </a:endParaRPr>
          </a:p>
        </p:txBody>
      </p:sp>
      <p:grpSp>
        <p:nvGrpSpPr>
          <p:cNvPr id="88070" name="Group 6"/>
          <p:cNvGrpSpPr>
            <a:grpSpLocks/>
          </p:cNvGrpSpPr>
          <p:nvPr/>
        </p:nvGrpSpPr>
        <p:grpSpPr bwMode="auto">
          <a:xfrm>
            <a:off x="2067352" y="4711350"/>
            <a:ext cx="4032251" cy="1296987"/>
            <a:chOff x="3334" y="2795"/>
            <a:chExt cx="1905" cy="817"/>
          </a:xfrm>
        </p:grpSpPr>
        <p:sp>
          <p:nvSpPr>
            <p:cNvPr id="88071" name="Text Box 7"/>
            <p:cNvSpPr txBox="1">
              <a:spLocks noChangeArrowheads="1"/>
            </p:cNvSpPr>
            <p:nvPr/>
          </p:nvSpPr>
          <p:spPr bwMode="auto">
            <a:xfrm>
              <a:off x="3379" y="2886"/>
              <a:ext cx="186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Loading quantities (18 cm strip)</a:t>
              </a:r>
            </a:p>
            <a:p>
              <a:pPr fontAlgn="base">
                <a:spcBef>
                  <a:spcPct val="50000"/>
                </a:spcBef>
                <a:spcAft>
                  <a:spcPct val="0"/>
                </a:spcAft>
              </a:pPr>
              <a:r>
                <a:rPr lang="en-US" sz="1400" smtClean="0">
                  <a:solidFill>
                    <a:srgbClr val="000000"/>
                  </a:solidFill>
                </a:rPr>
                <a:t>Analytical run: 50-100 </a:t>
              </a:r>
              <a:r>
                <a:rPr lang="el-GR" sz="1400" smtClean="0">
                  <a:solidFill>
                    <a:srgbClr val="000000"/>
                  </a:solidFill>
                </a:rPr>
                <a:t>μ</a:t>
              </a:r>
              <a:r>
                <a:rPr lang="en-US" sz="1400" smtClean="0">
                  <a:solidFill>
                    <a:srgbClr val="000000"/>
                  </a:solidFill>
                </a:rPr>
                <a:t>g</a:t>
              </a:r>
            </a:p>
            <a:p>
              <a:pPr fontAlgn="base">
                <a:spcBef>
                  <a:spcPct val="50000"/>
                </a:spcBef>
                <a:spcAft>
                  <a:spcPct val="0"/>
                </a:spcAft>
              </a:pPr>
              <a:r>
                <a:rPr lang="en-US" sz="1400" smtClean="0">
                  <a:solidFill>
                    <a:srgbClr val="000000"/>
                  </a:solidFill>
                </a:rPr>
                <a:t>Micropreparative runs: 0,5 – 10 mg</a:t>
              </a:r>
              <a:endParaRPr lang="el-GR" sz="1400" smtClean="0">
                <a:solidFill>
                  <a:srgbClr val="000000"/>
                </a:solidFill>
              </a:endParaRPr>
            </a:p>
          </p:txBody>
        </p:sp>
        <p:sp>
          <p:nvSpPr>
            <p:cNvPr id="88072" name="AutoShape 8"/>
            <p:cNvSpPr>
              <a:spLocks noChangeArrowheads="1"/>
            </p:cNvSpPr>
            <p:nvPr/>
          </p:nvSpPr>
          <p:spPr bwMode="auto">
            <a:xfrm>
              <a:off x="3334" y="2795"/>
              <a:ext cx="1859" cy="817"/>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grpSp>
        <p:nvGrpSpPr>
          <p:cNvPr id="88073" name="Group 9"/>
          <p:cNvGrpSpPr>
            <a:grpSpLocks/>
          </p:cNvGrpSpPr>
          <p:nvPr/>
        </p:nvGrpSpPr>
        <p:grpSpPr bwMode="auto">
          <a:xfrm>
            <a:off x="533408" y="3882675"/>
            <a:ext cx="5173133" cy="1657349"/>
            <a:chOff x="299" y="3158"/>
            <a:chExt cx="2444" cy="1044"/>
          </a:xfrm>
        </p:grpSpPr>
        <p:sp>
          <p:nvSpPr>
            <p:cNvPr id="88074" name="Text Box 10"/>
            <p:cNvSpPr txBox="1">
              <a:spLocks noChangeArrowheads="1"/>
            </p:cNvSpPr>
            <p:nvPr/>
          </p:nvSpPr>
          <p:spPr bwMode="auto">
            <a:xfrm>
              <a:off x="299" y="3158"/>
              <a:ext cx="1588" cy="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Individual strips:</a:t>
              </a:r>
            </a:p>
            <a:p>
              <a:pPr fontAlgn="base">
                <a:spcBef>
                  <a:spcPct val="50000"/>
                </a:spcBef>
                <a:spcAft>
                  <a:spcPct val="0"/>
                </a:spcAft>
              </a:pPr>
              <a:r>
                <a:rPr lang="en-US" sz="1400" dirty="0" smtClean="0">
                  <a:solidFill>
                    <a:srgbClr val="000000"/>
                  </a:solidFill>
                </a:rPr>
                <a:t>24,18,11,7 cm long</a:t>
              </a:r>
            </a:p>
            <a:p>
              <a:pPr fontAlgn="base">
                <a:spcBef>
                  <a:spcPct val="50000"/>
                </a:spcBef>
                <a:spcAft>
                  <a:spcPct val="0"/>
                </a:spcAft>
              </a:pPr>
              <a:r>
                <a:rPr lang="en-US" sz="1400" dirty="0" smtClean="0">
                  <a:solidFill>
                    <a:srgbClr val="000000"/>
                  </a:solidFill>
                </a:rPr>
                <a:t>3 mm wide</a:t>
              </a:r>
            </a:p>
            <a:p>
              <a:pPr fontAlgn="base">
                <a:spcBef>
                  <a:spcPct val="50000"/>
                </a:spcBef>
                <a:spcAft>
                  <a:spcPct val="0"/>
                </a:spcAft>
              </a:pPr>
              <a:r>
                <a:rPr lang="en-US" sz="1400" dirty="0" smtClean="0">
                  <a:solidFill>
                    <a:srgbClr val="000000"/>
                  </a:solidFill>
                </a:rPr>
                <a:t>0,5 mm thickness</a:t>
              </a:r>
              <a:endParaRPr lang="el-GR" sz="1400" dirty="0" smtClean="0">
                <a:solidFill>
                  <a:srgbClr val="000000"/>
                </a:solidFill>
              </a:endParaRPr>
            </a:p>
          </p:txBody>
        </p:sp>
        <p:sp>
          <p:nvSpPr>
            <p:cNvPr id="88075" name="AutoShape 11"/>
            <p:cNvSpPr>
              <a:spLocks noChangeArrowheads="1"/>
            </p:cNvSpPr>
            <p:nvPr/>
          </p:nvSpPr>
          <p:spPr bwMode="auto">
            <a:xfrm>
              <a:off x="884" y="3385"/>
              <a:ext cx="1859" cy="817"/>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grpSp>
        <p:nvGrpSpPr>
          <p:cNvPr id="88076" name="Group 12"/>
          <p:cNvGrpSpPr>
            <a:grpSpLocks/>
          </p:cNvGrpSpPr>
          <p:nvPr/>
        </p:nvGrpSpPr>
        <p:grpSpPr bwMode="auto">
          <a:xfrm>
            <a:off x="4083478" y="5561012"/>
            <a:ext cx="3934883" cy="1296987"/>
            <a:chOff x="793" y="2750"/>
            <a:chExt cx="1859" cy="817"/>
          </a:xfrm>
        </p:grpSpPr>
        <p:sp>
          <p:nvSpPr>
            <p:cNvPr id="88077" name="Text Box 13"/>
            <p:cNvSpPr txBox="1">
              <a:spLocks noChangeArrowheads="1"/>
            </p:cNvSpPr>
            <p:nvPr/>
          </p:nvSpPr>
          <p:spPr bwMode="auto">
            <a:xfrm>
              <a:off x="884" y="2976"/>
              <a:ext cx="16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Use narrow range IPG strips to focus on particular </a:t>
              </a:r>
              <a:r>
                <a:rPr lang="en-US" sz="1400" dirty="0" err="1" smtClean="0">
                  <a:solidFill>
                    <a:srgbClr val="000000"/>
                  </a:solidFill>
                </a:rPr>
                <a:t>pI</a:t>
              </a:r>
              <a:r>
                <a:rPr lang="en-US" sz="1400" dirty="0" smtClean="0">
                  <a:solidFill>
                    <a:srgbClr val="000000"/>
                  </a:solidFill>
                </a:rPr>
                <a:t> range</a:t>
              </a:r>
              <a:endParaRPr lang="el-GR" sz="1400" dirty="0" smtClean="0">
                <a:solidFill>
                  <a:srgbClr val="000000"/>
                </a:solidFill>
              </a:endParaRPr>
            </a:p>
          </p:txBody>
        </p:sp>
        <p:sp>
          <p:nvSpPr>
            <p:cNvPr id="88078" name="AutoShape 14"/>
            <p:cNvSpPr>
              <a:spLocks noChangeArrowheads="1"/>
            </p:cNvSpPr>
            <p:nvPr/>
          </p:nvSpPr>
          <p:spPr bwMode="auto">
            <a:xfrm>
              <a:off x="793" y="2750"/>
              <a:ext cx="1859" cy="817"/>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88079" name="Text Box 15"/>
          <p:cNvSpPr txBox="1">
            <a:spLocks noChangeArrowheads="1"/>
          </p:cNvSpPr>
          <p:nvPr/>
        </p:nvSpPr>
        <p:spPr bwMode="auto">
          <a:xfrm>
            <a:off x="719676" y="1484313"/>
            <a:ext cx="47032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3F8991"/>
                </a:solidFill>
              </a:rPr>
              <a:t>Immobilized pH gradients (IPGs)</a:t>
            </a:r>
            <a:endParaRPr lang="el-GR" smtClean="0">
              <a:solidFill>
                <a:srgbClr val="3F8991"/>
              </a:solidFill>
            </a:endParaRPr>
          </a:p>
        </p:txBody>
      </p:sp>
      <p:sp>
        <p:nvSpPr>
          <p:cNvPr id="88080" name="Rectangle 16"/>
          <p:cNvSpPr>
            <a:spLocks noGrp="1" noChangeArrowheads="1"/>
          </p:cNvSpPr>
          <p:nvPr>
            <p:ph type="title"/>
          </p:nvPr>
        </p:nvSpPr>
        <p:spPr>
          <a:xfrm>
            <a:off x="704852" y="417526"/>
            <a:ext cx="10191749" cy="490537"/>
          </a:xfrm>
        </p:spPr>
        <p:txBody>
          <a:bodyPr/>
          <a:lstStyle/>
          <a:p>
            <a:r>
              <a:rPr lang="en-US" sz="3200" dirty="0">
                <a:solidFill>
                  <a:schemeClr val="tx1"/>
                </a:solidFill>
              </a:rPr>
              <a:t>1</a:t>
            </a:r>
            <a:r>
              <a:rPr lang="en-US" sz="3200" baseline="30000" dirty="0">
                <a:solidFill>
                  <a:schemeClr val="tx1"/>
                </a:solidFill>
              </a:rPr>
              <a:t>st</a:t>
            </a:r>
            <a:r>
              <a:rPr lang="en-US" sz="3200" dirty="0">
                <a:solidFill>
                  <a:schemeClr val="tx1"/>
                </a:solidFill>
              </a:rPr>
              <a:t> dimension</a:t>
            </a:r>
            <a:endParaRPr lang="el-GR" sz="3200" dirty="0">
              <a:solidFill>
                <a:schemeClr val="tx1"/>
              </a:solidFill>
            </a:endParaRPr>
          </a:p>
        </p:txBody>
      </p:sp>
      <p:sp>
        <p:nvSpPr>
          <p:cNvPr id="88081" name="Text Box 17"/>
          <p:cNvSpPr txBox="1">
            <a:spLocks noChangeArrowheads="1"/>
          </p:cNvSpPr>
          <p:nvPr/>
        </p:nvSpPr>
        <p:spPr bwMode="auto">
          <a:xfrm>
            <a:off x="2832100" y="908050"/>
            <a:ext cx="62399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dirty="0" err="1" smtClean="0">
                <a:solidFill>
                  <a:srgbClr val="000000"/>
                </a:solidFill>
              </a:rPr>
              <a:t>IsoElectric</a:t>
            </a:r>
            <a:r>
              <a:rPr lang="en-US" sz="2400" b="1" dirty="0" smtClean="0">
                <a:solidFill>
                  <a:srgbClr val="000000"/>
                </a:solidFill>
              </a:rPr>
              <a:t> Focusing, IEF</a:t>
            </a:r>
            <a:endParaRPr lang="el-GR" sz="2400" b="1" dirty="0" smtClean="0">
              <a:solidFill>
                <a:srgbClr val="000000"/>
              </a:solidFill>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2651" y="11906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92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3000">
                                          <p:stCondLst>
                                            <p:cond delay="0"/>
                                          </p:stCondLst>
                                        </p:cTn>
                                        <p:tgtEl>
                                          <p:spTgt spid="88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8073"/>
                                        </p:tgtEl>
                                        <p:attrNameLst>
                                          <p:attrName>style.visibility</p:attrName>
                                        </p:attrNameLst>
                                      </p:cBhvr>
                                      <p:to>
                                        <p:strVal val="visible"/>
                                      </p:to>
                                    </p:set>
                                    <p:animEffect transition="in" filter="dissolve">
                                      <p:cBhvr>
                                        <p:cTn id="11" dur="500"/>
                                        <p:tgtEl>
                                          <p:spTgt spid="880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8070"/>
                                        </p:tgtEl>
                                        <p:attrNameLst>
                                          <p:attrName>style.visibility</p:attrName>
                                        </p:attrNameLst>
                                      </p:cBhvr>
                                      <p:to>
                                        <p:strVal val="visible"/>
                                      </p:to>
                                    </p:set>
                                    <p:animEffect transition="in" filter="wipe(up)">
                                      <p:cBhvr>
                                        <p:cTn id="16" dur="500"/>
                                        <p:tgtEl>
                                          <p:spTgt spid="88070"/>
                                        </p:tgtEl>
                                      </p:cBhvr>
                                    </p:animEffect>
                                  </p:childTnLst>
                                </p:cTn>
                              </p:par>
                              <p:par>
                                <p:cTn id="17" presetID="17" presetClass="exit" presetSubtype="10" fill="hold" nodeType="withEffect">
                                  <p:stCondLst>
                                    <p:cond delay="0"/>
                                  </p:stCondLst>
                                  <p:childTnLst>
                                    <p:anim calcmode="lin" valueType="num">
                                      <p:cBhvr>
                                        <p:cTn id="18" dur="500"/>
                                        <p:tgtEl>
                                          <p:spTgt spid="88073"/>
                                        </p:tgtEl>
                                        <p:attrNameLst>
                                          <p:attrName>ppt_w</p:attrName>
                                        </p:attrNameLst>
                                      </p:cBhvr>
                                      <p:tavLst>
                                        <p:tav tm="0">
                                          <p:val>
                                            <p:strVal val="ppt_w"/>
                                          </p:val>
                                        </p:tav>
                                        <p:tav tm="100000">
                                          <p:val>
                                            <p:fltVal val="0"/>
                                          </p:val>
                                        </p:tav>
                                      </p:tavLst>
                                    </p:anim>
                                    <p:anim calcmode="lin" valueType="num">
                                      <p:cBhvr>
                                        <p:cTn id="19" dur="500"/>
                                        <p:tgtEl>
                                          <p:spTgt spid="88073"/>
                                        </p:tgtEl>
                                        <p:attrNameLst>
                                          <p:attrName>ppt_h</p:attrName>
                                        </p:attrNameLst>
                                      </p:cBhvr>
                                      <p:tavLst>
                                        <p:tav tm="0">
                                          <p:val>
                                            <p:strVal val="ppt_h"/>
                                          </p:val>
                                        </p:tav>
                                        <p:tav tm="100000">
                                          <p:val>
                                            <p:strVal val="ppt_h"/>
                                          </p:val>
                                        </p:tav>
                                      </p:tavLst>
                                    </p:anim>
                                    <p:set>
                                      <p:cBhvr>
                                        <p:cTn id="20" dur="1" fill="hold">
                                          <p:stCondLst>
                                            <p:cond delay="499"/>
                                          </p:stCondLst>
                                        </p:cTn>
                                        <p:tgtEl>
                                          <p:spTgt spid="8807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88076"/>
                                        </p:tgtEl>
                                        <p:attrNameLst>
                                          <p:attrName>style.visibility</p:attrName>
                                        </p:attrNameLst>
                                      </p:cBhvr>
                                      <p:to>
                                        <p:strVal val="visible"/>
                                      </p:to>
                                    </p:set>
                                    <p:animEffect transition="in" filter="wipe(up)">
                                      <p:cBhvr>
                                        <p:cTn id="25" dur="500"/>
                                        <p:tgtEl>
                                          <p:spTgt spid="88076"/>
                                        </p:tgtEl>
                                      </p:cBhvr>
                                    </p:animEffect>
                                  </p:childTnLst>
                                </p:cTn>
                              </p:par>
                              <p:par>
                                <p:cTn id="26" presetID="17" presetClass="exit" presetSubtype="10" fill="hold" nodeType="withEffect">
                                  <p:stCondLst>
                                    <p:cond delay="0"/>
                                  </p:stCondLst>
                                  <p:childTnLst>
                                    <p:anim calcmode="lin" valueType="num">
                                      <p:cBhvr>
                                        <p:cTn id="27" dur="500"/>
                                        <p:tgtEl>
                                          <p:spTgt spid="88070"/>
                                        </p:tgtEl>
                                        <p:attrNameLst>
                                          <p:attrName>ppt_w</p:attrName>
                                        </p:attrNameLst>
                                      </p:cBhvr>
                                      <p:tavLst>
                                        <p:tav tm="0">
                                          <p:val>
                                            <p:strVal val="ppt_w"/>
                                          </p:val>
                                        </p:tav>
                                        <p:tav tm="100000">
                                          <p:val>
                                            <p:fltVal val="0"/>
                                          </p:val>
                                        </p:tav>
                                      </p:tavLst>
                                    </p:anim>
                                    <p:anim calcmode="lin" valueType="num">
                                      <p:cBhvr>
                                        <p:cTn id="28" dur="500"/>
                                        <p:tgtEl>
                                          <p:spTgt spid="88070"/>
                                        </p:tgtEl>
                                        <p:attrNameLst>
                                          <p:attrName>ppt_h</p:attrName>
                                        </p:attrNameLst>
                                      </p:cBhvr>
                                      <p:tavLst>
                                        <p:tav tm="0">
                                          <p:val>
                                            <p:strVal val="ppt_h"/>
                                          </p:val>
                                        </p:tav>
                                        <p:tav tm="100000">
                                          <p:val>
                                            <p:strVal val="ppt_h"/>
                                          </p:val>
                                        </p:tav>
                                      </p:tavLst>
                                    </p:anim>
                                    <p:set>
                                      <p:cBhvr>
                                        <p:cTn id="29" dur="1" fill="hold">
                                          <p:stCondLst>
                                            <p:cond delay="499"/>
                                          </p:stCondLst>
                                        </p:cTn>
                                        <p:tgtEl>
                                          <p:spTgt spid="880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load ge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742" y="2047875"/>
            <a:ext cx="1824567" cy="1358900"/>
          </a:xfrm>
          <a:prstGeom prst="rect">
            <a:avLst/>
          </a:prstGeom>
          <a:noFill/>
          <a:extLst>
            <a:ext uri="{909E8E84-426E-40DD-AFC4-6F175D3DCCD1}">
              <a14:hiddenFill xmlns:a14="http://schemas.microsoft.com/office/drawing/2010/main">
                <a:solidFill>
                  <a:srgbClr val="FFFFFF"/>
                </a:solidFill>
              </a14:hiddenFill>
            </a:ext>
          </a:extLst>
        </p:spPr>
      </p:pic>
      <p:pic>
        <p:nvPicPr>
          <p:cNvPr id="89091" name="Picture 3" descr="2d system_ett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310" y="4004471"/>
            <a:ext cx="3657476" cy="2361086"/>
          </a:xfrm>
          <a:prstGeom prst="rect">
            <a:avLst/>
          </a:prstGeom>
          <a:noFill/>
          <a:extLst>
            <a:ext uri="{909E8E84-426E-40DD-AFC4-6F175D3DCCD1}">
              <a14:hiddenFill xmlns:a14="http://schemas.microsoft.com/office/drawing/2010/main">
                <a:solidFill>
                  <a:srgbClr val="FFFFFF"/>
                </a:solidFill>
              </a14:hiddenFill>
            </a:ext>
          </a:extLst>
        </p:spPr>
      </p:pic>
      <p:sp>
        <p:nvSpPr>
          <p:cNvPr id="89092" name="Rectangle 4"/>
          <p:cNvSpPr>
            <a:spLocks noGrp="1" noChangeArrowheads="1"/>
          </p:cNvSpPr>
          <p:nvPr>
            <p:ph type="title"/>
          </p:nvPr>
        </p:nvSpPr>
        <p:spPr>
          <a:xfrm>
            <a:off x="609609" y="384188"/>
            <a:ext cx="10479617" cy="523875"/>
          </a:xfrm>
        </p:spPr>
        <p:txBody>
          <a:bodyPr/>
          <a:lstStyle/>
          <a:p>
            <a:r>
              <a:rPr lang="en-US" sz="3200" dirty="0"/>
              <a:t>2</a:t>
            </a:r>
            <a:r>
              <a:rPr lang="en-US" sz="3200" baseline="30000" dirty="0"/>
              <a:t>nd</a:t>
            </a:r>
            <a:r>
              <a:rPr lang="en-US" sz="3200" dirty="0"/>
              <a:t> dimension</a:t>
            </a:r>
            <a:endParaRPr lang="el-GR" sz="3200" dirty="0"/>
          </a:p>
        </p:txBody>
      </p:sp>
      <p:sp>
        <p:nvSpPr>
          <p:cNvPr id="89093" name="Rectangle 5"/>
          <p:cNvSpPr>
            <a:spLocks noChangeArrowheads="1"/>
          </p:cNvSpPr>
          <p:nvPr/>
        </p:nvSpPr>
        <p:spPr bwMode="auto">
          <a:xfrm>
            <a:off x="1363142" y="2057400"/>
            <a:ext cx="2688167" cy="17287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9094" name="Text Box 6"/>
          <p:cNvSpPr txBox="1">
            <a:spLocks noChangeArrowheads="1"/>
          </p:cNvSpPr>
          <p:nvPr/>
        </p:nvSpPr>
        <p:spPr bwMode="auto">
          <a:xfrm>
            <a:off x="239187" y="2370885"/>
            <a:ext cx="6731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pH 3</a:t>
            </a:r>
            <a:endParaRPr lang="el-GR" sz="1600" dirty="0" smtClean="0">
              <a:solidFill>
                <a:srgbClr val="000000"/>
              </a:solidFill>
            </a:endParaRPr>
          </a:p>
        </p:txBody>
      </p:sp>
      <p:sp>
        <p:nvSpPr>
          <p:cNvPr id="89095" name="Text Box 7"/>
          <p:cNvSpPr txBox="1">
            <a:spLocks noChangeArrowheads="1"/>
          </p:cNvSpPr>
          <p:nvPr/>
        </p:nvSpPr>
        <p:spPr bwMode="auto">
          <a:xfrm>
            <a:off x="4367744" y="2378088"/>
            <a:ext cx="7683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pH 10</a:t>
            </a:r>
            <a:endParaRPr lang="el-GR" sz="1600" dirty="0" smtClean="0">
              <a:solidFill>
                <a:srgbClr val="000000"/>
              </a:solidFill>
            </a:endParaRPr>
          </a:p>
        </p:txBody>
      </p:sp>
      <p:pic>
        <p:nvPicPr>
          <p:cNvPr id="89096" name="Picture 8" descr="ief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060575"/>
            <a:ext cx="2794000" cy="95250"/>
          </a:xfrm>
          <a:prstGeom prst="rect">
            <a:avLst/>
          </a:prstGeom>
          <a:noFill/>
          <a:extLst>
            <a:ext uri="{909E8E84-426E-40DD-AFC4-6F175D3DCCD1}">
              <a14:hiddenFill xmlns:a14="http://schemas.microsoft.com/office/drawing/2010/main">
                <a:solidFill>
                  <a:srgbClr val="FFFFFF"/>
                </a:solidFill>
              </a14:hiddenFill>
            </a:ext>
          </a:extLst>
        </p:spPr>
      </p:pic>
      <p:sp>
        <p:nvSpPr>
          <p:cNvPr id="89097" name="Text Box 9"/>
          <p:cNvSpPr txBox="1">
            <a:spLocks noChangeArrowheads="1"/>
          </p:cNvSpPr>
          <p:nvPr/>
        </p:nvSpPr>
        <p:spPr bwMode="auto">
          <a:xfrm>
            <a:off x="4751919" y="1341438"/>
            <a:ext cx="15367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The strip is loaded onto a SDS gel</a:t>
            </a:r>
            <a:endParaRPr lang="el-GR" sz="1400" smtClean="0">
              <a:solidFill>
                <a:srgbClr val="000000"/>
              </a:solidFill>
            </a:endParaRPr>
          </a:p>
        </p:txBody>
      </p:sp>
      <p:sp>
        <p:nvSpPr>
          <p:cNvPr id="89098" name="Text Box 10"/>
          <p:cNvSpPr txBox="1">
            <a:spLocks noChangeArrowheads="1"/>
          </p:cNvSpPr>
          <p:nvPr/>
        </p:nvSpPr>
        <p:spPr bwMode="auto">
          <a:xfrm>
            <a:off x="7333184" y="1722021"/>
            <a:ext cx="5757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Mw</a:t>
            </a:r>
            <a:endParaRPr lang="el-GR" sz="1600" dirty="0" smtClean="0">
              <a:solidFill>
                <a:srgbClr val="000000"/>
              </a:solidFill>
            </a:endParaRPr>
          </a:p>
        </p:txBody>
      </p:sp>
      <p:sp>
        <p:nvSpPr>
          <p:cNvPr id="89099" name="Line 11"/>
          <p:cNvSpPr>
            <a:spLocks noChangeShapeType="1"/>
          </p:cNvSpPr>
          <p:nvPr/>
        </p:nvSpPr>
        <p:spPr bwMode="auto">
          <a:xfrm>
            <a:off x="8606755" y="828855"/>
            <a:ext cx="996951"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89100" name="Text Box 12"/>
          <p:cNvSpPr txBox="1">
            <a:spLocks noChangeArrowheads="1"/>
          </p:cNvSpPr>
          <p:nvPr/>
        </p:nvSpPr>
        <p:spPr bwMode="auto">
          <a:xfrm>
            <a:off x="9812867" y="708204"/>
            <a:ext cx="4804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err="1" smtClean="0">
                <a:solidFill>
                  <a:srgbClr val="000000"/>
                </a:solidFill>
              </a:rPr>
              <a:t>pI</a:t>
            </a:r>
            <a:endParaRPr lang="el-GR" sz="1600" dirty="0" smtClean="0">
              <a:solidFill>
                <a:srgbClr val="000000"/>
              </a:solidFill>
            </a:endParaRPr>
          </a:p>
        </p:txBody>
      </p:sp>
      <p:sp>
        <p:nvSpPr>
          <p:cNvPr id="89101" name="Line 13"/>
          <p:cNvSpPr>
            <a:spLocks noChangeShapeType="1"/>
          </p:cNvSpPr>
          <p:nvPr/>
        </p:nvSpPr>
        <p:spPr bwMode="auto">
          <a:xfrm flipH="1">
            <a:off x="7889048" y="1028914"/>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89102" name="Picture 14" descr="2d system_gel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103" y="3098658"/>
            <a:ext cx="1439333" cy="971550"/>
          </a:xfrm>
          <a:prstGeom prst="rect">
            <a:avLst/>
          </a:prstGeom>
          <a:noFill/>
          <a:extLst>
            <a:ext uri="{909E8E84-426E-40DD-AFC4-6F175D3DCCD1}">
              <a14:hiddenFill xmlns:a14="http://schemas.microsoft.com/office/drawing/2010/main">
                <a:solidFill>
                  <a:srgbClr val="FFFFFF"/>
                </a:solidFill>
              </a14:hiddenFill>
            </a:ext>
          </a:extLst>
        </p:spPr>
      </p:pic>
      <p:sp>
        <p:nvSpPr>
          <p:cNvPr id="89103" name="Text Box 15"/>
          <p:cNvSpPr txBox="1">
            <a:spLocks noChangeArrowheads="1"/>
          </p:cNvSpPr>
          <p:nvPr/>
        </p:nvSpPr>
        <p:spPr bwMode="auto">
          <a:xfrm>
            <a:off x="10272183" y="1605177"/>
            <a:ext cx="19198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b="1" smtClean="0">
                <a:solidFill>
                  <a:srgbClr val="0000FF"/>
                </a:solidFill>
              </a:rPr>
              <a:t>Staining !</a:t>
            </a:r>
            <a:endParaRPr lang="el-GR" sz="1400" b="1" smtClean="0">
              <a:solidFill>
                <a:srgbClr val="0000FF"/>
              </a:solidFill>
            </a:endParaRPr>
          </a:p>
        </p:txBody>
      </p:sp>
      <p:sp>
        <p:nvSpPr>
          <p:cNvPr id="89104" name="Text Box 16"/>
          <p:cNvSpPr txBox="1">
            <a:spLocks noChangeArrowheads="1"/>
          </p:cNvSpPr>
          <p:nvPr/>
        </p:nvSpPr>
        <p:spPr bwMode="auto">
          <a:xfrm>
            <a:off x="1295400" y="4221170"/>
            <a:ext cx="288078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sz="1600" smtClean="0">
                <a:solidFill>
                  <a:srgbClr val="000000"/>
                </a:solidFill>
              </a:rPr>
              <a:t>Proteins that were separated on IEF gel are next separated in the second dimension based on their molecular weights.</a:t>
            </a:r>
            <a:r>
              <a:rPr lang="el-GR" smtClean="0">
                <a:solidFill>
                  <a:srgbClr val="000000"/>
                </a:solidFill>
              </a:rPr>
              <a:t> </a:t>
            </a:r>
          </a:p>
        </p:txBody>
      </p:sp>
      <p:sp>
        <p:nvSpPr>
          <p:cNvPr id="89105" name="AutoShape 17"/>
          <p:cNvSpPr>
            <a:spLocks noChangeArrowheads="1"/>
          </p:cNvSpPr>
          <p:nvPr/>
        </p:nvSpPr>
        <p:spPr bwMode="auto">
          <a:xfrm rot="4658160">
            <a:off x="8160545" y="3668980"/>
            <a:ext cx="576262" cy="670983"/>
          </a:xfrm>
          <a:prstGeom prst="lightningBolt">
            <a:avLst/>
          </a:prstGeom>
          <a:solidFill>
            <a:srgbClr val="FFFF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89106" name="Picture 18" descr="unstainded gel1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7098" y="2047875"/>
            <a:ext cx="1452172" cy="976313"/>
          </a:xfrm>
          <a:prstGeom prst="rect">
            <a:avLst/>
          </a:prstGeom>
          <a:noFill/>
          <a:extLst>
            <a:ext uri="{909E8E84-426E-40DD-AFC4-6F175D3DCCD1}">
              <a14:hiddenFill xmlns:a14="http://schemas.microsoft.com/office/drawing/2010/main">
                <a:solidFill>
                  <a:srgbClr val="FFFFFF"/>
                </a:solidFill>
              </a14:hiddenFill>
            </a:ext>
          </a:extLst>
        </p:spPr>
      </p:pic>
      <p:pic>
        <p:nvPicPr>
          <p:cNvPr id="450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4118" y="6075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19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fade">
                                      <p:cBhvr>
                                        <p:cTn id="7" dur="1000"/>
                                        <p:tgtEl>
                                          <p:spTgt spid="890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89096"/>
                                        </p:tgtEl>
                                        <p:attrNameLst>
                                          <p:attrName>style.visibility</p:attrName>
                                        </p:attrNameLst>
                                      </p:cBhvr>
                                      <p:to>
                                        <p:strVal val="visible"/>
                                      </p:to>
                                    </p:set>
                                    <p:anim calcmode="lin" valueType="num">
                                      <p:cBhvr additive="base">
                                        <p:cTn id="12" dur="2000" fill="hold"/>
                                        <p:tgtEl>
                                          <p:spTgt spid="89096"/>
                                        </p:tgtEl>
                                        <p:attrNameLst>
                                          <p:attrName>ppt_x</p:attrName>
                                        </p:attrNameLst>
                                      </p:cBhvr>
                                      <p:tavLst>
                                        <p:tav tm="0">
                                          <p:val>
                                            <p:strVal val="#ppt_x"/>
                                          </p:val>
                                        </p:tav>
                                        <p:tav tm="100000">
                                          <p:val>
                                            <p:strVal val="#ppt_x"/>
                                          </p:val>
                                        </p:tav>
                                      </p:tavLst>
                                    </p:anim>
                                    <p:anim calcmode="lin" valueType="num">
                                      <p:cBhvr additive="base">
                                        <p:cTn id="13" dur="2000" fill="hold"/>
                                        <p:tgtEl>
                                          <p:spTgt spid="89096"/>
                                        </p:tgtEl>
                                        <p:attrNameLst>
                                          <p:attrName>ppt_y</p:attrName>
                                        </p:attrNameLst>
                                      </p:cBhvr>
                                      <p:tavLst>
                                        <p:tav tm="0">
                                          <p:val>
                                            <p:strVal val="0-#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89097">
                                            <p:txEl>
                                              <p:pRg st="0" end="0"/>
                                            </p:txEl>
                                          </p:spTgt>
                                        </p:tgtEl>
                                        <p:attrNameLst>
                                          <p:attrName>style.visibility</p:attrName>
                                        </p:attrNameLst>
                                      </p:cBhvr>
                                      <p:to>
                                        <p:strVal val="visible"/>
                                      </p:to>
                                    </p:set>
                                    <p:anim calcmode="lin" valueType="num">
                                      <p:cBhvr>
                                        <p:cTn id="16" dur="1000" fill="hold"/>
                                        <p:tgtEl>
                                          <p:spTgt spid="89097">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89097">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89097">
                                            <p:txEl>
                                              <p:pRg st="0" end="0"/>
                                            </p:txEl>
                                          </p:spTgt>
                                        </p:tgtEl>
                                      </p:cBhvr>
                                    </p:animEffect>
                                  </p:childTnLst>
                                </p:cTn>
                              </p:par>
                              <p:par>
                                <p:cTn id="19" presetID="11" presetClass="entr" presetSubtype="0" fill="hold" grpId="0" nodeType="withEffect">
                                  <p:stCondLst>
                                    <p:cond delay="2000"/>
                                  </p:stCondLst>
                                  <p:childTnLst>
                                    <p:set>
                                      <p:cBhvr>
                                        <p:cTn id="20" dur="5000">
                                          <p:stCondLst>
                                            <p:cond delay="0"/>
                                          </p:stCondLst>
                                        </p:cTn>
                                        <p:tgtEl>
                                          <p:spTgt spid="89094"/>
                                        </p:tgtEl>
                                        <p:attrNameLst>
                                          <p:attrName>style.visibility</p:attrName>
                                        </p:attrNameLst>
                                      </p:cBhvr>
                                      <p:to>
                                        <p:strVal val="visible"/>
                                      </p:to>
                                    </p:set>
                                  </p:childTnLst>
                                </p:cTn>
                              </p:par>
                              <p:par>
                                <p:cTn id="21" presetID="11" presetClass="entr" presetSubtype="0" fill="hold" grpId="0" nodeType="withEffect">
                                  <p:stCondLst>
                                    <p:cond delay="2000"/>
                                  </p:stCondLst>
                                  <p:childTnLst>
                                    <p:set>
                                      <p:cBhvr>
                                        <p:cTn id="22" dur="5000">
                                          <p:stCondLst>
                                            <p:cond delay="0"/>
                                          </p:stCondLst>
                                        </p:cTn>
                                        <p:tgtEl>
                                          <p:spTgt spid="890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89090"/>
                                        </p:tgtEl>
                                        <p:attrNameLst>
                                          <p:attrName>style.visibility</p:attrName>
                                        </p:attrNameLst>
                                      </p:cBhvr>
                                      <p:to>
                                        <p:strVal val="visible"/>
                                      </p:to>
                                    </p:set>
                                    <p:anim calcmode="lin" valueType="num">
                                      <p:cBhvr>
                                        <p:cTn id="27" dur="1000" fill="hold"/>
                                        <p:tgtEl>
                                          <p:spTgt spid="89090"/>
                                        </p:tgtEl>
                                        <p:attrNameLst>
                                          <p:attrName>ppt_w</p:attrName>
                                        </p:attrNameLst>
                                      </p:cBhvr>
                                      <p:tavLst>
                                        <p:tav tm="0">
                                          <p:val>
                                            <p:strVal val="#ppt_w*0.70"/>
                                          </p:val>
                                        </p:tav>
                                        <p:tav tm="100000">
                                          <p:val>
                                            <p:strVal val="#ppt_w"/>
                                          </p:val>
                                        </p:tav>
                                      </p:tavLst>
                                    </p:anim>
                                    <p:anim calcmode="lin" valueType="num">
                                      <p:cBhvr>
                                        <p:cTn id="28" dur="1000" fill="hold"/>
                                        <p:tgtEl>
                                          <p:spTgt spid="89090"/>
                                        </p:tgtEl>
                                        <p:attrNameLst>
                                          <p:attrName>ppt_h</p:attrName>
                                        </p:attrNameLst>
                                      </p:cBhvr>
                                      <p:tavLst>
                                        <p:tav tm="0">
                                          <p:val>
                                            <p:strVal val="#ppt_h"/>
                                          </p:val>
                                        </p:tav>
                                        <p:tav tm="100000">
                                          <p:val>
                                            <p:strVal val="#ppt_h"/>
                                          </p:val>
                                        </p:tav>
                                      </p:tavLst>
                                    </p:anim>
                                    <p:animEffect transition="in" filter="fade">
                                      <p:cBhvr>
                                        <p:cTn id="29" dur="1000"/>
                                        <p:tgtEl>
                                          <p:spTgt spid="89090"/>
                                        </p:tgtEl>
                                      </p:cBhvr>
                                    </p:animEffect>
                                  </p:childTnLst>
                                </p:cTn>
                              </p:par>
                            </p:childTnLst>
                          </p:cTn>
                        </p:par>
                        <p:par>
                          <p:cTn id="30" fill="hold" nodeType="afterGroup">
                            <p:stCondLst>
                              <p:cond delay="1000"/>
                            </p:stCondLst>
                            <p:childTnLst>
                              <p:par>
                                <p:cTn id="31" presetID="0" presetClass="path" presetSubtype="0" accel="50000" decel="50000" fill="hold" nodeType="afterEffect">
                                  <p:stCondLst>
                                    <p:cond delay="0"/>
                                  </p:stCondLst>
                                  <p:childTnLst>
                                    <p:animMotion origin="layout" path="M 0.09149 -0.01296 C 0.17066 -0.00324 0.24948 0.00741 0.29062 0.05024 C 0.33246 0.09375 0.33281 0.21343 0.34167 0.24815 " pathEditMode="relative" rAng="803833" ptsTypes="aaA">
                                      <p:cBhvr>
                                        <p:cTn id="32" dur="2000" fill="hold"/>
                                        <p:tgtEl>
                                          <p:spTgt spid="89090"/>
                                        </p:tgtEl>
                                        <p:attrNameLst>
                                          <p:attrName>ppt_x</p:attrName>
                                          <p:attrName>ppt_y</p:attrName>
                                        </p:attrNameLst>
                                      </p:cBhvr>
                                      <p:rCtr x="12760" y="11644"/>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1" presetClass="entr" presetSubtype="0" fill="hold" grpId="0" nodeType="clickEffect">
                                  <p:stCondLst>
                                    <p:cond delay="0"/>
                                  </p:stCondLst>
                                  <p:childTnLst>
                                    <p:set>
                                      <p:cBhvr>
                                        <p:cTn id="36" dur="1000">
                                          <p:stCondLst>
                                            <p:cond delay="0"/>
                                          </p:stCondLst>
                                        </p:cTn>
                                        <p:tgtEl>
                                          <p:spTgt spid="8910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89106"/>
                                        </p:tgtEl>
                                        <p:attrNameLst>
                                          <p:attrName>style.visibility</p:attrName>
                                        </p:attrNameLst>
                                      </p:cBhvr>
                                      <p:to>
                                        <p:strVal val="visible"/>
                                      </p:to>
                                    </p:set>
                                    <p:anim calcmode="lin" valueType="num">
                                      <p:cBhvr>
                                        <p:cTn id="41" dur="1000" fill="hold"/>
                                        <p:tgtEl>
                                          <p:spTgt spid="89106"/>
                                        </p:tgtEl>
                                        <p:attrNameLst>
                                          <p:attrName>ppt_w</p:attrName>
                                        </p:attrNameLst>
                                      </p:cBhvr>
                                      <p:tavLst>
                                        <p:tav tm="0">
                                          <p:val>
                                            <p:strVal val="#ppt_w*0.70"/>
                                          </p:val>
                                        </p:tav>
                                        <p:tav tm="100000">
                                          <p:val>
                                            <p:strVal val="#ppt_w"/>
                                          </p:val>
                                        </p:tav>
                                      </p:tavLst>
                                    </p:anim>
                                    <p:anim calcmode="lin" valueType="num">
                                      <p:cBhvr>
                                        <p:cTn id="42" dur="1000" fill="hold"/>
                                        <p:tgtEl>
                                          <p:spTgt spid="89106"/>
                                        </p:tgtEl>
                                        <p:attrNameLst>
                                          <p:attrName>ppt_h</p:attrName>
                                        </p:attrNameLst>
                                      </p:cBhvr>
                                      <p:tavLst>
                                        <p:tav tm="0">
                                          <p:val>
                                            <p:strVal val="#ppt_h"/>
                                          </p:val>
                                        </p:tav>
                                        <p:tav tm="100000">
                                          <p:val>
                                            <p:strVal val="#ppt_h"/>
                                          </p:val>
                                        </p:tav>
                                      </p:tavLst>
                                    </p:anim>
                                    <p:animEffect transition="in" filter="fade">
                                      <p:cBhvr>
                                        <p:cTn id="43" dur="1000"/>
                                        <p:tgtEl>
                                          <p:spTgt spid="89106"/>
                                        </p:tgtEl>
                                      </p:cBhvr>
                                    </p:animEffect>
                                  </p:childTnLst>
                                </p:cTn>
                              </p:par>
                              <p:par>
                                <p:cTn id="44" presetID="0" presetClass="path" presetSubtype="0" accel="50000" decel="50000" fill="hold" nodeType="withEffect">
                                  <p:stCondLst>
                                    <p:cond delay="0"/>
                                  </p:stCondLst>
                                  <p:childTnLst>
                                    <p:animMotion origin="layout" path="M -4.16667E-6 0.14931 C -4.16667E-6 0.08681 -4.16667E-6 0.02477 -4.16667E-6 0 " pathEditMode="relative" rAng="0" ptsTypes="aA">
                                      <p:cBhvr>
                                        <p:cTn id="45" dur="2000" fill="hold"/>
                                        <p:tgtEl>
                                          <p:spTgt spid="89106"/>
                                        </p:tgtEl>
                                        <p:attrNameLst>
                                          <p:attrName>ppt_x</p:attrName>
                                          <p:attrName>ppt_y</p:attrName>
                                        </p:attrNameLst>
                                      </p:cBhvr>
                                      <p:rCtr x="0" y="-7477"/>
                                    </p:animMotion>
                                  </p:childTnLst>
                                </p:cTn>
                              </p:par>
                              <p:par>
                                <p:cTn id="46" presetID="10" presetClass="exit" presetSubtype="0" fill="hold" nodeType="withEffect">
                                  <p:stCondLst>
                                    <p:cond delay="0"/>
                                  </p:stCondLst>
                                  <p:childTnLst>
                                    <p:animEffect transition="out" filter="fade">
                                      <p:cBhvr>
                                        <p:cTn id="47" dur="1000"/>
                                        <p:tgtEl>
                                          <p:spTgt spid="89090"/>
                                        </p:tgtEl>
                                      </p:cBhvr>
                                    </p:animEffect>
                                    <p:set>
                                      <p:cBhvr>
                                        <p:cTn id="48" dur="1" fill="hold">
                                          <p:stCondLst>
                                            <p:cond delay="999"/>
                                          </p:stCondLst>
                                        </p:cTn>
                                        <p:tgtEl>
                                          <p:spTgt spid="89090"/>
                                        </p:tgtEl>
                                        <p:attrNameLst>
                                          <p:attrName>style.visibility</p:attrName>
                                        </p:attrNameLst>
                                      </p:cBhvr>
                                      <p:to>
                                        <p:strVal val="hidden"/>
                                      </p:to>
                                    </p:set>
                                  </p:childTnLst>
                                </p:cTn>
                              </p:par>
                              <p:par>
                                <p:cTn id="49" presetID="55" presetClass="entr" presetSubtype="0" fill="hold" grpId="0" nodeType="withEffect">
                                  <p:stCondLst>
                                    <p:cond delay="1500"/>
                                  </p:stCondLst>
                                  <p:childTnLst>
                                    <p:set>
                                      <p:cBhvr>
                                        <p:cTn id="50" dur="1" fill="hold">
                                          <p:stCondLst>
                                            <p:cond delay="0"/>
                                          </p:stCondLst>
                                        </p:cTn>
                                        <p:tgtEl>
                                          <p:spTgt spid="89103"/>
                                        </p:tgtEl>
                                        <p:attrNameLst>
                                          <p:attrName>style.visibility</p:attrName>
                                        </p:attrNameLst>
                                      </p:cBhvr>
                                      <p:to>
                                        <p:strVal val="visible"/>
                                      </p:to>
                                    </p:set>
                                    <p:anim calcmode="lin" valueType="num">
                                      <p:cBhvr>
                                        <p:cTn id="51" dur="1000" fill="hold"/>
                                        <p:tgtEl>
                                          <p:spTgt spid="89103"/>
                                        </p:tgtEl>
                                        <p:attrNameLst>
                                          <p:attrName>ppt_w</p:attrName>
                                        </p:attrNameLst>
                                      </p:cBhvr>
                                      <p:tavLst>
                                        <p:tav tm="0">
                                          <p:val>
                                            <p:strVal val="#ppt_w*0.70"/>
                                          </p:val>
                                        </p:tav>
                                        <p:tav tm="100000">
                                          <p:val>
                                            <p:strVal val="#ppt_w"/>
                                          </p:val>
                                        </p:tav>
                                      </p:tavLst>
                                    </p:anim>
                                    <p:anim calcmode="lin" valueType="num">
                                      <p:cBhvr>
                                        <p:cTn id="52" dur="1000" fill="hold"/>
                                        <p:tgtEl>
                                          <p:spTgt spid="89103"/>
                                        </p:tgtEl>
                                        <p:attrNameLst>
                                          <p:attrName>ppt_h</p:attrName>
                                        </p:attrNameLst>
                                      </p:cBhvr>
                                      <p:tavLst>
                                        <p:tav tm="0">
                                          <p:val>
                                            <p:strVal val="#ppt_h"/>
                                          </p:val>
                                        </p:tav>
                                        <p:tav tm="100000">
                                          <p:val>
                                            <p:strVal val="#ppt_h"/>
                                          </p:val>
                                        </p:tav>
                                      </p:tavLst>
                                    </p:anim>
                                    <p:animEffect transition="in" filter="fade">
                                      <p:cBhvr>
                                        <p:cTn id="53" dur="1000"/>
                                        <p:tgtEl>
                                          <p:spTgt spid="8910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5" presetClass="entr" presetSubtype="0" fill="hold" nodeType="clickEffect">
                                  <p:stCondLst>
                                    <p:cond delay="0"/>
                                  </p:stCondLst>
                                  <p:childTnLst>
                                    <p:set>
                                      <p:cBhvr>
                                        <p:cTn id="57" dur="1" fill="hold">
                                          <p:stCondLst>
                                            <p:cond delay="0"/>
                                          </p:stCondLst>
                                        </p:cTn>
                                        <p:tgtEl>
                                          <p:spTgt spid="89102"/>
                                        </p:tgtEl>
                                        <p:attrNameLst>
                                          <p:attrName>style.visibility</p:attrName>
                                        </p:attrNameLst>
                                      </p:cBhvr>
                                      <p:to>
                                        <p:strVal val="visible"/>
                                      </p:to>
                                    </p:set>
                                    <p:anim calcmode="lin" valueType="num">
                                      <p:cBhvr>
                                        <p:cTn id="58" dur="1000" fill="hold"/>
                                        <p:tgtEl>
                                          <p:spTgt spid="89102"/>
                                        </p:tgtEl>
                                        <p:attrNameLst>
                                          <p:attrName>ppt_w</p:attrName>
                                        </p:attrNameLst>
                                      </p:cBhvr>
                                      <p:tavLst>
                                        <p:tav tm="0">
                                          <p:val>
                                            <p:strVal val="#ppt_w*0.70"/>
                                          </p:val>
                                        </p:tav>
                                        <p:tav tm="100000">
                                          <p:val>
                                            <p:strVal val="#ppt_w"/>
                                          </p:val>
                                        </p:tav>
                                      </p:tavLst>
                                    </p:anim>
                                    <p:anim calcmode="lin" valueType="num">
                                      <p:cBhvr>
                                        <p:cTn id="59" dur="1000" fill="hold"/>
                                        <p:tgtEl>
                                          <p:spTgt spid="89102"/>
                                        </p:tgtEl>
                                        <p:attrNameLst>
                                          <p:attrName>ppt_h</p:attrName>
                                        </p:attrNameLst>
                                      </p:cBhvr>
                                      <p:tavLst>
                                        <p:tav tm="0">
                                          <p:val>
                                            <p:strVal val="#ppt_h"/>
                                          </p:val>
                                        </p:tav>
                                        <p:tav tm="100000">
                                          <p:val>
                                            <p:strVal val="#ppt_h"/>
                                          </p:val>
                                        </p:tav>
                                      </p:tavLst>
                                    </p:anim>
                                    <p:animEffect transition="in" filter="fade">
                                      <p:cBhvr>
                                        <p:cTn id="60" dur="1000"/>
                                        <p:tgtEl>
                                          <p:spTgt spid="89102"/>
                                        </p:tgtEl>
                                      </p:cBhvr>
                                    </p:animEffect>
                                  </p:childTnLst>
                                </p:cTn>
                              </p:par>
                              <p:par>
                                <p:cTn id="61" presetID="0" presetClass="path" presetSubtype="0" accel="50000" decel="50000" fill="hold" nodeType="withEffect">
                                  <p:stCondLst>
                                    <p:cond delay="0"/>
                                  </p:stCondLst>
                                  <p:childTnLst>
                                    <p:animMotion origin="layout" path="M 0.00782 -0.00024 C 0.00035 -0.05162 -0.00677 -0.10463 0.01355 -0.13658 C 0.03299 -0.16829 0.11042 -0.18403 0.12935 -0.19283 " pathEditMode="relative" rAng="1038996" ptsTypes="aaA">
                                      <p:cBhvr>
                                        <p:cTn id="62" dur="2000" fill="hold"/>
                                        <p:tgtEl>
                                          <p:spTgt spid="89102"/>
                                        </p:tgtEl>
                                        <p:attrNameLst>
                                          <p:attrName>ppt_x</p:attrName>
                                          <p:attrName>ppt_y</p:attrName>
                                        </p:attrNameLst>
                                      </p:cBhvr>
                                      <p:rCtr x="4288" y="-10370"/>
                                    </p:animMotion>
                                  </p:childTnLst>
                                </p:cTn>
                              </p:par>
                              <p:par>
                                <p:cTn id="63" presetID="17" presetClass="exit" presetSubtype="10" fill="hold" nodeType="withEffect">
                                  <p:stCondLst>
                                    <p:cond delay="0"/>
                                  </p:stCondLst>
                                  <p:childTnLst>
                                    <p:anim calcmode="lin" valueType="num">
                                      <p:cBhvr>
                                        <p:cTn id="64" dur="500"/>
                                        <p:tgtEl>
                                          <p:spTgt spid="89106"/>
                                        </p:tgtEl>
                                        <p:attrNameLst>
                                          <p:attrName>ppt_w</p:attrName>
                                        </p:attrNameLst>
                                      </p:cBhvr>
                                      <p:tavLst>
                                        <p:tav tm="0">
                                          <p:val>
                                            <p:strVal val="ppt_w"/>
                                          </p:val>
                                        </p:tav>
                                        <p:tav tm="100000">
                                          <p:val>
                                            <p:fltVal val="0"/>
                                          </p:val>
                                        </p:tav>
                                      </p:tavLst>
                                    </p:anim>
                                    <p:anim calcmode="lin" valueType="num">
                                      <p:cBhvr>
                                        <p:cTn id="65" dur="500"/>
                                        <p:tgtEl>
                                          <p:spTgt spid="89106"/>
                                        </p:tgtEl>
                                        <p:attrNameLst>
                                          <p:attrName>ppt_h</p:attrName>
                                        </p:attrNameLst>
                                      </p:cBhvr>
                                      <p:tavLst>
                                        <p:tav tm="0">
                                          <p:val>
                                            <p:strVal val="ppt_h"/>
                                          </p:val>
                                        </p:tav>
                                        <p:tav tm="100000">
                                          <p:val>
                                            <p:strVal val="ppt_h"/>
                                          </p:val>
                                        </p:tav>
                                      </p:tavLst>
                                    </p:anim>
                                    <p:set>
                                      <p:cBhvr>
                                        <p:cTn id="66" dur="1" fill="hold">
                                          <p:stCondLst>
                                            <p:cond delay="499"/>
                                          </p:stCondLst>
                                        </p:cTn>
                                        <p:tgtEl>
                                          <p:spTgt spid="89106"/>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89101"/>
                                        </p:tgtEl>
                                        <p:attrNameLst>
                                          <p:attrName>style.visibility</p:attrName>
                                        </p:attrNameLst>
                                      </p:cBhvr>
                                      <p:to>
                                        <p:strVal val="visible"/>
                                      </p:to>
                                    </p:set>
                                    <p:animEffect transition="in" filter="fade">
                                      <p:cBhvr>
                                        <p:cTn id="69" dur="2000"/>
                                        <p:tgtEl>
                                          <p:spTgt spid="8910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9098"/>
                                        </p:tgtEl>
                                        <p:attrNameLst>
                                          <p:attrName>style.visibility</p:attrName>
                                        </p:attrNameLst>
                                      </p:cBhvr>
                                      <p:to>
                                        <p:strVal val="visible"/>
                                      </p:to>
                                    </p:set>
                                    <p:animEffect transition="in" filter="fade">
                                      <p:cBhvr>
                                        <p:cTn id="72" dur="2000"/>
                                        <p:tgtEl>
                                          <p:spTgt spid="8909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9099"/>
                                        </p:tgtEl>
                                        <p:attrNameLst>
                                          <p:attrName>style.visibility</p:attrName>
                                        </p:attrNameLst>
                                      </p:cBhvr>
                                      <p:to>
                                        <p:strVal val="visible"/>
                                      </p:to>
                                    </p:set>
                                    <p:animEffect transition="in" filter="fade">
                                      <p:cBhvr>
                                        <p:cTn id="75" dur="2000"/>
                                        <p:tgtEl>
                                          <p:spTgt spid="8909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9100"/>
                                        </p:tgtEl>
                                        <p:attrNameLst>
                                          <p:attrName>style.visibility</p:attrName>
                                        </p:attrNameLst>
                                      </p:cBhvr>
                                      <p:to>
                                        <p:strVal val="visible"/>
                                      </p:to>
                                    </p:set>
                                    <p:animEffect transition="in" filter="fade">
                                      <p:cBhvr>
                                        <p:cTn id="78" dur="2000"/>
                                        <p:tgtEl>
                                          <p:spTgt spid="89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094" grpId="0"/>
      <p:bldP spid="89095" grpId="0"/>
      <p:bldP spid="89098" grpId="0"/>
      <p:bldP spid="89099" grpId="0" animBg="1"/>
      <p:bldP spid="89100" grpId="0"/>
      <p:bldP spid="89101" grpId="0" animBg="1"/>
      <p:bldP spid="89103" grpId="0"/>
      <p:bldP spid="8910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19667" y="404826"/>
            <a:ext cx="10272184" cy="503237"/>
          </a:xfrm>
        </p:spPr>
        <p:txBody>
          <a:bodyPr/>
          <a:lstStyle/>
          <a:p>
            <a:r>
              <a:rPr lang="en-US" sz="3200" dirty="0"/>
              <a:t>Limitations/difficulties with the 2D gel</a:t>
            </a:r>
            <a:endParaRPr lang="el-GR" sz="3200" dirty="0"/>
          </a:p>
        </p:txBody>
      </p:sp>
      <p:sp>
        <p:nvSpPr>
          <p:cNvPr id="91139" name="Text Box 3"/>
          <p:cNvSpPr txBox="1">
            <a:spLocks noChangeArrowheads="1"/>
          </p:cNvSpPr>
          <p:nvPr/>
        </p:nvSpPr>
        <p:spPr bwMode="auto">
          <a:xfrm>
            <a:off x="1229793" y="1341438"/>
            <a:ext cx="66251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Reproducibility</a:t>
            </a:r>
            <a:endParaRPr lang="en-US" sz="1600" dirty="0" smtClean="0">
              <a:solidFill>
                <a:srgbClr val="000000"/>
              </a:solidFill>
            </a:endParaRPr>
          </a:p>
          <a:p>
            <a:pPr fontAlgn="base">
              <a:spcBef>
                <a:spcPct val="0"/>
              </a:spcBef>
              <a:spcAft>
                <a:spcPct val="0"/>
              </a:spcAft>
            </a:pPr>
            <a:r>
              <a:rPr lang="en-US" sz="1400" dirty="0" smtClean="0">
                <a:solidFill>
                  <a:srgbClr val="000000"/>
                </a:solidFill>
              </a:rPr>
              <a:t>Samples must be run at least in triplicate to rule out effects from gel-to-gel variation (statistics)</a:t>
            </a:r>
          </a:p>
        </p:txBody>
      </p:sp>
      <p:sp>
        <p:nvSpPr>
          <p:cNvPr id="91140" name="Text Box 4"/>
          <p:cNvSpPr txBox="1">
            <a:spLocks noChangeArrowheads="1"/>
          </p:cNvSpPr>
          <p:nvPr/>
        </p:nvSpPr>
        <p:spPr bwMode="auto">
          <a:xfrm>
            <a:off x="8303684" y="3860807"/>
            <a:ext cx="3697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smtClean="0">
                <a:solidFill>
                  <a:srgbClr val="000000"/>
                </a:solidFill>
              </a:rPr>
              <a:t>Incompatibility of some proteins with the first dimension IEF step (</a:t>
            </a:r>
            <a:r>
              <a:rPr lang="en-US" sz="1200" b="1" dirty="0" smtClean="0">
                <a:solidFill>
                  <a:srgbClr val="000000"/>
                </a:solidFill>
              </a:rPr>
              <a:t>hydrophobic proteins</a:t>
            </a:r>
            <a:r>
              <a:rPr lang="en-US" sz="1200" dirty="0" smtClean="0">
                <a:solidFill>
                  <a:srgbClr val="000000"/>
                </a:solidFill>
              </a:rPr>
              <a:t>)</a:t>
            </a:r>
          </a:p>
          <a:p>
            <a:pPr fontAlgn="base">
              <a:spcBef>
                <a:spcPct val="50000"/>
              </a:spcBef>
              <a:spcAft>
                <a:spcPct val="0"/>
              </a:spcAft>
            </a:pPr>
            <a:r>
              <a:rPr lang="en-US" sz="1200" dirty="0" smtClean="0">
                <a:solidFill>
                  <a:srgbClr val="000000"/>
                </a:solidFill>
              </a:rPr>
              <a:t>Marginal solubility leads to protein precipitation and degradation- smearing</a:t>
            </a:r>
          </a:p>
          <a:p>
            <a:pPr fontAlgn="base">
              <a:spcBef>
                <a:spcPct val="50000"/>
              </a:spcBef>
              <a:spcAft>
                <a:spcPct val="0"/>
              </a:spcAft>
            </a:pPr>
            <a:r>
              <a:rPr lang="en-US" sz="1200" dirty="0" smtClean="0">
                <a:solidFill>
                  <a:srgbClr val="000000"/>
                </a:solidFill>
              </a:rPr>
              <a:t>(</a:t>
            </a:r>
            <a:r>
              <a:rPr lang="en-US" sz="1200" dirty="0" err="1" smtClean="0">
                <a:solidFill>
                  <a:srgbClr val="000000"/>
                </a:solidFill>
              </a:rPr>
              <a:t>Glycolysation</a:t>
            </a:r>
            <a:r>
              <a:rPr lang="en-US" sz="1200" dirty="0" smtClean="0">
                <a:solidFill>
                  <a:srgbClr val="000000"/>
                </a:solidFill>
              </a:rPr>
              <a:t>, oxidation)</a:t>
            </a:r>
          </a:p>
        </p:txBody>
      </p:sp>
      <p:sp>
        <p:nvSpPr>
          <p:cNvPr id="91141" name="Line 5"/>
          <p:cNvSpPr>
            <a:spLocks noChangeShapeType="1"/>
          </p:cNvSpPr>
          <p:nvPr/>
        </p:nvSpPr>
        <p:spPr bwMode="auto">
          <a:xfrm>
            <a:off x="2959100" y="42211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91142" name="Text Box 6"/>
          <p:cNvSpPr txBox="1">
            <a:spLocks noChangeArrowheads="1"/>
          </p:cNvSpPr>
          <p:nvPr/>
        </p:nvSpPr>
        <p:spPr bwMode="auto">
          <a:xfrm>
            <a:off x="1200151" y="2205050"/>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smtClean="0">
                <a:solidFill>
                  <a:srgbClr val="000000"/>
                </a:solidFill>
              </a:rPr>
              <a:t>Small dynamic range</a:t>
            </a:r>
            <a:r>
              <a:rPr lang="en-US" sz="1600" dirty="0" smtClean="0">
                <a:solidFill>
                  <a:srgbClr val="000000"/>
                </a:solidFill>
              </a:rPr>
              <a:t> of protein staining as a detection technique- visualization of abundant proteins while less abundant might be missed. </a:t>
            </a:r>
            <a:endParaRPr lang="el-GR" sz="1600" dirty="0" smtClean="0">
              <a:solidFill>
                <a:srgbClr val="000000"/>
              </a:solidFill>
            </a:endParaRPr>
          </a:p>
        </p:txBody>
      </p:sp>
      <p:sp>
        <p:nvSpPr>
          <p:cNvPr id="91143" name="Text Box 7"/>
          <p:cNvSpPr txBox="1">
            <a:spLocks noChangeArrowheads="1"/>
          </p:cNvSpPr>
          <p:nvPr/>
        </p:nvSpPr>
        <p:spPr bwMode="auto">
          <a:xfrm>
            <a:off x="8303693" y="3170239"/>
            <a:ext cx="2976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Posttranscriptional control mechanisms</a:t>
            </a:r>
            <a:endParaRPr lang="el-GR" sz="1400" dirty="0" smtClean="0">
              <a:solidFill>
                <a:srgbClr val="000000"/>
              </a:solidFill>
            </a:endParaRPr>
          </a:p>
        </p:txBody>
      </p:sp>
      <p:sp>
        <p:nvSpPr>
          <p:cNvPr id="91144" name="Text Box 8"/>
          <p:cNvSpPr txBox="1">
            <a:spLocks noChangeArrowheads="1"/>
          </p:cNvSpPr>
          <p:nvPr/>
        </p:nvSpPr>
        <p:spPr bwMode="auto">
          <a:xfrm>
            <a:off x="1325042" y="3429003"/>
            <a:ext cx="40343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1400" b="1" dirty="0" smtClean="0">
                <a:solidFill>
                  <a:srgbClr val="000000"/>
                </a:solidFill>
              </a:rPr>
              <a:t>Co-migrating</a:t>
            </a:r>
            <a:r>
              <a:rPr lang="en-US" sz="1400" dirty="0" smtClean="0">
                <a:solidFill>
                  <a:srgbClr val="000000"/>
                </a:solidFill>
              </a:rPr>
              <a:t> spots forming a complex region</a:t>
            </a:r>
            <a:endParaRPr lang="el-GR" sz="1400" dirty="0" smtClean="0">
              <a:solidFill>
                <a:srgbClr val="000000"/>
              </a:solidFill>
            </a:endParaRPr>
          </a:p>
        </p:txBody>
      </p:sp>
      <p:sp>
        <p:nvSpPr>
          <p:cNvPr id="91145" name="Text Box 9"/>
          <p:cNvSpPr txBox="1">
            <a:spLocks noChangeArrowheads="1"/>
          </p:cNvSpPr>
          <p:nvPr/>
        </p:nvSpPr>
        <p:spPr bwMode="auto">
          <a:xfrm>
            <a:off x="1325042" y="4292600"/>
            <a:ext cx="384175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1400" b="1" dirty="0" smtClean="0">
                <a:solidFill>
                  <a:srgbClr val="000000"/>
                </a:solidFill>
              </a:rPr>
              <a:t>Streaking and smearing</a:t>
            </a:r>
            <a:endParaRPr lang="el-GR" sz="1400" b="1" dirty="0" smtClean="0">
              <a:solidFill>
                <a:srgbClr val="000000"/>
              </a:solidFill>
            </a:endParaRPr>
          </a:p>
        </p:txBody>
      </p:sp>
      <p:pic>
        <p:nvPicPr>
          <p:cNvPr id="91146" name="Picture 10" descr="smear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042" y="2997200"/>
            <a:ext cx="2402417" cy="1944688"/>
          </a:xfrm>
          <a:prstGeom prst="rect">
            <a:avLst/>
          </a:prstGeom>
          <a:noFill/>
          <a:extLst>
            <a:ext uri="{909E8E84-426E-40DD-AFC4-6F175D3DCCD1}">
              <a14:hiddenFill xmlns:a14="http://schemas.microsoft.com/office/drawing/2010/main">
                <a:solidFill>
                  <a:srgbClr val="FFFFFF"/>
                </a:solidFill>
              </a14:hiddenFill>
            </a:ext>
          </a:extLst>
        </p:spPr>
      </p:pic>
      <p:sp>
        <p:nvSpPr>
          <p:cNvPr id="91147" name="Rectangle 11"/>
          <p:cNvSpPr>
            <a:spLocks noChangeArrowheads="1"/>
          </p:cNvSpPr>
          <p:nvPr/>
        </p:nvSpPr>
        <p:spPr bwMode="auto">
          <a:xfrm>
            <a:off x="1325042" y="5064137"/>
            <a:ext cx="2614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400" b="1" dirty="0" smtClean="0">
                <a:solidFill>
                  <a:srgbClr val="000000"/>
                </a:solidFill>
              </a:rPr>
              <a:t>Weak spots and background</a:t>
            </a:r>
            <a:endParaRPr lang="el-GR" sz="1400" b="1" dirty="0" smtClean="0">
              <a:solidFill>
                <a:srgbClr val="000000"/>
              </a:solidFill>
            </a:endParaRPr>
          </a:p>
        </p:txBody>
      </p:sp>
      <p:pic>
        <p:nvPicPr>
          <p:cNvPr id="911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09" y="4941888"/>
            <a:ext cx="1716617"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9" name="AutoShape 13"/>
          <p:cNvSpPr>
            <a:spLocks/>
          </p:cNvSpPr>
          <p:nvPr/>
        </p:nvSpPr>
        <p:spPr bwMode="auto">
          <a:xfrm>
            <a:off x="7632703" y="3429000"/>
            <a:ext cx="480484" cy="2520950"/>
          </a:xfrm>
          <a:prstGeom prst="rightBrace">
            <a:avLst>
              <a:gd name="adj1" fmla="val 5829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3912" y="220331"/>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25952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200244 3-10 NL CO"/>
          <p:cNvPicPr>
            <a:picLocks noChangeAspect="1" noChangeArrowheads="1"/>
          </p:cNvPicPr>
          <p:nvPr/>
        </p:nvPicPr>
        <p:blipFill>
          <a:blip r:embed="rId2" cstate="print">
            <a:extLst>
              <a:ext uri="{28A0092B-C50C-407E-A947-70E740481C1C}">
                <a14:useLocalDpi xmlns:a14="http://schemas.microsoft.com/office/drawing/2010/main" val="0"/>
              </a:ext>
            </a:extLst>
          </a:blip>
          <a:srcRect l="3787" t="8842" r="1880" b="3154"/>
          <a:stretch>
            <a:fillRect/>
          </a:stretch>
        </p:blipFill>
        <p:spPr bwMode="auto">
          <a:xfrm>
            <a:off x="306919" y="1193800"/>
            <a:ext cx="6184900" cy="4887913"/>
          </a:xfrm>
          <a:prstGeom prst="rect">
            <a:avLst/>
          </a:prstGeom>
          <a:noFill/>
          <a:extLst>
            <a:ext uri="{909E8E84-426E-40DD-AFC4-6F175D3DCCD1}">
              <a14:hiddenFill xmlns:a14="http://schemas.microsoft.com/office/drawing/2010/main">
                <a:solidFill>
                  <a:srgbClr val="FFFFFF"/>
                </a:solidFill>
              </a14:hiddenFill>
            </a:ext>
          </a:extLst>
        </p:spPr>
      </p:pic>
      <p:pic>
        <p:nvPicPr>
          <p:cNvPr id="92163" name="Picture 3" descr="F200244 3-10 NL CO 1"/>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2141" t="7867" r="2853"/>
          <a:stretch>
            <a:fillRect/>
          </a:stretch>
        </p:blipFill>
        <p:spPr bwMode="auto">
          <a:xfrm>
            <a:off x="7255936" y="1193813"/>
            <a:ext cx="4792133" cy="3922713"/>
          </a:xfrm>
          <a:prstGeom prst="rect">
            <a:avLst/>
          </a:prstGeom>
          <a:noFill/>
          <a:extLst>
            <a:ext uri="{909E8E84-426E-40DD-AFC4-6F175D3DCCD1}">
              <a14:hiddenFill xmlns:a14="http://schemas.microsoft.com/office/drawing/2010/main">
                <a:solidFill>
                  <a:srgbClr val="FFFFFF"/>
                </a:solidFill>
              </a14:hiddenFill>
            </a:ext>
          </a:extLst>
        </p:spPr>
      </p:pic>
      <p:sp>
        <p:nvSpPr>
          <p:cNvPr id="92164" name="Rectangle 4"/>
          <p:cNvSpPr>
            <a:spLocks noChangeArrowheads="1"/>
          </p:cNvSpPr>
          <p:nvPr/>
        </p:nvSpPr>
        <p:spPr bwMode="auto">
          <a:xfrm>
            <a:off x="3746509" y="2028825"/>
            <a:ext cx="2097617" cy="1735138"/>
          </a:xfrm>
          <a:prstGeom prst="rect">
            <a:avLst/>
          </a:prstGeom>
          <a:noFill/>
          <a:ln w="63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2165" name="Rectangle 5"/>
          <p:cNvSpPr>
            <a:spLocks noChangeArrowheads="1"/>
          </p:cNvSpPr>
          <p:nvPr/>
        </p:nvSpPr>
        <p:spPr bwMode="auto">
          <a:xfrm>
            <a:off x="302684" y="1193806"/>
            <a:ext cx="6178549" cy="48815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2166" name="Rectangle 6"/>
          <p:cNvSpPr>
            <a:spLocks noChangeArrowheads="1"/>
          </p:cNvSpPr>
          <p:nvPr/>
        </p:nvSpPr>
        <p:spPr bwMode="auto">
          <a:xfrm>
            <a:off x="7251700" y="1203325"/>
            <a:ext cx="4785784" cy="39131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2167" name="Text Box 7"/>
          <p:cNvSpPr txBox="1">
            <a:spLocks noChangeArrowheads="1"/>
          </p:cNvSpPr>
          <p:nvPr/>
        </p:nvSpPr>
        <p:spPr bwMode="auto">
          <a:xfrm>
            <a:off x="332317" y="6046801"/>
            <a:ext cx="3978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FFFFFF"/>
                </a:solidFill>
                <a:cs typeface="Arial" charset="0"/>
              </a:rPr>
              <a:t>4.5</a:t>
            </a:r>
          </a:p>
        </p:txBody>
      </p:sp>
      <p:sp>
        <p:nvSpPr>
          <p:cNvPr id="92168" name="Text Box 8"/>
          <p:cNvSpPr txBox="1">
            <a:spLocks noChangeArrowheads="1"/>
          </p:cNvSpPr>
          <p:nvPr/>
        </p:nvSpPr>
        <p:spPr bwMode="auto">
          <a:xfrm>
            <a:off x="5971117" y="6046801"/>
            <a:ext cx="3978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FFFFFF"/>
                </a:solidFill>
                <a:cs typeface="Arial" charset="0"/>
              </a:rPr>
              <a:t>9.5</a:t>
            </a:r>
          </a:p>
        </p:txBody>
      </p:sp>
      <p:sp>
        <p:nvSpPr>
          <p:cNvPr id="92169" name="Text Box 9"/>
          <p:cNvSpPr txBox="1">
            <a:spLocks noChangeArrowheads="1"/>
          </p:cNvSpPr>
          <p:nvPr/>
        </p:nvSpPr>
        <p:spPr bwMode="auto">
          <a:xfrm>
            <a:off x="3073400" y="6250001"/>
            <a:ext cx="3129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FFFFFF"/>
                </a:solidFill>
                <a:cs typeface="Arial" charset="0"/>
              </a:rPr>
              <a:t>pI</a:t>
            </a:r>
          </a:p>
        </p:txBody>
      </p:sp>
      <p:sp>
        <p:nvSpPr>
          <p:cNvPr id="92170" name="Text Box 10"/>
          <p:cNvSpPr txBox="1">
            <a:spLocks noChangeArrowheads="1"/>
          </p:cNvSpPr>
          <p:nvPr/>
        </p:nvSpPr>
        <p:spPr bwMode="auto">
          <a:xfrm>
            <a:off x="6419851" y="1428762"/>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000000"/>
                </a:solidFill>
                <a:cs typeface="Arial" charset="0"/>
              </a:rPr>
              <a:t>90</a:t>
            </a:r>
          </a:p>
        </p:txBody>
      </p:sp>
      <p:sp>
        <p:nvSpPr>
          <p:cNvPr id="92171" name="Text Box 11"/>
          <p:cNvSpPr txBox="1">
            <a:spLocks noChangeArrowheads="1"/>
          </p:cNvSpPr>
          <p:nvPr/>
        </p:nvSpPr>
        <p:spPr bwMode="auto">
          <a:xfrm>
            <a:off x="6419851" y="4854587"/>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000000"/>
                </a:solidFill>
                <a:cs typeface="Arial" charset="0"/>
              </a:rPr>
              <a:t>20</a:t>
            </a:r>
          </a:p>
        </p:txBody>
      </p:sp>
      <p:sp>
        <p:nvSpPr>
          <p:cNvPr id="92172" name="Text Box 12"/>
          <p:cNvSpPr txBox="1">
            <a:spLocks noChangeArrowheads="1"/>
          </p:cNvSpPr>
          <p:nvPr/>
        </p:nvSpPr>
        <p:spPr bwMode="auto">
          <a:xfrm>
            <a:off x="6419851" y="1120787"/>
            <a:ext cx="457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smtClean="0">
                <a:solidFill>
                  <a:srgbClr val="000000"/>
                </a:solidFill>
                <a:cs typeface="Arial" charset="0"/>
              </a:rPr>
              <a:t>kDa</a:t>
            </a:r>
          </a:p>
        </p:txBody>
      </p:sp>
      <p:sp>
        <p:nvSpPr>
          <p:cNvPr id="92173" name="Text Box 13"/>
          <p:cNvSpPr txBox="1">
            <a:spLocks noChangeArrowheads="1"/>
          </p:cNvSpPr>
          <p:nvPr/>
        </p:nvSpPr>
        <p:spPr bwMode="auto">
          <a:xfrm>
            <a:off x="5988051" y="1196976"/>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smtClean="0">
                <a:solidFill>
                  <a:srgbClr val="000000"/>
                </a:solidFill>
                <a:cs typeface="Arial" charset="0"/>
              </a:rPr>
              <a:t>A</a:t>
            </a:r>
          </a:p>
        </p:txBody>
      </p:sp>
      <p:sp>
        <p:nvSpPr>
          <p:cNvPr id="92174" name="Text Box 14"/>
          <p:cNvSpPr txBox="1">
            <a:spLocks noChangeArrowheads="1"/>
          </p:cNvSpPr>
          <p:nvPr/>
        </p:nvSpPr>
        <p:spPr bwMode="auto">
          <a:xfrm>
            <a:off x="11588751" y="1196976"/>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smtClean="0">
                <a:solidFill>
                  <a:srgbClr val="000000"/>
                </a:solidFill>
                <a:cs typeface="Arial" charset="0"/>
              </a:rPr>
              <a:t>B</a:t>
            </a:r>
          </a:p>
        </p:txBody>
      </p:sp>
      <p:sp>
        <p:nvSpPr>
          <p:cNvPr id="92175" name="Line 15"/>
          <p:cNvSpPr>
            <a:spLocks noChangeShapeType="1"/>
          </p:cNvSpPr>
          <p:nvPr/>
        </p:nvSpPr>
        <p:spPr bwMode="auto">
          <a:xfrm flipV="1">
            <a:off x="5854703" y="1190625"/>
            <a:ext cx="1409700" cy="838200"/>
          </a:xfrm>
          <a:prstGeom prst="line">
            <a:avLst/>
          </a:prstGeom>
          <a:noFill/>
          <a:ln w="31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92176" name="Line 16"/>
          <p:cNvSpPr>
            <a:spLocks noChangeShapeType="1"/>
          </p:cNvSpPr>
          <p:nvPr/>
        </p:nvSpPr>
        <p:spPr bwMode="auto">
          <a:xfrm>
            <a:off x="5854703" y="3762375"/>
            <a:ext cx="1409700" cy="1352550"/>
          </a:xfrm>
          <a:prstGeom prst="line">
            <a:avLst/>
          </a:prstGeom>
          <a:noFill/>
          <a:ln w="31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92177" name="Text Box 17"/>
          <p:cNvSpPr txBox="1">
            <a:spLocks noChangeArrowheads="1"/>
          </p:cNvSpPr>
          <p:nvPr/>
        </p:nvSpPr>
        <p:spPr bwMode="auto">
          <a:xfrm>
            <a:off x="3508394" y="293689"/>
            <a:ext cx="45063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smtClean="0">
                <a:solidFill>
                  <a:srgbClr val="000000"/>
                </a:solidFill>
              </a:rPr>
              <a:t>Brain Proteins</a:t>
            </a:r>
          </a:p>
          <a:p>
            <a:pPr algn="ctr" eaLnBrk="0" fontAlgn="base" hangingPunct="0">
              <a:spcBef>
                <a:spcPct val="0"/>
              </a:spcBef>
              <a:spcAft>
                <a:spcPct val="0"/>
              </a:spcAft>
            </a:pPr>
            <a:r>
              <a:rPr lang="en-US" smtClean="0">
                <a:solidFill>
                  <a:srgbClr val="000000"/>
                </a:solidFill>
              </a:rPr>
              <a:t>(About 3000 Spots after Coomassie Stain)</a:t>
            </a:r>
          </a:p>
        </p:txBody>
      </p:sp>
      <p:sp>
        <p:nvSpPr>
          <p:cNvPr id="92178" name="Text Box 18"/>
          <p:cNvSpPr txBox="1">
            <a:spLocks noChangeArrowheads="1"/>
          </p:cNvSpPr>
          <p:nvPr/>
        </p:nvSpPr>
        <p:spPr bwMode="auto">
          <a:xfrm>
            <a:off x="7124709" y="5991225"/>
            <a:ext cx="34467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dirty="0" smtClean="0">
                <a:solidFill>
                  <a:srgbClr val="FFFFFF"/>
                </a:solidFill>
              </a:rPr>
              <a:t>Electrophoresis, 1999, 20 (14) 2970</a:t>
            </a:r>
            <a:endParaRPr lang="el-GR" sz="1600" dirty="0" smtClean="0">
              <a:solidFill>
                <a:srgbClr val="FFFFFF"/>
              </a:solidFill>
            </a:endParaRPr>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481" y="15282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890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217" y="2146313"/>
            <a:ext cx="980016"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842" y="2127263"/>
            <a:ext cx="198543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Rectangle 4"/>
          <p:cNvSpPr>
            <a:spLocks noChangeArrowheads="1"/>
          </p:cNvSpPr>
          <p:nvPr/>
        </p:nvSpPr>
        <p:spPr bwMode="auto">
          <a:xfrm>
            <a:off x="3496739" y="2138363"/>
            <a:ext cx="35266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b="1" smtClean="0">
                <a:solidFill>
                  <a:srgbClr val="000000"/>
                </a:solidFill>
                <a:latin typeface="Helvetica" pitchFamily="34" charset="0"/>
              </a:rPr>
              <a:t>A</a:t>
            </a:r>
          </a:p>
        </p:txBody>
      </p:sp>
      <p:sp>
        <p:nvSpPr>
          <p:cNvPr id="93189" name="Rectangle 5"/>
          <p:cNvSpPr>
            <a:spLocks noChangeArrowheads="1"/>
          </p:cNvSpPr>
          <p:nvPr/>
        </p:nvSpPr>
        <p:spPr bwMode="auto">
          <a:xfrm>
            <a:off x="6343652" y="2138363"/>
            <a:ext cx="35266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b="1" smtClean="0">
                <a:solidFill>
                  <a:srgbClr val="FFFFFF"/>
                </a:solidFill>
                <a:latin typeface="Helvetica" pitchFamily="34" charset="0"/>
              </a:rPr>
              <a:t>B</a:t>
            </a:r>
          </a:p>
        </p:txBody>
      </p:sp>
      <p:sp>
        <p:nvSpPr>
          <p:cNvPr id="93190" name="Rectangle 6"/>
          <p:cNvSpPr>
            <a:spLocks noChangeArrowheads="1"/>
          </p:cNvSpPr>
          <p:nvPr/>
        </p:nvSpPr>
        <p:spPr bwMode="auto">
          <a:xfrm>
            <a:off x="5566835" y="1447812"/>
            <a:ext cx="94577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400" smtClean="0">
                <a:solidFill>
                  <a:srgbClr val="000000"/>
                </a:solidFill>
                <a:latin typeface="Symbol" pitchFamily="18" charset="2"/>
              </a:rPr>
              <a:t>g</a:t>
            </a:r>
            <a:r>
              <a:rPr lang="en-US" sz="1400" smtClean="0">
                <a:solidFill>
                  <a:srgbClr val="000000"/>
                </a:solidFill>
                <a:latin typeface="Helvetica" pitchFamily="34" charset="0"/>
              </a:rPr>
              <a:t>-enolase</a:t>
            </a:r>
          </a:p>
        </p:txBody>
      </p:sp>
      <p:sp>
        <p:nvSpPr>
          <p:cNvPr id="93191" name="Line 7"/>
          <p:cNvSpPr>
            <a:spLocks noChangeShapeType="1"/>
          </p:cNvSpPr>
          <p:nvPr/>
        </p:nvSpPr>
        <p:spPr bwMode="auto">
          <a:xfrm flipH="1">
            <a:off x="4654559" y="1727200"/>
            <a:ext cx="1011767" cy="630238"/>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3192" name="Line 8"/>
          <p:cNvSpPr>
            <a:spLocks noChangeShapeType="1"/>
          </p:cNvSpPr>
          <p:nvPr/>
        </p:nvSpPr>
        <p:spPr bwMode="auto">
          <a:xfrm>
            <a:off x="6504519" y="1760538"/>
            <a:ext cx="738716" cy="582612"/>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3193" name="Line 9"/>
          <p:cNvSpPr>
            <a:spLocks noChangeShapeType="1"/>
          </p:cNvSpPr>
          <p:nvPr/>
        </p:nvSpPr>
        <p:spPr bwMode="auto">
          <a:xfrm>
            <a:off x="6544733" y="1760538"/>
            <a:ext cx="908051" cy="601662"/>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3194" name="Line 10"/>
          <p:cNvSpPr>
            <a:spLocks noChangeShapeType="1"/>
          </p:cNvSpPr>
          <p:nvPr/>
        </p:nvSpPr>
        <p:spPr bwMode="auto">
          <a:xfrm>
            <a:off x="6544733" y="1760540"/>
            <a:ext cx="1212851" cy="638175"/>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3195" name="Line 11"/>
          <p:cNvSpPr>
            <a:spLocks noChangeShapeType="1"/>
          </p:cNvSpPr>
          <p:nvPr/>
        </p:nvSpPr>
        <p:spPr bwMode="auto">
          <a:xfrm>
            <a:off x="6559560" y="1779601"/>
            <a:ext cx="1502833" cy="655637"/>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3196" name="Line 12"/>
          <p:cNvSpPr>
            <a:spLocks noChangeShapeType="1"/>
          </p:cNvSpPr>
          <p:nvPr/>
        </p:nvSpPr>
        <p:spPr bwMode="auto">
          <a:xfrm>
            <a:off x="6544742" y="1760540"/>
            <a:ext cx="1818217" cy="657225"/>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3197" name="Text Box 13"/>
          <p:cNvSpPr txBox="1">
            <a:spLocks noChangeArrowheads="1"/>
          </p:cNvSpPr>
          <p:nvPr/>
        </p:nvSpPr>
        <p:spPr bwMode="auto">
          <a:xfrm>
            <a:off x="624417" y="3141663"/>
            <a:ext cx="102954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dirty="0" smtClean="0">
                <a:solidFill>
                  <a:srgbClr val="000000"/>
                </a:solidFill>
              </a:rPr>
              <a:t>Partial 2D-gel images showing </a:t>
            </a:r>
            <a:r>
              <a:rPr lang="en-GB" dirty="0" smtClean="0">
                <a:solidFill>
                  <a:srgbClr val="000000"/>
                </a:solidFill>
                <a:latin typeface="Symbol" pitchFamily="18" charset="2"/>
              </a:rPr>
              <a:t>g</a:t>
            </a:r>
            <a:r>
              <a:rPr lang="en-GB" dirty="0" smtClean="0">
                <a:solidFill>
                  <a:srgbClr val="000000"/>
                </a:solidFill>
              </a:rPr>
              <a:t>-</a:t>
            </a:r>
            <a:r>
              <a:rPr lang="en-GB" dirty="0" err="1" smtClean="0">
                <a:solidFill>
                  <a:srgbClr val="000000"/>
                </a:solidFill>
              </a:rPr>
              <a:t>enolase</a:t>
            </a:r>
            <a:r>
              <a:rPr lang="en-GB" dirty="0" smtClean="0">
                <a:solidFill>
                  <a:srgbClr val="000000"/>
                </a:solidFill>
              </a:rPr>
              <a:t> from human brain. The protein is </a:t>
            </a:r>
          </a:p>
          <a:p>
            <a:pPr eaLnBrk="0" fontAlgn="base" hangingPunct="0">
              <a:spcBef>
                <a:spcPct val="0"/>
              </a:spcBef>
              <a:spcAft>
                <a:spcPct val="0"/>
              </a:spcAft>
            </a:pPr>
            <a:r>
              <a:rPr lang="en-GB" dirty="0" smtClean="0">
                <a:solidFill>
                  <a:srgbClr val="000000"/>
                </a:solidFill>
              </a:rPr>
              <a:t>represented by one spot when IEF was performed on pH 3-10 non-linear IPG strips (A), </a:t>
            </a:r>
          </a:p>
          <a:p>
            <a:pPr eaLnBrk="0" fontAlgn="base" hangingPunct="0">
              <a:spcBef>
                <a:spcPct val="0"/>
              </a:spcBef>
              <a:spcAft>
                <a:spcPct val="0"/>
              </a:spcAft>
            </a:pPr>
            <a:r>
              <a:rPr lang="en-GB" dirty="0" smtClean="0">
                <a:solidFill>
                  <a:srgbClr val="000000"/>
                </a:solidFill>
              </a:rPr>
              <a:t>and by six spots when IEF was performed on pH 4-7 strips (B). </a:t>
            </a:r>
          </a:p>
          <a:p>
            <a:pPr eaLnBrk="0" fontAlgn="base" hangingPunct="0">
              <a:spcBef>
                <a:spcPct val="0"/>
              </a:spcBef>
              <a:spcAft>
                <a:spcPct val="0"/>
              </a:spcAft>
            </a:pPr>
            <a:endParaRPr lang="en-US" dirty="0" smtClean="0">
              <a:solidFill>
                <a:srgbClr val="000000"/>
              </a:solidFill>
            </a:endParaRPr>
          </a:p>
        </p:txBody>
      </p:sp>
      <p:sp>
        <p:nvSpPr>
          <p:cNvPr id="93198" name="Line 14"/>
          <p:cNvSpPr>
            <a:spLocks noChangeShapeType="1"/>
          </p:cNvSpPr>
          <p:nvPr/>
        </p:nvSpPr>
        <p:spPr bwMode="auto">
          <a:xfrm>
            <a:off x="6527803" y="1771650"/>
            <a:ext cx="495300" cy="533400"/>
          </a:xfrm>
          <a:prstGeom prst="line">
            <a:avLst/>
          </a:prstGeom>
          <a:noFill/>
          <a:ln w="31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93199" name="Text Box 15"/>
          <p:cNvSpPr txBox="1">
            <a:spLocks noChangeArrowheads="1"/>
          </p:cNvSpPr>
          <p:nvPr/>
        </p:nvSpPr>
        <p:spPr bwMode="auto">
          <a:xfrm>
            <a:off x="3215226" y="355612"/>
            <a:ext cx="41472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200" dirty="0" smtClean="0">
                <a:solidFill>
                  <a:srgbClr val="000000"/>
                </a:solidFill>
              </a:rPr>
              <a:t>Protein Heterogeneity</a:t>
            </a:r>
          </a:p>
        </p:txBody>
      </p:sp>
      <p:sp>
        <p:nvSpPr>
          <p:cNvPr id="93200" name="Rectangle 16"/>
          <p:cNvSpPr>
            <a:spLocks noChangeArrowheads="1"/>
          </p:cNvSpPr>
          <p:nvPr/>
        </p:nvSpPr>
        <p:spPr bwMode="auto">
          <a:xfrm>
            <a:off x="3119967" y="4797425"/>
            <a:ext cx="6096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dirty="0" smtClean="0">
                <a:solidFill>
                  <a:srgbClr val="000000"/>
                </a:solidFill>
              </a:rPr>
              <a:t>Increased Resolution and Detection of</a:t>
            </a:r>
          </a:p>
          <a:p>
            <a:pPr fontAlgn="base">
              <a:spcBef>
                <a:spcPct val="0"/>
              </a:spcBef>
              <a:spcAft>
                <a:spcPct val="0"/>
              </a:spcAft>
            </a:pPr>
            <a:r>
              <a:rPr lang="en-US" sz="1600" dirty="0" smtClean="0">
                <a:solidFill>
                  <a:srgbClr val="000000"/>
                </a:solidFill>
              </a:rPr>
              <a:t>More Spots with the Use of Narrow pH</a:t>
            </a:r>
          </a:p>
          <a:p>
            <a:pPr fontAlgn="base">
              <a:spcBef>
                <a:spcPct val="0"/>
              </a:spcBef>
              <a:spcAft>
                <a:spcPct val="0"/>
              </a:spcAft>
            </a:pPr>
            <a:r>
              <a:rPr lang="en-US" sz="1600" dirty="0" smtClean="0">
                <a:solidFill>
                  <a:srgbClr val="000000"/>
                </a:solidFill>
              </a:rPr>
              <a:t>Gradient Strips</a:t>
            </a:r>
          </a:p>
        </p:txBody>
      </p:sp>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5415" y="13920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9772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7344834" y="1341445"/>
            <a:ext cx="3934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Vacuum assisted aspiration into sample tubes</a:t>
            </a:r>
            <a:endParaRPr lang="el-GR" sz="1400" smtClean="0">
              <a:solidFill>
                <a:srgbClr val="000000"/>
              </a:solidFill>
            </a:endParaRPr>
          </a:p>
        </p:txBody>
      </p:sp>
      <p:pic>
        <p:nvPicPr>
          <p:cNvPr id="94211" name="Picture 3" descr="roto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3" y="3213101"/>
            <a:ext cx="3996267" cy="1350963"/>
          </a:xfrm>
          <a:prstGeom prst="rect">
            <a:avLst/>
          </a:prstGeom>
          <a:noFill/>
          <a:extLst>
            <a:ext uri="{909E8E84-426E-40DD-AFC4-6F175D3DCCD1}">
              <a14:hiddenFill xmlns:a14="http://schemas.microsoft.com/office/drawing/2010/main">
                <a:solidFill>
                  <a:srgbClr val="FFFFFF"/>
                </a:solidFill>
              </a14:hiddenFill>
            </a:ext>
          </a:extLst>
        </p:spPr>
      </p:pic>
      <p:sp>
        <p:nvSpPr>
          <p:cNvPr id="94212" name="Text Box 4"/>
          <p:cNvSpPr txBox="1">
            <a:spLocks noChangeArrowheads="1"/>
          </p:cNvSpPr>
          <p:nvPr/>
        </p:nvSpPr>
        <p:spPr bwMode="auto">
          <a:xfrm>
            <a:off x="1343026" y="4956936"/>
            <a:ext cx="41296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1400" dirty="0" smtClean="0">
                <a:solidFill>
                  <a:srgbClr val="000000"/>
                </a:solidFill>
              </a:rPr>
              <a:t>Large amount of proteins (up to 3g protein)</a:t>
            </a:r>
            <a:endParaRPr lang="el-GR" sz="1400" dirty="0" smtClean="0">
              <a:solidFill>
                <a:srgbClr val="000000"/>
              </a:solidFill>
            </a:endParaRPr>
          </a:p>
        </p:txBody>
      </p:sp>
      <p:sp>
        <p:nvSpPr>
          <p:cNvPr id="94213" name="Rectangle 5"/>
          <p:cNvSpPr>
            <a:spLocks noGrp="1" noChangeArrowheads="1"/>
          </p:cNvSpPr>
          <p:nvPr>
            <p:ph type="title"/>
          </p:nvPr>
        </p:nvSpPr>
        <p:spPr>
          <a:xfrm>
            <a:off x="624426" y="404826"/>
            <a:ext cx="10272183" cy="503237"/>
          </a:xfrm>
        </p:spPr>
        <p:txBody>
          <a:bodyPr/>
          <a:lstStyle/>
          <a:p>
            <a:r>
              <a:rPr lang="en-US" sz="3200" dirty="0"/>
              <a:t>Preparative IEF</a:t>
            </a:r>
            <a:endParaRPr lang="el-GR" sz="3200" dirty="0"/>
          </a:p>
        </p:txBody>
      </p:sp>
      <p:sp>
        <p:nvSpPr>
          <p:cNvPr id="94214" name="Text Box 6"/>
          <p:cNvSpPr txBox="1">
            <a:spLocks noChangeArrowheads="1"/>
          </p:cNvSpPr>
          <p:nvPr/>
        </p:nvSpPr>
        <p:spPr bwMode="auto">
          <a:xfrm>
            <a:off x="239185" y="1125538"/>
            <a:ext cx="2878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dirty="0" smtClean="0">
                <a:solidFill>
                  <a:srgbClr val="000000"/>
                </a:solidFill>
              </a:rPr>
              <a:t>The protein mixture is injected into the focusing chamber</a:t>
            </a:r>
            <a:endParaRPr lang="el-GR" sz="1400" dirty="0" smtClean="0">
              <a:solidFill>
                <a:srgbClr val="000000"/>
              </a:solidFill>
            </a:endParaRPr>
          </a:p>
        </p:txBody>
      </p:sp>
      <p:pic>
        <p:nvPicPr>
          <p:cNvPr id="94215" name="Picture 7" descr="rotofor cell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835" y="2012950"/>
            <a:ext cx="37973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94216" name="Picture 8" descr="rotofor cell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19" y="1844688"/>
            <a:ext cx="16891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94217" name="Picture 9" descr="rotofor cell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187" y="1916113"/>
            <a:ext cx="1790700" cy="685800"/>
          </a:xfrm>
          <a:prstGeom prst="rect">
            <a:avLst/>
          </a:prstGeom>
          <a:noFill/>
          <a:extLst>
            <a:ext uri="{909E8E84-426E-40DD-AFC4-6F175D3DCCD1}">
              <a14:hiddenFill xmlns:a14="http://schemas.microsoft.com/office/drawing/2010/main">
                <a:solidFill>
                  <a:srgbClr val="FFFFFF"/>
                </a:solidFill>
              </a14:hiddenFill>
            </a:ext>
          </a:extLst>
        </p:spPr>
      </p:pic>
      <p:sp>
        <p:nvSpPr>
          <p:cNvPr id="94218" name="Text Box 10"/>
          <p:cNvSpPr txBox="1">
            <a:spLocks noChangeArrowheads="1"/>
          </p:cNvSpPr>
          <p:nvPr/>
        </p:nvSpPr>
        <p:spPr bwMode="auto">
          <a:xfrm>
            <a:off x="3790952" y="1341439"/>
            <a:ext cx="29781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Proteins are focused as in standard  IEF</a:t>
            </a:r>
            <a:endParaRPr lang="el-GR" sz="1400" smtClean="0">
              <a:solidFill>
                <a:srgbClr val="000000"/>
              </a:solidFill>
            </a:endParaRPr>
          </a:p>
        </p:txBody>
      </p:sp>
      <p:sp>
        <p:nvSpPr>
          <p:cNvPr id="94219" name="Line 11"/>
          <p:cNvSpPr>
            <a:spLocks noChangeShapeType="1"/>
          </p:cNvSpPr>
          <p:nvPr/>
        </p:nvSpPr>
        <p:spPr bwMode="auto">
          <a:xfrm>
            <a:off x="2446875" y="2276475"/>
            <a:ext cx="76835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94220" name="Line 12"/>
          <p:cNvSpPr>
            <a:spLocks noChangeShapeType="1"/>
          </p:cNvSpPr>
          <p:nvPr/>
        </p:nvSpPr>
        <p:spPr bwMode="auto">
          <a:xfrm>
            <a:off x="7344833" y="2349500"/>
            <a:ext cx="670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94221" name="Text Box 13"/>
          <p:cNvSpPr txBox="1">
            <a:spLocks noChangeArrowheads="1"/>
          </p:cNvSpPr>
          <p:nvPr/>
        </p:nvSpPr>
        <p:spPr bwMode="auto">
          <a:xfrm>
            <a:off x="6134512" y="3357777"/>
            <a:ext cx="51452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dirty="0" smtClean="0">
                <a:solidFill>
                  <a:srgbClr val="000000"/>
                </a:solidFill>
              </a:rPr>
              <a:t>The pH gradient is achieved with soluble </a:t>
            </a:r>
            <a:r>
              <a:rPr lang="en-US" dirty="0" err="1" smtClean="0">
                <a:solidFill>
                  <a:srgbClr val="000000"/>
                </a:solidFill>
              </a:rPr>
              <a:t>ampholytes</a:t>
            </a:r>
            <a:endParaRPr lang="el-GR" dirty="0" smtClean="0">
              <a:solidFill>
                <a:srgbClr val="000000"/>
              </a:solidFill>
            </a:endParaRPr>
          </a:p>
        </p:txBody>
      </p:sp>
      <p:pic>
        <p:nvPicPr>
          <p:cNvPr id="491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0282" y="107951"/>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422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dissolve">
                                      <p:cBhvr>
                                        <p:cTn id="7" dur="500"/>
                                        <p:tgtEl>
                                          <p:spTgt spid="94219"/>
                                        </p:tgtEl>
                                      </p:cBhvr>
                                    </p:animEffect>
                                  </p:childTnLst>
                                </p:cTn>
                              </p:par>
                              <p:par>
                                <p:cTn id="8" presetID="9" presetClass="entr" presetSubtype="0" fill="hold" nodeType="withEffect">
                                  <p:stCondLst>
                                    <p:cond delay="0"/>
                                  </p:stCondLst>
                                  <p:childTnLst>
                                    <p:set>
                                      <p:cBhvr>
                                        <p:cTn id="9" dur="1" fill="hold">
                                          <p:stCondLst>
                                            <p:cond delay="0"/>
                                          </p:stCondLst>
                                        </p:cTn>
                                        <p:tgtEl>
                                          <p:spTgt spid="94215"/>
                                        </p:tgtEl>
                                        <p:attrNameLst>
                                          <p:attrName>style.visibility</p:attrName>
                                        </p:attrNameLst>
                                      </p:cBhvr>
                                      <p:to>
                                        <p:strVal val="visible"/>
                                      </p:to>
                                    </p:set>
                                    <p:animEffect transition="in" filter="dissolve">
                                      <p:cBhvr>
                                        <p:cTn id="10" dur="500"/>
                                        <p:tgtEl>
                                          <p:spTgt spid="942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4218"/>
                                        </p:tgtEl>
                                        <p:attrNameLst>
                                          <p:attrName>style.visibility</p:attrName>
                                        </p:attrNameLst>
                                      </p:cBhvr>
                                      <p:to>
                                        <p:strVal val="visible"/>
                                      </p:to>
                                    </p:set>
                                    <p:animEffect transition="in" filter="dissolve">
                                      <p:cBhvr>
                                        <p:cTn id="13" dur="500"/>
                                        <p:tgtEl>
                                          <p:spTgt spid="942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94220"/>
                                        </p:tgtEl>
                                        <p:attrNameLst>
                                          <p:attrName>style.visibility</p:attrName>
                                        </p:attrNameLst>
                                      </p:cBhvr>
                                      <p:to>
                                        <p:strVal val="visible"/>
                                      </p:to>
                                    </p:set>
                                    <p:animEffect transition="in" filter="wedge">
                                      <p:cBhvr>
                                        <p:cTn id="18" dur="1000"/>
                                        <p:tgtEl>
                                          <p:spTgt spid="94220"/>
                                        </p:tgtEl>
                                      </p:cBhvr>
                                    </p:animEffect>
                                  </p:childTnLst>
                                </p:cTn>
                              </p:par>
                              <p:par>
                                <p:cTn id="19" presetID="20" presetClass="entr" presetSubtype="0" fill="hold" nodeType="withEffect">
                                  <p:stCondLst>
                                    <p:cond delay="0"/>
                                  </p:stCondLst>
                                  <p:childTnLst>
                                    <p:set>
                                      <p:cBhvr>
                                        <p:cTn id="20" dur="1" fill="hold">
                                          <p:stCondLst>
                                            <p:cond delay="0"/>
                                          </p:stCondLst>
                                        </p:cTn>
                                        <p:tgtEl>
                                          <p:spTgt spid="94217"/>
                                        </p:tgtEl>
                                        <p:attrNameLst>
                                          <p:attrName>style.visibility</p:attrName>
                                        </p:attrNameLst>
                                      </p:cBhvr>
                                      <p:to>
                                        <p:strVal val="visible"/>
                                      </p:to>
                                    </p:set>
                                    <p:animEffect transition="in" filter="wedge">
                                      <p:cBhvr>
                                        <p:cTn id="21" dur="1000"/>
                                        <p:tgtEl>
                                          <p:spTgt spid="94217"/>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94210"/>
                                        </p:tgtEl>
                                        <p:attrNameLst>
                                          <p:attrName>style.visibility</p:attrName>
                                        </p:attrNameLst>
                                      </p:cBhvr>
                                      <p:to>
                                        <p:strVal val="visible"/>
                                      </p:to>
                                    </p:set>
                                    <p:animEffect transition="in" filter="wedge">
                                      <p:cBhvr>
                                        <p:cTn id="24" dur="10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8" grpId="0"/>
      <p:bldP spid="94219" grpId="0" animBg="1"/>
      <p:bldP spid="9422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73726" y="350222"/>
            <a:ext cx="10176933" cy="431800"/>
          </a:xfrm>
        </p:spPr>
        <p:txBody>
          <a:bodyPr/>
          <a:lstStyle/>
          <a:p>
            <a:r>
              <a:rPr lang="en-US" sz="3200" dirty="0"/>
              <a:t>DIGE</a:t>
            </a:r>
            <a:endParaRPr lang="el-GR" sz="3200" dirty="0"/>
          </a:p>
        </p:txBody>
      </p:sp>
      <p:sp>
        <p:nvSpPr>
          <p:cNvPr id="95235" name="Text Box 3"/>
          <p:cNvSpPr txBox="1">
            <a:spLocks noChangeArrowheads="1"/>
          </p:cNvSpPr>
          <p:nvPr/>
        </p:nvSpPr>
        <p:spPr bwMode="auto">
          <a:xfrm>
            <a:off x="814920" y="2781308"/>
            <a:ext cx="4512733"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Proteins are labeled prior to running the first dimension with up to three different fluorescent cyanide dyes</a:t>
            </a:r>
          </a:p>
          <a:p>
            <a:pPr fontAlgn="base">
              <a:spcBef>
                <a:spcPct val="50000"/>
              </a:spcBef>
              <a:spcAft>
                <a:spcPct val="0"/>
              </a:spcAft>
            </a:pPr>
            <a:r>
              <a:rPr lang="en-US" sz="1600" dirty="0" smtClean="0">
                <a:solidFill>
                  <a:srgbClr val="000000"/>
                </a:solidFill>
              </a:rPr>
              <a:t>Allows use of an internal standard in each gel-to-gel variation, reduces the number of gels to be run</a:t>
            </a:r>
          </a:p>
          <a:p>
            <a:pPr fontAlgn="base">
              <a:spcBef>
                <a:spcPct val="50000"/>
              </a:spcBef>
              <a:spcAft>
                <a:spcPct val="0"/>
              </a:spcAft>
            </a:pPr>
            <a:r>
              <a:rPr lang="en-US" sz="1600" dirty="0" smtClean="0">
                <a:solidFill>
                  <a:srgbClr val="000000"/>
                </a:solidFill>
              </a:rPr>
              <a:t>Adds 500 Da to the protein labeled</a:t>
            </a:r>
          </a:p>
          <a:p>
            <a:pPr fontAlgn="base">
              <a:spcBef>
                <a:spcPct val="50000"/>
              </a:spcBef>
              <a:spcAft>
                <a:spcPct val="0"/>
              </a:spcAft>
            </a:pPr>
            <a:r>
              <a:rPr lang="en-US" sz="1600" dirty="0" smtClean="0">
                <a:solidFill>
                  <a:srgbClr val="000000"/>
                </a:solidFill>
              </a:rPr>
              <a:t>Additional </a:t>
            </a:r>
            <a:r>
              <a:rPr lang="en-US" sz="1600" dirty="0" err="1" smtClean="0">
                <a:solidFill>
                  <a:srgbClr val="000000"/>
                </a:solidFill>
              </a:rPr>
              <a:t>postelectrophoretic</a:t>
            </a:r>
            <a:r>
              <a:rPr lang="en-US" sz="1600" dirty="0" smtClean="0">
                <a:solidFill>
                  <a:srgbClr val="000000"/>
                </a:solidFill>
              </a:rPr>
              <a:t> staining needed</a:t>
            </a:r>
            <a:endParaRPr lang="el-GR" sz="1600" dirty="0" smtClean="0">
              <a:solidFill>
                <a:srgbClr val="000000"/>
              </a:solidFill>
            </a:endParaRPr>
          </a:p>
        </p:txBody>
      </p:sp>
      <p:sp>
        <p:nvSpPr>
          <p:cNvPr id="95236" name="Text Box 4"/>
          <p:cNvSpPr txBox="1">
            <a:spLocks noChangeArrowheads="1"/>
          </p:cNvSpPr>
          <p:nvPr/>
        </p:nvSpPr>
        <p:spPr bwMode="auto">
          <a:xfrm>
            <a:off x="1245564" y="1773238"/>
            <a:ext cx="38715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b="1" dirty="0" smtClean="0">
                <a:solidFill>
                  <a:srgbClr val="000000"/>
                </a:solidFill>
              </a:rPr>
              <a:t>Quantification of Spot Relative Levels</a:t>
            </a:r>
            <a:endParaRPr lang="el-GR" sz="1600" b="1" dirty="0" smtClean="0">
              <a:solidFill>
                <a:srgbClr val="000000"/>
              </a:solidFill>
            </a:endParaRPr>
          </a:p>
        </p:txBody>
      </p:sp>
      <p:sp>
        <p:nvSpPr>
          <p:cNvPr id="95237" name="Text Box 5"/>
          <p:cNvSpPr txBox="1">
            <a:spLocks noChangeArrowheads="1"/>
          </p:cNvSpPr>
          <p:nvPr/>
        </p:nvSpPr>
        <p:spPr bwMode="auto">
          <a:xfrm>
            <a:off x="814920" y="1095108"/>
            <a:ext cx="787188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dirty="0" smtClean="0">
                <a:solidFill>
                  <a:srgbClr val="000000"/>
                </a:solidFill>
              </a:rPr>
              <a:t>2D Fluorescence Difference Gel Electrophoresis</a:t>
            </a:r>
            <a:endParaRPr lang="el-GR" sz="2000" dirty="0" smtClean="0">
              <a:solidFill>
                <a:srgbClr val="000000"/>
              </a:solidFill>
            </a:endParaRPr>
          </a:p>
        </p:txBody>
      </p:sp>
      <p:pic>
        <p:nvPicPr>
          <p:cNvPr id="95238" name="Picture 6" descr="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346209" y="1560635"/>
            <a:ext cx="5274294" cy="5126767"/>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8331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7432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423287" y="295631"/>
            <a:ext cx="10488084"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800" dirty="0" smtClean="0">
                <a:solidFill>
                  <a:srgbClr val="000000"/>
                </a:solidFill>
              </a:rPr>
              <a:t>Separation by LC</a:t>
            </a:r>
            <a:endParaRPr lang="el-GR" sz="2800" dirty="0" smtClean="0">
              <a:solidFill>
                <a:srgbClr val="000000"/>
              </a:solidFill>
            </a:endParaRPr>
          </a:p>
        </p:txBody>
      </p:sp>
      <p:pic>
        <p:nvPicPr>
          <p:cNvPr id="96260" name="Picture 4" descr="hplc chr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059" y="814743"/>
            <a:ext cx="3696059" cy="2816316"/>
          </a:xfrm>
          <a:prstGeom prst="rect">
            <a:avLst/>
          </a:prstGeom>
          <a:noFill/>
          <a:extLst>
            <a:ext uri="{909E8E84-426E-40DD-AFC4-6F175D3DCCD1}">
              <a14:hiddenFill xmlns:a14="http://schemas.microsoft.com/office/drawing/2010/main">
                <a:solidFill>
                  <a:srgbClr val="FFFFFF"/>
                </a:solidFill>
              </a14:hiddenFill>
            </a:ext>
          </a:extLst>
        </p:spPr>
      </p:pic>
      <p:grpSp>
        <p:nvGrpSpPr>
          <p:cNvPr id="96261" name="Group 5"/>
          <p:cNvGrpSpPr>
            <a:grpSpLocks/>
          </p:cNvGrpSpPr>
          <p:nvPr/>
        </p:nvGrpSpPr>
        <p:grpSpPr bwMode="auto">
          <a:xfrm>
            <a:off x="624417" y="1023582"/>
            <a:ext cx="6308646" cy="2456392"/>
            <a:chOff x="295" y="799"/>
            <a:chExt cx="2836" cy="1389"/>
          </a:xfrm>
        </p:grpSpPr>
        <p:grpSp>
          <p:nvGrpSpPr>
            <p:cNvPr id="96262" name="Group 6"/>
            <p:cNvGrpSpPr>
              <a:grpSpLocks/>
            </p:cNvGrpSpPr>
            <p:nvPr/>
          </p:nvGrpSpPr>
          <p:grpSpPr bwMode="auto">
            <a:xfrm>
              <a:off x="295" y="799"/>
              <a:ext cx="2836" cy="1258"/>
              <a:chOff x="295" y="799"/>
              <a:chExt cx="2836" cy="1258"/>
            </a:xfrm>
          </p:grpSpPr>
          <p:pic>
            <p:nvPicPr>
              <p:cNvPr id="96263" name="Picture 7" descr="hp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845"/>
                <a:ext cx="2610" cy="1212"/>
              </a:xfrm>
              <a:prstGeom prst="rect">
                <a:avLst/>
              </a:prstGeom>
              <a:noFill/>
              <a:extLst>
                <a:ext uri="{909E8E84-426E-40DD-AFC4-6F175D3DCCD1}">
                  <a14:hiddenFill xmlns:a14="http://schemas.microsoft.com/office/drawing/2010/main">
                    <a:solidFill>
                      <a:srgbClr val="FFFFFF"/>
                    </a:solidFill>
                  </a14:hiddenFill>
                </a:ext>
              </a:extLst>
            </p:spPr>
          </p:pic>
          <p:sp>
            <p:nvSpPr>
              <p:cNvPr id="96264" name="Text Box 8"/>
              <p:cNvSpPr txBox="1">
                <a:spLocks noChangeArrowheads="1"/>
              </p:cNvSpPr>
              <p:nvPr/>
            </p:nvSpPr>
            <p:spPr bwMode="auto">
              <a:xfrm>
                <a:off x="295" y="799"/>
                <a:ext cx="59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Salt gradient</a:t>
                </a:r>
                <a:endParaRPr lang="el-GR" sz="1200" smtClean="0">
                  <a:solidFill>
                    <a:srgbClr val="000000"/>
                  </a:solidFill>
                </a:endParaRPr>
              </a:p>
            </p:txBody>
          </p:sp>
          <p:sp>
            <p:nvSpPr>
              <p:cNvPr id="96265" name="Text Box 9"/>
              <p:cNvSpPr txBox="1">
                <a:spLocks noChangeArrowheads="1"/>
              </p:cNvSpPr>
              <p:nvPr/>
            </p:nvSpPr>
            <p:spPr bwMode="auto">
              <a:xfrm>
                <a:off x="1610" y="935"/>
                <a:ext cx="6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UV detector</a:t>
                </a:r>
                <a:endParaRPr lang="el-GR" sz="1200" smtClean="0">
                  <a:solidFill>
                    <a:srgbClr val="000000"/>
                  </a:solidFill>
                </a:endParaRPr>
              </a:p>
            </p:txBody>
          </p:sp>
          <p:sp>
            <p:nvSpPr>
              <p:cNvPr id="96266" name="Text Box 10"/>
              <p:cNvSpPr txBox="1">
                <a:spLocks noChangeArrowheads="1"/>
              </p:cNvSpPr>
              <p:nvPr/>
            </p:nvSpPr>
            <p:spPr bwMode="auto">
              <a:xfrm>
                <a:off x="1927" y="1842"/>
                <a:ext cx="6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EC detector</a:t>
                </a:r>
                <a:endParaRPr lang="el-GR" sz="1200" smtClean="0">
                  <a:solidFill>
                    <a:srgbClr val="000000"/>
                  </a:solidFill>
                </a:endParaRPr>
              </a:p>
            </p:txBody>
          </p:sp>
          <p:sp>
            <p:nvSpPr>
              <p:cNvPr id="96267" name="Text Box 11"/>
              <p:cNvSpPr txBox="1">
                <a:spLocks noChangeArrowheads="1"/>
              </p:cNvSpPr>
              <p:nvPr/>
            </p:nvSpPr>
            <p:spPr bwMode="auto">
              <a:xfrm>
                <a:off x="1141" y="1253"/>
                <a:ext cx="4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column</a:t>
                </a:r>
                <a:endParaRPr lang="el-GR" sz="1200" smtClean="0">
                  <a:solidFill>
                    <a:srgbClr val="000000"/>
                  </a:solidFill>
                </a:endParaRPr>
              </a:p>
            </p:txBody>
          </p:sp>
        </p:grpSp>
        <p:sp>
          <p:nvSpPr>
            <p:cNvPr id="96268" name="Text Box 12"/>
            <p:cNvSpPr txBox="1">
              <a:spLocks noChangeArrowheads="1"/>
            </p:cNvSpPr>
            <p:nvPr/>
          </p:nvSpPr>
          <p:spPr bwMode="auto">
            <a:xfrm>
              <a:off x="348" y="2015"/>
              <a:ext cx="4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smtClean="0">
                  <a:solidFill>
                    <a:srgbClr val="000000"/>
                  </a:solidFill>
                </a:rPr>
                <a:t>waste</a:t>
              </a:r>
              <a:endParaRPr lang="el-GR" sz="1200" dirty="0" smtClean="0">
                <a:solidFill>
                  <a:srgbClr val="000000"/>
                </a:solidFill>
              </a:endParaRPr>
            </a:p>
          </p:txBody>
        </p:sp>
      </p:grpSp>
      <p:sp>
        <p:nvSpPr>
          <p:cNvPr id="96269" name="Text Box 13"/>
          <p:cNvSpPr txBox="1">
            <a:spLocks noChangeArrowheads="1"/>
          </p:cNvSpPr>
          <p:nvPr/>
        </p:nvSpPr>
        <p:spPr bwMode="auto">
          <a:xfrm>
            <a:off x="624417" y="3764536"/>
            <a:ext cx="10541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dirty="0" smtClean="0">
                <a:solidFill>
                  <a:srgbClr val="000000"/>
                </a:solidFill>
              </a:rPr>
              <a:t>Number of peaks indicates the complexity of starting material </a:t>
            </a: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r>
              <a:rPr lang="en-US" sz="2000" dirty="0" smtClean="0">
                <a:solidFill>
                  <a:srgbClr val="000000"/>
                </a:solidFill>
              </a:rPr>
              <a:t>Peak position (i.e. elution time) may provide qualitative information about the sample (comparison with standards)</a:t>
            </a:r>
            <a:r>
              <a:rPr lang="el-GR" sz="2000" dirty="0" smtClean="0">
                <a:solidFill>
                  <a:srgbClr val="000000"/>
                </a:solidFill>
              </a:rPr>
              <a:t> </a:t>
            </a:r>
            <a:endParaRPr lang="en-US" sz="2000" dirty="0" smtClean="0">
              <a:solidFill>
                <a:srgbClr val="000000"/>
              </a:solidFill>
            </a:endParaRP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r>
              <a:rPr lang="en-US" sz="2000" dirty="0" smtClean="0">
                <a:solidFill>
                  <a:srgbClr val="000000"/>
                </a:solidFill>
              </a:rPr>
              <a:t>Peak area may provide information on relative concentration of components.</a:t>
            </a:r>
            <a:r>
              <a:rPr lang="el-GR" sz="2000" dirty="0" smtClean="0">
                <a:solidFill>
                  <a:srgbClr val="000000"/>
                </a:solidFill>
              </a:rPr>
              <a:t> </a:t>
            </a:r>
            <a:endParaRPr lang="en-US" sz="2000" dirty="0" smtClean="0">
              <a:solidFill>
                <a:srgbClr val="000000"/>
              </a:solidFill>
            </a:endParaRP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r>
              <a:rPr lang="en-US" sz="2000" dirty="0" smtClean="0">
                <a:solidFill>
                  <a:srgbClr val="000000"/>
                </a:solidFill>
              </a:rPr>
              <a:t>If coupled to MS protein identification (MW) can be provided</a:t>
            </a:r>
            <a:r>
              <a:rPr lang="en-US" sz="2000" b="1" dirty="0" smtClean="0">
                <a:solidFill>
                  <a:srgbClr val="000000"/>
                </a:solidFill>
              </a:rPr>
              <a:t>  </a:t>
            </a:r>
            <a:endParaRPr lang="el-GR" sz="2000" b="1" dirty="0" smtClean="0">
              <a:solidFill>
                <a:srgbClr val="000000"/>
              </a:solidFill>
            </a:endParaRPr>
          </a:p>
        </p:txBody>
      </p:sp>
      <p:pic>
        <p:nvPicPr>
          <p:cNvPr id="522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3929" y="46393"/>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7839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04851" y="346084"/>
            <a:ext cx="10287000" cy="561975"/>
          </a:xfrm>
        </p:spPr>
        <p:txBody>
          <a:bodyPr/>
          <a:lstStyle/>
          <a:p>
            <a:r>
              <a:rPr lang="en-US" sz="3200" dirty="0"/>
              <a:t>Multidimensional HPLC</a:t>
            </a:r>
            <a:endParaRPr lang="el-GR" sz="3200" dirty="0"/>
          </a:p>
        </p:txBody>
      </p:sp>
      <p:sp>
        <p:nvSpPr>
          <p:cNvPr id="98307" name="Text Box 3"/>
          <p:cNvSpPr txBox="1">
            <a:spLocks noChangeArrowheads="1"/>
          </p:cNvSpPr>
          <p:nvPr/>
        </p:nvSpPr>
        <p:spPr bwMode="auto">
          <a:xfrm>
            <a:off x="1776523" y="1379089"/>
            <a:ext cx="76792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dirty="0" smtClean="0">
                <a:solidFill>
                  <a:srgbClr val="0066CC"/>
                </a:solidFill>
              </a:rPr>
              <a:t>Mud PIT</a:t>
            </a:r>
          </a:p>
          <a:p>
            <a:pPr fontAlgn="base">
              <a:spcBef>
                <a:spcPct val="0"/>
              </a:spcBef>
              <a:spcAft>
                <a:spcPct val="0"/>
              </a:spcAft>
            </a:pPr>
            <a:r>
              <a:rPr lang="en-US" sz="1600" b="1" dirty="0" smtClean="0">
                <a:solidFill>
                  <a:srgbClr val="000000"/>
                </a:solidFill>
              </a:rPr>
              <a:t>Multidimensional Protein Identification Techniques</a:t>
            </a:r>
            <a:r>
              <a:rPr lang="en-US" sz="1600" dirty="0" smtClean="0">
                <a:solidFill>
                  <a:srgbClr val="000000"/>
                </a:solidFill>
              </a:rPr>
              <a:t> or </a:t>
            </a:r>
            <a:r>
              <a:rPr lang="en-US" sz="1600" b="1" dirty="0" smtClean="0">
                <a:solidFill>
                  <a:srgbClr val="000000"/>
                </a:solidFill>
              </a:rPr>
              <a:t>Tandem HPLC</a:t>
            </a:r>
          </a:p>
          <a:p>
            <a:pPr fontAlgn="base">
              <a:spcBef>
                <a:spcPct val="0"/>
              </a:spcBef>
              <a:spcAft>
                <a:spcPct val="0"/>
              </a:spcAft>
            </a:pPr>
            <a:r>
              <a:rPr lang="en-US" sz="1600" dirty="0" smtClean="0">
                <a:solidFill>
                  <a:srgbClr val="000000"/>
                </a:solidFill>
              </a:rPr>
              <a:t>the combination of dissimilar separation modes will allow a greater resolution of peptides in mixture. </a:t>
            </a:r>
            <a:endParaRPr lang="el-GR" sz="1600" dirty="0" smtClean="0">
              <a:solidFill>
                <a:srgbClr val="000000"/>
              </a:solidFill>
            </a:endParaRPr>
          </a:p>
        </p:txBody>
      </p:sp>
      <p:grpSp>
        <p:nvGrpSpPr>
          <p:cNvPr id="98308" name="Group 4"/>
          <p:cNvGrpSpPr>
            <a:grpSpLocks/>
          </p:cNvGrpSpPr>
          <p:nvPr/>
        </p:nvGrpSpPr>
        <p:grpSpPr bwMode="auto">
          <a:xfrm>
            <a:off x="2208324" y="2944016"/>
            <a:ext cx="4607983" cy="698499"/>
            <a:chOff x="522" y="1953"/>
            <a:chExt cx="2177" cy="440"/>
          </a:xfrm>
        </p:grpSpPr>
        <p:pic>
          <p:nvPicPr>
            <p:cNvPr id="98309" name="Picture 5" descr="colu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 y="1956"/>
              <a:ext cx="1134" cy="269"/>
            </a:xfrm>
            <a:prstGeom prst="rect">
              <a:avLst/>
            </a:prstGeom>
            <a:noFill/>
            <a:extLst>
              <a:ext uri="{909E8E84-426E-40DD-AFC4-6F175D3DCCD1}">
                <a14:hiddenFill xmlns:a14="http://schemas.microsoft.com/office/drawing/2010/main">
                  <a:solidFill>
                    <a:srgbClr val="FFFFFF"/>
                  </a:solidFill>
                </a14:hiddenFill>
              </a:ext>
            </a:extLst>
          </p:spPr>
        </p:pic>
        <p:sp>
          <p:nvSpPr>
            <p:cNvPr id="98310" name="Text Box 6"/>
            <p:cNvSpPr txBox="1">
              <a:spLocks noChangeArrowheads="1"/>
            </p:cNvSpPr>
            <p:nvPr/>
          </p:nvSpPr>
          <p:spPr bwMode="auto">
            <a:xfrm>
              <a:off x="793" y="2180"/>
              <a:ext cx="81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Ion-exchange</a:t>
              </a:r>
              <a:endParaRPr lang="el-GR" sz="1600" dirty="0" smtClean="0">
                <a:solidFill>
                  <a:srgbClr val="000000"/>
                </a:solidFill>
              </a:endParaRPr>
            </a:p>
          </p:txBody>
        </p:sp>
        <p:sp>
          <p:nvSpPr>
            <p:cNvPr id="98311" name="Text Box 7"/>
            <p:cNvSpPr txBox="1">
              <a:spLocks noChangeArrowheads="1"/>
            </p:cNvSpPr>
            <p:nvPr/>
          </p:nvSpPr>
          <p:spPr bwMode="auto">
            <a:xfrm>
              <a:off x="1656" y="2180"/>
              <a:ext cx="95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Reversed phase</a:t>
              </a:r>
              <a:endParaRPr lang="el-GR" sz="1600" dirty="0" smtClean="0">
                <a:solidFill>
                  <a:srgbClr val="000000"/>
                </a:solidFill>
              </a:endParaRPr>
            </a:p>
          </p:txBody>
        </p:sp>
        <p:pic>
          <p:nvPicPr>
            <p:cNvPr id="98312" name="Picture 8" descr="colu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 y="1953"/>
              <a:ext cx="1134" cy="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313" name="Group 9"/>
          <p:cNvGrpSpPr>
            <a:grpSpLocks/>
          </p:cNvGrpSpPr>
          <p:nvPr/>
        </p:nvGrpSpPr>
        <p:grpSpPr bwMode="auto">
          <a:xfrm>
            <a:off x="1875373" y="4005263"/>
            <a:ext cx="8469629" cy="2239962"/>
            <a:chOff x="392" y="605"/>
            <a:chExt cx="3078" cy="1411"/>
          </a:xfrm>
        </p:grpSpPr>
        <p:sp>
          <p:nvSpPr>
            <p:cNvPr id="98314" name="Text Box 10"/>
            <p:cNvSpPr txBox="1">
              <a:spLocks noChangeArrowheads="1"/>
            </p:cNvSpPr>
            <p:nvPr/>
          </p:nvSpPr>
          <p:spPr bwMode="auto">
            <a:xfrm>
              <a:off x="612" y="754"/>
              <a:ext cx="2858"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b="1" dirty="0" smtClean="0">
                  <a:solidFill>
                    <a:srgbClr val="0066CC"/>
                  </a:solidFill>
                </a:rPr>
                <a:t>Reversed phase</a:t>
              </a:r>
              <a:r>
                <a:rPr lang="en-US" dirty="0" smtClean="0">
                  <a:solidFill>
                    <a:srgbClr val="000000"/>
                  </a:solidFill>
                </a:rPr>
                <a:t>, hydrophobicity</a:t>
              </a:r>
            </a:p>
            <a:p>
              <a:pPr fontAlgn="base">
                <a:spcBef>
                  <a:spcPct val="50000"/>
                </a:spcBef>
                <a:spcAft>
                  <a:spcPct val="0"/>
                </a:spcAft>
                <a:buFontTx/>
                <a:buChar char="•"/>
              </a:pPr>
              <a:r>
                <a:rPr lang="en-US" b="1" dirty="0" smtClean="0">
                  <a:solidFill>
                    <a:srgbClr val="0066CC"/>
                  </a:solidFill>
                </a:rPr>
                <a:t>Ion exchange</a:t>
              </a:r>
              <a:r>
                <a:rPr lang="en-US" dirty="0" smtClean="0">
                  <a:solidFill>
                    <a:srgbClr val="000000"/>
                  </a:solidFill>
                </a:rPr>
                <a:t>, net positive/negative charge</a:t>
              </a:r>
            </a:p>
            <a:p>
              <a:pPr fontAlgn="base">
                <a:spcBef>
                  <a:spcPct val="50000"/>
                </a:spcBef>
                <a:spcAft>
                  <a:spcPct val="0"/>
                </a:spcAft>
                <a:buFontTx/>
                <a:buChar char="•"/>
              </a:pPr>
              <a:r>
                <a:rPr lang="en-US" b="1" dirty="0" smtClean="0">
                  <a:solidFill>
                    <a:srgbClr val="0066CC"/>
                  </a:solidFill>
                </a:rPr>
                <a:t>Size exclusion</a:t>
              </a:r>
              <a:r>
                <a:rPr lang="en-US" dirty="0" smtClean="0">
                  <a:solidFill>
                    <a:srgbClr val="000000"/>
                  </a:solidFill>
                </a:rPr>
                <a:t>, peptide size, molecular weight</a:t>
              </a:r>
            </a:p>
            <a:p>
              <a:pPr fontAlgn="base">
                <a:spcBef>
                  <a:spcPct val="50000"/>
                </a:spcBef>
                <a:spcAft>
                  <a:spcPct val="0"/>
                </a:spcAft>
                <a:buFontTx/>
                <a:buChar char="•"/>
              </a:pPr>
              <a:r>
                <a:rPr lang="en-US" b="1" dirty="0" smtClean="0">
                  <a:solidFill>
                    <a:srgbClr val="0066CC"/>
                  </a:solidFill>
                </a:rPr>
                <a:t>Affinity chromatography</a:t>
              </a:r>
              <a:r>
                <a:rPr lang="en-US" b="1" dirty="0" smtClean="0">
                  <a:solidFill>
                    <a:srgbClr val="000000"/>
                  </a:solidFill>
                </a:rPr>
                <a:t>, </a:t>
              </a:r>
              <a:r>
                <a:rPr lang="en-US" dirty="0" smtClean="0">
                  <a:solidFill>
                    <a:srgbClr val="000000"/>
                  </a:solidFill>
                </a:rPr>
                <a:t>interaction with specific functional groups</a:t>
              </a:r>
              <a:endParaRPr lang="el-GR" dirty="0" smtClean="0">
                <a:solidFill>
                  <a:srgbClr val="000000"/>
                </a:solidFill>
              </a:endParaRPr>
            </a:p>
          </p:txBody>
        </p:sp>
        <p:pic>
          <p:nvPicPr>
            <p:cNvPr id="98315" name="Picture 11" descr="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 y="605"/>
              <a:ext cx="242" cy="1411"/>
            </a:xfrm>
            <a:prstGeom prst="rect">
              <a:avLst/>
            </a:prstGeom>
            <a:noFill/>
            <a:extLst>
              <a:ext uri="{909E8E84-426E-40DD-AFC4-6F175D3DCCD1}">
                <a14:hiddenFill xmlns:a14="http://schemas.microsoft.com/office/drawing/2010/main">
                  <a:solidFill>
                    <a:srgbClr val="FFFFFF"/>
                  </a:solidFill>
                </a14:hiddenFill>
              </a:ext>
            </a:extLst>
          </p:spPr>
        </p:pic>
      </p:grpSp>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12479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79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390651" y="1454163"/>
            <a:ext cx="12488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mtClean="0">
                <a:solidFill>
                  <a:srgbClr val="000000"/>
                </a:solidFill>
              </a:rPr>
              <a:t>DNA</a:t>
            </a:r>
            <a:endParaRPr lang="el-GR" smtClean="0">
              <a:solidFill>
                <a:srgbClr val="000000"/>
              </a:solidFill>
            </a:endParaRPr>
          </a:p>
        </p:txBody>
      </p:sp>
      <p:sp>
        <p:nvSpPr>
          <p:cNvPr id="4099" name="Text Box 3"/>
          <p:cNvSpPr txBox="1">
            <a:spLocks noChangeArrowheads="1"/>
          </p:cNvSpPr>
          <p:nvPr/>
        </p:nvSpPr>
        <p:spPr bwMode="auto">
          <a:xfrm>
            <a:off x="5903387" y="1454163"/>
            <a:ext cx="345651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mtClean="0">
                <a:solidFill>
                  <a:srgbClr val="000000"/>
                </a:solidFill>
              </a:rPr>
              <a:t>Genome “Genomics”</a:t>
            </a:r>
            <a:endParaRPr lang="el-GR" smtClean="0">
              <a:solidFill>
                <a:srgbClr val="000000"/>
              </a:solidFill>
            </a:endParaRPr>
          </a:p>
        </p:txBody>
      </p:sp>
      <p:sp>
        <p:nvSpPr>
          <p:cNvPr id="4100" name="Text Box 4"/>
          <p:cNvSpPr txBox="1">
            <a:spLocks noChangeArrowheads="1"/>
          </p:cNvSpPr>
          <p:nvPr/>
        </p:nvSpPr>
        <p:spPr bwMode="auto">
          <a:xfrm>
            <a:off x="1390659" y="3973513"/>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mtClean="0">
                <a:solidFill>
                  <a:srgbClr val="000000"/>
                </a:solidFill>
              </a:rPr>
              <a:t>Proteins</a:t>
            </a:r>
            <a:endParaRPr lang="el-GR" smtClean="0">
              <a:solidFill>
                <a:srgbClr val="000000"/>
              </a:solidFill>
            </a:endParaRPr>
          </a:p>
        </p:txBody>
      </p:sp>
      <p:sp>
        <p:nvSpPr>
          <p:cNvPr id="4101" name="Text Box 5"/>
          <p:cNvSpPr txBox="1">
            <a:spLocks noChangeArrowheads="1"/>
          </p:cNvSpPr>
          <p:nvPr/>
        </p:nvSpPr>
        <p:spPr bwMode="auto">
          <a:xfrm rot="10800000" flipV="1">
            <a:off x="10033000" y="3044825"/>
            <a:ext cx="1534584"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Cell functions</a:t>
            </a:r>
            <a:endParaRPr lang="el-GR" smtClean="0">
              <a:solidFill>
                <a:srgbClr val="000000"/>
              </a:solidFill>
            </a:endParaRPr>
          </a:p>
        </p:txBody>
      </p:sp>
      <p:sp>
        <p:nvSpPr>
          <p:cNvPr id="4102" name="Text Box 6"/>
          <p:cNvSpPr txBox="1">
            <a:spLocks noChangeArrowheads="1"/>
          </p:cNvSpPr>
          <p:nvPr/>
        </p:nvSpPr>
        <p:spPr bwMode="auto">
          <a:xfrm>
            <a:off x="6096000" y="3973513"/>
            <a:ext cx="36491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Proteome “Proteomics”</a:t>
            </a:r>
            <a:endParaRPr lang="el-GR" smtClean="0">
              <a:solidFill>
                <a:srgbClr val="000000"/>
              </a:solidFill>
            </a:endParaRPr>
          </a:p>
        </p:txBody>
      </p:sp>
      <p:sp>
        <p:nvSpPr>
          <p:cNvPr id="4103" name="Text Box 7"/>
          <p:cNvSpPr txBox="1">
            <a:spLocks noChangeArrowheads="1"/>
          </p:cNvSpPr>
          <p:nvPr/>
        </p:nvSpPr>
        <p:spPr bwMode="auto">
          <a:xfrm>
            <a:off x="6191251" y="1814513"/>
            <a:ext cx="240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smtClean="0">
                <a:solidFill>
                  <a:srgbClr val="000000"/>
                </a:solidFill>
              </a:rPr>
              <a:t>DNA sequencing</a:t>
            </a:r>
            <a:endParaRPr lang="el-GR" sz="1600" smtClean="0">
              <a:solidFill>
                <a:srgbClr val="000000"/>
              </a:solidFill>
            </a:endParaRPr>
          </a:p>
        </p:txBody>
      </p:sp>
      <p:sp>
        <p:nvSpPr>
          <p:cNvPr id="4104" name="Text Box 8"/>
          <p:cNvSpPr txBox="1">
            <a:spLocks noChangeArrowheads="1"/>
          </p:cNvSpPr>
          <p:nvPr/>
        </p:nvSpPr>
        <p:spPr bwMode="auto">
          <a:xfrm>
            <a:off x="6191260" y="2967038"/>
            <a:ext cx="21124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smtClean="0">
                <a:solidFill>
                  <a:srgbClr val="000000"/>
                </a:solidFill>
              </a:rPr>
              <a:t>cDNA arrays</a:t>
            </a:r>
            <a:endParaRPr lang="el-GR" sz="1600" smtClean="0">
              <a:solidFill>
                <a:srgbClr val="000000"/>
              </a:solidFill>
            </a:endParaRPr>
          </a:p>
        </p:txBody>
      </p:sp>
      <p:sp>
        <p:nvSpPr>
          <p:cNvPr id="4105" name="Text Box 9"/>
          <p:cNvSpPr txBox="1">
            <a:spLocks noChangeArrowheads="1"/>
          </p:cNvSpPr>
          <p:nvPr/>
        </p:nvSpPr>
        <p:spPr bwMode="auto">
          <a:xfrm>
            <a:off x="6383875" y="4333875"/>
            <a:ext cx="249555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smtClean="0">
                <a:solidFill>
                  <a:srgbClr val="000000"/>
                </a:solidFill>
              </a:rPr>
              <a:t>2D PAGE, HPLC</a:t>
            </a:r>
            <a:endParaRPr lang="el-GR" sz="1600" smtClean="0">
              <a:solidFill>
                <a:srgbClr val="000000"/>
              </a:solidFill>
            </a:endParaRPr>
          </a:p>
        </p:txBody>
      </p:sp>
      <p:sp>
        <p:nvSpPr>
          <p:cNvPr id="4106" name="Text Box 10"/>
          <p:cNvSpPr txBox="1">
            <a:spLocks noChangeArrowheads="1"/>
          </p:cNvSpPr>
          <p:nvPr/>
        </p:nvSpPr>
        <p:spPr bwMode="auto">
          <a:xfrm>
            <a:off x="4176184" y="1193810"/>
            <a:ext cx="14393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CGTCCAACTGACGTCTACAAGTTCCTAAGCT</a:t>
            </a:r>
            <a:endParaRPr lang="el-GR" sz="1400" smtClean="0">
              <a:solidFill>
                <a:srgbClr val="000000"/>
              </a:solidFill>
            </a:endParaRPr>
          </a:p>
        </p:txBody>
      </p:sp>
      <p:pic>
        <p:nvPicPr>
          <p:cNvPr id="4107" name="Picture 11" descr="microarrays-200_tcm18-44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187" y="2606688"/>
            <a:ext cx="1536700" cy="88741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eagan 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433" y="3686188"/>
            <a:ext cx="1380067" cy="1038225"/>
          </a:xfrm>
          <a:prstGeom prst="rect">
            <a:avLst/>
          </a:prstGeom>
          <a:noFill/>
          <a:extLst>
            <a:ext uri="{909E8E84-426E-40DD-AFC4-6F175D3DCCD1}">
              <a14:hiddenFill xmlns:a14="http://schemas.microsoft.com/office/drawing/2010/main">
                <a:solidFill>
                  <a:srgbClr val="FFFFFF"/>
                </a:solidFill>
              </a14:hiddenFill>
            </a:ext>
          </a:extLst>
        </p:spPr>
      </p:pic>
      <p:sp>
        <p:nvSpPr>
          <p:cNvPr id="4109" name="AutoShape 13"/>
          <p:cNvSpPr>
            <a:spLocks noChangeArrowheads="1"/>
          </p:cNvSpPr>
          <p:nvPr/>
        </p:nvSpPr>
        <p:spPr bwMode="auto">
          <a:xfrm>
            <a:off x="2734742" y="1598613"/>
            <a:ext cx="1056217" cy="144462"/>
          </a:xfrm>
          <a:prstGeom prst="rightArrow">
            <a:avLst>
              <a:gd name="adj1" fmla="val 50000"/>
              <a:gd name="adj2" fmla="val 137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10" name="AutoShape 14"/>
          <p:cNvSpPr>
            <a:spLocks/>
          </p:cNvSpPr>
          <p:nvPr/>
        </p:nvSpPr>
        <p:spPr bwMode="auto">
          <a:xfrm>
            <a:off x="9072033" y="1528776"/>
            <a:ext cx="863600" cy="3025775"/>
          </a:xfrm>
          <a:prstGeom prst="rightBrace">
            <a:avLst>
              <a:gd name="adj1" fmla="val 3893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11" name="AutoShape 15"/>
          <p:cNvSpPr>
            <a:spLocks noChangeArrowheads="1"/>
          </p:cNvSpPr>
          <p:nvPr/>
        </p:nvSpPr>
        <p:spPr bwMode="auto">
          <a:xfrm>
            <a:off x="2832109" y="4191013"/>
            <a:ext cx="1056217" cy="144463"/>
          </a:xfrm>
          <a:prstGeom prst="rightArrow">
            <a:avLst>
              <a:gd name="adj1" fmla="val 50000"/>
              <a:gd name="adj2" fmla="val 137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12" name="AutoShape 16"/>
          <p:cNvSpPr>
            <a:spLocks noChangeArrowheads="1"/>
          </p:cNvSpPr>
          <p:nvPr/>
        </p:nvSpPr>
        <p:spPr bwMode="auto">
          <a:xfrm rot="5400000">
            <a:off x="1696782" y="3589080"/>
            <a:ext cx="541337" cy="192617"/>
          </a:xfrm>
          <a:prstGeom prst="rightArrow">
            <a:avLst>
              <a:gd name="adj1" fmla="val 50000"/>
              <a:gd name="adj2" fmla="val 9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13" name="Text Box 17"/>
          <p:cNvSpPr txBox="1">
            <a:spLocks noChangeArrowheads="1"/>
          </p:cNvSpPr>
          <p:nvPr/>
        </p:nvSpPr>
        <p:spPr bwMode="auto">
          <a:xfrm>
            <a:off x="1583269" y="2749563"/>
            <a:ext cx="11514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RNA</a:t>
            </a:r>
            <a:endParaRPr lang="el-GR" smtClean="0">
              <a:solidFill>
                <a:srgbClr val="000000"/>
              </a:solidFill>
            </a:endParaRPr>
          </a:p>
        </p:txBody>
      </p:sp>
      <p:sp>
        <p:nvSpPr>
          <p:cNvPr id="4114" name="Text Box 18"/>
          <p:cNvSpPr txBox="1">
            <a:spLocks noChangeArrowheads="1"/>
          </p:cNvSpPr>
          <p:nvPr/>
        </p:nvSpPr>
        <p:spPr bwMode="auto">
          <a:xfrm>
            <a:off x="6096009" y="2606688"/>
            <a:ext cx="278341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Transcriptome</a:t>
            </a:r>
            <a:endParaRPr lang="el-GR" smtClean="0">
              <a:solidFill>
                <a:srgbClr val="000000"/>
              </a:solidFill>
            </a:endParaRPr>
          </a:p>
        </p:txBody>
      </p:sp>
      <p:sp>
        <p:nvSpPr>
          <p:cNvPr id="4115" name="AutoShape 19"/>
          <p:cNvSpPr>
            <a:spLocks noChangeArrowheads="1"/>
          </p:cNvSpPr>
          <p:nvPr/>
        </p:nvSpPr>
        <p:spPr bwMode="auto">
          <a:xfrm rot="5400000">
            <a:off x="1679312" y="2149223"/>
            <a:ext cx="576262" cy="192617"/>
          </a:xfrm>
          <a:prstGeom prst="rightArrow">
            <a:avLst>
              <a:gd name="adj1" fmla="val 50000"/>
              <a:gd name="adj2" fmla="val 9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16" name="AutoShape 20"/>
          <p:cNvSpPr>
            <a:spLocks noChangeArrowheads="1"/>
          </p:cNvSpPr>
          <p:nvPr/>
        </p:nvSpPr>
        <p:spPr bwMode="auto">
          <a:xfrm>
            <a:off x="2639484" y="2822588"/>
            <a:ext cx="1056216" cy="144463"/>
          </a:xfrm>
          <a:prstGeom prst="rightArrow">
            <a:avLst>
              <a:gd name="adj1" fmla="val 50000"/>
              <a:gd name="adj2" fmla="val 1370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19" name="Text Box 23"/>
          <p:cNvSpPr txBox="1">
            <a:spLocks noChangeArrowheads="1"/>
          </p:cNvSpPr>
          <p:nvPr/>
        </p:nvSpPr>
        <p:spPr bwMode="auto">
          <a:xfrm>
            <a:off x="7727951" y="5661038"/>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sp>
        <p:nvSpPr>
          <p:cNvPr id="4120" name="Rectangle 24"/>
          <p:cNvSpPr>
            <a:spLocks noGrp="1" noChangeArrowheads="1"/>
          </p:cNvSpPr>
          <p:nvPr>
            <p:ph type="title"/>
          </p:nvPr>
        </p:nvSpPr>
        <p:spPr>
          <a:xfrm>
            <a:off x="609609" y="274638"/>
            <a:ext cx="10479617" cy="633412"/>
          </a:xfrm>
        </p:spPr>
        <p:txBody>
          <a:bodyPr/>
          <a:lstStyle/>
          <a:p>
            <a:r>
              <a:rPr lang="en-US" sz="3200"/>
              <a:t>“-ome”</a:t>
            </a:r>
            <a:endParaRPr lang="el-GR" sz="3200"/>
          </a:p>
        </p:txBody>
      </p:sp>
      <p:sp>
        <p:nvSpPr>
          <p:cNvPr id="4121" name="Text Box 25"/>
          <p:cNvSpPr txBox="1">
            <a:spLocks noChangeArrowheads="1"/>
          </p:cNvSpPr>
          <p:nvPr/>
        </p:nvSpPr>
        <p:spPr bwMode="auto">
          <a:xfrm>
            <a:off x="1871142" y="5300663"/>
            <a:ext cx="84476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Reactome, the chemical reactions involving a nucleotide</a:t>
            </a:r>
            <a:endParaRPr lang="el-GR" smtClean="0">
              <a:solidFill>
                <a:srgbClr val="000000"/>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0292" y="157077"/>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701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8" name="Rectangle 20"/>
          <p:cNvSpPr>
            <a:spLocks noGrp="1" noChangeArrowheads="1"/>
          </p:cNvSpPr>
          <p:nvPr>
            <p:ph type="title"/>
          </p:nvPr>
        </p:nvSpPr>
        <p:spPr>
          <a:xfrm>
            <a:off x="704851" y="346084"/>
            <a:ext cx="10287000" cy="561975"/>
          </a:xfrm>
        </p:spPr>
        <p:txBody>
          <a:bodyPr/>
          <a:lstStyle/>
          <a:p>
            <a:r>
              <a:rPr lang="en-US" sz="3200" dirty="0"/>
              <a:t>Multidimensional LC</a:t>
            </a:r>
            <a:endParaRPr lang="el-GR" sz="3200" dirty="0"/>
          </a:p>
        </p:txBody>
      </p:sp>
      <p:pic>
        <p:nvPicPr>
          <p:cNvPr id="99350" name="Picture 2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3" y="1152524"/>
            <a:ext cx="9624484" cy="5152741"/>
          </a:xfrm>
          <a:prstGeom prst="rect">
            <a:avLst/>
          </a:prstGeom>
          <a:noFill/>
          <a:extLst>
            <a:ext uri="{909E8E84-426E-40DD-AFC4-6F175D3DCCD1}">
              <a14:hiddenFill xmlns:a14="http://schemas.microsoft.com/office/drawing/2010/main">
                <a:solidFill>
                  <a:srgbClr val="FFFFFF"/>
                </a:solidFill>
              </a14:hiddenFill>
            </a:ext>
          </a:extLst>
        </p:spPr>
      </p:pic>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412" y="8614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9962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31800" y="2858780"/>
            <a:ext cx="11277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dirty="0" smtClean="0">
                <a:solidFill>
                  <a:srgbClr val="000000"/>
                </a:solidFill>
              </a:rPr>
              <a:t>The sample has to be introduced into the </a:t>
            </a:r>
            <a:r>
              <a:rPr lang="en-US" b="1" dirty="0" smtClean="0">
                <a:solidFill>
                  <a:srgbClr val="000000"/>
                </a:solidFill>
              </a:rPr>
              <a:t>ionization source</a:t>
            </a:r>
            <a:r>
              <a:rPr lang="en-US" dirty="0" smtClean="0">
                <a:solidFill>
                  <a:srgbClr val="000000"/>
                </a:solidFill>
              </a:rPr>
              <a:t> of the instrument.  Once inside the ionization source the sample molecules are ionized, because </a:t>
            </a:r>
            <a:r>
              <a:rPr lang="en-US" b="1" dirty="0" smtClean="0">
                <a:solidFill>
                  <a:srgbClr val="000000"/>
                </a:solidFill>
              </a:rPr>
              <a:t>ions are easier to manipulate</a:t>
            </a:r>
            <a:r>
              <a:rPr lang="en-US" dirty="0" smtClean="0">
                <a:solidFill>
                  <a:srgbClr val="000000"/>
                </a:solidFill>
              </a:rPr>
              <a:t> than neutral molecules. </a:t>
            </a:r>
          </a:p>
          <a:p>
            <a:pPr fontAlgn="base">
              <a:spcBef>
                <a:spcPct val="0"/>
              </a:spcBef>
              <a:spcAft>
                <a:spcPct val="0"/>
              </a:spcAft>
            </a:pPr>
            <a:endParaRPr lang="en-US" dirty="0" smtClean="0">
              <a:solidFill>
                <a:srgbClr val="000000"/>
              </a:solidFill>
            </a:endParaRPr>
          </a:p>
          <a:p>
            <a:pPr fontAlgn="base">
              <a:spcBef>
                <a:spcPct val="0"/>
              </a:spcBef>
              <a:spcAft>
                <a:spcPct val="0"/>
              </a:spcAft>
            </a:pPr>
            <a:r>
              <a:rPr lang="en-US" dirty="0" smtClean="0">
                <a:solidFill>
                  <a:srgbClr val="000000"/>
                </a:solidFill>
              </a:rPr>
              <a:t>These ions are extracted into the </a:t>
            </a:r>
            <a:r>
              <a:rPr lang="en-US" b="1" dirty="0" smtClean="0">
                <a:solidFill>
                  <a:srgbClr val="FF0000"/>
                </a:solidFill>
              </a:rPr>
              <a:t>analyzer region</a:t>
            </a:r>
            <a:r>
              <a:rPr lang="en-US" dirty="0" smtClean="0">
                <a:solidFill>
                  <a:srgbClr val="000000"/>
                </a:solidFill>
              </a:rPr>
              <a:t> of the mass spectrometer where they are separated according to their mass (m)-to-charge (z) ratios (</a:t>
            </a:r>
            <a:r>
              <a:rPr lang="en-US" b="1" dirty="0" smtClean="0">
                <a:solidFill>
                  <a:srgbClr val="FF3300"/>
                </a:solidFill>
              </a:rPr>
              <a:t>m/z</a:t>
            </a:r>
            <a:r>
              <a:rPr lang="en-US" dirty="0" smtClean="0">
                <a:solidFill>
                  <a:srgbClr val="000000"/>
                </a:solidFill>
              </a:rPr>
              <a:t>). </a:t>
            </a:r>
          </a:p>
          <a:p>
            <a:pPr fontAlgn="base">
              <a:spcBef>
                <a:spcPct val="0"/>
              </a:spcBef>
              <a:spcAft>
                <a:spcPct val="0"/>
              </a:spcAft>
            </a:pPr>
            <a:endParaRPr lang="en-US" dirty="0" smtClean="0">
              <a:solidFill>
                <a:srgbClr val="000000"/>
              </a:solidFill>
            </a:endParaRPr>
          </a:p>
          <a:p>
            <a:pPr fontAlgn="base">
              <a:spcBef>
                <a:spcPct val="0"/>
              </a:spcBef>
              <a:spcAft>
                <a:spcPct val="0"/>
              </a:spcAft>
            </a:pPr>
            <a:r>
              <a:rPr lang="en-US" dirty="0" smtClean="0">
                <a:solidFill>
                  <a:srgbClr val="000000"/>
                </a:solidFill>
              </a:rPr>
              <a:t>The separated ions are </a:t>
            </a:r>
            <a:r>
              <a:rPr lang="en-US" b="1" dirty="0" smtClean="0">
                <a:solidFill>
                  <a:srgbClr val="FF0000"/>
                </a:solidFill>
              </a:rPr>
              <a:t>detected</a:t>
            </a:r>
            <a:r>
              <a:rPr lang="en-US" dirty="0" smtClean="0">
                <a:solidFill>
                  <a:srgbClr val="000000"/>
                </a:solidFill>
              </a:rPr>
              <a:t> and this signal sent to a data system where the m/z ratios are stored together with their relative abundance for presentation in the format of a m/z spectrum. </a:t>
            </a:r>
          </a:p>
          <a:p>
            <a:pPr fontAlgn="base">
              <a:spcBef>
                <a:spcPct val="0"/>
              </a:spcBef>
              <a:spcAft>
                <a:spcPct val="0"/>
              </a:spcAft>
            </a:pPr>
            <a:r>
              <a:rPr lang="en-US" dirty="0" smtClean="0">
                <a:solidFill>
                  <a:srgbClr val="000000"/>
                </a:solidFill>
              </a:rPr>
              <a:t> </a:t>
            </a:r>
          </a:p>
          <a:p>
            <a:pPr fontAlgn="base">
              <a:spcBef>
                <a:spcPct val="0"/>
              </a:spcBef>
              <a:spcAft>
                <a:spcPct val="0"/>
              </a:spcAft>
            </a:pPr>
            <a:r>
              <a:rPr lang="en-US" dirty="0" smtClean="0">
                <a:solidFill>
                  <a:srgbClr val="000000"/>
                </a:solidFill>
              </a:rPr>
              <a:t>The analyzer and detector of the mass spectrometer, and often the ionization source too, are maintained under </a:t>
            </a:r>
            <a:r>
              <a:rPr lang="en-US" b="1" dirty="0" smtClean="0">
                <a:solidFill>
                  <a:srgbClr val="FF3300"/>
                </a:solidFill>
              </a:rPr>
              <a:t>high vacuum</a:t>
            </a:r>
            <a:r>
              <a:rPr lang="en-US" dirty="0" smtClean="0">
                <a:solidFill>
                  <a:srgbClr val="000000"/>
                </a:solidFill>
              </a:rPr>
              <a:t> to give the ions a reasonable chance of traveling from one end of the instrument to the other without any hindrance from air molecules. </a:t>
            </a:r>
          </a:p>
        </p:txBody>
      </p:sp>
      <p:sp>
        <p:nvSpPr>
          <p:cNvPr id="100356" name="Rectangle 4"/>
          <p:cNvSpPr>
            <a:spLocks noGrp="1" noChangeArrowheads="1"/>
          </p:cNvSpPr>
          <p:nvPr>
            <p:ph type="title"/>
          </p:nvPr>
        </p:nvSpPr>
        <p:spPr>
          <a:xfrm>
            <a:off x="855860" y="503555"/>
            <a:ext cx="10081683" cy="360363"/>
          </a:xfrm>
        </p:spPr>
        <p:txBody>
          <a:bodyPr/>
          <a:lstStyle/>
          <a:p>
            <a:r>
              <a:rPr lang="en-US" sz="3600" dirty="0">
                <a:solidFill>
                  <a:schemeClr val="tx1"/>
                </a:solidFill>
              </a:rPr>
              <a:t>A Mass Spectrometer</a:t>
            </a:r>
            <a:endParaRPr lang="el-GR" sz="3600" dirty="0">
              <a:solidFill>
                <a:schemeClr val="tx1"/>
              </a:solidFill>
            </a:endParaRPr>
          </a:p>
        </p:txBody>
      </p:sp>
      <p:grpSp>
        <p:nvGrpSpPr>
          <p:cNvPr id="100357" name="Group 5"/>
          <p:cNvGrpSpPr>
            <a:grpSpLocks/>
          </p:cNvGrpSpPr>
          <p:nvPr/>
        </p:nvGrpSpPr>
        <p:grpSpPr bwMode="auto">
          <a:xfrm>
            <a:off x="1733264" y="1388318"/>
            <a:ext cx="7543775" cy="1058095"/>
            <a:chOff x="1474" y="618"/>
            <a:chExt cx="2767" cy="453"/>
          </a:xfrm>
        </p:grpSpPr>
        <p:sp>
          <p:nvSpPr>
            <p:cNvPr id="100358" name="AutoShape 6"/>
            <p:cNvSpPr>
              <a:spLocks noChangeArrowheads="1"/>
            </p:cNvSpPr>
            <p:nvPr/>
          </p:nvSpPr>
          <p:spPr bwMode="auto">
            <a:xfrm rot="5400000">
              <a:off x="1649" y="575"/>
              <a:ext cx="284" cy="634"/>
            </a:xfrm>
            <a:prstGeom prst="can">
              <a:avLst>
                <a:gd name="adj" fmla="val 55810"/>
              </a:avLst>
            </a:prstGeom>
            <a:gradFill rotWithShape="1">
              <a:gsLst>
                <a:gs pos="0">
                  <a:schemeClr val="bg1"/>
                </a:gs>
                <a:gs pos="100000">
                  <a:srgbClr val="CC0099">
                    <a:alpha val="30000"/>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0359" name="Line 7"/>
            <p:cNvSpPr>
              <a:spLocks noChangeShapeType="1"/>
            </p:cNvSpPr>
            <p:nvPr/>
          </p:nvSpPr>
          <p:spPr bwMode="auto">
            <a:xfrm>
              <a:off x="2157" y="900"/>
              <a:ext cx="2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0360" name="AutoShape 8"/>
            <p:cNvSpPr>
              <a:spLocks noChangeArrowheads="1"/>
            </p:cNvSpPr>
            <p:nvPr/>
          </p:nvSpPr>
          <p:spPr bwMode="auto">
            <a:xfrm>
              <a:off x="2487" y="618"/>
              <a:ext cx="684" cy="453"/>
            </a:xfrm>
            <a:prstGeom prst="cube">
              <a:avLst>
                <a:gd name="adj" fmla="val 25000"/>
              </a:avLst>
            </a:prstGeom>
            <a:gradFill rotWithShape="1">
              <a:gsLst>
                <a:gs pos="0">
                  <a:srgbClr val="0000F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0361" name="AutoShape 9"/>
            <p:cNvSpPr>
              <a:spLocks noChangeArrowheads="1"/>
            </p:cNvSpPr>
            <p:nvPr/>
          </p:nvSpPr>
          <p:spPr bwMode="auto">
            <a:xfrm>
              <a:off x="3572" y="730"/>
              <a:ext cx="635" cy="341"/>
            </a:xfrm>
            <a:prstGeom prst="roundRect">
              <a:avLst>
                <a:gd name="adj" fmla="val 16667"/>
              </a:avLst>
            </a:prstGeom>
            <a:gradFill rotWithShape="1">
              <a:gsLst>
                <a:gs pos="0">
                  <a:schemeClr val="folHlink"/>
                </a:gs>
                <a:gs pos="100000">
                  <a:schemeClr val="bg1"/>
                </a:gs>
              </a:gsLst>
              <a:path path="rect">
                <a:fillToRect r="100000" b="10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0362" name="Line 10"/>
            <p:cNvSpPr>
              <a:spLocks noChangeShapeType="1"/>
            </p:cNvSpPr>
            <p:nvPr/>
          </p:nvSpPr>
          <p:spPr bwMode="auto">
            <a:xfrm>
              <a:off x="3231" y="900"/>
              <a:ext cx="2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0363" name="Text Box 11"/>
            <p:cNvSpPr txBox="1">
              <a:spLocks noChangeArrowheads="1"/>
            </p:cNvSpPr>
            <p:nvPr/>
          </p:nvSpPr>
          <p:spPr bwMode="auto">
            <a:xfrm>
              <a:off x="1474" y="731"/>
              <a:ext cx="53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sp>
          <p:nvSpPr>
            <p:cNvPr id="100364" name="Text Box 12"/>
            <p:cNvSpPr txBox="1">
              <a:spLocks noChangeArrowheads="1"/>
            </p:cNvSpPr>
            <p:nvPr/>
          </p:nvSpPr>
          <p:spPr bwMode="auto">
            <a:xfrm>
              <a:off x="1474" y="754"/>
              <a:ext cx="488"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source</a:t>
              </a:r>
              <a:endParaRPr lang="el-GR" dirty="0" smtClean="0">
                <a:solidFill>
                  <a:srgbClr val="000000"/>
                </a:solidFill>
              </a:endParaRPr>
            </a:p>
          </p:txBody>
        </p:sp>
        <p:sp>
          <p:nvSpPr>
            <p:cNvPr id="100365" name="Text Box 13"/>
            <p:cNvSpPr txBox="1">
              <a:spLocks noChangeArrowheads="1"/>
            </p:cNvSpPr>
            <p:nvPr/>
          </p:nvSpPr>
          <p:spPr bwMode="auto">
            <a:xfrm>
              <a:off x="2498" y="788"/>
              <a:ext cx="586"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analyzer</a:t>
              </a:r>
              <a:endParaRPr lang="el-GR" dirty="0" smtClean="0">
                <a:solidFill>
                  <a:srgbClr val="000000"/>
                </a:solidFill>
              </a:endParaRPr>
            </a:p>
          </p:txBody>
        </p:sp>
        <p:sp>
          <p:nvSpPr>
            <p:cNvPr id="100366" name="Text Box 14"/>
            <p:cNvSpPr txBox="1">
              <a:spLocks noChangeArrowheads="1"/>
            </p:cNvSpPr>
            <p:nvPr/>
          </p:nvSpPr>
          <p:spPr bwMode="auto">
            <a:xfrm>
              <a:off x="3606" y="784"/>
              <a:ext cx="635"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detector</a:t>
              </a:r>
              <a:endParaRPr lang="el-GR" dirty="0" smtClean="0">
                <a:solidFill>
                  <a:srgbClr val="000000"/>
                </a:solidFill>
              </a:endParaRPr>
            </a:p>
          </p:txBody>
        </p:sp>
      </p:gr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090" y="19441"/>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587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Effect transition="in" filter="fade">
                                      <p:cBhvr>
                                        <p:cTn id="7" dur="1000"/>
                                        <p:tgtEl>
                                          <p:spTgt spid="10035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0354">
                                            <p:txEl>
                                              <p:pRg st="2" end="2"/>
                                            </p:txEl>
                                          </p:spTgt>
                                        </p:tgtEl>
                                        <p:attrNameLst>
                                          <p:attrName>style.visibility</p:attrName>
                                        </p:attrNameLst>
                                      </p:cBhvr>
                                      <p:to>
                                        <p:strVal val="visible"/>
                                      </p:to>
                                    </p:set>
                                    <p:animEffect transition="in" filter="fade">
                                      <p:cBhvr>
                                        <p:cTn id="10" dur="1000"/>
                                        <p:tgtEl>
                                          <p:spTgt spid="10035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0354">
                                            <p:txEl>
                                              <p:pRg st="4" end="4"/>
                                            </p:txEl>
                                          </p:spTgt>
                                        </p:tgtEl>
                                        <p:attrNameLst>
                                          <p:attrName>style.visibility</p:attrName>
                                        </p:attrNameLst>
                                      </p:cBhvr>
                                      <p:to>
                                        <p:strVal val="visible"/>
                                      </p:to>
                                    </p:set>
                                    <p:animEffect transition="in" filter="fade">
                                      <p:cBhvr>
                                        <p:cTn id="13" dur="1000"/>
                                        <p:tgtEl>
                                          <p:spTgt spid="100354">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0354">
                                            <p:txEl>
                                              <p:pRg st="6" end="6"/>
                                            </p:txEl>
                                          </p:spTgt>
                                        </p:tgtEl>
                                        <p:attrNameLst>
                                          <p:attrName>style.visibility</p:attrName>
                                        </p:attrNameLst>
                                      </p:cBhvr>
                                      <p:to>
                                        <p:strVal val="visible"/>
                                      </p:to>
                                    </p:set>
                                    <p:animEffect transition="in" filter="fade">
                                      <p:cBhvr>
                                        <p:cTn id="18" dur="2000"/>
                                        <p:tgtEl>
                                          <p:spTgt spid="1003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06967" y="404813"/>
            <a:ext cx="10272184" cy="431800"/>
          </a:xfrm>
        </p:spPr>
        <p:txBody>
          <a:bodyPr/>
          <a:lstStyle/>
          <a:p>
            <a:r>
              <a:rPr lang="en-US" sz="3200"/>
              <a:t>..consists of..</a:t>
            </a:r>
            <a:endParaRPr lang="el-GR" sz="3200"/>
          </a:p>
        </p:txBody>
      </p:sp>
      <p:sp>
        <p:nvSpPr>
          <p:cNvPr id="101379" name="Text Box 3"/>
          <p:cNvSpPr txBox="1">
            <a:spLocks noChangeArrowheads="1"/>
          </p:cNvSpPr>
          <p:nvPr/>
        </p:nvSpPr>
        <p:spPr bwMode="auto">
          <a:xfrm>
            <a:off x="739832" y="4331494"/>
            <a:ext cx="633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99CC00"/>
                </a:solidFill>
              </a:rPr>
              <a:t>Detector</a:t>
            </a:r>
            <a:r>
              <a:rPr lang="en-US" sz="1600" dirty="0" smtClean="0">
                <a:solidFill>
                  <a:srgbClr val="000000"/>
                </a:solidFill>
              </a:rPr>
              <a:t> –detection of mass separated ions</a:t>
            </a:r>
            <a:endParaRPr lang="el-GR" sz="1600" dirty="0" smtClean="0">
              <a:solidFill>
                <a:srgbClr val="000000"/>
              </a:solidFill>
            </a:endParaRPr>
          </a:p>
        </p:txBody>
      </p:sp>
      <p:grpSp>
        <p:nvGrpSpPr>
          <p:cNvPr id="101380" name="Group 4"/>
          <p:cNvGrpSpPr>
            <a:grpSpLocks/>
          </p:cNvGrpSpPr>
          <p:nvPr/>
        </p:nvGrpSpPr>
        <p:grpSpPr bwMode="auto">
          <a:xfrm>
            <a:off x="2402007" y="1064525"/>
            <a:ext cx="6574784" cy="1050878"/>
            <a:chOff x="1474" y="981"/>
            <a:chExt cx="2767" cy="453"/>
          </a:xfrm>
        </p:grpSpPr>
        <p:sp>
          <p:nvSpPr>
            <p:cNvPr id="101381" name="AutoShape 5"/>
            <p:cNvSpPr>
              <a:spLocks noChangeArrowheads="1"/>
            </p:cNvSpPr>
            <p:nvPr/>
          </p:nvSpPr>
          <p:spPr bwMode="auto">
            <a:xfrm rot="5400000">
              <a:off x="1649" y="938"/>
              <a:ext cx="284" cy="634"/>
            </a:xfrm>
            <a:prstGeom prst="can">
              <a:avLst>
                <a:gd name="adj" fmla="val 55810"/>
              </a:avLst>
            </a:prstGeom>
            <a:gradFill rotWithShape="1">
              <a:gsLst>
                <a:gs pos="0">
                  <a:schemeClr val="bg1"/>
                </a:gs>
                <a:gs pos="100000">
                  <a:srgbClr val="CC0099">
                    <a:alpha val="30000"/>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1382" name="Line 6"/>
            <p:cNvSpPr>
              <a:spLocks noChangeShapeType="1"/>
            </p:cNvSpPr>
            <p:nvPr/>
          </p:nvSpPr>
          <p:spPr bwMode="auto">
            <a:xfrm>
              <a:off x="2157" y="1263"/>
              <a:ext cx="2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1383" name="AutoShape 7"/>
            <p:cNvSpPr>
              <a:spLocks noChangeArrowheads="1"/>
            </p:cNvSpPr>
            <p:nvPr/>
          </p:nvSpPr>
          <p:spPr bwMode="auto">
            <a:xfrm>
              <a:off x="2487" y="981"/>
              <a:ext cx="684" cy="453"/>
            </a:xfrm>
            <a:prstGeom prst="cube">
              <a:avLst>
                <a:gd name="adj" fmla="val 25000"/>
              </a:avLst>
            </a:prstGeom>
            <a:gradFill rotWithShape="1">
              <a:gsLst>
                <a:gs pos="0">
                  <a:srgbClr val="0000F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1384" name="AutoShape 8"/>
            <p:cNvSpPr>
              <a:spLocks noChangeArrowheads="1"/>
            </p:cNvSpPr>
            <p:nvPr/>
          </p:nvSpPr>
          <p:spPr bwMode="auto">
            <a:xfrm>
              <a:off x="3572" y="1093"/>
              <a:ext cx="635" cy="341"/>
            </a:xfrm>
            <a:prstGeom prst="roundRect">
              <a:avLst>
                <a:gd name="adj" fmla="val 16667"/>
              </a:avLst>
            </a:prstGeom>
            <a:gradFill rotWithShape="1">
              <a:gsLst>
                <a:gs pos="0">
                  <a:schemeClr val="folHlink"/>
                </a:gs>
                <a:gs pos="100000">
                  <a:schemeClr val="bg1"/>
                </a:gs>
              </a:gsLst>
              <a:path path="rect">
                <a:fillToRect r="100000" b="10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1385" name="Line 9"/>
            <p:cNvSpPr>
              <a:spLocks noChangeShapeType="1"/>
            </p:cNvSpPr>
            <p:nvPr/>
          </p:nvSpPr>
          <p:spPr bwMode="auto">
            <a:xfrm>
              <a:off x="3231" y="1263"/>
              <a:ext cx="2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1386" name="Text Box 10"/>
            <p:cNvSpPr txBox="1">
              <a:spLocks noChangeArrowheads="1"/>
            </p:cNvSpPr>
            <p:nvPr/>
          </p:nvSpPr>
          <p:spPr bwMode="auto">
            <a:xfrm>
              <a:off x="1474" y="1093"/>
              <a:ext cx="53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sp>
          <p:nvSpPr>
            <p:cNvPr id="101387" name="Text Box 11"/>
            <p:cNvSpPr txBox="1">
              <a:spLocks noChangeArrowheads="1"/>
            </p:cNvSpPr>
            <p:nvPr/>
          </p:nvSpPr>
          <p:spPr bwMode="auto">
            <a:xfrm>
              <a:off x="1474" y="1117"/>
              <a:ext cx="488"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source</a:t>
              </a:r>
              <a:endParaRPr lang="el-GR" dirty="0" smtClean="0">
                <a:solidFill>
                  <a:srgbClr val="000000"/>
                </a:solidFill>
              </a:endParaRPr>
            </a:p>
          </p:txBody>
        </p:sp>
        <p:sp>
          <p:nvSpPr>
            <p:cNvPr id="101388" name="Text Box 12"/>
            <p:cNvSpPr txBox="1">
              <a:spLocks noChangeArrowheads="1"/>
            </p:cNvSpPr>
            <p:nvPr/>
          </p:nvSpPr>
          <p:spPr bwMode="auto">
            <a:xfrm>
              <a:off x="2498" y="1151"/>
              <a:ext cx="58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analyzer</a:t>
              </a:r>
              <a:endParaRPr lang="el-GR" dirty="0" smtClean="0">
                <a:solidFill>
                  <a:srgbClr val="000000"/>
                </a:solidFill>
              </a:endParaRPr>
            </a:p>
          </p:txBody>
        </p:sp>
        <p:sp>
          <p:nvSpPr>
            <p:cNvPr id="101389" name="Text Box 13"/>
            <p:cNvSpPr txBox="1">
              <a:spLocks noChangeArrowheads="1"/>
            </p:cNvSpPr>
            <p:nvPr/>
          </p:nvSpPr>
          <p:spPr bwMode="auto">
            <a:xfrm>
              <a:off x="3606" y="1147"/>
              <a:ext cx="635"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detector</a:t>
              </a:r>
              <a:endParaRPr lang="el-GR" dirty="0" smtClean="0">
                <a:solidFill>
                  <a:srgbClr val="000000"/>
                </a:solidFill>
              </a:endParaRPr>
            </a:p>
          </p:txBody>
        </p:sp>
      </p:grpSp>
      <p:sp>
        <p:nvSpPr>
          <p:cNvPr id="101390" name="Text Box 14"/>
          <p:cNvSpPr txBox="1">
            <a:spLocks noChangeArrowheads="1"/>
          </p:cNvSpPr>
          <p:nvPr/>
        </p:nvSpPr>
        <p:spPr bwMode="auto">
          <a:xfrm>
            <a:off x="6471887" y="2521190"/>
            <a:ext cx="54229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b="1" dirty="0" smtClean="0">
                <a:solidFill>
                  <a:srgbClr val="005370"/>
                </a:solidFill>
              </a:rPr>
              <a:t>MALDI</a:t>
            </a:r>
            <a:r>
              <a:rPr lang="en-US" b="1" dirty="0" smtClean="0">
                <a:solidFill>
                  <a:srgbClr val="005370"/>
                </a:solidFill>
              </a:rPr>
              <a:t>, Matrix-Assisted Laser Desorption and </a:t>
            </a:r>
            <a:r>
              <a:rPr lang="en-US" b="1" dirty="0" err="1" smtClean="0">
                <a:solidFill>
                  <a:srgbClr val="005370"/>
                </a:solidFill>
              </a:rPr>
              <a:t>Ionisation</a:t>
            </a:r>
            <a:endParaRPr lang="en-US" b="1" dirty="0" smtClean="0">
              <a:solidFill>
                <a:srgbClr val="005370"/>
              </a:solidFill>
            </a:endParaRPr>
          </a:p>
          <a:p>
            <a:pPr fontAlgn="base">
              <a:spcBef>
                <a:spcPct val="50000"/>
              </a:spcBef>
              <a:spcAft>
                <a:spcPct val="0"/>
              </a:spcAft>
            </a:pPr>
            <a:r>
              <a:rPr lang="el-GR" b="1" dirty="0" smtClean="0">
                <a:solidFill>
                  <a:srgbClr val="005370"/>
                </a:solidFill>
              </a:rPr>
              <a:t>ESI</a:t>
            </a:r>
            <a:r>
              <a:rPr lang="en-US" b="1" dirty="0" smtClean="0">
                <a:solidFill>
                  <a:srgbClr val="005370"/>
                </a:solidFill>
              </a:rPr>
              <a:t>, </a:t>
            </a:r>
            <a:r>
              <a:rPr lang="en-US" b="1" dirty="0" err="1" smtClean="0">
                <a:solidFill>
                  <a:srgbClr val="005370"/>
                </a:solidFill>
              </a:rPr>
              <a:t>ElectroSpray</a:t>
            </a:r>
            <a:r>
              <a:rPr lang="en-US" b="1" dirty="0" smtClean="0">
                <a:solidFill>
                  <a:srgbClr val="005370"/>
                </a:solidFill>
              </a:rPr>
              <a:t> </a:t>
            </a:r>
            <a:r>
              <a:rPr lang="en-US" b="1" dirty="0" err="1" smtClean="0">
                <a:solidFill>
                  <a:srgbClr val="005370"/>
                </a:solidFill>
              </a:rPr>
              <a:t>Ionisation</a:t>
            </a:r>
            <a:endParaRPr lang="el-GR" b="1" dirty="0" smtClean="0">
              <a:solidFill>
                <a:srgbClr val="005370"/>
              </a:solidFill>
            </a:endParaRPr>
          </a:p>
        </p:txBody>
      </p:sp>
      <p:sp>
        <p:nvSpPr>
          <p:cNvPr id="101391" name="Rectangle 15"/>
          <p:cNvSpPr>
            <a:spLocks noChangeArrowheads="1"/>
          </p:cNvSpPr>
          <p:nvPr/>
        </p:nvSpPr>
        <p:spPr bwMode="auto">
          <a:xfrm>
            <a:off x="514702" y="3044410"/>
            <a:ext cx="5281084" cy="369332"/>
          </a:xfrm>
          <a:prstGeom prst="rect">
            <a:avLst/>
          </a:prstGeom>
          <a:solidFill>
            <a:srgbClr val="FF99CC">
              <a:alpha val="35001"/>
            </a:srgbClr>
          </a:solidFill>
          <a:ln w="9525" algn="ctr">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mtClean="0">
              <a:solidFill>
                <a:srgbClr val="000000"/>
              </a:solidFill>
            </a:endParaRPr>
          </a:p>
        </p:txBody>
      </p:sp>
      <p:sp>
        <p:nvSpPr>
          <p:cNvPr id="101392" name="Text Box 16"/>
          <p:cNvSpPr txBox="1">
            <a:spLocks noChangeArrowheads="1"/>
          </p:cNvSpPr>
          <p:nvPr/>
        </p:nvSpPr>
        <p:spPr bwMode="auto">
          <a:xfrm>
            <a:off x="354842" y="2337877"/>
            <a:ext cx="61170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dirty="0" smtClean="0">
                <a:solidFill>
                  <a:srgbClr val="FF3399"/>
                </a:solidFill>
              </a:rPr>
              <a:t>Source</a:t>
            </a:r>
            <a:r>
              <a:rPr lang="en-US" dirty="0" smtClean="0">
                <a:solidFill>
                  <a:srgbClr val="000000"/>
                </a:solidFill>
              </a:rPr>
              <a:t> -produces the ions from the sample (vaporization /ionization)</a:t>
            </a:r>
            <a:endParaRPr lang="el-GR" dirty="0" smtClean="0">
              <a:solidFill>
                <a:srgbClr val="000000"/>
              </a:solidFill>
            </a:endParaRPr>
          </a:p>
        </p:txBody>
      </p:sp>
      <p:sp>
        <p:nvSpPr>
          <p:cNvPr id="101393" name="Text Box 17"/>
          <p:cNvSpPr txBox="1">
            <a:spLocks noChangeArrowheads="1"/>
          </p:cNvSpPr>
          <p:nvPr/>
        </p:nvSpPr>
        <p:spPr bwMode="auto">
          <a:xfrm>
            <a:off x="624418" y="3752056"/>
            <a:ext cx="537633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0000FF"/>
                </a:solidFill>
              </a:rPr>
              <a:t>Mass </a:t>
            </a:r>
            <a:r>
              <a:rPr lang="en-US" b="1" dirty="0" err="1" smtClean="0">
                <a:solidFill>
                  <a:srgbClr val="0000FF"/>
                </a:solidFill>
              </a:rPr>
              <a:t>Anlyzer</a:t>
            </a:r>
            <a:r>
              <a:rPr lang="en-US" sz="1400" dirty="0" smtClean="0">
                <a:solidFill>
                  <a:srgbClr val="000000"/>
                </a:solidFill>
              </a:rPr>
              <a:t> - resolves ions based on </a:t>
            </a:r>
            <a:r>
              <a:rPr lang="en-US" dirty="0" smtClean="0">
                <a:solidFill>
                  <a:srgbClr val="000000"/>
                </a:solidFill>
              </a:rPr>
              <a:t>their</a:t>
            </a:r>
            <a:r>
              <a:rPr lang="en-US" sz="1400" dirty="0" smtClean="0">
                <a:solidFill>
                  <a:srgbClr val="000000"/>
                </a:solidFill>
              </a:rPr>
              <a:t> mass/charge (m/z) ratio</a:t>
            </a:r>
            <a:endParaRPr lang="el-GR" sz="1400" dirty="0" smtClean="0">
              <a:solidFill>
                <a:srgbClr val="000000"/>
              </a:solidFill>
            </a:endParaRPr>
          </a:p>
        </p:txBody>
      </p:sp>
      <p:sp>
        <p:nvSpPr>
          <p:cNvPr id="101394" name="Text Box 18"/>
          <p:cNvSpPr txBox="1">
            <a:spLocks noChangeArrowheads="1"/>
          </p:cNvSpPr>
          <p:nvPr/>
        </p:nvSpPr>
        <p:spPr bwMode="auto">
          <a:xfrm>
            <a:off x="6383866" y="3992940"/>
            <a:ext cx="5559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dirty="0" smtClean="0">
                <a:solidFill>
                  <a:srgbClr val="000000"/>
                </a:solidFill>
              </a:rPr>
              <a:t>Generate different, but complementary information</a:t>
            </a:r>
            <a:endParaRPr lang="el-GR" dirty="0" smtClean="0">
              <a:solidFill>
                <a:srgbClr val="000000"/>
              </a:solidFill>
            </a:endParaRPr>
          </a:p>
        </p:txBody>
      </p:sp>
      <p:pic>
        <p:nvPicPr>
          <p:cNvPr id="101395" name="Picture 19" descr="ESI"/>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27822" y="4724399"/>
            <a:ext cx="1865835" cy="1185081"/>
          </a:xfrm>
          <a:prstGeom prst="rect">
            <a:avLst/>
          </a:prstGeom>
          <a:noFill/>
          <a:extLst>
            <a:ext uri="{909E8E84-426E-40DD-AFC4-6F175D3DCCD1}">
              <a14:hiddenFill xmlns:a14="http://schemas.microsoft.com/office/drawing/2010/main">
                <a:solidFill>
                  <a:srgbClr val="FFFFFF"/>
                </a:solidFill>
              </a14:hiddenFill>
            </a:ext>
          </a:extLst>
        </p:spPr>
      </p:pic>
      <p:pic>
        <p:nvPicPr>
          <p:cNvPr id="101396" name="Picture 20" descr="maldi tof spectrum"/>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63732" y="4724399"/>
            <a:ext cx="2096128" cy="1185081"/>
          </a:xfrm>
          <a:prstGeom prst="rect">
            <a:avLst/>
          </a:prstGeom>
          <a:noFill/>
          <a:extLst>
            <a:ext uri="{909E8E84-426E-40DD-AFC4-6F175D3DCCD1}">
              <a14:hiddenFill xmlns:a14="http://schemas.microsoft.com/office/drawing/2010/main">
                <a:solidFill>
                  <a:srgbClr val="FFFFFF"/>
                </a:solidFill>
              </a14:hiddenFill>
            </a:ext>
          </a:extLst>
        </p:spPr>
      </p:pic>
      <p:pic>
        <p:nvPicPr>
          <p:cNvPr id="552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5230" y="46938"/>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238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91"/>
                                        </p:tgtEl>
                                        <p:attrNameLst>
                                          <p:attrName>style.visibility</p:attrName>
                                        </p:attrNameLst>
                                      </p:cBhvr>
                                      <p:to>
                                        <p:strVal val="visible"/>
                                      </p:to>
                                    </p:set>
                                    <p:animEffect transition="in" filter="fade">
                                      <p:cBhvr>
                                        <p:cTn id="7" dur="1000"/>
                                        <p:tgtEl>
                                          <p:spTgt spid="10139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1390"/>
                                        </p:tgtEl>
                                        <p:attrNameLst>
                                          <p:attrName>style.visibility</p:attrName>
                                        </p:attrNameLst>
                                      </p:cBhvr>
                                      <p:to>
                                        <p:strVal val="visible"/>
                                      </p:to>
                                    </p:set>
                                    <p:animEffect transition="in" filter="fade">
                                      <p:cBhvr>
                                        <p:cTn id="11" dur="1000"/>
                                        <p:tgtEl>
                                          <p:spTgt spid="101390"/>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1394"/>
                                        </p:tgtEl>
                                        <p:attrNameLst>
                                          <p:attrName>style.visibility</p:attrName>
                                        </p:attrNameLst>
                                      </p:cBhvr>
                                      <p:to>
                                        <p:strVal val="visible"/>
                                      </p:to>
                                    </p:set>
                                    <p:animEffect transition="in" filter="wipe(up)">
                                      <p:cBhvr>
                                        <p:cTn id="15" dur="500"/>
                                        <p:tgtEl>
                                          <p:spTgt spid="101394"/>
                                        </p:tgtEl>
                                      </p:cBhvr>
                                    </p:animEffect>
                                  </p:childTnLst>
                                </p:cTn>
                              </p:par>
                              <p:par>
                                <p:cTn id="16" presetID="22" presetClass="entr" presetSubtype="1" fill="hold" nodeType="withEffect">
                                  <p:stCondLst>
                                    <p:cond delay="0"/>
                                  </p:stCondLst>
                                  <p:childTnLst>
                                    <p:set>
                                      <p:cBhvr>
                                        <p:cTn id="17" dur="1" fill="hold">
                                          <p:stCondLst>
                                            <p:cond delay="0"/>
                                          </p:stCondLst>
                                        </p:cTn>
                                        <p:tgtEl>
                                          <p:spTgt spid="101395"/>
                                        </p:tgtEl>
                                        <p:attrNameLst>
                                          <p:attrName>style.visibility</p:attrName>
                                        </p:attrNameLst>
                                      </p:cBhvr>
                                      <p:to>
                                        <p:strVal val="visible"/>
                                      </p:to>
                                    </p:set>
                                    <p:animEffect transition="in" filter="wipe(up)">
                                      <p:cBhvr>
                                        <p:cTn id="18" dur="500"/>
                                        <p:tgtEl>
                                          <p:spTgt spid="101395"/>
                                        </p:tgtEl>
                                      </p:cBhvr>
                                    </p:animEffect>
                                  </p:childTnLst>
                                </p:cTn>
                              </p:par>
                              <p:par>
                                <p:cTn id="19" presetID="22" presetClass="entr" presetSubtype="1" fill="hold" nodeType="withEffect">
                                  <p:stCondLst>
                                    <p:cond delay="0"/>
                                  </p:stCondLst>
                                  <p:childTnLst>
                                    <p:set>
                                      <p:cBhvr>
                                        <p:cTn id="20" dur="1" fill="hold">
                                          <p:stCondLst>
                                            <p:cond delay="0"/>
                                          </p:stCondLst>
                                        </p:cTn>
                                        <p:tgtEl>
                                          <p:spTgt spid="101396"/>
                                        </p:tgtEl>
                                        <p:attrNameLst>
                                          <p:attrName>style.visibility</p:attrName>
                                        </p:attrNameLst>
                                      </p:cBhvr>
                                      <p:to>
                                        <p:strVal val="visible"/>
                                      </p:to>
                                    </p:set>
                                    <p:animEffect transition="in" filter="wipe(up)">
                                      <p:cBhvr>
                                        <p:cTn id="21" dur="500"/>
                                        <p:tgtEl>
                                          <p:spTgt spid="101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0" grpId="0"/>
      <p:bldP spid="101391" grpId="0" animBg="1"/>
      <p:bldP spid="10139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814917" y="404822"/>
            <a:ext cx="10081683" cy="503237"/>
          </a:xfrm>
        </p:spPr>
        <p:txBody>
          <a:bodyPr/>
          <a:lstStyle/>
          <a:p>
            <a:r>
              <a:rPr lang="en-US" sz="3200" dirty="0"/>
              <a:t>MALDI</a:t>
            </a:r>
            <a:endParaRPr lang="el-GR" sz="3200" dirty="0"/>
          </a:p>
        </p:txBody>
      </p:sp>
      <p:sp>
        <p:nvSpPr>
          <p:cNvPr id="102403" name="Text Box 3"/>
          <p:cNvSpPr txBox="1">
            <a:spLocks noChangeArrowheads="1"/>
          </p:cNvSpPr>
          <p:nvPr/>
        </p:nvSpPr>
        <p:spPr bwMode="auto">
          <a:xfrm>
            <a:off x="1102790" y="1243013"/>
            <a:ext cx="96964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00"/>
                </a:solidFill>
              </a:rPr>
              <a:t>Matrix Assisted Laser Desorption and </a:t>
            </a:r>
            <a:r>
              <a:rPr lang="en-US" sz="2400" dirty="0" err="1" smtClean="0">
                <a:solidFill>
                  <a:srgbClr val="000000"/>
                </a:solidFill>
              </a:rPr>
              <a:t>Ionisation</a:t>
            </a:r>
            <a:endParaRPr lang="el-GR" sz="2400" dirty="0" smtClean="0">
              <a:solidFill>
                <a:srgbClr val="000000"/>
              </a:solidFill>
            </a:endParaRPr>
          </a:p>
        </p:txBody>
      </p:sp>
      <p:sp>
        <p:nvSpPr>
          <p:cNvPr id="102404" name="Text Box 4"/>
          <p:cNvSpPr txBox="1">
            <a:spLocks noChangeArrowheads="1"/>
          </p:cNvSpPr>
          <p:nvPr/>
        </p:nvSpPr>
        <p:spPr bwMode="auto">
          <a:xfrm>
            <a:off x="6056605" y="1987515"/>
            <a:ext cx="50884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Peptides co-</a:t>
            </a:r>
            <a:r>
              <a:rPr lang="en-US" dirty="0" err="1" smtClean="0">
                <a:solidFill>
                  <a:srgbClr val="000000"/>
                </a:solidFill>
              </a:rPr>
              <a:t>crystallised</a:t>
            </a:r>
            <a:r>
              <a:rPr lang="en-US" dirty="0" smtClean="0">
                <a:solidFill>
                  <a:srgbClr val="000000"/>
                </a:solidFill>
              </a:rPr>
              <a:t> with </a:t>
            </a:r>
            <a:r>
              <a:rPr lang="en-US" dirty="0" smtClean="0">
                <a:solidFill>
                  <a:srgbClr val="000000"/>
                </a:solidFill>
              </a:rPr>
              <a:t>matrix</a:t>
            </a:r>
          </a:p>
          <a:p>
            <a:pPr fontAlgn="base">
              <a:spcBef>
                <a:spcPct val="50000"/>
              </a:spcBef>
              <a:spcAft>
                <a:spcPct val="0"/>
              </a:spcAft>
            </a:pPr>
            <a:endParaRPr lang="en-US" dirty="0" smtClean="0">
              <a:solidFill>
                <a:srgbClr val="000000"/>
              </a:solidFill>
            </a:endParaRPr>
          </a:p>
          <a:p>
            <a:pPr fontAlgn="base">
              <a:spcBef>
                <a:spcPct val="50000"/>
              </a:spcBef>
              <a:spcAft>
                <a:spcPct val="0"/>
              </a:spcAft>
            </a:pPr>
            <a:r>
              <a:rPr lang="en-US" dirty="0" smtClean="0">
                <a:solidFill>
                  <a:srgbClr val="000000"/>
                </a:solidFill>
              </a:rPr>
              <a:t>Produces singly charged protonated molecular </a:t>
            </a:r>
            <a:r>
              <a:rPr lang="en-US" dirty="0" smtClean="0">
                <a:solidFill>
                  <a:srgbClr val="000000"/>
                </a:solidFill>
              </a:rPr>
              <a:t>ions High throughput Single </a:t>
            </a:r>
            <a:r>
              <a:rPr lang="en-US" dirty="0" smtClean="0">
                <a:solidFill>
                  <a:srgbClr val="000000"/>
                </a:solidFill>
              </a:rPr>
              <a:t>proteins</a:t>
            </a:r>
            <a:endParaRPr lang="el-GR" dirty="0" smtClean="0">
              <a:solidFill>
                <a:srgbClr val="000000"/>
              </a:solidFill>
            </a:endParaRPr>
          </a:p>
        </p:txBody>
      </p:sp>
      <p:sp>
        <p:nvSpPr>
          <p:cNvPr id="102405" name="Line 5"/>
          <p:cNvSpPr>
            <a:spLocks noChangeShapeType="1"/>
          </p:cNvSpPr>
          <p:nvPr/>
        </p:nvSpPr>
        <p:spPr bwMode="auto">
          <a:xfrm>
            <a:off x="1872197" y="4054333"/>
            <a:ext cx="52810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02406" name="Text Box 6"/>
          <p:cNvSpPr txBox="1">
            <a:spLocks noChangeArrowheads="1"/>
          </p:cNvSpPr>
          <p:nvPr/>
        </p:nvSpPr>
        <p:spPr bwMode="auto">
          <a:xfrm>
            <a:off x="1968506" y="4267773"/>
            <a:ext cx="471889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dirty="0" smtClean="0">
                <a:solidFill>
                  <a:srgbClr val="000000"/>
                </a:solidFill>
              </a:rPr>
              <a:t>Rapid procedure, high rate of sample throughput</a:t>
            </a:r>
          </a:p>
          <a:p>
            <a:pPr fontAlgn="base">
              <a:spcBef>
                <a:spcPct val="50000"/>
              </a:spcBef>
              <a:spcAft>
                <a:spcPct val="0"/>
              </a:spcAft>
            </a:pPr>
            <a:r>
              <a:rPr lang="en-US" sz="2000" dirty="0" smtClean="0">
                <a:solidFill>
                  <a:srgbClr val="000000"/>
                </a:solidFill>
              </a:rPr>
              <a:t>large scale identification (“first look at a sample”)</a:t>
            </a:r>
            <a:endParaRPr lang="el-GR" sz="2000" dirty="0" smtClean="0">
              <a:solidFill>
                <a:srgbClr val="000000"/>
              </a:solidFill>
            </a:endParaRPr>
          </a:p>
        </p:txBody>
      </p:sp>
      <p:grpSp>
        <p:nvGrpSpPr>
          <p:cNvPr id="102407" name="Group 7"/>
          <p:cNvGrpSpPr>
            <a:grpSpLocks/>
          </p:cNvGrpSpPr>
          <p:nvPr/>
        </p:nvGrpSpPr>
        <p:grpSpPr bwMode="auto">
          <a:xfrm>
            <a:off x="1337482" y="1882784"/>
            <a:ext cx="3807724" cy="1570100"/>
            <a:chOff x="1429" y="1324"/>
            <a:chExt cx="1226" cy="791"/>
          </a:xfrm>
        </p:grpSpPr>
        <p:sp>
          <p:nvSpPr>
            <p:cNvPr id="102408" name="AutoShape 8"/>
            <p:cNvSpPr>
              <a:spLocks noChangeArrowheads="1"/>
            </p:cNvSpPr>
            <p:nvPr/>
          </p:nvSpPr>
          <p:spPr bwMode="auto">
            <a:xfrm flipH="1" flipV="1">
              <a:off x="1792" y="1979"/>
              <a:ext cx="771" cy="136"/>
            </a:xfrm>
            <a:prstGeom prst="flowChartInputOutpu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09" name="Oval 9"/>
            <p:cNvSpPr>
              <a:spLocks noChangeArrowheads="1"/>
            </p:cNvSpPr>
            <p:nvPr/>
          </p:nvSpPr>
          <p:spPr bwMode="auto">
            <a:xfrm>
              <a:off x="2201" y="1707"/>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10" name="Oval 10"/>
            <p:cNvSpPr>
              <a:spLocks noChangeArrowheads="1"/>
            </p:cNvSpPr>
            <p:nvPr/>
          </p:nvSpPr>
          <p:spPr bwMode="auto">
            <a:xfrm>
              <a:off x="2246" y="1798"/>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11" name="Oval 11"/>
            <p:cNvSpPr>
              <a:spLocks noChangeArrowheads="1"/>
            </p:cNvSpPr>
            <p:nvPr/>
          </p:nvSpPr>
          <p:spPr bwMode="auto">
            <a:xfrm>
              <a:off x="2518" y="1843"/>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12" name="Oval 12"/>
            <p:cNvSpPr>
              <a:spLocks noChangeArrowheads="1"/>
            </p:cNvSpPr>
            <p:nvPr/>
          </p:nvSpPr>
          <p:spPr bwMode="auto">
            <a:xfrm>
              <a:off x="2563" y="1798"/>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13" name="Oval 13"/>
            <p:cNvSpPr>
              <a:spLocks noChangeArrowheads="1"/>
            </p:cNvSpPr>
            <p:nvPr/>
          </p:nvSpPr>
          <p:spPr bwMode="auto">
            <a:xfrm>
              <a:off x="1974" y="2025"/>
              <a:ext cx="136" cy="45"/>
            </a:xfrm>
            <a:prstGeom prst="ellipse">
              <a:avLst/>
            </a:prstGeom>
            <a:solidFill>
              <a:srgbClr val="FF0000">
                <a:alpha val="80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14" name="AutoShape 14"/>
            <p:cNvSpPr>
              <a:spLocks noChangeArrowheads="1"/>
            </p:cNvSpPr>
            <p:nvPr/>
          </p:nvSpPr>
          <p:spPr bwMode="auto">
            <a:xfrm rot="-2133066">
              <a:off x="1794" y="1343"/>
              <a:ext cx="63" cy="766"/>
            </a:xfrm>
            <a:prstGeom prst="downArrow">
              <a:avLst>
                <a:gd name="adj1" fmla="val 50000"/>
                <a:gd name="adj2" fmla="val 303968"/>
              </a:avLst>
            </a:prstGeom>
            <a:solidFill>
              <a:schemeClr val="fo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15" name="Line 15"/>
            <p:cNvSpPr>
              <a:spLocks noChangeShapeType="1"/>
            </p:cNvSpPr>
            <p:nvPr/>
          </p:nvSpPr>
          <p:spPr bwMode="auto">
            <a:xfrm flipV="1">
              <a:off x="2110" y="1843"/>
              <a:ext cx="227" cy="182"/>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16" name="Line 16"/>
            <p:cNvSpPr>
              <a:spLocks noChangeShapeType="1"/>
            </p:cNvSpPr>
            <p:nvPr/>
          </p:nvSpPr>
          <p:spPr bwMode="auto">
            <a:xfrm flipV="1">
              <a:off x="2110" y="1798"/>
              <a:ext cx="90" cy="228"/>
            </a:xfrm>
            <a:prstGeom prst="line">
              <a:avLst/>
            </a:prstGeom>
            <a:noFill/>
            <a:ln w="9525" cap="rnd">
              <a:solidFill>
                <a:schemeClr val="tx1"/>
              </a:solidFill>
              <a:prstDash val="sysDot"/>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17" name="Line 17"/>
            <p:cNvSpPr>
              <a:spLocks noChangeShapeType="1"/>
            </p:cNvSpPr>
            <p:nvPr/>
          </p:nvSpPr>
          <p:spPr bwMode="auto">
            <a:xfrm flipV="1">
              <a:off x="2076" y="1872"/>
              <a:ext cx="288" cy="177"/>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18" name="Line 18"/>
            <p:cNvSpPr>
              <a:spLocks noChangeShapeType="1"/>
            </p:cNvSpPr>
            <p:nvPr/>
          </p:nvSpPr>
          <p:spPr bwMode="auto">
            <a:xfrm flipV="1">
              <a:off x="2064" y="1888"/>
              <a:ext cx="137" cy="137"/>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19" name="Oval 19"/>
            <p:cNvSpPr>
              <a:spLocks noChangeArrowheads="1"/>
            </p:cNvSpPr>
            <p:nvPr/>
          </p:nvSpPr>
          <p:spPr bwMode="auto">
            <a:xfrm>
              <a:off x="2382" y="1798"/>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20" name="Line 20"/>
            <p:cNvSpPr>
              <a:spLocks noChangeShapeType="1"/>
            </p:cNvSpPr>
            <p:nvPr/>
          </p:nvSpPr>
          <p:spPr bwMode="auto">
            <a:xfrm flipV="1">
              <a:off x="2058" y="1890"/>
              <a:ext cx="437" cy="155"/>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2421" name="Oval 21"/>
            <p:cNvSpPr>
              <a:spLocks noChangeArrowheads="1"/>
            </p:cNvSpPr>
            <p:nvPr/>
          </p:nvSpPr>
          <p:spPr bwMode="auto">
            <a:xfrm>
              <a:off x="2609" y="1752"/>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22" name="Text Box 22"/>
            <p:cNvSpPr txBox="1">
              <a:spLocks noChangeArrowheads="1"/>
            </p:cNvSpPr>
            <p:nvPr/>
          </p:nvSpPr>
          <p:spPr bwMode="auto">
            <a:xfrm>
              <a:off x="1429" y="1324"/>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laser</a:t>
              </a:r>
              <a:endParaRPr lang="el-GR" sz="1600" dirty="0" smtClean="0">
                <a:solidFill>
                  <a:srgbClr val="000000"/>
                </a:solidFill>
              </a:endParaRPr>
            </a:p>
          </p:txBody>
        </p:sp>
        <p:sp>
          <p:nvSpPr>
            <p:cNvPr id="102423" name="Text Box 23"/>
            <p:cNvSpPr txBox="1">
              <a:spLocks noChangeArrowheads="1"/>
            </p:cNvSpPr>
            <p:nvPr/>
          </p:nvSpPr>
          <p:spPr bwMode="auto">
            <a:xfrm>
              <a:off x="2246" y="1526"/>
              <a:ext cx="3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ions</a:t>
              </a:r>
              <a:endParaRPr lang="el-GR" sz="1200" smtClean="0">
                <a:solidFill>
                  <a:srgbClr val="000000"/>
                </a:solidFill>
              </a:endParaRPr>
            </a:p>
          </p:txBody>
        </p:sp>
        <p:sp>
          <p:nvSpPr>
            <p:cNvPr id="102424" name="Text Box 24"/>
            <p:cNvSpPr txBox="1">
              <a:spLocks noChangeArrowheads="1"/>
            </p:cNvSpPr>
            <p:nvPr/>
          </p:nvSpPr>
          <p:spPr bwMode="auto">
            <a:xfrm>
              <a:off x="2155" y="1662"/>
              <a:ext cx="11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r>
                <a:rPr lang="en-US" sz="900" smtClean="0">
                  <a:solidFill>
                    <a:srgbClr val="000000"/>
                  </a:solidFill>
                </a:rPr>
                <a:t>+</a:t>
              </a:r>
              <a:endParaRPr lang="el-GR" sz="900" smtClean="0">
                <a:solidFill>
                  <a:srgbClr val="000000"/>
                </a:solidFill>
              </a:endParaRPr>
            </a:p>
          </p:txBody>
        </p:sp>
        <p:sp>
          <p:nvSpPr>
            <p:cNvPr id="102425" name="Oval 25"/>
            <p:cNvSpPr>
              <a:spLocks noChangeArrowheads="1"/>
            </p:cNvSpPr>
            <p:nvPr/>
          </p:nvSpPr>
          <p:spPr bwMode="auto">
            <a:xfrm>
              <a:off x="2382" y="1798"/>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26" name="Oval 26"/>
            <p:cNvSpPr>
              <a:spLocks noChangeArrowheads="1"/>
            </p:cNvSpPr>
            <p:nvPr/>
          </p:nvSpPr>
          <p:spPr bwMode="auto">
            <a:xfrm>
              <a:off x="2518" y="1934"/>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2427" name="Text Box 27"/>
            <p:cNvSpPr txBox="1">
              <a:spLocks noChangeArrowheads="1"/>
            </p:cNvSpPr>
            <p:nvPr/>
          </p:nvSpPr>
          <p:spPr bwMode="auto">
            <a:xfrm>
              <a:off x="2337" y="1707"/>
              <a:ext cx="11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r>
                <a:rPr lang="en-US" sz="900" smtClean="0">
                  <a:solidFill>
                    <a:srgbClr val="000000"/>
                  </a:solidFill>
                </a:rPr>
                <a:t>+</a:t>
              </a:r>
              <a:endParaRPr lang="el-GR" sz="900" smtClean="0">
                <a:solidFill>
                  <a:srgbClr val="000000"/>
                </a:solidFill>
              </a:endParaRPr>
            </a:p>
          </p:txBody>
        </p:sp>
      </p:gr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0989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1" y="404822"/>
            <a:ext cx="10382251" cy="503237"/>
          </a:xfrm>
        </p:spPr>
        <p:txBody>
          <a:bodyPr/>
          <a:lstStyle/>
          <a:p>
            <a:r>
              <a:rPr lang="en-US" sz="3200" dirty="0"/>
              <a:t>TOF</a:t>
            </a:r>
            <a:endParaRPr lang="el-GR" sz="3200" dirty="0"/>
          </a:p>
        </p:txBody>
      </p:sp>
      <p:pic>
        <p:nvPicPr>
          <p:cNvPr id="103427" name="Picture 3" descr="tof 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00151" y="1916113"/>
            <a:ext cx="6047316" cy="1823374"/>
          </a:xfrm>
          <a:prstGeom prst="rect">
            <a:avLst/>
          </a:prstGeom>
          <a:noFill/>
          <a:extLst>
            <a:ext uri="{909E8E84-426E-40DD-AFC4-6F175D3DCCD1}">
              <a14:hiddenFill xmlns:a14="http://schemas.microsoft.com/office/drawing/2010/main">
                <a:solidFill>
                  <a:srgbClr val="FFFFFF"/>
                </a:solidFill>
              </a14:hiddenFill>
            </a:ext>
          </a:extLst>
        </p:spPr>
      </p:pic>
      <p:sp>
        <p:nvSpPr>
          <p:cNvPr id="103428" name="Text Box 4"/>
          <p:cNvSpPr txBox="1">
            <a:spLocks noChangeArrowheads="1"/>
          </p:cNvSpPr>
          <p:nvPr/>
        </p:nvSpPr>
        <p:spPr bwMode="auto">
          <a:xfrm>
            <a:off x="1488019" y="4225945"/>
            <a:ext cx="47626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dirty="0" smtClean="0">
                <a:solidFill>
                  <a:srgbClr val="000000"/>
                </a:solidFill>
              </a:rPr>
              <a:t>Separate ions o f different m/z based on flight time</a:t>
            </a:r>
          </a:p>
          <a:p>
            <a:pPr fontAlgn="base">
              <a:spcBef>
                <a:spcPct val="50000"/>
              </a:spcBef>
              <a:spcAft>
                <a:spcPct val="0"/>
              </a:spcAft>
            </a:pPr>
            <a:r>
              <a:rPr lang="en-US" dirty="0" smtClean="0">
                <a:solidFill>
                  <a:srgbClr val="000000"/>
                </a:solidFill>
              </a:rPr>
              <a:t>Fast</a:t>
            </a:r>
          </a:p>
          <a:p>
            <a:pPr fontAlgn="base">
              <a:spcBef>
                <a:spcPct val="50000"/>
              </a:spcBef>
              <a:spcAft>
                <a:spcPct val="0"/>
              </a:spcAft>
            </a:pPr>
            <a:r>
              <a:rPr lang="en-US" dirty="0" smtClean="0">
                <a:solidFill>
                  <a:srgbClr val="000000"/>
                </a:solidFill>
              </a:rPr>
              <a:t>Requires pulsed ionization</a:t>
            </a:r>
            <a:endParaRPr lang="el-GR" dirty="0" smtClean="0">
              <a:solidFill>
                <a:srgbClr val="000000"/>
              </a:solidFill>
            </a:endParaRPr>
          </a:p>
        </p:txBody>
      </p:sp>
      <p:sp>
        <p:nvSpPr>
          <p:cNvPr id="103429" name="Text Box 5"/>
          <p:cNvSpPr txBox="1">
            <a:spLocks noChangeArrowheads="1"/>
          </p:cNvSpPr>
          <p:nvPr/>
        </p:nvSpPr>
        <p:spPr bwMode="auto">
          <a:xfrm>
            <a:off x="4816081" y="1136272"/>
            <a:ext cx="2826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dirty="0" smtClean="0">
                <a:solidFill>
                  <a:srgbClr val="000000"/>
                </a:solidFill>
              </a:rPr>
              <a:t>Time of flight</a:t>
            </a:r>
            <a:endParaRPr lang="el-GR" sz="2400" dirty="0" smtClean="0">
              <a:solidFill>
                <a:srgbClr val="000000"/>
              </a:solidFill>
            </a:endParaRPr>
          </a:p>
        </p:txBody>
      </p:sp>
      <p:sp>
        <p:nvSpPr>
          <p:cNvPr id="103430" name="Text Box 6"/>
          <p:cNvSpPr txBox="1">
            <a:spLocks noChangeArrowheads="1"/>
          </p:cNvSpPr>
          <p:nvPr/>
        </p:nvSpPr>
        <p:spPr bwMode="auto">
          <a:xfrm>
            <a:off x="7247467" y="2924180"/>
            <a:ext cx="432011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Measures the time it takes for the ions to fly form one end to other and strike the detector.</a:t>
            </a:r>
          </a:p>
          <a:p>
            <a:pPr fontAlgn="base">
              <a:spcBef>
                <a:spcPct val="50000"/>
              </a:spcBef>
              <a:spcAft>
                <a:spcPct val="0"/>
              </a:spcAft>
            </a:pPr>
            <a:r>
              <a:rPr lang="en-US" dirty="0" smtClean="0">
                <a:solidFill>
                  <a:srgbClr val="000000"/>
                </a:solidFill>
              </a:rPr>
              <a:t>The speed with which the ions fly down the analyzer tube is proportional to their m/z values. </a:t>
            </a:r>
          </a:p>
          <a:p>
            <a:pPr fontAlgn="base">
              <a:spcBef>
                <a:spcPct val="50000"/>
              </a:spcBef>
              <a:spcAft>
                <a:spcPct val="0"/>
              </a:spcAft>
            </a:pPr>
            <a:r>
              <a:rPr lang="en-US" dirty="0" smtClean="0">
                <a:solidFill>
                  <a:srgbClr val="000000"/>
                </a:solidFill>
              </a:rPr>
              <a:t>The greater the m/z the faster they fly</a:t>
            </a:r>
            <a:endParaRPr lang="el-GR" dirty="0" smtClean="0">
              <a:solidFill>
                <a:srgbClr val="000000"/>
              </a:solidFill>
            </a:endParaRPr>
          </a:p>
        </p:txBody>
      </p:sp>
      <p:pic>
        <p:nvPicPr>
          <p:cNvPr id="57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8790" y="118685"/>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5291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470152" y="1124826"/>
            <a:ext cx="77766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Matrix-assisted laser desorption ionization-time of flight </a:t>
            </a:r>
            <a:endParaRPr lang="el-GR" dirty="0" smtClean="0">
              <a:solidFill>
                <a:srgbClr val="000000"/>
              </a:solidFill>
            </a:endParaRPr>
          </a:p>
        </p:txBody>
      </p:sp>
      <p:sp>
        <p:nvSpPr>
          <p:cNvPr id="104451" name="Rectangle 3"/>
          <p:cNvSpPr>
            <a:spLocks noGrp="1" noChangeArrowheads="1"/>
          </p:cNvSpPr>
          <p:nvPr>
            <p:ph type="title"/>
          </p:nvPr>
        </p:nvSpPr>
        <p:spPr>
          <a:xfrm>
            <a:off x="927106" y="441325"/>
            <a:ext cx="9986433" cy="431800"/>
          </a:xfrm>
        </p:spPr>
        <p:txBody>
          <a:bodyPr/>
          <a:lstStyle/>
          <a:p>
            <a:r>
              <a:rPr lang="en-US" sz="3200" dirty="0"/>
              <a:t>MALDI-TOF</a:t>
            </a:r>
            <a:endParaRPr lang="el-GR" sz="3200" dirty="0"/>
          </a:p>
        </p:txBody>
      </p:sp>
      <p:sp>
        <p:nvSpPr>
          <p:cNvPr id="104452" name="Line 4"/>
          <p:cNvSpPr>
            <a:spLocks noChangeShapeType="1"/>
          </p:cNvSpPr>
          <p:nvPr/>
        </p:nvSpPr>
        <p:spPr bwMode="auto">
          <a:xfrm>
            <a:off x="7727950" y="2205038"/>
            <a:ext cx="48048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nvGrpSpPr>
          <p:cNvPr id="104453" name="Group 5"/>
          <p:cNvGrpSpPr>
            <a:grpSpLocks/>
          </p:cNvGrpSpPr>
          <p:nvPr/>
        </p:nvGrpSpPr>
        <p:grpSpPr bwMode="auto">
          <a:xfrm>
            <a:off x="2639485" y="1371600"/>
            <a:ext cx="1826683" cy="1225550"/>
            <a:chOff x="1247" y="864"/>
            <a:chExt cx="863" cy="772"/>
          </a:xfrm>
        </p:grpSpPr>
        <p:sp>
          <p:nvSpPr>
            <p:cNvPr id="104454" name="AutoShape 6"/>
            <p:cNvSpPr>
              <a:spLocks noChangeArrowheads="1"/>
            </p:cNvSpPr>
            <p:nvPr/>
          </p:nvSpPr>
          <p:spPr bwMode="auto">
            <a:xfrm flipH="1" flipV="1">
              <a:off x="1247" y="1500"/>
              <a:ext cx="771" cy="136"/>
            </a:xfrm>
            <a:prstGeom prst="flowChartInputOutpu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55" name="Oval 7"/>
            <p:cNvSpPr>
              <a:spLocks noChangeArrowheads="1"/>
            </p:cNvSpPr>
            <p:nvPr/>
          </p:nvSpPr>
          <p:spPr bwMode="auto">
            <a:xfrm>
              <a:off x="1656" y="1228"/>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56" name="Oval 8"/>
            <p:cNvSpPr>
              <a:spLocks noChangeArrowheads="1"/>
            </p:cNvSpPr>
            <p:nvPr/>
          </p:nvSpPr>
          <p:spPr bwMode="auto">
            <a:xfrm>
              <a:off x="1701" y="1319"/>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57" name="Oval 9"/>
            <p:cNvSpPr>
              <a:spLocks noChangeArrowheads="1"/>
            </p:cNvSpPr>
            <p:nvPr/>
          </p:nvSpPr>
          <p:spPr bwMode="auto">
            <a:xfrm>
              <a:off x="1973" y="1364"/>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58" name="Oval 10"/>
            <p:cNvSpPr>
              <a:spLocks noChangeArrowheads="1"/>
            </p:cNvSpPr>
            <p:nvPr/>
          </p:nvSpPr>
          <p:spPr bwMode="auto">
            <a:xfrm>
              <a:off x="2018" y="1319"/>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59" name="Oval 11"/>
            <p:cNvSpPr>
              <a:spLocks noChangeArrowheads="1"/>
            </p:cNvSpPr>
            <p:nvPr/>
          </p:nvSpPr>
          <p:spPr bwMode="auto">
            <a:xfrm>
              <a:off x="1429" y="1546"/>
              <a:ext cx="136" cy="45"/>
            </a:xfrm>
            <a:prstGeom prst="ellipse">
              <a:avLst/>
            </a:prstGeom>
            <a:solidFill>
              <a:srgbClr val="FF0000">
                <a:alpha val="80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60" name="AutoShape 12"/>
            <p:cNvSpPr>
              <a:spLocks noChangeArrowheads="1"/>
            </p:cNvSpPr>
            <p:nvPr/>
          </p:nvSpPr>
          <p:spPr bwMode="auto">
            <a:xfrm rot="-2133066">
              <a:off x="1249" y="864"/>
              <a:ext cx="63" cy="766"/>
            </a:xfrm>
            <a:prstGeom prst="downArrow">
              <a:avLst>
                <a:gd name="adj1" fmla="val 50000"/>
                <a:gd name="adj2" fmla="val 303968"/>
              </a:avLst>
            </a:prstGeom>
            <a:solidFill>
              <a:schemeClr val="fo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61" name="Line 13"/>
            <p:cNvSpPr>
              <a:spLocks noChangeShapeType="1"/>
            </p:cNvSpPr>
            <p:nvPr/>
          </p:nvSpPr>
          <p:spPr bwMode="auto">
            <a:xfrm flipV="1">
              <a:off x="1565" y="1364"/>
              <a:ext cx="227" cy="182"/>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62" name="Line 14"/>
            <p:cNvSpPr>
              <a:spLocks noChangeShapeType="1"/>
            </p:cNvSpPr>
            <p:nvPr/>
          </p:nvSpPr>
          <p:spPr bwMode="auto">
            <a:xfrm flipV="1">
              <a:off x="1565" y="1319"/>
              <a:ext cx="90" cy="228"/>
            </a:xfrm>
            <a:prstGeom prst="line">
              <a:avLst/>
            </a:prstGeom>
            <a:noFill/>
            <a:ln w="9525" cap="rnd">
              <a:solidFill>
                <a:schemeClr val="tx1"/>
              </a:solidFill>
              <a:prstDash val="sysDot"/>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63" name="Line 15"/>
            <p:cNvSpPr>
              <a:spLocks noChangeShapeType="1"/>
            </p:cNvSpPr>
            <p:nvPr/>
          </p:nvSpPr>
          <p:spPr bwMode="auto">
            <a:xfrm flipV="1">
              <a:off x="1531" y="1393"/>
              <a:ext cx="288" cy="177"/>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64" name="Line 16"/>
            <p:cNvSpPr>
              <a:spLocks noChangeShapeType="1"/>
            </p:cNvSpPr>
            <p:nvPr/>
          </p:nvSpPr>
          <p:spPr bwMode="auto">
            <a:xfrm flipV="1">
              <a:off x="1519" y="1409"/>
              <a:ext cx="137" cy="137"/>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65" name="Oval 17"/>
            <p:cNvSpPr>
              <a:spLocks noChangeArrowheads="1"/>
            </p:cNvSpPr>
            <p:nvPr/>
          </p:nvSpPr>
          <p:spPr bwMode="auto">
            <a:xfrm>
              <a:off x="1837" y="1319"/>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66" name="Line 18"/>
            <p:cNvSpPr>
              <a:spLocks noChangeShapeType="1"/>
            </p:cNvSpPr>
            <p:nvPr/>
          </p:nvSpPr>
          <p:spPr bwMode="auto">
            <a:xfrm flipV="1">
              <a:off x="1513" y="1411"/>
              <a:ext cx="437" cy="155"/>
            </a:xfrm>
            <a:prstGeom prst="line">
              <a:avLst/>
            </a:prstGeom>
            <a:noFill/>
            <a:ln w="9525"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67" name="Oval 19"/>
            <p:cNvSpPr>
              <a:spLocks noChangeArrowheads="1"/>
            </p:cNvSpPr>
            <p:nvPr/>
          </p:nvSpPr>
          <p:spPr bwMode="auto">
            <a:xfrm>
              <a:off x="2064" y="1273"/>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68" name="Text Box 20"/>
            <p:cNvSpPr txBox="1">
              <a:spLocks noChangeArrowheads="1"/>
            </p:cNvSpPr>
            <p:nvPr/>
          </p:nvSpPr>
          <p:spPr bwMode="auto">
            <a:xfrm>
              <a:off x="1610" y="1183"/>
              <a:ext cx="11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r>
                <a:rPr lang="en-US" sz="900" smtClean="0">
                  <a:solidFill>
                    <a:srgbClr val="000000"/>
                  </a:solidFill>
                </a:rPr>
                <a:t>+</a:t>
              </a:r>
              <a:endParaRPr lang="el-GR" sz="900" smtClean="0">
                <a:solidFill>
                  <a:srgbClr val="000000"/>
                </a:solidFill>
              </a:endParaRPr>
            </a:p>
          </p:txBody>
        </p:sp>
        <p:sp>
          <p:nvSpPr>
            <p:cNvPr id="104469" name="Oval 21"/>
            <p:cNvSpPr>
              <a:spLocks noChangeArrowheads="1"/>
            </p:cNvSpPr>
            <p:nvPr/>
          </p:nvSpPr>
          <p:spPr bwMode="auto">
            <a:xfrm>
              <a:off x="1837" y="1319"/>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70" name="Oval 22"/>
            <p:cNvSpPr>
              <a:spLocks noChangeArrowheads="1"/>
            </p:cNvSpPr>
            <p:nvPr/>
          </p:nvSpPr>
          <p:spPr bwMode="auto">
            <a:xfrm>
              <a:off x="1973" y="1455"/>
              <a:ext cx="46" cy="4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4471" name="Text Box 23"/>
            <p:cNvSpPr txBox="1">
              <a:spLocks noChangeArrowheads="1"/>
            </p:cNvSpPr>
            <p:nvPr/>
          </p:nvSpPr>
          <p:spPr bwMode="auto">
            <a:xfrm>
              <a:off x="1792" y="1228"/>
              <a:ext cx="11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r>
                <a:rPr lang="en-US" sz="900" smtClean="0">
                  <a:solidFill>
                    <a:srgbClr val="000000"/>
                  </a:solidFill>
                </a:rPr>
                <a:t>+</a:t>
              </a:r>
              <a:endParaRPr lang="el-GR" sz="900" smtClean="0">
                <a:solidFill>
                  <a:srgbClr val="000000"/>
                </a:solidFill>
              </a:endParaRPr>
            </a:p>
          </p:txBody>
        </p:sp>
      </p:grpSp>
      <p:sp>
        <p:nvSpPr>
          <p:cNvPr id="104472" name="Text Box 24"/>
          <p:cNvSpPr txBox="1">
            <a:spLocks noChangeArrowheads="1"/>
          </p:cNvSpPr>
          <p:nvPr/>
        </p:nvSpPr>
        <p:spPr bwMode="auto">
          <a:xfrm>
            <a:off x="1295401" y="3068643"/>
            <a:ext cx="480059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t">
              <a:spcBef>
                <a:spcPct val="65000"/>
              </a:spcBef>
              <a:spcAft>
                <a:spcPct val="0"/>
              </a:spcAft>
            </a:pPr>
            <a:r>
              <a:rPr lang="en-US" sz="1600" dirty="0" smtClean="0">
                <a:solidFill>
                  <a:srgbClr val="000000"/>
                </a:solidFill>
              </a:rPr>
              <a:t>Quick, easy, inexpensive </a:t>
            </a:r>
          </a:p>
          <a:p>
            <a:pPr fontAlgn="t">
              <a:spcBef>
                <a:spcPct val="65000"/>
              </a:spcBef>
              <a:spcAft>
                <a:spcPct val="0"/>
              </a:spcAft>
            </a:pPr>
            <a:r>
              <a:rPr lang="en-US" sz="1600" dirty="0" smtClean="0">
                <a:solidFill>
                  <a:srgbClr val="000000"/>
                </a:solidFill>
              </a:rPr>
              <a:t>Highly tolerant to </a:t>
            </a:r>
            <a:r>
              <a:rPr lang="en-US" sz="1600" dirty="0" err="1" smtClean="0">
                <a:solidFill>
                  <a:srgbClr val="000000"/>
                </a:solidFill>
              </a:rPr>
              <a:t>contaminents</a:t>
            </a:r>
            <a:endParaRPr lang="en-US" sz="1600" dirty="0" smtClean="0">
              <a:solidFill>
                <a:srgbClr val="000000"/>
              </a:solidFill>
            </a:endParaRPr>
          </a:p>
          <a:p>
            <a:pPr fontAlgn="t">
              <a:spcBef>
                <a:spcPct val="65000"/>
              </a:spcBef>
              <a:spcAft>
                <a:spcPct val="0"/>
              </a:spcAft>
            </a:pPr>
            <a:r>
              <a:rPr lang="en-US" sz="1600" dirty="0" smtClean="0">
                <a:solidFill>
                  <a:srgbClr val="000000"/>
                </a:solidFill>
              </a:rPr>
              <a:t>High sensitivity</a:t>
            </a:r>
          </a:p>
          <a:p>
            <a:pPr fontAlgn="t">
              <a:spcBef>
                <a:spcPct val="65000"/>
              </a:spcBef>
              <a:spcAft>
                <a:spcPct val="0"/>
              </a:spcAft>
            </a:pPr>
            <a:r>
              <a:rPr lang="en-US" sz="1600" dirty="0" smtClean="0">
                <a:solidFill>
                  <a:srgbClr val="000000"/>
                </a:solidFill>
              </a:rPr>
              <a:t>Good accuracy in mass determination</a:t>
            </a:r>
          </a:p>
          <a:p>
            <a:pPr fontAlgn="t">
              <a:spcBef>
                <a:spcPct val="65000"/>
              </a:spcBef>
              <a:spcAft>
                <a:spcPct val="0"/>
              </a:spcAft>
            </a:pPr>
            <a:r>
              <a:rPr lang="en-US" sz="1600" dirty="0" smtClean="0">
                <a:solidFill>
                  <a:srgbClr val="000000"/>
                </a:solidFill>
              </a:rPr>
              <a:t>Compatible with robotic devices for    high-throughput proteomics work</a:t>
            </a:r>
          </a:p>
          <a:p>
            <a:pPr fontAlgn="t">
              <a:spcBef>
                <a:spcPct val="65000"/>
              </a:spcBef>
              <a:spcAft>
                <a:spcPct val="0"/>
              </a:spcAft>
            </a:pPr>
            <a:r>
              <a:rPr lang="en-US" sz="1600" dirty="0" smtClean="0">
                <a:solidFill>
                  <a:srgbClr val="000000"/>
                </a:solidFill>
              </a:rPr>
              <a:t>Best suited to measuring peptide masses</a:t>
            </a:r>
          </a:p>
        </p:txBody>
      </p:sp>
      <p:sp>
        <p:nvSpPr>
          <p:cNvPr id="104473" name="AutoShape 25"/>
          <p:cNvSpPr>
            <a:spLocks noChangeArrowheads="1"/>
          </p:cNvSpPr>
          <p:nvPr/>
        </p:nvSpPr>
        <p:spPr bwMode="auto">
          <a:xfrm>
            <a:off x="5520273" y="1700213"/>
            <a:ext cx="1919817" cy="719137"/>
          </a:xfrm>
          <a:prstGeom prst="cube">
            <a:avLst>
              <a:gd name="adj" fmla="val 25000"/>
            </a:avLst>
          </a:prstGeom>
          <a:gradFill rotWithShape="1">
            <a:gsLst>
              <a:gs pos="0">
                <a:srgbClr val="0000F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4474" name="Text Box 26"/>
          <p:cNvSpPr txBox="1">
            <a:spLocks noChangeArrowheads="1"/>
          </p:cNvSpPr>
          <p:nvPr/>
        </p:nvSpPr>
        <p:spPr bwMode="auto">
          <a:xfrm>
            <a:off x="5520268" y="2349500"/>
            <a:ext cx="17293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TOF analyzer</a:t>
            </a:r>
            <a:endParaRPr lang="el-GR" sz="1400" smtClean="0">
              <a:solidFill>
                <a:srgbClr val="000000"/>
              </a:solidFill>
            </a:endParaRPr>
          </a:p>
        </p:txBody>
      </p:sp>
      <p:sp>
        <p:nvSpPr>
          <p:cNvPr id="104475" name="Line 27"/>
          <p:cNvSpPr>
            <a:spLocks noChangeShapeType="1"/>
          </p:cNvSpPr>
          <p:nvPr/>
        </p:nvSpPr>
        <p:spPr bwMode="auto">
          <a:xfrm>
            <a:off x="4656667" y="2205038"/>
            <a:ext cx="670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mtClean="0">
              <a:solidFill>
                <a:srgbClr val="000000"/>
              </a:solidFill>
            </a:endParaRPr>
          </a:p>
        </p:txBody>
      </p:sp>
      <p:sp>
        <p:nvSpPr>
          <p:cNvPr id="104476" name="AutoShape 28"/>
          <p:cNvSpPr>
            <a:spLocks noChangeArrowheads="1"/>
          </p:cNvSpPr>
          <p:nvPr/>
        </p:nvSpPr>
        <p:spPr bwMode="auto">
          <a:xfrm>
            <a:off x="8401051" y="1844684"/>
            <a:ext cx="1631949" cy="720725"/>
          </a:xfrm>
          <a:prstGeom prst="roundRect">
            <a:avLst>
              <a:gd name="adj" fmla="val 16667"/>
            </a:avLst>
          </a:prstGeom>
          <a:gradFill rotWithShape="1">
            <a:gsLst>
              <a:gs pos="0">
                <a:schemeClr val="folHlink"/>
              </a:gs>
              <a:gs pos="100000">
                <a:schemeClr val="bg1"/>
              </a:gs>
            </a:gsLst>
            <a:path path="rect">
              <a:fillToRect r="100000" b="10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104477" name="Picture 29" descr="tof 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0119" y="1955800"/>
            <a:ext cx="1536700" cy="374650"/>
          </a:xfrm>
          <a:prstGeom prst="rect">
            <a:avLst/>
          </a:prstGeom>
          <a:noFill/>
          <a:extLst>
            <a:ext uri="{909E8E84-426E-40DD-AFC4-6F175D3DCCD1}">
              <a14:hiddenFill xmlns:a14="http://schemas.microsoft.com/office/drawing/2010/main">
                <a:solidFill>
                  <a:srgbClr val="FFFFFF"/>
                </a:solidFill>
              </a14:hiddenFill>
            </a:ext>
          </a:extLst>
        </p:spPr>
      </p:pic>
      <p:pic>
        <p:nvPicPr>
          <p:cNvPr id="104478" name="Picture 30" descr="maldi tof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1916122"/>
            <a:ext cx="1382184" cy="542925"/>
          </a:xfrm>
          <a:prstGeom prst="rect">
            <a:avLst/>
          </a:prstGeom>
          <a:noFill/>
          <a:extLst>
            <a:ext uri="{909E8E84-426E-40DD-AFC4-6F175D3DCCD1}">
              <a14:hiddenFill xmlns:a14="http://schemas.microsoft.com/office/drawing/2010/main">
                <a:solidFill>
                  <a:srgbClr val="FFFFFF"/>
                </a:solidFill>
              </a14:hiddenFill>
            </a:ext>
          </a:extLst>
        </p:spPr>
      </p:pic>
      <p:sp>
        <p:nvSpPr>
          <p:cNvPr id="104479" name="Text Box 31"/>
          <p:cNvSpPr txBox="1">
            <a:spLocks noChangeArrowheads="1"/>
          </p:cNvSpPr>
          <p:nvPr/>
        </p:nvSpPr>
        <p:spPr bwMode="auto">
          <a:xfrm>
            <a:off x="6096000" y="3068645"/>
            <a:ext cx="5376333"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65000"/>
              </a:spcBef>
              <a:spcAft>
                <a:spcPct val="0"/>
              </a:spcAft>
            </a:pPr>
            <a:r>
              <a:rPr lang="en-US" sz="1600" dirty="0" smtClean="0">
                <a:solidFill>
                  <a:srgbClr val="000000"/>
                </a:solidFill>
              </a:rPr>
              <a:t>Low reproducibility and repeatability of  single shot spectra (Averaging)</a:t>
            </a:r>
          </a:p>
          <a:p>
            <a:pPr fontAlgn="base">
              <a:spcBef>
                <a:spcPct val="65000"/>
              </a:spcBef>
              <a:spcAft>
                <a:spcPct val="0"/>
              </a:spcAft>
            </a:pPr>
            <a:r>
              <a:rPr lang="en-US" sz="1600" dirty="0" smtClean="0">
                <a:solidFill>
                  <a:srgbClr val="000000"/>
                </a:solidFill>
              </a:rPr>
              <a:t>Low resolution</a:t>
            </a:r>
          </a:p>
          <a:p>
            <a:pPr fontAlgn="base">
              <a:spcBef>
                <a:spcPct val="65000"/>
              </a:spcBef>
              <a:spcAft>
                <a:spcPct val="0"/>
              </a:spcAft>
            </a:pPr>
            <a:r>
              <a:rPr lang="en-US" sz="1600" dirty="0" smtClean="0">
                <a:solidFill>
                  <a:srgbClr val="000000"/>
                </a:solidFill>
              </a:rPr>
              <a:t>Matrix ions interfere in the low max range</a:t>
            </a:r>
            <a:endParaRPr lang="el-GR" sz="1600" dirty="0" smtClean="0">
              <a:solidFill>
                <a:srgbClr val="000000"/>
              </a:solidFill>
            </a:endParaRPr>
          </a:p>
        </p:txBody>
      </p:sp>
      <p:pic>
        <p:nvPicPr>
          <p:cNvPr id="58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75929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001190" y="285750"/>
            <a:ext cx="3845983" cy="4699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5475" name="Rectangle 3"/>
          <p:cNvSpPr>
            <a:spLocks noChangeArrowheads="1"/>
          </p:cNvSpPr>
          <p:nvPr/>
        </p:nvSpPr>
        <p:spPr bwMode="auto">
          <a:xfrm>
            <a:off x="1007536" y="333375"/>
            <a:ext cx="998431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fontAlgn="base">
              <a:spcBef>
                <a:spcPct val="0"/>
              </a:spcBef>
              <a:spcAft>
                <a:spcPct val="0"/>
              </a:spcAft>
            </a:pPr>
            <a:r>
              <a:rPr lang="en-GB" sz="3200" dirty="0" smtClean="0">
                <a:solidFill>
                  <a:srgbClr val="000000"/>
                </a:solidFill>
              </a:rPr>
              <a:t>MALDI-TOF  data</a:t>
            </a:r>
          </a:p>
        </p:txBody>
      </p:sp>
      <p:sp>
        <p:nvSpPr>
          <p:cNvPr id="105476" name="Freeform 4"/>
          <p:cNvSpPr>
            <a:spLocks/>
          </p:cNvSpPr>
          <p:nvPr/>
        </p:nvSpPr>
        <p:spPr bwMode="auto">
          <a:xfrm>
            <a:off x="2063753" y="3789363"/>
            <a:ext cx="1151467" cy="1439862"/>
          </a:xfrm>
          <a:custGeom>
            <a:avLst/>
            <a:gdLst>
              <a:gd name="T0" fmla="*/ 577 w 578"/>
              <a:gd name="T1" fmla="*/ 439 h 611"/>
              <a:gd name="T2" fmla="*/ 388 w 578"/>
              <a:gd name="T3" fmla="*/ 610 h 611"/>
              <a:gd name="T4" fmla="*/ 388 w 578"/>
              <a:gd name="T5" fmla="*/ 488 h 611"/>
              <a:gd name="T6" fmla="*/ 332 w 578"/>
              <a:gd name="T7" fmla="*/ 488 h 611"/>
              <a:gd name="T8" fmla="*/ 265 w 578"/>
              <a:gd name="T9" fmla="*/ 483 h 611"/>
              <a:gd name="T10" fmla="*/ 202 w 578"/>
              <a:gd name="T11" fmla="*/ 473 h 611"/>
              <a:gd name="T12" fmla="*/ 145 w 578"/>
              <a:gd name="T13" fmla="*/ 449 h 611"/>
              <a:gd name="T14" fmla="*/ 98 w 578"/>
              <a:gd name="T15" fmla="*/ 424 h 611"/>
              <a:gd name="T16" fmla="*/ 76 w 578"/>
              <a:gd name="T17" fmla="*/ 410 h 611"/>
              <a:gd name="T18" fmla="*/ 56 w 578"/>
              <a:gd name="T19" fmla="*/ 390 h 611"/>
              <a:gd name="T20" fmla="*/ 39 w 578"/>
              <a:gd name="T21" fmla="*/ 376 h 611"/>
              <a:gd name="T22" fmla="*/ 26 w 578"/>
              <a:gd name="T23" fmla="*/ 356 h 611"/>
              <a:gd name="T24" fmla="*/ 15 w 578"/>
              <a:gd name="T25" fmla="*/ 332 h 611"/>
              <a:gd name="T26" fmla="*/ 6 w 578"/>
              <a:gd name="T27" fmla="*/ 312 h 611"/>
              <a:gd name="T28" fmla="*/ 2 w 578"/>
              <a:gd name="T29" fmla="*/ 293 h 611"/>
              <a:gd name="T30" fmla="*/ 0 w 578"/>
              <a:gd name="T31" fmla="*/ 268 h 611"/>
              <a:gd name="T32" fmla="*/ 0 w 578"/>
              <a:gd name="T33" fmla="*/ 0 h 611"/>
              <a:gd name="T34" fmla="*/ 102 w 578"/>
              <a:gd name="T35" fmla="*/ 0 h 611"/>
              <a:gd name="T36" fmla="*/ 102 w 578"/>
              <a:gd name="T37" fmla="*/ 268 h 611"/>
              <a:gd name="T38" fmla="*/ 104 w 578"/>
              <a:gd name="T39" fmla="*/ 278 h 611"/>
              <a:gd name="T40" fmla="*/ 106 w 578"/>
              <a:gd name="T41" fmla="*/ 293 h 611"/>
              <a:gd name="T42" fmla="*/ 113 w 578"/>
              <a:gd name="T43" fmla="*/ 302 h 611"/>
              <a:gd name="T44" fmla="*/ 119 w 578"/>
              <a:gd name="T45" fmla="*/ 312 h 611"/>
              <a:gd name="T46" fmla="*/ 141 w 578"/>
              <a:gd name="T47" fmla="*/ 332 h 611"/>
              <a:gd name="T48" fmla="*/ 169 w 578"/>
              <a:gd name="T49" fmla="*/ 351 h 611"/>
              <a:gd name="T50" fmla="*/ 204 w 578"/>
              <a:gd name="T51" fmla="*/ 366 h 611"/>
              <a:gd name="T52" fmla="*/ 243 w 578"/>
              <a:gd name="T53" fmla="*/ 376 h 611"/>
              <a:gd name="T54" fmla="*/ 286 w 578"/>
              <a:gd name="T55" fmla="*/ 385 h 611"/>
              <a:gd name="T56" fmla="*/ 332 w 578"/>
              <a:gd name="T57" fmla="*/ 385 h 611"/>
              <a:gd name="T58" fmla="*/ 388 w 578"/>
              <a:gd name="T59" fmla="*/ 385 h 611"/>
              <a:gd name="T60" fmla="*/ 388 w 578"/>
              <a:gd name="T61" fmla="*/ 268 h 611"/>
              <a:gd name="T62" fmla="*/ 577 w 578"/>
              <a:gd name="T63" fmla="*/ 43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611">
                <a:moveTo>
                  <a:pt x="577" y="439"/>
                </a:moveTo>
                <a:lnTo>
                  <a:pt x="388" y="610"/>
                </a:lnTo>
                <a:lnTo>
                  <a:pt x="388" y="488"/>
                </a:lnTo>
                <a:lnTo>
                  <a:pt x="332" y="488"/>
                </a:lnTo>
                <a:lnTo>
                  <a:pt x="265" y="483"/>
                </a:lnTo>
                <a:lnTo>
                  <a:pt x="202" y="473"/>
                </a:lnTo>
                <a:lnTo>
                  <a:pt x="145" y="449"/>
                </a:lnTo>
                <a:lnTo>
                  <a:pt x="98" y="424"/>
                </a:lnTo>
                <a:lnTo>
                  <a:pt x="76" y="410"/>
                </a:lnTo>
                <a:lnTo>
                  <a:pt x="56" y="390"/>
                </a:lnTo>
                <a:lnTo>
                  <a:pt x="39" y="376"/>
                </a:lnTo>
                <a:lnTo>
                  <a:pt x="26" y="356"/>
                </a:lnTo>
                <a:lnTo>
                  <a:pt x="15" y="332"/>
                </a:lnTo>
                <a:lnTo>
                  <a:pt x="6" y="312"/>
                </a:lnTo>
                <a:lnTo>
                  <a:pt x="2" y="293"/>
                </a:lnTo>
                <a:lnTo>
                  <a:pt x="0" y="268"/>
                </a:lnTo>
                <a:lnTo>
                  <a:pt x="0" y="0"/>
                </a:lnTo>
                <a:lnTo>
                  <a:pt x="102" y="0"/>
                </a:lnTo>
                <a:lnTo>
                  <a:pt x="102" y="268"/>
                </a:lnTo>
                <a:lnTo>
                  <a:pt x="104" y="278"/>
                </a:lnTo>
                <a:lnTo>
                  <a:pt x="106" y="293"/>
                </a:lnTo>
                <a:lnTo>
                  <a:pt x="113" y="302"/>
                </a:lnTo>
                <a:lnTo>
                  <a:pt x="119" y="312"/>
                </a:lnTo>
                <a:lnTo>
                  <a:pt x="141" y="332"/>
                </a:lnTo>
                <a:lnTo>
                  <a:pt x="169" y="351"/>
                </a:lnTo>
                <a:lnTo>
                  <a:pt x="204" y="366"/>
                </a:lnTo>
                <a:lnTo>
                  <a:pt x="243" y="376"/>
                </a:lnTo>
                <a:lnTo>
                  <a:pt x="286" y="385"/>
                </a:lnTo>
                <a:lnTo>
                  <a:pt x="332" y="385"/>
                </a:lnTo>
                <a:lnTo>
                  <a:pt x="388" y="385"/>
                </a:lnTo>
                <a:lnTo>
                  <a:pt x="388" y="268"/>
                </a:lnTo>
                <a:lnTo>
                  <a:pt x="577" y="439"/>
                </a:lnTo>
              </a:path>
            </a:pathLst>
          </a:custGeom>
          <a:solidFill>
            <a:srgbClr val="FF0000"/>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5477" name="Rectangle 5"/>
          <p:cNvSpPr>
            <a:spLocks noChangeArrowheads="1"/>
          </p:cNvSpPr>
          <p:nvPr/>
        </p:nvSpPr>
        <p:spPr bwMode="auto">
          <a:xfrm>
            <a:off x="719673" y="5428214"/>
            <a:ext cx="35517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r>
              <a:rPr lang="en-GB" sz="1600" dirty="0" smtClean="0">
                <a:solidFill>
                  <a:srgbClr val="000000"/>
                </a:solidFill>
              </a:rPr>
              <a:t>Peak List = List of masses</a:t>
            </a:r>
            <a:r>
              <a:rPr lang="en-GB" dirty="0" smtClean="0">
                <a:solidFill>
                  <a:srgbClr val="000000"/>
                </a:solidFill>
              </a:rPr>
              <a:t> </a:t>
            </a:r>
          </a:p>
        </p:txBody>
      </p:sp>
      <p:sp>
        <p:nvSpPr>
          <p:cNvPr id="105478" name="Rectangle 6"/>
          <p:cNvSpPr>
            <a:spLocks noChangeArrowheads="1"/>
          </p:cNvSpPr>
          <p:nvPr/>
        </p:nvSpPr>
        <p:spPr bwMode="auto">
          <a:xfrm>
            <a:off x="4104219" y="4149734"/>
            <a:ext cx="1511300" cy="2017713"/>
          </a:xfrm>
          <a:prstGeom prst="rect">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r>
              <a:rPr lang="en-GB" smtClean="0">
                <a:solidFill>
                  <a:srgbClr val="000000"/>
                </a:solidFill>
              </a:rPr>
              <a:t>112.1	</a:t>
            </a:r>
          </a:p>
          <a:p>
            <a:pPr fontAlgn="base">
              <a:spcBef>
                <a:spcPct val="0"/>
              </a:spcBef>
              <a:spcAft>
                <a:spcPct val="0"/>
              </a:spcAft>
            </a:pPr>
            <a:r>
              <a:rPr lang="en-GB" smtClean="0">
                <a:solidFill>
                  <a:srgbClr val="000000"/>
                </a:solidFill>
              </a:rPr>
              <a:t>234.4</a:t>
            </a:r>
          </a:p>
          <a:p>
            <a:pPr fontAlgn="base">
              <a:spcBef>
                <a:spcPct val="0"/>
              </a:spcBef>
              <a:spcAft>
                <a:spcPct val="0"/>
              </a:spcAft>
            </a:pPr>
            <a:r>
              <a:rPr lang="en-GB" smtClean="0">
                <a:solidFill>
                  <a:srgbClr val="000000"/>
                </a:solidFill>
              </a:rPr>
              <a:t>890.5</a:t>
            </a:r>
          </a:p>
          <a:p>
            <a:pPr fontAlgn="base">
              <a:spcBef>
                <a:spcPct val="0"/>
              </a:spcBef>
              <a:spcAft>
                <a:spcPct val="0"/>
              </a:spcAft>
            </a:pPr>
            <a:r>
              <a:rPr lang="en-GB" smtClean="0">
                <a:solidFill>
                  <a:srgbClr val="000000"/>
                </a:solidFill>
              </a:rPr>
              <a:t>1296.9</a:t>
            </a:r>
          </a:p>
          <a:p>
            <a:pPr fontAlgn="base">
              <a:spcBef>
                <a:spcPct val="0"/>
              </a:spcBef>
              <a:spcAft>
                <a:spcPct val="0"/>
              </a:spcAft>
            </a:pPr>
            <a:r>
              <a:rPr lang="en-GB" smtClean="0">
                <a:solidFill>
                  <a:srgbClr val="000000"/>
                </a:solidFill>
              </a:rPr>
              <a:t>1876.4</a:t>
            </a:r>
          </a:p>
          <a:p>
            <a:pPr fontAlgn="base">
              <a:spcBef>
                <a:spcPct val="0"/>
              </a:spcBef>
              <a:spcAft>
                <a:spcPct val="0"/>
              </a:spcAft>
            </a:pPr>
            <a:r>
              <a:rPr lang="en-GB" smtClean="0">
                <a:solidFill>
                  <a:srgbClr val="000000"/>
                </a:solidFill>
              </a:rPr>
              <a:t>1987.5</a:t>
            </a:r>
          </a:p>
          <a:p>
            <a:pPr fontAlgn="base">
              <a:spcBef>
                <a:spcPct val="0"/>
              </a:spcBef>
              <a:spcAft>
                <a:spcPct val="0"/>
              </a:spcAft>
            </a:pPr>
            <a:r>
              <a:rPr lang="en-GB" smtClean="0">
                <a:solidFill>
                  <a:srgbClr val="000000"/>
                </a:solidFill>
              </a:rPr>
              <a:t>…….</a:t>
            </a:r>
          </a:p>
        </p:txBody>
      </p:sp>
      <p:sp>
        <p:nvSpPr>
          <p:cNvPr id="105479" name="Rectangle 7"/>
          <p:cNvSpPr>
            <a:spLocks noChangeArrowheads="1"/>
          </p:cNvSpPr>
          <p:nvPr/>
        </p:nvSpPr>
        <p:spPr bwMode="auto">
          <a:xfrm>
            <a:off x="6383873" y="4437072"/>
            <a:ext cx="634789"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GB" sz="6000" smtClean="0">
                <a:solidFill>
                  <a:srgbClr val="FF0000"/>
                </a:solidFill>
              </a:rPr>
              <a:t>=</a:t>
            </a:r>
          </a:p>
        </p:txBody>
      </p:sp>
      <p:pic>
        <p:nvPicPr>
          <p:cNvPr id="105481" name="Picture 9" descr="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3" y="1628775"/>
            <a:ext cx="8481484" cy="2160588"/>
          </a:xfrm>
          <a:prstGeom prst="rect">
            <a:avLst/>
          </a:prstGeom>
          <a:noFill/>
          <a:extLst>
            <a:ext uri="{909E8E84-426E-40DD-AFC4-6F175D3DCCD1}">
              <a14:hiddenFill xmlns:a14="http://schemas.microsoft.com/office/drawing/2010/main">
                <a:solidFill>
                  <a:srgbClr val="FFFFFF"/>
                </a:solidFill>
              </a14:hiddenFill>
            </a:ext>
          </a:extLst>
        </p:spPr>
      </p:pic>
      <p:sp>
        <p:nvSpPr>
          <p:cNvPr id="105482" name="Text Box 10"/>
          <p:cNvSpPr txBox="1">
            <a:spLocks noChangeArrowheads="1"/>
          </p:cNvSpPr>
          <p:nvPr/>
        </p:nvSpPr>
        <p:spPr bwMode="auto">
          <a:xfrm>
            <a:off x="2063753" y="1259443"/>
            <a:ext cx="83523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000000"/>
                </a:solidFill>
              </a:rPr>
              <a:t>Every peak corresponds to the exact mass (m/z) of a peptide ion</a:t>
            </a:r>
            <a:endParaRPr lang="el-GR" dirty="0" smtClean="0">
              <a:solidFill>
                <a:srgbClr val="000000"/>
              </a:solidFill>
            </a:endParaRPr>
          </a:p>
        </p:txBody>
      </p:sp>
      <p:pic>
        <p:nvPicPr>
          <p:cNvPr id="105483" name="Picture 11" descr="fingerpr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833" y="4581525"/>
            <a:ext cx="922867" cy="871852"/>
          </a:xfrm>
          <a:prstGeom prst="rect">
            <a:avLst/>
          </a:prstGeom>
          <a:noFill/>
          <a:extLst>
            <a:ext uri="{909E8E84-426E-40DD-AFC4-6F175D3DCCD1}">
              <a14:hiddenFill xmlns:a14="http://schemas.microsoft.com/office/drawing/2010/main">
                <a:solidFill>
                  <a:srgbClr val="FFFFFF"/>
                </a:solidFill>
              </a14:hiddenFill>
            </a:ext>
          </a:extLst>
        </p:spPr>
      </p:pic>
      <p:sp>
        <p:nvSpPr>
          <p:cNvPr id="105484" name="Text Box 12"/>
          <p:cNvSpPr txBox="1">
            <a:spLocks noChangeArrowheads="1"/>
          </p:cNvSpPr>
          <p:nvPr/>
        </p:nvSpPr>
        <p:spPr bwMode="auto">
          <a:xfrm>
            <a:off x="8535983" y="4875639"/>
            <a:ext cx="17293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fingerprint</a:t>
            </a:r>
            <a:endParaRPr lang="el-GR" sz="1600" dirty="0" smtClean="0">
              <a:solidFill>
                <a:srgbClr val="000000"/>
              </a:solidFill>
            </a:endParaRPr>
          </a:p>
        </p:txBody>
      </p:sp>
      <p:pic>
        <p:nvPicPr>
          <p:cNvPr id="59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6038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9455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001186" y="285750"/>
            <a:ext cx="3845983" cy="4699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5475" name="Rectangle 3"/>
          <p:cNvSpPr>
            <a:spLocks noChangeArrowheads="1"/>
          </p:cNvSpPr>
          <p:nvPr/>
        </p:nvSpPr>
        <p:spPr bwMode="auto">
          <a:xfrm>
            <a:off x="1007535" y="333375"/>
            <a:ext cx="998431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fontAlgn="base">
              <a:spcBef>
                <a:spcPct val="0"/>
              </a:spcBef>
              <a:spcAft>
                <a:spcPct val="0"/>
              </a:spcAft>
            </a:pPr>
            <a:r>
              <a:rPr lang="en-GB" sz="3200" smtClean="0">
                <a:solidFill>
                  <a:srgbClr val="000000"/>
                </a:solidFill>
              </a:rPr>
              <a:t>MALDI-TOF  data</a:t>
            </a:r>
          </a:p>
        </p:txBody>
      </p:sp>
      <p:sp>
        <p:nvSpPr>
          <p:cNvPr id="105476" name="Freeform 4"/>
          <p:cNvSpPr>
            <a:spLocks/>
          </p:cNvSpPr>
          <p:nvPr/>
        </p:nvSpPr>
        <p:spPr bwMode="auto">
          <a:xfrm>
            <a:off x="2063752" y="3789363"/>
            <a:ext cx="1151467" cy="1439862"/>
          </a:xfrm>
          <a:custGeom>
            <a:avLst/>
            <a:gdLst>
              <a:gd name="T0" fmla="*/ 577 w 578"/>
              <a:gd name="T1" fmla="*/ 439 h 611"/>
              <a:gd name="T2" fmla="*/ 388 w 578"/>
              <a:gd name="T3" fmla="*/ 610 h 611"/>
              <a:gd name="T4" fmla="*/ 388 w 578"/>
              <a:gd name="T5" fmla="*/ 488 h 611"/>
              <a:gd name="T6" fmla="*/ 332 w 578"/>
              <a:gd name="T7" fmla="*/ 488 h 611"/>
              <a:gd name="T8" fmla="*/ 265 w 578"/>
              <a:gd name="T9" fmla="*/ 483 h 611"/>
              <a:gd name="T10" fmla="*/ 202 w 578"/>
              <a:gd name="T11" fmla="*/ 473 h 611"/>
              <a:gd name="T12" fmla="*/ 145 w 578"/>
              <a:gd name="T13" fmla="*/ 449 h 611"/>
              <a:gd name="T14" fmla="*/ 98 w 578"/>
              <a:gd name="T15" fmla="*/ 424 h 611"/>
              <a:gd name="T16" fmla="*/ 76 w 578"/>
              <a:gd name="T17" fmla="*/ 410 h 611"/>
              <a:gd name="T18" fmla="*/ 56 w 578"/>
              <a:gd name="T19" fmla="*/ 390 h 611"/>
              <a:gd name="T20" fmla="*/ 39 w 578"/>
              <a:gd name="T21" fmla="*/ 376 h 611"/>
              <a:gd name="T22" fmla="*/ 26 w 578"/>
              <a:gd name="T23" fmla="*/ 356 h 611"/>
              <a:gd name="T24" fmla="*/ 15 w 578"/>
              <a:gd name="T25" fmla="*/ 332 h 611"/>
              <a:gd name="T26" fmla="*/ 6 w 578"/>
              <a:gd name="T27" fmla="*/ 312 h 611"/>
              <a:gd name="T28" fmla="*/ 2 w 578"/>
              <a:gd name="T29" fmla="*/ 293 h 611"/>
              <a:gd name="T30" fmla="*/ 0 w 578"/>
              <a:gd name="T31" fmla="*/ 268 h 611"/>
              <a:gd name="T32" fmla="*/ 0 w 578"/>
              <a:gd name="T33" fmla="*/ 0 h 611"/>
              <a:gd name="T34" fmla="*/ 102 w 578"/>
              <a:gd name="T35" fmla="*/ 0 h 611"/>
              <a:gd name="T36" fmla="*/ 102 w 578"/>
              <a:gd name="T37" fmla="*/ 268 h 611"/>
              <a:gd name="T38" fmla="*/ 104 w 578"/>
              <a:gd name="T39" fmla="*/ 278 h 611"/>
              <a:gd name="T40" fmla="*/ 106 w 578"/>
              <a:gd name="T41" fmla="*/ 293 h 611"/>
              <a:gd name="T42" fmla="*/ 113 w 578"/>
              <a:gd name="T43" fmla="*/ 302 h 611"/>
              <a:gd name="T44" fmla="*/ 119 w 578"/>
              <a:gd name="T45" fmla="*/ 312 h 611"/>
              <a:gd name="T46" fmla="*/ 141 w 578"/>
              <a:gd name="T47" fmla="*/ 332 h 611"/>
              <a:gd name="T48" fmla="*/ 169 w 578"/>
              <a:gd name="T49" fmla="*/ 351 h 611"/>
              <a:gd name="T50" fmla="*/ 204 w 578"/>
              <a:gd name="T51" fmla="*/ 366 h 611"/>
              <a:gd name="T52" fmla="*/ 243 w 578"/>
              <a:gd name="T53" fmla="*/ 376 h 611"/>
              <a:gd name="T54" fmla="*/ 286 w 578"/>
              <a:gd name="T55" fmla="*/ 385 h 611"/>
              <a:gd name="T56" fmla="*/ 332 w 578"/>
              <a:gd name="T57" fmla="*/ 385 h 611"/>
              <a:gd name="T58" fmla="*/ 388 w 578"/>
              <a:gd name="T59" fmla="*/ 385 h 611"/>
              <a:gd name="T60" fmla="*/ 388 w 578"/>
              <a:gd name="T61" fmla="*/ 268 h 611"/>
              <a:gd name="T62" fmla="*/ 577 w 578"/>
              <a:gd name="T63" fmla="*/ 43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611">
                <a:moveTo>
                  <a:pt x="577" y="439"/>
                </a:moveTo>
                <a:lnTo>
                  <a:pt x="388" y="610"/>
                </a:lnTo>
                <a:lnTo>
                  <a:pt x="388" y="488"/>
                </a:lnTo>
                <a:lnTo>
                  <a:pt x="332" y="488"/>
                </a:lnTo>
                <a:lnTo>
                  <a:pt x="265" y="483"/>
                </a:lnTo>
                <a:lnTo>
                  <a:pt x="202" y="473"/>
                </a:lnTo>
                <a:lnTo>
                  <a:pt x="145" y="449"/>
                </a:lnTo>
                <a:lnTo>
                  <a:pt x="98" y="424"/>
                </a:lnTo>
                <a:lnTo>
                  <a:pt x="76" y="410"/>
                </a:lnTo>
                <a:lnTo>
                  <a:pt x="56" y="390"/>
                </a:lnTo>
                <a:lnTo>
                  <a:pt x="39" y="376"/>
                </a:lnTo>
                <a:lnTo>
                  <a:pt x="26" y="356"/>
                </a:lnTo>
                <a:lnTo>
                  <a:pt x="15" y="332"/>
                </a:lnTo>
                <a:lnTo>
                  <a:pt x="6" y="312"/>
                </a:lnTo>
                <a:lnTo>
                  <a:pt x="2" y="293"/>
                </a:lnTo>
                <a:lnTo>
                  <a:pt x="0" y="268"/>
                </a:lnTo>
                <a:lnTo>
                  <a:pt x="0" y="0"/>
                </a:lnTo>
                <a:lnTo>
                  <a:pt x="102" y="0"/>
                </a:lnTo>
                <a:lnTo>
                  <a:pt x="102" y="268"/>
                </a:lnTo>
                <a:lnTo>
                  <a:pt x="104" y="278"/>
                </a:lnTo>
                <a:lnTo>
                  <a:pt x="106" y="293"/>
                </a:lnTo>
                <a:lnTo>
                  <a:pt x="113" y="302"/>
                </a:lnTo>
                <a:lnTo>
                  <a:pt x="119" y="312"/>
                </a:lnTo>
                <a:lnTo>
                  <a:pt x="141" y="332"/>
                </a:lnTo>
                <a:lnTo>
                  <a:pt x="169" y="351"/>
                </a:lnTo>
                <a:lnTo>
                  <a:pt x="204" y="366"/>
                </a:lnTo>
                <a:lnTo>
                  <a:pt x="243" y="376"/>
                </a:lnTo>
                <a:lnTo>
                  <a:pt x="286" y="385"/>
                </a:lnTo>
                <a:lnTo>
                  <a:pt x="332" y="385"/>
                </a:lnTo>
                <a:lnTo>
                  <a:pt x="388" y="385"/>
                </a:lnTo>
                <a:lnTo>
                  <a:pt x="388" y="268"/>
                </a:lnTo>
                <a:lnTo>
                  <a:pt x="577" y="439"/>
                </a:lnTo>
              </a:path>
            </a:pathLst>
          </a:custGeom>
          <a:solidFill>
            <a:srgbClr val="FF0000"/>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5477" name="Rectangle 5"/>
          <p:cNvSpPr>
            <a:spLocks noChangeArrowheads="1"/>
          </p:cNvSpPr>
          <p:nvPr/>
        </p:nvSpPr>
        <p:spPr bwMode="auto">
          <a:xfrm>
            <a:off x="719669" y="5300663"/>
            <a:ext cx="35517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r>
              <a:rPr lang="en-GB" sz="1600" smtClean="0">
                <a:solidFill>
                  <a:srgbClr val="000000"/>
                </a:solidFill>
              </a:rPr>
              <a:t>Peak List = List of masses</a:t>
            </a:r>
            <a:r>
              <a:rPr lang="en-GB" smtClean="0">
                <a:solidFill>
                  <a:srgbClr val="000000"/>
                </a:solidFill>
              </a:rPr>
              <a:t> </a:t>
            </a:r>
          </a:p>
        </p:txBody>
      </p:sp>
      <p:sp>
        <p:nvSpPr>
          <p:cNvPr id="105478" name="Rectangle 6"/>
          <p:cNvSpPr>
            <a:spLocks noChangeArrowheads="1"/>
          </p:cNvSpPr>
          <p:nvPr/>
        </p:nvSpPr>
        <p:spPr bwMode="auto">
          <a:xfrm>
            <a:off x="4104219" y="4149728"/>
            <a:ext cx="1511300" cy="2017713"/>
          </a:xfrm>
          <a:prstGeom prst="rect">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r>
              <a:rPr lang="en-GB" smtClean="0">
                <a:solidFill>
                  <a:srgbClr val="000000"/>
                </a:solidFill>
              </a:rPr>
              <a:t>112.1	</a:t>
            </a:r>
          </a:p>
          <a:p>
            <a:pPr fontAlgn="base">
              <a:spcBef>
                <a:spcPct val="0"/>
              </a:spcBef>
              <a:spcAft>
                <a:spcPct val="0"/>
              </a:spcAft>
            </a:pPr>
            <a:r>
              <a:rPr lang="en-GB" smtClean="0">
                <a:solidFill>
                  <a:srgbClr val="000000"/>
                </a:solidFill>
              </a:rPr>
              <a:t>234.4</a:t>
            </a:r>
          </a:p>
          <a:p>
            <a:pPr fontAlgn="base">
              <a:spcBef>
                <a:spcPct val="0"/>
              </a:spcBef>
              <a:spcAft>
                <a:spcPct val="0"/>
              </a:spcAft>
            </a:pPr>
            <a:r>
              <a:rPr lang="en-GB" smtClean="0">
                <a:solidFill>
                  <a:srgbClr val="000000"/>
                </a:solidFill>
              </a:rPr>
              <a:t>890.5</a:t>
            </a:r>
          </a:p>
          <a:p>
            <a:pPr fontAlgn="base">
              <a:spcBef>
                <a:spcPct val="0"/>
              </a:spcBef>
              <a:spcAft>
                <a:spcPct val="0"/>
              </a:spcAft>
            </a:pPr>
            <a:r>
              <a:rPr lang="en-GB" smtClean="0">
                <a:solidFill>
                  <a:srgbClr val="000000"/>
                </a:solidFill>
              </a:rPr>
              <a:t>1296.9</a:t>
            </a:r>
          </a:p>
          <a:p>
            <a:pPr fontAlgn="base">
              <a:spcBef>
                <a:spcPct val="0"/>
              </a:spcBef>
              <a:spcAft>
                <a:spcPct val="0"/>
              </a:spcAft>
            </a:pPr>
            <a:r>
              <a:rPr lang="en-GB" smtClean="0">
                <a:solidFill>
                  <a:srgbClr val="000000"/>
                </a:solidFill>
              </a:rPr>
              <a:t>1876.4</a:t>
            </a:r>
          </a:p>
          <a:p>
            <a:pPr fontAlgn="base">
              <a:spcBef>
                <a:spcPct val="0"/>
              </a:spcBef>
              <a:spcAft>
                <a:spcPct val="0"/>
              </a:spcAft>
            </a:pPr>
            <a:r>
              <a:rPr lang="en-GB" smtClean="0">
                <a:solidFill>
                  <a:srgbClr val="000000"/>
                </a:solidFill>
              </a:rPr>
              <a:t>1987.5</a:t>
            </a:r>
          </a:p>
          <a:p>
            <a:pPr fontAlgn="base">
              <a:spcBef>
                <a:spcPct val="0"/>
              </a:spcBef>
              <a:spcAft>
                <a:spcPct val="0"/>
              </a:spcAft>
            </a:pPr>
            <a:r>
              <a:rPr lang="en-GB" smtClean="0">
                <a:solidFill>
                  <a:srgbClr val="000000"/>
                </a:solidFill>
              </a:rPr>
              <a:t>…….</a:t>
            </a:r>
          </a:p>
        </p:txBody>
      </p:sp>
      <p:sp>
        <p:nvSpPr>
          <p:cNvPr id="105479" name="Rectangle 7"/>
          <p:cNvSpPr>
            <a:spLocks noChangeArrowheads="1"/>
          </p:cNvSpPr>
          <p:nvPr/>
        </p:nvSpPr>
        <p:spPr bwMode="auto">
          <a:xfrm>
            <a:off x="6383869" y="4437066"/>
            <a:ext cx="634789"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fontAlgn="base">
              <a:spcBef>
                <a:spcPct val="0"/>
              </a:spcBef>
              <a:spcAft>
                <a:spcPct val="0"/>
              </a:spcAft>
            </a:pPr>
            <a:r>
              <a:rPr lang="en-GB" sz="6000" smtClean="0">
                <a:solidFill>
                  <a:srgbClr val="FF0000"/>
                </a:solidFill>
              </a:rPr>
              <a:t>=</a:t>
            </a:r>
          </a:p>
        </p:txBody>
      </p:sp>
      <p:pic>
        <p:nvPicPr>
          <p:cNvPr id="105481" name="Picture 9" descr="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2" y="1628775"/>
            <a:ext cx="8481484" cy="2038350"/>
          </a:xfrm>
          <a:prstGeom prst="rect">
            <a:avLst/>
          </a:prstGeom>
          <a:noFill/>
          <a:extLst>
            <a:ext uri="{909E8E84-426E-40DD-AFC4-6F175D3DCCD1}">
              <a14:hiddenFill xmlns:a14="http://schemas.microsoft.com/office/drawing/2010/main">
                <a:solidFill>
                  <a:srgbClr val="FFFFFF"/>
                </a:solidFill>
              </a14:hiddenFill>
            </a:ext>
          </a:extLst>
        </p:spPr>
      </p:pic>
      <p:sp>
        <p:nvSpPr>
          <p:cNvPr id="105482" name="Text Box 10"/>
          <p:cNvSpPr txBox="1">
            <a:spLocks noChangeArrowheads="1"/>
          </p:cNvSpPr>
          <p:nvPr/>
        </p:nvSpPr>
        <p:spPr bwMode="auto">
          <a:xfrm>
            <a:off x="2351619" y="1268414"/>
            <a:ext cx="83523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Every peak corresponds to the exact mass (m/z) of a peptide ion</a:t>
            </a:r>
            <a:endParaRPr lang="el-GR" smtClean="0">
              <a:solidFill>
                <a:srgbClr val="000000"/>
              </a:solidFill>
            </a:endParaRPr>
          </a:p>
        </p:txBody>
      </p:sp>
      <p:pic>
        <p:nvPicPr>
          <p:cNvPr id="105483" name="Picture 11" descr="fingerpr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833" y="4581525"/>
            <a:ext cx="922867" cy="719138"/>
          </a:xfrm>
          <a:prstGeom prst="rect">
            <a:avLst/>
          </a:prstGeom>
          <a:noFill/>
          <a:extLst>
            <a:ext uri="{909E8E84-426E-40DD-AFC4-6F175D3DCCD1}">
              <a14:hiddenFill xmlns:a14="http://schemas.microsoft.com/office/drawing/2010/main">
                <a:solidFill>
                  <a:srgbClr val="FFFFFF"/>
                </a:solidFill>
              </a14:hiddenFill>
            </a:ext>
          </a:extLst>
        </p:spPr>
      </p:pic>
      <p:sp>
        <p:nvSpPr>
          <p:cNvPr id="105484" name="Text Box 12"/>
          <p:cNvSpPr txBox="1">
            <a:spLocks noChangeArrowheads="1"/>
          </p:cNvSpPr>
          <p:nvPr/>
        </p:nvSpPr>
        <p:spPr bwMode="auto">
          <a:xfrm>
            <a:off x="8208435" y="4868863"/>
            <a:ext cx="17293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smtClean="0">
                <a:solidFill>
                  <a:srgbClr val="000000"/>
                </a:solidFill>
              </a:rPr>
              <a:t>fingerprint</a:t>
            </a:r>
            <a:endParaRPr lang="el-GR" sz="1600" smtClean="0">
              <a:solidFill>
                <a:srgbClr val="000000"/>
              </a:solidFill>
            </a:endParaRPr>
          </a:p>
        </p:txBody>
      </p:sp>
      <p:pic>
        <p:nvPicPr>
          <p:cNvPr id="60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11729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617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14919" y="406400"/>
            <a:ext cx="10176933" cy="501650"/>
          </a:xfrm>
        </p:spPr>
        <p:txBody>
          <a:bodyPr/>
          <a:lstStyle/>
          <a:p>
            <a:r>
              <a:rPr lang="en-US" sz="3200" dirty="0" err="1">
                <a:solidFill>
                  <a:schemeClr val="tx1"/>
                </a:solidFill>
              </a:rPr>
              <a:t>ElectroSpray</a:t>
            </a:r>
            <a:r>
              <a:rPr lang="en-US" sz="3200" dirty="0">
                <a:solidFill>
                  <a:schemeClr val="tx1"/>
                </a:solidFill>
              </a:rPr>
              <a:t> Ionization, </a:t>
            </a:r>
            <a:r>
              <a:rPr lang="en-US" sz="3200" dirty="0"/>
              <a:t>ESI</a:t>
            </a:r>
            <a:r>
              <a:rPr lang="en-US" sz="2800" dirty="0"/>
              <a:t> </a:t>
            </a:r>
            <a:endParaRPr lang="el-GR" sz="2800" dirty="0">
              <a:solidFill>
                <a:schemeClr val="tx1"/>
              </a:solidFill>
            </a:endParaRPr>
          </a:p>
        </p:txBody>
      </p:sp>
      <p:sp>
        <p:nvSpPr>
          <p:cNvPr id="106499" name="Text Box 3"/>
          <p:cNvSpPr txBox="1">
            <a:spLocks noChangeArrowheads="1"/>
          </p:cNvSpPr>
          <p:nvPr/>
        </p:nvSpPr>
        <p:spPr bwMode="auto">
          <a:xfrm>
            <a:off x="1968500" y="1570041"/>
            <a:ext cx="10075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smtClean="0">
                <a:solidFill>
                  <a:srgbClr val="000000"/>
                </a:solidFill>
              </a:rPr>
              <a:t>Voltage</a:t>
            </a:r>
          </a:p>
        </p:txBody>
      </p:sp>
      <p:sp>
        <p:nvSpPr>
          <p:cNvPr id="106500" name="Text Box 4"/>
          <p:cNvSpPr txBox="1">
            <a:spLocks noChangeArrowheads="1"/>
          </p:cNvSpPr>
          <p:nvPr/>
        </p:nvSpPr>
        <p:spPr bwMode="auto">
          <a:xfrm>
            <a:off x="1968502" y="3416300"/>
            <a:ext cx="9215967"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Ions are generated by spraying a sample solution through a charged inlet</a:t>
            </a:r>
          </a:p>
          <a:p>
            <a:pPr fontAlgn="base">
              <a:spcBef>
                <a:spcPct val="50000"/>
              </a:spcBef>
              <a:spcAft>
                <a:spcPct val="0"/>
              </a:spcAft>
            </a:pPr>
            <a:r>
              <a:rPr lang="en-US" sz="1600" dirty="0" smtClean="0">
                <a:solidFill>
                  <a:srgbClr val="000000"/>
                </a:solidFill>
              </a:rPr>
              <a:t>Produces multiply protonated molecular ions of biopolymers</a:t>
            </a:r>
            <a:endParaRPr lang="el-GR" sz="1600" dirty="0" smtClean="0">
              <a:solidFill>
                <a:srgbClr val="000000"/>
              </a:solidFill>
            </a:endParaRPr>
          </a:p>
        </p:txBody>
      </p:sp>
      <p:grpSp>
        <p:nvGrpSpPr>
          <p:cNvPr id="106501" name="Group 5"/>
          <p:cNvGrpSpPr>
            <a:grpSpLocks/>
          </p:cNvGrpSpPr>
          <p:nvPr/>
        </p:nvGrpSpPr>
        <p:grpSpPr bwMode="auto">
          <a:xfrm>
            <a:off x="1390651" y="1549400"/>
            <a:ext cx="9410700" cy="1670050"/>
            <a:chOff x="974" y="1769"/>
            <a:chExt cx="4446" cy="1052"/>
          </a:xfrm>
        </p:grpSpPr>
        <p:pic>
          <p:nvPicPr>
            <p:cNvPr id="106502" name="Picture 6" descr="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 y="1842"/>
              <a:ext cx="635" cy="418"/>
            </a:xfrm>
            <a:prstGeom prst="rect">
              <a:avLst/>
            </a:prstGeom>
            <a:noFill/>
            <a:extLst>
              <a:ext uri="{909E8E84-426E-40DD-AFC4-6F175D3DCCD1}">
                <a14:hiddenFill xmlns:a14="http://schemas.microsoft.com/office/drawing/2010/main">
                  <a:solidFill>
                    <a:srgbClr val="FFFFFF"/>
                  </a:solidFill>
                </a14:hiddenFill>
              </a:ext>
            </a:extLst>
          </p:spPr>
        </p:pic>
        <p:sp>
          <p:nvSpPr>
            <p:cNvPr id="106503" name="AutoShape 7" descr="Water droplets"/>
            <p:cNvSpPr>
              <a:spLocks/>
            </p:cNvSpPr>
            <p:nvPr/>
          </p:nvSpPr>
          <p:spPr bwMode="auto">
            <a:xfrm rot="16200000">
              <a:off x="2528" y="1378"/>
              <a:ext cx="159" cy="1634"/>
            </a:xfrm>
            <a:prstGeom prst="leftBracket">
              <a:avLst>
                <a:gd name="adj" fmla="val 85639"/>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04" name="AutoShape 8"/>
            <p:cNvSpPr>
              <a:spLocks noChangeArrowheads="1"/>
            </p:cNvSpPr>
            <p:nvPr/>
          </p:nvSpPr>
          <p:spPr bwMode="auto">
            <a:xfrm flipH="1">
              <a:off x="974" y="2001"/>
              <a:ext cx="545" cy="181"/>
            </a:xfrm>
            <a:prstGeom prst="flowChartDisplay">
              <a:avLst/>
            </a:prstGeom>
            <a:solidFill>
              <a:schemeClr val="folHlink">
                <a:alpha val="53999"/>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05" name="Oval 9"/>
            <p:cNvSpPr>
              <a:spLocks noChangeArrowheads="1"/>
            </p:cNvSpPr>
            <p:nvPr/>
          </p:nvSpPr>
          <p:spPr bwMode="auto">
            <a:xfrm>
              <a:off x="1156" y="2046"/>
              <a:ext cx="45" cy="4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06" name="Oval 10"/>
            <p:cNvSpPr>
              <a:spLocks noChangeArrowheads="1"/>
            </p:cNvSpPr>
            <p:nvPr/>
          </p:nvSpPr>
          <p:spPr bwMode="auto">
            <a:xfrm>
              <a:off x="1247" y="2137"/>
              <a:ext cx="45" cy="4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07" name="Oval 11"/>
            <p:cNvSpPr>
              <a:spLocks noChangeArrowheads="1"/>
            </p:cNvSpPr>
            <p:nvPr/>
          </p:nvSpPr>
          <p:spPr bwMode="auto">
            <a:xfrm>
              <a:off x="1065" y="2046"/>
              <a:ext cx="45" cy="4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08" name="Oval 12"/>
            <p:cNvSpPr>
              <a:spLocks noChangeArrowheads="1"/>
            </p:cNvSpPr>
            <p:nvPr/>
          </p:nvSpPr>
          <p:spPr bwMode="auto">
            <a:xfrm>
              <a:off x="1337" y="2046"/>
              <a:ext cx="45" cy="4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09" name="Oval 13"/>
            <p:cNvSpPr>
              <a:spLocks noChangeArrowheads="1"/>
            </p:cNvSpPr>
            <p:nvPr/>
          </p:nvSpPr>
          <p:spPr bwMode="auto">
            <a:xfrm>
              <a:off x="1428" y="2092"/>
              <a:ext cx="45" cy="4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10" name="AutoShape 14" descr="Water droplets"/>
            <p:cNvSpPr>
              <a:spLocks/>
            </p:cNvSpPr>
            <p:nvPr/>
          </p:nvSpPr>
          <p:spPr bwMode="auto">
            <a:xfrm rot="5400000">
              <a:off x="2506" y="1177"/>
              <a:ext cx="204" cy="1626"/>
            </a:xfrm>
            <a:prstGeom prst="leftBracket">
              <a:avLst>
                <a:gd name="adj" fmla="val 66422"/>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11" name="Oval 15"/>
            <p:cNvSpPr>
              <a:spLocks noChangeArrowheads="1"/>
            </p:cNvSpPr>
            <p:nvPr/>
          </p:nvSpPr>
          <p:spPr bwMode="auto">
            <a:xfrm>
              <a:off x="1882" y="1933"/>
              <a:ext cx="136" cy="13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800" smtClean="0">
                <a:solidFill>
                  <a:srgbClr val="000000"/>
                </a:solidFill>
              </a:endParaRPr>
            </a:p>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6512" name="Oval 16"/>
            <p:cNvSpPr>
              <a:spLocks noChangeArrowheads="1"/>
            </p:cNvSpPr>
            <p:nvPr/>
          </p:nvSpPr>
          <p:spPr bwMode="auto">
            <a:xfrm>
              <a:off x="2108" y="2115"/>
              <a:ext cx="136" cy="13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p>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6513" name="Oval 17"/>
            <p:cNvSpPr>
              <a:spLocks noChangeArrowheads="1"/>
            </p:cNvSpPr>
            <p:nvPr/>
          </p:nvSpPr>
          <p:spPr bwMode="auto">
            <a:xfrm>
              <a:off x="2834" y="2182"/>
              <a:ext cx="46" cy="4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6514" name="Oval 18"/>
            <p:cNvSpPr>
              <a:spLocks noChangeArrowheads="1"/>
            </p:cNvSpPr>
            <p:nvPr/>
          </p:nvSpPr>
          <p:spPr bwMode="auto">
            <a:xfrm>
              <a:off x="2789" y="2092"/>
              <a:ext cx="46" cy="4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15" name="Oval 19"/>
            <p:cNvSpPr>
              <a:spLocks noChangeArrowheads="1"/>
            </p:cNvSpPr>
            <p:nvPr/>
          </p:nvSpPr>
          <p:spPr bwMode="auto">
            <a:xfrm>
              <a:off x="2154" y="2001"/>
              <a:ext cx="59" cy="6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6516" name="Oval 20"/>
            <p:cNvSpPr>
              <a:spLocks noChangeArrowheads="1"/>
            </p:cNvSpPr>
            <p:nvPr/>
          </p:nvSpPr>
          <p:spPr bwMode="auto">
            <a:xfrm flipH="1">
              <a:off x="2471" y="2228"/>
              <a:ext cx="46" cy="4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6517" name="Oval 21"/>
            <p:cNvSpPr>
              <a:spLocks noChangeArrowheads="1"/>
            </p:cNvSpPr>
            <p:nvPr/>
          </p:nvSpPr>
          <p:spPr bwMode="auto">
            <a:xfrm>
              <a:off x="2925" y="1910"/>
              <a:ext cx="46" cy="45"/>
            </a:xfrm>
            <a:prstGeom prst="ellipse">
              <a:avLst/>
            </a:prstGeom>
            <a:solidFill>
              <a:srgbClr val="FF0000">
                <a:alpha val="84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18" name="Oval 22"/>
            <p:cNvSpPr>
              <a:spLocks noChangeArrowheads="1"/>
            </p:cNvSpPr>
            <p:nvPr/>
          </p:nvSpPr>
          <p:spPr bwMode="auto">
            <a:xfrm>
              <a:off x="2562" y="2001"/>
              <a:ext cx="46" cy="4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19" name="Oval 23"/>
            <p:cNvSpPr>
              <a:spLocks noChangeArrowheads="1"/>
            </p:cNvSpPr>
            <p:nvPr/>
          </p:nvSpPr>
          <p:spPr bwMode="auto">
            <a:xfrm>
              <a:off x="2426" y="2046"/>
              <a:ext cx="59" cy="6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smtClean="0">
                  <a:solidFill>
                    <a:srgbClr val="000000"/>
                  </a:solidFill>
                </a:rPr>
                <a:t>++</a:t>
              </a:r>
              <a:endParaRPr lang="el-GR" sz="800" smtClean="0">
                <a:solidFill>
                  <a:srgbClr val="000000"/>
                </a:solidFill>
              </a:endParaRPr>
            </a:p>
          </p:txBody>
        </p:sp>
        <p:sp>
          <p:nvSpPr>
            <p:cNvPr id="106520" name="Oval 24"/>
            <p:cNvSpPr>
              <a:spLocks noChangeArrowheads="1"/>
            </p:cNvSpPr>
            <p:nvPr/>
          </p:nvSpPr>
          <p:spPr bwMode="auto">
            <a:xfrm>
              <a:off x="2335" y="2182"/>
              <a:ext cx="59" cy="6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21" name="Oval 25"/>
            <p:cNvSpPr>
              <a:spLocks noChangeArrowheads="1"/>
            </p:cNvSpPr>
            <p:nvPr/>
          </p:nvSpPr>
          <p:spPr bwMode="auto">
            <a:xfrm>
              <a:off x="2335" y="1956"/>
              <a:ext cx="59" cy="67"/>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22" name="Rectangle 26"/>
            <p:cNvSpPr>
              <a:spLocks noChangeArrowheads="1"/>
            </p:cNvSpPr>
            <p:nvPr/>
          </p:nvSpPr>
          <p:spPr bwMode="auto">
            <a:xfrm flipV="1">
              <a:off x="1474" y="2069"/>
              <a:ext cx="282" cy="48"/>
            </a:xfrm>
            <a:prstGeom prst="rect">
              <a:avLst/>
            </a:prstGeom>
            <a:solidFill>
              <a:schemeClr val="folHlink">
                <a:alpha val="53999"/>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23" name="Text Box 27"/>
            <p:cNvSpPr txBox="1">
              <a:spLocks noChangeArrowheads="1"/>
            </p:cNvSpPr>
            <p:nvPr/>
          </p:nvSpPr>
          <p:spPr bwMode="auto">
            <a:xfrm>
              <a:off x="1428" y="2273"/>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Capillary column</a:t>
              </a:r>
              <a:endParaRPr lang="el-GR" sz="1200" smtClean="0">
                <a:solidFill>
                  <a:srgbClr val="000000"/>
                </a:solidFill>
              </a:endParaRPr>
            </a:p>
          </p:txBody>
        </p:sp>
        <p:sp>
          <p:nvSpPr>
            <p:cNvPr id="106524" name="Line 28"/>
            <p:cNvSpPr>
              <a:spLocks noChangeShapeType="1"/>
            </p:cNvSpPr>
            <p:nvPr/>
          </p:nvSpPr>
          <p:spPr bwMode="auto">
            <a:xfrm>
              <a:off x="2154" y="2182"/>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25" name="Line 29"/>
            <p:cNvSpPr>
              <a:spLocks noChangeShapeType="1"/>
            </p:cNvSpPr>
            <p:nvPr/>
          </p:nvSpPr>
          <p:spPr bwMode="auto">
            <a:xfrm flipH="1" flipV="1">
              <a:off x="2108" y="2092"/>
              <a:ext cx="272"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26" name="Line 30"/>
            <p:cNvSpPr>
              <a:spLocks noChangeShapeType="1"/>
            </p:cNvSpPr>
            <p:nvPr/>
          </p:nvSpPr>
          <p:spPr bwMode="auto">
            <a:xfrm flipV="1">
              <a:off x="2517" y="2092"/>
              <a:ext cx="45" cy="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27" name="Text Box 31"/>
            <p:cNvSpPr txBox="1">
              <a:spLocks noChangeArrowheads="1"/>
            </p:cNvSpPr>
            <p:nvPr/>
          </p:nvSpPr>
          <p:spPr bwMode="auto">
            <a:xfrm>
              <a:off x="2108" y="2491"/>
              <a:ext cx="63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Charged droplets</a:t>
              </a:r>
              <a:endParaRPr lang="el-GR" sz="1400" smtClean="0">
                <a:solidFill>
                  <a:srgbClr val="000000"/>
                </a:solidFill>
              </a:endParaRPr>
            </a:p>
          </p:txBody>
        </p:sp>
        <p:sp>
          <p:nvSpPr>
            <p:cNvPr id="106528" name="Text Box 32"/>
            <p:cNvSpPr txBox="1">
              <a:spLocks noChangeArrowheads="1"/>
            </p:cNvSpPr>
            <p:nvPr/>
          </p:nvSpPr>
          <p:spPr bwMode="auto">
            <a:xfrm>
              <a:off x="1953" y="2001"/>
              <a:ext cx="145" cy="13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lang="en-US" sz="800" smtClean="0">
                  <a:solidFill>
                    <a:srgbClr val="000000"/>
                  </a:solidFill>
                </a:rPr>
                <a:t>+</a:t>
              </a:r>
              <a:endParaRPr lang="el-GR" sz="800" smtClean="0">
                <a:solidFill>
                  <a:srgbClr val="000000"/>
                </a:solidFill>
              </a:endParaRPr>
            </a:p>
          </p:txBody>
        </p:sp>
        <p:sp>
          <p:nvSpPr>
            <p:cNvPr id="106529" name="Text Box 33"/>
            <p:cNvSpPr txBox="1">
              <a:spLocks noChangeArrowheads="1"/>
            </p:cNvSpPr>
            <p:nvPr/>
          </p:nvSpPr>
          <p:spPr bwMode="auto">
            <a:xfrm>
              <a:off x="3152" y="1956"/>
              <a:ext cx="14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800" smtClean="0">
                  <a:solidFill>
                    <a:srgbClr val="000000"/>
                  </a:solidFill>
                </a:rPr>
                <a:t>+</a:t>
              </a:r>
              <a:endParaRPr lang="el-GR" sz="800" smtClean="0">
                <a:solidFill>
                  <a:srgbClr val="000000"/>
                </a:solidFill>
              </a:endParaRPr>
            </a:p>
          </p:txBody>
        </p:sp>
        <p:sp>
          <p:nvSpPr>
            <p:cNvPr id="106530" name="Text Box 34"/>
            <p:cNvSpPr txBox="1">
              <a:spLocks noChangeArrowheads="1"/>
            </p:cNvSpPr>
            <p:nvPr/>
          </p:nvSpPr>
          <p:spPr bwMode="auto">
            <a:xfrm>
              <a:off x="3061" y="2092"/>
              <a:ext cx="14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800" smtClean="0">
                  <a:solidFill>
                    <a:srgbClr val="000000"/>
                  </a:solidFill>
                </a:rPr>
                <a:t>+</a:t>
              </a:r>
              <a:endParaRPr lang="el-GR" sz="800" smtClean="0">
                <a:solidFill>
                  <a:srgbClr val="000000"/>
                </a:solidFill>
              </a:endParaRPr>
            </a:p>
          </p:txBody>
        </p:sp>
        <p:sp>
          <p:nvSpPr>
            <p:cNvPr id="106531" name="Text Box 35"/>
            <p:cNvSpPr txBox="1">
              <a:spLocks noChangeArrowheads="1"/>
            </p:cNvSpPr>
            <p:nvPr/>
          </p:nvSpPr>
          <p:spPr bwMode="auto">
            <a:xfrm>
              <a:off x="3242" y="2092"/>
              <a:ext cx="14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800" smtClean="0">
                  <a:solidFill>
                    <a:srgbClr val="000000"/>
                  </a:solidFill>
                </a:rPr>
                <a:t>+</a:t>
              </a:r>
              <a:endParaRPr lang="el-GR" sz="800" smtClean="0">
                <a:solidFill>
                  <a:srgbClr val="000000"/>
                </a:solidFill>
              </a:endParaRPr>
            </a:p>
          </p:txBody>
        </p:sp>
        <p:sp>
          <p:nvSpPr>
            <p:cNvPr id="106532" name="Text Box 36"/>
            <p:cNvSpPr txBox="1">
              <a:spLocks noChangeArrowheads="1"/>
            </p:cNvSpPr>
            <p:nvPr/>
          </p:nvSpPr>
          <p:spPr bwMode="auto">
            <a:xfrm>
              <a:off x="3152" y="2545"/>
              <a:ext cx="8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Peptide ions</a:t>
              </a:r>
              <a:endParaRPr lang="el-GR" sz="1400" smtClean="0">
                <a:solidFill>
                  <a:srgbClr val="000000"/>
                </a:solidFill>
              </a:endParaRPr>
            </a:p>
          </p:txBody>
        </p:sp>
        <p:sp>
          <p:nvSpPr>
            <p:cNvPr id="106533" name="Line 37"/>
            <p:cNvSpPr>
              <a:spLocks noChangeShapeType="1"/>
            </p:cNvSpPr>
            <p:nvPr/>
          </p:nvSpPr>
          <p:spPr bwMode="auto">
            <a:xfrm flipH="1" flipV="1">
              <a:off x="3288" y="2318"/>
              <a:ext cx="46"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34" name="Line 38"/>
            <p:cNvSpPr>
              <a:spLocks noChangeShapeType="1"/>
            </p:cNvSpPr>
            <p:nvPr/>
          </p:nvSpPr>
          <p:spPr bwMode="auto">
            <a:xfrm flipH="1" flipV="1">
              <a:off x="3197" y="2228"/>
              <a:ext cx="45"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35" name="Line 39"/>
            <p:cNvSpPr>
              <a:spLocks noChangeShapeType="1"/>
            </p:cNvSpPr>
            <p:nvPr/>
          </p:nvSpPr>
          <p:spPr bwMode="auto">
            <a:xfrm>
              <a:off x="1020" y="1956"/>
              <a:ext cx="4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36" name="Line 40"/>
            <p:cNvSpPr>
              <a:spLocks noChangeShapeType="1"/>
            </p:cNvSpPr>
            <p:nvPr/>
          </p:nvSpPr>
          <p:spPr bwMode="auto">
            <a:xfrm>
              <a:off x="1020" y="2228"/>
              <a:ext cx="4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37" name="Line 41"/>
            <p:cNvSpPr>
              <a:spLocks noChangeShapeType="1"/>
            </p:cNvSpPr>
            <p:nvPr/>
          </p:nvSpPr>
          <p:spPr bwMode="auto">
            <a:xfrm flipV="1">
              <a:off x="1609" y="213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38" name="Text Box 42"/>
            <p:cNvSpPr txBox="1">
              <a:spLocks noChangeArrowheads="1"/>
            </p:cNvSpPr>
            <p:nvPr/>
          </p:nvSpPr>
          <p:spPr bwMode="auto">
            <a:xfrm>
              <a:off x="2154" y="1851"/>
              <a:ext cx="1315" cy="17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smtClean="0">
                  <a:solidFill>
                    <a:srgbClr val="000000"/>
                  </a:solidFill>
                </a:rPr>
                <a:t>Heated desolvation region</a:t>
              </a:r>
              <a:endParaRPr lang="el-GR" sz="1200" smtClean="0">
                <a:solidFill>
                  <a:srgbClr val="000000"/>
                </a:solidFill>
              </a:endParaRPr>
            </a:p>
          </p:txBody>
        </p:sp>
        <p:sp>
          <p:nvSpPr>
            <p:cNvPr id="106539" name="AutoShape 43"/>
            <p:cNvSpPr>
              <a:spLocks/>
            </p:cNvSpPr>
            <p:nvPr/>
          </p:nvSpPr>
          <p:spPr bwMode="auto">
            <a:xfrm>
              <a:off x="3478" y="1769"/>
              <a:ext cx="317" cy="680"/>
            </a:xfrm>
            <a:prstGeom prst="leftBrace">
              <a:avLst>
                <a:gd name="adj1" fmla="val 178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40" name="AutoShape 44"/>
            <p:cNvSpPr>
              <a:spLocks noChangeArrowheads="1"/>
            </p:cNvSpPr>
            <p:nvPr/>
          </p:nvSpPr>
          <p:spPr bwMode="auto">
            <a:xfrm>
              <a:off x="3696" y="1979"/>
              <a:ext cx="407" cy="215"/>
            </a:xfrm>
            <a:prstGeom prst="cube">
              <a:avLst>
                <a:gd name="adj" fmla="val 25000"/>
              </a:avLst>
            </a:prstGeom>
            <a:gradFill rotWithShape="1">
              <a:gsLst>
                <a:gs pos="0">
                  <a:srgbClr val="0000F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41" name="AutoShape 45"/>
            <p:cNvSpPr>
              <a:spLocks noChangeArrowheads="1"/>
            </p:cNvSpPr>
            <p:nvPr/>
          </p:nvSpPr>
          <p:spPr bwMode="auto">
            <a:xfrm>
              <a:off x="4341" y="2032"/>
              <a:ext cx="378" cy="162"/>
            </a:xfrm>
            <a:prstGeom prst="roundRect">
              <a:avLst>
                <a:gd name="adj" fmla="val 16667"/>
              </a:avLst>
            </a:prstGeom>
            <a:gradFill rotWithShape="1">
              <a:gsLst>
                <a:gs pos="0">
                  <a:schemeClr val="folHlink"/>
                </a:gs>
                <a:gs pos="100000">
                  <a:schemeClr val="bg1"/>
                </a:gs>
              </a:gsLst>
              <a:path path="rect">
                <a:fillToRect r="100000" b="10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6542" name="Line 46"/>
            <p:cNvSpPr>
              <a:spLocks noChangeShapeType="1"/>
            </p:cNvSpPr>
            <p:nvPr/>
          </p:nvSpPr>
          <p:spPr bwMode="auto">
            <a:xfrm>
              <a:off x="4138" y="2113"/>
              <a:ext cx="14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106543" name="Text Box 47"/>
          <p:cNvSpPr txBox="1">
            <a:spLocks noChangeArrowheads="1"/>
          </p:cNvSpPr>
          <p:nvPr/>
        </p:nvSpPr>
        <p:spPr bwMode="auto">
          <a:xfrm>
            <a:off x="5422902" y="4508502"/>
            <a:ext cx="585681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1400" dirty="0" err="1" smtClean="0">
                <a:solidFill>
                  <a:srgbClr val="000000"/>
                </a:solidFill>
              </a:rPr>
              <a:t>Nanospray</a:t>
            </a:r>
            <a:r>
              <a:rPr lang="en-US" sz="1400" dirty="0" smtClean="0">
                <a:solidFill>
                  <a:srgbClr val="000000"/>
                </a:solidFill>
              </a:rPr>
              <a:t> needles, fine tipped gold coated needles</a:t>
            </a:r>
          </a:p>
          <a:p>
            <a:pPr fontAlgn="base">
              <a:spcBef>
                <a:spcPct val="50000"/>
              </a:spcBef>
              <a:spcAft>
                <a:spcPct val="0"/>
              </a:spcAft>
              <a:buFontTx/>
              <a:buChar char="•"/>
            </a:pPr>
            <a:r>
              <a:rPr lang="en-US" sz="1400" dirty="0" smtClean="0">
                <a:solidFill>
                  <a:srgbClr val="000000"/>
                </a:solidFill>
              </a:rPr>
              <a:t>Single samples</a:t>
            </a:r>
          </a:p>
          <a:p>
            <a:pPr fontAlgn="base">
              <a:spcBef>
                <a:spcPct val="50000"/>
              </a:spcBef>
              <a:spcAft>
                <a:spcPct val="0"/>
              </a:spcAft>
              <a:buFontTx/>
              <a:buChar char="•"/>
            </a:pPr>
            <a:r>
              <a:rPr lang="en-US" sz="1400" dirty="0" err="1" smtClean="0">
                <a:solidFill>
                  <a:srgbClr val="000000"/>
                </a:solidFill>
              </a:rPr>
              <a:t>Nanospray</a:t>
            </a:r>
            <a:r>
              <a:rPr lang="en-US" sz="1400" dirty="0" smtClean="0">
                <a:solidFill>
                  <a:srgbClr val="000000"/>
                </a:solidFill>
              </a:rPr>
              <a:t> LC probe, connects directly to HPLC outlet – automated sample injection</a:t>
            </a:r>
            <a:endParaRPr lang="el-GR" sz="1400" dirty="0" smtClean="0">
              <a:solidFill>
                <a:srgbClr val="000000"/>
              </a:solidFill>
            </a:endParaRPr>
          </a:p>
        </p:txBody>
      </p:sp>
      <p:sp>
        <p:nvSpPr>
          <p:cNvPr id="106544" name="Text Box 48"/>
          <p:cNvSpPr txBox="1">
            <a:spLocks noChangeArrowheads="1"/>
          </p:cNvSpPr>
          <p:nvPr/>
        </p:nvSpPr>
        <p:spPr bwMode="auto">
          <a:xfrm>
            <a:off x="2159002" y="4295775"/>
            <a:ext cx="297603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1400" dirty="0" smtClean="0">
                <a:solidFill>
                  <a:srgbClr val="000000"/>
                </a:solidFill>
              </a:rPr>
              <a:t>Samples in solution</a:t>
            </a:r>
          </a:p>
          <a:p>
            <a:pPr fontAlgn="base">
              <a:spcBef>
                <a:spcPct val="50000"/>
              </a:spcBef>
              <a:spcAft>
                <a:spcPct val="0"/>
              </a:spcAft>
              <a:buFontTx/>
              <a:buChar char="•"/>
            </a:pPr>
            <a:r>
              <a:rPr lang="en-US" sz="1400" dirty="0" smtClean="0">
                <a:solidFill>
                  <a:srgbClr val="000000"/>
                </a:solidFill>
              </a:rPr>
              <a:t>Compatible with HPLC</a:t>
            </a:r>
          </a:p>
          <a:p>
            <a:pPr fontAlgn="base">
              <a:spcBef>
                <a:spcPct val="50000"/>
              </a:spcBef>
              <a:spcAft>
                <a:spcPct val="0"/>
              </a:spcAft>
              <a:buFontTx/>
              <a:buChar char="•"/>
            </a:pPr>
            <a:r>
              <a:rPr lang="en-US" sz="1400" dirty="0" smtClean="0">
                <a:solidFill>
                  <a:srgbClr val="000000"/>
                </a:solidFill>
              </a:rPr>
              <a:t>Complex mixtures</a:t>
            </a:r>
          </a:p>
          <a:p>
            <a:pPr fontAlgn="base">
              <a:spcBef>
                <a:spcPct val="50000"/>
              </a:spcBef>
              <a:spcAft>
                <a:spcPct val="0"/>
              </a:spcAft>
              <a:buFontTx/>
              <a:buChar char="•"/>
            </a:pPr>
            <a:r>
              <a:rPr lang="en-US" sz="1400" dirty="0" smtClean="0">
                <a:solidFill>
                  <a:srgbClr val="000000"/>
                </a:solidFill>
              </a:rPr>
              <a:t>Tandem MS analysis</a:t>
            </a:r>
          </a:p>
          <a:p>
            <a:pPr fontAlgn="base">
              <a:spcBef>
                <a:spcPct val="50000"/>
              </a:spcBef>
              <a:spcAft>
                <a:spcPct val="0"/>
              </a:spcAft>
              <a:buFontTx/>
              <a:buChar char="•"/>
            </a:pPr>
            <a:r>
              <a:rPr lang="en-US" sz="1400" dirty="0" smtClean="0">
                <a:solidFill>
                  <a:srgbClr val="000000"/>
                </a:solidFill>
              </a:rPr>
              <a:t>Peptide sequence</a:t>
            </a:r>
            <a:endParaRPr lang="el-GR" sz="1400" dirty="0" smtClean="0">
              <a:solidFill>
                <a:srgbClr val="000000"/>
              </a:solidFill>
            </a:endParaRPr>
          </a:p>
        </p:txBody>
      </p:sp>
      <p:sp>
        <p:nvSpPr>
          <p:cNvPr id="106545" name="Line 49"/>
          <p:cNvSpPr>
            <a:spLocks noChangeShapeType="1"/>
          </p:cNvSpPr>
          <p:nvPr/>
        </p:nvSpPr>
        <p:spPr bwMode="auto">
          <a:xfrm>
            <a:off x="1488019" y="4149725"/>
            <a:ext cx="9313333" cy="0"/>
          </a:xfrm>
          <a:prstGeom prst="line">
            <a:avLst/>
          </a:prstGeom>
          <a:noFill/>
          <a:ln w="952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61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412" y="0"/>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098312"/>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06967" y="404813"/>
            <a:ext cx="10272184" cy="431800"/>
          </a:xfrm>
        </p:spPr>
        <p:txBody>
          <a:bodyPr/>
          <a:lstStyle/>
          <a:p>
            <a:r>
              <a:rPr lang="en-US" sz="3200" dirty="0"/>
              <a:t>Analyzers</a:t>
            </a:r>
            <a:endParaRPr lang="el-GR" sz="3200" dirty="0"/>
          </a:p>
        </p:txBody>
      </p:sp>
      <p:sp>
        <p:nvSpPr>
          <p:cNvPr id="107523" name="Text Box 3"/>
          <p:cNvSpPr txBox="1">
            <a:spLocks noChangeArrowheads="1"/>
          </p:cNvSpPr>
          <p:nvPr/>
        </p:nvSpPr>
        <p:spPr bwMode="auto">
          <a:xfrm>
            <a:off x="966530" y="4389527"/>
            <a:ext cx="633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99CC00"/>
                </a:solidFill>
              </a:rPr>
              <a:t>Detector</a:t>
            </a:r>
            <a:r>
              <a:rPr lang="en-US" sz="1600" dirty="0" smtClean="0">
                <a:solidFill>
                  <a:srgbClr val="000000"/>
                </a:solidFill>
              </a:rPr>
              <a:t> –detection of mass separated ions</a:t>
            </a:r>
            <a:endParaRPr lang="el-GR" sz="1600" dirty="0" smtClean="0">
              <a:solidFill>
                <a:srgbClr val="000000"/>
              </a:solidFill>
            </a:endParaRPr>
          </a:p>
        </p:txBody>
      </p:sp>
      <p:grpSp>
        <p:nvGrpSpPr>
          <p:cNvPr id="107524" name="Group 4"/>
          <p:cNvGrpSpPr>
            <a:grpSpLocks/>
          </p:cNvGrpSpPr>
          <p:nvPr/>
        </p:nvGrpSpPr>
        <p:grpSpPr bwMode="auto">
          <a:xfrm>
            <a:off x="3119969" y="1341438"/>
            <a:ext cx="5856817" cy="576262"/>
            <a:chOff x="1474" y="981"/>
            <a:chExt cx="2767" cy="453"/>
          </a:xfrm>
        </p:grpSpPr>
        <p:sp>
          <p:nvSpPr>
            <p:cNvPr id="107525" name="AutoShape 5"/>
            <p:cNvSpPr>
              <a:spLocks noChangeArrowheads="1"/>
            </p:cNvSpPr>
            <p:nvPr/>
          </p:nvSpPr>
          <p:spPr bwMode="auto">
            <a:xfrm rot="5400000">
              <a:off x="1649" y="938"/>
              <a:ext cx="284" cy="634"/>
            </a:xfrm>
            <a:prstGeom prst="can">
              <a:avLst>
                <a:gd name="adj" fmla="val 55810"/>
              </a:avLst>
            </a:prstGeom>
            <a:gradFill rotWithShape="1">
              <a:gsLst>
                <a:gs pos="0">
                  <a:schemeClr val="bg1"/>
                </a:gs>
                <a:gs pos="100000">
                  <a:srgbClr val="CC0099">
                    <a:alpha val="30000"/>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7526" name="Line 6"/>
            <p:cNvSpPr>
              <a:spLocks noChangeShapeType="1"/>
            </p:cNvSpPr>
            <p:nvPr/>
          </p:nvSpPr>
          <p:spPr bwMode="auto">
            <a:xfrm>
              <a:off x="2157" y="1263"/>
              <a:ext cx="2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7527" name="AutoShape 7"/>
            <p:cNvSpPr>
              <a:spLocks noChangeArrowheads="1"/>
            </p:cNvSpPr>
            <p:nvPr/>
          </p:nvSpPr>
          <p:spPr bwMode="auto">
            <a:xfrm>
              <a:off x="2487" y="981"/>
              <a:ext cx="684" cy="453"/>
            </a:xfrm>
            <a:prstGeom prst="cube">
              <a:avLst>
                <a:gd name="adj" fmla="val 25000"/>
              </a:avLst>
            </a:prstGeom>
            <a:gradFill rotWithShape="1">
              <a:gsLst>
                <a:gs pos="0">
                  <a:srgbClr val="0000F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7528" name="AutoShape 8"/>
            <p:cNvSpPr>
              <a:spLocks noChangeArrowheads="1"/>
            </p:cNvSpPr>
            <p:nvPr/>
          </p:nvSpPr>
          <p:spPr bwMode="auto">
            <a:xfrm>
              <a:off x="3572" y="1093"/>
              <a:ext cx="635" cy="341"/>
            </a:xfrm>
            <a:prstGeom prst="roundRect">
              <a:avLst>
                <a:gd name="adj" fmla="val 16667"/>
              </a:avLst>
            </a:prstGeom>
            <a:gradFill rotWithShape="1">
              <a:gsLst>
                <a:gs pos="0">
                  <a:schemeClr val="folHlink"/>
                </a:gs>
                <a:gs pos="100000">
                  <a:schemeClr val="bg1"/>
                </a:gs>
              </a:gsLst>
              <a:path path="rect">
                <a:fillToRect r="100000" b="10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7529" name="Line 9"/>
            <p:cNvSpPr>
              <a:spLocks noChangeShapeType="1"/>
            </p:cNvSpPr>
            <p:nvPr/>
          </p:nvSpPr>
          <p:spPr bwMode="auto">
            <a:xfrm>
              <a:off x="3231" y="1263"/>
              <a:ext cx="2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07530" name="Text Box 10"/>
            <p:cNvSpPr txBox="1">
              <a:spLocks noChangeArrowheads="1"/>
            </p:cNvSpPr>
            <p:nvPr/>
          </p:nvSpPr>
          <p:spPr bwMode="auto">
            <a:xfrm>
              <a:off x="1474" y="1093"/>
              <a:ext cx="53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p:txBody>
        </p:sp>
        <p:sp>
          <p:nvSpPr>
            <p:cNvPr id="107531" name="Text Box 11"/>
            <p:cNvSpPr txBox="1">
              <a:spLocks noChangeArrowheads="1"/>
            </p:cNvSpPr>
            <p:nvPr/>
          </p:nvSpPr>
          <p:spPr bwMode="auto">
            <a:xfrm>
              <a:off x="1474" y="1117"/>
              <a:ext cx="4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source</a:t>
              </a:r>
              <a:endParaRPr lang="el-GR" sz="1400" smtClean="0">
                <a:solidFill>
                  <a:srgbClr val="000000"/>
                </a:solidFill>
              </a:endParaRPr>
            </a:p>
          </p:txBody>
        </p:sp>
        <p:sp>
          <p:nvSpPr>
            <p:cNvPr id="107532" name="Text Box 12"/>
            <p:cNvSpPr txBox="1">
              <a:spLocks noChangeArrowheads="1"/>
            </p:cNvSpPr>
            <p:nvPr/>
          </p:nvSpPr>
          <p:spPr bwMode="auto">
            <a:xfrm>
              <a:off x="2498" y="1151"/>
              <a:ext cx="58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analyzer</a:t>
              </a:r>
              <a:endParaRPr lang="el-GR" sz="1400" smtClean="0">
                <a:solidFill>
                  <a:srgbClr val="000000"/>
                </a:solidFill>
              </a:endParaRPr>
            </a:p>
          </p:txBody>
        </p:sp>
        <p:sp>
          <p:nvSpPr>
            <p:cNvPr id="107533" name="Text Box 13"/>
            <p:cNvSpPr txBox="1">
              <a:spLocks noChangeArrowheads="1"/>
            </p:cNvSpPr>
            <p:nvPr/>
          </p:nvSpPr>
          <p:spPr bwMode="auto">
            <a:xfrm>
              <a:off x="3606" y="1147"/>
              <a:ext cx="63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400" smtClean="0">
                  <a:solidFill>
                    <a:srgbClr val="000000"/>
                  </a:solidFill>
                </a:rPr>
                <a:t>detector</a:t>
              </a:r>
              <a:endParaRPr lang="el-GR" sz="1400" smtClean="0">
                <a:solidFill>
                  <a:srgbClr val="000000"/>
                </a:solidFill>
              </a:endParaRPr>
            </a:p>
          </p:txBody>
        </p:sp>
      </p:grpSp>
      <p:sp>
        <p:nvSpPr>
          <p:cNvPr id="107534" name="Text Box 14"/>
          <p:cNvSpPr txBox="1">
            <a:spLocks noChangeArrowheads="1"/>
          </p:cNvSpPr>
          <p:nvPr/>
        </p:nvSpPr>
        <p:spPr bwMode="auto">
          <a:xfrm>
            <a:off x="6671436" y="2522540"/>
            <a:ext cx="5422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sz="1600" b="1" dirty="0" smtClean="0"/>
              <a:t>MALDI</a:t>
            </a:r>
            <a:r>
              <a:rPr lang="en-US" sz="1600" b="1" dirty="0" smtClean="0"/>
              <a:t>, </a:t>
            </a:r>
            <a:r>
              <a:rPr lang="en-US" sz="1400" b="1" dirty="0" smtClean="0"/>
              <a:t>Matrix-Assisted Laser Desorption and </a:t>
            </a:r>
            <a:r>
              <a:rPr lang="en-US" sz="1400" b="1" dirty="0" err="1" smtClean="0"/>
              <a:t>Ionisation</a:t>
            </a:r>
            <a:endParaRPr lang="en-US" sz="1400" b="1" dirty="0" smtClean="0"/>
          </a:p>
          <a:p>
            <a:pPr fontAlgn="base">
              <a:spcBef>
                <a:spcPct val="50000"/>
              </a:spcBef>
              <a:spcAft>
                <a:spcPct val="0"/>
              </a:spcAft>
            </a:pPr>
            <a:r>
              <a:rPr lang="el-GR" sz="1600" b="1" dirty="0" smtClean="0"/>
              <a:t>ESI</a:t>
            </a:r>
            <a:r>
              <a:rPr lang="en-US" sz="1400" b="1" dirty="0" smtClean="0"/>
              <a:t>, </a:t>
            </a:r>
            <a:r>
              <a:rPr lang="en-US" sz="1400" b="1" dirty="0" err="1" smtClean="0"/>
              <a:t>ElectroSpray</a:t>
            </a:r>
            <a:r>
              <a:rPr lang="en-US" sz="1400" b="1" dirty="0" smtClean="0"/>
              <a:t> </a:t>
            </a:r>
            <a:r>
              <a:rPr lang="en-US" sz="1400" b="1" dirty="0" err="1" smtClean="0"/>
              <a:t>Ionisation</a:t>
            </a:r>
            <a:endParaRPr lang="el-GR" sz="1400" b="1" dirty="0" smtClean="0"/>
          </a:p>
        </p:txBody>
      </p:sp>
      <p:sp>
        <p:nvSpPr>
          <p:cNvPr id="107535" name="Text Box 15"/>
          <p:cNvSpPr txBox="1">
            <a:spLocks noChangeArrowheads="1"/>
          </p:cNvSpPr>
          <p:nvPr/>
        </p:nvSpPr>
        <p:spPr bwMode="auto">
          <a:xfrm>
            <a:off x="996951" y="2522540"/>
            <a:ext cx="5856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smtClean="0">
                <a:solidFill>
                  <a:srgbClr val="FF3399"/>
                </a:solidFill>
              </a:rPr>
              <a:t>Source</a:t>
            </a:r>
            <a:r>
              <a:rPr lang="en-US" sz="1400" dirty="0" smtClean="0">
                <a:solidFill>
                  <a:srgbClr val="000000"/>
                </a:solidFill>
              </a:rPr>
              <a:t> -produces the ions from the sample (vaporization /ionization)</a:t>
            </a:r>
            <a:endParaRPr lang="el-GR" sz="1400" dirty="0" smtClean="0">
              <a:solidFill>
                <a:srgbClr val="000000"/>
              </a:solidFill>
            </a:endParaRPr>
          </a:p>
        </p:txBody>
      </p:sp>
      <p:sp>
        <p:nvSpPr>
          <p:cNvPr id="107536" name="Text Box 16"/>
          <p:cNvSpPr txBox="1">
            <a:spLocks noChangeArrowheads="1"/>
          </p:cNvSpPr>
          <p:nvPr/>
        </p:nvSpPr>
        <p:spPr bwMode="auto">
          <a:xfrm>
            <a:off x="1007533" y="3355975"/>
            <a:ext cx="537633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0000FF"/>
                </a:solidFill>
              </a:rPr>
              <a:t>Mass </a:t>
            </a:r>
            <a:r>
              <a:rPr lang="en-US" b="1" dirty="0" err="1" smtClean="0">
                <a:solidFill>
                  <a:srgbClr val="0000FF"/>
                </a:solidFill>
              </a:rPr>
              <a:t>Anlyzer</a:t>
            </a:r>
            <a:r>
              <a:rPr lang="en-US" sz="1400" dirty="0" smtClean="0">
                <a:solidFill>
                  <a:srgbClr val="000000"/>
                </a:solidFill>
              </a:rPr>
              <a:t> - resolves ions based on their mass/charge (m/z) ratio</a:t>
            </a:r>
            <a:endParaRPr lang="el-GR" sz="1400" dirty="0" smtClean="0">
              <a:solidFill>
                <a:srgbClr val="000000"/>
              </a:solidFill>
            </a:endParaRPr>
          </a:p>
        </p:txBody>
      </p:sp>
      <p:sp>
        <p:nvSpPr>
          <p:cNvPr id="107537" name="Rectangle 17"/>
          <p:cNvSpPr>
            <a:spLocks noChangeArrowheads="1"/>
          </p:cNvSpPr>
          <p:nvPr/>
        </p:nvSpPr>
        <p:spPr bwMode="auto">
          <a:xfrm>
            <a:off x="1007533" y="3993450"/>
            <a:ext cx="5281084" cy="369332"/>
          </a:xfrm>
          <a:prstGeom prst="rect">
            <a:avLst/>
          </a:prstGeom>
          <a:solidFill>
            <a:schemeClr val="bg2">
              <a:lumMod val="20000"/>
              <a:lumOff val="80000"/>
              <a:alpha val="35001"/>
            </a:schemeClr>
          </a:solidFill>
          <a:ln w="9525" algn="ctr">
            <a:solidFill>
              <a:srgbClr val="0000FF"/>
            </a:solidFill>
            <a:miter lim="800000"/>
            <a:headEnd/>
            <a:tailEnd/>
          </a:ln>
          <a:effectLst/>
        </p:spPr>
        <p:txBody>
          <a:bodyPr anchor="ctr">
            <a:spAutoFit/>
          </a:bodyPr>
          <a:lstStyle/>
          <a:p>
            <a:pPr fontAlgn="base">
              <a:spcBef>
                <a:spcPct val="0"/>
              </a:spcBef>
              <a:spcAft>
                <a:spcPct val="0"/>
              </a:spcAft>
            </a:pPr>
            <a:endParaRPr lang="en-US" smtClean="0">
              <a:solidFill>
                <a:srgbClr val="000000"/>
              </a:solidFill>
            </a:endParaRPr>
          </a:p>
        </p:txBody>
      </p:sp>
      <p:sp>
        <p:nvSpPr>
          <p:cNvPr id="107538" name="Text Box 18"/>
          <p:cNvSpPr txBox="1">
            <a:spLocks noChangeArrowheads="1"/>
          </p:cNvSpPr>
          <p:nvPr/>
        </p:nvSpPr>
        <p:spPr bwMode="auto">
          <a:xfrm>
            <a:off x="6864352" y="3789363"/>
            <a:ext cx="39310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b="1" dirty="0" smtClean="0">
                <a:solidFill>
                  <a:srgbClr val="009999"/>
                </a:solidFill>
                <a:hlinkClick r:id="rId2" action="ppaction://hlinksldjump"/>
              </a:rPr>
              <a:t>Time of Flight,  </a:t>
            </a:r>
            <a:r>
              <a:rPr lang="en-US" b="1" dirty="0" smtClean="0">
                <a:solidFill>
                  <a:srgbClr val="009999"/>
                </a:solidFill>
                <a:hlinkClick r:id="rId2" action="ppaction://hlinksldjump"/>
              </a:rPr>
              <a:t>TOF</a:t>
            </a:r>
            <a:r>
              <a:rPr lang="en-US" b="1" dirty="0">
                <a:solidFill>
                  <a:srgbClr val="009999"/>
                </a:solidFill>
              </a:rPr>
              <a:t> </a:t>
            </a:r>
            <a:endParaRPr lang="en-US" b="1" dirty="0" smtClean="0">
              <a:solidFill>
                <a:srgbClr val="009999"/>
              </a:solidFill>
            </a:endParaRPr>
          </a:p>
          <a:p>
            <a:pPr fontAlgn="base">
              <a:spcBef>
                <a:spcPct val="50000"/>
              </a:spcBef>
              <a:spcAft>
                <a:spcPct val="0"/>
              </a:spcAft>
            </a:pPr>
            <a:r>
              <a:rPr lang="el-GR" b="1" dirty="0" smtClean="0">
                <a:solidFill>
                  <a:srgbClr val="009999"/>
                </a:solidFill>
                <a:hlinkClick r:id="rId3" action="ppaction://hlinksldjump"/>
              </a:rPr>
              <a:t>The </a:t>
            </a:r>
            <a:r>
              <a:rPr lang="en-US" b="1" dirty="0" smtClean="0">
                <a:solidFill>
                  <a:srgbClr val="009999"/>
                </a:solidFill>
                <a:hlinkClick r:id="rId3" action="ppaction://hlinksldjump"/>
              </a:rPr>
              <a:t>Q</a:t>
            </a:r>
            <a:r>
              <a:rPr lang="el-GR" b="1" dirty="0" smtClean="0">
                <a:solidFill>
                  <a:srgbClr val="009999"/>
                </a:solidFill>
                <a:hlinkClick r:id="rId3" action="ppaction://hlinksldjump"/>
              </a:rPr>
              <a:t>uadrupole</a:t>
            </a:r>
            <a:r>
              <a:rPr lang="en-US" b="1" dirty="0" smtClean="0">
                <a:solidFill>
                  <a:srgbClr val="009999"/>
                </a:solidFill>
                <a:hlinkClick r:id="rId3" action="ppaction://hlinksldjump"/>
              </a:rPr>
              <a:t>, Q</a:t>
            </a:r>
            <a:endParaRPr lang="en-US" b="1" dirty="0" smtClean="0">
              <a:solidFill>
                <a:srgbClr val="009999"/>
              </a:solidFill>
            </a:endParaRPr>
          </a:p>
          <a:p>
            <a:pPr fontAlgn="base">
              <a:spcBef>
                <a:spcPct val="50000"/>
              </a:spcBef>
              <a:spcAft>
                <a:spcPct val="0"/>
              </a:spcAft>
            </a:pPr>
            <a:r>
              <a:rPr lang="en-US" b="1" dirty="0" smtClean="0">
                <a:solidFill>
                  <a:srgbClr val="009999"/>
                </a:solidFill>
                <a:hlinkClick r:id="rId4" action="ppaction://hlinksldjump"/>
              </a:rPr>
              <a:t>Ion Trap</a:t>
            </a:r>
            <a:endParaRPr lang="el-GR" b="1" dirty="0" smtClean="0">
              <a:solidFill>
                <a:srgbClr val="009999"/>
              </a:solidFill>
            </a:endParaRPr>
          </a:p>
        </p:txBody>
      </p:sp>
      <p:pic>
        <p:nvPicPr>
          <p:cNvPr id="624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6748" y="206684"/>
            <a:ext cx="10175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198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35"/>
                                        </p:tgtEl>
                                        <p:attrNameLst>
                                          <p:attrName>style.visibility</p:attrName>
                                        </p:attrNameLst>
                                      </p:cBhvr>
                                      <p:to>
                                        <p:strVal val="visible"/>
                                      </p:to>
                                    </p:set>
                                    <p:animEffect transition="in" filter="dissolve">
                                      <p:cBhvr>
                                        <p:cTn id="7" dur="500"/>
                                        <p:tgtEl>
                                          <p:spTgt spid="10753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07536"/>
                                        </p:tgtEl>
                                        <p:attrNameLst>
                                          <p:attrName>style.visibility</p:attrName>
                                        </p:attrNameLst>
                                      </p:cBhvr>
                                      <p:to>
                                        <p:strVal val="visible"/>
                                      </p:to>
                                    </p:set>
                                    <p:anim calcmode="lin" valueType="num">
                                      <p:cBhvr>
                                        <p:cTn id="10" dur="1000" fill="hold"/>
                                        <p:tgtEl>
                                          <p:spTgt spid="107536"/>
                                        </p:tgtEl>
                                        <p:attrNameLst>
                                          <p:attrName>ppt_x</p:attrName>
                                        </p:attrNameLst>
                                      </p:cBhvr>
                                      <p:tavLst>
                                        <p:tav tm="0">
                                          <p:val>
                                            <p:strVal val="#ppt_x-.2"/>
                                          </p:val>
                                        </p:tav>
                                        <p:tav tm="100000">
                                          <p:val>
                                            <p:strVal val="#ppt_x"/>
                                          </p:val>
                                        </p:tav>
                                      </p:tavLst>
                                    </p:anim>
                                    <p:anim calcmode="lin" valueType="num">
                                      <p:cBhvr>
                                        <p:cTn id="11" dur="1000" fill="hold"/>
                                        <p:tgtEl>
                                          <p:spTgt spid="10753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07536"/>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07523"/>
                                        </p:tgtEl>
                                        <p:attrNameLst>
                                          <p:attrName>style.visibility</p:attrName>
                                        </p:attrNameLst>
                                      </p:cBhvr>
                                      <p:to>
                                        <p:strVal val="visible"/>
                                      </p:to>
                                    </p:set>
                                    <p:animEffect transition="in" filter="plus(in)">
                                      <p:cBhvr>
                                        <p:cTn id="15" dur="1000"/>
                                        <p:tgtEl>
                                          <p:spTgt spid="1075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7537"/>
                                        </p:tgtEl>
                                        <p:attrNameLst>
                                          <p:attrName>style.visibility</p:attrName>
                                        </p:attrNameLst>
                                      </p:cBhvr>
                                      <p:to>
                                        <p:strVal val="visible"/>
                                      </p:to>
                                    </p:set>
                                    <p:animEffect transition="in" filter="fade">
                                      <p:cBhvr>
                                        <p:cTn id="20" dur="1000"/>
                                        <p:tgtEl>
                                          <p:spTgt spid="107537"/>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7534"/>
                                        </p:tgtEl>
                                        <p:attrNameLst>
                                          <p:attrName>style.visibility</p:attrName>
                                        </p:attrNameLst>
                                      </p:cBhvr>
                                      <p:to>
                                        <p:strVal val="visible"/>
                                      </p:to>
                                    </p:set>
                                    <p:animEffect transition="in" filter="fade">
                                      <p:cBhvr>
                                        <p:cTn id="24" dur="1000"/>
                                        <p:tgtEl>
                                          <p:spTgt spid="107534"/>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7538"/>
                                        </p:tgtEl>
                                        <p:attrNameLst>
                                          <p:attrName>style.visibility</p:attrName>
                                        </p:attrNameLst>
                                      </p:cBhvr>
                                      <p:to>
                                        <p:strVal val="visible"/>
                                      </p:to>
                                    </p:set>
                                    <p:animEffect transition="in" filter="wipe(left)">
                                      <p:cBhvr>
                                        <p:cTn id="28" dur="500"/>
                                        <p:tgtEl>
                                          <p:spTgt spid="107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34" grpId="0"/>
      <p:bldP spid="107535" grpId="0"/>
      <p:bldP spid="107536" grpId="0"/>
      <p:bldP spid="107537" grpId="0" animBg="1"/>
      <p:bldP spid="10753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eaverCh00">
  <a:themeElements>
    <a:clrScheme name="WeaverCh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eaverCh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eaverCh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averCh0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averCh0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averCh0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averCh0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averCh0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averCh0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averCh0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averCh0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averCh0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averCh0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averCh0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2_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5.xml><?xml version="1.0" encoding="utf-8"?>
<a:theme xmlns:a="http://schemas.openxmlformats.org/drawingml/2006/main" name="3_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4719</TotalTime>
  <Words>7866</Words>
  <Application>Microsoft Office PowerPoint</Application>
  <PresentationFormat>Custom</PresentationFormat>
  <Paragraphs>1314</Paragraphs>
  <Slides>136</Slides>
  <Notes>14</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136</vt:i4>
      </vt:variant>
    </vt:vector>
  </HeadingPairs>
  <TitlesOfParts>
    <vt:vector size="142" baseType="lpstr">
      <vt:lpstr>SavonVTI</vt:lpstr>
      <vt:lpstr>WeaverCh00</vt:lpstr>
      <vt:lpstr>1_SavonVTI</vt:lpstr>
      <vt:lpstr>2_SavonVTI</vt:lpstr>
      <vt:lpstr>3_SavonVTI</vt:lpstr>
      <vt:lpstr>Microsoft Excel 97-2003 Worksheet</vt:lpstr>
      <vt:lpstr>Molecular Biology &amp; Proteomics  Mass Spectrometry In Proteomics,  Two-dimensional Gel Electrophoresis,  Proteomics Applications And Biomarker Discovery Lecture 1   </vt:lpstr>
      <vt:lpstr>“Proteomics”</vt:lpstr>
      <vt:lpstr>Outline</vt:lpstr>
      <vt:lpstr>Outline</vt:lpstr>
      <vt:lpstr>Outline</vt:lpstr>
      <vt:lpstr>Objectives </vt:lpstr>
      <vt:lpstr>Objectives </vt:lpstr>
      <vt:lpstr>Objectives </vt:lpstr>
      <vt:lpstr>“-ome”</vt:lpstr>
      <vt:lpstr>Protein Chemistry/Proteomics</vt:lpstr>
      <vt:lpstr>PowerPoint Presentation</vt:lpstr>
      <vt:lpstr>PowerPoint Presentation</vt:lpstr>
      <vt:lpstr>What are the Applications for Proteomics?</vt:lpstr>
      <vt:lpstr>Strategy for Biomarker Discovery</vt:lpstr>
      <vt:lpstr>Proteins as biomarkers</vt:lpstr>
      <vt:lpstr>Benefits of  Molecular Diagnostics</vt:lpstr>
      <vt:lpstr>From known samples to serum proteins</vt:lpstr>
      <vt:lpstr>Proteomics in nutrition of  food</vt:lpstr>
      <vt:lpstr>Identification of unintended side effects</vt:lpstr>
      <vt:lpstr>PowerPoint Presentation</vt:lpstr>
      <vt:lpstr>Biomarker Discovery</vt:lpstr>
      <vt:lpstr>Protein Profiling</vt:lpstr>
      <vt:lpstr>Laser-Capture Micro dissection, LMC</vt:lpstr>
      <vt:lpstr>2D gels, DIGE</vt:lpstr>
      <vt:lpstr>DIGE</vt:lpstr>
      <vt:lpstr>Human brain proteins</vt:lpstr>
      <vt:lpstr>Example of different expression </vt:lpstr>
      <vt:lpstr>Proteomics Applications</vt:lpstr>
      <vt:lpstr>Tools of Proteomics</vt:lpstr>
      <vt:lpstr>The Proteome</vt:lpstr>
      <vt:lpstr>Life cycle of a protein</vt:lpstr>
      <vt:lpstr>Molecular Structures</vt:lpstr>
      <vt:lpstr>Sequence alignment</vt:lpstr>
      <vt:lpstr>ClustalW</vt:lpstr>
      <vt:lpstr>BLAST</vt:lpstr>
      <vt:lpstr>PowerPoint Presentation</vt:lpstr>
      <vt:lpstr>PowerPoint Presentation</vt:lpstr>
      <vt:lpstr>PowerPoint Presentation</vt:lpstr>
      <vt:lpstr>Molecular Structures / Functional Families</vt:lpstr>
      <vt:lpstr>Domains / Motifs</vt:lpstr>
      <vt:lpstr>Functional families</vt:lpstr>
      <vt:lpstr>Protein function chart</vt:lpstr>
      <vt:lpstr>PowerPoint Presentation</vt:lpstr>
      <vt:lpstr>Pfam</vt:lpstr>
      <vt:lpstr>PowerPoint Presentation</vt:lpstr>
      <vt:lpstr>STRING</vt:lpstr>
      <vt:lpstr>BOND</vt:lpstr>
      <vt:lpstr>Database of Interacting Proteins</vt:lpstr>
      <vt:lpstr>ihop</vt:lpstr>
      <vt:lpstr>PowerPoint Presentation</vt:lpstr>
      <vt:lpstr>Genomic sequencing/ Protein level</vt:lpstr>
      <vt:lpstr>Complexity</vt:lpstr>
      <vt:lpstr>Proteome complexity</vt:lpstr>
      <vt:lpstr>Protein Heterogeneity</vt:lpstr>
      <vt:lpstr>2D gel image of brain proteins</vt:lpstr>
      <vt:lpstr>PowerPoint Presentation</vt:lpstr>
      <vt:lpstr>Genomic sequencing</vt:lpstr>
      <vt:lpstr>Pattern / Profile</vt:lpstr>
      <vt:lpstr>Protein level</vt:lpstr>
      <vt:lpstr>Protein expression</vt:lpstr>
      <vt:lpstr>General workflow of proteomics analysis</vt:lpstr>
      <vt:lpstr>Separation of Protein Mixtures</vt:lpstr>
      <vt:lpstr>Separation techniques</vt:lpstr>
      <vt:lpstr>PowerPoint Presentation</vt:lpstr>
      <vt:lpstr>Protein extraction</vt:lpstr>
      <vt:lpstr>Protein digestion</vt:lpstr>
      <vt:lpstr>Protein-Protein Interactions</vt:lpstr>
      <vt:lpstr>Identification of  interactions</vt:lpstr>
      <vt:lpstr>PowerPoint Presentation</vt:lpstr>
      <vt:lpstr>PowerPoint Presentation</vt:lpstr>
      <vt:lpstr>References</vt:lpstr>
      <vt:lpstr>Molecular Biology &amp; Proteomics  Mass Spectrometry In Proteomics,  Two-dimensional Gel Electrophoresis,  Proteomics Applications And Biomarker Discovery, Lecture 2   </vt:lpstr>
      <vt:lpstr>Outline</vt:lpstr>
      <vt:lpstr>Outline</vt:lpstr>
      <vt:lpstr>Objectives </vt:lpstr>
      <vt:lpstr>Objectives </vt:lpstr>
      <vt:lpstr>Objectives </vt:lpstr>
      <vt:lpstr>Objectives </vt:lpstr>
      <vt:lpstr>Gel electrophoresis</vt:lpstr>
      <vt:lpstr>PowerPoint Presentation</vt:lpstr>
      <vt:lpstr>1st dimension</vt:lpstr>
      <vt:lpstr>2nd dimension</vt:lpstr>
      <vt:lpstr>Limitations/difficulties with the 2D gel</vt:lpstr>
      <vt:lpstr>PowerPoint Presentation</vt:lpstr>
      <vt:lpstr>PowerPoint Presentation</vt:lpstr>
      <vt:lpstr>Preparative IEF</vt:lpstr>
      <vt:lpstr>DIGE</vt:lpstr>
      <vt:lpstr>PowerPoint Presentation</vt:lpstr>
      <vt:lpstr>Multidimensional HPLC</vt:lpstr>
      <vt:lpstr>Multidimensional LC</vt:lpstr>
      <vt:lpstr>A Mass Spectrometer</vt:lpstr>
      <vt:lpstr>..consists of..</vt:lpstr>
      <vt:lpstr>MALDI</vt:lpstr>
      <vt:lpstr>TOF</vt:lpstr>
      <vt:lpstr>MALDI-TOF</vt:lpstr>
      <vt:lpstr>PowerPoint Presentation</vt:lpstr>
      <vt:lpstr>PowerPoint Presentation</vt:lpstr>
      <vt:lpstr>ElectroSpray Ionization, ESI </vt:lpstr>
      <vt:lpstr>Analyzers</vt:lpstr>
      <vt:lpstr>The Quadrupole</vt:lpstr>
      <vt:lpstr>Ion Trap Mass Analyzer</vt:lpstr>
      <vt:lpstr>PowerPoint Presentation</vt:lpstr>
      <vt:lpstr>MS </vt:lpstr>
      <vt:lpstr>Mass Resolution</vt:lpstr>
      <vt:lpstr>Mass accuracy</vt:lpstr>
      <vt:lpstr>MS/MS terminology</vt:lpstr>
      <vt:lpstr>Hybrid instruments /Tandem MS</vt:lpstr>
      <vt:lpstr>Q-TOF</vt:lpstr>
      <vt:lpstr>SELDI</vt:lpstr>
      <vt:lpstr>The chip</vt:lpstr>
      <vt:lpstr>SELDI</vt:lpstr>
      <vt:lpstr>Antibody arrays</vt:lpstr>
      <vt:lpstr>Antibody array</vt:lpstr>
      <vt:lpstr>Microarray co-expression</vt:lpstr>
      <vt:lpstr>X-ray crystallography</vt:lpstr>
      <vt:lpstr>Nuclear Magnetic Resonance </vt:lpstr>
      <vt:lpstr>Identification by mass spectrometry</vt:lpstr>
      <vt:lpstr>Immunoprecipitation</vt:lpstr>
      <vt:lpstr>Yeast Two-Hybrid System</vt:lpstr>
      <vt:lpstr>Software for MS </vt:lpstr>
      <vt:lpstr>Proteomics in human diseases</vt:lpstr>
      <vt:lpstr>PowerPoint Presentation</vt:lpstr>
      <vt:lpstr>Gene Ontology</vt:lpstr>
      <vt:lpstr>Goals</vt:lpstr>
      <vt:lpstr>PowerPoint Presentation</vt:lpstr>
      <vt:lpstr>PowerPoint Presentation</vt:lpstr>
      <vt:lpstr>Relationships between terms</vt:lpstr>
      <vt:lpstr>Evidence codes</vt:lpstr>
      <vt:lpstr>Gene Ontology Home</vt:lpstr>
      <vt:lpstr>GO tools</vt:lpstr>
      <vt:lpstr>Annotation tools</vt:lpstr>
      <vt:lpstr>ReBIL</vt:lpstr>
      <vt:lpstr>Gene expression tools</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dell</cp:lastModifiedBy>
  <cp:revision>173</cp:revision>
  <dcterms:created xsi:type="dcterms:W3CDTF">2023-08-06T13:50:32Z</dcterms:created>
  <dcterms:modified xsi:type="dcterms:W3CDTF">2023-12-18T21:12:17Z</dcterms:modified>
</cp:coreProperties>
</file>