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62" r:id="rId3"/>
    <p:sldMasterId id="2147483774" r:id="rId4"/>
    <p:sldMasterId id="2147483790" r:id="rId5"/>
    <p:sldMasterId id="2147483802" r:id="rId6"/>
    <p:sldMasterId id="2147483814" r:id="rId7"/>
    <p:sldMasterId id="2147483827" r:id="rId8"/>
  </p:sldMasterIdLst>
  <p:notesMasterIdLst>
    <p:notesMasterId r:id="rId89"/>
  </p:notesMasterIdLst>
  <p:sldIdLst>
    <p:sldId id="256" r:id="rId9"/>
    <p:sldId id="277" r:id="rId10"/>
    <p:sldId id="322" r:id="rId11"/>
    <p:sldId id="323" r:id="rId12"/>
    <p:sldId id="273" r:id="rId13"/>
    <p:sldId id="324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25" r:id="rId31"/>
    <p:sldId id="326" r:id="rId32"/>
    <p:sldId id="327" r:id="rId33"/>
    <p:sldId id="328" r:id="rId34"/>
    <p:sldId id="329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54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>
        <p:scale>
          <a:sx n="70" d="100"/>
          <a:sy n="70" d="100"/>
        </p:scale>
        <p:origin x="-70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A22414A8-7C6C-444F-BB5F-FD76B7242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3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13822083-7BEE-40C2-8B9C-BB1505C94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0F71C1D1-A4CF-424A-A1DD-247A7A28E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297111F5-62B2-4111-A1DB-4EABD9771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9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D98BA278-9748-4DF7-953D-CEA0E0114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14D3DBB-D5A3-4CF3-9735-4554D6FD2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4E50AF5A-3D06-47FC-9CB6-B56DFD9E1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9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9CB59AD-EB5B-4341-ABA3-6AA0A37E43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055F8B-3269-4895-AF4D-5F138AF79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10/8/2023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0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23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0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074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7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2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08EBC2D6-F07C-4699-B862-77ECBDA154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9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FC370D62-C35E-4999-B1A9-28FE00B4BD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7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64CE967D-EAF4-4BDB-82C9-B6E7362539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59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2D26FD4B-3886-4944-95CD-DC29FFD93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9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36F1F63C-AF88-484A-8C4C-851A36D40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65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3BB3449-B141-4A2E-927D-324C7B4C9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F617BB15-3B75-4E91-8CE1-65CA6F474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10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28BB4B0A-19E5-46B3-9D50-7289998EC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29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680AA2FE-77C6-48B4-A8E7-33FD96CA0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74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E8113C34-59BF-4355-96EB-9B7832FEC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98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C0525213-4AD3-4280-80F1-DFCC01775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C37170C9-83B1-4B6A-9851-9C5FD130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8C8658F9-C013-4BBC-A398-081E13151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3416052-65DA-4E4A-B955-B36C56C98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2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9B476A38-7143-416B-B9DB-AA80CB4168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59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1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3" y="4682080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3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3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22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81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20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11/26/2023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9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68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82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90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9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3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2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32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8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2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1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61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984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85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9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4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11/26/2023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6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9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2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5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185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0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0D0CC9F-813F-4DEE-9833-305CEE628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4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36A5DC6-1A63-4838-B116-95A0D5EFA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072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2CE6E95-A802-42B0-BF7C-8772675FF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7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A9798C1-534F-4E60-B966-36E53624D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0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B342B96-367D-42A3-8CE2-1E5203CC2A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0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F4F6E1D-BF2F-4246-B32B-62786C8EDF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6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8253641F-B574-42D3-9D77-5271E93F2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73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86B090A1-C3EC-4529-98B3-DDED6774C2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22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CEF7D4F-3621-4C1D-B2F4-AC87A3F20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676735F-AF34-49D7-9359-ACD2D7BA3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6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B839C32C-29D1-42D8-A79B-9ADF65A0A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53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CBD806B-C0D7-4EAA-BB73-120158422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4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5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7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11/26/2023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5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96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3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97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1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18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27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6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A0752B4-69FF-4F97-83F5-24E9307849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BE0CA314-9632-47E7-8B84-D9853F6FCC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CB67FA94-136E-4D05-9BF7-4B7C8CA73C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11/26/2023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DC0967-ECFB-46A2-ADEB-01374F3D3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33173E3-A708-4A63-AB1F-6729F5E53B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200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9D98FDEF-0256-4AA6-B4F5-14FEE180D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3600" dirty="0"/>
              <a:t>Molecular Biology &amp; Proteomics</a:t>
            </a:r>
            <a:br>
              <a:rPr lang="en-US" sz="3600" dirty="0"/>
            </a:br>
            <a:r>
              <a:rPr lang="en-US" sz="2400" dirty="0"/>
              <a:t>Transformation and selection of recombinant </a:t>
            </a:r>
            <a:r>
              <a:rPr lang="en-US" sz="2400" dirty="0" smtClean="0"/>
              <a:t>DNA </a:t>
            </a:r>
            <a:br>
              <a:rPr lang="en-US" sz="2400" dirty="0" smtClean="0"/>
            </a:br>
            <a:r>
              <a:rPr lang="en-US" sz="2400" dirty="0" err="1" smtClean="0"/>
              <a:t>Lec</a:t>
            </a:r>
            <a:r>
              <a:rPr lang="en-US" sz="2400" dirty="0" smtClean="0"/>
              <a:t>. 1</a:t>
            </a:r>
            <a:r>
              <a:rPr lang="en-US" sz="3600" dirty="0"/>
              <a:t/>
            </a:r>
            <a:br>
              <a:rPr lang="en-US" sz="3600" dirty="0"/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134" y="3929194"/>
            <a:ext cx="6494585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and </a:t>
            </a:r>
            <a:r>
              <a:rPr lang="en-US" sz="1400" dirty="0"/>
              <a:t>course code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week </a:t>
            </a:r>
            <a:r>
              <a:rPr lang="en-US" sz="1400" dirty="0" smtClean="0"/>
              <a:t>11.26.2023 </a:t>
            </a:r>
            <a:endParaRPr lang="en-US" sz="1400" dirty="0" smtClean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ABEB269-2208-4181-9DDB-A5C2D189B2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384CBE60-0977-4285-9BF5-9D8271989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="" xmlns:a16="http://schemas.microsoft.com/office/drawing/2014/main" id="{1911CEBB-5C08-41C5-8954-C727FC875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="" xmlns:a16="http://schemas.microsoft.com/office/drawing/2014/main" id="{E56FA950-4DFC-4710-A30A-6E55033CA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4" y="122486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E45C8C7-5A19-4B11-BEC9-A8D8665B7350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Helical Secondary Structure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6"/>
            <a:ext cx="5791200" cy="452596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z="3000" dirty="0" smtClean="0"/>
              <a:t>In</a:t>
            </a:r>
            <a:r>
              <a:rPr lang="en-US" sz="3000" dirty="0" smtClean="0">
                <a:latin typeface="Symbol" pitchFamily="18" charset="2"/>
              </a:rPr>
              <a:t> a</a:t>
            </a:r>
            <a:r>
              <a:rPr lang="en-US" sz="3000" dirty="0" smtClean="0"/>
              <a:t>-helix secondary structure polypeptide </a:t>
            </a:r>
            <a:r>
              <a:rPr lang="en-US" sz="3000" dirty="0" smtClean="0">
                <a:solidFill>
                  <a:schemeClr val="hlink"/>
                </a:solidFill>
              </a:rPr>
              <a:t>backbone</a:t>
            </a:r>
            <a:r>
              <a:rPr lang="en-US" sz="3000" dirty="0" smtClean="0"/>
              <a:t> groups H bond with each other</a:t>
            </a:r>
          </a:p>
          <a:p>
            <a:pPr eaLnBrk="1" hangingPunct="1">
              <a:spcBef>
                <a:spcPct val="25000"/>
              </a:spcBef>
            </a:pPr>
            <a:r>
              <a:rPr lang="en-US" sz="3000" dirty="0" smtClean="0"/>
              <a:t>Dashed lines in figure indicate hydrogen bonds between nearby amino acids</a:t>
            </a:r>
          </a:p>
        </p:txBody>
      </p:sp>
      <p:pic>
        <p:nvPicPr>
          <p:cNvPr id="7173" name="Picture 6" descr="example_of_protei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1371600"/>
            <a:ext cx="44534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97BF9057-0AE7-4884-BA47-BA2421117FA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Sheet Secondary Structure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6040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-sheet pattern of 2</a:t>
            </a:r>
            <a:r>
              <a:rPr lang="en-US" sz="2800" dirty="0" smtClean="0">
                <a:cs typeface="Arial" charset="0"/>
              </a:rPr>
              <a:t>°</a:t>
            </a:r>
            <a:r>
              <a:rPr lang="en-US" sz="2800" dirty="0" smtClean="0"/>
              <a:t> structure also occurs when polypeptide </a:t>
            </a:r>
            <a:r>
              <a:rPr lang="en-US" sz="2800" dirty="0" smtClean="0">
                <a:solidFill>
                  <a:schemeClr val="hlink"/>
                </a:solidFill>
              </a:rPr>
              <a:t>backbone</a:t>
            </a:r>
            <a:r>
              <a:rPr lang="en-US" sz="2800" dirty="0" smtClean="0"/>
              <a:t> groups form H bonds </a:t>
            </a:r>
          </a:p>
          <a:p>
            <a:pPr eaLnBrk="1" hangingPunct="1"/>
            <a:r>
              <a:rPr lang="en-US" sz="2800" dirty="0" smtClean="0"/>
              <a:t>In the sheet configuration, extended polypeptide chains are packed side by side</a:t>
            </a:r>
          </a:p>
          <a:p>
            <a:pPr eaLnBrk="1" hangingPunct="1"/>
            <a:r>
              <a:rPr lang="en-US" sz="2800" dirty="0" smtClean="0"/>
              <a:t>This side-by-side packing creates a sheet appearance</a:t>
            </a:r>
          </a:p>
        </p:txBody>
      </p:sp>
      <p:pic>
        <p:nvPicPr>
          <p:cNvPr id="8197" name="Picture 6" descr="antiparallel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307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40BE0983-26AC-4664-B7BD-70F22576F448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Tertiary Structure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8928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Total three-dimensional shape of a polypeptide is its tertiary structure </a:t>
            </a:r>
          </a:p>
          <a:p>
            <a:pPr eaLnBrk="1" hangingPunct="1"/>
            <a:r>
              <a:rPr lang="en-US" sz="2800" dirty="0" smtClean="0"/>
              <a:t>A prominent aspect of this structure is interaction of the amino acid side chains</a:t>
            </a:r>
          </a:p>
          <a:p>
            <a:pPr eaLnBrk="1" hangingPunct="1"/>
            <a:r>
              <a:rPr lang="en-US" sz="2800" dirty="0" smtClean="0"/>
              <a:t>The globular form of a polypeptide is a roughly spherical structure</a:t>
            </a:r>
          </a:p>
        </p:txBody>
      </p:sp>
      <p:pic>
        <p:nvPicPr>
          <p:cNvPr id="9221" name="Picture 6" descr="myoglobi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04988"/>
            <a:ext cx="52832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142A5E2-83CF-4254-84FA-CB5DAD05A9EB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Protein Domains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6705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Compact structural regions of a protein are referred to as </a:t>
            </a:r>
            <a:r>
              <a:rPr lang="en-US" sz="2600" dirty="0" smtClean="0">
                <a:solidFill>
                  <a:schemeClr val="hlink"/>
                </a:solidFill>
              </a:rPr>
              <a:t>domains</a:t>
            </a:r>
            <a:r>
              <a:rPr lang="en-US" sz="2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/>
              <a:t>Immunoglobulins</a:t>
            </a:r>
            <a:r>
              <a:rPr lang="en-US" sz="2600" dirty="0" smtClean="0"/>
              <a:t> provide an example of 4 globular domains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Domains may contain common structural-functional </a:t>
            </a:r>
            <a:r>
              <a:rPr lang="en-US" sz="2600" dirty="0" smtClean="0">
                <a:solidFill>
                  <a:schemeClr val="hlink"/>
                </a:solidFill>
              </a:rPr>
              <a:t>motifs</a:t>
            </a:r>
            <a:r>
              <a:rPr lang="en-US" sz="2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Zinc finger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Hydrophobic pocket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hlink"/>
                </a:solidFill>
              </a:rPr>
              <a:t>Quaternary</a:t>
            </a:r>
            <a:r>
              <a:rPr lang="en-US" sz="2600" dirty="0" smtClean="0"/>
              <a:t> structure is the interaction of 2 or more polypeptides</a:t>
            </a:r>
          </a:p>
        </p:txBody>
      </p:sp>
      <p:pic>
        <p:nvPicPr>
          <p:cNvPr id="10245" name="Picture 6" descr="immunoglobuli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22" y="1600200"/>
            <a:ext cx="46841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11879B9-C5F8-4B56-A0C4-18F2C466AC47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50543" y="260990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3"/>
            <a:ext cx="10972800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Proteins are polymers of amino acids linked through peptide bonds</a:t>
            </a:r>
          </a:p>
          <a:p>
            <a:pPr eaLnBrk="1" hangingPunct="1"/>
            <a:r>
              <a:rPr lang="en-US" dirty="0" smtClean="0"/>
              <a:t>Sequence of amino acids in a polypeptide (primary structure) gives rise to that molecule’s: </a:t>
            </a:r>
          </a:p>
          <a:p>
            <a:pPr lvl="1" eaLnBrk="1" hangingPunct="1"/>
            <a:r>
              <a:rPr lang="en-US" dirty="0" smtClean="0"/>
              <a:t>Local shape (secondary structure)</a:t>
            </a:r>
          </a:p>
          <a:p>
            <a:pPr lvl="1" eaLnBrk="1" hangingPunct="1"/>
            <a:r>
              <a:rPr lang="en-US" dirty="0" smtClean="0"/>
              <a:t>Overall shape (tertiary structure)</a:t>
            </a:r>
          </a:p>
          <a:p>
            <a:pPr lvl="1" eaLnBrk="1" hangingPunct="1"/>
            <a:r>
              <a:rPr lang="en-US" dirty="0" smtClean="0"/>
              <a:t>Interaction with other polypeptides (quaternary structure)</a:t>
            </a:r>
          </a:p>
        </p:txBody>
      </p:sp>
    </p:spTree>
    <p:extLst>
      <p:ext uri="{BB962C8B-B14F-4D97-AF65-F5344CB8AC3E}">
        <p14:creationId xmlns:p14="http://schemas.microsoft.com/office/powerpoint/2010/main" val="27202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E08DA104-4C3B-47D5-8264-4DC2FA3CB82B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Protein Function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Proteins:</a:t>
            </a:r>
          </a:p>
          <a:p>
            <a:pPr lvl="1" eaLnBrk="1" hangingPunct="1"/>
            <a:r>
              <a:rPr lang="en-US" dirty="0" smtClean="0"/>
              <a:t>Provide the structure that helps give cells integrity and shape</a:t>
            </a:r>
          </a:p>
          <a:p>
            <a:pPr lvl="1" eaLnBrk="1" hangingPunct="1"/>
            <a:r>
              <a:rPr lang="en-US" dirty="0" smtClean="0"/>
              <a:t>Serve as hormones carrying signals from one cell to another</a:t>
            </a:r>
          </a:p>
          <a:p>
            <a:pPr lvl="1" eaLnBrk="1" hangingPunct="1"/>
            <a:r>
              <a:rPr lang="en-US" dirty="0" smtClean="0"/>
              <a:t>Bind and carry substances</a:t>
            </a:r>
          </a:p>
          <a:p>
            <a:pPr lvl="1" eaLnBrk="1" hangingPunct="1"/>
            <a:r>
              <a:rPr lang="en-US" dirty="0" smtClean="0"/>
              <a:t>Control the activities of genes</a:t>
            </a:r>
          </a:p>
          <a:p>
            <a:pPr lvl="1" eaLnBrk="1" hangingPunct="1"/>
            <a:r>
              <a:rPr lang="en-US" dirty="0" smtClean="0"/>
              <a:t>Serve as enzymes that catalyze hundreds of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4879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AC794F1A-E3B4-4AD6-84D9-353C8595FAA4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 Between Genes and Proteins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1902 Dr. </a:t>
            </a:r>
            <a:r>
              <a:rPr lang="en-US" dirty="0" err="1" smtClean="0"/>
              <a:t>Garrod</a:t>
            </a:r>
            <a:r>
              <a:rPr lang="en-US" dirty="0" smtClean="0"/>
              <a:t> suggested a link between a human disease and a recessive gene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a single gene controlled the production of an enzyme, lack of that enzyme could result in the buildup of </a:t>
            </a:r>
            <a:r>
              <a:rPr lang="en-US" dirty="0" err="1" smtClean="0"/>
              <a:t>homogentisic</a:t>
            </a:r>
            <a:r>
              <a:rPr lang="en-US" dirty="0" smtClean="0"/>
              <a:t> acid which is excreted in the urine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Should the gene responsible for the enzyme be defective, then the enzyme would likely also be defective</a:t>
            </a:r>
          </a:p>
        </p:txBody>
      </p:sp>
    </p:spTree>
    <p:extLst>
      <p:ext uri="{BB962C8B-B14F-4D97-AF65-F5344CB8AC3E}">
        <p14:creationId xmlns:p14="http://schemas.microsoft.com/office/powerpoint/2010/main" val="8315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2542682-1878-4161-B932-9F7F56B4CF07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One-gene / One-polypeptide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Over time many experiments have built on </a:t>
            </a:r>
            <a:r>
              <a:rPr lang="en-US" dirty="0" err="1" smtClean="0"/>
              <a:t>Garrod’s</a:t>
            </a:r>
            <a:r>
              <a:rPr lang="en-US" dirty="0" smtClean="0"/>
              <a:t> initial 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Many enzymes contain more than one polypeptide chain and each polypeptide is usually encoded in one gene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observations have lead to the one gene     one polypeptide hypothesis:</a:t>
            </a:r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Most genes contain the information for making one polypeptide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2540000" y="47244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BD32CFD7-B75C-48F8-9EB9-B5B02076497A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Information Carrier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1950s and 1960s, the concept that messenger RNA carries information from gene to ribosome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 intermediate carrier was needed as DNA is found in the nucleus, while proteins are made in the cytoplasm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type of molecule must move the information from the DNA in the nucleus to the site of protein synthesis in the cytoplasm</a:t>
            </a:r>
          </a:p>
        </p:txBody>
      </p:sp>
    </p:spTree>
    <p:extLst>
      <p:ext uri="{BB962C8B-B14F-4D97-AF65-F5344CB8AC3E}">
        <p14:creationId xmlns:p14="http://schemas.microsoft.com/office/powerpoint/2010/main" val="18678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A8348929-2D2F-42F9-8B13-1397B66A192B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Discovery of Messenger RNA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1277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Ribosomes are the cytoplasmic site of protein synthesis</a:t>
            </a:r>
          </a:p>
          <a:p>
            <a:pPr eaLnBrk="1" hangingPunct="1"/>
            <a:r>
              <a:rPr lang="en-US" dirty="0" smtClean="0"/>
              <a:t>RNA from ribosomes does not move between the nucleus and cytoplasm</a:t>
            </a:r>
          </a:p>
          <a:p>
            <a:pPr eaLnBrk="1" hangingPunct="1"/>
            <a:r>
              <a:rPr lang="en-US" dirty="0" smtClean="0"/>
              <a:t>Jacob proposed an alternative of non-specialized ribosomes that translate unstable RNAs that are called </a:t>
            </a:r>
            <a:r>
              <a:rPr lang="en-US" dirty="0" smtClean="0">
                <a:solidFill>
                  <a:schemeClr val="hlink"/>
                </a:solidFill>
              </a:rPr>
              <a:t>messengers</a:t>
            </a:r>
          </a:p>
          <a:p>
            <a:pPr eaLnBrk="1" hangingPunct="1"/>
            <a:r>
              <a:rPr lang="en-US" dirty="0" smtClean="0"/>
              <a:t>These messengers are independent RNAs that move information from genes to ribosomes</a:t>
            </a:r>
          </a:p>
        </p:txBody>
      </p:sp>
    </p:spTree>
    <p:extLst>
      <p:ext uri="{BB962C8B-B14F-4D97-AF65-F5344CB8AC3E}">
        <p14:creationId xmlns:p14="http://schemas.microsoft.com/office/powerpoint/2010/main" val="2649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Overview of Information Storage and Processing in Cells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 to the central dogma: DNA to RNA to Protein.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Explanation of transcription and translation processes.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Importance of codons in determining amino acids.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Distinction between template and non-template strands in transcription.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Polypeptide Structure and Assembly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 acid structure and peptide bond formation.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Definition and characteristics of polypeptides.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Polarity in polypeptides and its relation to DNA.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Understanding the N-terminus and C-terminus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B701A8A-43C9-4DC0-A034-2CBFE8CBFC70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2305" y="192752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Experiment to Test mRNA</a:t>
            </a:r>
          </a:p>
        </p:txBody>
      </p:sp>
      <p:pic>
        <p:nvPicPr>
          <p:cNvPr id="17412" name="Picture 6" descr="experimental_test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4" y="1219200"/>
            <a:ext cx="576156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E116434B-EA4D-4590-BF0C-E552DED6B5FD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Crick and Jacob Experiments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Radio-labeled phage RNA in experiments was found to be associated with old ribosomes whose </a:t>
            </a:r>
            <a:r>
              <a:rPr lang="en-US" dirty="0" err="1" smtClean="0"/>
              <a:t>rRNA</a:t>
            </a:r>
            <a:r>
              <a:rPr lang="en-US" dirty="0" smtClean="0"/>
              <a:t> was made before infection</a:t>
            </a:r>
          </a:p>
          <a:p>
            <a:pPr eaLnBrk="1" hangingPunct="1"/>
            <a:r>
              <a:rPr lang="en-US" dirty="0" err="1" smtClean="0"/>
              <a:t>rRNA</a:t>
            </a:r>
            <a:r>
              <a:rPr lang="en-US" dirty="0" smtClean="0"/>
              <a:t> doesn’t carry information from DNA</a:t>
            </a:r>
          </a:p>
          <a:p>
            <a:pPr eaLnBrk="1" hangingPunct="1"/>
            <a:r>
              <a:rPr lang="en-US" dirty="0" smtClean="0"/>
              <a:t>A different class of unstable RNAs associate transiently with ribosomes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9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B28C2D7A-C2E1-4D87-B9B9-87B38808FB14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600206"/>
            <a:ext cx="10261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Messenger RNAs carry the genetic information from the genes to the ribosomes, which then synthesize polypeptides</a:t>
            </a:r>
          </a:p>
        </p:txBody>
      </p:sp>
    </p:spTree>
    <p:extLst>
      <p:ext uri="{BB962C8B-B14F-4D97-AF65-F5344CB8AC3E}">
        <p14:creationId xmlns:p14="http://schemas.microsoft.com/office/powerpoint/2010/main" val="40670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DC0967-ECFB-46A2-ADEB-01374F3D3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33173E3-A708-4A63-AB1F-6729F5E53B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200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9D98FDEF-0256-4AA6-B4F5-14FEE180D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3600" dirty="0"/>
              <a:t>Molecular Biology &amp; Proteomics</a:t>
            </a:r>
            <a:br>
              <a:rPr lang="en-US" sz="3600" dirty="0"/>
            </a:br>
            <a:r>
              <a:rPr lang="en-US" sz="2400" dirty="0"/>
              <a:t>Transformation and selection of recombinant </a:t>
            </a:r>
            <a:r>
              <a:rPr lang="en-US" sz="2400" dirty="0" smtClean="0"/>
              <a:t>DNA </a:t>
            </a:r>
            <a:br>
              <a:rPr lang="en-US" sz="2400" dirty="0" smtClean="0"/>
            </a:br>
            <a:r>
              <a:rPr lang="en-US" sz="2400" dirty="0" err="1" smtClean="0"/>
              <a:t>Lec</a:t>
            </a:r>
            <a:r>
              <a:rPr lang="en-US" sz="2400" dirty="0" smtClean="0"/>
              <a:t>. 2</a:t>
            </a:r>
            <a:r>
              <a:rPr lang="en-US" sz="3600" dirty="0"/>
              <a:t/>
            </a:r>
            <a:br>
              <a:rPr lang="en-US" sz="3600" dirty="0"/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134" y="3929194"/>
            <a:ext cx="6494585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and </a:t>
            </a:r>
            <a:r>
              <a:rPr lang="en-US" sz="1400" dirty="0"/>
              <a:t>course code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week </a:t>
            </a:r>
            <a:r>
              <a:rPr lang="en-US" sz="1400" dirty="0" smtClean="0"/>
              <a:t>11.26.2023 </a:t>
            </a:r>
            <a:endParaRPr lang="en-US" sz="1400" dirty="0" smtClean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ABEB269-2208-4181-9DDB-A5C2D189B2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384CBE60-0977-4285-9BF5-9D8271989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="" xmlns:a16="http://schemas.microsoft.com/office/drawing/2014/main" id="{1911CEBB-5C08-41C5-8954-C727FC875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="" xmlns:a16="http://schemas.microsoft.com/office/drawing/2014/main" id="{E56FA950-4DFC-4710-A30A-6E55033CA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4" y="122486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1. Overview of Transcription: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Brief </a:t>
            </a:r>
            <a:r>
              <a:rPr lang="en-US" sz="2400" dirty="0"/>
              <a:t>introduction to transcription as a process of genetic information transfer.</a:t>
            </a:r>
          </a:p>
          <a:p>
            <a:r>
              <a:rPr lang="en-US" sz="2400" dirty="0"/>
              <a:t>Highlight the base-pairing rules in transcription, emphasizing the substitution of U for T.</a:t>
            </a:r>
          </a:p>
          <a:p>
            <a:r>
              <a:rPr lang="en-US" sz="2400" dirty="0"/>
              <a:t>Introduction to RNA polymerase as the key enzyme in transcription.</a:t>
            </a:r>
          </a:p>
          <a:p>
            <a:r>
              <a:rPr lang="en-US" sz="2400" dirty="0"/>
              <a:t>Explanation of the three phases of transcription: Initiation, Elongation, and Termination.</a:t>
            </a:r>
          </a:p>
          <a:p>
            <a:r>
              <a:rPr lang="en-US" sz="2400" b="1" dirty="0"/>
              <a:t>2. Initiation Phase in Transcription:</a:t>
            </a:r>
          </a:p>
          <a:p>
            <a:r>
              <a:rPr lang="en-US" sz="2400" dirty="0"/>
              <a:t>Define the initiation phase and its significance in transcription.</a:t>
            </a:r>
          </a:p>
          <a:p>
            <a:r>
              <a:rPr lang="en-US" sz="2400" dirty="0"/>
              <a:t>Explanation of how RNA polymerase recognizes the promoter region.</a:t>
            </a:r>
          </a:p>
          <a:p>
            <a:r>
              <a:rPr lang="en-US" sz="2400" dirty="0"/>
              <a:t>Detail the steps of promoter binding and localized DNA strand separation.</a:t>
            </a:r>
          </a:p>
          <a:p>
            <a:r>
              <a:rPr lang="en-US" sz="2400" dirty="0"/>
              <a:t>Describe the initiation of RNA chain synthesis by adding </a:t>
            </a:r>
            <a:r>
              <a:rPr lang="en-US" sz="2400" dirty="0" err="1"/>
              <a:t>ribonucleotides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 fontScale="55000" lnSpcReduction="20000"/>
          </a:bodyPr>
          <a:lstStyle/>
          <a:p>
            <a:r>
              <a:rPr lang="en-US" sz="2400" b="1" dirty="0" smtClean="0"/>
              <a:t>3</a:t>
            </a:r>
            <a:r>
              <a:rPr lang="en-US" sz="2400" b="1" dirty="0"/>
              <a:t>. Elongation Phase in Transcription:</a:t>
            </a:r>
          </a:p>
          <a:p>
            <a:r>
              <a:rPr lang="en-US" sz="2400" dirty="0"/>
              <a:t>Explore the elongation phase and its role in building the RNA chain.</a:t>
            </a:r>
          </a:p>
          <a:p>
            <a:r>
              <a:rPr lang="en-US" sz="2400" dirty="0"/>
              <a:t>Explain the directionality of </a:t>
            </a:r>
            <a:r>
              <a:rPr lang="en-US" sz="2400" dirty="0" err="1"/>
              <a:t>ribonucleotide</a:t>
            </a:r>
            <a:r>
              <a:rPr lang="en-US" sz="2400" dirty="0"/>
              <a:t> addition (5' to 3').</a:t>
            </a:r>
          </a:p>
          <a:p>
            <a:r>
              <a:rPr lang="en-US" sz="2400" dirty="0"/>
              <a:t>Describe the movement of RNA polymerase along the DNA template.</a:t>
            </a:r>
          </a:p>
          <a:p>
            <a:r>
              <a:rPr lang="en-US" sz="2400" dirty="0"/>
              <a:t>Discuss the reformation of the double helix as transcription proceeds.</a:t>
            </a:r>
          </a:p>
          <a:p>
            <a:r>
              <a:rPr lang="en-US" sz="2400" b="1" dirty="0"/>
              <a:t>4. Differences Between Transcription and DNA Replication:</a:t>
            </a:r>
          </a:p>
          <a:p>
            <a:r>
              <a:rPr lang="en-US" sz="2400" dirty="0"/>
              <a:t>Highlight the fundamental differences between transcription and DNA replication.</a:t>
            </a:r>
          </a:p>
          <a:p>
            <a:r>
              <a:rPr lang="en-US" sz="2400" dirty="0"/>
              <a:t>Emphasize the asymmetry of transcription compared to the semiconservative nature of replication.</a:t>
            </a:r>
          </a:p>
          <a:p>
            <a:r>
              <a:rPr lang="en-US" sz="2400" dirty="0"/>
              <a:t>Discuss the limited and transient DNA melting during transcription versus permanent separation in replication.</a:t>
            </a:r>
          </a:p>
          <a:p>
            <a:r>
              <a:rPr lang="en-US" sz="2400" b="1" dirty="0"/>
              <a:t>5. Termination and Transcription Landmarks:</a:t>
            </a:r>
          </a:p>
          <a:p>
            <a:r>
              <a:rPr lang="en-US" sz="2400" dirty="0"/>
              <a:t>Explain the termination phase in transcription and its role in stopping the process.</a:t>
            </a:r>
          </a:p>
          <a:p>
            <a:r>
              <a:rPr lang="en-US" sz="2400" dirty="0"/>
              <a:t>Discuss the terminator regions and their interaction with RNA polymerase.</a:t>
            </a:r>
          </a:p>
          <a:p>
            <a:r>
              <a:rPr lang="en-US" sz="2400" dirty="0"/>
              <a:t>Describe the dissociation of RNA from the polymerase and the DNA template.</a:t>
            </a:r>
          </a:p>
          <a:p>
            <a:r>
              <a:rPr lang="en-US" sz="2400" dirty="0"/>
              <a:t>Highlight transcription landmarks, including the 5' to 3' orientation and the relationship between genes and promoters.</a:t>
            </a:r>
          </a:p>
          <a:p>
            <a:r>
              <a:rPr lang="en-US" sz="2400" dirty="0" smtClean="0"/>
              <a:t>on </a:t>
            </a:r>
            <a:r>
              <a:rPr lang="en-US" sz="2400" dirty="0"/>
              <a:t>to transcription as a process of genetic information transfer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663" y="1246545"/>
            <a:ext cx="1105468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 template and non-template DNA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strands in transcription. </a:t>
            </a:r>
            <a:r>
              <a:rPr lang="en-US" b="1" dirty="0">
                <a:solidFill>
                  <a:srgbClr val="000000"/>
                </a:solidFill>
                <a:latin typeface="Söhne"/>
              </a:rPr>
              <a:t>Understanding Base-Pairing in Transcription:</a:t>
            </a:r>
            <a:endParaRPr lang="en-US" dirty="0">
              <a:solidFill>
                <a:srgbClr val="000000"/>
              </a:solidFill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Recognize the base-pairing rules in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Differentiate the role of U (uracil) from T (thymine) in RNA.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Söhne"/>
              </a:rPr>
              <a:t>RNA Polymerase and Transcription Phases:</a:t>
            </a:r>
            <a:endParaRPr lang="en-US" dirty="0">
              <a:solidFill>
                <a:srgbClr val="000000"/>
              </a:solidFill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Identify RNA polymerase as the enzyme responsible for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Define the three phases of transcription: Initiation, Elongation, and Termination.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Söhne"/>
              </a:rPr>
              <a:t>Initiation Phase in Detail:</a:t>
            </a:r>
            <a:endParaRPr lang="en-US" dirty="0">
              <a:solidFill>
                <a:srgbClr val="000000"/>
              </a:solidFill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Explain how RNA polymerase recognizes promoters.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Outline the steps involved in localized DNA strand separation during initiation.</a:t>
            </a:r>
          </a:p>
          <a:p>
            <a:pPr marL="742950" lvl="1" indent="-285750">
              <a:buFont typeface="+mj-lt"/>
              <a:buAutoNum type="arabicPeriod"/>
            </a:pP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59" y="1246547"/>
            <a:ext cx="11054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Söhne"/>
              </a:rPr>
              <a:t>4. Elongation </a:t>
            </a:r>
            <a:r>
              <a:rPr lang="en-US" b="1" dirty="0">
                <a:solidFill>
                  <a:srgbClr val="000000"/>
                </a:solidFill>
                <a:latin typeface="Söhne"/>
              </a:rPr>
              <a:t>and Directionality:</a:t>
            </a:r>
            <a:endParaRPr lang="en-US" dirty="0">
              <a:solidFill>
                <a:srgbClr val="000000"/>
              </a:solidFill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Explore the elongation phase and the 5' to 3' directionality of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Describe the movement of RNA polymerase along the DNA template.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Söhne"/>
              </a:rPr>
              <a:t>5. Distinguishing </a:t>
            </a:r>
            <a:r>
              <a:rPr lang="en-US" b="1" dirty="0">
                <a:solidFill>
                  <a:srgbClr val="000000"/>
                </a:solidFill>
                <a:latin typeface="Söhne"/>
              </a:rPr>
              <a:t>Transcription from Replication:</a:t>
            </a:r>
            <a:endParaRPr lang="en-US" dirty="0">
              <a:solidFill>
                <a:srgbClr val="000000"/>
              </a:solidFill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Highlight the asymmetry of transcription in contrast to the semiconservative nature of DNA replication.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öhne"/>
              </a:rPr>
              <a:t>Explain the differences in DNA melting during transcription and replication.</a:t>
            </a:r>
          </a:p>
          <a:p>
            <a:pPr marL="742950" lvl="1" indent="-285750">
              <a:buFont typeface="+mj-lt"/>
              <a:buAutoNum type="arabicPeriod"/>
            </a:pP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7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F6C4A7EC-A478-440C-BA48-8C2D1C948F81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Transcription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Transcription follows the same base-pairing rules as DNA replication</a:t>
            </a:r>
          </a:p>
          <a:p>
            <a:pPr lvl="1" eaLnBrk="1" hangingPunct="1"/>
            <a:r>
              <a:rPr lang="en-US" dirty="0" smtClean="0"/>
              <a:t>Remember </a:t>
            </a:r>
            <a:r>
              <a:rPr lang="en-US" dirty="0" smtClean="0">
                <a:solidFill>
                  <a:schemeClr val="hlink"/>
                </a:solidFill>
              </a:rPr>
              <a:t>U</a:t>
            </a:r>
            <a:r>
              <a:rPr lang="en-US" dirty="0" smtClean="0"/>
              <a:t> replaces T in RNA</a:t>
            </a:r>
          </a:p>
          <a:p>
            <a:pPr lvl="1" eaLnBrk="1" hangingPunct="1"/>
            <a:r>
              <a:rPr lang="en-US" dirty="0" smtClean="0"/>
              <a:t>This base-pairing pattern ensures that the RNA transcript is a faithful copy of the gene</a:t>
            </a:r>
          </a:p>
          <a:p>
            <a:pPr eaLnBrk="1" hangingPunct="1"/>
            <a:r>
              <a:rPr lang="en-US" dirty="0" smtClean="0"/>
              <a:t>For transcription to occur at a significant rate, its reaction is enzyme mediated</a:t>
            </a:r>
          </a:p>
          <a:p>
            <a:pPr eaLnBrk="1" hangingPunct="1"/>
            <a:r>
              <a:rPr lang="en-US" dirty="0" smtClean="0"/>
              <a:t>The enzyme directing transcription is called </a:t>
            </a:r>
            <a:r>
              <a:rPr lang="en-US" dirty="0" smtClean="0">
                <a:solidFill>
                  <a:schemeClr val="hlink"/>
                </a:solidFill>
              </a:rPr>
              <a:t>RNA polymerase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1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0DD2B420-FC7A-4134-B789-BD05C9A1283E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Synthesis of RNA</a:t>
            </a:r>
          </a:p>
        </p:txBody>
      </p:sp>
      <p:pic>
        <p:nvPicPr>
          <p:cNvPr id="21508" name="Picture 6" descr="making_rn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71600"/>
            <a:ext cx="914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Secondary Structures: Helices and Sheets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Exploration of alpha-helix secondary structure.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Examination of beta-sheet secondary structure.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Importance of hydrogen bonding in these structures.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Visualization of helical and sheet configurations.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Tertiary and Quaternary Protein Structures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Definition and significance of tertiary structure.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closer look at the three-dimensional shape of polypeptides.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to protein domains and their structural motifs.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Understanding quaternary structure and interactions between polypeptides.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2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0186C33-2C46-4FEF-B751-F449EF7B656E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 Phases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 smtClean="0"/>
              <a:t>Transcription occurs in three phases: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dirty="0" smtClean="0"/>
              <a:t>Initiation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dirty="0" smtClean="0"/>
              <a:t>Elongation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dirty="0" smtClean="0"/>
              <a:t>Termination</a:t>
            </a:r>
          </a:p>
        </p:txBody>
      </p:sp>
      <p:pic>
        <p:nvPicPr>
          <p:cNvPr id="22533" name="Picture 6" descr="transcripti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58928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A37162AB-001C-4F66-8879-563D8C7E17A7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277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RNA polymerase recognizes a region, the promoter, which lies just upstream of gene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Polymerase binds tightly to promoter causing localized separation of the two DNA strands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Polymerase starts building the RNA chain adding </a:t>
            </a:r>
            <a:r>
              <a:rPr lang="en-US" dirty="0" err="1" smtClean="0"/>
              <a:t>ribonucleotides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After several </a:t>
            </a:r>
            <a:r>
              <a:rPr lang="en-US" dirty="0" err="1" smtClean="0"/>
              <a:t>ribonucleotides</a:t>
            </a:r>
            <a:r>
              <a:rPr lang="en-US" dirty="0" smtClean="0"/>
              <a:t> are joined together the enzyme leaves the promoter and elongation begins</a:t>
            </a:r>
          </a:p>
        </p:txBody>
      </p:sp>
    </p:spTree>
    <p:extLst>
      <p:ext uri="{BB962C8B-B14F-4D97-AF65-F5344CB8AC3E}">
        <p14:creationId xmlns:p14="http://schemas.microsoft.com/office/powerpoint/2010/main" val="35203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1B1010AB-6CC8-43DD-BDBB-7C5B4D9F7C73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Elongation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RNA polymerase directs binding of </a:t>
            </a:r>
            <a:r>
              <a:rPr lang="en-US" dirty="0" err="1" smtClean="0"/>
              <a:t>ribonucleotides</a:t>
            </a:r>
            <a:r>
              <a:rPr lang="en-US" dirty="0" smtClean="0"/>
              <a:t> in the 5’ to 3’ direction</a:t>
            </a:r>
          </a:p>
          <a:p>
            <a:pPr eaLnBrk="1" hangingPunct="1"/>
            <a:r>
              <a:rPr lang="en-US" dirty="0" smtClean="0"/>
              <a:t>Movement of the polymerase along the DNA template causes the “bubble” of separated DNA strands to move also</a:t>
            </a:r>
          </a:p>
          <a:p>
            <a:pPr eaLnBrk="1" hangingPunct="1"/>
            <a:r>
              <a:rPr lang="en-US" dirty="0" smtClean="0"/>
              <a:t>As DNA transcription  passes, the two DNA strands reform the double helix</a:t>
            </a:r>
          </a:p>
        </p:txBody>
      </p:sp>
    </p:spTree>
    <p:extLst>
      <p:ext uri="{BB962C8B-B14F-4D97-AF65-F5344CB8AC3E}">
        <p14:creationId xmlns:p14="http://schemas.microsoft.com/office/powerpoint/2010/main" val="2807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AA78DA65-9E09-4295-AC36-C6ABD8E96503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74638"/>
            <a:ext cx="1168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Differences Between Transcription and DNA Replication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There are two fundamental differences between transcription and DNA replication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RNA polymerase only makes one RNA strand during transcription, it copies only one DNA strand in a given gene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2600" dirty="0" smtClean="0"/>
              <a:t>This makes transcription </a:t>
            </a:r>
            <a:r>
              <a:rPr lang="en-US" sz="2600" dirty="0" smtClean="0">
                <a:solidFill>
                  <a:schemeClr val="hlink"/>
                </a:solidFill>
              </a:rPr>
              <a:t>asymmetrical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sz="2600" dirty="0" smtClean="0"/>
              <a:t>Replication is </a:t>
            </a:r>
            <a:r>
              <a:rPr lang="en-US" sz="2600" dirty="0" smtClean="0">
                <a:solidFill>
                  <a:schemeClr val="hlink"/>
                </a:solidFill>
              </a:rPr>
              <a:t>semiconservative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DNA melting is limited and transient during transcription, but the separation is permanent in replication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9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4344628A-7E32-49D7-881B-C014330689DA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Analogous to the initiating activity of promoters, there are regions at the other end of genes that serve to terminate transcription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terminators work with the RNA polymerase to loosen the association between RNA product and DNA template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 a result, the RNA dissociates from the RNA polymerase and the DNA and transcription stops</a:t>
            </a:r>
          </a:p>
        </p:txBody>
      </p:sp>
    </p:spTree>
    <p:extLst>
      <p:ext uri="{BB962C8B-B14F-4D97-AF65-F5344CB8AC3E}">
        <p14:creationId xmlns:p14="http://schemas.microsoft.com/office/powerpoint/2010/main" val="30539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2ED77C76-5206-494C-A6E7-BEB418A44737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7"/>
            <a:ext cx="109728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Transcription Landmarks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11480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RNA sequences are written 5’ to 3’, left to right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Translation occurs 5’ to 3’ with ribosomes reading the message 5’ to 3’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Genes are written so that transcription proceeds from left to right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The gene’s promoter area lies just before the start area, said to be </a:t>
            </a:r>
            <a:r>
              <a:rPr lang="en-US" dirty="0" smtClean="0">
                <a:solidFill>
                  <a:schemeClr val="hlink"/>
                </a:solidFill>
              </a:rPr>
              <a:t>upstream</a:t>
            </a:r>
            <a:r>
              <a:rPr lang="en-US" dirty="0" smtClean="0"/>
              <a:t> of transcription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Genes are therefore said to lie </a:t>
            </a:r>
            <a:r>
              <a:rPr lang="en-US" dirty="0" smtClean="0">
                <a:solidFill>
                  <a:schemeClr val="hlink"/>
                </a:solidFill>
              </a:rPr>
              <a:t>downstream</a:t>
            </a:r>
            <a:r>
              <a:rPr lang="en-US" dirty="0" smtClean="0"/>
              <a:t> of their promoters</a:t>
            </a:r>
          </a:p>
        </p:txBody>
      </p:sp>
    </p:spTree>
    <p:extLst>
      <p:ext uri="{BB962C8B-B14F-4D97-AF65-F5344CB8AC3E}">
        <p14:creationId xmlns:p14="http://schemas.microsoft.com/office/powerpoint/2010/main" val="15441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B4AC392B-C657-4837-8ABE-D7595D7738F0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10972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Transcription takes place in three stages: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Initiation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Elongation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Termination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Initiation involves binding RNA polymerase to the promoter, local melting and forming the first few </a:t>
            </a:r>
            <a:r>
              <a:rPr lang="en-US" sz="3000" dirty="0" err="1" smtClean="0"/>
              <a:t>phosphodiester</a:t>
            </a:r>
            <a:r>
              <a:rPr lang="en-US" sz="3000" dirty="0" smtClean="0"/>
              <a:t>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During elongation, the RNA polymerase links together </a:t>
            </a:r>
            <a:r>
              <a:rPr lang="en-US" sz="3000" dirty="0" err="1" smtClean="0"/>
              <a:t>ribonucleotides</a:t>
            </a:r>
            <a:r>
              <a:rPr lang="en-US" sz="3000" dirty="0" smtClean="0"/>
              <a:t> in the 5’ to 3’ direction to make the rest of the RNA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 termination, the polymerase and RNA product dissociate from the DNA template</a:t>
            </a:r>
          </a:p>
        </p:txBody>
      </p:sp>
    </p:spTree>
    <p:extLst>
      <p:ext uri="{BB962C8B-B14F-4D97-AF65-F5344CB8AC3E}">
        <p14:creationId xmlns:p14="http://schemas.microsoft.com/office/powerpoint/2010/main" val="1597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7BEC42D0-F3A2-4010-809D-28E0932CF5FE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- Ribosomes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Ribosomes are the protein synthesizing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Ribosome subunits are designated with numbers such as 50S or 30S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is the </a:t>
            </a:r>
            <a:r>
              <a:rPr lang="en-US" smtClean="0">
                <a:solidFill>
                  <a:schemeClr val="hlink"/>
                </a:solidFill>
              </a:rPr>
              <a:t>sedimentation coefficient</a:t>
            </a:r>
            <a:r>
              <a:rPr lang="en-US" smtClean="0"/>
              <a:t> - a measure of speed with which the particles sediment through a solution spun in an ultracentrifuge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ribosomal subunit contains RNA and protein</a:t>
            </a:r>
          </a:p>
        </p:txBody>
      </p:sp>
    </p:spTree>
    <p:extLst>
      <p:ext uri="{BB962C8B-B14F-4D97-AF65-F5344CB8AC3E}">
        <p14:creationId xmlns:p14="http://schemas.microsoft.com/office/powerpoint/2010/main" val="12155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0E422151-79A6-4A2D-ACEB-79AA22F4E8CE}" type="slidenum">
              <a:rPr 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Ribosomal RNA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two ribosomal subunits both contain ribosomal RNA (rRNA) molecules and a variety of proteins</a:t>
            </a:r>
          </a:p>
          <a:p>
            <a:pPr eaLnBrk="1" hangingPunct="1"/>
            <a:r>
              <a:rPr lang="en-US" smtClean="0"/>
              <a:t>rRNAs participate in protein synthesis but do NOT code for proteins</a:t>
            </a:r>
          </a:p>
          <a:p>
            <a:pPr eaLnBrk="1" hangingPunct="1"/>
            <a:r>
              <a:rPr lang="en-US" smtClean="0"/>
              <a:t>No translation of rRNA occurs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4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9BB7BA0D-7DA4-455A-AE1B-A16C77DC737F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60960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Ribosomes are the cell’s protein factories</a:t>
            </a:r>
          </a:p>
          <a:p>
            <a:pPr eaLnBrk="1" hangingPunct="1"/>
            <a:r>
              <a:rPr lang="en-US" sz="2800" smtClean="0"/>
              <a:t>Bacteria contain 70S ribosomes</a:t>
            </a:r>
          </a:p>
          <a:p>
            <a:pPr eaLnBrk="1" hangingPunct="1"/>
            <a:r>
              <a:rPr lang="en-US" sz="2800" smtClean="0"/>
              <a:t>Each ribosome has 2 subunits</a:t>
            </a:r>
          </a:p>
          <a:p>
            <a:pPr lvl="1" eaLnBrk="1" hangingPunct="1"/>
            <a:r>
              <a:rPr lang="en-US" sz="2400" smtClean="0"/>
              <a:t>50 S</a:t>
            </a:r>
          </a:p>
          <a:p>
            <a:pPr lvl="1" eaLnBrk="1" hangingPunct="1"/>
            <a:r>
              <a:rPr lang="en-US" sz="2400" smtClean="0"/>
              <a:t>30 S</a:t>
            </a:r>
          </a:p>
          <a:p>
            <a:pPr eaLnBrk="1" hangingPunct="1"/>
            <a:r>
              <a:rPr lang="en-US" sz="2800" smtClean="0"/>
              <a:t>Each subunit contains rRNA and many proteins</a:t>
            </a:r>
          </a:p>
        </p:txBody>
      </p:sp>
      <p:pic>
        <p:nvPicPr>
          <p:cNvPr id="31749" name="Picture 6" descr="composition_of_e_co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4" y="1600200"/>
            <a:ext cx="506941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Protein Function and Genetic Basis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Roles of proteins in cellular structure, signaling, transport, and gene regulation.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Historical perspective: Linking genes and proteins.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One-gene/One-polypeptide hypothesis and its development.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discovery of messenger RNA and its role in information transfer.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10166A78-4373-491E-8EBC-A5A18C1F4013}" type="slidenum">
              <a:rPr 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Adapter Molecule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6"/>
            <a:ext cx="11277600" cy="4525963"/>
          </a:xfrm>
        </p:spPr>
        <p:txBody>
          <a:bodyPr/>
          <a:lstStyle/>
          <a:p>
            <a:pPr eaLnBrk="1" hangingPunct="1"/>
            <a:r>
              <a:rPr lang="en-US" smtClean="0"/>
              <a:t>Generating protein from ribosomes requires change from the nucleic acid to amino acid</a:t>
            </a:r>
          </a:p>
          <a:p>
            <a:pPr eaLnBrk="1" hangingPunct="1"/>
            <a:r>
              <a:rPr lang="en-US" smtClean="0"/>
              <a:t>This change is described as translation from the nucleic acid base pair language to the amino acid language</a:t>
            </a:r>
          </a:p>
          <a:p>
            <a:pPr eaLnBrk="1" hangingPunct="1"/>
            <a:r>
              <a:rPr lang="en-US" smtClean="0"/>
              <a:t>Crick proposed that some type of adapter molecule was needed to provide the bridge for translation, perhaps a small RNA</a:t>
            </a:r>
          </a:p>
        </p:txBody>
      </p:sp>
    </p:spTree>
    <p:extLst>
      <p:ext uri="{BB962C8B-B14F-4D97-AF65-F5344CB8AC3E}">
        <p14:creationId xmlns:p14="http://schemas.microsoft.com/office/powerpoint/2010/main" val="2101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66AFC009-1FD8-418D-8EE2-97F70917E4F6}" type="slidenum">
              <a:rPr lang="en-US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1277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Transfer RNA: Adapter Molecule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660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Transfer RNA is a small RNA that recognizes both RNA and amino acids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cloverleaf model is used to illustrate tRNA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One end (top) binds amino acid with sequence specific to a particular amino acid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Bottom end contains a 3 base pair sequence that pairs with complementary 3-bp sequence in mRNA</a:t>
            </a:r>
          </a:p>
        </p:txBody>
      </p:sp>
      <p:pic>
        <p:nvPicPr>
          <p:cNvPr id="33797" name="Picture 6" descr="cloverleaf_structu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524000"/>
            <a:ext cx="46926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C272A4E0-F860-4679-844A-67AF77B00227}" type="slidenum">
              <a:rPr 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1277600" cy="1143000"/>
          </a:xfrm>
        </p:spPr>
        <p:txBody>
          <a:bodyPr/>
          <a:lstStyle/>
          <a:p>
            <a:pPr eaLnBrk="1" hangingPunct="1"/>
            <a:r>
              <a:rPr lang="en-US" smtClean="0"/>
              <a:t>Codons and Anticodons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61976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Enzymes that catalyze attachment of amino acid to tRNA are </a:t>
            </a:r>
            <a:r>
              <a:rPr lang="en-US" sz="2800" smtClean="0">
                <a:solidFill>
                  <a:schemeClr val="hlink"/>
                </a:solidFill>
              </a:rPr>
              <a:t>aminoacyl-tRNA synthetases</a:t>
            </a:r>
          </a:p>
          <a:p>
            <a:pPr eaLnBrk="1" hangingPunct="1"/>
            <a:r>
              <a:rPr lang="en-US" sz="2800" smtClean="0"/>
              <a:t>A triplet in mRNA is called a </a:t>
            </a:r>
            <a:r>
              <a:rPr lang="en-US" sz="2800" smtClean="0">
                <a:solidFill>
                  <a:schemeClr val="hlink"/>
                </a:solidFill>
              </a:rPr>
              <a:t>codon</a:t>
            </a:r>
          </a:p>
          <a:p>
            <a:pPr eaLnBrk="1" hangingPunct="1"/>
            <a:r>
              <a:rPr lang="en-US" sz="2800" smtClean="0"/>
              <a:t>The complementary sequence to a codon found in a tRNA is an </a:t>
            </a:r>
            <a:r>
              <a:rPr lang="en-US" sz="2800" smtClean="0">
                <a:solidFill>
                  <a:schemeClr val="hlink"/>
                </a:solidFill>
              </a:rPr>
              <a:t>anticodon</a:t>
            </a:r>
          </a:p>
        </p:txBody>
      </p:sp>
      <p:pic>
        <p:nvPicPr>
          <p:cNvPr id="34821" name="Picture 6" descr="codon_anticodon_rec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87" y="1371600"/>
            <a:ext cx="51075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105E4AFB-C8A9-4E33-A73E-1EAB2CF1AC35}" type="slidenum">
              <a:rPr 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important sites on tRNAs allow them to recognize both amino acids and nucleic acids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site binds covalently to an amino acid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site contains an anticodon the base-pairs with a 3-bp codon in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tRNAs are capable of serving the adapter role postulated by Crick and are the key to the mechanism of translation</a:t>
            </a:r>
          </a:p>
        </p:txBody>
      </p:sp>
    </p:spTree>
    <p:extLst>
      <p:ext uri="{BB962C8B-B14F-4D97-AF65-F5344CB8AC3E}">
        <p14:creationId xmlns:p14="http://schemas.microsoft.com/office/powerpoint/2010/main" val="27611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40879773-7275-43C7-AA8B-48966255FB8A}" type="slidenum">
              <a:rPr 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Protein Synthesis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initiation codon (AUG) interacts with a special aminoacyl-tRNA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eukaryotes this is methionyl-tRNA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bacteria it is a derivative called N-formylmethionyl-tRNA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Position of the AUG codon: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At start of message AUG is initiator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middle of message AUG is regular methionine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Shine-Dalgarno sequence lies just upstream of the AUG, functions to attract ribosomes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Unique to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Eukaryotes have special cap on 5’-end of mRNA</a:t>
            </a:r>
          </a:p>
        </p:txBody>
      </p:sp>
    </p:spTree>
    <p:extLst>
      <p:ext uri="{BB962C8B-B14F-4D97-AF65-F5344CB8AC3E}">
        <p14:creationId xmlns:p14="http://schemas.microsoft.com/office/powerpoint/2010/main" val="1581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FDE37DB9-2BE5-4F8F-A2E3-16F23635C23D}" type="slidenum">
              <a:rPr 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Elongation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After initiation, initiating aminoacyl-tRNA binds to a site on the ribosome, </a:t>
            </a:r>
            <a:r>
              <a:rPr lang="en-US" sz="3000" smtClean="0">
                <a:solidFill>
                  <a:schemeClr val="hlink"/>
                </a:solidFill>
              </a:rPr>
              <a:t>P site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Elongation adds amino acids one at a time to the initiating amino acid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First elongation step is binding second aminoacyl-tRNA to another site on the ribosome, </a:t>
            </a:r>
            <a:r>
              <a:rPr lang="en-US" sz="3000" smtClean="0">
                <a:solidFill>
                  <a:schemeClr val="hlink"/>
                </a:solidFill>
              </a:rPr>
              <a:t>A site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This process requires: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 </a:t>
            </a:r>
            <a:r>
              <a:rPr lang="en-US" sz="2600" smtClean="0"/>
              <a:t>An</a:t>
            </a:r>
            <a:r>
              <a:rPr lang="en-US" sz="2600" smtClean="0">
                <a:solidFill>
                  <a:schemeClr val="hlink"/>
                </a:solidFill>
              </a:rPr>
              <a:t> elongation factor</a:t>
            </a:r>
            <a:r>
              <a:rPr lang="en-US" sz="2600" smtClean="0"/>
              <a:t>, EF-Tu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Energy from GTP</a:t>
            </a:r>
          </a:p>
        </p:txBody>
      </p:sp>
    </p:spTree>
    <p:extLst>
      <p:ext uri="{BB962C8B-B14F-4D97-AF65-F5344CB8AC3E}">
        <p14:creationId xmlns:p14="http://schemas.microsoft.com/office/powerpoint/2010/main" val="804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BDB24968-5307-45CA-842F-ACC193897F5B}" type="slidenum">
              <a:rPr 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Summary of Translation Elongation</a:t>
            </a:r>
          </a:p>
        </p:txBody>
      </p:sp>
      <p:pic>
        <p:nvPicPr>
          <p:cNvPr id="38916" name="Picture 5" descr="summary_of_translat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76407"/>
            <a:ext cx="74168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98F5098F-CF52-4CF5-B75F-456ED21377A8}" type="slidenum">
              <a:rPr 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Termination of Translation and mRNA Structure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Three different codons (UAG, UAA, UGA) cause translation termination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Proteins called release factors recognize these stop codons causing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Translation to stop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Release of the polypeptide chain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Initiation codon and termination codon at the ends define an </a:t>
            </a:r>
            <a:r>
              <a:rPr lang="en-US" smtClean="0">
                <a:solidFill>
                  <a:schemeClr val="hlink"/>
                </a:solidFill>
              </a:rPr>
              <a:t>open reading frame</a:t>
            </a:r>
            <a:r>
              <a:rPr lang="en-US" smtClean="0"/>
              <a:t> (ORF)</a:t>
            </a:r>
          </a:p>
        </p:txBody>
      </p:sp>
    </p:spTree>
    <p:extLst>
      <p:ext uri="{BB962C8B-B14F-4D97-AF65-F5344CB8AC3E}">
        <p14:creationId xmlns:p14="http://schemas.microsoft.com/office/powerpoint/2010/main" val="4289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CED156E-D1DE-42AA-9D5F-DBC93BED7B8A}" type="slidenum">
              <a:rPr 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Relationship Between Gene, mRNA and Protein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Transcription of DNA (top) does not begin or end at same places as translation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400" smtClean="0"/>
              <a:t>Transcription begins at first G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400" smtClean="0"/>
              <a:t>Translation begins 9-bp downstream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400" smtClean="0"/>
              <a:t>This mRNA has a 9-bp leader or 5’-untranslated region / 5’-UTR</a:t>
            </a:r>
          </a:p>
        </p:txBody>
      </p:sp>
      <p:pic>
        <p:nvPicPr>
          <p:cNvPr id="40965" name="Picture 6" descr="simplified_gene_mr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7"/>
            <a:ext cx="60960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0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0909EC2-7BDA-4C39-BBCF-87B6791762FB}" type="slidenum">
              <a:rPr lang="en-US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Relationship Between Gene, mRNA and Protein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A trailer sequence is present at the end of the mRNA </a:t>
            </a:r>
          </a:p>
          <a:p>
            <a:pPr marL="512763" lvl="1" indent="-287338" eaLnBrk="1" hangingPunct="1"/>
            <a:r>
              <a:rPr lang="en-US" sz="2400" smtClean="0"/>
              <a:t>It lies between stop codon and transcription termination site</a:t>
            </a:r>
          </a:p>
          <a:p>
            <a:pPr marL="512763" lvl="1" indent="-287338" eaLnBrk="1" hangingPunct="1"/>
            <a:r>
              <a:rPr lang="en-US" sz="2400" smtClean="0"/>
              <a:t>This mRNA has a 3’-untranslated region or a 3’-UTR</a:t>
            </a:r>
          </a:p>
        </p:txBody>
      </p:sp>
      <p:pic>
        <p:nvPicPr>
          <p:cNvPr id="41989" name="Picture 7" descr="simplified_gene_mr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7"/>
            <a:ext cx="60960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59" y="1246547"/>
            <a:ext cx="11054687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b="1" dirty="0">
                <a:latin typeface="Times New Roman"/>
                <a:cs typeface="Aria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Central Dogma: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Explain the flow of genetic information from DNA to RNA to protein.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Differentiate between transcription and translation processes.</a:t>
            </a:r>
          </a:p>
          <a:p>
            <a:pPr>
              <a:buFont typeface="+mj-lt"/>
              <a:buAutoNum type="arabi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Molecular Basis of Protein Formation: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Define and describe the role of codons in protein synthesis.</a:t>
            </a:r>
          </a:p>
          <a:p>
            <a:pPr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Differentiate between template and non-template DNA strands in transcription. </a:t>
            </a:r>
            <a:r>
              <a:rPr lang="en-US" b="1" dirty="0">
                <a:latin typeface="Söhne"/>
              </a:rPr>
              <a:t>Understanding Base-Pairing in Transcription: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Recognize the base-pairing rules in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Differentiate the role of U (uracil) from T (thymine) in RNA.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RNA Polymerase and Transcription Phases: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Identify RNA polymerase as the enzyme responsible for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Define the three phases of transcription: Initiation, Elongation, and Termination.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Initiation Phase in Detail: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Explain how RNA polymerase recognizes promoters.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Outline the steps involved in localized DNA strand separation during initiation.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Elongation and Directionality: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Explore the elongation phase and the 5' to 3' directionality of transcription.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Describe the movement of RNA polymerase along the DNA template.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Distinguishing Transcription from Replication: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Highlight the asymmetry of transcription in contrast to the semiconservative nature of DNA replication.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Explain the differences in DNA melting during transcription and replication.</a:t>
            </a:r>
          </a:p>
          <a:p>
            <a:pPr marL="742950" lvl="1" indent="-285750">
              <a:buFont typeface="+mj-lt"/>
              <a:buAutoNum type="arabi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2030D4E-CD85-4672-9FB4-105B4B11CBE5}" type="slidenum">
              <a:rPr 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3.2  Replication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 replicate faithfully</a:t>
            </a:r>
          </a:p>
          <a:p>
            <a:pPr eaLnBrk="1" hangingPunct="1"/>
            <a:r>
              <a:rPr lang="en-US" smtClean="0"/>
              <a:t>Semiconservative replication produces new DNA with each daughter double helix having 1 parental strand and one new strand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70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2FA45FE1-121E-4FC8-A8C9-2BB6FC05EFE2}" type="slidenum">
              <a:rPr lang="en-US" smtClean="0">
                <a:solidFill>
                  <a:srgbClr val="000000"/>
                </a:solidFill>
              </a:rPr>
              <a:pPr eaLnBrk="1" hangingPunct="1"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Replication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0960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Alternative theories of replication are: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700" smtClean="0">
                <a:solidFill>
                  <a:schemeClr val="hlink"/>
                </a:solidFill>
              </a:rPr>
              <a:t>Semiconservative</a:t>
            </a:r>
            <a:r>
              <a:rPr lang="en-US" sz="2700" smtClean="0"/>
              <a:t>: each daughter has 1 parental and 1 new strand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700" smtClean="0">
                <a:solidFill>
                  <a:schemeClr val="hlink"/>
                </a:solidFill>
              </a:rPr>
              <a:t>Conservative</a:t>
            </a:r>
            <a:r>
              <a:rPr lang="en-US" sz="2700" smtClean="0"/>
              <a:t>: 2 parental strands stay together</a:t>
            </a:r>
          </a:p>
          <a:p>
            <a:pPr marL="512763" lvl="1" indent="-287338" eaLnBrk="1" hangingPunct="1">
              <a:lnSpc>
                <a:spcPct val="90000"/>
              </a:lnSpc>
            </a:pPr>
            <a:r>
              <a:rPr lang="en-US" sz="2700" smtClean="0">
                <a:solidFill>
                  <a:schemeClr val="hlink"/>
                </a:solidFill>
              </a:rPr>
              <a:t>Dispersive</a:t>
            </a:r>
            <a:r>
              <a:rPr lang="en-US" sz="2700" smtClean="0"/>
              <a:t>: DNA is fragmented, both new and old DNA coexist in the same strand</a:t>
            </a:r>
          </a:p>
        </p:txBody>
      </p:sp>
      <p:pic>
        <p:nvPicPr>
          <p:cNvPr id="44037" name="Picture 6" descr="three_hypotheses_d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5" y="2093914"/>
            <a:ext cx="5213351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5A86FB26-8C6F-4795-BFAB-BDD5253C74A9}" type="slidenum">
              <a:rPr lang="en-US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3.3  Mutations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Genes accumulate changes or mutations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Mutation is essential for 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a nucleotide in a gene changes, likely a corresponding change will occur in an amino acid of that gene’s protein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a mutation results in a different codon for the same amino acid it is a </a:t>
            </a:r>
            <a:r>
              <a:rPr lang="en-US" smtClean="0">
                <a:solidFill>
                  <a:schemeClr val="hlink"/>
                </a:solidFill>
              </a:rPr>
              <a:t>silent</a:t>
            </a:r>
            <a:r>
              <a:rPr lang="en-US" smtClean="0"/>
              <a:t> mutation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a new amino acid is structurally similar to the old and the change is </a:t>
            </a:r>
            <a:r>
              <a:rPr lang="en-US" smtClean="0">
                <a:solidFill>
                  <a:schemeClr val="hlink"/>
                </a:solidFill>
              </a:rPr>
              <a:t>conservative</a:t>
            </a:r>
          </a:p>
        </p:txBody>
      </p:sp>
    </p:spTree>
    <p:extLst>
      <p:ext uri="{BB962C8B-B14F-4D97-AF65-F5344CB8AC3E}">
        <p14:creationId xmlns:p14="http://schemas.microsoft.com/office/powerpoint/2010/main" val="37539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A432C19C-0CF8-4739-A001-CEF7A58DB1DD}" type="slidenum">
              <a:rPr lang="en-US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Sickle Cell Disease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972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Sickle cell disease is a genetic disorder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disease results from a single base change in the gene for </a:t>
            </a:r>
            <a:r>
              <a:rPr lang="en-US" i="1" smtClean="0">
                <a:latin typeface="Symbol" pitchFamily="18" charset="2"/>
              </a:rPr>
              <a:t>b</a:t>
            </a:r>
            <a:r>
              <a:rPr lang="en-US" smtClean="0"/>
              <a:t>-globin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Altered base causes insertion an incorrect amino acid into one position of the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-globin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Altered protein results in distortion of red blood cells under low-oxygen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disease illustrates that a change in a gene can cause corresponding change in the protein product of the gene</a:t>
            </a:r>
          </a:p>
        </p:txBody>
      </p:sp>
    </p:spTree>
    <p:extLst>
      <p:ext uri="{BB962C8B-B14F-4D97-AF65-F5344CB8AC3E}">
        <p14:creationId xmlns:p14="http://schemas.microsoft.com/office/powerpoint/2010/main" val="15741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6B8B8E3E-7AB4-4D2A-B199-2BBFC60FE31C}" type="slidenum">
              <a:rPr lang="en-US" smtClean="0">
                <a:solidFill>
                  <a:srgbClr val="000000"/>
                </a:solidFill>
              </a:rPr>
              <a:pPr eaLnBrk="1" hangingPunct="1"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 and Protein Mutation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glutamate codon, GAG, is changed to a valine codon, GUG</a:t>
            </a:r>
          </a:p>
          <a:p>
            <a:pPr eaLnBrk="1" hangingPunct="1"/>
            <a:r>
              <a:rPr lang="en-US" sz="2800" smtClean="0"/>
              <a:t>Changing the gene by one base pair leads to a disastrous change in the protein product</a:t>
            </a:r>
          </a:p>
        </p:txBody>
      </p:sp>
      <p:pic>
        <p:nvPicPr>
          <p:cNvPr id="47109" name="Picture 8" descr="sequences_of_amino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7"/>
            <a:ext cx="59944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sickle_cell_mutatio_c_la_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7"/>
            <a:ext cx="51816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1" y="280878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DC0967-ECFB-46A2-ADEB-01374F3D3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33173E3-A708-4A63-AB1F-6729F5E53B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200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9D98FDEF-0256-4AA6-B4F5-14FEE180D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3600" dirty="0"/>
              <a:t>Molecular Biology &amp; Proteomics</a:t>
            </a:r>
            <a:br>
              <a:rPr lang="en-US" sz="3600" dirty="0"/>
            </a:br>
            <a:r>
              <a:rPr lang="en-US" sz="2400" dirty="0"/>
              <a:t>Transformation and selection of recombinant </a:t>
            </a:r>
            <a:r>
              <a:rPr lang="en-US" sz="2400" dirty="0" smtClean="0"/>
              <a:t>DNA </a:t>
            </a:r>
            <a:br>
              <a:rPr lang="en-US" sz="2400" dirty="0" smtClean="0"/>
            </a:br>
            <a:r>
              <a:rPr lang="en-US" sz="2400" dirty="0" err="1" smtClean="0"/>
              <a:t>Lec</a:t>
            </a:r>
            <a:r>
              <a:rPr lang="en-US" sz="2400" dirty="0" smtClean="0"/>
              <a:t>. 3 </a:t>
            </a:r>
            <a:r>
              <a:rPr lang="en-US" sz="3600" dirty="0"/>
              <a:t/>
            </a:r>
            <a:br>
              <a:rPr lang="en-US" sz="3600" dirty="0"/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134" y="3929194"/>
            <a:ext cx="6494585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and </a:t>
            </a:r>
            <a:r>
              <a:rPr lang="en-US" sz="1400" dirty="0"/>
              <a:t>course code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week </a:t>
            </a:r>
            <a:r>
              <a:rPr lang="en-US" sz="1400" dirty="0" smtClean="0"/>
              <a:t>11.26.2023 </a:t>
            </a:r>
            <a:endParaRPr lang="en-US" sz="1400" dirty="0" smtClean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ABEB269-2208-4181-9DDB-A5C2D189B2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384CBE60-0977-4285-9BF5-9D8271989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="" xmlns:a16="http://schemas.microsoft.com/office/drawing/2014/main" id="{1911CEBB-5C08-41C5-8954-C727FC875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="" xmlns:a16="http://schemas.microsoft.com/office/drawing/2014/main" id="{E56FA950-4DFC-4710-A30A-6E55033CA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4" y="122486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8F227125-7521-4E78-AA00-512FFA78ED63}" type="slidenum">
              <a:rPr lang="en-US" smtClean="0">
                <a:solidFill>
                  <a:srgbClr val="000000"/>
                </a:solidFill>
              </a:rPr>
              <a:pPr eaLnBrk="1" hangingPunct="1"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</a:t>
            </a:r>
            <a:r>
              <a:rPr lang="en-US" dirty="0" smtClean="0"/>
              <a:t>of Expressing Cloned Genes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Cloning a gene permits </a:t>
            </a:r>
          </a:p>
          <a:p>
            <a:pPr eaLnBrk="1" hangingPunct="1"/>
            <a:r>
              <a:rPr lang="en-US" smtClean="0"/>
              <a:t>Production of large quantities of a particular DNA sequence for detailed study</a:t>
            </a:r>
          </a:p>
          <a:p>
            <a:pPr eaLnBrk="1" hangingPunct="1"/>
            <a:r>
              <a:rPr lang="en-US" smtClean="0"/>
              <a:t>Large quantities of the gene’s product can also be obtained for further use</a:t>
            </a:r>
          </a:p>
          <a:p>
            <a:pPr lvl="1" eaLnBrk="1" hangingPunct="1"/>
            <a:r>
              <a:rPr lang="en-US" smtClean="0"/>
              <a:t>Study </a:t>
            </a:r>
          </a:p>
          <a:p>
            <a:pPr lvl="1" eaLnBrk="1" hangingPunct="1"/>
            <a:r>
              <a:rPr lang="en-US" smtClean="0"/>
              <a:t>Commerce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6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D756D83-356F-43CD-9ED8-E9D7D483791B}" type="slidenum">
              <a:rPr lang="en-US" smtClean="0">
                <a:solidFill>
                  <a:srgbClr val="000000"/>
                </a:solidFill>
              </a:rPr>
              <a:pPr eaLnBrk="1" hangingPunct="1"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Expression Vectors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eaLnBrk="1" hangingPunct="1"/>
            <a:r>
              <a:rPr lang="en-US" smtClean="0"/>
              <a:t>Vectors discussed so far are used to first put a foreign DNA into a bacterium to replicate and screen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Expression vectors</a:t>
            </a:r>
            <a:r>
              <a:rPr lang="en-US" smtClean="0"/>
              <a:t> are those that can yield protein products of the cloned genes</a:t>
            </a:r>
          </a:p>
          <a:p>
            <a:pPr lvl="1" eaLnBrk="1" hangingPunct="1"/>
            <a:r>
              <a:rPr lang="en-US" smtClean="0"/>
              <a:t>For high level expression of a cloned gene best results often with specialized expression vectors</a:t>
            </a:r>
          </a:p>
          <a:p>
            <a:pPr lvl="1" eaLnBrk="1" hangingPunct="1"/>
            <a:r>
              <a:rPr lang="en-US" smtClean="0"/>
              <a:t>Bacterial vectors have a strong promoter and a ribosome binding site near ATG codon</a:t>
            </a:r>
          </a:p>
        </p:txBody>
      </p:sp>
    </p:spTree>
    <p:extLst>
      <p:ext uri="{BB962C8B-B14F-4D97-AF65-F5344CB8AC3E}">
        <p14:creationId xmlns:p14="http://schemas.microsoft.com/office/powerpoint/2010/main" val="895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06B9D819-A2A6-4CA6-B16F-9EF7DE618356}" type="slidenum">
              <a:rPr lang="en-US" smtClean="0">
                <a:solidFill>
                  <a:srgbClr val="000000"/>
                </a:solidFill>
              </a:rPr>
              <a:pPr eaLnBrk="1" hangingPunct="1"/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Fusion Proteins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892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Some cloning vectors, pUC and pBS, can work as expression vectors using </a:t>
            </a:r>
            <a:r>
              <a:rPr lang="en-US" sz="2800" i="1" smtClean="0"/>
              <a:t>lac</a:t>
            </a:r>
            <a:r>
              <a:rPr lang="en-US" sz="2800" smtClean="0"/>
              <a:t> promoter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inserted DNA is in the same reading frame as interrupted gene, a fusion protein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These have a partial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-galactosidase sequence at amino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Inserted cDNA protein sequence at carboxyl end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59397" name="Picture 6" descr="producing_fusi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1219200"/>
            <a:ext cx="3543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59" y="1246545"/>
            <a:ext cx="110546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Comprehending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Polypeptide Structures: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 the structure of amino acids and how peptide bonds link them.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 the concept of polypeptides, their chains, and polarity.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Recognize the significance of N-terminus and C-terminus in polypeptide chains.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Exploring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Protein Structures: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Investigate the secondary structures of proteins, including helices and sheets.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Examine the tertiary structure and the role of amino acid side chains.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Introduce the concept of protein domains and their relevance in protein structure.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Linking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Genes, Proteins, and Function: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Discuss the diverse functions of proteins in cellular processes.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Explore the historical context of linking genes to proteins.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 the one-gene/one-polypeptide hypothesis.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Explain the role of messenger RNA in carrying genetic information and its experimental verification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FBF8531-9DB0-4263-BB61-2ECC609B4061}" type="slidenum">
              <a:rPr lang="en-US" smtClean="0">
                <a:solidFill>
                  <a:srgbClr val="000000"/>
                </a:solidFill>
              </a:rPr>
              <a:pPr eaLnBrk="1" hangingPunct="1"/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Inducible Expression Vectors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Main function of expression vector is to yield the product of a gene – usually more is better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this reason, expression vectors have very strong promoters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Prefer keep a cloned gene repressed until time to express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Large quantities of eukaryotic protein in bacteria are usually toxic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accumulate to levels that interfere with bacterial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Expressed protein may form insoluble aggregates, </a:t>
            </a:r>
            <a:r>
              <a:rPr lang="en-US" sz="2400" smtClean="0">
                <a:solidFill>
                  <a:schemeClr val="hlink"/>
                </a:solidFill>
              </a:rPr>
              <a:t>inclusion bodies</a:t>
            </a:r>
          </a:p>
        </p:txBody>
      </p:sp>
    </p:spTree>
    <p:extLst>
      <p:ext uri="{BB962C8B-B14F-4D97-AF65-F5344CB8AC3E}">
        <p14:creationId xmlns:p14="http://schemas.microsoft.com/office/powerpoint/2010/main" val="7085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83CEC03-D80D-4BAD-94AD-3135475F71E1}" type="slidenum">
              <a:rPr lang="en-US" smtClean="0">
                <a:solidFill>
                  <a:srgbClr val="000000"/>
                </a:solidFill>
              </a:rPr>
              <a:pPr eaLnBrk="1" hangingPunct="1"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Controlling the</a:t>
            </a:r>
            <a:r>
              <a:rPr lang="en-US" i="1" smtClean="0"/>
              <a:t> lac</a:t>
            </a:r>
            <a:r>
              <a:rPr lang="en-US" smtClean="0"/>
              <a:t> Promoter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lac</a:t>
            </a:r>
            <a:r>
              <a:rPr lang="en-US" smtClean="0"/>
              <a:t> promoter is somewhat inducible</a:t>
            </a:r>
          </a:p>
          <a:p>
            <a:pPr lvl="1" eaLnBrk="1" hangingPunct="1"/>
            <a:r>
              <a:rPr lang="en-US" smtClean="0"/>
              <a:t>Stays off until stimulated</a:t>
            </a:r>
          </a:p>
          <a:p>
            <a:pPr lvl="1" eaLnBrk="1" hangingPunct="1"/>
            <a:r>
              <a:rPr lang="en-US" smtClean="0"/>
              <a:t>Actually repression is incomplete or leaky</a:t>
            </a:r>
          </a:p>
          <a:p>
            <a:pPr lvl="1" eaLnBrk="1" hangingPunct="1"/>
            <a:r>
              <a:rPr lang="en-US" smtClean="0"/>
              <a:t>Some expression will still occur</a:t>
            </a:r>
          </a:p>
          <a:p>
            <a:pPr eaLnBrk="1" hangingPunct="1"/>
            <a:r>
              <a:rPr lang="en-US" smtClean="0"/>
              <a:t>To avoid this problem, express using a plasmid or phagemid carrying its own </a:t>
            </a:r>
            <a:r>
              <a:rPr lang="en-US" i="1" smtClean="0"/>
              <a:t>lacI</a:t>
            </a:r>
            <a:r>
              <a:rPr lang="en-US" smtClean="0"/>
              <a:t> repressor gene, such as pBS</a:t>
            </a:r>
          </a:p>
        </p:txBody>
      </p:sp>
    </p:spTree>
    <p:extLst>
      <p:ext uri="{BB962C8B-B14F-4D97-AF65-F5344CB8AC3E}">
        <p14:creationId xmlns:p14="http://schemas.microsoft.com/office/powerpoint/2010/main" val="32669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3DBD269-C748-4705-9BDA-FCAE09A172D1}" type="slidenum">
              <a:rPr lang="en-US" smtClean="0">
                <a:solidFill>
                  <a:srgbClr val="000000"/>
                </a:solidFill>
              </a:rPr>
              <a:pPr eaLnBrk="1" hangingPunct="1"/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Arabinose Promoter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hybrid </a:t>
            </a:r>
            <a:r>
              <a:rPr lang="en-US" i="1" smtClean="0"/>
              <a:t>trc</a:t>
            </a:r>
            <a:r>
              <a:rPr lang="en-US" smtClean="0"/>
              <a:t> promoter combines strength of the </a:t>
            </a:r>
            <a:r>
              <a:rPr lang="en-US" i="1" smtClean="0"/>
              <a:t>trp</a:t>
            </a:r>
            <a:r>
              <a:rPr lang="en-US" smtClean="0"/>
              <a:t> (tryptophan operon) promoter with inducibility of </a:t>
            </a:r>
            <a:r>
              <a:rPr lang="en-US" i="1" smtClean="0"/>
              <a:t>lac</a:t>
            </a:r>
            <a:r>
              <a:rPr lang="en-US" smtClean="0"/>
              <a:t> promoter</a:t>
            </a:r>
          </a:p>
          <a:p>
            <a:pPr eaLnBrk="1" hangingPunct="1"/>
            <a:r>
              <a:rPr lang="en-US" smtClean="0"/>
              <a:t>Promoter from </a:t>
            </a:r>
            <a:r>
              <a:rPr lang="en-US" i="1" smtClean="0"/>
              <a:t>ara</a:t>
            </a:r>
            <a:r>
              <a:rPr lang="en-US" smtClean="0"/>
              <a:t> operon, P</a:t>
            </a:r>
            <a:r>
              <a:rPr lang="en-US" baseline="-25000" smtClean="0"/>
              <a:t>BAD</a:t>
            </a:r>
            <a:r>
              <a:rPr lang="en-US" smtClean="0"/>
              <a:t>, allow fine control of transcription</a:t>
            </a:r>
          </a:p>
          <a:p>
            <a:pPr lvl="1" eaLnBrk="1" hangingPunct="1"/>
            <a:r>
              <a:rPr lang="en-US" smtClean="0"/>
              <a:t>Inducible by arabinose, a sugar</a:t>
            </a:r>
          </a:p>
          <a:p>
            <a:pPr lvl="1" eaLnBrk="1" hangingPunct="1"/>
            <a:r>
              <a:rPr lang="en-US" smtClean="0"/>
              <a:t>Transcription rate varies with arabinose concentration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7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FF52D96-0B37-494D-AFD5-AD12CF49E2A3}" type="slidenum">
              <a:rPr lang="en-US" smtClean="0">
                <a:solidFill>
                  <a:srgbClr val="000000"/>
                </a:solidFill>
              </a:rPr>
              <a:pPr eaLnBrk="1" hangingPunct="1"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Tightly Controlled Promoter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Lambda (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) phage promoter, P</a:t>
            </a:r>
            <a:r>
              <a:rPr lang="en-US" baseline="-25000" smtClean="0"/>
              <a:t>L</a:t>
            </a:r>
            <a:r>
              <a:rPr lang="en-US" smtClean="0"/>
              <a:t>, is tightly controlled</a:t>
            </a:r>
          </a:p>
          <a:p>
            <a:pPr eaLnBrk="1" hangingPunct="1"/>
            <a:r>
              <a:rPr lang="en-US" smtClean="0"/>
              <a:t>Expression vectors with this promoter-operator system are used in host cells with temperature-sensitive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 repressor gene</a:t>
            </a:r>
          </a:p>
          <a:p>
            <a:pPr lvl="1" eaLnBrk="1" hangingPunct="1"/>
            <a:r>
              <a:rPr lang="en-US" smtClean="0"/>
              <a:t>Repressor functions are low temperatures</a:t>
            </a:r>
          </a:p>
          <a:p>
            <a:pPr lvl="1" eaLnBrk="1" hangingPunct="1"/>
            <a:r>
              <a:rPr lang="en-US" smtClean="0"/>
              <a:t>Raise temperature to nonpermissive temperature, the repressor doesn’t function and cloned gene is expressed</a:t>
            </a:r>
          </a:p>
        </p:txBody>
      </p:sp>
    </p:spTree>
    <p:extLst>
      <p:ext uri="{BB962C8B-B14F-4D97-AF65-F5344CB8AC3E}">
        <p14:creationId xmlns:p14="http://schemas.microsoft.com/office/powerpoint/2010/main" val="1170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2A0604D-34ED-463F-B932-D2725953A0DA}" type="slidenum">
              <a:rPr lang="en-US" smtClean="0">
                <a:solidFill>
                  <a:srgbClr val="000000"/>
                </a:solidFill>
              </a:rPr>
              <a:pPr eaLnBrk="1" hangingPunct="1"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Expression vectors are designed to yield the protein product of a cloned gene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a lac inducer is added, cell begins to make T7 polymerase which transcribes the gene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molecules of T7 polymerase are made, so gene is turned on to a very high level with abundant amount of protein product made</a:t>
            </a:r>
          </a:p>
        </p:txBody>
      </p:sp>
    </p:spTree>
    <p:extLst>
      <p:ext uri="{BB962C8B-B14F-4D97-AF65-F5344CB8AC3E}">
        <p14:creationId xmlns:p14="http://schemas.microsoft.com/office/powerpoint/2010/main" val="39392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D3CFA735-543E-4648-919D-AF9F55A96ABD}" type="slidenum">
              <a:rPr lang="en-US" smtClean="0">
                <a:solidFill>
                  <a:srgbClr val="000000"/>
                </a:solidFill>
              </a:rPr>
              <a:pPr eaLnBrk="1" hangingPunct="1"/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Expression Vectors That Produce Fusion Proteins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3"/>
            <a:ext cx="113792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Most vectors express fusion proteins</a:t>
            </a:r>
          </a:p>
          <a:p>
            <a:pPr lvl="1" eaLnBrk="1" hangingPunct="1"/>
            <a:r>
              <a:rPr lang="en-US" sz="2400" smtClean="0"/>
              <a:t>The actual natural product of the gene isn’t made</a:t>
            </a:r>
          </a:p>
          <a:p>
            <a:pPr lvl="1" eaLnBrk="1" hangingPunct="1"/>
            <a:r>
              <a:rPr lang="en-US" sz="2400" smtClean="0"/>
              <a:t>Extra amino acids help in purifying the protein product</a:t>
            </a:r>
          </a:p>
          <a:p>
            <a:pPr eaLnBrk="1" hangingPunct="1"/>
            <a:r>
              <a:rPr lang="en-US" sz="2800" smtClean="0"/>
              <a:t>Oligohistidine expression vector has a short sequence just upstream of MCS encoding 6 His</a:t>
            </a:r>
          </a:p>
          <a:p>
            <a:pPr lvl="1" eaLnBrk="1" hangingPunct="1"/>
            <a:r>
              <a:rPr lang="en-US" sz="2400" smtClean="0"/>
              <a:t>Oligohistidine has a high affinity for divalent metal ions like Ni</a:t>
            </a:r>
            <a:r>
              <a:rPr lang="en-US" sz="2400" baseline="30000" smtClean="0"/>
              <a:t>2+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/>
              <a:t>Permits purification by nickel affinity chromatography</a:t>
            </a:r>
          </a:p>
          <a:p>
            <a:pPr lvl="1" eaLnBrk="1" hangingPunct="1"/>
            <a:r>
              <a:rPr lang="en-US" sz="2400" smtClean="0"/>
              <a:t>His tag can be removed using enzyme enterokinase without damage to the protein product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2933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E9C0EEC2-4AF8-4576-87CD-68FCDA1D08D6}" type="slidenum">
              <a:rPr lang="en-US" smtClean="0">
                <a:solidFill>
                  <a:srgbClr val="000000"/>
                </a:solidFill>
              </a:rPr>
              <a:pPr eaLnBrk="1" hangingPunct="1"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Oligohistidine Expression Vector</a:t>
            </a:r>
          </a:p>
        </p:txBody>
      </p:sp>
      <p:pic>
        <p:nvPicPr>
          <p:cNvPr id="66564" name="Picture 5" descr="using_oligohistidi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08211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A0AE39A-565F-49E0-A3C0-6B506528B08C}" type="slidenum">
              <a:rPr lang="en-US" smtClean="0">
                <a:solidFill>
                  <a:srgbClr val="000000"/>
                </a:solidFill>
              </a:rPr>
              <a:pPr eaLnBrk="1" hangingPunct="1"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Fusion Proteins in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gt11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1600203"/>
            <a:ext cx="5080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This phage contains </a:t>
            </a:r>
            <a:r>
              <a:rPr lang="en-US" sz="2800" i="1" smtClean="0"/>
              <a:t>lac</a:t>
            </a:r>
            <a:r>
              <a:rPr lang="en-US" sz="2800" smtClean="0"/>
              <a:t> control region and </a:t>
            </a:r>
            <a:r>
              <a:rPr lang="en-US" sz="2800" i="1" smtClean="0"/>
              <a:t>lacZ</a:t>
            </a:r>
            <a:r>
              <a:rPr lang="en-US" sz="2800" smtClean="0"/>
              <a:t> gene</a:t>
            </a:r>
          </a:p>
          <a:p>
            <a:pPr eaLnBrk="1" hangingPunct="1"/>
            <a:r>
              <a:rPr lang="en-US" sz="2800" smtClean="0"/>
              <a:t>Products of gene correctly inserted will be fusion proteins with a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-galactosidase leader</a:t>
            </a:r>
          </a:p>
        </p:txBody>
      </p:sp>
      <p:pic>
        <p:nvPicPr>
          <p:cNvPr id="67589" name="Picture 6" descr="synthesizing_fusi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1371600"/>
            <a:ext cx="47434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580BFAD-7D90-4D10-AFE6-67B6C31AEBDF}" type="slidenum">
              <a:rPr lang="en-US" smtClean="0">
                <a:solidFill>
                  <a:srgbClr val="000000"/>
                </a:solidFill>
              </a:rPr>
              <a:pPr eaLnBrk="1" hangingPunct="1"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Antibody Screening With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gt11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5892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Lambda phages with cDNA inserts are plated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Protein released are blotted onto a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Probe with antibody to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Antibody bound to protein from plaque is detected with labeled protein 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Partial cDNAs can be completed with RACE</a:t>
            </a:r>
          </a:p>
        </p:txBody>
      </p:sp>
      <p:pic>
        <p:nvPicPr>
          <p:cNvPr id="68613" name="Picture 7" descr="detecting_positiv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9" y="1371600"/>
            <a:ext cx="57954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E22E25C-B904-42F8-9314-9B13D0DC623C}" type="slidenum">
              <a:rPr lang="en-US" smtClean="0">
                <a:solidFill>
                  <a:srgbClr val="000000"/>
                </a:solidFill>
              </a:rPr>
              <a:pPr eaLnBrk="1" hangingPunct="1"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Expression vectors frequently produce fusion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One part of the protein comes from coding sequences in the vector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part from sequences in the cloned gene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fusion proteins have advantage of being simple to isolate by affinity chromatography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Vector lgt11 produces fusion proteins that can be detected in plaques with a specific antiserum</a:t>
            </a:r>
          </a:p>
        </p:txBody>
      </p:sp>
    </p:spTree>
    <p:extLst>
      <p:ext uri="{BB962C8B-B14F-4D97-AF65-F5344CB8AC3E}">
        <p14:creationId xmlns:p14="http://schemas.microsoft.com/office/powerpoint/2010/main" val="14830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7C058F9F-6A27-4ECF-B2F1-53B5033B172E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3.1  Storing Information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600206"/>
            <a:ext cx="6705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Producing a protein from DNA information involves both transcription and translation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codon</a:t>
            </a:r>
            <a:r>
              <a:rPr lang="en-US" sz="2400" dirty="0" smtClean="0"/>
              <a:t> is the 3 base sequence that determines what amino acid is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Template strand</a:t>
            </a:r>
            <a:r>
              <a:rPr lang="en-US" sz="2400" dirty="0" smtClean="0"/>
              <a:t> is the complementary DNA strand that is used to generate the mRNA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hlink"/>
                </a:solidFill>
              </a:rPr>
              <a:t>Nontemplate</a:t>
            </a:r>
            <a:r>
              <a:rPr lang="en-US" sz="2400" dirty="0" smtClean="0"/>
              <a:t> strand is not used in RNA transcription</a:t>
            </a:r>
          </a:p>
        </p:txBody>
      </p:sp>
      <p:pic>
        <p:nvPicPr>
          <p:cNvPr id="3077" name="Picture 7" descr="outline_of_gene_exp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362204"/>
            <a:ext cx="5384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D82833B5-A4D9-4AD0-BF3E-702D6E9E8F6D}" type="slidenum">
              <a:rPr lang="en-US" smtClean="0">
                <a:solidFill>
                  <a:srgbClr val="000000"/>
                </a:solidFill>
              </a:rPr>
              <a:pPr eaLnBrk="1" hangingPunct="1"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Bacterial Expression System Shortcomings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problems with expression of eukaryotic proteins in a bacterial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Bacteria may recognize the proteins as foreign and destroy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Posttranslational modifications are different in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Bacterial environment may not permit correct protein folding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Very high levels of cloned eukaryotic proteins can be expressed in useless, insoluble form</a:t>
            </a:r>
          </a:p>
        </p:txBody>
      </p:sp>
    </p:spTree>
    <p:extLst>
      <p:ext uri="{BB962C8B-B14F-4D97-AF65-F5344CB8AC3E}">
        <p14:creationId xmlns:p14="http://schemas.microsoft.com/office/powerpoint/2010/main" val="843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BF03442-453B-472C-BAD2-46AFAB0882FF}" type="slidenum">
              <a:rPr lang="en-US" smtClean="0">
                <a:solidFill>
                  <a:srgbClr val="000000"/>
                </a:solidFill>
              </a:rPr>
              <a:pPr eaLnBrk="1" hangingPunct="1"/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Eukaryotic Expression Systems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37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Avoid bacterial expression problems by expressing the protein in eukaryotic cell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Initial cloning done in </a:t>
            </a:r>
            <a:r>
              <a:rPr lang="en-US" i="1" smtClean="0"/>
              <a:t>E. coli</a:t>
            </a:r>
            <a:r>
              <a:rPr lang="en-US" smtClean="0"/>
              <a:t> using a </a:t>
            </a:r>
            <a:r>
              <a:rPr lang="en-US" smtClean="0">
                <a:solidFill>
                  <a:schemeClr val="hlink"/>
                </a:solidFill>
              </a:rPr>
              <a:t>shuttle vector</a:t>
            </a:r>
            <a:r>
              <a:rPr lang="en-US" smtClean="0"/>
              <a:t>, able to replicate in both bacterial and eukaryotic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Yeast is suited for this 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Rapid growth and ease of 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Still a eukaryote with more appropriate posttranslational modification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Secretes protein in growth medium so easy purification</a:t>
            </a:r>
          </a:p>
        </p:txBody>
      </p:sp>
    </p:spTree>
    <p:extLst>
      <p:ext uri="{BB962C8B-B14F-4D97-AF65-F5344CB8AC3E}">
        <p14:creationId xmlns:p14="http://schemas.microsoft.com/office/powerpoint/2010/main" val="22763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1C49BF0-34A9-48C6-BF58-D3E250AC2EAC}" type="slidenum">
              <a:rPr lang="en-US" smtClean="0">
                <a:solidFill>
                  <a:srgbClr val="000000"/>
                </a:solidFill>
              </a:rPr>
              <a:pPr eaLnBrk="1" hangingPunct="1"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Baculovirus As Expression Vector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Viruses in this class have a large circular DNA genome, 130 kb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Major viral structural protein is made in huge amounts in infected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Promoter for this protein, polyhedrin, is very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vectors can produce up to 0.5 g of protein per liter of medium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Nonrecombinant viral DNA entering cells cannot result in infectious virus as it lacks an essential gene supplied by the vector</a:t>
            </a:r>
          </a:p>
        </p:txBody>
      </p:sp>
    </p:spTree>
    <p:extLst>
      <p:ext uri="{BB962C8B-B14F-4D97-AF65-F5344CB8AC3E}">
        <p14:creationId xmlns:p14="http://schemas.microsoft.com/office/powerpoint/2010/main" val="141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D185ACD2-180E-496A-9A29-9DB512B99C95}" type="slidenum">
              <a:rPr lang="en-US" smtClean="0">
                <a:solidFill>
                  <a:srgbClr val="000000"/>
                </a:solidFill>
              </a:rPr>
              <a:pPr eaLnBrk="1" hangingPunct="1"/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Baculovirus Expression</a:t>
            </a:r>
          </a:p>
        </p:txBody>
      </p:sp>
      <p:pic>
        <p:nvPicPr>
          <p:cNvPr id="73732" name="Picture 5" descr="expressing_gen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2" y="1295400"/>
            <a:ext cx="6210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6CDF18D-52A7-4B63-8996-3566A70F6A2A}" type="slidenum">
              <a:rPr lang="en-US" smtClean="0">
                <a:solidFill>
                  <a:srgbClr val="000000"/>
                </a:solidFill>
              </a:rPr>
              <a:pPr eaLnBrk="1" hangingPunct="1"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Animal Cell Transfection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Calcium phosphate</a:t>
            </a:r>
          </a:p>
          <a:p>
            <a:pPr lvl="1" eaLnBrk="1" hangingPunct="1"/>
            <a:r>
              <a:rPr lang="en-US" sz="2600" smtClean="0"/>
              <a:t>Mix cells with DNA in a phosphate buffer</a:t>
            </a:r>
          </a:p>
          <a:p>
            <a:pPr lvl="1" eaLnBrk="1" hangingPunct="1"/>
            <a:r>
              <a:rPr lang="en-US" sz="2600" smtClean="0"/>
              <a:t>Then solution of calcium salt added to form a precipitate</a:t>
            </a:r>
          </a:p>
          <a:p>
            <a:pPr lvl="1" eaLnBrk="1" hangingPunct="1"/>
            <a:r>
              <a:rPr lang="en-US" sz="2600" smtClean="0"/>
              <a:t>Cells take up the calcium phosphate crystals which include some DNA</a:t>
            </a:r>
          </a:p>
          <a:p>
            <a:pPr eaLnBrk="1" hangingPunct="1"/>
            <a:r>
              <a:rPr lang="en-US" sz="2800" smtClean="0"/>
              <a:t>Liposomes</a:t>
            </a:r>
          </a:p>
          <a:p>
            <a:pPr lvl="1" eaLnBrk="1" hangingPunct="1"/>
            <a:r>
              <a:rPr lang="en-US" sz="2600" smtClean="0"/>
              <a:t>DNA mixed with lipid to form liposomes, small vesicles with some of the DNA inside</a:t>
            </a:r>
          </a:p>
          <a:p>
            <a:pPr lvl="1" eaLnBrk="1" hangingPunct="1"/>
            <a:r>
              <a:rPr lang="en-US" sz="2600" smtClean="0"/>
              <a:t>DNA-bearing liposomes fuse with cell membrane carrying DNA inside the cell</a:t>
            </a:r>
          </a:p>
        </p:txBody>
      </p:sp>
    </p:spTree>
    <p:extLst>
      <p:ext uri="{BB962C8B-B14F-4D97-AF65-F5344CB8AC3E}">
        <p14:creationId xmlns:p14="http://schemas.microsoft.com/office/powerpoint/2010/main" val="3097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F21FF39-75C6-442A-BC6F-2F61676B45F2}" type="slidenum">
              <a:rPr lang="en-US" smtClean="0">
                <a:solidFill>
                  <a:srgbClr val="000000"/>
                </a:solidFill>
              </a:rPr>
              <a:pPr eaLnBrk="1" hangingPunct="1"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3"/>
            <a:ext cx="11277600" cy="4525963"/>
          </a:xfrm>
        </p:spPr>
        <p:txBody>
          <a:bodyPr/>
          <a:lstStyle/>
          <a:p>
            <a:pPr eaLnBrk="1" hangingPunct="1"/>
            <a:r>
              <a:rPr lang="en-US" smtClean="0"/>
              <a:t>Foreign genes can be expressed in eukaryotic cells</a:t>
            </a:r>
          </a:p>
          <a:p>
            <a:pPr eaLnBrk="1" hangingPunct="1"/>
            <a:r>
              <a:rPr lang="en-US" smtClean="0"/>
              <a:t>These eukaryotic systems have advantages over prokaryotic ones</a:t>
            </a:r>
          </a:p>
          <a:p>
            <a:pPr lvl="1" eaLnBrk="1" hangingPunct="1"/>
            <a:r>
              <a:rPr lang="en-US" smtClean="0"/>
              <a:t>Made in eukaryotic cells tend to fold properly and are then soluble rather than aggregated into insoluble inclusion bodies</a:t>
            </a:r>
          </a:p>
          <a:p>
            <a:pPr lvl="1" eaLnBrk="1" hangingPunct="1"/>
            <a:r>
              <a:rPr lang="en-US" smtClean="0"/>
              <a:t>Posttranslational modifications are made in a eukaryotic manner</a:t>
            </a:r>
          </a:p>
        </p:txBody>
      </p:sp>
    </p:spTree>
    <p:extLst>
      <p:ext uri="{BB962C8B-B14F-4D97-AF65-F5344CB8AC3E}">
        <p14:creationId xmlns:p14="http://schemas.microsoft.com/office/powerpoint/2010/main" val="5397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4F0B4A54-F0C8-446F-AAE8-95E9EE21DC60}" type="slidenum">
              <a:rPr lang="en-US" smtClean="0">
                <a:solidFill>
                  <a:srgbClr val="000000"/>
                </a:solidFill>
              </a:rPr>
              <a:pPr eaLnBrk="1" hangingPunct="1"/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Ti Plasmid to Transfer Genes to Plants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Genes can be introduced into plants with vectors that can replicate in plant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bacterial vector promoters and replication origins are not recognized by plant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Plasmids are used containing </a:t>
            </a:r>
            <a:r>
              <a:rPr lang="en-US" smtClean="0">
                <a:solidFill>
                  <a:schemeClr val="hlink"/>
                </a:solidFill>
              </a:rPr>
              <a:t>T-DNA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T-DNA is derived from a plasmid known as tumor-inducing (Ti)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Ti plasmid comes from bacteria that cause plant tumors called crown galls</a:t>
            </a:r>
          </a:p>
        </p:txBody>
      </p:sp>
    </p:spTree>
    <p:extLst>
      <p:ext uri="{BB962C8B-B14F-4D97-AF65-F5344CB8AC3E}">
        <p14:creationId xmlns:p14="http://schemas.microsoft.com/office/powerpoint/2010/main" val="23071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6E14998-682C-42CB-9F1B-4A22628F4057}" type="slidenum">
              <a:rPr lang="en-US" smtClean="0">
                <a:solidFill>
                  <a:srgbClr val="000000"/>
                </a:solidFill>
              </a:rPr>
              <a:pPr eaLnBrk="1" hangingPunct="1"/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 Plasmid Infection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Bacterium infects plant, transfers Ti plasmid to host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T-DNA integrates into the plant DNA causing abnormal proliferation of plant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T-DNA genes direct the synthesis of unusual organic acids, opines which can serve as an energy source to the infecting bacteria but are useless to the plant</a:t>
            </a:r>
          </a:p>
        </p:txBody>
      </p:sp>
    </p:spTree>
    <p:extLst>
      <p:ext uri="{BB962C8B-B14F-4D97-AF65-F5344CB8AC3E}">
        <p14:creationId xmlns:p14="http://schemas.microsoft.com/office/powerpoint/2010/main" val="6590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4031A12-8084-4748-B8AF-21CF99A7ABE1}" type="slidenum">
              <a:rPr lang="en-US" smtClean="0">
                <a:solidFill>
                  <a:srgbClr val="000000"/>
                </a:solidFill>
              </a:rPr>
              <a:pPr eaLnBrk="1" hangingPunct="1"/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 Plasmid Transfers Crown Gall</a:t>
            </a:r>
          </a:p>
        </p:txBody>
      </p:sp>
      <p:pic>
        <p:nvPicPr>
          <p:cNvPr id="78852" name="Picture 5" descr="crown_gall_tumors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295400"/>
            <a:ext cx="695113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BE2C079-E279-4E93-A408-32D9E58D9535}" type="slidenum">
              <a:rPr lang="en-US" smtClean="0">
                <a:solidFill>
                  <a:srgbClr val="000000"/>
                </a:solidFill>
              </a:rPr>
              <a:pPr eaLnBrk="1" hangingPunct="1"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the T-DNA Plasmid</a:t>
            </a:r>
          </a:p>
        </p:txBody>
      </p:sp>
      <p:pic>
        <p:nvPicPr>
          <p:cNvPr id="79876" name="Picture 6" descr="using_t_dna_plasmid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19200"/>
            <a:ext cx="43264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A64BA2D-E0C2-4D15-B9B6-1E92D5757BD1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Polypeptides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11582400" cy="3505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Amino acids are joined together via peptide bonds</a:t>
            </a:r>
          </a:p>
          <a:p>
            <a:pPr eaLnBrk="1" hangingPunct="1"/>
            <a:r>
              <a:rPr lang="en-US" sz="2800" dirty="0" smtClean="0"/>
              <a:t>Chains of amino acids are called </a:t>
            </a:r>
            <a:r>
              <a:rPr lang="en-US" sz="2800" dirty="0" smtClean="0">
                <a:solidFill>
                  <a:schemeClr val="hlink"/>
                </a:solidFill>
              </a:rPr>
              <a:t>polypeptides</a:t>
            </a:r>
          </a:p>
          <a:p>
            <a:pPr eaLnBrk="1" hangingPunct="1"/>
            <a:r>
              <a:rPr lang="en-US" sz="2800" dirty="0" smtClean="0"/>
              <a:t>Proteins are composed of 1 or more polypeptides</a:t>
            </a:r>
          </a:p>
          <a:p>
            <a:pPr eaLnBrk="1" hangingPunct="1"/>
            <a:r>
              <a:rPr lang="en-US" sz="2800" dirty="0" smtClean="0"/>
              <a:t>Polypeptides have polarity as does DNA</a:t>
            </a:r>
          </a:p>
          <a:p>
            <a:pPr lvl="1" eaLnBrk="1" hangingPunct="1"/>
            <a:r>
              <a:rPr lang="en-US" sz="2400" dirty="0" smtClean="0"/>
              <a:t>Free amino group at one end is the amino- or N-terminus</a:t>
            </a:r>
          </a:p>
          <a:p>
            <a:pPr lvl="1" eaLnBrk="1" hangingPunct="1"/>
            <a:r>
              <a:rPr lang="en-US" sz="2400" dirty="0" smtClean="0"/>
              <a:t>Free hydroxyl group at the other end is the carboxyl- or C-terminus</a:t>
            </a:r>
          </a:p>
        </p:txBody>
      </p:sp>
      <p:pic>
        <p:nvPicPr>
          <p:cNvPr id="5125" name="Picture 6" descr="peptide_bond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117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1" y="280878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7717BD6-A268-4941-AD43-3FD9C8AC3F24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Protein Structure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Linear order of amino acids is a protein’s primary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Interaction of the amino acids’ amino and carboxyl groups gives rise to the secondary structure of a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Secondary structure is the result of amino acid and carboxyl group hydrogen bonding among near neighbors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Common types of secondary structure:</a:t>
            </a:r>
          </a:p>
          <a:p>
            <a:pPr lvl="2" eaLnBrk="1" hangingPunct="1">
              <a:lnSpc>
                <a:spcPct val="90000"/>
              </a:lnSpc>
              <a:buFontTx/>
              <a:buChar char="·"/>
            </a:pPr>
            <a:r>
              <a:rPr lang="en-US" dirty="0" smtClean="0">
                <a:latin typeface="Symbol" pitchFamily="18" charset="2"/>
              </a:rPr>
              <a:t>a-</a:t>
            </a:r>
            <a:r>
              <a:rPr lang="en-US" dirty="0" smtClean="0"/>
              <a:t>helix</a:t>
            </a:r>
          </a:p>
          <a:p>
            <a:pPr lvl="2" eaLnBrk="1" hangingPunct="1">
              <a:lnSpc>
                <a:spcPct val="90000"/>
              </a:lnSpc>
              <a:buFontTx/>
              <a:buChar char="·"/>
            </a:pPr>
            <a:r>
              <a:rPr lang="en-US" dirty="0" smtClean="0">
                <a:latin typeface="Symbol" pitchFamily="18" charset="2"/>
              </a:rPr>
              <a:t>b-</a:t>
            </a:r>
            <a:r>
              <a:rPr lang="en-US" dirty="0" smtClean="0"/>
              <a:t>sheet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1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1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6.xml><?xml version="1.0" encoding="utf-8"?>
<a:theme xmlns:a="http://schemas.openxmlformats.org/drawingml/2006/main" name="3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7.xml><?xml version="1.0" encoding="utf-8"?>
<a:theme xmlns:a="http://schemas.openxmlformats.org/drawingml/2006/main" name="2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4073</Words>
  <Application>Microsoft Office PowerPoint</Application>
  <PresentationFormat>Custom</PresentationFormat>
  <Paragraphs>532</Paragraphs>
  <Slides>80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SavonVTI</vt:lpstr>
      <vt:lpstr>WeaverCh00</vt:lpstr>
      <vt:lpstr>1_SavonVTI</vt:lpstr>
      <vt:lpstr>1_WeaverCh00</vt:lpstr>
      <vt:lpstr>2_SavonVTI</vt:lpstr>
      <vt:lpstr>3_SavonVTI</vt:lpstr>
      <vt:lpstr>2_WeaverCh00</vt:lpstr>
      <vt:lpstr>4_SavonVTI</vt:lpstr>
      <vt:lpstr>Molecular Biology &amp; Proteomics Transformation and selection of recombinant DNA  Lec. 1 </vt:lpstr>
      <vt:lpstr>Outline</vt:lpstr>
      <vt:lpstr>Outline</vt:lpstr>
      <vt:lpstr>Outline</vt:lpstr>
      <vt:lpstr>Objectives </vt:lpstr>
      <vt:lpstr>Objectives </vt:lpstr>
      <vt:lpstr>3.1  Storing Information</vt:lpstr>
      <vt:lpstr>Polypeptides</vt:lpstr>
      <vt:lpstr>Types of Protein Structure</vt:lpstr>
      <vt:lpstr>Helical Secondary Structure</vt:lpstr>
      <vt:lpstr>Sheet Secondary Structure</vt:lpstr>
      <vt:lpstr>Tertiary Structure</vt:lpstr>
      <vt:lpstr>Protein Domains</vt:lpstr>
      <vt:lpstr>Summary</vt:lpstr>
      <vt:lpstr>Protein Function</vt:lpstr>
      <vt:lpstr>Relationship Between Genes and Proteins</vt:lpstr>
      <vt:lpstr>One-gene / One-polypeptide</vt:lpstr>
      <vt:lpstr>Information Carrier</vt:lpstr>
      <vt:lpstr>Discovery of Messenger RNA</vt:lpstr>
      <vt:lpstr>Experiment to Test mRNA</vt:lpstr>
      <vt:lpstr>Crick and Jacob Experiments</vt:lpstr>
      <vt:lpstr>Summary</vt:lpstr>
      <vt:lpstr>Molecular Biology &amp; Proteomics Transformation and selection of recombinant DNA  Lec. 2 </vt:lpstr>
      <vt:lpstr>Outline</vt:lpstr>
      <vt:lpstr>Outline</vt:lpstr>
      <vt:lpstr>Objectives </vt:lpstr>
      <vt:lpstr>Objectives </vt:lpstr>
      <vt:lpstr>Transcription</vt:lpstr>
      <vt:lpstr>Synthesis of RNA</vt:lpstr>
      <vt:lpstr>Transcription Phases</vt:lpstr>
      <vt:lpstr>Initiation</vt:lpstr>
      <vt:lpstr>Elongation</vt:lpstr>
      <vt:lpstr>Differences Between Transcription and DNA Replication</vt:lpstr>
      <vt:lpstr>Termination</vt:lpstr>
      <vt:lpstr>Transcription Landmarks</vt:lpstr>
      <vt:lpstr>Summary</vt:lpstr>
      <vt:lpstr>Translation - Ribosomes</vt:lpstr>
      <vt:lpstr>Ribosomal RNA</vt:lpstr>
      <vt:lpstr>Summary</vt:lpstr>
      <vt:lpstr>Translation Adapter Molecule</vt:lpstr>
      <vt:lpstr>Transfer RNA: Adapter Molecule</vt:lpstr>
      <vt:lpstr>Codons and Anticodons</vt:lpstr>
      <vt:lpstr>Summary</vt:lpstr>
      <vt:lpstr>Initiation of Protein Synthesis</vt:lpstr>
      <vt:lpstr>Translation Elongation</vt:lpstr>
      <vt:lpstr>A Summary of Translation Elongation</vt:lpstr>
      <vt:lpstr>Termination of Translation and mRNA Structure</vt:lpstr>
      <vt:lpstr>Structural Relationship Between Gene, mRNA and Protein</vt:lpstr>
      <vt:lpstr>Structural Relationship Between Gene, mRNA and Protein</vt:lpstr>
      <vt:lpstr>3.2  Replication</vt:lpstr>
      <vt:lpstr>Types of Replication</vt:lpstr>
      <vt:lpstr>3.3  Mutations</vt:lpstr>
      <vt:lpstr>Sickle Cell Disease</vt:lpstr>
      <vt:lpstr>Gene and Protein Mutation</vt:lpstr>
      <vt:lpstr>References</vt:lpstr>
      <vt:lpstr>Molecular Biology &amp; Proteomics Transformation and selection of recombinant DNA  Lec. 3  </vt:lpstr>
      <vt:lpstr>Methods of Expressing Cloned Genes</vt:lpstr>
      <vt:lpstr>Expression Vectors</vt:lpstr>
      <vt:lpstr>Fusion Proteins</vt:lpstr>
      <vt:lpstr>Inducible Expression Vectors</vt:lpstr>
      <vt:lpstr>Controlling the lac Promoter</vt:lpstr>
      <vt:lpstr>Arabinose Promoter</vt:lpstr>
      <vt:lpstr>Tightly Controlled Promoter</vt:lpstr>
      <vt:lpstr>Summary</vt:lpstr>
      <vt:lpstr>Expression Vectors That Produce Fusion Proteins</vt:lpstr>
      <vt:lpstr>Oligohistidine Expression Vector</vt:lpstr>
      <vt:lpstr>Fusion Proteins in lgt11</vt:lpstr>
      <vt:lpstr>Antibody Screening With lgt11</vt:lpstr>
      <vt:lpstr>Summary</vt:lpstr>
      <vt:lpstr>Bacterial Expression System Shortcomings</vt:lpstr>
      <vt:lpstr>Eukaryotic Expression Systems</vt:lpstr>
      <vt:lpstr>Use of Baculovirus As Expression Vector</vt:lpstr>
      <vt:lpstr>Baculovirus Expression</vt:lpstr>
      <vt:lpstr>Animal Cell Transfection</vt:lpstr>
      <vt:lpstr>Summary</vt:lpstr>
      <vt:lpstr>Using the Ti Plasmid to Transfer Genes to Plants</vt:lpstr>
      <vt:lpstr>Ti Plasmid Infection</vt:lpstr>
      <vt:lpstr>Ti Plasmid Transfers Crown Gall</vt:lpstr>
      <vt:lpstr>Use of the T-DNA Plasmid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dell</cp:lastModifiedBy>
  <cp:revision>58</cp:revision>
  <dcterms:created xsi:type="dcterms:W3CDTF">2023-08-06T13:50:32Z</dcterms:created>
  <dcterms:modified xsi:type="dcterms:W3CDTF">2023-11-29T04:42:34Z</dcterms:modified>
</cp:coreProperties>
</file>