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4"/>
  </p:notesMasterIdLst>
  <p:sldIdLst>
    <p:sldId id="256" r:id="rId2"/>
    <p:sldId id="271" r:id="rId3"/>
    <p:sldId id="320" r:id="rId4"/>
    <p:sldId id="321" r:id="rId5"/>
    <p:sldId id="322" r:id="rId6"/>
    <p:sldId id="323" r:id="rId7"/>
    <p:sldId id="324" r:id="rId8"/>
    <p:sldId id="325" r:id="rId9"/>
    <p:sldId id="326" r:id="rId10"/>
    <p:sldId id="327" r:id="rId11"/>
    <p:sldId id="328"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0"/>
  </p:normalViewPr>
  <p:slideViewPr>
    <p:cSldViewPr snapToGrid="0">
      <p:cViewPr varScale="1">
        <p:scale>
          <a:sx n="111" d="100"/>
          <a:sy n="111" d="100"/>
        </p:scale>
        <p:origin x="6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0D635-2920-4AB0-8F6D-976760662D0C}" type="datetimeFigureOut">
              <a:rPr lang="en-US" smtClean="0"/>
              <a:t>12/19/23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F9CAD-0AE4-4D27-A8BE-46A828B50C79}" type="slidenum">
              <a:rPr lang="en-US" smtClean="0"/>
              <a:t>‹#›</a:t>
            </a:fld>
            <a:endParaRPr lang="en-US"/>
          </a:p>
        </p:txBody>
      </p:sp>
    </p:spTree>
    <p:extLst>
      <p:ext uri="{BB962C8B-B14F-4D97-AF65-F5344CB8AC3E}">
        <p14:creationId xmlns:p14="http://schemas.microsoft.com/office/powerpoint/2010/main" val="361708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1</a:t>
            </a:fld>
            <a:endParaRPr lang="en-US"/>
          </a:p>
        </p:txBody>
      </p:sp>
    </p:spTree>
    <p:extLst>
      <p:ext uri="{BB962C8B-B14F-4D97-AF65-F5344CB8AC3E}">
        <p14:creationId xmlns:p14="http://schemas.microsoft.com/office/powerpoint/2010/main" val="109830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12/19/23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55937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0931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2516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7937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12/19/23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35045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8248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12/19/23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4797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41863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5548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12/19/23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11552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12/19/23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6689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12/19/23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5670205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20"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7" y="0"/>
            <a:ext cx="1219200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5" name="Rectangle 24">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5353249" y="1297576"/>
            <a:ext cx="5716338" cy="3042706"/>
          </a:xfrm>
        </p:spPr>
        <p:txBody>
          <a:bodyPr>
            <a:normAutofit/>
          </a:bodyPr>
          <a:lstStyle/>
          <a:p>
            <a:r>
              <a:rPr lang="en-US" sz="4000" dirty="0">
                <a:solidFill>
                  <a:schemeClr val="tx1"/>
                </a:solidFill>
              </a:rPr>
              <a:t>PHYTOCOSMETICS</a:t>
            </a:r>
            <a:br>
              <a:rPr lang="en-US" sz="4000" dirty="0">
                <a:solidFill>
                  <a:schemeClr val="tx1"/>
                </a:solidFill>
              </a:rPr>
            </a:br>
            <a:r>
              <a:rPr lang="en-US" sz="1800" dirty="0">
                <a:solidFill>
                  <a:schemeClr val="tx1"/>
                </a:solidFill>
              </a:rPr>
              <a:t>PHAR 535</a:t>
            </a:r>
            <a:endParaRPr lang="en-US" sz="4000" dirty="0">
              <a:solidFill>
                <a:schemeClr val="tx1"/>
              </a:solidFill>
            </a:endParaRP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5533786" y="3429000"/>
            <a:ext cx="5355264" cy="2336882"/>
          </a:xfrm>
        </p:spPr>
        <p:txBody>
          <a:bodyPr>
            <a:noAutofit/>
          </a:bodyPr>
          <a:lstStyle/>
          <a:p>
            <a:pPr>
              <a:lnSpc>
                <a:spcPct val="100000"/>
              </a:lnSpc>
              <a:spcAft>
                <a:spcPts val="600"/>
              </a:spcAft>
            </a:pPr>
            <a:r>
              <a:rPr lang="en-US" sz="1400" b="1" dirty="0"/>
              <a:t>Dr. ESRA TARIQ</a:t>
            </a:r>
          </a:p>
          <a:p>
            <a:pPr>
              <a:lnSpc>
                <a:spcPct val="100000"/>
              </a:lnSpc>
              <a:spcAft>
                <a:spcPts val="600"/>
              </a:spcAft>
            </a:pPr>
            <a:r>
              <a:rPr lang="en-US" sz="1600" b="1" dirty="0"/>
              <a:t>Herbal Ingredients Used in Hair Care</a:t>
            </a:r>
          </a:p>
          <a:p>
            <a:pPr>
              <a:lnSpc>
                <a:spcPct val="100000"/>
              </a:lnSpc>
              <a:spcAft>
                <a:spcPts val="600"/>
              </a:spcAft>
            </a:pPr>
            <a:r>
              <a:rPr lang="en-US" sz="1400" dirty="0"/>
              <a:t>Semester-1</a:t>
            </a:r>
          </a:p>
          <a:p>
            <a:pPr>
              <a:lnSpc>
                <a:spcPct val="100000"/>
              </a:lnSpc>
              <a:spcAft>
                <a:spcPts val="600"/>
              </a:spcAft>
            </a:pPr>
            <a:r>
              <a:rPr lang="en-US" sz="1400" dirty="0"/>
              <a:t>Week number: 10</a:t>
            </a:r>
          </a:p>
          <a:p>
            <a:pPr>
              <a:lnSpc>
                <a:spcPct val="100000"/>
              </a:lnSpc>
              <a:spcAft>
                <a:spcPts val="600"/>
              </a:spcAft>
            </a:pPr>
            <a:r>
              <a:rPr lang="en-US" sz="1400" dirty="0"/>
              <a:t>Date : 13/12/2023</a:t>
            </a:r>
          </a:p>
        </p:txBody>
      </p:sp>
      <p:sp>
        <p:nvSpPr>
          <p:cNvPr id="27" name="Rectangle 26">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7" name="Straight Connector 28">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9E2F7C9-81DF-F3F0-E0A3-1B3E21455E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28505" y="2309976"/>
            <a:ext cx="2204151" cy="2204151"/>
          </a:xfrm>
          <a:prstGeom prst="rect">
            <a:avLst/>
          </a:prstGeom>
          <a:noFill/>
          <a:ln>
            <a:noFill/>
          </a:ln>
        </p:spPr>
      </p:pic>
      <p:pic>
        <p:nvPicPr>
          <p:cNvPr id="2050" name="Picture 2" descr="Plant based beauty phytocosmetics promise with extraction, delivery and  certification advances">
            <a:extLst>
              <a:ext uri="{FF2B5EF4-FFF2-40B4-BE49-F238E27FC236}">
                <a16:creationId xmlns:a16="http://schemas.microsoft.com/office/drawing/2014/main" id="{C4B3A01D-5E07-F79E-9919-2FBFE080FD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6999" y="457198"/>
            <a:ext cx="2876599" cy="1679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08BC-7061-8266-6B12-A24F5E66AC4F}"/>
              </a:ext>
            </a:extLst>
          </p:cNvPr>
          <p:cNvSpPr>
            <a:spLocks noGrp="1"/>
          </p:cNvSpPr>
          <p:nvPr>
            <p:ph type="title"/>
          </p:nvPr>
        </p:nvSpPr>
        <p:spPr>
          <a:xfrm>
            <a:off x="1066799" y="642593"/>
            <a:ext cx="9859701" cy="977863"/>
          </a:xfrm>
        </p:spPr>
        <p:txBody>
          <a:bodyPr>
            <a:noAutofit/>
          </a:bodyPr>
          <a:lstStyle/>
          <a:p>
            <a:r>
              <a:rPr lang="en-US" sz="2800" b="1" dirty="0">
                <a:solidFill>
                  <a:schemeClr val="tx1"/>
                </a:solidFill>
                <a:latin typeface="Cambria Math" panose="02040503050406030204" pitchFamily="18" charset="0"/>
                <a:ea typeface="Cambria Math" panose="02040503050406030204" pitchFamily="18" charset="0"/>
              </a:rPr>
              <a:t>H</a:t>
            </a:r>
            <a:r>
              <a:rPr lang="en-US" sz="2800" b="1" dirty="0">
                <a:solidFill>
                  <a:schemeClr val="tx1"/>
                </a:solidFill>
                <a:effectLst/>
                <a:latin typeface="Cambria Math" panose="02040503050406030204" pitchFamily="18" charset="0"/>
                <a:ea typeface="Cambria Math" panose="02040503050406030204" pitchFamily="18" charset="0"/>
              </a:rPr>
              <a:t>erbal shampoo</a:t>
            </a:r>
          </a:p>
        </p:txBody>
      </p:sp>
      <p:sp>
        <p:nvSpPr>
          <p:cNvPr id="5" name="Content Placeholder 4">
            <a:extLst>
              <a:ext uri="{FF2B5EF4-FFF2-40B4-BE49-F238E27FC236}">
                <a16:creationId xmlns:a16="http://schemas.microsoft.com/office/drawing/2014/main" id="{13A4786E-073C-AC5D-A098-266D36D3D2F7}"/>
              </a:ext>
            </a:extLst>
          </p:cNvPr>
          <p:cNvSpPr>
            <a:spLocks noGrp="1"/>
          </p:cNvSpPr>
          <p:nvPr>
            <p:ph idx="1"/>
          </p:nvPr>
        </p:nvSpPr>
        <p:spPr>
          <a:xfrm>
            <a:off x="1066800" y="1663200"/>
            <a:ext cx="10058400" cy="4552207"/>
          </a:xfrm>
        </p:spPr>
        <p:txBody>
          <a:bodyPr>
            <a:normAutofit fontScale="92500" lnSpcReduction="20000"/>
          </a:bodyPr>
          <a:lstStyle/>
          <a:p>
            <a:r>
              <a:rPr lang="en-US" sz="2400" b="1" dirty="0">
                <a:effectLst/>
                <a:latin typeface="Cambria Math" panose="02040503050406030204" pitchFamily="18" charset="0"/>
                <a:ea typeface="Cambria Math" panose="02040503050406030204" pitchFamily="18" charset="0"/>
              </a:rPr>
              <a:t>1) Preparation of extract</a:t>
            </a:r>
          </a:p>
          <a:p>
            <a:r>
              <a:rPr lang="en-US" sz="2400" dirty="0">
                <a:effectLst/>
                <a:latin typeface="Cambria Math" panose="02040503050406030204" pitchFamily="18" charset="0"/>
                <a:ea typeface="Cambria Math" panose="02040503050406030204" pitchFamily="18" charset="0"/>
              </a:rPr>
              <a:t>About 100 g of each powdered plant materials, namely H. rosa-sinensis, E. officinalis, A. </a:t>
            </a:r>
            <a:r>
              <a:rPr lang="en-US" sz="2400" dirty="0" err="1">
                <a:effectLst/>
                <a:latin typeface="Cambria Math" panose="02040503050406030204" pitchFamily="18" charset="0"/>
                <a:ea typeface="Cambria Math" panose="02040503050406030204" pitchFamily="18" charset="0"/>
              </a:rPr>
              <a:t>concinna</a:t>
            </a:r>
            <a:r>
              <a:rPr lang="en-US" sz="2400" dirty="0">
                <a:effectLst/>
                <a:latin typeface="Cambria Math" panose="02040503050406030204" pitchFamily="18" charset="0"/>
                <a:ea typeface="Cambria Math" panose="02040503050406030204" pitchFamily="18" charset="0"/>
              </a:rPr>
              <a:t>, S. indica, E. prostrate, A. </a:t>
            </a:r>
            <a:r>
              <a:rPr lang="en-US" sz="2400" dirty="0" err="1">
                <a:effectLst/>
                <a:latin typeface="Cambria Math" panose="02040503050406030204" pitchFamily="18" charset="0"/>
                <a:ea typeface="Cambria Math" panose="02040503050406030204" pitchFamily="18" charset="0"/>
              </a:rPr>
              <a:t>barbadensis</a:t>
            </a:r>
            <a:r>
              <a:rPr lang="en-US" sz="2400" dirty="0">
                <a:effectLst/>
                <a:latin typeface="Cambria Math" panose="02040503050406030204" pitchFamily="18" charset="0"/>
                <a:ea typeface="Cambria Math" panose="02040503050406030204" pitchFamily="18" charset="0"/>
              </a:rPr>
              <a:t>, and C. auriculata, were homogenized.</a:t>
            </a:r>
          </a:p>
          <a:p>
            <a:r>
              <a:rPr lang="en-US" sz="2400" dirty="0">
                <a:effectLst/>
                <a:latin typeface="Cambria Math" panose="02040503050406030204" pitchFamily="18" charset="0"/>
                <a:ea typeface="Cambria Math" panose="02040503050406030204" pitchFamily="18" charset="0"/>
              </a:rPr>
              <a:t>The powdered material was extracted with distilled water by boiling for 4 h. The extract of each plant material was separated and evaporated.</a:t>
            </a:r>
          </a:p>
          <a:p>
            <a:r>
              <a:rPr lang="en-IQ" sz="2400" b="1" dirty="0">
                <a:latin typeface="Cambria Math" panose="02040503050406030204" pitchFamily="18" charset="0"/>
                <a:ea typeface="Cambria Math" panose="02040503050406030204" pitchFamily="18" charset="0"/>
              </a:rPr>
              <a:t>2) </a:t>
            </a:r>
            <a:r>
              <a:rPr lang="en-US" sz="2400" b="1" dirty="0">
                <a:effectLst/>
                <a:latin typeface="Cambria Math" panose="02040503050406030204" pitchFamily="18" charset="0"/>
                <a:ea typeface="Cambria Math" panose="02040503050406030204" pitchFamily="18" charset="0"/>
              </a:rPr>
              <a:t>Formulation of herbal shampoo</a:t>
            </a:r>
          </a:p>
          <a:p>
            <a:r>
              <a:rPr lang="en-US" sz="2400" dirty="0">
                <a:effectLst/>
                <a:latin typeface="Cambria Math" panose="02040503050406030204" pitchFamily="18" charset="0"/>
                <a:ea typeface="Cambria Math" panose="02040503050406030204" pitchFamily="18" charset="0"/>
              </a:rPr>
              <a:t>To the gelatin solution (10%), added the herbal extract and mixed by shaking continuously at the time interval of 20 min. 1 ml of lemon juice was also added with constant stirring.</a:t>
            </a:r>
          </a:p>
          <a:p>
            <a:r>
              <a:rPr lang="en-US" sz="2400" dirty="0">
                <a:effectLst/>
                <a:latin typeface="Cambria Math" panose="02040503050406030204" pitchFamily="18" charset="0"/>
                <a:ea typeface="Cambria Math" panose="02040503050406030204" pitchFamily="18" charset="0"/>
              </a:rPr>
              <a:t>To improve aroma in the formulation, sufficient quantity of essential oil (rose oil) was added and made up the volume to 100 ml with gelatin.</a:t>
            </a:r>
          </a:p>
          <a:p>
            <a:endParaRPr lang="en-IQ"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4041678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08BC-7061-8266-6B12-A24F5E66AC4F}"/>
              </a:ext>
            </a:extLst>
          </p:cNvPr>
          <p:cNvSpPr>
            <a:spLocks noGrp="1"/>
          </p:cNvSpPr>
          <p:nvPr>
            <p:ph type="title"/>
          </p:nvPr>
        </p:nvSpPr>
        <p:spPr>
          <a:xfrm>
            <a:off x="1066799" y="642593"/>
            <a:ext cx="9859701" cy="977863"/>
          </a:xfrm>
        </p:spPr>
        <p:txBody>
          <a:bodyPr>
            <a:noAutofit/>
          </a:bodyPr>
          <a:lstStyle/>
          <a:p>
            <a:r>
              <a:rPr lang="en-US" sz="2800" dirty="0">
                <a:solidFill>
                  <a:schemeClr val="tx1"/>
                </a:solidFill>
                <a:effectLst/>
                <a:latin typeface="Helvetica" pitchFamily="2" charset="0"/>
              </a:rPr>
              <a:t>Formulation of herbal shampoo</a:t>
            </a:r>
          </a:p>
        </p:txBody>
      </p:sp>
      <p:sp>
        <p:nvSpPr>
          <p:cNvPr id="5" name="Content Placeholder 4">
            <a:extLst>
              <a:ext uri="{FF2B5EF4-FFF2-40B4-BE49-F238E27FC236}">
                <a16:creationId xmlns:a16="http://schemas.microsoft.com/office/drawing/2014/main" id="{13A4786E-073C-AC5D-A098-266D36D3D2F7}"/>
              </a:ext>
            </a:extLst>
          </p:cNvPr>
          <p:cNvSpPr>
            <a:spLocks noGrp="1"/>
          </p:cNvSpPr>
          <p:nvPr>
            <p:ph idx="1"/>
          </p:nvPr>
        </p:nvSpPr>
        <p:spPr>
          <a:xfrm>
            <a:off x="1066800" y="1770927"/>
            <a:ext cx="10058400" cy="4181817"/>
          </a:xfrm>
        </p:spPr>
        <p:txBody>
          <a:bodyPr>
            <a:normAutofit/>
          </a:bodyPr>
          <a:lstStyle/>
          <a:p>
            <a:r>
              <a:rPr lang="en-US" sz="2000" dirty="0">
                <a:effectLst/>
                <a:latin typeface="Cambria Math" panose="02040503050406030204" pitchFamily="18" charset="0"/>
                <a:ea typeface="Cambria Math" panose="02040503050406030204" pitchFamily="18" charset="0"/>
              </a:rPr>
              <a:t>3) Hair dye</a:t>
            </a:r>
          </a:p>
          <a:p>
            <a:r>
              <a:rPr lang="en-US" sz="2000" dirty="0">
                <a:effectLst/>
                <a:latin typeface="Cambria Math" panose="02040503050406030204" pitchFamily="18" charset="0"/>
                <a:ea typeface="Cambria Math" panose="02040503050406030204" pitchFamily="18" charset="0"/>
              </a:rPr>
              <a:t>These are preparations which are used for the coloring of the hairs.</a:t>
            </a:r>
          </a:p>
          <a:p>
            <a:r>
              <a:rPr lang="en-US" sz="2000" dirty="0">
                <a:effectLst/>
                <a:latin typeface="Cambria Math" panose="02040503050406030204" pitchFamily="18" charset="0"/>
                <a:ea typeface="Cambria Math" panose="02040503050406030204" pitchFamily="18" charset="0"/>
              </a:rPr>
              <a:t>They enhances the attractiveness of gray hair.</a:t>
            </a:r>
          </a:p>
          <a:p>
            <a:r>
              <a:rPr lang="en-US" sz="2000" dirty="0">
                <a:effectLst/>
                <a:latin typeface="Cambria Math" panose="02040503050406030204" pitchFamily="18" charset="0"/>
                <a:ea typeface="Cambria Math" panose="02040503050406030204" pitchFamily="18" charset="0"/>
              </a:rPr>
              <a:t>They are applied externally on the hair with help of brush</a:t>
            </a:r>
          </a:p>
          <a:p>
            <a:r>
              <a:rPr lang="en-US" sz="2400" dirty="0">
                <a:effectLst/>
                <a:latin typeface="Cambria Math" panose="02040503050406030204" pitchFamily="18" charset="0"/>
                <a:ea typeface="Cambria Math" panose="02040503050406030204" pitchFamily="18" charset="0"/>
              </a:rPr>
              <a:t>4) Hair lotion</a:t>
            </a:r>
          </a:p>
          <a:p>
            <a:r>
              <a:rPr lang="en-US" sz="2400" dirty="0">
                <a:effectLst/>
                <a:latin typeface="Cambria Math" panose="02040503050406030204" pitchFamily="18" charset="0"/>
                <a:ea typeface="Cambria Math" panose="02040503050406030204" pitchFamily="18" charset="0"/>
              </a:rPr>
              <a:t>Hair lotion has a stimulating effect upon the hair follicles.</a:t>
            </a:r>
          </a:p>
          <a:p>
            <a:r>
              <a:rPr lang="en-US" sz="2400" dirty="0">
                <a:effectLst/>
                <a:latin typeface="Cambria Math" panose="02040503050406030204" pitchFamily="18" charset="0"/>
                <a:ea typeface="Cambria Math" panose="02040503050406030204" pitchFamily="18" charset="0"/>
              </a:rPr>
              <a:t>They are generally perfumed with oil of rosemary and others </a:t>
            </a:r>
            <a:r>
              <a:rPr lang="en-US" sz="2400" dirty="0" err="1">
                <a:effectLst/>
                <a:latin typeface="Cambria Math" panose="02040503050406030204" pitchFamily="18" charset="0"/>
                <a:ea typeface="Cambria Math" panose="02040503050406030204" pitchFamily="18" charset="0"/>
              </a:rPr>
              <a:t>ascenes</a:t>
            </a:r>
            <a:r>
              <a:rPr lang="en-US" sz="2400" dirty="0">
                <a:effectLst/>
                <a:latin typeface="Cambria Math" panose="02040503050406030204" pitchFamily="18" charset="0"/>
                <a:ea typeface="Cambria Math" panose="02040503050406030204" pitchFamily="18" charset="0"/>
              </a:rPr>
              <a:t> as it posses a good stimulating property.</a:t>
            </a:r>
          </a:p>
          <a:p>
            <a:endParaRPr lang="en-US" sz="2000" dirty="0">
              <a:effectLst/>
              <a:latin typeface="Cambria Math" panose="02040503050406030204" pitchFamily="18" charset="0"/>
              <a:ea typeface="Cambria Math" panose="02040503050406030204" pitchFamily="18" charset="0"/>
            </a:endParaRPr>
          </a:p>
          <a:p>
            <a:endParaRPr lang="en-IQ" sz="18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428672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219549C-3148-3191-BA73-F0E783C1FE96}"/>
              </a:ext>
            </a:extLst>
          </p:cNvPr>
          <p:cNvSpPr>
            <a:spLocks noGrp="1"/>
          </p:cNvSpPr>
          <p:nvPr>
            <p:ph type="title"/>
          </p:nvPr>
        </p:nvSpPr>
        <p:spPr>
          <a:xfrm>
            <a:off x="1175512" y="870132"/>
            <a:ext cx="9792208" cy="1527078"/>
          </a:xfrm>
        </p:spPr>
        <p:txBody>
          <a:bodyPr>
            <a:normAutofit/>
          </a:bodyPr>
          <a:lstStyle/>
          <a:p>
            <a:r>
              <a:rPr lang="en-US" dirty="0"/>
              <a:t>References</a:t>
            </a:r>
          </a:p>
        </p:txBody>
      </p:sp>
      <p:sp>
        <p:nvSpPr>
          <p:cNvPr id="3" name="Content Placeholder 2">
            <a:extLst>
              <a:ext uri="{FF2B5EF4-FFF2-40B4-BE49-F238E27FC236}">
                <a16:creationId xmlns:a16="http://schemas.microsoft.com/office/drawing/2014/main" id="{853DF8E1-05B8-E528-AEFD-EBAA7747925E}"/>
              </a:ext>
            </a:extLst>
          </p:cNvPr>
          <p:cNvSpPr>
            <a:spLocks noGrp="1"/>
          </p:cNvSpPr>
          <p:nvPr>
            <p:ph idx="1"/>
          </p:nvPr>
        </p:nvSpPr>
        <p:spPr>
          <a:xfrm>
            <a:off x="1175512" y="2557849"/>
            <a:ext cx="9792208" cy="3407862"/>
          </a:xfrm>
        </p:spPr>
        <p:txBody>
          <a:bodyPr>
            <a:normAutofit/>
          </a:bodyPr>
          <a:lstStyle/>
          <a:p>
            <a:r>
              <a:rPr lang="en-US" sz="2000" b="0" i="0" dirty="0">
                <a:solidFill>
                  <a:srgbClr val="000000"/>
                </a:solidFill>
                <a:effectLst/>
                <a:latin typeface="Arial" panose="020B0604020202020204" pitchFamily="34" charset="0"/>
              </a:rPr>
              <a:t>Peter Elsner, (2000). Cosmeceuticals , Drugs vs Cosmetics, Marcel Dekker, Inc. New York • Basel TM </a:t>
            </a:r>
          </a:p>
          <a:p>
            <a:endParaRPr lang="en-US" sz="2000" dirty="0">
              <a:solidFill>
                <a:srgbClr val="000000"/>
              </a:solidFill>
              <a:latin typeface="Arial" panose="020B0604020202020204" pitchFamily="34" charset="0"/>
            </a:endParaRPr>
          </a:p>
          <a:p>
            <a:r>
              <a:rPr lang="en-US" sz="2000" b="0" i="0" dirty="0">
                <a:solidFill>
                  <a:srgbClr val="000000"/>
                </a:solidFill>
                <a:effectLst/>
                <a:latin typeface="Arial" panose="020B0604020202020204" pitchFamily="34" charset="0"/>
              </a:rPr>
              <a:t>Bruno </a:t>
            </a:r>
            <a:r>
              <a:rPr lang="en-US" sz="2000" b="0" i="0" dirty="0" err="1">
                <a:solidFill>
                  <a:srgbClr val="000000"/>
                </a:solidFill>
                <a:effectLst/>
                <a:latin typeface="Arial" panose="020B0604020202020204" pitchFamily="34" charset="0"/>
              </a:rPr>
              <a:t>Burlando</a:t>
            </a:r>
            <a:r>
              <a:rPr lang="en-US" sz="2000" b="0" i="0" dirty="0">
                <a:solidFill>
                  <a:srgbClr val="000000"/>
                </a:solidFill>
                <a:effectLst/>
                <a:latin typeface="Arial" panose="020B0604020202020204" pitchFamily="34" charset="0"/>
              </a:rPr>
              <a:t>, </a:t>
            </a:r>
            <a:r>
              <a:rPr lang="en-US" sz="2000" b="0" i="0" dirty="0" err="1">
                <a:solidFill>
                  <a:srgbClr val="000000"/>
                </a:solidFill>
                <a:effectLst/>
                <a:latin typeface="Arial" panose="020B0604020202020204" pitchFamily="34" charset="0"/>
              </a:rPr>
              <a:t>Luisella</a:t>
            </a:r>
            <a:r>
              <a:rPr lang="en-US" sz="2000" b="0" i="0" dirty="0">
                <a:solidFill>
                  <a:srgbClr val="000000"/>
                </a:solidFill>
                <a:effectLst/>
                <a:latin typeface="Arial" panose="020B0604020202020204" pitchFamily="34" charset="0"/>
              </a:rPr>
              <a:t> </a:t>
            </a:r>
            <a:r>
              <a:rPr lang="en-US" sz="2000" b="0" i="0" dirty="0" err="1">
                <a:solidFill>
                  <a:srgbClr val="000000"/>
                </a:solidFill>
                <a:effectLst/>
                <a:latin typeface="Arial" panose="020B0604020202020204" pitchFamily="34" charset="0"/>
              </a:rPr>
              <a:t>Verotta</a:t>
            </a:r>
            <a:r>
              <a:rPr lang="en-US" sz="2000" b="0" i="0" dirty="0">
                <a:solidFill>
                  <a:srgbClr val="000000"/>
                </a:solidFill>
                <a:effectLst/>
                <a:latin typeface="Arial" panose="020B0604020202020204" pitchFamily="34" charset="0"/>
              </a:rPr>
              <a:t>, Laura </a:t>
            </a:r>
            <a:r>
              <a:rPr lang="en-US" sz="2000" b="0" i="0" dirty="0" err="1">
                <a:solidFill>
                  <a:srgbClr val="000000"/>
                </a:solidFill>
                <a:effectLst/>
                <a:latin typeface="Arial" panose="020B0604020202020204" pitchFamily="34" charset="0"/>
              </a:rPr>
              <a:t>Cornara</a:t>
            </a:r>
            <a:r>
              <a:rPr lang="en-US" sz="2000" b="0" i="0" dirty="0">
                <a:solidFill>
                  <a:srgbClr val="000000"/>
                </a:solidFill>
                <a:effectLst/>
                <a:latin typeface="Arial" panose="020B0604020202020204" pitchFamily="34" charset="0"/>
              </a:rPr>
              <a:t>, Elisa Bottini-Massa, Herbal Principles in Cosmetics: Properties and Mechanisms of Action, 2010, CRC Press.</a:t>
            </a:r>
          </a:p>
          <a:p>
            <a:endParaRPr lang="en-US" sz="2000" b="0" i="0" dirty="0">
              <a:solidFill>
                <a:srgbClr val="000000"/>
              </a:solidFill>
              <a:effectLst/>
              <a:latin typeface="Arial" panose="020B0604020202020204" pitchFamily="34" charset="0"/>
            </a:endParaRPr>
          </a:p>
        </p:txBody>
      </p:sp>
      <p:pic>
        <p:nvPicPr>
          <p:cNvPr id="5" name="Picture 4">
            <a:extLst>
              <a:ext uri="{FF2B5EF4-FFF2-40B4-BE49-F238E27FC236}">
                <a16:creationId xmlns:a16="http://schemas.microsoft.com/office/drawing/2014/main" id="{994DC91F-F347-31A4-E6D6-49CBCD058B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48349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219549C-3148-3191-BA73-F0E783C1FE96}"/>
              </a:ext>
            </a:extLst>
          </p:cNvPr>
          <p:cNvSpPr>
            <a:spLocks noGrp="1"/>
          </p:cNvSpPr>
          <p:nvPr>
            <p:ph type="title"/>
          </p:nvPr>
        </p:nvSpPr>
        <p:spPr>
          <a:xfrm>
            <a:off x="1175512" y="870132"/>
            <a:ext cx="9792208" cy="1527078"/>
          </a:xfrm>
        </p:spPr>
        <p:txBody>
          <a:bodyPr>
            <a:normAutofit/>
          </a:bodyPr>
          <a:lstStyle/>
          <a:p>
            <a:r>
              <a:rPr lang="en-US" dirty="0"/>
              <a:t>Outline</a:t>
            </a:r>
          </a:p>
        </p:txBody>
      </p:sp>
      <p:sp>
        <p:nvSpPr>
          <p:cNvPr id="3" name="Content Placeholder 2">
            <a:extLst>
              <a:ext uri="{FF2B5EF4-FFF2-40B4-BE49-F238E27FC236}">
                <a16:creationId xmlns:a16="http://schemas.microsoft.com/office/drawing/2014/main" id="{853DF8E1-05B8-E528-AEFD-EBAA7747925E}"/>
              </a:ext>
            </a:extLst>
          </p:cNvPr>
          <p:cNvSpPr>
            <a:spLocks noGrp="1"/>
          </p:cNvSpPr>
          <p:nvPr>
            <p:ph idx="1"/>
          </p:nvPr>
        </p:nvSpPr>
        <p:spPr>
          <a:xfrm>
            <a:off x="1175512" y="2557849"/>
            <a:ext cx="9792208" cy="3407862"/>
          </a:xfrm>
        </p:spPr>
        <p:txBody>
          <a:bodyPr>
            <a:normAutofit/>
          </a:bodyPr>
          <a:lstStyle/>
          <a:p>
            <a:endParaRPr lang="en-US" sz="2400" dirty="0">
              <a:latin typeface="+mj-lt"/>
            </a:endParaRPr>
          </a:p>
          <a:p>
            <a:endParaRPr lang="en-US" sz="2400" dirty="0">
              <a:latin typeface="+mj-lt"/>
            </a:endParaRPr>
          </a:p>
          <a:p>
            <a:r>
              <a:rPr lang="en-US" sz="2400" dirty="0">
                <a:latin typeface="+mj-lt"/>
              </a:rPr>
              <a:t>Herbals hair care</a:t>
            </a:r>
          </a:p>
          <a:p>
            <a:endParaRPr lang="en-US" sz="2400" dirty="0">
              <a:latin typeface="+mj-lt"/>
            </a:endParaRPr>
          </a:p>
          <a:p>
            <a:endParaRPr lang="en-US" sz="2400" dirty="0">
              <a:latin typeface="+mj-lt"/>
            </a:endParaRPr>
          </a:p>
        </p:txBody>
      </p:sp>
      <p:pic>
        <p:nvPicPr>
          <p:cNvPr id="5" name="Picture 4">
            <a:extLst>
              <a:ext uri="{FF2B5EF4-FFF2-40B4-BE49-F238E27FC236}">
                <a16:creationId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04" y="226665"/>
            <a:ext cx="1017905" cy="1017905"/>
          </a:xfrm>
          <a:prstGeom prst="rect">
            <a:avLst/>
          </a:prstGeom>
          <a:noFill/>
          <a:ln>
            <a:noFill/>
          </a:ln>
        </p:spPr>
      </p:pic>
      <p:pic>
        <p:nvPicPr>
          <p:cNvPr id="3074" name="Picture 2" descr="Medical and cosmetics plants hand drawn bergamot Vector Image">
            <a:extLst>
              <a:ext uri="{FF2B5EF4-FFF2-40B4-BE49-F238E27FC236}">
                <a16:creationId xmlns:a16="http://schemas.microsoft.com/office/drawing/2014/main" id="{2FD90933-3A13-82B7-62A2-34EAADABE47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9402"/>
          <a:stretch/>
        </p:blipFill>
        <p:spPr bwMode="auto">
          <a:xfrm>
            <a:off x="6291909" y="1203380"/>
            <a:ext cx="4724579" cy="4622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63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08BC-7061-8266-6B12-A24F5E66AC4F}"/>
              </a:ext>
            </a:extLst>
          </p:cNvPr>
          <p:cNvSpPr>
            <a:spLocks noGrp="1"/>
          </p:cNvSpPr>
          <p:nvPr>
            <p:ph type="title"/>
          </p:nvPr>
        </p:nvSpPr>
        <p:spPr/>
        <p:txBody>
          <a:bodyPr>
            <a:noAutofit/>
          </a:bodyPr>
          <a:lstStyle/>
          <a:p>
            <a:pPr algn="ctr"/>
            <a:r>
              <a:rPr lang="en-US" sz="3600" b="1" dirty="0"/>
              <a:t>Herbal ingredients used in the cosmetics</a:t>
            </a:r>
            <a:br>
              <a:rPr lang="en-US" sz="3600" b="1" dirty="0"/>
            </a:br>
            <a:r>
              <a:rPr lang="en-US" sz="3600" b="1" dirty="0"/>
              <a:t>for hair care</a:t>
            </a:r>
            <a:endParaRPr lang="en-IQ" sz="3600" b="1" dirty="0"/>
          </a:p>
        </p:txBody>
      </p:sp>
      <p:sp>
        <p:nvSpPr>
          <p:cNvPr id="3" name="Content Placeholder 2">
            <a:extLst>
              <a:ext uri="{FF2B5EF4-FFF2-40B4-BE49-F238E27FC236}">
                <a16:creationId xmlns:a16="http://schemas.microsoft.com/office/drawing/2014/main" id="{80F825BE-5B8E-A2EC-F4D6-9AC9E1A089BF}"/>
              </a:ext>
            </a:extLst>
          </p:cNvPr>
          <p:cNvSpPr>
            <a:spLocks noGrp="1"/>
          </p:cNvSpPr>
          <p:nvPr>
            <p:ph idx="1"/>
          </p:nvPr>
        </p:nvSpPr>
        <p:spPr/>
        <p:txBody>
          <a:bodyPr>
            <a:normAutofit fontScale="92500"/>
          </a:bodyPr>
          <a:lstStyle/>
          <a:p>
            <a:r>
              <a:rPr lang="en-US" sz="2400" dirty="0">
                <a:latin typeface="Cambria Math" panose="02040503050406030204" pitchFamily="18" charset="0"/>
                <a:ea typeface="Cambria Math" panose="02040503050406030204" pitchFamily="18" charset="0"/>
              </a:rPr>
              <a:t>Anti-dandruff : soap nut ,</a:t>
            </a:r>
            <a:r>
              <a:rPr lang="en-US" sz="2400" dirty="0" err="1">
                <a:latin typeface="Cambria Math" panose="02040503050406030204" pitchFamily="18" charset="0"/>
                <a:ea typeface="Cambria Math" panose="02040503050406030204" pitchFamily="18" charset="0"/>
              </a:rPr>
              <a:t>shikakai</a:t>
            </a:r>
            <a:r>
              <a:rPr lang="en-US" sz="2400" dirty="0">
                <a:latin typeface="Cambria Math" panose="02040503050406030204" pitchFamily="18" charset="0"/>
                <a:ea typeface="Cambria Math" panose="02040503050406030204" pitchFamily="18" charset="0"/>
              </a:rPr>
              <a:t> , arnica, thyme , rosemary , Aloe Vera , parsley , </a:t>
            </a:r>
          </a:p>
          <a:p>
            <a:r>
              <a:rPr lang="en-US" sz="2400" dirty="0">
                <a:latin typeface="Cambria Math" panose="02040503050406030204" pitchFamily="18" charset="0"/>
                <a:ea typeface="Cambria Math" panose="02040503050406030204" pitchFamily="18" charset="0"/>
              </a:rPr>
              <a:t>Anti-lice : </a:t>
            </a:r>
            <a:r>
              <a:rPr lang="en-US" sz="2400" dirty="0" err="1">
                <a:latin typeface="Cambria Math" panose="02040503050406030204" pitchFamily="18" charset="0"/>
                <a:ea typeface="Cambria Math" panose="02040503050406030204" pitchFamily="18" charset="0"/>
              </a:rPr>
              <a:t>kachur-sugandhi</a:t>
            </a:r>
            <a:r>
              <a:rPr lang="en-US" sz="2400" dirty="0">
                <a:latin typeface="Cambria Math" panose="02040503050406030204" pitchFamily="18" charset="0"/>
                <a:ea typeface="Cambria Math" panose="02040503050406030204" pitchFamily="18" charset="0"/>
              </a:rPr>
              <a:t> ,</a:t>
            </a:r>
            <a:r>
              <a:rPr lang="en-US" sz="2400" dirty="0" err="1">
                <a:latin typeface="Cambria Math" panose="02040503050406030204" pitchFamily="18" charset="0"/>
                <a:ea typeface="Cambria Math" panose="02040503050406030204" pitchFamily="18" charset="0"/>
              </a:rPr>
              <a:t>sitaphal</a:t>
            </a:r>
            <a:endParaRPr lang="en-US" sz="2400" dirty="0">
              <a:latin typeface="Cambria Math" panose="02040503050406030204" pitchFamily="18" charset="0"/>
              <a:ea typeface="Cambria Math" panose="02040503050406030204" pitchFamily="18" charset="0"/>
            </a:endParaRPr>
          </a:p>
          <a:p>
            <a:r>
              <a:rPr lang="en-US" sz="2400" dirty="0">
                <a:latin typeface="Cambria Math" panose="02040503050406030204" pitchFamily="18" charset="0"/>
                <a:ea typeface="Cambria Math" panose="02040503050406030204" pitchFamily="18" charset="0"/>
              </a:rPr>
              <a:t>Hair tonic : </a:t>
            </a:r>
            <a:r>
              <a:rPr lang="en-US" sz="2400" dirty="0" err="1">
                <a:latin typeface="Cambria Math" panose="02040503050406030204" pitchFamily="18" charset="0"/>
                <a:ea typeface="Cambria Math" panose="02040503050406030204" pitchFamily="18" charset="0"/>
              </a:rPr>
              <a:t>Jatamansi</a:t>
            </a:r>
            <a:r>
              <a:rPr lang="en-US" sz="2400" dirty="0">
                <a:latin typeface="Cambria Math" panose="02040503050406030204" pitchFamily="18" charset="0"/>
                <a:ea typeface="Cambria Math" panose="02040503050406030204" pitchFamily="18" charset="0"/>
              </a:rPr>
              <a:t> , coconut oil, sesame oil , Hibiscus , rosemary ,</a:t>
            </a:r>
          </a:p>
          <a:p>
            <a:r>
              <a:rPr lang="en-US" sz="2400" dirty="0">
                <a:latin typeface="Cambria Math" panose="02040503050406030204" pitchFamily="18" charset="0"/>
                <a:ea typeface="Cambria Math" panose="02040503050406030204" pitchFamily="18" charset="0"/>
              </a:rPr>
              <a:t> Hair wash : Amla , soap nut , </a:t>
            </a:r>
            <a:r>
              <a:rPr lang="en-US" sz="2400" dirty="0" err="1">
                <a:latin typeface="Cambria Math" panose="02040503050406030204" pitchFamily="18" charset="0"/>
                <a:ea typeface="Cambria Math" panose="02040503050406030204" pitchFamily="18" charset="0"/>
              </a:rPr>
              <a:t>shikakai</a:t>
            </a:r>
            <a:r>
              <a:rPr lang="en-US" sz="2400" dirty="0">
                <a:latin typeface="Cambria Math" panose="02040503050406030204" pitchFamily="18" charset="0"/>
                <a:ea typeface="Cambria Math" panose="02040503050406030204" pitchFamily="18" charset="0"/>
              </a:rPr>
              <a:t> </a:t>
            </a:r>
          </a:p>
          <a:p>
            <a:r>
              <a:rPr lang="en-US" sz="2400" dirty="0">
                <a:latin typeface="Cambria Math" panose="02040503050406030204" pitchFamily="18" charset="0"/>
                <a:ea typeface="Cambria Math" panose="02040503050406030204" pitchFamily="18" charset="0"/>
              </a:rPr>
              <a:t>Hair dye : </a:t>
            </a:r>
            <a:r>
              <a:rPr lang="en-US" sz="2400" dirty="0" err="1">
                <a:latin typeface="Cambria Math" panose="02040503050406030204" pitchFamily="18" charset="0"/>
                <a:ea typeface="Cambria Math" panose="02040503050406030204" pitchFamily="18" charset="0"/>
              </a:rPr>
              <a:t>Eclipta</a:t>
            </a:r>
            <a:r>
              <a:rPr lang="en-US" sz="2400" dirty="0">
                <a:latin typeface="Cambria Math" panose="02040503050406030204" pitchFamily="18" charset="0"/>
                <a:ea typeface="Cambria Math" panose="02040503050406030204" pitchFamily="18" charset="0"/>
              </a:rPr>
              <a:t> , Amla, Henna, Hibiscus , Sage, Chamomile</a:t>
            </a:r>
          </a:p>
          <a:p>
            <a:r>
              <a:rPr lang="en-US" sz="2400" dirty="0">
                <a:latin typeface="Cambria Math" panose="02040503050406030204" pitchFamily="18" charset="0"/>
                <a:ea typeface="Cambria Math" panose="02040503050406030204" pitchFamily="18" charset="0"/>
              </a:rPr>
              <a:t>Hair conditioner :</a:t>
            </a:r>
            <a:r>
              <a:rPr lang="en-US" sz="2400" dirty="0" err="1">
                <a:latin typeface="Cambria Math" panose="02040503050406030204" pitchFamily="18" charset="0"/>
                <a:ea typeface="Cambria Math" panose="02040503050406030204" pitchFamily="18" charset="0"/>
              </a:rPr>
              <a:t>Eclipta</a:t>
            </a:r>
            <a:r>
              <a:rPr lang="en-US" sz="2400" dirty="0">
                <a:latin typeface="Cambria Math" panose="02040503050406030204" pitchFamily="18" charset="0"/>
                <a:ea typeface="Cambria Math" panose="02040503050406030204" pitchFamily="18" charset="0"/>
              </a:rPr>
              <a:t> , rosemary, henna ,Amla , hibiscus</a:t>
            </a:r>
          </a:p>
          <a:p>
            <a:r>
              <a:rPr lang="en-US" sz="2400" dirty="0">
                <a:latin typeface="Cambria Math" panose="02040503050406030204" pitchFamily="18" charset="0"/>
                <a:ea typeface="Cambria Math" panose="02040503050406030204" pitchFamily="18" charset="0"/>
              </a:rPr>
              <a:t>Shinning of hair : soap nut , </a:t>
            </a:r>
            <a:r>
              <a:rPr lang="en-US" sz="2400" dirty="0" err="1">
                <a:latin typeface="Cambria Math" panose="02040503050406030204" pitchFamily="18" charset="0"/>
                <a:ea typeface="Cambria Math" panose="02040503050406030204" pitchFamily="18" charset="0"/>
              </a:rPr>
              <a:t>shikakai</a:t>
            </a:r>
            <a:r>
              <a:rPr lang="en-US" sz="2400" dirty="0">
                <a:latin typeface="Cambria Math" panose="02040503050406030204" pitchFamily="18" charset="0"/>
                <a:ea typeface="Cambria Math" panose="02040503050406030204" pitchFamily="18" charset="0"/>
              </a:rPr>
              <a:t> , sage</a:t>
            </a:r>
          </a:p>
          <a:p>
            <a:r>
              <a:rPr lang="en-US" sz="2400" dirty="0">
                <a:latin typeface="Cambria Math" panose="02040503050406030204" pitchFamily="18" charset="0"/>
                <a:ea typeface="Cambria Math" panose="02040503050406030204" pitchFamily="18" charset="0"/>
              </a:rPr>
              <a:t> Reduce hair falls : Amla , arnica</a:t>
            </a:r>
          </a:p>
          <a:p>
            <a:endParaRPr lang="en-IQ" sz="2400" dirty="0">
              <a:latin typeface="Cambria Math" panose="02040503050406030204" pitchFamily="18" charset="0"/>
              <a:ea typeface="Cambria Math" panose="02040503050406030204" pitchFamily="18" charset="0"/>
            </a:endParaRPr>
          </a:p>
          <a:p>
            <a:endParaRPr lang="en-US" sz="2400" dirty="0">
              <a:latin typeface="Cambria Math" panose="02040503050406030204" pitchFamily="18" charset="0"/>
              <a:ea typeface="Cambria Math" panose="02040503050406030204" pitchFamily="18" charset="0"/>
            </a:endParaRPr>
          </a:p>
          <a:p>
            <a:endParaRPr lang="en-IQ"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85609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08BC-7061-8266-6B12-A24F5E66AC4F}"/>
              </a:ext>
            </a:extLst>
          </p:cNvPr>
          <p:cNvSpPr>
            <a:spLocks noGrp="1"/>
          </p:cNvSpPr>
          <p:nvPr>
            <p:ph type="title"/>
          </p:nvPr>
        </p:nvSpPr>
        <p:spPr/>
        <p:txBody>
          <a:bodyPr>
            <a:noAutofit/>
          </a:bodyPr>
          <a:lstStyle/>
          <a:p>
            <a:pPr algn="ctr"/>
            <a:r>
              <a:rPr lang="en-US" sz="3600" b="1" dirty="0">
                <a:solidFill>
                  <a:schemeClr val="tx1"/>
                </a:solidFill>
                <a:effectLst/>
                <a:latin typeface="Helvetica" pitchFamily="2" charset="0"/>
              </a:rPr>
              <a:t>Types of Herbal cosmetics preparation</a:t>
            </a:r>
            <a:br>
              <a:rPr lang="en-US" sz="3600" b="1" dirty="0">
                <a:solidFill>
                  <a:schemeClr val="tx1"/>
                </a:solidFill>
                <a:effectLst/>
                <a:latin typeface="Helvetica" pitchFamily="2" charset="0"/>
              </a:rPr>
            </a:br>
            <a:r>
              <a:rPr lang="en-US" sz="3600" b="1" dirty="0">
                <a:solidFill>
                  <a:schemeClr val="tx1"/>
                </a:solidFill>
                <a:effectLst/>
                <a:latin typeface="Helvetica" pitchFamily="2" charset="0"/>
              </a:rPr>
              <a:t>for Hair</a:t>
            </a:r>
          </a:p>
        </p:txBody>
      </p:sp>
      <p:sp>
        <p:nvSpPr>
          <p:cNvPr id="3" name="Content Placeholder 2">
            <a:extLst>
              <a:ext uri="{FF2B5EF4-FFF2-40B4-BE49-F238E27FC236}">
                <a16:creationId xmlns:a16="http://schemas.microsoft.com/office/drawing/2014/main" id="{80F825BE-5B8E-A2EC-F4D6-9AC9E1A089BF}"/>
              </a:ext>
            </a:extLst>
          </p:cNvPr>
          <p:cNvSpPr>
            <a:spLocks noGrp="1"/>
          </p:cNvSpPr>
          <p:nvPr>
            <p:ph idx="1"/>
          </p:nvPr>
        </p:nvSpPr>
        <p:spPr/>
        <p:txBody>
          <a:bodyPr>
            <a:normAutofit/>
          </a:bodyPr>
          <a:lstStyle/>
          <a:p>
            <a:r>
              <a:rPr lang="en-US" sz="3200" dirty="0">
                <a:latin typeface="Cambria Math" panose="02040503050406030204" pitchFamily="18" charset="0"/>
                <a:ea typeface="Cambria Math" panose="02040503050406030204" pitchFamily="18" charset="0"/>
              </a:rPr>
              <a:t>1) Hair oil</a:t>
            </a:r>
          </a:p>
          <a:p>
            <a:r>
              <a:rPr lang="en-US" sz="3200" dirty="0">
                <a:latin typeface="Cambria Math" panose="02040503050406030204" pitchFamily="18" charset="0"/>
                <a:ea typeface="Cambria Math" panose="02040503050406030204" pitchFamily="18" charset="0"/>
              </a:rPr>
              <a:t>2) Shampoos</a:t>
            </a:r>
          </a:p>
          <a:p>
            <a:r>
              <a:rPr lang="en-US" sz="3200" dirty="0">
                <a:latin typeface="Cambria Math" panose="02040503050406030204" pitchFamily="18" charset="0"/>
                <a:ea typeface="Cambria Math" panose="02040503050406030204" pitchFamily="18" charset="0"/>
              </a:rPr>
              <a:t>3) Hair dye</a:t>
            </a:r>
          </a:p>
          <a:p>
            <a:r>
              <a:rPr lang="en-US" sz="3200" dirty="0">
                <a:latin typeface="Cambria Math" panose="02040503050406030204" pitchFamily="18" charset="0"/>
                <a:ea typeface="Cambria Math" panose="02040503050406030204" pitchFamily="18" charset="0"/>
              </a:rPr>
              <a:t>4) Hair lotion</a:t>
            </a:r>
          </a:p>
          <a:p>
            <a:endParaRPr lang="en-IQ" sz="32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51205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08BC-7061-8266-6B12-A24F5E66AC4F}"/>
              </a:ext>
            </a:extLst>
          </p:cNvPr>
          <p:cNvSpPr>
            <a:spLocks noGrp="1"/>
          </p:cNvSpPr>
          <p:nvPr>
            <p:ph type="title"/>
          </p:nvPr>
        </p:nvSpPr>
        <p:spPr/>
        <p:txBody>
          <a:bodyPr>
            <a:noAutofit/>
          </a:bodyPr>
          <a:lstStyle/>
          <a:p>
            <a:pPr algn="ctr"/>
            <a:r>
              <a:rPr lang="en-US" sz="3600" b="1" dirty="0">
                <a:solidFill>
                  <a:schemeClr val="tx1"/>
                </a:solidFill>
                <a:effectLst/>
                <a:latin typeface="Helvetica" pitchFamily="2" charset="0"/>
              </a:rPr>
              <a:t>Types of Herbal cosmetics preparation</a:t>
            </a:r>
            <a:br>
              <a:rPr lang="en-US" sz="3600" b="1" dirty="0">
                <a:solidFill>
                  <a:schemeClr val="tx1"/>
                </a:solidFill>
                <a:effectLst/>
                <a:latin typeface="Helvetica" pitchFamily="2" charset="0"/>
              </a:rPr>
            </a:br>
            <a:r>
              <a:rPr lang="en-US" sz="3600" b="1" dirty="0">
                <a:solidFill>
                  <a:schemeClr val="tx1"/>
                </a:solidFill>
                <a:effectLst/>
                <a:latin typeface="Helvetica" pitchFamily="2" charset="0"/>
              </a:rPr>
              <a:t>for Hair</a:t>
            </a:r>
          </a:p>
        </p:txBody>
      </p:sp>
      <p:sp>
        <p:nvSpPr>
          <p:cNvPr id="3" name="Content Placeholder 2">
            <a:extLst>
              <a:ext uri="{FF2B5EF4-FFF2-40B4-BE49-F238E27FC236}">
                <a16:creationId xmlns:a16="http://schemas.microsoft.com/office/drawing/2014/main" id="{80F825BE-5B8E-A2EC-F4D6-9AC9E1A089BF}"/>
              </a:ext>
            </a:extLst>
          </p:cNvPr>
          <p:cNvSpPr>
            <a:spLocks noGrp="1"/>
          </p:cNvSpPr>
          <p:nvPr>
            <p:ph idx="1"/>
          </p:nvPr>
        </p:nvSpPr>
        <p:spPr/>
        <p:txBody>
          <a:bodyPr>
            <a:normAutofit/>
          </a:bodyPr>
          <a:lstStyle/>
          <a:p>
            <a:pPr marL="0" indent="0">
              <a:buNone/>
            </a:pPr>
            <a:r>
              <a:rPr lang="en-IQ" sz="2800" b="1" dirty="0">
                <a:latin typeface="Cambria Math" panose="02040503050406030204" pitchFamily="18" charset="0"/>
                <a:ea typeface="Cambria Math" panose="02040503050406030204" pitchFamily="18" charset="0"/>
              </a:rPr>
              <a:t>1- Hair Oil</a:t>
            </a:r>
          </a:p>
          <a:p>
            <a:r>
              <a:rPr lang="en-US" sz="2400" dirty="0">
                <a:latin typeface="Cambria Math" panose="02040503050406030204" pitchFamily="18" charset="0"/>
                <a:ea typeface="Cambria Math" panose="02040503050406030204" pitchFamily="18" charset="0"/>
              </a:rPr>
              <a:t>The hair oils are used for dressings and nourishing the hair. This preparations is generally used to increase the growth of hair and to make them healthy.</a:t>
            </a:r>
          </a:p>
          <a:p>
            <a:r>
              <a:rPr lang="en-US" sz="2400" dirty="0">
                <a:latin typeface="Cambria Math" panose="02040503050406030204" pitchFamily="18" charset="0"/>
                <a:ea typeface="Cambria Math" panose="02040503050406030204" pitchFamily="18" charset="0"/>
              </a:rPr>
              <a:t>Herbal hair oil not only moisturizes scalp but also reverses dry scalp and dry hair condition. It provides numerous essential nutrients required to maintain normal functions of sebaceous gland and promote natural hair growth.</a:t>
            </a:r>
          </a:p>
          <a:p>
            <a:endParaRPr lang="en-IQ"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811428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08BC-7061-8266-6B12-A24F5E66AC4F}"/>
              </a:ext>
            </a:extLst>
          </p:cNvPr>
          <p:cNvSpPr>
            <a:spLocks noGrp="1"/>
          </p:cNvSpPr>
          <p:nvPr>
            <p:ph type="title"/>
          </p:nvPr>
        </p:nvSpPr>
        <p:spPr/>
        <p:txBody>
          <a:bodyPr>
            <a:noAutofit/>
          </a:bodyPr>
          <a:lstStyle/>
          <a:p>
            <a:pPr algn="ctr"/>
            <a:r>
              <a:rPr lang="en-US" sz="3600" b="1" dirty="0">
                <a:solidFill>
                  <a:schemeClr val="tx1"/>
                </a:solidFill>
                <a:effectLst/>
                <a:latin typeface="Helvetica" pitchFamily="2" charset="0"/>
              </a:rPr>
              <a:t>Types of Herbal cosmetics preparation</a:t>
            </a:r>
            <a:br>
              <a:rPr lang="en-US" sz="3600" b="1" dirty="0">
                <a:solidFill>
                  <a:schemeClr val="tx1"/>
                </a:solidFill>
                <a:effectLst/>
                <a:latin typeface="Helvetica" pitchFamily="2" charset="0"/>
              </a:rPr>
            </a:br>
            <a:r>
              <a:rPr lang="en-US" sz="3600" b="1" dirty="0">
                <a:solidFill>
                  <a:schemeClr val="tx1"/>
                </a:solidFill>
                <a:effectLst/>
                <a:latin typeface="Helvetica" pitchFamily="2" charset="0"/>
              </a:rPr>
              <a:t>for Hair</a:t>
            </a:r>
          </a:p>
        </p:txBody>
      </p:sp>
      <p:sp>
        <p:nvSpPr>
          <p:cNvPr id="3" name="Content Placeholder 2">
            <a:extLst>
              <a:ext uri="{FF2B5EF4-FFF2-40B4-BE49-F238E27FC236}">
                <a16:creationId xmlns:a16="http://schemas.microsoft.com/office/drawing/2014/main" id="{80F825BE-5B8E-A2EC-F4D6-9AC9E1A089BF}"/>
              </a:ext>
            </a:extLst>
          </p:cNvPr>
          <p:cNvSpPr>
            <a:spLocks noGrp="1"/>
          </p:cNvSpPr>
          <p:nvPr>
            <p:ph idx="1"/>
          </p:nvPr>
        </p:nvSpPr>
        <p:spPr/>
        <p:txBody>
          <a:bodyPr>
            <a:normAutofit/>
          </a:bodyPr>
          <a:lstStyle/>
          <a:p>
            <a:pPr marL="0" indent="0">
              <a:buNone/>
            </a:pPr>
            <a:r>
              <a:rPr lang="en-US" sz="2800" dirty="0">
                <a:solidFill>
                  <a:srgbClr val="FF2549"/>
                </a:solidFill>
                <a:effectLst/>
                <a:latin typeface="Cambria Math" panose="02040503050406030204" pitchFamily="18" charset="0"/>
                <a:ea typeface="Cambria Math" panose="02040503050406030204" pitchFamily="18" charset="0"/>
              </a:rPr>
              <a:t>Hair oil should have the following characteristics</a:t>
            </a:r>
          </a:p>
          <a:p>
            <a:r>
              <a:rPr lang="en-US" sz="2800" dirty="0">
                <a:effectLst/>
                <a:latin typeface="Cambria Math" panose="02040503050406030204" pitchFamily="18" charset="0"/>
                <a:ea typeface="Cambria Math" panose="02040503050406030204" pitchFamily="18" charset="0"/>
              </a:rPr>
              <a:t>They should give luster to the hair.</a:t>
            </a:r>
          </a:p>
          <a:p>
            <a:r>
              <a:rPr lang="en-US" sz="2800" dirty="0">
                <a:effectLst/>
                <a:latin typeface="Cambria Math" panose="02040503050406030204" pitchFamily="18" charset="0"/>
                <a:ea typeface="Cambria Math" panose="02040503050406030204" pitchFamily="18" charset="0"/>
              </a:rPr>
              <a:t>Retain them soft and flowing.</a:t>
            </a:r>
          </a:p>
          <a:p>
            <a:r>
              <a:rPr lang="en-US" sz="2800" dirty="0">
                <a:effectLst/>
                <a:latin typeface="Cambria Math" panose="02040503050406030204" pitchFamily="18" charset="0"/>
                <a:ea typeface="Cambria Math" panose="02040503050406030204" pitchFamily="18" charset="0"/>
              </a:rPr>
              <a:t>Invigorate their growth.</a:t>
            </a:r>
          </a:p>
          <a:p>
            <a:r>
              <a:rPr lang="en-US" sz="2800" dirty="0">
                <a:effectLst/>
                <a:latin typeface="Cambria Math" panose="02040503050406030204" pitchFamily="18" charset="0"/>
                <a:ea typeface="Cambria Math" panose="02040503050406030204" pitchFamily="18" charset="0"/>
              </a:rPr>
              <a:t>Keep the brain cool.</a:t>
            </a:r>
          </a:p>
          <a:p>
            <a:r>
              <a:rPr lang="en-US" sz="2800" dirty="0">
                <a:effectLst/>
                <a:latin typeface="Cambria Math" panose="02040503050406030204" pitchFamily="18" charset="0"/>
                <a:ea typeface="Cambria Math" panose="02040503050406030204" pitchFamily="18" charset="0"/>
              </a:rPr>
              <a:t>Should not be sticky.</a:t>
            </a:r>
          </a:p>
          <a:p>
            <a:pPr marL="0" indent="0">
              <a:buNone/>
            </a:pPr>
            <a:endParaRPr lang="en-IQ"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486940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08BC-7061-8266-6B12-A24F5E66AC4F}"/>
              </a:ext>
            </a:extLst>
          </p:cNvPr>
          <p:cNvSpPr>
            <a:spLocks noGrp="1"/>
          </p:cNvSpPr>
          <p:nvPr>
            <p:ph type="title"/>
          </p:nvPr>
        </p:nvSpPr>
        <p:spPr>
          <a:xfrm>
            <a:off x="1066800" y="642593"/>
            <a:ext cx="3806142" cy="4936404"/>
          </a:xfrm>
        </p:spPr>
        <p:txBody>
          <a:bodyPr>
            <a:noAutofit/>
          </a:bodyPr>
          <a:lstStyle/>
          <a:p>
            <a:pPr algn="ctr"/>
            <a:r>
              <a:rPr lang="en-US" sz="3600" b="1" dirty="0">
                <a:solidFill>
                  <a:schemeClr val="tx1"/>
                </a:solidFill>
                <a:effectLst/>
                <a:latin typeface="Helvetica" pitchFamily="2" charset="0"/>
              </a:rPr>
              <a:t>Ingredients Used in Herbal Hair Oil</a:t>
            </a:r>
          </a:p>
        </p:txBody>
      </p:sp>
      <p:pic>
        <p:nvPicPr>
          <p:cNvPr id="1026" name="Picture 2" descr="Herbal Hair Oil | Arasi Organics">
            <a:extLst>
              <a:ext uri="{FF2B5EF4-FFF2-40B4-BE49-F238E27FC236}">
                <a16:creationId xmlns:a16="http://schemas.microsoft.com/office/drawing/2014/main" id="{5903913D-EAAE-26CC-7DDA-E73A1AA1251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05036" y="435474"/>
            <a:ext cx="4492270" cy="5987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685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08BC-7061-8266-6B12-A24F5E66AC4F}"/>
              </a:ext>
            </a:extLst>
          </p:cNvPr>
          <p:cNvSpPr>
            <a:spLocks noGrp="1"/>
          </p:cNvSpPr>
          <p:nvPr>
            <p:ph type="title"/>
          </p:nvPr>
        </p:nvSpPr>
        <p:spPr>
          <a:xfrm>
            <a:off x="1066799" y="642593"/>
            <a:ext cx="9859701" cy="436907"/>
          </a:xfrm>
        </p:spPr>
        <p:txBody>
          <a:bodyPr>
            <a:noAutofit/>
          </a:bodyPr>
          <a:lstStyle/>
          <a:p>
            <a:pPr algn="ctr"/>
            <a:r>
              <a:rPr lang="en-US" sz="3600" b="1" dirty="0">
                <a:solidFill>
                  <a:schemeClr val="tx1"/>
                </a:solidFill>
                <a:effectLst/>
                <a:latin typeface="Helvetica" pitchFamily="2" charset="0"/>
              </a:rPr>
              <a:t>Ingredients Used in Herbal Hair Oil</a:t>
            </a:r>
          </a:p>
        </p:txBody>
      </p:sp>
      <p:pic>
        <p:nvPicPr>
          <p:cNvPr id="4" name="Content Placeholder 3">
            <a:extLst>
              <a:ext uri="{FF2B5EF4-FFF2-40B4-BE49-F238E27FC236}">
                <a16:creationId xmlns:a16="http://schemas.microsoft.com/office/drawing/2014/main" id="{BF6C9358-B2A0-AC6C-A0AA-4659B8A273C1}"/>
              </a:ext>
            </a:extLst>
          </p:cNvPr>
          <p:cNvPicPr>
            <a:picLocks noGrp="1" noChangeAspect="1"/>
          </p:cNvPicPr>
          <p:nvPr>
            <p:ph idx="1"/>
          </p:nvPr>
        </p:nvPicPr>
        <p:blipFill>
          <a:blip r:embed="rId2"/>
          <a:stretch>
            <a:fillRect/>
          </a:stretch>
        </p:blipFill>
        <p:spPr>
          <a:xfrm>
            <a:off x="1882816" y="1079500"/>
            <a:ext cx="8025114" cy="5377654"/>
          </a:xfrm>
          <a:prstGeom prst="rect">
            <a:avLst/>
          </a:prstGeom>
        </p:spPr>
      </p:pic>
    </p:spTree>
    <p:extLst>
      <p:ext uri="{BB962C8B-B14F-4D97-AF65-F5344CB8AC3E}">
        <p14:creationId xmlns:p14="http://schemas.microsoft.com/office/powerpoint/2010/main" val="2771557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08BC-7061-8266-6B12-A24F5E66AC4F}"/>
              </a:ext>
            </a:extLst>
          </p:cNvPr>
          <p:cNvSpPr>
            <a:spLocks noGrp="1"/>
          </p:cNvSpPr>
          <p:nvPr>
            <p:ph type="title"/>
          </p:nvPr>
        </p:nvSpPr>
        <p:spPr>
          <a:xfrm>
            <a:off x="1066799" y="642593"/>
            <a:ext cx="9859701" cy="1151483"/>
          </a:xfrm>
        </p:spPr>
        <p:txBody>
          <a:bodyPr>
            <a:noAutofit/>
          </a:bodyPr>
          <a:lstStyle/>
          <a:p>
            <a:r>
              <a:rPr lang="en-IQ" sz="2800" b="1" dirty="0"/>
              <a:t>2- </a:t>
            </a:r>
            <a:r>
              <a:rPr lang="en-US" sz="2800" b="1" dirty="0"/>
              <a:t>SHAMPOO</a:t>
            </a:r>
            <a:endParaRPr lang="en-US" sz="2800" b="1" dirty="0">
              <a:solidFill>
                <a:schemeClr val="tx1"/>
              </a:solidFill>
              <a:effectLst/>
              <a:latin typeface="Helvetica" pitchFamily="2" charset="0"/>
            </a:endParaRPr>
          </a:p>
        </p:txBody>
      </p:sp>
      <p:sp>
        <p:nvSpPr>
          <p:cNvPr id="5" name="Content Placeholder 4">
            <a:extLst>
              <a:ext uri="{FF2B5EF4-FFF2-40B4-BE49-F238E27FC236}">
                <a16:creationId xmlns:a16="http://schemas.microsoft.com/office/drawing/2014/main" id="{13A4786E-073C-AC5D-A098-266D36D3D2F7}"/>
              </a:ext>
            </a:extLst>
          </p:cNvPr>
          <p:cNvSpPr>
            <a:spLocks noGrp="1"/>
          </p:cNvSpPr>
          <p:nvPr>
            <p:ph idx="1"/>
          </p:nvPr>
        </p:nvSpPr>
        <p:spPr>
          <a:xfrm>
            <a:off x="1066800" y="1794076"/>
            <a:ext cx="10058400" cy="4158668"/>
          </a:xfrm>
        </p:spPr>
        <p:txBody>
          <a:bodyPr>
            <a:normAutofit/>
          </a:bodyPr>
          <a:lstStyle/>
          <a:p>
            <a:r>
              <a:rPr lang="en-US" sz="2000" dirty="0">
                <a:effectLst/>
                <a:latin typeface="Cambria Math" panose="02040503050406030204" pitchFamily="18" charset="0"/>
                <a:ea typeface="Cambria Math" panose="02040503050406030204" pitchFamily="18" charset="0"/>
              </a:rPr>
              <a:t>Herbal shampoos are the cosmetic preparations that with the use of traditional ayurvedic herbs are meant for cleansing the hair and scalp just like the regular shampoo.</a:t>
            </a:r>
          </a:p>
          <a:p>
            <a:r>
              <a:rPr lang="en-US" sz="2000" dirty="0">
                <a:effectLst/>
                <a:latin typeface="Cambria Math" panose="02040503050406030204" pitchFamily="18" charset="0"/>
                <a:ea typeface="Cambria Math" panose="02040503050406030204" pitchFamily="18" charset="0"/>
              </a:rPr>
              <a:t>They are used for removal of oils, dandruff, dirt, environmental pollutions etc..</a:t>
            </a:r>
          </a:p>
          <a:p>
            <a:r>
              <a:rPr lang="en-US" sz="2000" dirty="0">
                <a:latin typeface="Cambria Math" panose="02040503050406030204" pitchFamily="18" charset="0"/>
                <a:ea typeface="Cambria Math" panose="02040503050406030204" pitchFamily="18" charset="0"/>
              </a:rPr>
              <a:t>Functions</a:t>
            </a:r>
          </a:p>
          <a:p>
            <a:r>
              <a:rPr lang="en-US" sz="2000" dirty="0">
                <a:latin typeface="Cambria Math" panose="02040503050406030204" pitchFamily="18" charset="0"/>
                <a:ea typeface="Cambria Math" panose="02040503050406030204" pitchFamily="18" charset="0"/>
              </a:rPr>
              <a:t> Lubrication</a:t>
            </a:r>
          </a:p>
          <a:p>
            <a:r>
              <a:rPr lang="en-US" sz="2000" dirty="0">
                <a:latin typeface="Cambria Math" panose="02040503050406030204" pitchFamily="18" charset="0"/>
                <a:ea typeface="Cambria Math" panose="02040503050406030204" pitchFamily="18" charset="0"/>
              </a:rPr>
              <a:t> Conditioning</a:t>
            </a:r>
          </a:p>
          <a:p>
            <a:r>
              <a:rPr lang="en-US" sz="2000" dirty="0">
                <a:latin typeface="Cambria Math" panose="02040503050406030204" pitchFamily="18" charset="0"/>
                <a:ea typeface="Cambria Math" panose="02040503050406030204" pitchFamily="18" charset="0"/>
              </a:rPr>
              <a:t> Hair growth</a:t>
            </a:r>
          </a:p>
          <a:p>
            <a:r>
              <a:rPr lang="en-US" sz="2000" dirty="0">
                <a:latin typeface="Cambria Math" panose="02040503050406030204" pitchFamily="18" charset="0"/>
                <a:ea typeface="Cambria Math" panose="02040503050406030204" pitchFamily="18" charset="0"/>
              </a:rPr>
              <a:t> </a:t>
            </a:r>
            <a:r>
              <a:rPr lang="en-US" sz="2000" dirty="0" err="1">
                <a:latin typeface="Cambria Math" panose="02040503050406030204" pitchFamily="18" charset="0"/>
                <a:ea typeface="Cambria Math" panose="02040503050406030204" pitchFamily="18" charset="0"/>
              </a:rPr>
              <a:t>Maitainence</a:t>
            </a:r>
            <a:r>
              <a:rPr lang="en-US" sz="2000" dirty="0">
                <a:latin typeface="Cambria Math" panose="02040503050406030204" pitchFamily="18" charset="0"/>
                <a:ea typeface="Cambria Math" panose="02040503050406030204" pitchFamily="18" charset="0"/>
              </a:rPr>
              <a:t> of hair </a:t>
            </a:r>
            <a:r>
              <a:rPr lang="en-US" sz="2000" dirty="0" err="1">
                <a:latin typeface="Cambria Math" panose="02040503050406030204" pitchFamily="18" charset="0"/>
                <a:ea typeface="Cambria Math" panose="02040503050406030204" pitchFamily="18" charset="0"/>
              </a:rPr>
              <a:t>colour</a:t>
            </a:r>
            <a:endParaRPr lang="en-US" sz="2000" dirty="0">
              <a:latin typeface="Cambria Math" panose="02040503050406030204" pitchFamily="18" charset="0"/>
              <a:ea typeface="Cambria Math" panose="02040503050406030204" pitchFamily="18" charset="0"/>
            </a:endParaRPr>
          </a:p>
          <a:p>
            <a:r>
              <a:rPr lang="en-US" sz="2000" dirty="0">
                <a:latin typeface="Cambria Math" panose="02040503050406030204" pitchFamily="18" charset="0"/>
                <a:ea typeface="Cambria Math" panose="02040503050406030204" pitchFamily="18" charset="0"/>
              </a:rPr>
              <a:t> Medication</a:t>
            </a:r>
          </a:p>
          <a:p>
            <a:endParaRPr lang="en-IQ" sz="2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541995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1216</TotalTime>
  <Words>614</Words>
  <Application>Microsoft Macintosh PowerPoint</Application>
  <PresentationFormat>Widescreen</PresentationFormat>
  <Paragraphs>67</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Cambria Math</vt:lpstr>
      <vt:lpstr>Century Schoolbook</vt:lpstr>
      <vt:lpstr>Franklin Gothic Book</vt:lpstr>
      <vt:lpstr>Garamond</vt:lpstr>
      <vt:lpstr>Helvetica</vt:lpstr>
      <vt:lpstr>SavonVTI</vt:lpstr>
      <vt:lpstr>PHYTOCOSMETICS PHAR 535</vt:lpstr>
      <vt:lpstr>Outline</vt:lpstr>
      <vt:lpstr>Herbal ingredients used in the cosmetics for hair care</vt:lpstr>
      <vt:lpstr>Types of Herbal cosmetics preparation for Hair</vt:lpstr>
      <vt:lpstr>Types of Herbal cosmetics preparation for Hair</vt:lpstr>
      <vt:lpstr>Types of Herbal cosmetics preparation for Hair</vt:lpstr>
      <vt:lpstr>Ingredients Used in Herbal Hair Oil</vt:lpstr>
      <vt:lpstr>Ingredients Used in Herbal Hair Oil</vt:lpstr>
      <vt:lpstr>2- SHAMPOO</vt:lpstr>
      <vt:lpstr>Herbal shampoo</vt:lpstr>
      <vt:lpstr>Formulation of herbal shampoo</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dc:title>
  <dc:creator>Samira Saeed</dc:creator>
  <cp:lastModifiedBy>epharmacist1@gmail.com</cp:lastModifiedBy>
  <cp:revision>422</cp:revision>
  <dcterms:created xsi:type="dcterms:W3CDTF">2023-08-06T13:50:32Z</dcterms:created>
  <dcterms:modified xsi:type="dcterms:W3CDTF">2023-12-19T20:08:34Z</dcterms:modified>
</cp:coreProperties>
</file>