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7"/>
  </p:notesMasterIdLst>
  <p:sldIdLst>
    <p:sldId id="256" r:id="rId2"/>
    <p:sldId id="271" r:id="rId3"/>
    <p:sldId id="261" r:id="rId4"/>
    <p:sldId id="298" r:id="rId5"/>
    <p:sldId id="299" r:id="rId6"/>
    <p:sldId id="300" r:id="rId7"/>
    <p:sldId id="275" r:id="rId8"/>
    <p:sldId id="301" r:id="rId9"/>
    <p:sldId id="302" r:id="rId10"/>
    <p:sldId id="303" r:id="rId11"/>
    <p:sldId id="304" r:id="rId12"/>
    <p:sldId id="305" r:id="rId13"/>
    <p:sldId id="306" r:id="rId14"/>
    <p:sldId id="308"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varScale="1">
        <p:scale>
          <a:sx n="111" d="100"/>
          <a:sy n="111" d="100"/>
        </p:scale>
        <p:origin x="63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40D635-2920-4AB0-8F6D-976760662D0C}" type="datetimeFigureOut">
              <a:rPr lang="en-US" smtClean="0"/>
              <a:t>12/12/23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EF9CAD-0AE4-4D27-A8BE-46A828B50C79}" type="slidenum">
              <a:rPr lang="en-US" smtClean="0"/>
              <a:t>‹#›</a:t>
            </a:fld>
            <a:endParaRPr lang="en-US"/>
          </a:p>
        </p:txBody>
      </p:sp>
    </p:spTree>
    <p:extLst>
      <p:ext uri="{BB962C8B-B14F-4D97-AF65-F5344CB8AC3E}">
        <p14:creationId xmlns:p14="http://schemas.microsoft.com/office/powerpoint/2010/main" val="3617086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EF9CAD-0AE4-4D27-A8BE-46A828B50C79}" type="slidenum">
              <a:rPr lang="en-US" smtClean="0"/>
              <a:t>1</a:t>
            </a:fld>
            <a:endParaRPr lang="en-US"/>
          </a:p>
        </p:txBody>
      </p:sp>
    </p:spTree>
    <p:extLst>
      <p:ext uri="{BB962C8B-B14F-4D97-AF65-F5344CB8AC3E}">
        <p14:creationId xmlns:p14="http://schemas.microsoft.com/office/powerpoint/2010/main" val="1098306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12/12/23</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559376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09317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32516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12/12/23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179372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12/12/23</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350452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12/12/23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82481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12/12/23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447979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12/12/23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41863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12/12/23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55488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12/12/23</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4115525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12/12/23</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46689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12/12/23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156702055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14" r:id="rId5"/>
    <p:sldLayoutId id="2147483720" r:id="rId6"/>
    <p:sldLayoutId id="2147483715" r:id="rId7"/>
    <p:sldLayoutId id="2147483716" r:id="rId8"/>
    <p:sldLayoutId id="2147483717" r:id="rId9"/>
    <p:sldLayoutId id="2147483718" r:id="rId10"/>
    <p:sldLayoutId id="2147483719" r:id="rId11"/>
  </p:sldLayoutIdLst>
  <p:hf sldNum="0" hdr="0" ftr="0" dt="0"/>
  <p:txStyles>
    <p:titleStyle>
      <a:lvl1pPr algn="l" defTabSz="914400" rtl="0" eaLnBrk="1" latinLnBrk="0" hangingPunct="1">
        <a:lnSpc>
          <a:spcPct val="90000"/>
        </a:lnSpc>
        <a:spcBef>
          <a:spcPct val="0"/>
        </a:spcBef>
        <a:buNone/>
        <a:defRPr lang="en-US" sz="42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02DC0967-ECFB-46A2-ADEB-01374F3D3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07" y="0"/>
            <a:ext cx="12192001"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ectangle 22">
            <a:extLst>
              <a:ext uri="{FF2B5EF4-FFF2-40B4-BE49-F238E27FC236}">
                <a16:creationId xmlns:a16="http://schemas.microsoft.com/office/drawing/2014/main" id="{533173E3-A708-4A63-AB1F-6729F5E53B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3190" y="457200"/>
            <a:ext cx="11281609" cy="5943603"/>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sp>
      <p:sp useBgFill="1">
        <p:nvSpPr>
          <p:cNvPr id="25" name="Rectangle 24">
            <a:extLst>
              <a:ext uri="{FF2B5EF4-FFF2-40B4-BE49-F238E27FC236}">
                <a16:creationId xmlns:a16="http://schemas.microsoft.com/office/drawing/2014/main" id="{9D98FDEF-0256-4AA6-B4F5-14FEE180D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6738" y="621793"/>
            <a:ext cx="10954512" cy="5614416"/>
          </a:xfrm>
          <a:prstGeom prst="rect">
            <a:avLst/>
          </a:prstGeom>
          <a:ln w="6350" cap="sq" cmpd="sng" algn="ctr">
            <a:solidFill>
              <a:schemeClr val="tx1"/>
            </a:solidFill>
            <a:prstDash val="solid"/>
            <a:miter lim="800000"/>
          </a:ln>
          <a:effectLst/>
        </p:spPr>
      </p:sp>
      <p:sp>
        <p:nvSpPr>
          <p:cNvPr id="2" name="Title 1">
            <a:extLst>
              <a:ext uri="{FF2B5EF4-FFF2-40B4-BE49-F238E27FC236}">
                <a16:creationId xmlns:a16="http://schemas.microsoft.com/office/drawing/2014/main" id="{9E3C1396-524A-62A2-8257-1B0D433BBE14}"/>
              </a:ext>
            </a:extLst>
          </p:cNvPr>
          <p:cNvSpPr>
            <a:spLocks noGrp="1"/>
          </p:cNvSpPr>
          <p:nvPr>
            <p:ph type="ctrTitle"/>
          </p:nvPr>
        </p:nvSpPr>
        <p:spPr>
          <a:xfrm>
            <a:off x="5353249" y="1297576"/>
            <a:ext cx="5716338" cy="3042706"/>
          </a:xfrm>
        </p:spPr>
        <p:txBody>
          <a:bodyPr>
            <a:normAutofit/>
          </a:bodyPr>
          <a:lstStyle/>
          <a:p>
            <a:r>
              <a:rPr lang="en-US" sz="4000" dirty="0">
                <a:solidFill>
                  <a:schemeClr val="tx1"/>
                </a:solidFill>
              </a:rPr>
              <a:t>PHYTOCOSMETICS</a:t>
            </a:r>
            <a:br>
              <a:rPr lang="en-US" sz="4000" dirty="0">
                <a:solidFill>
                  <a:schemeClr val="tx1"/>
                </a:solidFill>
              </a:rPr>
            </a:br>
            <a:r>
              <a:rPr lang="en-US" sz="1800" dirty="0">
                <a:solidFill>
                  <a:schemeClr val="tx1"/>
                </a:solidFill>
              </a:rPr>
              <a:t>PHAR 535</a:t>
            </a:r>
            <a:endParaRPr lang="en-US" sz="4000" dirty="0">
              <a:solidFill>
                <a:schemeClr val="tx1"/>
              </a:solidFill>
            </a:endParaRPr>
          </a:p>
        </p:txBody>
      </p:sp>
      <p:sp>
        <p:nvSpPr>
          <p:cNvPr id="3" name="Subtitle 2">
            <a:extLst>
              <a:ext uri="{FF2B5EF4-FFF2-40B4-BE49-F238E27FC236}">
                <a16:creationId xmlns:a16="http://schemas.microsoft.com/office/drawing/2014/main" id="{4C497D5C-E785-D72F-C8CC-FA44B04E576B}"/>
              </a:ext>
            </a:extLst>
          </p:cNvPr>
          <p:cNvSpPr>
            <a:spLocks noGrp="1"/>
          </p:cNvSpPr>
          <p:nvPr>
            <p:ph type="subTitle" idx="1"/>
          </p:nvPr>
        </p:nvSpPr>
        <p:spPr>
          <a:xfrm>
            <a:off x="5533786" y="3429000"/>
            <a:ext cx="5355264" cy="2336882"/>
          </a:xfrm>
        </p:spPr>
        <p:txBody>
          <a:bodyPr>
            <a:noAutofit/>
          </a:bodyPr>
          <a:lstStyle/>
          <a:p>
            <a:pPr>
              <a:lnSpc>
                <a:spcPct val="100000"/>
              </a:lnSpc>
              <a:spcAft>
                <a:spcPts val="600"/>
              </a:spcAft>
            </a:pPr>
            <a:r>
              <a:rPr lang="en-US" sz="1400" b="1" dirty="0"/>
              <a:t>Dr. ESRA TARIQ</a:t>
            </a:r>
          </a:p>
          <a:p>
            <a:pPr>
              <a:lnSpc>
                <a:spcPct val="100000"/>
              </a:lnSpc>
              <a:spcAft>
                <a:spcPts val="600"/>
              </a:spcAft>
            </a:pPr>
            <a:r>
              <a:rPr lang="en-US" sz="1600" b="1" dirty="0"/>
              <a:t>Formulation Additives in </a:t>
            </a:r>
            <a:r>
              <a:rPr lang="en-US" sz="1600" b="1" dirty="0" err="1"/>
              <a:t>Phytocosmetics</a:t>
            </a:r>
            <a:endParaRPr lang="en-US" sz="1600" b="1" dirty="0"/>
          </a:p>
          <a:p>
            <a:pPr>
              <a:lnSpc>
                <a:spcPct val="100000"/>
              </a:lnSpc>
              <a:spcAft>
                <a:spcPts val="600"/>
              </a:spcAft>
            </a:pPr>
            <a:endParaRPr lang="en-US" sz="1600" b="1" dirty="0"/>
          </a:p>
          <a:p>
            <a:pPr>
              <a:lnSpc>
                <a:spcPct val="100000"/>
              </a:lnSpc>
              <a:spcAft>
                <a:spcPts val="600"/>
              </a:spcAft>
            </a:pPr>
            <a:r>
              <a:rPr lang="en-US" sz="1400" dirty="0"/>
              <a:t>Semester-1</a:t>
            </a:r>
          </a:p>
          <a:p>
            <a:pPr>
              <a:lnSpc>
                <a:spcPct val="100000"/>
              </a:lnSpc>
              <a:spcAft>
                <a:spcPts val="600"/>
              </a:spcAft>
            </a:pPr>
            <a:r>
              <a:rPr lang="en-US" sz="1400" dirty="0"/>
              <a:t>Week number: 5</a:t>
            </a:r>
          </a:p>
          <a:p>
            <a:pPr>
              <a:lnSpc>
                <a:spcPct val="100000"/>
              </a:lnSpc>
              <a:spcAft>
                <a:spcPts val="600"/>
              </a:spcAft>
            </a:pPr>
            <a:r>
              <a:rPr lang="en-US" sz="1400" dirty="0"/>
              <a:t>Date </a:t>
            </a:r>
            <a:r>
              <a:rPr lang="en-US" sz="1400"/>
              <a:t>: 21/11/2023</a:t>
            </a:r>
            <a:endParaRPr lang="en-US" sz="1400" dirty="0"/>
          </a:p>
        </p:txBody>
      </p:sp>
      <p:sp>
        <p:nvSpPr>
          <p:cNvPr id="27" name="Rectangle 26">
            <a:extLst>
              <a:ext uri="{FF2B5EF4-FFF2-40B4-BE49-F238E27FC236}">
                <a16:creationId xmlns:a16="http://schemas.microsoft.com/office/drawing/2014/main" id="{8ABEB269-2208-4181-9DDB-A5C2D189B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51298" y="446824"/>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37" name="Straight Connector 28">
            <a:extLst>
              <a:ext uri="{FF2B5EF4-FFF2-40B4-BE49-F238E27FC236}">
                <a16:creationId xmlns:a16="http://schemas.microsoft.com/office/drawing/2014/main" id="{384CBE60-0977-4285-9BF5-9D8271989AD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8" name="Straight Connector 30">
            <a:extLst>
              <a:ext uri="{FF2B5EF4-FFF2-40B4-BE49-F238E27FC236}">
                <a16:creationId xmlns:a16="http://schemas.microsoft.com/office/drawing/2014/main" id="{1911CEBB-5C08-41C5-8954-C727FC87556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57238" y="446823"/>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9" name="Straight Connector 32">
            <a:extLst>
              <a:ext uri="{FF2B5EF4-FFF2-40B4-BE49-F238E27FC236}">
                <a16:creationId xmlns:a16="http://schemas.microsoft.com/office/drawing/2014/main" id="{E56FA950-4DFC-4710-A30A-6E55033CA4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5598" y="1092118"/>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79E2F7C9-81DF-F3F0-E0A3-1B3E21455E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28505" y="2309976"/>
            <a:ext cx="2204151" cy="2204151"/>
          </a:xfrm>
          <a:prstGeom prst="rect">
            <a:avLst/>
          </a:prstGeom>
          <a:noFill/>
          <a:ln>
            <a:noFill/>
          </a:ln>
        </p:spPr>
      </p:pic>
      <p:pic>
        <p:nvPicPr>
          <p:cNvPr id="2050" name="Picture 2" descr="Plant based beauty phytocosmetics promise with extraction, delivery and  certification advances">
            <a:extLst>
              <a:ext uri="{FF2B5EF4-FFF2-40B4-BE49-F238E27FC236}">
                <a16:creationId xmlns:a16="http://schemas.microsoft.com/office/drawing/2014/main" id="{C4B3A01D-5E07-F79E-9919-2FBFE080FD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36999" y="457198"/>
            <a:ext cx="2876599" cy="1679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34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3600" b="1" i="0" u="none" strike="noStrike" dirty="0">
                <a:effectLst/>
                <a:latin typeface="Cambria" panose="02040503050406030204" pitchFamily="18" charset="0"/>
              </a:rPr>
              <a:t>Penetration Enhancers</a:t>
            </a:r>
            <a:endParaRPr lang="en-US" sz="3600" b="1" dirty="0">
              <a:latin typeface="+mj-lt"/>
            </a:endParaRP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a:bodyPr>
          <a:lstStyle/>
          <a:p>
            <a:pPr algn="just"/>
            <a:endParaRPr lang="en-IQ" sz="2400" dirty="0">
              <a:latin typeface="Times New Roman" panose="02020603050405020304" pitchFamily="18" charset="0"/>
              <a:cs typeface="Times New Roman" panose="02020603050405020304" pitchFamily="18" charset="0"/>
            </a:endParaRPr>
          </a:p>
          <a:p>
            <a:pPr algn="just"/>
            <a:r>
              <a:rPr lang="en-IQ" sz="2400" dirty="0">
                <a:latin typeface="Times New Roman" panose="02020603050405020304" pitchFamily="18" charset="0"/>
                <a:cs typeface="Times New Roman" panose="02020603050405020304" pitchFamily="18" charset="0"/>
              </a:rPr>
              <a:t>Ethanol and Urea as penetration enhancers</a:t>
            </a:r>
          </a:p>
          <a:p>
            <a:pPr algn="just"/>
            <a:r>
              <a:rPr lang="en-US" sz="2400" dirty="0">
                <a:latin typeface="Times New Roman" panose="02020603050405020304" pitchFamily="18" charset="0"/>
                <a:cs typeface="Times New Roman" panose="02020603050405020304" pitchFamily="18" charset="0"/>
              </a:rPr>
              <a:t>Ethanol is commonly used to increase the solubility of a drug in the vehicle and in transdermal formulations, and is often the solvent of choice for use in patches. </a:t>
            </a:r>
          </a:p>
          <a:p>
            <a:pPr algn="just"/>
            <a:r>
              <a:rPr lang="en-US" sz="2400" dirty="0">
                <a:latin typeface="Times New Roman" panose="02020603050405020304" pitchFamily="18" charset="0"/>
                <a:cs typeface="Times New Roman" panose="02020603050405020304" pitchFamily="18" charset="0"/>
              </a:rPr>
              <a:t>Urea is acting by increasing the water content of the stratum corneum and exerting keratolytic activity.</a:t>
            </a: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2502243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3600" b="1" i="0" u="none" strike="noStrike" dirty="0">
                <a:effectLst/>
                <a:latin typeface="Cambria" panose="02040503050406030204" pitchFamily="18" charset="0"/>
              </a:rPr>
              <a:t>Penetration Enhancers</a:t>
            </a:r>
            <a:endParaRPr lang="en-US" sz="3600" b="1" dirty="0">
              <a:latin typeface="+mj-lt"/>
            </a:endParaRP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a:bodyPr>
          <a:lstStyle/>
          <a:p>
            <a:pPr algn="just"/>
            <a:r>
              <a:rPr lang="en-US" sz="2400" dirty="0">
                <a:latin typeface="Times New Roman" panose="02020603050405020304" pitchFamily="18" charset="0"/>
                <a:cs typeface="Times New Roman" panose="02020603050405020304" pitchFamily="18" charset="0"/>
              </a:rPr>
              <a:t>The essential oils of: </a:t>
            </a:r>
          </a:p>
          <a:p>
            <a:pPr lvl="1"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Eucalyptus (Eucalyptus globulus), </a:t>
            </a:r>
          </a:p>
          <a:p>
            <a:pPr lvl="1"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Wormseed (Chenopodium ambrosioides), and </a:t>
            </a:r>
          </a:p>
          <a:p>
            <a:pPr lvl="1" algn="just">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Ylang ylang (Cananga odorata) have been tested as penetration enhancers in vivo.</a:t>
            </a:r>
          </a:p>
          <a:p>
            <a:pPr algn="just"/>
            <a:r>
              <a:rPr lang="en-US" sz="2400" dirty="0">
                <a:latin typeface="Times New Roman" panose="02020603050405020304" pitchFamily="18" charset="0"/>
                <a:cs typeface="Times New Roman" panose="02020603050405020304" pitchFamily="18" charset="0"/>
              </a:rPr>
              <a:t>As Volatile oil: Such a kind of activity in volatile oils is mainly due to the presence of various terpenes and terpenoids.</a:t>
            </a:r>
          </a:p>
          <a:p>
            <a:pPr algn="just"/>
            <a:r>
              <a:rPr lang="en-US" sz="2400" dirty="0">
                <a:latin typeface="Times New Roman" panose="02020603050405020304" pitchFamily="18" charset="0"/>
                <a:cs typeface="Times New Roman" panose="02020603050405020304" pitchFamily="18" charset="0"/>
              </a:rPr>
              <a:t>These compounds operate by modifying the solvent nature of the stratum corneum, improving drug partitioning into the tissue.</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665269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4000" b="1" dirty="0">
                <a:effectLst/>
                <a:latin typeface="Helvetica" pitchFamily="2" charset="0"/>
              </a:rPr>
              <a:t>Preservatives</a:t>
            </a: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a:bodyPr>
          <a:lstStyle/>
          <a:p>
            <a:pPr algn="just"/>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Various methods of preservation are available to the formulators of cosmetic preparations, in order to prevent alteration and degradation of their products.</a:t>
            </a:r>
          </a:p>
          <a:p>
            <a:pPr algn="just"/>
            <a:r>
              <a:rPr lang="en-US" sz="2400" dirty="0">
                <a:latin typeface="Times New Roman" panose="02020603050405020304" pitchFamily="18" charset="0"/>
                <a:cs typeface="Times New Roman" panose="02020603050405020304" pitchFamily="18" charset="0"/>
              </a:rPr>
              <a:t>Due to the toxicity properties of many preservatives, their application and selection are strictly defined by legal rules in many countries.</a:t>
            </a:r>
          </a:p>
          <a:p>
            <a:pPr algn="just"/>
            <a:r>
              <a:rPr lang="en-US" sz="2400" dirty="0">
                <a:latin typeface="Times New Roman" panose="02020603050405020304" pitchFamily="18" charset="0"/>
                <a:cs typeface="Times New Roman" panose="02020603050405020304" pitchFamily="18" charset="0"/>
              </a:rPr>
              <a:t>Methods of preservation, </a:t>
            </a:r>
            <a:r>
              <a:rPr lang="en-US" sz="2400" dirty="0" err="1">
                <a:latin typeface="Times New Roman" panose="02020603050405020304" pitchFamily="18" charset="0"/>
                <a:cs typeface="Times New Roman" panose="02020603050405020304" pitchFamily="18" charset="0"/>
              </a:rPr>
              <a:t>botanicalmaterials</a:t>
            </a:r>
            <a:r>
              <a:rPr lang="en-US" sz="2400" dirty="0">
                <a:latin typeface="Times New Roman" panose="02020603050405020304" pitchFamily="18" charset="0"/>
                <a:cs typeface="Times New Roman" panose="02020603050405020304" pitchFamily="18" charset="0"/>
              </a:rPr>
              <a:t> and natural molecules offer different possibilities of use.</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1495868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4000" b="1" dirty="0">
                <a:effectLst/>
                <a:latin typeface="Helvetica" pitchFamily="2" charset="0"/>
              </a:rPr>
              <a:t>Preservatives</a:t>
            </a: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fontScale="92500" lnSpcReduction="10000"/>
          </a:bodyPr>
          <a:lstStyle/>
          <a:p>
            <a:pPr algn="just"/>
            <a:r>
              <a:rPr lang="en-US" sz="2400" dirty="0">
                <a:latin typeface="Times New Roman" panose="02020603050405020304" pitchFamily="18" charset="0"/>
                <a:cs typeface="Times New Roman" panose="02020603050405020304" pitchFamily="18" charset="0"/>
              </a:rPr>
              <a:t>Plant natural preservatives, also known as phytoalexins, frequently possess other biological effects besides their antimicrobial properties.</a:t>
            </a:r>
          </a:p>
          <a:p>
            <a:pPr algn="just"/>
            <a:r>
              <a:rPr lang="en-US" sz="2400" dirty="0">
                <a:latin typeface="Times New Roman" panose="02020603050405020304" pitchFamily="18" charset="0"/>
                <a:cs typeface="Times New Roman" panose="02020603050405020304" pitchFamily="18" charset="0"/>
              </a:rPr>
              <a:t>Components of natural preservatives:</a:t>
            </a:r>
          </a:p>
          <a:p>
            <a:pPr lvl="1" algn="just"/>
            <a:r>
              <a:rPr lang="en-US" sz="2200" dirty="0">
                <a:latin typeface="Times New Roman" panose="02020603050405020304" pitchFamily="18" charset="0"/>
                <a:cs typeface="Times New Roman" panose="02020603050405020304" pitchFamily="18" charset="0"/>
              </a:rPr>
              <a:t>Terpenoids, organic acids, oxygenated fatty acids, aliphatic alcohols, polyols, and polyphenols.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Examples for natural preservative compounds:</a:t>
            </a:r>
          </a:p>
          <a:p>
            <a:pPr lvl="1" algn="just"/>
            <a:r>
              <a:rPr lang="en-US" sz="2200" dirty="0">
                <a:latin typeface="Times New Roman" panose="02020603050405020304" pitchFamily="18" charset="0"/>
                <a:cs typeface="Times New Roman" panose="02020603050405020304" pitchFamily="18" charset="0"/>
              </a:rPr>
              <a:t>Essential oils such as </a:t>
            </a:r>
          </a:p>
          <a:p>
            <a:pPr lvl="1" algn="just"/>
            <a:r>
              <a:rPr lang="en-US" sz="2200" dirty="0">
                <a:latin typeface="Times New Roman" panose="02020603050405020304" pitchFamily="18" charset="0"/>
                <a:cs typeface="Times New Roman" panose="02020603050405020304" pitchFamily="18" charset="0"/>
              </a:rPr>
              <a:t>Glyceryl monoesters, such as glyceryl caprylate</a:t>
            </a:r>
          </a:p>
          <a:p>
            <a:pPr lvl="1" algn="just"/>
            <a:r>
              <a:rPr lang="en-US" sz="2200" dirty="0">
                <a:latin typeface="Times New Roman" panose="02020603050405020304" pitchFamily="18" charset="0"/>
                <a:cs typeface="Times New Roman" panose="02020603050405020304" pitchFamily="18" charset="0"/>
              </a:rPr>
              <a:t>Benzoic acid/ Benzyl alcohol</a:t>
            </a:r>
          </a:p>
          <a:p>
            <a:pPr lvl="1" algn="just"/>
            <a:r>
              <a:rPr lang="en-US" sz="2200" dirty="0">
                <a:latin typeface="Times New Roman" panose="02020603050405020304" pitchFamily="18" charset="0"/>
                <a:cs typeface="Times New Roman" panose="02020603050405020304" pitchFamily="18" charset="0"/>
              </a:rPr>
              <a:t>Alkyl esters of p-hydroxybenzoic acid (parabens)</a:t>
            </a:r>
          </a:p>
          <a:p>
            <a:pPr lvl="1" algn="just"/>
            <a:r>
              <a:rPr lang="en-US" sz="2200" dirty="0">
                <a:latin typeface="Times New Roman" panose="02020603050405020304" pitchFamily="18" charset="0"/>
                <a:cs typeface="Times New Roman" panose="02020603050405020304" pitchFamily="18" charset="0"/>
              </a:rPr>
              <a:t>Vitamin A, retinoic acid, </a:t>
            </a:r>
            <a:r>
              <a:rPr lang="el-GR" sz="2200" dirty="0">
                <a:latin typeface="Times New Roman" panose="02020603050405020304" pitchFamily="18" charset="0"/>
                <a:cs typeface="Times New Roman" panose="02020603050405020304" pitchFamily="18" charset="0"/>
              </a:rPr>
              <a:t>β-</a:t>
            </a:r>
            <a:r>
              <a:rPr lang="en-US" sz="2200" dirty="0" err="1">
                <a:latin typeface="Times New Roman" panose="02020603050405020304" pitchFamily="18" charset="0"/>
                <a:cs typeface="Times New Roman" panose="02020603050405020304" pitchFamily="18" charset="0"/>
              </a:rPr>
              <a:t>carotene,Vitamin</a:t>
            </a:r>
            <a:r>
              <a:rPr lang="en-US" sz="2200" dirty="0">
                <a:latin typeface="Times New Roman" panose="02020603050405020304" pitchFamily="18" charset="0"/>
                <a:cs typeface="Times New Roman" panose="02020603050405020304" pitchFamily="18" charset="0"/>
              </a:rPr>
              <a:t> C, and E</a:t>
            </a:r>
          </a:p>
          <a:p>
            <a:pPr lvl="1" algn="just"/>
            <a:endParaRPr lang="en-US" sz="2200" dirty="0">
              <a:latin typeface="Times New Roman" panose="02020603050405020304" pitchFamily="18" charset="0"/>
              <a:cs typeface="Times New Roman" panose="02020603050405020304" pitchFamily="18" charset="0"/>
            </a:endParaRP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2520361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4000" b="1" dirty="0">
                <a:effectLst/>
                <a:latin typeface="Helvetica" pitchFamily="2" charset="0"/>
              </a:rPr>
              <a:t>Preservatives</a:t>
            </a: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a:bodyPr>
          <a:lstStyle/>
          <a:p>
            <a:endParaRPr lang="en-US" sz="2400" dirty="0">
              <a:effectLst/>
              <a:latin typeface="Times" pitchFamily="2" charset="0"/>
            </a:endParaRPr>
          </a:p>
          <a:p>
            <a:endParaRPr lang="en-US" sz="2400" dirty="0">
              <a:latin typeface="Times" pitchFamily="2" charset="0"/>
            </a:endParaRPr>
          </a:p>
          <a:p>
            <a:r>
              <a:rPr lang="en-US" sz="2400" dirty="0">
                <a:effectLst/>
                <a:latin typeface="Times" pitchFamily="2" charset="0"/>
              </a:rPr>
              <a:t>Among natural antioxidants, phenolic compounds are in the forefront since they have the structural requirements of free radical scavengers. Various phenolic classes can be used for this purpose, including phenolic acids, anthocyanins, </a:t>
            </a:r>
            <a:r>
              <a:rPr lang="en-US" sz="2400" dirty="0" err="1">
                <a:effectLst/>
                <a:latin typeface="Times" pitchFamily="2" charset="0"/>
              </a:rPr>
              <a:t>cathechins</a:t>
            </a:r>
            <a:r>
              <a:rPr lang="en-US" sz="2400" dirty="0">
                <a:effectLst/>
                <a:latin typeface="Times" pitchFamily="2" charset="0"/>
              </a:rPr>
              <a:t>, hydroxycinnamic acid derivatives, and flavonoids</a:t>
            </a: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1240611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B219549C-3148-3191-BA73-F0E783C1FE96}"/>
              </a:ext>
            </a:extLst>
          </p:cNvPr>
          <p:cNvSpPr>
            <a:spLocks noGrp="1"/>
          </p:cNvSpPr>
          <p:nvPr>
            <p:ph type="title"/>
          </p:nvPr>
        </p:nvSpPr>
        <p:spPr>
          <a:xfrm>
            <a:off x="1175512" y="870132"/>
            <a:ext cx="9792208" cy="1527078"/>
          </a:xfrm>
        </p:spPr>
        <p:txBody>
          <a:bodyPr>
            <a:normAutofit/>
          </a:bodyPr>
          <a:lstStyle/>
          <a:p>
            <a:r>
              <a:rPr lang="en-US" dirty="0"/>
              <a:t>References</a:t>
            </a:r>
          </a:p>
        </p:txBody>
      </p:sp>
      <p:sp>
        <p:nvSpPr>
          <p:cNvPr id="3" name="Content Placeholder 2">
            <a:extLst>
              <a:ext uri="{FF2B5EF4-FFF2-40B4-BE49-F238E27FC236}">
                <a16:creationId xmlns:a16="http://schemas.microsoft.com/office/drawing/2014/main" id="{853DF8E1-05B8-E528-AEFD-EBAA7747925E}"/>
              </a:ext>
            </a:extLst>
          </p:cNvPr>
          <p:cNvSpPr>
            <a:spLocks noGrp="1"/>
          </p:cNvSpPr>
          <p:nvPr>
            <p:ph idx="1"/>
          </p:nvPr>
        </p:nvSpPr>
        <p:spPr>
          <a:xfrm>
            <a:off x="1175512" y="2557849"/>
            <a:ext cx="9792208" cy="3407862"/>
          </a:xfrm>
        </p:spPr>
        <p:txBody>
          <a:bodyPr>
            <a:normAutofit/>
          </a:bodyPr>
          <a:lstStyle/>
          <a:p>
            <a:r>
              <a:rPr lang="en-US" sz="2000" b="0" i="0" dirty="0">
                <a:solidFill>
                  <a:srgbClr val="000000"/>
                </a:solidFill>
                <a:effectLst/>
                <a:latin typeface="Arial" panose="020B0604020202020204" pitchFamily="34" charset="0"/>
              </a:rPr>
              <a:t>Peter Elsner, (2000). Cosmeceuticals , Drugs vs Cosmetics, Marcel Dekker, Inc. New York • Basel TM </a:t>
            </a:r>
          </a:p>
          <a:p>
            <a:endParaRPr lang="en-US" sz="2000" dirty="0">
              <a:solidFill>
                <a:srgbClr val="000000"/>
              </a:solidFill>
              <a:latin typeface="Arial" panose="020B0604020202020204" pitchFamily="34" charset="0"/>
            </a:endParaRPr>
          </a:p>
          <a:p>
            <a:r>
              <a:rPr lang="en-US" sz="2000" b="0" i="0" dirty="0">
                <a:solidFill>
                  <a:srgbClr val="000000"/>
                </a:solidFill>
                <a:effectLst/>
                <a:latin typeface="Arial" panose="020B0604020202020204" pitchFamily="34" charset="0"/>
              </a:rPr>
              <a:t>Bruno </a:t>
            </a:r>
            <a:r>
              <a:rPr lang="en-US" sz="2000" b="0" i="0" dirty="0" err="1">
                <a:solidFill>
                  <a:srgbClr val="000000"/>
                </a:solidFill>
                <a:effectLst/>
                <a:latin typeface="Arial" panose="020B0604020202020204" pitchFamily="34" charset="0"/>
              </a:rPr>
              <a:t>Burlando</a:t>
            </a:r>
            <a:r>
              <a:rPr lang="en-US" sz="2000" b="0" i="0" dirty="0">
                <a:solidFill>
                  <a:srgbClr val="000000"/>
                </a:solidFill>
                <a:effectLst/>
                <a:latin typeface="Arial" panose="020B0604020202020204" pitchFamily="34" charset="0"/>
              </a:rPr>
              <a:t>, </a:t>
            </a:r>
            <a:r>
              <a:rPr lang="en-US" sz="2000" b="0" i="0" dirty="0" err="1">
                <a:solidFill>
                  <a:srgbClr val="000000"/>
                </a:solidFill>
                <a:effectLst/>
                <a:latin typeface="Arial" panose="020B0604020202020204" pitchFamily="34" charset="0"/>
              </a:rPr>
              <a:t>Luisella</a:t>
            </a:r>
            <a:r>
              <a:rPr lang="en-US" sz="2000" b="0" i="0" dirty="0">
                <a:solidFill>
                  <a:srgbClr val="000000"/>
                </a:solidFill>
                <a:effectLst/>
                <a:latin typeface="Arial" panose="020B0604020202020204" pitchFamily="34" charset="0"/>
              </a:rPr>
              <a:t> </a:t>
            </a:r>
            <a:r>
              <a:rPr lang="en-US" sz="2000" b="0" i="0" dirty="0" err="1">
                <a:solidFill>
                  <a:srgbClr val="000000"/>
                </a:solidFill>
                <a:effectLst/>
                <a:latin typeface="Arial" panose="020B0604020202020204" pitchFamily="34" charset="0"/>
              </a:rPr>
              <a:t>Verotta</a:t>
            </a:r>
            <a:r>
              <a:rPr lang="en-US" sz="2000" b="0" i="0" dirty="0">
                <a:solidFill>
                  <a:srgbClr val="000000"/>
                </a:solidFill>
                <a:effectLst/>
                <a:latin typeface="Arial" panose="020B0604020202020204" pitchFamily="34" charset="0"/>
              </a:rPr>
              <a:t>, Laura </a:t>
            </a:r>
            <a:r>
              <a:rPr lang="en-US" sz="2000" b="0" i="0" dirty="0" err="1">
                <a:solidFill>
                  <a:srgbClr val="000000"/>
                </a:solidFill>
                <a:effectLst/>
                <a:latin typeface="Arial" panose="020B0604020202020204" pitchFamily="34" charset="0"/>
              </a:rPr>
              <a:t>Cornara</a:t>
            </a:r>
            <a:r>
              <a:rPr lang="en-US" sz="2000" b="0" i="0" dirty="0">
                <a:solidFill>
                  <a:srgbClr val="000000"/>
                </a:solidFill>
                <a:effectLst/>
                <a:latin typeface="Arial" panose="020B0604020202020204" pitchFamily="34" charset="0"/>
              </a:rPr>
              <a:t>, Elisa Bottini-Massa, Herbal Principles in Cosmetics: Properties and Mechanisms of Action, 2010, CRC Press.</a:t>
            </a:r>
          </a:p>
          <a:p>
            <a:endParaRPr lang="en-US" sz="2000" b="0" i="0" dirty="0">
              <a:solidFill>
                <a:srgbClr val="000000"/>
              </a:solidFill>
              <a:effectLst/>
              <a:latin typeface="Arial" panose="020B0604020202020204" pitchFamily="34" charset="0"/>
            </a:endParaRPr>
          </a:p>
        </p:txBody>
      </p:sp>
      <p:pic>
        <p:nvPicPr>
          <p:cNvPr id="5" name="Picture 4">
            <a:extLst>
              <a:ext uri="{FF2B5EF4-FFF2-40B4-BE49-F238E27FC236}">
                <a16:creationId xmlns:a16="http://schemas.microsoft.com/office/drawing/2014/main" id="{994DC91F-F347-31A4-E6D6-49CBCD058B3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483492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B219549C-3148-3191-BA73-F0E783C1FE96}"/>
              </a:ext>
            </a:extLst>
          </p:cNvPr>
          <p:cNvSpPr>
            <a:spLocks noGrp="1"/>
          </p:cNvSpPr>
          <p:nvPr>
            <p:ph type="title"/>
          </p:nvPr>
        </p:nvSpPr>
        <p:spPr>
          <a:xfrm>
            <a:off x="1175512" y="870132"/>
            <a:ext cx="9792208" cy="1527078"/>
          </a:xfrm>
        </p:spPr>
        <p:txBody>
          <a:bodyPr>
            <a:normAutofit/>
          </a:bodyPr>
          <a:lstStyle/>
          <a:p>
            <a:r>
              <a:rPr lang="en-US" dirty="0"/>
              <a:t>Outline</a:t>
            </a:r>
          </a:p>
        </p:txBody>
      </p:sp>
      <p:sp>
        <p:nvSpPr>
          <p:cNvPr id="3" name="Content Placeholder 2">
            <a:extLst>
              <a:ext uri="{FF2B5EF4-FFF2-40B4-BE49-F238E27FC236}">
                <a16:creationId xmlns:a16="http://schemas.microsoft.com/office/drawing/2014/main" id="{853DF8E1-05B8-E528-AEFD-EBAA7747925E}"/>
              </a:ext>
            </a:extLst>
          </p:cNvPr>
          <p:cNvSpPr>
            <a:spLocks noGrp="1"/>
          </p:cNvSpPr>
          <p:nvPr>
            <p:ph idx="1"/>
          </p:nvPr>
        </p:nvSpPr>
        <p:spPr>
          <a:xfrm>
            <a:off x="1175512" y="2557849"/>
            <a:ext cx="9792208" cy="3407862"/>
          </a:xfrm>
        </p:spPr>
        <p:txBody>
          <a:bodyPr>
            <a:normAutofit/>
          </a:bodyPr>
          <a:lstStyle/>
          <a:p>
            <a:endParaRPr lang="en-US" sz="1600" dirty="0">
              <a:latin typeface="+mj-lt"/>
            </a:endParaRPr>
          </a:p>
          <a:p>
            <a:r>
              <a:rPr lang="en-US" sz="1600" dirty="0">
                <a:latin typeface="+mj-lt"/>
              </a:rPr>
              <a:t>Surfactants (Surface active agents)</a:t>
            </a:r>
          </a:p>
          <a:p>
            <a:r>
              <a:rPr lang="en-US" sz="1600" dirty="0">
                <a:latin typeface="+mj-lt"/>
              </a:rPr>
              <a:t>Functions od Surfactants in </a:t>
            </a:r>
            <a:r>
              <a:rPr lang="en-US" sz="1600" dirty="0" err="1">
                <a:latin typeface="+mj-lt"/>
              </a:rPr>
              <a:t>Phytocosmetics</a:t>
            </a:r>
            <a:endParaRPr lang="en-US" sz="1600" dirty="0">
              <a:latin typeface="+mj-lt"/>
            </a:endParaRPr>
          </a:p>
          <a:p>
            <a:r>
              <a:rPr lang="en-US" sz="1600" dirty="0">
                <a:latin typeface="+mj-lt"/>
              </a:rPr>
              <a:t>Thickening/Suspending Agents</a:t>
            </a:r>
          </a:p>
          <a:p>
            <a:r>
              <a:rPr lang="en-US" sz="1600" dirty="0">
                <a:latin typeface="+mj-lt"/>
              </a:rPr>
              <a:t>Functions of </a:t>
            </a:r>
            <a:r>
              <a:rPr lang="en-US" sz="1600" dirty="0" err="1">
                <a:latin typeface="+mj-lt"/>
              </a:rPr>
              <a:t>Thickenners</a:t>
            </a:r>
            <a:endParaRPr lang="en-US" sz="1600" dirty="0">
              <a:latin typeface="+mj-lt"/>
            </a:endParaRPr>
          </a:p>
          <a:p>
            <a:endParaRPr lang="en-US" sz="1600" dirty="0">
              <a:latin typeface="+mj-lt"/>
            </a:endParaRPr>
          </a:p>
          <a:p>
            <a:endParaRPr lang="en-US" sz="1600" dirty="0">
              <a:latin typeface="+mj-lt"/>
            </a:endParaRPr>
          </a:p>
        </p:txBody>
      </p:sp>
      <p:pic>
        <p:nvPicPr>
          <p:cNvPr id="5" name="Picture 4">
            <a:extLst>
              <a:ext uri="{FF2B5EF4-FFF2-40B4-BE49-F238E27FC236}">
                <a16:creationId xmlns:a16="http://schemas.microsoft.com/office/drawing/2014/main" id="{2091A2A9-F606-770E-4F01-A068A154EEE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31104" y="226665"/>
            <a:ext cx="1017905" cy="1017905"/>
          </a:xfrm>
          <a:prstGeom prst="rect">
            <a:avLst/>
          </a:prstGeom>
          <a:noFill/>
          <a:ln>
            <a:noFill/>
          </a:ln>
        </p:spPr>
      </p:pic>
      <p:pic>
        <p:nvPicPr>
          <p:cNvPr id="3074" name="Picture 2" descr="Medical and cosmetics plants hand drawn bergamot Vector Image">
            <a:extLst>
              <a:ext uri="{FF2B5EF4-FFF2-40B4-BE49-F238E27FC236}">
                <a16:creationId xmlns:a16="http://schemas.microsoft.com/office/drawing/2014/main" id="{2FD90933-3A13-82B7-62A2-34EAADABE47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9402"/>
          <a:stretch/>
        </p:blipFill>
        <p:spPr bwMode="auto">
          <a:xfrm>
            <a:off x="6291909" y="1203380"/>
            <a:ext cx="4724579" cy="46228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63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6D0084A9-B95C-E7E8-0A5E-FFF46CFA70D2}"/>
              </a:ext>
            </a:extLst>
          </p:cNvPr>
          <p:cNvSpPr>
            <a:spLocks noGrp="1"/>
          </p:cNvSpPr>
          <p:nvPr>
            <p:ph type="title"/>
          </p:nvPr>
        </p:nvSpPr>
        <p:spPr>
          <a:xfrm>
            <a:off x="1073912" y="323967"/>
            <a:ext cx="9792208" cy="1527078"/>
          </a:xfrm>
        </p:spPr>
        <p:txBody>
          <a:bodyPr>
            <a:normAutofit fontScale="90000"/>
          </a:bodyPr>
          <a:lstStyle/>
          <a:p>
            <a:pPr algn="ctr"/>
            <a:br>
              <a:rPr lang="en-US" sz="3300" b="1" i="0" u="none" strike="noStrike" dirty="0">
                <a:effectLst/>
                <a:latin typeface="Cambria" panose="02040503050406030204" pitchFamily="18" charset="0"/>
              </a:rPr>
            </a:br>
            <a:r>
              <a:rPr lang="en-US" sz="3300" b="1" i="0" u="none" strike="noStrike" dirty="0">
                <a:effectLst/>
                <a:latin typeface="Cambria" panose="02040503050406030204" pitchFamily="18" charset="0"/>
              </a:rPr>
              <a:t> Surfactants in </a:t>
            </a:r>
            <a:r>
              <a:rPr lang="en-US" sz="3600" b="1" dirty="0">
                <a:latin typeface="+mj-lt"/>
              </a:rPr>
              <a:t>Phytochemical groups of plants</a:t>
            </a:r>
            <a:endParaRPr lang="en-US" sz="3300" b="1" dirty="0"/>
          </a:p>
        </p:txBody>
      </p:sp>
      <p:sp>
        <p:nvSpPr>
          <p:cNvPr id="3" name="Content Placeholder 2">
            <a:extLst>
              <a:ext uri="{FF2B5EF4-FFF2-40B4-BE49-F238E27FC236}">
                <a16:creationId xmlns:a16="http://schemas.microsoft.com/office/drawing/2014/main" id="{49793476-D9B1-4190-F924-399B8D8CB2D9}"/>
              </a:ext>
            </a:extLst>
          </p:cNvPr>
          <p:cNvSpPr>
            <a:spLocks noGrp="1"/>
          </p:cNvSpPr>
          <p:nvPr>
            <p:ph idx="1"/>
          </p:nvPr>
        </p:nvSpPr>
        <p:spPr>
          <a:xfrm>
            <a:off x="847141" y="1388839"/>
            <a:ext cx="9792208" cy="4553004"/>
          </a:xfrm>
        </p:spPr>
        <p:txBody>
          <a:bodyPr>
            <a:noAutofit/>
          </a:bodyPr>
          <a:lstStyle/>
          <a:p>
            <a:pPr marL="342900" marR="0" lvl="0" indent="-342900" algn="just"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Surfactants/ Surface Active Agents are the ingredients used to formulate several suspensions, and emulsions in cosmetic technology.</a:t>
            </a:r>
          </a:p>
          <a:p>
            <a:pPr algn="just" defTabSz="457200">
              <a:lnSpc>
                <a:spcPct val="100000"/>
              </a:lnSpc>
              <a:spcBef>
                <a:spcPts val="1000"/>
              </a:spcBef>
              <a:buClr>
                <a:srgbClr val="5FCBEF"/>
              </a:buClr>
              <a:buSzPct val="80000"/>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They are added to aqueous solutions to increase solubility of lipophilic substances and hence they have ability to increase lipid absorption through the SC.</a:t>
            </a:r>
          </a:p>
          <a:p>
            <a:pPr marL="0" indent="0" algn="just" defTabSz="457200">
              <a:lnSpc>
                <a:spcPct val="100000"/>
              </a:lnSpc>
              <a:spcBef>
                <a:spcPts val="1000"/>
              </a:spcBef>
              <a:buClr>
                <a:srgbClr val="5FCBEF"/>
              </a:buClr>
              <a:buSzPct val="80000"/>
              <a:buNone/>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Because </a:t>
            </a:r>
            <a:r>
              <a:rPr lang="en-US" sz="2000" dirty="0" err="1">
                <a:solidFill>
                  <a:prstClr val="black">
                    <a:lumMod val="75000"/>
                    <a:lumOff val="25000"/>
                  </a:prstClr>
                </a:solidFill>
                <a:latin typeface="Times New Roman" panose="02020603050405020304" pitchFamily="18" charset="0"/>
                <a:cs typeface="Times New Roman" panose="02020603050405020304" pitchFamily="18" charset="0"/>
              </a:rPr>
              <a:t>akylglycosides</a:t>
            </a: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 or fatty alcohol glycosides are biodegradable, non-toxic and non-irritant surfactants, they are widely used in industry of cosmetics and detergents.</a:t>
            </a: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59BE950-CC76-090C-1A34-3BC593A1FF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
        <p:nvSpPr>
          <p:cNvPr id="8" name="Content Placeholder 2">
            <a:extLst>
              <a:ext uri="{FF2B5EF4-FFF2-40B4-BE49-F238E27FC236}">
                <a16:creationId xmlns:a16="http://schemas.microsoft.com/office/drawing/2014/main" id="{737AFBBE-BBF4-F4F3-0BC9-C460EE956B26}"/>
              </a:ext>
            </a:extLst>
          </p:cNvPr>
          <p:cNvSpPr txBox="1">
            <a:spLocks/>
          </p:cNvSpPr>
          <p:nvPr/>
        </p:nvSpPr>
        <p:spPr>
          <a:xfrm>
            <a:off x="668817" y="1611775"/>
            <a:ext cx="9792208" cy="4330068"/>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nSpc>
                <a:spcPct val="170000"/>
              </a:lnSpc>
            </a:pPr>
            <a:endParaRPr lang="en-US" sz="2000" dirty="0">
              <a:latin typeface="+mj-lt"/>
            </a:endParaRPr>
          </a:p>
        </p:txBody>
      </p:sp>
    </p:spTree>
    <p:extLst>
      <p:ext uri="{BB962C8B-B14F-4D97-AF65-F5344CB8AC3E}">
        <p14:creationId xmlns:p14="http://schemas.microsoft.com/office/powerpoint/2010/main" val="313346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6D0084A9-B95C-E7E8-0A5E-FFF46CFA70D2}"/>
              </a:ext>
            </a:extLst>
          </p:cNvPr>
          <p:cNvSpPr>
            <a:spLocks noGrp="1"/>
          </p:cNvSpPr>
          <p:nvPr>
            <p:ph type="title"/>
          </p:nvPr>
        </p:nvSpPr>
        <p:spPr>
          <a:xfrm>
            <a:off x="1073912" y="323967"/>
            <a:ext cx="9792208" cy="1038985"/>
          </a:xfrm>
        </p:spPr>
        <p:txBody>
          <a:bodyPr>
            <a:normAutofit fontScale="90000"/>
          </a:bodyPr>
          <a:lstStyle/>
          <a:p>
            <a:pPr algn="ctr"/>
            <a:br>
              <a:rPr lang="en-US" sz="3300" b="1" i="0" u="none" strike="noStrike" dirty="0">
                <a:effectLst/>
                <a:latin typeface="Cambria" panose="02040503050406030204" pitchFamily="18" charset="0"/>
              </a:rPr>
            </a:br>
            <a:r>
              <a:rPr lang="en-US" sz="3300" b="1" i="0" u="none" strike="noStrike" dirty="0">
                <a:effectLst/>
                <a:latin typeface="Cambria" panose="02040503050406030204" pitchFamily="18" charset="0"/>
              </a:rPr>
              <a:t> Surfactants in </a:t>
            </a:r>
            <a:r>
              <a:rPr lang="en-US" sz="3600" b="1" dirty="0">
                <a:latin typeface="+mj-lt"/>
              </a:rPr>
              <a:t>Phytochemical groups of plants</a:t>
            </a:r>
            <a:endParaRPr lang="en-US" sz="3300" b="1" dirty="0"/>
          </a:p>
        </p:txBody>
      </p:sp>
      <p:sp>
        <p:nvSpPr>
          <p:cNvPr id="3" name="Content Placeholder 2">
            <a:extLst>
              <a:ext uri="{FF2B5EF4-FFF2-40B4-BE49-F238E27FC236}">
                <a16:creationId xmlns:a16="http://schemas.microsoft.com/office/drawing/2014/main" id="{49793476-D9B1-4190-F924-399B8D8CB2D9}"/>
              </a:ext>
            </a:extLst>
          </p:cNvPr>
          <p:cNvSpPr>
            <a:spLocks noGrp="1"/>
          </p:cNvSpPr>
          <p:nvPr>
            <p:ph idx="1"/>
          </p:nvPr>
        </p:nvSpPr>
        <p:spPr>
          <a:xfrm>
            <a:off x="847141" y="1388839"/>
            <a:ext cx="9792208" cy="4553004"/>
          </a:xfrm>
        </p:spPr>
        <p:txBody>
          <a:bodyPr>
            <a:noAutofit/>
          </a:bodyPr>
          <a:lstStyle/>
          <a:p>
            <a:pPr algn="just" defTabSz="457200">
              <a:lnSpc>
                <a:spcPct val="100000"/>
              </a:lnSpc>
              <a:spcBef>
                <a:spcPts val="1000"/>
              </a:spcBef>
              <a:buClr>
                <a:srgbClr val="5FCBEF"/>
              </a:buClr>
              <a:buSzPct val="80000"/>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Alkylglycosides</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have been isolated from the fruit of acerola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Malphigia</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glabra), the essential oil of the dried leaves of oregano (Origanum vulgare), the methanolic extract of cumin fruit (Cuminum cyminum), the fruit of bupleurum (Bupleurum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falcatum</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and the aerial parts of the sage plant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Phlomis</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lunariifolia</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Other natural surfactants of great interest are fatty acid (FA) amides, such as ceramides, anandamide, oleamide, N-</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arachidonoyldopamine</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and N-acylethanolamine.</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These compounds generally have high biological properties. For example, N-</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palmitoylethanolamine</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is an anti-inflammatory contained in soybean and peanut oil. </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FA amide glycosides, such as gangliosides, aminoglycosides, and their derivatives, also show biological activities. </a:t>
            </a:r>
          </a:p>
        </p:txBody>
      </p:sp>
      <p:pic>
        <p:nvPicPr>
          <p:cNvPr id="5" name="Picture 4">
            <a:extLst>
              <a:ext uri="{FF2B5EF4-FFF2-40B4-BE49-F238E27FC236}">
                <a16:creationId xmlns:a16="http://schemas.microsoft.com/office/drawing/2014/main" id="{559BE950-CC76-090C-1A34-3BC593A1FF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
        <p:nvSpPr>
          <p:cNvPr id="8" name="Content Placeholder 2">
            <a:extLst>
              <a:ext uri="{FF2B5EF4-FFF2-40B4-BE49-F238E27FC236}">
                <a16:creationId xmlns:a16="http://schemas.microsoft.com/office/drawing/2014/main" id="{737AFBBE-BBF4-F4F3-0BC9-C460EE956B26}"/>
              </a:ext>
            </a:extLst>
          </p:cNvPr>
          <p:cNvSpPr txBox="1">
            <a:spLocks/>
          </p:cNvSpPr>
          <p:nvPr/>
        </p:nvSpPr>
        <p:spPr>
          <a:xfrm>
            <a:off x="668817" y="1611775"/>
            <a:ext cx="9792208" cy="4330068"/>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nSpc>
                <a:spcPct val="170000"/>
              </a:lnSpc>
            </a:pPr>
            <a:endParaRPr lang="en-US" sz="2000" dirty="0">
              <a:latin typeface="+mj-lt"/>
            </a:endParaRPr>
          </a:p>
        </p:txBody>
      </p:sp>
    </p:spTree>
    <p:extLst>
      <p:ext uri="{BB962C8B-B14F-4D97-AF65-F5344CB8AC3E}">
        <p14:creationId xmlns:p14="http://schemas.microsoft.com/office/powerpoint/2010/main" val="144781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6D0084A9-B95C-E7E8-0A5E-FFF46CFA70D2}"/>
              </a:ext>
            </a:extLst>
          </p:cNvPr>
          <p:cNvSpPr>
            <a:spLocks noGrp="1"/>
          </p:cNvSpPr>
          <p:nvPr>
            <p:ph type="title"/>
          </p:nvPr>
        </p:nvSpPr>
        <p:spPr>
          <a:xfrm>
            <a:off x="1073912" y="323967"/>
            <a:ext cx="9792208" cy="1038985"/>
          </a:xfrm>
        </p:spPr>
        <p:txBody>
          <a:bodyPr>
            <a:normAutofit fontScale="90000"/>
          </a:bodyPr>
          <a:lstStyle/>
          <a:p>
            <a:pPr algn="ctr"/>
            <a:br>
              <a:rPr lang="en-US" sz="3300" b="1" i="0" u="none" strike="noStrike" dirty="0">
                <a:effectLst/>
                <a:latin typeface="Cambria" panose="02040503050406030204" pitchFamily="18" charset="0"/>
              </a:rPr>
            </a:br>
            <a:r>
              <a:rPr lang="en-US" sz="3300" b="1" i="0" u="none" strike="noStrike" dirty="0">
                <a:effectLst/>
                <a:latin typeface="Cambria" panose="02040503050406030204" pitchFamily="18" charset="0"/>
              </a:rPr>
              <a:t> Surfactants in </a:t>
            </a:r>
            <a:r>
              <a:rPr lang="en-US" sz="3600" b="1" dirty="0">
                <a:latin typeface="+mj-lt"/>
              </a:rPr>
              <a:t>Phytochemical groups of plants</a:t>
            </a:r>
            <a:endParaRPr lang="en-US" sz="3300" b="1" dirty="0"/>
          </a:p>
        </p:txBody>
      </p:sp>
      <p:sp>
        <p:nvSpPr>
          <p:cNvPr id="3" name="Content Placeholder 2">
            <a:extLst>
              <a:ext uri="{FF2B5EF4-FFF2-40B4-BE49-F238E27FC236}">
                <a16:creationId xmlns:a16="http://schemas.microsoft.com/office/drawing/2014/main" id="{49793476-D9B1-4190-F924-399B8D8CB2D9}"/>
              </a:ext>
            </a:extLst>
          </p:cNvPr>
          <p:cNvSpPr>
            <a:spLocks noGrp="1"/>
          </p:cNvSpPr>
          <p:nvPr>
            <p:ph idx="1"/>
          </p:nvPr>
        </p:nvSpPr>
        <p:spPr>
          <a:xfrm>
            <a:off x="847141" y="1388839"/>
            <a:ext cx="9792208" cy="4553004"/>
          </a:xfrm>
        </p:spPr>
        <p:txBody>
          <a:bodyPr>
            <a:noAutofit/>
          </a:bodyPr>
          <a:lstStyle/>
          <a:p>
            <a:pPr algn="just" defTabSz="457200">
              <a:lnSpc>
                <a:spcPct val="100000"/>
              </a:lnSpc>
              <a:spcBef>
                <a:spcPts val="1000"/>
              </a:spcBef>
              <a:buClr>
                <a:srgbClr val="5FCBEF"/>
              </a:buClr>
              <a:buSzPct val="80000"/>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Other surfactants include carotenoid glycosides, isoprenoid glycolipids, and terpenoids.</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Saponins are glycosides of triterpenes, steroids, or steroid alkaloids with high surfactant properties.</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These compounds derive their name from the soapwort plant (Saponaria officinalis), the roots of which have been traditionally used as a soap. </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Other well-known botanical sources of saponins include ginseng (Panax ginseng), the roots of licorice (Glycyrrhiza glabra) and butcher’s broom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Ruscus</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aculeatus), and the seeds of horse chestnut (Aesculus hippocastanum). </a:t>
            </a:r>
          </a:p>
        </p:txBody>
      </p:sp>
      <p:pic>
        <p:nvPicPr>
          <p:cNvPr id="5" name="Picture 4">
            <a:extLst>
              <a:ext uri="{FF2B5EF4-FFF2-40B4-BE49-F238E27FC236}">
                <a16:creationId xmlns:a16="http://schemas.microsoft.com/office/drawing/2014/main" id="{559BE950-CC76-090C-1A34-3BC593A1FF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
        <p:nvSpPr>
          <p:cNvPr id="8" name="Content Placeholder 2">
            <a:extLst>
              <a:ext uri="{FF2B5EF4-FFF2-40B4-BE49-F238E27FC236}">
                <a16:creationId xmlns:a16="http://schemas.microsoft.com/office/drawing/2014/main" id="{737AFBBE-BBF4-F4F3-0BC9-C460EE956B26}"/>
              </a:ext>
            </a:extLst>
          </p:cNvPr>
          <p:cNvSpPr txBox="1">
            <a:spLocks/>
          </p:cNvSpPr>
          <p:nvPr/>
        </p:nvSpPr>
        <p:spPr>
          <a:xfrm>
            <a:off x="668817" y="1611775"/>
            <a:ext cx="9792208" cy="4330068"/>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nSpc>
                <a:spcPct val="170000"/>
              </a:lnSpc>
            </a:pPr>
            <a:endParaRPr lang="en-US" sz="2000" dirty="0">
              <a:latin typeface="+mj-lt"/>
            </a:endParaRPr>
          </a:p>
        </p:txBody>
      </p:sp>
    </p:spTree>
    <p:extLst>
      <p:ext uri="{BB962C8B-B14F-4D97-AF65-F5344CB8AC3E}">
        <p14:creationId xmlns:p14="http://schemas.microsoft.com/office/powerpoint/2010/main" val="3290710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0120F84-A866-4D9F-8B1C-9120A013D6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252FEFEF-6AC0-46B6-AC09-11FC56196F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0312" y="226665"/>
            <a:ext cx="11722608" cy="6382512"/>
          </a:xfrm>
          <a:prstGeom prst="rect">
            <a:avLst/>
          </a:prstGeom>
          <a:ln w="6350" cap="flat" cmpd="sng" algn="ctr">
            <a:noFill/>
            <a:prstDash val="solid"/>
          </a:ln>
          <a:effectLst>
            <a:softEdge rad="0"/>
          </a:effectLst>
        </p:spPr>
      </p:sp>
      <p:sp>
        <p:nvSpPr>
          <p:cNvPr id="2" name="Title 1">
            <a:extLst>
              <a:ext uri="{FF2B5EF4-FFF2-40B4-BE49-F238E27FC236}">
                <a16:creationId xmlns:a16="http://schemas.microsoft.com/office/drawing/2014/main" id="{6D0084A9-B95C-E7E8-0A5E-FFF46CFA70D2}"/>
              </a:ext>
            </a:extLst>
          </p:cNvPr>
          <p:cNvSpPr>
            <a:spLocks noGrp="1"/>
          </p:cNvSpPr>
          <p:nvPr>
            <p:ph type="title"/>
          </p:nvPr>
        </p:nvSpPr>
        <p:spPr>
          <a:xfrm>
            <a:off x="1073912" y="323967"/>
            <a:ext cx="9792208" cy="1038985"/>
          </a:xfrm>
        </p:spPr>
        <p:txBody>
          <a:bodyPr>
            <a:noAutofit/>
          </a:bodyPr>
          <a:lstStyle/>
          <a:p>
            <a:pPr algn="ctr"/>
            <a:br>
              <a:rPr lang="en-US" sz="2800" b="1" i="0" u="none" strike="noStrike" dirty="0">
                <a:effectLst/>
                <a:latin typeface="Cambria" panose="02040503050406030204" pitchFamily="18" charset="0"/>
              </a:rPr>
            </a:br>
            <a:r>
              <a:rPr lang="en-US" sz="2800" b="1" i="0" u="none" strike="noStrike" dirty="0">
                <a:effectLst/>
                <a:latin typeface="Cambria" panose="02040503050406030204" pitchFamily="18" charset="0"/>
              </a:rPr>
              <a:t> </a:t>
            </a:r>
            <a:r>
              <a:rPr lang="en-US" sz="3200" b="1" i="0" u="none" strike="noStrike" dirty="0">
                <a:effectLst/>
                <a:latin typeface="Cambria" panose="02040503050406030204" pitchFamily="18" charset="0"/>
              </a:rPr>
              <a:t>Thickening Agents</a:t>
            </a:r>
            <a:endParaRPr lang="en-US" sz="2800" b="1" dirty="0"/>
          </a:p>
        </p:txBody>
      </p:sp>
      <p:sp>
        <p:nvSpPr>
          <p:cNvPr id="3" name="Content Placeholder 2">
            <a:extLst>
              <a:ext uri="{FF2B5EF4-FFF2-40B4-BE49-F238E27FC236}">
                <a16:creationId xmlns:a16="http://schemas.microsoft.com/office/drawing/2014/main" id="{49793476-D9B1-4190-F924-399B8D8CB2D9}"/>
              </a:ext>
            </a:extLst>
          </p:cNvPr>
          <p:cNvSpPr>
            <a:spLocks noGrp="1"/>
          </p:cNvSpPr>
          <p:nvPr>
            <p:ph idx="1"/>
          </p:nvPr>
        </p:nvSpPr>
        <p:spPr>
          <a:xfrm>
            <a:off x="847141" y="1388839"/>
            <a:ext cx="9792208" cy="4553004"/>
          </a:xfrm>
        </p:spPr>
        <p:txBody>
          <a:bodyPr>
            <a:noAutofit/>
          </a:bodyPr>
          <a:lstStyle/>
          <a:p>
            <a:pPr algn="just" defTabSz="457200">
              <a:lnSpc>
                <a:spcPct val="100000"/>
              </a:lnSpc>
              <a:spcBef>
                <a:spcPts val="1000"/>
              </a:spcBef>
              <a:buClr>
                <a:srgbClr val="5FCBEF"/>
              </a:buClr>
              <a:buSzPct val="80000"/>
              <a:defRPr/>
            </a:pPr>
            <a:endParaRPr lang="en-US" sz="2000" dirty="0">
              <a:solidFill>
                <a:prstClr val="black">
                  <a:lumMod val="75000"/>
                  <a:lumOff val="25000"/>
                </a:prstClr>
              </a:solidFill>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endParaRPr lang="en-US" sz="2000" dirty="0">
              <a:solidFill>
                <a:prstClr val="black">
                  <a:lumMod val="75000"/>
                  <a:lumOff val="25000"/>
                </a:prstClr>
              </a:solidFill>
              <a:latin typeface="Times New Roman" panose="02020603050405020304" pitchFamily="18" charset="0"/>
              <a:cs typeface="Times New Roman" panose="02020603050405020304" pitchFamily="18" charset="0"/>
            </a:endParaRPr>
          </a:p>
          <a:p>
            <a:pPr algn="just" defTabSz="457200">
              <a:lnSpc>
                <a:spcPct val="100000"/>
              </a:lnSpc>
              <a:spcBef>
                <a:spcPts val="1000"/>
              </a:spcBef>
              <a:buClr>
                <a:srgbClr val="5FCBEF"/>
              </a:buClr>
              <a:buSzPct val="80000"/>
              <a:defRPr/>
            </a:pPr>
            <a:r>
              <a:rPr lang="en-US" sz="2000" dirty="0">
                <a:solidFill>
                  <a:prstClr val="black">
                    <a:lumMod val="75000"/>
                    <a:lumOff val="25000"/>
                  </a:prstClr>
                </a:solidFill>
                <a:latin typeface="Times New Roman" panose="02020603050405020304" pitchFamily="18" charset="0"/>
                <a:cs typeface="Times New Roman" panose="02020603050405020304" pitchFamily="18" charset="0"/>
              </a:rPr>
              <a:t>V</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iscosity</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-increasing, thickening agents are frequently used in topical formulations. </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These materials serve the purpose of producing solid cosmetics or rendering suspensions, emulsions, or ointments more easily spreadable and appealable, and improving skin moisturizing, </a:t>
            </a:r>
            <a:r>
              <a:rPr kumimoji="0" lang="en-US" sz="20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emolliency</a:t>
            </a: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and absorption characteristics.</a:t>
            </a:r>
          </a:p>
          <a:p>
            <a:pPr algn="just" defTabSz="457200">
              <a:lnSpc>
                <a:spcPct val="100000"/>
              </a:lnSpc>
              <a:spcBef>
                <a:spcPts val="1000"/>
              </a:spcBef>
              <a:buClr>
                <a:srgbClr val="5FCBEF"/>
              </a:buClr>
              <a:buSzPct val="80000"/>
              <a:defRPr/>
            </a:pPr>
            <a:r>
              <a:rPr kumimoji="0" lang="en-US" sz="20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According to the type of formulation, aqueous or oily thickening agents, or a mixture thereof, have to be used. </a:t>
            </a:r>
          </a:p>
        </p:txBody>
      </p:sp>
      <p:pic>
        <p:nvPicPr>
          <p:cNvPr id="5" name="Picture 4">
            <a:extLst>
              <a:ext uri="{FF2B5EF4-FFF2-40B4-BE49-F238E27FC236}">
                <a16:creationId xmlns:a16="http://schemas.microsoft.com/office/drawing/2014/main" id="{559BE950-CC76-090C-1A34-3BC593A1FF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pic>
        <p:nvPicPr>
          <p:cNvPr id="4" name="Picture 6" descr="Premium Photo | Organic cosmetics for skin care.cream and serum for the  face. top view, copy space.">
            <a:extLst>
              <a:ext uri="{FF2B5EF4-FFF2-40B4-BE49-F238E27FC236}">
                <a16:creationId xmlns:a16="http://schemas.microsoft.com/office/drawing/2014/main" id="{F5EF6880-4B89-44A8-477E-52DC5986E3D8}"/>
              </a:ext>
            </a:extLst>
          </p:cNvPr>
          <p:cNvPicPr>
            <a:picLocks noChangeAspect="1" noChangeArrowheads="1"/>
          </p:cNvPicPr>
          <p:nvPr/>
        </p:nvPicPr>
        <p:blipFill>
          <a:blip r:embed="rId3">
            <a:alphaModFix amt="20000"/>
            <a:extLst>
              <a:ext uri="{BEBA8EAE-BF5A-486C-A8C5-ECC9F3942E4B}">
                <a14:imgProps xmlns:a14="http://schemas.microsoft.com/office/drawing/2010/main">
                  <a14:imgLayer r:embed="rId4">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8" name="Content Placeholder 2">
            <a:extLst>
              <a:ext uri="{FF2B5EF4-FFF2-40B4-BE49-F238E27FC236}">
                <a16:creationId xmlns:a16="http://schemas.microsoft.com/office/drawing/2014/main" id="{737AFBBE-BBF4-F4F3-0BC9-C460EE956B26}"/>
              </a:ext>
            </a:extLst>
          </p:cNvPr>
          <p:cNvSpPr txBox="1">
            <a:spLocks/>
          </p:cNvSpPr>
          <p:nvPr/>
        </p:nvSpPr>
        <p:spPr>
          <a:xfrm>
            <a:off x="668817" y="1611775"/>
            <a:ext cx="9792208" cy="4330068"/>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a:lnSpc>
                <a:spcPct val="170000"/>
              </a:lnSpc>
            </a:pPr>
            <a:endParaRPr lang="en-US" sz="2000" dirty="0">
              <a:latin typeface="+mj-lt"/>
            </a:endParaRPr>
          </a:p>
        </p:txBody>
      </p:sp>
    </p:spTree>
    <p:extLst>
      <p:ext uri="{BB962C8B-B14F-4D97-AF65-F5344CB8AC3E}">
        <p14:creationId xmlns:p14="http://schemas.microsoft.com/office/powerpoint/2010/main" val="150595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Premium Photo | Organic cosmetics for skin care.cream and serum for the  face. top view, copy space.">
            <a:extLst>
              <a:ext uri="{FF2B5EF4-FFF2-40B4-BE49-F238E27FC236}">
                <a16:creationId xmlns:a16="http://schemas.microsoft.com/office/drawing/2014/main" id="{CB303030-E508-FDB9-34C2-5EAB6566CB84}"/>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3600" b="1" i="0" u="none" strike="noStrike" dirty="0">
                <a:effectLst/>
                <a:latin typeface="Cambria" panose="02040503050406030204" pitchFamily="18" charset="0"/>
              </a:rPr>
              <a:t>Thickening Agents</a:t>
            </a:r>
            <a:endParaRPr lang="en-US" sz="3600" b="1" dirty="0">
              <a:latin typeface="+mj-lt"/>
            </a:endParaRP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1066800" y="1660499"/>
            <a:ext cx="10058400" cy="4292245"/>
          </a:xfrm>
        </p:spPr>
        <p:txBody>
          <a:bodyPr>
            <a:normAutofit/>
          </a:bodyPr>
          <a:lstStyle/>
          <a:p>
            <a:pPr algn="just"/>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Most common natural aqueous thickening agents include polysaccharides such as carrageenan; a sulfated polysaccharide extracted from red seaweeds, glucomannan, which is present in aloe gel and is particularly abundant in the corm of the konjac plant (Amorphophallus konjac); xanthan gum, a bacterial product obtained from fermentation processes operated by Xanthomonas campestris; guar gum, a galactomannan obtained from guar (Cyamopsis </a:t>
            </a:r>
            <a:r>
              <a:rPr kumimoji="0" lang="en-US" sz="2400" b="0" i="0" u="none" strike="noStrike" kern="1200" cap="none" spc="0" normalizeH="0" baseline="0" noProof="0" dirty="0" err="1">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tetragonoloba</a:t>
            </a:r>
            <a:r>
              <a:rPr kumimoji="0" lang="en-US" sz="2400" b="0" i="0" u="none" strike="noStrike" kern="1200" cap="none" spc="0" normalizeH="0" baseline="0" noProof="0" dirty="0">
                <a:ln>
                  <a:noFill/>
                </a:ln>
                <a:solidFill>
                  <a:prstClr val="black">
                    <a:lumMod val="75000"/>
                    <a:lumOff val="25000"/>
                  </a:prstClr>
                </a:solidFill>
                <a:effectLst/>
                <a:uLnTx/>
                <a:uFillTx/>
                <a:latin typeface="Times New Roman" panose="02020603050405020304" pitchFamily="18" charset="0"/>
                <a:cs typeface="Times New Roman" panose="02020603050405020304" pitchFamily="18" charset="0"/>
              </a:rPr>
              <a:t>) beans; and carob gum, a galactomannan extracted from the seeds of the carob tree (Ceratonia siliqua)</a:t>
            </a: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573156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3600" b="1" i="0" u="none" strike="noStrike" dirty="0">
                <a:effectLst/>
                <a:latin typeface="Cambria" panose="02040503050406030204" pitchFamily="18" charset="0"/>
              </a:rPr>
              <a:t>Thickening Agents</a:t>
            </a:r>
            <a:endParaRPr lang="en-US" sz="3600" b="1" dirty="0">
              <a:latin typeface="+mj-lt"/>
            </a:endParaRP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fontScale="92500"/>
          </a:bodyPr>
          <a:lstStyle/>
          <a:p>
            <a:pPr algn="just"/>
            <a:r>
              <a:rPr lang="en-US" sz="2400" dirty="0">
                <a:latin typeface="Times New Roman" panose="02020603050405020304" pitchFamily="18" charset="0"/>
                <a:cs typeface="Times New Roman" panose="02020603050405020304" pitchFamily="18" charset="0"/>
              </a:rPr>
              <a:t>Components of plant cell walls are also commonly used as viscosity enhancers, such as pectin, a main source of which are citrus fruits, and cellulose, mostly employed in the form of its derivatives, like methylcellulose and </a:t>
            </a:r>
            <a:r>
              <a:rPr lang="en-US" sz="2400" dirty="0" err="1">
                <a:latin typeface="Times New Roman" panose="02020603050405020304" pitchFamily="18" charset="0"/>
                <a:cs typeface="Times New Roman" panose="02020603050405020304" pitchFamily="18" charset="0"/>
              </a:rPr>
              <a:t>hydroxyethylcellulose</a:t>
            </a:r>
            <a:r>
              <a:rPr lang="en-US" sz="2400" dirty="0">
                <a:latin typeface="Times New Roman" panose="02020603050405020304" pitchFamily="18" charset="0"/>
                <a:cs typeface="Times New Roman" panose="02020603050405020304" pitchFamily="18" charset="0"/>
              </a:rPr>
              <a:t>, which do not occur naturally but are synthesized starting from plant material.</a:t>
            </a:r>
          </a:p>
          <a:p>
            <a:pPr algn="just"/>
            <a:r>
              <a:rPr lang="en-US" sz="2400" dirty="0">
                <a:latin typeface="Times New Roman" panose="02020603050405020304" pitchFamily="18" charset="0"/>
                <a:cs typeface="Times New Roman" panose="02020603050405020304" pitchFamily="18" charset="0"/>
              </a:rPr>
              <a:t>Proteins are also used as aqueous viscosity enhancers, usually gelatin, which is obtained from the collagen contained in by-products of the meat and leather industry.</a:t>
            </a:r>
          </a:p>
          <a:p>
            <a:pPr algn="just"/>
            <a:r>
              <a:rPr lang="en-US" sz="2400" dirty="0">
                <a:latin typeface="Times New Roman" panose="02020603050405020304" pitchFamily="18" charset="0"/>
                <a:cs typeface="Times New Roman" panose="02020603050405020304" pitchFamily="18" charset="0"/>
              </a:rPr>
              <a:t>Examples of natural oily thickening agents include waxes, such as carnauba wax, derived from the leaves of the carnauba palm (Copernicia prunifera), and beeswax produced by honey bees (</a:t>
            </a:r>
            <a:r>
              <a:rPr lang="en-US" sz="2400" dirty="0" err="1">
                <a:latin typeface="Times New Roman" panose="02020603050405020304" pitchFamily="18" charset="0"/>
                <a:cs typeface="Times New Roman" panose="02020603050405020304" pitchFamily="18" charset="0"/>
              </a:rPr>
              <a:t>Apis</a:t>
            </a:r>
            <a:r>
              <a:rPr lang="en-US" sz="2400" dirty="0">
                <a:latin typeface="Times New Roman" panose="02020603050405020304" pitchFamily="18" charset="0"/>
                <a:cs typeface="Times New Roman" panose="02020603050405020304" pitchFamily="18" charset="0"/>
              </a:rPr>
              <a:t> mellifera).</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412637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6" descr="Premium Photo | Organic cosmetics for skin care.cream and serum for the  face. top view, copy space.">
            <a:extLst>
              <a:ext uri="{FF2B5EF4-FFF2-40B4-BE49-F238E27FC236}">
                <a16:creationId xmlns:a16="http://schemas.microsoft.com/office/drawing/2014/main" id="{0A11CBDD-8E6B-A530-33C8-1A584B94AA53}"/>
              </a:ext>
            </a:extLst>
          </p:cNvPr>
          <p:cNvPicPr>
            <a:picLocks noChangeAspect="1" noChangeArrowheads="1"/>
          </p:cNvPicPr>
          <p:nvPr/>
        </p:nvPicPr>
        <p:blipFill>
          <a:blip r:embed="rId2">
            <a:alphaModFix amt="35000"/>
            <a:extLst>
              <a:ext uri="{28A0092B-C50C-407E-A947-70E740481C1C}">
                <a14:useLocalDpi xmlns:a14="http://schemas.microsoft.com/office/drawing/2010/main" val="0"/>
              </a:ext>
            </a:extLst>
          </a:blip>
          <a:srcRect/>
          <a:stretch>
            <a:fillRect/>
          </a:stretch>
        </p:blipFill>
        <p:spPr bwMode="auto">
          <a:xfrm>
            <a:off x="468923" y="642594"/>
            <a:ext cx="11386449" cy="5591997"/>
          </a:xfrm>
          <a:prstGeom prst="rect">
            <a:avLst/>
          </a:prstGeom>
          <a:noFill/>
        </p:spPr>
      </p:pic>
      <p:sp>
        <p:nvSpPr>
          <p:cNvPr id="2" name="Title 1">
            <a:extLst>
              <a:ext uri="{FF2B5EF4-FFF2-40B4-BE49-F238E27FC236}">
                <a16:creationId xmlns:a16="http://schemas.microsoft.com/office/drawing/2014/main" id="{04102287-F5B8-CF1A-7ECC-21E33F52C130}"/>
              </a:ext>
            </a:extLst>
          </p:cNvPr>
          <p:cNvSpPr>
            <a:spLocks noGrp="1"/>
          </p:cNvSpPr>
          <p:nvPr>
            <p:ph type="title"/>
          </p:nvPr>
        </p:nvSpPr>
        <p:spPr>
          <a:xfrm>
            <a:off x="1066800" y="642594"/>
            <a:ext cx="10058400" cy="1017905"/>
          </a:xfrm>
        </p:spPr>
        <p:txBody>
          <a:bodyPr>
            <a:noAutofit/>
          </a:bodyPr>
          <a:lstStyle/>
          <a:p>
            <a:pPr algn="ctr"/>
            <a:r>
              <a:rPr lang="en-US" sz="3600" b="1" i="0" u="none" strike="noStrike" dirty="0">
                <a:effectLst/>
                <a:latin typeface="Cambria" panose="02040503050406030204" pitchFamily="18" charset="0"/>
              </a:rPr>
              <a:t>Penetration Enhancers</a:t>
            </a:r>
            <a:endParaRPr lang="en-US" sz="3600" b="1" dirty="0">
              <a:latin typeface="+mj-lt"/>
            </a:endParaRPr>
          </a:p>
        </p:txBody>
      </p:sp>
      <p:sp>
        <p:nvSpPr>
          <p:cNvPr id="3" name="Content Placeholder 2">
            <a:extLst>
              <a:ext uri="{FF2B5EF4-FFF2-40B4-BE49-F238E27FC236}">
                <a16:creationId xmlns:a16="http://schemas.microsoft.com/office/drawing/2014/main" id="{4DF5CB44-FEB3-94B0-00B1-E3339CE6EE16}"/>
              </a:ext>
            </a:extLst>
          </p:cNvPr>
          <p:cNvSpPr>
            <a:spLocks noGrp="1"/>
          </p:cNvSpPr>
          <p:nvPr>
            <p:ph idx="1"/>
          </p:nvPr>
        </p:nvSpPr>
        <p:spPr>
          <a:xfrm>
            <a:off x="861129" y="1620555"/>
            <a:ext cx="10058400" cy="4292245"/>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Penetration enhancers generally act on the stratum corneum, and their possible mechanisms of action include the reduction of the skin permeability barrier via the disruption of the tightly packed lipid regions, </a:t>
            </a:r>
          </a:p>
          <a:p>
            <a:pPr algn="just"/>
            <a:r>
              <a:rPr lang="en-US" sz="2400" dirty="0">
                <a:latin typeface="Times New Roman" panose="02020603050405020304" pitchFamily="18" charset="0"/>
                <a:cs typeface="Times New Roman" panose="02020603050405020304" pitchFamily="18" charset="0"/>
              </a:rPr>
              <a:t>They induce modification in the skin texture, especially in the stratum corneum, which can lead to irritation or other injurious effects to the skin, and should always be used after careful testing.</a:t>
            </a:r>
          </a:p>
          <a:p>
            <a:pPr algn="just"/>
            <a:r>
              <a:rPr lang="en-US" sz="2400" dirty="0">
                <a:latin typeface="Times New Roman" panose="02020603050405020304" pitchFamily="18" charset="0"/>
                <a:cs typeface="Times New Roman" panose="02020603050405020304" pitchFamily="18" charset="0"/>
              </a:rPr>
              <a:t>Water exerts a very poor penetration-enhancing activity as an external agent, while there is more efficient approach consists in the use of occlusive materials or patches, which increase the amount of water in the stratum corneum by preventing </a:t>
            </a:r>
            <a:r>
              <a:rPr lang="en-US" sz="2400" dirty="0" err="1">
                <a:latin typeface="Times New Roman" panose="02020603050405020304" pitchFamily="18" charset="0"/>
                <a:cs typeface="Times New Roman" panose="02020603050405020304" pitchFamily="18" charset="0"/>
              </a:rPr>
              <a:t>transepidermal</a:t>
            </a:r>
            <a:r>
              <a:rPr lang="en-US" sz="2400" dirty="0">
                <a:latin typeface="Times New Roman" panose="02020603050405020304" pitchFamily="18" charset="0"/>
                <a:cs typeface="Times New Roman" panose="02020603050405020304" pitchFamily="18" charset="0"/>
              </a:rPr>
              <a:t> water loss: Ethanol, Urea..</a:t>
            </a:r>
          </a:p>
          <a:p>
            <a:pPr algn="just"/>
            <a:endParaRPr lang="en-US"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a:p>
            <a:pPr algn="just"/>
            <a:endParaRPr lang="en-IQ" sz="24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4725E44-FAA5-37A9-E0B9-11544FF57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919529" y="280860"/>
            <a:ext cx="1017905" cy="1017905"/>
          </a:xfrm>
          <a:prstGeom prst="rect">
            <a:avLst/>
          </a:prstGeom>
          <a:noFill/>
          <a:ln>
            <a:noFill/>
          </a:ln>
        </p:spPr>
      </p:pic>
    </p:spTree>
    <p:extLst>
      <p:ext uri="{BB962C8B-B14F-4D97-AF65-F5344CB8AC3E}">
        <p14:creationId xmlns:p14="http://schemas.microsoft.com/office/powerpoint/2010/main" val="13060225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928</TotalTime>
  <Words>1131</Words>
  <Application>Microsoft Macintosh PowerPoint</Application>
  <PresentationFormat>Widescreen</PresentationFormat>
  <Paragraphs>89</Paragraphs>
  <Slides>15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15</vt:i4>
      </vt:variant>
    </vt:vector>
  </HeadingPairs>
  <TitlesOfParts>
    <vt:vector size="26" baseType="lpstr">
      <vt:lpstr>Arial</vt:lpstr>
      <vt:lpstr>Calibri</vt:lpstr>
      <vt:lpstr>Cambria</vt:lpstr>
      <vt:lpstr>Century Schoolbook</vt:lpstr>
      <vt:lpstr>Franklin Gothic Book</vt:lpstr>
      <vt:lpstr>Garamond</vt:lpstr>
      <vt:lpstr>Helvetica</vt:lpstr>
      <vt:lpstr>Times</vt:lpstr>
      <vt:lpstr>Times New Roman</vt:lpstr>
      <vt:lpstr>Wingdings 3</vt:lpstr>
      <vt:lpstr>SavonVTI</vt:lpstr>
      <vt:lpstr>PHYTOCOSMETICS PHAR 535</vt:lpstr>
      <vt:lpstr>Outline</vt:lpstr>
      <vt:lpstr>  Surfactants in Phytochemical groups of plants</vt:lpstr>
      <vt:lpstr>  Surfactants in Phytochemical groups of plants</vt:lpstr>
      <vt:lpstr>  Surfactants in Phytochemical groups of plants</vt:lpstr>
      <vt:lpstr>  Thickening Agents</vt:lpstr>
      <vt:lpstr>Thickening Agents</vt:lpstr>
      <vt:lpstr>Thickening Agents</vt:lpstr>
      <vt:lpstr>Penetration Enhancers</vt:lpstr>
      <vt:lpstr>Penetration Enhancers</vt:lpstr>
      <vt:lpstr>Penetration Enhancers</vt:lpstr>
      <vt:lpstr>Preservatives</vt:lpstr>
      <vt:lpstr>Preservatives</vt:lpstr>
      <vt:lpstr>Preservatives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dc:title>
  <dc:creator>Samira Saeed</dc:creator>
  <cp:lastModifiedBy>epharmacist1@gmail.com</cp:lastModifiedBy>
  <cp:revision>271</cp:revision>
  <dcterms:created xsi:type="dcterms:W3CDTF">2023-08-06T13:50:32Z</dcterms:created>
  <dcterms:modified xsi:type="dcterms:W3CDTF">2023-12-12T20:22:34Z</dcterms:modified>
</cp:coreProperties>
</file>