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sldIdLst>
    <p:sldId id="256" r:id="rId2"/>
    <p:sldId id="271" r:id="rId3"/>
    <p:sldId id="29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0D635-2920-4AB0-8F6D-976760662D0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F9CAD-0AE4-4D27-A8BE-46A828B5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7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12/12/23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6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2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20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2DC0967-ECFB-46A2-ADEB-01374F3D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07" y="0"/>
            <a:ext cx="12192001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297576"/>
            <a:ext cx="5716338" cy="304270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PHYTOCOSMETICS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PHAR 535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3429000"/>
            <a:ext cx="5355264" cy="2336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/>
              <a:t>Dr. ESRA TARIQ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600" b="1" dirty="0"/>
              <a:t>Herbal Extracts in Cosmetic Use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Semester-1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Week number: 7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dirty="0"/>
              <a:t>Date </a:t>
            </a:r>
            <a:r>
              <a:rPr lang="en-US" sz="1400"/>
              <a:t>: 28/11/2023</a:t>
            </a:r>
            <a:endParaRPr lang="en-US" sz="1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2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9E2F7C9-81DF-F3F0-E0A3-1B3E21455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05" y="2309976"/>
            <a:ext cx="2204151" cy="2204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Plant based beauty phytocosmetics promise with extraction, delivery and  certification advances">
            <a:extLst>
              <a:ext uri="{FF2B5EF4-FFF2-40B4-BE49-F238E27FC236}">
                <a16:creationId xmlns:a16="http://schemas.microsoft.com/office/drawing/2014/main" id="{C4B3A01D-5E07-F79E-9919-2FBFE080F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999" y="457198"/>
            <a:ext cx="2876599" cy="167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4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Chamomile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Scientific name: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Matricaria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recutita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L.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Family: Compositae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Parts used: Heads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essential oil contains lipophilic compounds, including terpenes, coumarins, and azulenes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Chief components of the volatile oil are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α-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bisabolol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and derivatives,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β-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trans-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farnesene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, and chamazulene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antiseptic and anti-inflammatory properties allow neutralization of skin irritations, and therefore, the plant is particularly indicated for sensitive skin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plant is moreover used for lightening treatments on head hairs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7170" name="Picture 2" descr="Chamomile for Dry and Sensitive Skin - NIVEA">
            <a:extLst>
              <a:ext uri="{FF2B5EF4-FFF2-40B4-BE49-F238E27FC236}">
                <a16:creationId xmlns:a16="http://schemas.microsoft.com/office/drawing/2014/main" id="{A50704DC-FFF8-7430-DBEE-E25DC3B30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116" y="5538155"/>
            <a:ext cx="3395318" cy="10389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4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Ginkgo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Scientific name: Ginkgo biloba L.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Family: Ginkgoaceae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Parts used: Leaves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Chief bioactive compounds are flavonoids, including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flavonol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glycosides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, dimeric flavones, and amentoflavone, polyphenols (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ginkgolic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acids,cathechins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gallocatechins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); and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anthocyanosides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Cosmetic formulations based on extracts of the plant exert stimulating, tonifying, antibacterial, and antioxidant effects, and can be used to prevent or amend skin aging and cellulite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9218" name="Picture 2" descr="Getting The Most Out Of Ginkgo Biloba - Zamnesia">
            <a:extLst>
              <a:ext uri="{FF2B5EF4-FFF2-40B4-BE49-F238E27FC236}">
                <a16:creationId xmlns:a16="http://schemas.microsoft.com/office/drawing/2014/main" id="{286B6DA6-6431-C93F-CC92-61F0CA1BA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187" y="4945441"/>
            <a:ext cx="3223484" cy="16117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2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Ginkgo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plant is also used in products that stimulate hair growth. Also in this case, the promotion of microcirculation seems to play a determinant role, by acting favorably on piliferous bulbs, and moreover inducing anti-inflammatory, antioxidant, and </a:t>
            </a:r>
            <a:r>
              <a:rPr lang="en-US" sz="2400" dirty="0" err="1">
                <a:effectLst/>
                <a:latin typeface="Times" pitchFamily="2" charset="0"/>
              </a:rPr>
              <a:t>antibacteric</a:t>
            </a:r>
            <a:r>
              <a:rPr lang="en-US" sz="2400" dirty="0">
                <a:effectLst/>
                <a:latin typeface="Times" pitchFamily="2" charset="0"/>
              </a:rPr>
              <a:t> effects.</a:t>
            </a:r>
          </a:p>
          <a:p>
            <a:r>
              <a:rPr lang="en-US" sz="2400" dirty="0">
                <a:latin typeface="Times" pitchFamily="2" charset="0"/>
              </a:rPr>
              <a:t>Due to its antioxidant properties, the plant can also be used to protect the skin from damage due to sun irradiation</a:t>
            </a:r>
          </a:p>
          <a:p>
            <a:endParaRPr lang="en-US" sz="24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0244" name="Picture 4" descr="Everything You Need to Know About Ginkgo Biloba">
            <a:extLst>
              <a:ext uri="{FF2B5EF4-FFF2-40B4-BE49-F238E27FC236}">
                <a16:creationId xmlns:a16="http://schemas.microsoft.com/office/drawing/2014/main" id="{ABB0D4CA-84A0-EAE6-5B4F-D3BDE60A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071" y="4295172"/>
            <a:ext cx="38100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10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Helvetica" pitchFamily="2" charset="0"/>
              </a:rPr>
              <a:t>Mango</a:t>
            </a:r>
          </a:p>
          <a:p>
            <a:r>
              <a:rPr lang="en-US" sz="2800" dirty="0">
                <a:effectLst/>
                <a:latin typeface="Times" pitchFamily="2" charset="0"/>
              </a:rPr>
              <a:t>Scientific name: Mangifera indica L.</a:t>
            </a:r>
          </a:p>
          <a:p>
            <a:r>
              <a:rPr lang="en-US" sz="2800" dirty="0">
                <a:effectLst/>
                <a:latin typeface="Times" pitchFamily="2" charset="0"/>
              </a:rPr>
              <a:t>Family: </a:t>
            </a:r>
            <a:r>
              <a:rPr lang="en-US" sz="2800" dirty="0" err="1">
                <a:effectLst/>
                <a:latin typeface="Times" pitchFamily="2" charset="0"/>
              </a:rPr>
              <a:t>Anacardiaceae</a:t>
            </a:r>
            <a:endParaRPr lang="en-US" sz="2800" dirty="0">
              <a:effectLst/>
              <a:latin typeface="Times" pitchFamily="2" charset="0"/>
            </a:endParaRPr>
          </a:p>
          <a:p>
            <a:r>
              <a:rPr lang="en-US" sz="2800" dirty="0">
                <a:effectLst/>
                <a:latin typeface="Times" pitchFamily="2" charset="0"/>
              </a:rPr>
              <a:t>Parts used: Fruit, seeds, leaves, bark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fruit contains protein, fat, carbohydrate, and minerals. Chief simple sugars are saccharose, fructose, and glucose.</a:t>
            </a:r>
          </a:p>
          <a:p>
            <a:endParaRPr lang="en-US" sz="24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1266" name="Picture 2" descr="Mango: Particularly nutrient-rich and regenerative | MoN Know-how">
            <a:extLst>
              <a:ext uri="{FF2B5EF4-FFF2-40B4-BE49-F238E27FC236}">
                <a16:creationId xmlns:a16="http://schemas.microsoft.com/office/drawing/2014/main" id="{046BD802-FD22-CF4B-C2D8-B3B60509E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717" y="4212767"/>
            <a:ext cx="3492500" cy="2324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09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Helvetica" pitchFamily="2" charset="0"/>
              </a:rPr>
              <a:t>Mango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butter from seed kernel has soothing properties and heals a wide variety of skin eruptions, sores, and boils. 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high percentage of tocopherol, phytosterols, and triterpenes suggests its supplemental use in cosmetics as a source for skin active ingredients.</a:t>
            </a:r>
          </a:p>
          <a:p>
            <a:r>
              <a:rPr lang="en-US" sz="2400" dirty="0">
                <a:effectLst/>
                <a:latin typeface="Times" pitchFamily="2" charset="0"/>
              </a:rPr>
              <a:t>It is excellent as an ointment base, and has been observed to release salicylic acid at a remarkably greater rate than a standard paraffin-based ointment formulation.</a:t>
            </a: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1266" name="Picture 2" descr="Mango: Particularly nutrient-rich and regenerative | MoN Know-how">
            <a:extLst>
              <a:ext uri="{FF2B5EF4-FFF2-40B4-BE49-F238E27FC236}">
                <a16:creationId xmlns:a16="http://schemas.microsoft.com/office/drawing/2014/main" id="{046BD802-FD22-CF4B-C2D8-B3B60509E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4686300"/>
            <a:ext cx="3288154" cy="1850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04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Helvetica" pitchFamily="2" charset="0"/>
              </a:rPr>
              <a:t>Rosemary</a:t>
            </a:r>
          </a:p>
          <a:p>
            <a:r>
              <a:rPr lang="en-US" sz="2800" dirty="0">
                <a:effectLst/>
                <a:latin typeface="Times" pitchFamily="2" charset="0"/>
              </a:rPr>
              <a:t>Scientific name: Rosmarinus officinalis L.</a:t>
            </a:r>
          </a:p>
          <a:p>
            <a:r>
              <a:rPr lang="en-US" sz="2800" dirty="0">
                <a:effectLst/>
                <a:latin typeface="Times" pitchFamily="2" charset="0"/>
              </a:rPr>
              <a:t>Family: </a:t>
            </a:r>
            <a:r>
              <a:rPr lang="en-US" sz="2800" dirty="0" err="1">
                <a:effectLst/>
                <a:latin typeface="Times" pitchFamily="2" charset="0"/>
              </a:rPr>
              <a:t>Lamiaceae</a:t>
            </a:r>
            <a:endParaRPr lang="en-US" sz="2800" dirty="0">
              <a:effectLst/>
              <a:latin typeface="Times" pitchFamily="2" charset="0"/>
            </a:endParaRPr>
          </a:p>
          <a:p>
            <a:r>
              <a:rPr lang="en-US" sz="2800" dirty="0">
                <a:effectLst/>
                <a:latin typeface="Times" pitchFamily="2" charset="0"/>
              </a:rPr>
              <a:t>Parts used: Leaves, twigs, flowering apices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plant contains various antioxidant polyphenols, mainly phenolic diterpenoids, caffeol derivatives like </a:t>
            </a:r>
            <a:r>
              <a:rPr lang="en-US" sz="2400" dirty="0" err="1">
                <a:effectLst/>
                <a:latin typeface="Times" pitchFamily="2" charset="0"/>
              </a:rPr>
              <a:t>rosmarinic</a:t>
            </a:r>
            <a:r>
              <a:rPr lang="en-US" sz="2400" dirty="0">
                <a:effectLst/>
                <a:latin typeface="Times" pitchFamily="2" charset="0"/>
              </a:rPr>
              <a:t> acid and flavones</a:t>
            </a:r>
          </a:p>
          <a:p>
            <a:r>
              <a:rPr lang="en-US" sz="2400" dirty="0" err="1">
                <a:effectLst/>
                <a:latin typeface="Times" pitchFamily="2" charset="0"/>
              </a:rPr>
              <a:t>Rosmarinic</a:t>
            </a:r>
            <a:r>
              <a:rPr lang="en-US" sz="2400" dirty="0">
                <a:effectLst/>
                <a:latin typeface="Times" pitchFamily="2" charset="0"/>
              </a:rPr>
              <a:t> acid is an ingredient of various cosmetic formulations and perfumes</a:t>
            </a: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3314" name="Picture 2" descr="Rosemary Gift | Plants Symbolising Love | The Present Tree">
            <a:extLst>
              <a:ext uri="{FF2B5EF4-FFF2-40B4-BE49-F238E27FC236}">
                <a16:creationId xmlns:a16="http://schemas.microsoft.com/office/drawing/2014/main" id="{54C70025-69A2-720B-2680-1695BD7A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457" y="4236334"/>
            <a:ext cx="2132317" cy="22606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16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89" y="1362952"/>
            <a:ext cx="9792208" cy="45530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Helvetica" pitchFamily="2" charset="0"/>
              </a:rPr>
              <a:t>Rosemary</a:t>
            </a:r>
          </a:p>
          <a:p>
            <a:r>
              <a:rPr lang="en-US" sz="2400" dirty="0">
                <a:latin typeface="Times" pitchFamily="2" charset="0"/>
              </a:rPr>
              <a:t>I</a:t>
            </a:r>
            <a:r>
              <a:rPr lang="en-US" sz="2400" dirty="0">
                <a:effectLst/>
                <a:latin typeface="Times" pitchFamily="2" charset="0"/>
              </a:rPr>
              <a:t>t has been shown that the plant’s extract protects hairs from external injurious agents also due to its antioxidant properties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plant is therefore useful against various hair and scalp disorders, such as early baldness or dandruff, and is frequently used as a component of shampoos and lotions.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essential oil should not be used during pregnancy or by people affected by epilepsy</a:t>
            </a:r>
            <a:r>
              <a:rPr lang="en-US" sz="2400" dirty="0">
                <a:latin typeface="Times" pitchFamily="2" charset="0"/>
              </a:rPr>
              <a:t> </a:t>
            </a:r>
            <a:r>
              <a:rPr lang="en-US" sz="2400" dirty="0">
                <a:effectLst/>
                <a:latin typeface="Times" pitchFamily="2" charset="0"/>
              </a:rPr>
              <a:t>or hypertension. It is known that various essential oils contain neurotoxins that can induce convulsions. </a:t>
            </a:r>
          </a:p>
          <a:p>
            <a:r>
              <a:rPr lang="en-US" sz="2400" dirty="0">
                <a:effectLst/>
                <a:latin typeface="Times" pitchFamily="2" charset="0"/>
              </a:rPr>
              <a:t>The plant can be the cause of contact dermatitis.</a:t>
            </a: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endParaRPr lang="en-US" sz="24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4338" name="Picture 2" descr="La Corsaria - Rosemary">
            <a:extLst>
              <a:ext uri="{FF2B5EF4-FFF2-40B4-BE49-F238E27FC236}">
                <a16:creationId xmlns:a16="http://schemas.microsoft.com/office/drawing/2014/main" id="{FE8E78FB-8488-DC9C-0C8C-09BA9B013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104" y="4859803"/>
            <a:ext cx="2742037" cy="18247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82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Peter Elsner, (2000). Cosmeceuticals , Drugs vs Cosmetics, Marcel Dekker, Inc. New York • Basel TM 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Bruno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Burlando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Luisella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Verotta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Laura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Cornara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Elisa Bottini-Massa, Herbal Principles in Cosmetics: Properties and Mechanisms of Action, 2010, CRC Press.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DC91F-F347-31A4-E6D6-49CBCD058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4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F8E1-05B8-E528-AEFD-EBAA77479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Herbals in skin care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1A2A9-F606-770E-4F01-A068A154E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104" y="226665"/>
            <a:ext cx="1017905" cy="1017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Medical and cosmetics plants hand drawn bergamot Vector Image">
            <a:extLst>
              <a:ext uri="{FF2B5EF4-FFF2-40B4-BE49-F238E27FC236}">
                <a16:creationId xmlns:a16="http://schemas.microsoft.com/office/drawing/2014/main" id="{2FD90933-3A13-82B7-62A2-34EAADABE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2"/>
          <a:stretch/>
        </p:blipFill>
        <p:spPr bwMode="auto">
          <a:xfrm>
            <a:off x="6291909" y="1203380"/>
            <a:ext cx="4724579" cy="462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Coconut Palm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Scientific name: Cocos nucifera L.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Family: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Arecaceae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Parts used: Fruit, seeds</a:t>
            </a:r>
          </a:p>
          <a:p>
            <a:r>
              <a:rPr lang="en-US" sz="2000" dirty="0">
                <a:effectLst/>
                <a:latin typeface="+mj-lt"/>
                <a:cs typeface="Times New Roman" panose="02020603050405020304" pitchFamily="18" charset="0"/>
              </a:rPr>
              <a:t>Coconut water contains sugars (4%), mainly glucose, fructose, and sucrose, while other components include malic and citric acids; proteins (0.1%); fats (0.1%); amino acids; vitamins, particularly vitamin E; and mineral salts (0.4%), of which the most abundant is potassium, followed by calcium and phosphorus, while iron is also relatively abundant.</a:t>
            </a:r>
          </a:p>
          <a:p>
            <a:r>
              <a:rPr lang="en-US" sz="2000" dirty="0">
                <a:effectLst/>
                <a:latin typeface="+mj-lt"/>
                <a:cs typeface="Times New Roman" panose="02020603050405020304" pitchFamily="18" charset="0"/>
              </a:rPr>
              <a:t>The fresh pulp of the seed is composed of lipids (about 35%) and sugars (about 10%), while in the dried copra the content of lipids is higher (about 70%).</a:t>
            </a:r>
          </a:p>
          <a:p>
            <a:endParaRPr lang="en-US" sz="20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028" name="Picture 4" descr="Coconut Palm Trees for Sale – FastGrowingTrees.com">
            <a:extLst>
              <a:ext uri="{FF2B5EF4-FFF2-40B4-BE49-F238E27FC236}">
                <a16:creationId xmlns:a16="http://schemas.microsoft.com/office/drawing/2014/main" id="{3D08EA08-E305-5B9A-D447-F64117CB3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73" y="1298765"/>
            <a:ext cx="1993016" cy="1993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81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Coconut Palm Uses in Cosmetics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en-US" sz="2000" dirty="0">
              <a:effectLst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coconut oil is widely used in cosmetics and soaps due to its high content in lauric acid.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oil has a strengthening effect on hairs, mainly due to the presence of lauric acid glyceride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oil has emollient, rehydrating, and elasticizing properties, thus preventing wrinkle formation and other skin aging processes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Products obtained from coconut water through a freeze-drying process stimulate tissue growth and are employed in rejuvenation treatments on the skin and scalp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922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Green Tea</a:t>
            </a:r>
          </a:p>
          <a:p>
            <a:pPr algn="just"/>
            <a:r>
              <a:rPr lang="en-US" sz="2000" dirty="0">
                <a:effectLst/>
                <a:latin typeface="Times" pitchFamily="2" charset="0"/>
              </a:rPr>
              <a:t>Scientific name: Camellia sinensis (L.) </a:t>
            </a:r>
            <a:r>
              <a:rPr lang="en-US" sz="2000" dirty="0" err="1">
                <a:effectLst/>
                <a:latin typeface="Times" pitchFamily="2" charset="0"/>
              </a:rPr>
              <a:t>Kuntze</a:t>
            </a:r>
            <a:endParaRPr lang="en-US" sz="2000" dirty="0">
              <a:effectLst/>
              <a:latin typeface="Times" pitchFamily="2" charset="0"/>
            </a:endParaRPr>
          </a:p>
          <a:p>
            <a:pPr algn="just"/>
            <a:r>
              <a:rPr lang="en-US" sz="2000" dirty="0">
                <a:effectLst/>
                <a:latin typeface="Times" pitchFamily="2" charset="0"/>
              </a:rPr>
              <a:t>Family: </a:t>
            </a:r>
            <a:r>
              <a:rPr lang="en-US" sz="2000" dirty="0" err="1">
                <a:effectLst/>
                <a:latin typeface="Times" pitchFamily="2" charset="0"/>
              </a:rPr>
              <a:t>Theaceae</a:t>
            </a:r>
            <a:endParaRPr lang="en-US" sz="2000" dirty="0">
              <a:effectLst/>
              <a:latin typeface="Times" pitchFamily="2" charset="0"/>
            </a:endParaRPr>
          </a:p>
          <a:p>
            <a:pPr algn="just"/>
            <a:r>
              <a:rPr lang="en-US" sz="2000" dirty="0">
                <a:effectLst/>
                <a:latin typeface="Times" pitchFamily="2" charset="0"/>
              </a:rPr>
              <a:t>Parts used: Leaves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It has been shown that the therapeutic properties of the plant are mainly due to catechins, and are primarily attributable to EGCG (</a:t>
            </a:r>
            <a:r>
              <a:rPr lang="en-US" sz="2000" dirty="0">
                <a:effectLst/>
                <a:latin typeface="Times" pitchFamily="2" charset="0"/>
              </a:rPr>
              <a:t>pigallocatechin-3-gallate)</a:t>
            </a:r>
          </a:p>
          <a:p>
            <a:pPr algn="just"/>
            <a:r>
              <a:rPr lang="en-US" sz="2000" dirty="0" err="1">
                <a:effectLst/>
                <a:latin typeface="Times" pitchFamily="2" charset="0"/>
              </a:rPr>
              <a:t>Gallocatechins</a:t>
            </a:r>
            <a:r>
              <a:rPr lang="en-US" sz="2000" dirty="0">
                <a:effectLst/>
                <a:latin typeface="Times" pitchFamily="2" charset="0"/>
              </a:rPr>
              <a:t> prevent UV ray injury on the skin and are therefore potentially useful against the development of skin tumors EGCG has been shown to protect keratinocytes from UV-B rays, preventing the activation o the</a:t>
            </a:r>
            <a:r>
              <a:rPr lang="en-US" sz="2000" dirty="0">
                <a:latin typeface="Times" pitchFamily="2" charset="0"/>
              </a:rPr>
              <a:t> </a:t>
            </a:r>
            <a:r>
              <a:rPr lang="en-US" sz="2000" dirty="0">
                <a:effectLst/>
                <a:latin typeface="Times" pitchFamily="2" charset="0"/>
              </a:rPr>
              <a:t>AP-1 transcription factor. Moreover, EGCG also protects these cells from UV-A</a:t>
            </a:r>
            <a:r>
              <a:rPr lang="en-US" sz="2000" dirty="0">
                <a:latin typeface="Times" pitchFamily="2" charset="0"/>
              </a:rPr>
              <a:t> </a:t>
            </a:r>
            <a:r>
              <a:rPr lang="en-US" sz="2000" dirty="0">
                <a:effectLst/>
                <a:latin typeface="Times" pitchFamily="2" charset="0"/>
              </a:rPr>
              <a:t>rays</a:t>
            </a:r>
            <a:r>
              <a:rPr lang="en-US" sz="2000" dirty="0">
                <a:latin typeface="Times" pitchFamily="2" charset="0"/>
              </a:rPr>
              <a:t>.</a:t>
            </a:r>
            <a:endParaRPr lang="en-US" sz="2000" dirty="0">
              <a:effectLst/>
              <a:latin typeface="Times" pitchFamily="2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1026" name="Picture 2" descr="Organic Green Teas | Yogi Tea">
            <a:extLst>
              <a:ext uri="{FF2B5EF4-FFF2-40B4-BE49-F238E27FC236}">
                <a16:creationId xmlns:a16="http://schemas.microsoft.com/office/drawing/2014/main" id="{5AABC822-8D94-1623-FF1A-FF770F8B3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384" y="4967412"/>
            <a:ext cx="3270097" cy="14828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2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1" y="1388839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Aloe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Scientific name: Aloe vera (L.)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Burm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. f. (syn. A.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barbadensis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Mill., A. vulgaris Lam.)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Family: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Asphodelaceae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Parts used: Leaves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plant gel and exudate have been used since ancient times as medicaments.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In the procedure for gel extraction, the mechanical separation of the pulp from the leaf skin is not always complete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plant has been used to heal skin disorders for more than 2,000 years. The gel is present in a great variety of cosmetic and dermatologic products.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3074" name="Picture 2" descr="Why Aloe Vera Is So Great For Your Skin – Otis Skincare">
            <a:extLst>
              <a:ext uri="{FF2B5EF4-FFF2-40B4-BE49-F238E27FC236}">
                <a16:creationId xmlns:a16="http://schemas.microsoft.com/office/drawing/2014/main" id="{7C983153-E814-BA88-23EB-E092189EF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330" y="5000263"/>
            <a:ext cx="2880495" cy="153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0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29" y="653776"/>
            <a:ext cx="9792208" cy="5715178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Aloe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Its main application is for skin hydration in the treatment of dry skin.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Skin hydration properties have been proved by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transepidermal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water loss (TEWL) measurements Performed on volunteers.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Even though the gel does not act as a UV screen, it can prevent the arising of sun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erithema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. 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gel also reduces the production of interleukins that induce immunosuppression in keratinocytes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Besides protection from sun rays, the anti-inflammatory action of the gel makes it useful for eczematous conditions, while a clinical test has also shown beneficial effects on psoriasis.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Aloe compounds must be avoided during pregnancy, lactation, and in newborns.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plant or the gel can cause allergy or contact and photodermatitis in sensitive subjects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Picture 2" descr="Why Aloe Vera Is So Great For Your Skin – Otis Skincare">
            <a:extLst>
              <a:ext uri="{FF2B5EF4-FFF2-40B4-BE49-F238E27FC236}">
                <a16:creationId xmlns:a16="http://schemas.microsoft.com/office/drawing/2014/main" id="{FC9F7B54-F0C5-466A-44E6-D2E8E6A56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796" y="5408443"/>
            <a:ext cx="2296650" cy="122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611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65" y="1500307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Argan Tree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Scientific name: Argania spinosa (L.) Skeels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Family: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Sapotaceae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Parts used: Seeds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seeds contain a large amount of oil, which can reach a value of more than 50%.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oil is composed of triglycerides (95%), mostly consisting of unsaturated fatty acids (30% linoleic). 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unsaponifiable fraction consists of carotenes (37%), Vitamin E (8%),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triterpenic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alcohols (20%), sterols (20%), and xanthophylls (5%). The phenolic component contains benzoic, hydroxybenzoic, phenylacetic, and caffeic acids, while oleuropein, flavonoids, and their glycosides are also present.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5122" name="Picture 2" descr="Argan tree nuts - Stock Image - C001/5251 - Science Photo Library">
            <a:extLst>
              <a:ext uri="{FF2B5EF4-FFF2-40B4-BE49-F238E27FC236}">
                <a16:creationId xmlns:a16="http://schemas.microsoft.com/office/drawing/2014/main" id="{616C7AF5-4B50-9011-3920-7C297F82C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87" y="1388839"/>
            <a:ext cx="2750733" cy="18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07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84A9-B95C-E7E8-0A5E-FFF46CFA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12" y="323967"/>
            <a:ext cx="9792208" cy="1038985"/>
          </a:xfrm>
        </p:spPr>
        <p:txBody>
          <a:bodyPr>
            <a:normAutofit/>
          </a:bodyPr>
          <a:lstStyle/>
          <a:p>
            <a:pPr algn="ctr"/>
            <a:br>
              <a:rPr lang="en-US" sz="3300" b="1" i="0" u="none" strike="noStrike" dirty="0">
                <a:effectLst/>
                <a:latin typeface="Cambria" panose="02040503050406030204" pitchFamily="18" charset="0"/>
              </a:rPr>
            </a:b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 Herba</a:t>
            </a:r>
            <a:r>
              <a:rPr lang="en-US" sz="3300" b="1" dirty="0">
                <a:latin typeface="Cambria" panose="02040503050406030204" pitchFamily="18" charset="0"/>
              </a:rPr>
              <a:t>l </a:t>
            </a:r>
            <a:r>
              <a:rPr lang="en-US" sz="3300" b="1" i="0" u="none" strike="noStrike" dirty="0">
                <a:effectLst/>
                <a:latin typeface="Cambria" panose="02040503050406030204" pitchFamily="18" charset="0"/>
              </a:rPr>
              <a:t>Skin Care Products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3476-D9B1-4190-F924-399B8D8C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34" y="1500307"/>
            <a:ext cx="9792208" cy="4553004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Argan Tree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Argan oil has been used for centuries in the traditional medicine of Morocco to heal skin disease and as a vehicle for massage.10 Its properties make it a useful remedy for psoriasis, dermatitis, eczema, furuncles, acne, and chickenpox blisters. It is also recommended as an unguent for rheumatic diseases.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The oil is indicated to contrast skin dehydration and for the treatment of wrinkles. It can also protect the skin against UV-B radiations.</a:t>
            </a: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0000"/>
              </a:lnSpc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BE950-CC76-090C-1A34-3BC593A1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529" y="280860"/>
            <a:ext cx="1017905" cy="10179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7AFBBE-BBF4-F4F3-0BC9-C460EE956B26}"/>
              </a:ext>
            </a:extLst>
          </p:cNvPr>
          <p:cNvSpPr txBox="1">
            <a:spLocks/>
          </p:cNvSpPr>
          <p:nvPr/>
        </p:nvSpPr>
        <p:spPr>
          <a:xfrm>
            <a:off x="668817" y="1611775"/>
            <a:ext cx="9792208" cy="43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endParaRPr lang="en-US" sz="2000" dirty="0">
              <a:latin typeface="+mj-lt"/>
            </a:endParaRPr>
          </a:p>
        </p:txBody>
      </p:sp>
      <p:pic>
        <p:nvPicPr>
          <p:cNvPr id="5122" name="Picture 2" descr="Argan tree nuts - Stock Image - C001/5251 - Science Photo Library">
            <a:extLst>
              <a:ext uri="{FF2B5EF4-FFF2-40B4-BE49-F238E27FC236}">
                <a16:creationId xmlns:a16="http://schemas.microsoft.com/office/drawing/2014/main" id="{616C7AF5-4B50-9011-3920-7C297F82C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658" y="4703545"/>
            <a:ext cx="2750733" cy="18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560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1361</Words>
  <Application>Microsoft Macintosh PowerPoint</Application>
  <PresentationFormat>Widescreen</PresentationFormat>
  <Paragraphs>119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</vt:lpstr>
      <vt:lpstr>Century Schoolbook</vt:lpstr>
      <vt:lpstr>Franklin Gothic Book</vt:lpstr>
      <vt:lpstr>Garamond</vt:lpstr>
      <vt:lpstr>Helvetica</vt:lpstr>
      <vt:lpstr>Times</vt:lpstr>
      <vt:lpstr>SavonVTI</vt:lpstr>
      <vt:lpstr>PHYTOCOSMETICS PHAR 535</vt:lpstr>
      <vt:lpstr>Outline</vt:lpstr>
      <vt:lpstr>  Herbal Skin Care Products</vt:lpstr>
      <vt:lpstr>  Herbal Skin Care Products</vt:lpstr>
      <vt:lpstr>  Herbal Skin Care Products</vt:lpstr>
      <vt:lpstr>  Herbal Skin Care Products</vt:lpstr>
      <vt:lpstr>PowerPoint Presentation</vt:lpstr>
      <vt:lpstr>  Herbal Skin Care Products</vt:lpstr>
      <vt:lpstr>  Herbal Skin Care Products</vt:lpstr>
      <vt:lpstr>  Herbal Skin Care Products</vt:lpstr>
      <vt:lpstr>  Herbal Skin Care Products</vt:lpstr>
      <vt:lpstr>  Herbal Skin Care Products</vt:lpstr>
      <vt:lpstr>  Herbal Skin Care Products</vt:lpstr>
      <vt:lpstr>  Herbal Skin Care Products</vt:lpstr>
      <vt:lpstr>  Herbal Skin Care Products</vt:lpstr>
      <vt:lpstr>  Herbal Skin Care Products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title</dc:title>
  <dc:creator>Samira Saeed</dc:creator>
  <cp:lastModifiedBy>epharmacist1@gmail.com</cp:lastModifiedBy>
  <cp:revision>357</cp:revision>
  <dcterms:created xsi:type="dcterms:W3CDTF">2023-08-06T13:50:32Z</dcterms:created>
  <dcterms:modified xsi:type="dcterms:W3CDTF">2023-12-12T20:21:57Z</dcterms:modified>
</cp:coreProperties>
</file>