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9"/>
  </p:notesMasterIdLst>
  <p:sldIdLst>
    <p:sldId id="256" r:id="rId2"/>
    <p:sldId id="271" r:id="rId3"/>
    <p:sldId id="298" r:id="rId4"/>
    <p:sldId id="309" r:id="rId5"/>
    <p:sldId id="310" r:id="rId6"/>
    <p:sldId id="311" r:id="rId7"/>
    <p:sldId id="312" r:id="rId8"/>
    <p:sldId id="313" r:id="rId9"/>
    <p:sldId id="314" r:id="rId10"/>
    <p:sldId id="315" r:id="rId11"/>
    <p:sldId id="317" r:id="rId12"/>
    <p:sldId id="318" r:id="rId13"/>
    <p:sldId id="319" r:id="rId14"/>
    <p:sldId id="320" r:id="rId15"/>
    <p:sldId id="321" r:id="rId16"/>
    <p:sldId id="322" r:id="rId17"/>
    <p:sldId id="2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0"/>
  </p:normalViewPr>
  <p:slideViewPr>
    <p:cSldViewPr snapToGrid="0">
      <p:cViewPr varScale="1">
        <p:scale>
          <a:sx n="111" d="100"/>
          <a:sy n="111" d="100"/>
        </p:scale>
        <p:origin x="6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0D635-2920-4AB0-8F6D-976760662D0C}" type="datetimeFigureOut">
              <a:rPr lang="en-US" smtClean="0"/>
              <a:t>12/12/23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F9CAD-0AE4-4D27-A8BE-46A828B50C79}" type="slidenum">
              <a:rPr lang="en-US" smtClean="0"/>
              <a:t>‹#›</a:t>
            </a:fld>
            <a:endParaRPr lang="en-US"/>
          </a:p>
        </p:txBody>
      </p:sp>
    </p:spTree>
    <p:extLst>
      <p:ext uri="{BB962C8B-B14F-4D97-AF65-F5344CB8AC3E}">
        <p14:creationId xmlns:p14="http://schemas.microsoft.com/office/powerpoint/2010/main" val="36170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a:t>
            </a:fld>
            <a:endParaRPr lang="en-US"/>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12/12/23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5937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0931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2516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7937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12/12/23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35045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8248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12/12/23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4797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4186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5548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12/12/23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1552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12/12/23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668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12/12/23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670205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20"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53249" y="1297576"/>
            <a:ext cx="5716338" cy="3042706"/>
          </a:xfrm>
        </p:spPr>
        <p:txBody>
          <a:bodyPr>
            <a:normAutofit/>
          </a:bodyPr>
          <a:lstStyle/>
          <a:p>
            <a:r>
              <a:rPr lang="en-US" sz="4000" dirty="0">
                <a:solidFill>
                  <a:schemeClr val="tx1"/>
                </a:solidFill>
              </a:rPr>
              <a:t>PHYTOCOSMETICS</a:t>
            </a:r>
            <a:br>
              <a:rPr lang="en-US" sz="4000" dirty="0">
                <a:solidFill>
                  <a:schemeClr val="tx1"/>
                </a:solidFill>
              </a:rPr>
            </a:br>
            <a:r>
              <a:rPr lang="en-US" sz="1800" dirty="0">
                <a:solidFill>
                  <a:schemeClr val="tx1"/>
                </a:solidFill>
              </a:rPr>
              <a:t>PHAR 535</a:t>
            </a:r>
            <a:endParaRPr lang="en-US" sz="4000" dirty="0">
              <a:solidFill>
                <a:schemeClr val="tx1"/>
              </a:solidFill>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429000"/>
            <a:ext cx="5355264" cy="2336882"/>
          </a:xfrm>
        </p:spPr>
        <p:txBody>
          <a:bodyPr>
            <a:noAutofit/>
          </a:bodyPr>
          <a:lstStyle/>
          <a:p>
            <a:pPr>
              <a:lnSpc>
                <a:spcPct val="100000"/>
              </a:lnSpc>
              <a:spcAft>
                <a:spcPts val="600"/>
              </a:spcAft>
            </a:pPr>
            <a:r>
              <a:rPr lang="en-US" sz="1400" b="1" dirty="0"/>
              <a:t>Dr. ESRA TARIQ</a:t>
            </a:r>
          </a:p>
          <a:p>
            <a:pPr>
              <a:lnSpc>
                <a:spcPct val="100000"/>
              </a:lnSpc>
              <a:spcAft>
                <a:spcPts val="600"/>
              </a:spcAft>
            </a:pPr>
            <a:r>
              <a:rPr lang="en-US" sz="1600" b="1" dirty="0"/>
              <a:t>Herbal Extracts in Cosmetic Use-II</a:t>
            </a:r>
          </a:p>
          <a:p>
            <a:pPr>
              <a:lnSpc>
                <a:spcPct val="100000"/>
              </a:lnSpc>
              <a:spcAft>
                <a:spcPts val="600"/>
              </a:spcAft>
            </a:pPr>
            <a:r>
              <a:rPr lang="en-US" sz="1400" dirty="0"/>
              <a:t>Semester-1</a:t>
            </a:r>
          </a:p>
          <a:p>
            <a:pPr>
              <a:lnSpc>
                <a:spcPct val="100000"/>
              </a:lnSpc>
              <a:spcAft>
                <a:spcPts val="600"/>
              </a:spcAft>
            </a:pPr>
            <a:r>
              <a:rPr lang="en-US" sz="1400" dirty="0"/>
              <a:t>Week number: 8</a:t>
            </a:r>
          </a:p>
          <a:p>
            <a:pPr>
              <a:lnSpc>
                <a:spcPct val="100000"/>
              </a:lnSpc>
              <a:spcAft>
                <a:spcPts val="600"/>
              </a:spcAft>
            </a:pPr>
            <a:r>
              <a:rPr lang="en-US" sz="1400" dirty="0"/>
              <a:t>Date </a:t>
            </a:r>
            <a:r>
              <a:rPr lang="en-US" sz="1400"/>
              <a:t>: 13/12/2023</a:t>
            </a:r>
            <a:endParaRPr lang="en-US" sz="1400" dirty="0"/>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9E2F7C9-81DF-F3F0-E0A3-1B3E21455E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8505" y="2309976"/>
            <a:ext cx="2204151" cy="2204151"/>
          </a:xfrm>
          <a:prstGeom prst="rect">
            <a:avLst/>
          </a:prstGeom>
          <a:noFill/>
          <a:ln>
            <a:noFill/>
          </a:ln>
        </p:spPr>
      </p:pic>
      <p:pic>
        <p:nvPicPr>
          <p:cNvPr id="2050" name="Picture 2" descr="Plant based beauty phytocosmetics promise with extraction, delivery and  certification advances">
            <a:extLst>
              <a:ext uri="{FF2B5EF4-FFF2-40B4-BE49-F238E27FC236}">
                <a16:creationId xmlns:a16="http://schemas.microsoft.com/office/drawing/2014/main" id="{C4B3A01D-5E07-F79E-9919-2FBFE080FD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6999" y="457198"/>
            <a:ext cx="2876599" cy="1679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819289" y="1362952"/>
            <a:ext cx="9792208" cy="4553004"/>
          </a:xfrm>
        </p:spPr>
        <p:txBody>
          <a:bodyPr>
            <a:noAutofit/>
          </a:bodyPr>
          <a:lstStyle/>
          <a:p>
            <a:r>
              <a:rPr lang="en-US" sz="2400" dirty="0">
                <a:effectLst/>
                <a:latin typeface="Times" pitchFamily="2" charset="0"/>
              </a:rPr>
              <a:t>Scientific name: Gossypium </a:t>
            </a:r>
            <a:r>
              <a:rPr lang="en-US" sz="2400" dirty="0" err="1">
                <a:effectLst/>
                <a:latin typeface="Times" pitchFamily="2" charset="0"/>
              </a:rPr>
              <a:t>hirsutum</a:t>
            </a:r>
            <a:r>
              <a:rPr lang="en-US" sz="2400" dirty="0">
                <a:effectLst/>
                <a:latin typeface="Times" pitchFamily="2" charset="0"/>
              </a:rPr>
              <a:t> L.</a:t>
            </a:r>
          </a:p>
          <a:p>
            <a:r>
              <a:rPr lang="en-US" sz="2400" dirty="0">
                <a:effectLst/>
                <a:latin typeface="Times" pitchFamily="2" charset="0"/>
              </a:rPr>
              <a:t>Family: </a:t>
            </a:r>
            <a:r>
              <a:rPr lang="en-US" sz="2400" dirty="0" err="1">
                <a:effectLst/>
                <a:latin typeface="Times" pitchFamily="2" charset="0"/>
              </a:rPr>
              <a:t>Malvaceae</a:t>
            </a:r>
            <a:endParaRPr lang="en-US" sz="2400" dirty="0">
              <a:effectLst/>
              <a:latin typeface="Times" pitchFamily="2" charset="0"/>
            </a:endParaRPr>
          </a:p>
          <a:p>
            <a:r>
              <a:rPr lang="en-US" sz="2400" dirty="0">
                <a:effectLst/>
                <a:latin typeface="Times" pitchFamily="2" charset="0"/>
              </a:rPr>
              <a:t>Parts used: Seeds</a:t>
            </a:r>
            <a:endParaRPr lang="en-US" sz="2400" dirty="0">
              <a:latin typeface="+mj-lt"/>
              <a:cs typeface="Times New Roman" panose="02020603050405020304" pitchFamily="18" charset="0"/>
            </a:endParaRPr>
          </a:p>
          <a:p>
            <a:r>
              <a:rPr lang="en-US" sz="2400" dirty="0">
                <a:effectLst/>
                <a:latin typeface="Times" pitchFamily="2" charset="0"/>
              </a:rPr>
              <a:t>Cottonseed oil is commonly used in soaps and cosmetic products, while cotton fiber can also be used in the cosmetic field. The importance of the oil is linked to the high content in linoleic acid. </a:t>
            </a:r>
          </a:p>
          <a:p>
            <a:r>
              <a:rPr lang="en-US" sz="2400" dirty="0">
                <a:effectLst/>
                <a:latin typeface="Times" pitchFamily="2" charset="0"/>
              </a:rPr>
              <a:t>This fatty acid is essential for the structure of cellular membranes and ensures the integrity of the skin water barrier. Linoleic acid reduces skin dehydration, but it also has protective effects against external irritating agents</a:t>
            </a:r>
          </a:p>
          <a:p>
            <a:endParaRPr lang="en-US" sz="2400" dirty="0">
              <a:effectLst/>
              <a:latin typeface="Times" pitchFamily="2" charset="0"/>
            </a:endParaRPr>
          </a:p>
        </p:txBody>
      </p:sp>
      <p:pic>
        <p:nvPicPr>
          <p:cNvPr id="5" name="Picture 4">
            <a:extLst>
              <a:ext uri="{FF2B5EF4-FFF2-40B4-BE49-F238E27FC236}">
                <a16:creationId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sp>
        <p:nvSpPr>
          <p:cNvPr id="6" name="Title 5">
            <a:extLst>
              <a:ext uri="{FF2B5EF4-FFF2-40B4-BE49-F238E27FC236}">
                <a16:creationId xmlns:a16="http://schemas.microsoft.com/office/drawing/2014/main" id="{E460DB24-F5AE-68D0-0B9B-FE2BA2E0D5C9}"/>
              </a:ext>
            </a:extLst>
          </p:cNvPr>
          <p:cNvSpPr>
            <a:spLocks noGrp="1"/>
          </p:cNvSpPr>
          <p:nvPr>
            <p:ph type="title"/>
          </p:nvPr>
        </p:nvSpPr>
        <p:spPr>
          <a:xfrm>
            <a:off x="1066800" y="345047"/>
            <a:ext cx="10058400" cy="1017905"/>
          </a:xfrm>
        </p:spPr>
        <p:txBody>
          <a:bodyPr/>
          <a:lstStyle/>
          <a:p>
            <a:pPr algn="ctr"/>
            <a:r>
              <a:rPr lang="en-US" sz="4400" b="1" dirty="0">
                <a:effectLst/>
                <a:latin typeface="Helvetica" pitchFamily="2" charset="0"/>
              </a:rPr>
              <a:t>Cotton</a:t>
            </a:r>
            <a:endParaRPr lang="en-IQ" dirty="0"/>
          </a:p>
        </p:txBody>
      </p:sp>
      <p:pic>
        <p:nvPicPr>
          <p:cNvPr id="2050" name="Picture 2" descr="What is cotton? The characteristics and properties of cotton - Cariki">
            <a:extLst>
              <a:ext uri="{FF2B5EF4-FFF2-40B4-BE49-F238E27FC236}">
                <a16:creationId xmlns:a16="http://schemas.microsoft.com/office/drawing/2014/main" id="{8F3A1EB2-A4A9-9DCB-B36D-09C048469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3134" y="789812"/>
            <a:ext cx="3105874" cy="1996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746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br>
              <a:rPr lang="en-US" sz="3300" b="1" i="0" u="none" strike="noStrike" dirty="0">
                <a:effectLst/>
                <a:latin typeface="Cambria" panose="02040503050406030204" pitchFamily="18" charset="0"/>
              </a:rPr>
            </a:br>
            <a:r>
              <a:rPr lang="en-US" sz="3300" b="1" i="0" u="none" strike="noStrike" dirty="0">
                <a:effectLst/>
                <a:latin typeface="Cambria" panose="02040503050406030204" pitchFamily="18" charset="0"/>
              </a:rPr>
              <a:t> Herba</a:t>
            </a:r>
            <a:r>
              <a:rPr lang="en-US" sz="3300" b="1" dirty="0">
                <a:latin typeface="Cambria" panose="02040503050406030204" pitchFamily="18" charset="0"/>
              </a:rPr>
              <a:t>l </a:t>
            </a:r>
            <a:r>
              <a:rPr lang="en-US" sz="3300" b="1" i="0" u="none" strike="noStrike" dirty="0">
                <a:effectLst/>
                <a:latin typeface="Cambria" panose="02040503050406030204" pitchFamily="18" charset="0"/>
              </a:rPr>
              <a:t>Skin Care Products</a:t>
            </a:r>
            <a:endParaRPr lang="en-US" sz="3300" b="1" dirty="0"/>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819289" y="1362952"/>
            <a:ext cx="9792208" cy="4553004"/>
          </a:xfrm>
        </p:spPr>
        <p:txBody>
          <a:bodyPr>
            <a:noAutofit/>
          </a:bodyPr>
          <a:lstStyle/>
          <a:p>
            <a:pPr marL="0" indent="0" algn="ctr">
              <a:buNone/>
            </a:pPr>
            <a:r>
              <a:rPr lang="en-US" sz="3200" b="1" dirty="0">
                <a:effectLst/>
                <a:latin typeface="Helvetica" pitchFamily="2" charset="0"/>
              </a:rPr>
              <a:t>Grape</a:t>
            </a:r>
          </a:p>
          <a:p>
            <a:r>
              <a:rPr lang="en-US" sz="3200" dirty="0">
                <a:effectLst/>
                <a:latin typeface="Times" pitchFamily="2" charset="0"/>
              </a:rPr>
              <a:t>Scientific name: Vitis vinifera L.</a:t>
            </a:r>
          </a:p>
          <a:p>
            <a:r>
              <a:rPr lang="en-US" sz="3200" dirty="0">
                <a:effectLst/>
                <a:latin typeface="Times" pitchFamily="2" charset="0"/>
              </a:rPr>
              <a:t>Family: Vitaceae</a:t>
            </a:r>
          </a:p>
          <a:p>
            <a:r>
              <a:rPr lang="en-US" sz="3200" dirty="0">
                <a:effectLst/>
                <a:latin typeface="Times" pitchFamily="2" charset="0"/>
              </a:rPr>
              <a:t>Parts used: Fruits, seeds, leaves</a:t>
            </a:r>
          </a:p>
        </p:txBody>
      </p:sp>
      <p:pic>
        <p:nvPicPr>
          <p:cNvPr id="5" name="Picture 4">
            <a:extLst>
              <a:ext uri="{FF2B5EF4-FFF2-40B4-BE49-F238E27FC236}">
                <a16:creationId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pic>
        <p:nvPicPr>
          <p:cNvPr id="4" name="Picture 3">
            <a:extLst>
              <a:ext uri="{FF2B5EF4-FFF2-40B4-BE49-F238E27FC236}">
                <a16:creationId xmlns:a16="http://schemas.microsoft.com/office/drawing/2014/main" id="{C827F9A0-8086-AECE-A494-02DF40AA52E2}"/>
              </a:ext>
            </a:extLst>
          </p:cNvPr>
          <p:cNvPicPr>
            <a:picLocks noChangeAspect="1"/>
          </p:cNvPicPr>
          <p:nvPr/>
        </p:nvPicPr>
        <p:blipFill>
          <a:blip r:embed="rId3"/>
          <a:stretch>
            <a:fillRect/>
          </a:stretch>
        </p:blipFill>
        <p:spPr>
          <a:xfrm>
            <a:off x="8889531" y="2761666"/>
            <a:ext cx="2633652" cy="3429000"/>
          </a:xfrm>
          <a:prstGeom prst="rect">
            <a:avLst/>
          </a:prstGeom>
        </p:spPr>
      </p:pic>
    </p:spTree>
    <p:extLst>
      <p:ext uri="{BB962C8B-B14F-4D97-AF65-F5344CB8AC3E}">
        <p14:creationId xmlns:p14="http://schemas.microsoft.com/office/powerpoint/2010/main" val="3117103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1127321" y="916157"/>
            <a:ext cx="9792208" cy="4553004"/>
          </a:xfrm>
        </p:spPr>
        <p:txBody>
          <a:bodyPr>
            <a:noAutofit/>
          </a:bodyPr>
          <a:lstStyle/>
          <a:p>
            <a:r>
              <a:rPr lang="en-US" sz="2400" dirty="0">
                <a:effectLst/>
                <a:latin typeface="Times" pitchFamily="2" charset="0"/>
              </a:rPr>
              <a:t>Red grape extracts and active principles are widely used in cosmetic products. </a:t>
            </a:r>
          </a:p>
          <a:p>
            <a:r>
              <a:rPr lang="en-US" sz="2400" dirty="0">
                <a:effectLst/>
                <a:latin typeface="Times" pitchFamily="2" charset="0"/>
              </a:rPr>
              <a:t>The importance of grape in skin care is evidenced by wine therapy, which originally developed in the region of Bordeaux, France, and then diffused to other countries. </a:t>
            </a:r>
          </a:p>
          <a:p>
            <a:r>
              <a:rPr lang="en-US" sz="2400" dirty="0">
                <a:effectLst/>
                <a:latin typeface="Times" pitchFamily="2" charset="0"/>
              </a:rPr>
              <a:t>Wine therapy basically consists of baths or applications of wine and grape extracts rich in polyphenols in order to stimulate microcirculation and strengthen blood vessels. </a:t>
            </a:r>
          </a:p>
          <a:p>
            <a:r>
              <a:rPr lang="en-US" sz="2400" dirty="0">
                <a:effectLst/>
                <a:latin typeface="Times" pitchFamily="2" charset="0"/>
              </a:rPr>
              <a:t>The stabilizing action of </a:t>
            </a:r>
            <a:r>
              <a:rPr lang="en-US" sz="2400" dirty="0" err="1">
                <a:effectLst/>
                <a:latin typeface="Times" pitchFamily="2" charset="0"/>
              </a:rPr>
              <a:t>proanthocyanidins</a:t>
            </a:r>
            <a:r>
              <a:rPr lang="en-US" sz="2400" dirty="0">
                <a:effectLst/>
                <a:latin typeface="Times" pitchFamily="2" charset="0"/>
              </a:rPr>
              <a:t> on capillary vessels gives a contribution to the maintenance of skin elasticity and improves disorders linked to skin circulation, such as </a:t>
            </a:r>
            <a:r>
              <a:rPr lang="en-US" sz="2400" dirty="0" err="1">
                <a:effectLst/>
                <a:latin typeface="Times" pitchFamily="2" charset="0"/>
              </a:rPr>
              <a:t>couperose</a:t>
            </a:r>
            <a:r>
              <a:rPr lang="en-US" sz="2400" dirty="0">
                <a:effectLst/>
                <a:latin typeface="Times" pitchFamily="2" charset="0"/>
              </a:rPr>
              <a:t>, or to an insufficient draining of subdermal tissue, like cellulite.</a:t>
            </a:r>
          </a:p>
        </p:txBody>
      </p:sp>
      <p:pic>
        <p:nvPicPr>
          <p:cNvPr id="5" name="Picture 4">
            <a:extLst>
              <a:ext uri="{FF2B5EF4-FFF2-40B4-BE49-F238E27FC236}">
                <a16:creationId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spTree>
    <p:extLst>
      <p:ext uri="{BB962C8B-B14F-4D97-AF65-F5344CB8AC3E}">
        <p14:creationId xmlns:p14="http://schemas.microsoft.com/office/powerpoint/2010/main" val="656097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r>
              <a:rPr lang="en-US" sz="3300" b="1" i="0" u="none" strike="noStrike" dirty="0">
                <a:effectLst/>
                <a:latin typeface="Cambria" panose="02040503050406030204" pitchFamily="18" charset="0"/>
              </a:rPr>
              <a:t>Grape</a:t>
            </a:r>
            <a:endParaRPr lang="en-US" sz="3300" b="1" dirty="0"/>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819289" y="1362952"/>
            <a:ext cx="9792208" cy="4553004"/>
          </a:xfrm>
        </p:spPr>
        <p:txBody>
          <a:bodyPr>
            <a:noAutofit/>
          </a:bodyPr>
          <a:lstStyle/>
          <a:p>
            <a:r>
              <a:rPr lang="en-US" sz="2400" dirty="0">
                <a:effectLst/>
                <a:latin typeface="Times" pitchFamily="2" charset="0"/>
              </a:rPr>
              <a:t>The antioxidant power of flavonoids and polyphenols contrasts aging processes induced by UV radiations and free radicals.</a:t>
            </a:r>
          </a:p>
          <a:p>
            <a:r>
              <a:rPr lang="en-US" sz="2400" dirty="0">
                <a:effectLst/>
                <a:latin typeface="Times" pitchFamily="2" charset="0"/>
              </a:rPr>
              <a:t>A main change involved in skin aging is the degradation of glycosaminoglycans and collagen, with a consequent reduction in skin thickness.</a:t>
            </a:r>
          </a:p>
          <a:p>
            <a:r>
              <a:rPr lang="en-US" sz="2400" dirty="0">
                <a:effectLst/>
                <a:latin typeface="Times" pitchFamily="2" charset="0"/>
              </a:rPr>
              <a:t>Resveratrol has a tightening and firming action on the skin and favors tissue renewal, thus acting similarly to retinol.</a:t>
            </a:r>
          </a:p>
          <a:p>
            <a:r>
              <a:rPr lang="en-US" sz="2400" dirty="0">
                <a:effectLst/>
                <a:latin typeface="Times" pitchFamily="2" charset="0"/>
              </a:rPr>
              <a:t>A grapeseed extract has promoted the expression of vascular endothelial growth factor (VEGF) in keratinocytes, thus favoring skin angiogenesis and wound healing</a:t>
            </a:r>
          </a:p>
          <a:p>
            <a:endParaRPr lang="en-US" sz="2400" dirty="0">
              <a:effectLst/>
              <a:latin typeface="Times" pitchFamily="2" charset="0"/>
            </a:endParaRPr>
          </a:p>
          <a:p>
            <a:endParaRPr lang="en-US" sz="2400" dirty="0">
              <a:effectLst/>
              <a:latin typeface="Times" pitchFamily="2" charset="0"/>
            </a:endParaRPr>
          </a:p>
          <a:p>
            <a:endParaRPr lang="en-US" sz="2400" dirty="0">
              <a:effectLst/>
              <a:latin typeface="Times" pitchFamily="2" charset="0"/>
            </a:endParaRPr>
          </a:p>
          <a:p>
            <a:pPr algn="just" defTabSz="457200">
              <a:lnSpc>
                <a:spcPct val="100000"/>
              </a:lnSpc>
              <a:spcBef>
                <a:spcPts val="1000"/>
              </a:spcBef>
              <a:buClr>
                <a:srgbClr val="5FCBEF"/>
              </a:buClr>
              <a:buSzPct val="80000"/>
              <a:defRPr/>
            </a:pPr>
            <a:endParaRPr lang="en-US" sz="2400" dirty="0">
              <a:latin typeface="+mj-lt"/>
              <a:cs typeface="Times New Roman" panose="02020603050405020304" pitchFamily="18" charset="0"/>
            </a:endParaRPr>
          </a:p>
        </p:txBody>
      </p:sp>
      <p:pic>
        <p:nvPicPr>
          <p:cNvPr id="5" name="Picture 4">
            <a:extLst>
              <a:ext uri="{FF2B5EF4-FFF2-40B4-BE49-F238E27FC236}">
                <a16:creationId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spTree>
    <p:extLst>
      <p:ext uri="{BB962C8B-B14F-4D97-AF65-F5344CB8AC3E}">
        <p14:creationId xmlns:p14="http://schemas.microsoft.com/office/powerpoint/2010/main" val="3256804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endParaRPr lang="en-US" sz="3300" b="1" i="0" u="none" strike="noStrike" dirty="0">
              <a:effectLst/>
              <a:latin typeface="Cambria" panose="02040503050406030204" pitchFamily="18" charset="0"/>
            </a:endParaRPr>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819289" y="1362952"/>
            <a:ext cx="9792208" cy="4553004"/>
          </a:xfrm>
        </p:spPr>
        <p:txBody>
          <a:bodyPr>
            <a:noAutofit/>
          </a:bodyPr>
          <a:lstStyle/>
          <a:p>
            <a:endParaRPr lang="en-US" sz="2400" dirty="0">
              <a:effectLst/>
              <a:latin typeface="Times" pitchFamily="2" charset="0"/>
            </a:endParaRPr>
          </a:p>
          <a:p>
            <a:r>
              <a:rPr lang="en-US" sz="2400" dirty="0">
                <a:effectLst/>
                <a:latin typeface="Times" pitchFamily="2" charset="0"/>
              </a:rPr>
              <a:t>Grapeseed oil is easily absorbed by the skin, on which it exerts emollient, mildly astringent, and hydrating effects. </a:t>
            </a:r>
          </a:p>
          <a:p>
            <a:r>
              <a:rPr lang="en-US" sz="2400" dirty="0">
                <a:effectLst/>
                <a:latin typeface="Times" pitchFamily="2" charset="0"/>
              </a:rPr>
              <a:t>It is particularly suitable for stress-induced skin damage, particularly in the periocular region, because of its high regenerative properties.</a:t>
            </a:r>
          </a:p>
          <a:p>
            <a:r>
              <a:rPr lang="en-US" sz="2400" dirty="0">
                <a:effectLst/>
                <a:latin typeface="Times" pitchFamily="2" charset="0"/>
              </a:rPr>
              <a:t>The oil forms a thin film on the skin and is therefore used as a vehicle of</a:t>
            </a:r>
          </a:p>
          <a:p>
            <a:r>
              <a:rPr lang="en-US" sz="2400" dirty="0">
                <a:effectLst/>
                <a:latin typeface="Times" pitchFamily="2" charset="0"/>
              </a:rPr>
              <a:t>essential oils in aromatherapy. It is also useful in the treatment of acne</a:t>
            </a:r>
          </a:p>
          <a:p>
            <a:pPr algn="just" defTabSz="457200">
              <a:lnSpc>
                <a:spcPct val="100000"/>
              </a:lnSpc>
              <a:spcBef>
                <a:spcPts val="1000"/>
              </a:spcBef>
              <a:buClr>
                <a:srgbClr val="5FCBEF"/>
              </a:buClr>
              <a:buSzPct val="80000"/>
              <a:defRPr/>
            </a:pPr>
            <a:endParaRPr lang="en-US" sz="2000" dirty="0">
              <a:latin typeface="+mj-lt"/>
              <a:cs typeface="Times New Roman" panose="02020603050405020304" pitchFamily="18" charset="0"/>
            </a:endParaRPr>
          </a:p>
        </p:txBody>
      </p:sp>
      <p:pic>
        <p:nvPicPr>
          <p:cNvPr id="5" name="Picture 4">
            <a:extLst>
              <a:ext uri="{FF2B5EF4-FFF2-40B4-BE49-F238E27FC236}">
                <a16:creationId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spTree>
    <p:extLst>
      <p:ext uri="{BB962C8B-B14F-4D97-AF65-F5344CB8AC3E}">
        <p14:creationId xmlns:p14="http://schemas.microsoft.com/office/powerpoint/2010/main" val="2711167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br>
              <a:rPr lang="en-US" sz="3300" b="1" i="0" u="none" strike="noStrike" dirty="0">
                <a:effectLst/>
                <a:latin typeface="Cambria" panose="02040503050406030204" pitchFamily="18" charset="0"/>
              </a:rPr>
            </a:br>
            <a:r>
              <a:rPr lang="en-US" sz="3300" b="1" i="0" u="none" strike="noStrike" dirty="0">
                <a:effectLst/>
                <a:latin typeface="Cambria" panose="02040503050406030204" pitchFamily="18" charset="0"/>
              </a:rPr>
              <a:t> Herba</a:t>
            </a:r>
            <a:r>
              <a:rPr lang="en-US" sz="3300" b="1" dirty="0">
                <a:latin typeface="Cambria" panose="02040503050406030204" pitchFamily="18" charset="0"/>
              </a:rPr>
              <a:t>l </a:t>
            </a:r>
            <a:r>
              <a:rPr lang="en-US" sz="3300" b="1" i="0" u="none" strike="noStrike" dirty="0">
                <a:effectLst/>
                <a:latin typeface="Cambria" panose="02040503050406030204" pitchFamily="18" charset="0"/>
              </a:rPr>
              <a:t>Skin Care Products</a:t>
            </a:r>
            <a:endParaRPr lang="en-US" sz="3300" b="1" dirty="0"/>
          </a:p>
        </p:txBody>
      </p:sp>
      <p:pic>
        <p:nvPicPr>
          <p:cNvPr id="5" name="Picture 4">
            <a:extLst>
              <a:ext uri="{FF2B5EF4-FFF2-40B4-BE49-F238E27FC236}">
                <a16:creationId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pic>
        <p:nvPicPr>
          <p:cNvPr id="1026" name="Picture 2" descr="Growing Hops - Shonnard's">
            <a:extLst>
              <a:ext uri="{FF2B5EF4-FFF2-40B4-BE49-F238E27FC236}">
                <a16:creationId xmlns:a16="http://schemas.microsoft.com/office/drawing/2014/main" id="{69A7BE57-0608-1AD7-2F24-8F25FD0F2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0626" y="4872942"/>
            <a:ext cx="2496175" cy="166109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21EB3BE5-8F64-7243-2A04-4500F8353D7D}"/>
              </a:ext>
            </a:extLst>
          </p:cNvPr>
          <p:cNvSpPr>
            <a:spLocks noGrp="1"/>
          </p:cNvSpPr>
          <p:nvPr>
            <p:ph idx="1"/>
          </p:nvPr>
        </p:nvSpPr>
        <p:spPr>
          <a:xfrm>
            <a:off x="1073912" y="1611775"/>
            <a:ext cx="10058400" cy="3849624"/>
          </a:xfrm>
        </p:spPr>
        <p:txBody>
          <a:bodyPr>
            <a:normAutofit/>
          </a:bodyPr>
          <a:lstStyle/>
          <a:p>
            <a:pPr marL="0" indent="0" algn="ctr">
              <a:buNone/>
            </a:pPr>
            <a:r>
              <a:rPr lang="en-US" sz="3600" b="1" dirty="0">
                <a:effectLst/>
                <a:latin typeface="Helvetica" pitchFamily="2" charset="0"/>
              </a:rPr>
              <a:t>Hops</a:t>
            </a:r>
          </a:p>
          <a:p>
            <a:r>
              <a:rPr lang="en-US" sz="2000" dirty="0">
                <a:effectLst/>
                <a:latin typeface="Times" pitchFamily="2" charset="0"/>
              </a:rPr>
              <a:t>Scientific name: </a:t>
            </a:r>
            <a:r>
              <a:rPr lang="en-US" sz="2000" dirty="0" err="1">
                <a:effectLst/>
                <a:latin typeface="Times" pitchFamily="2" charset="0"/>
              </a:rPr>
              <a:t>Humulus</a:t>
            </a:r>
            <a:r>
              <a:rPr lang="en-US" sz="2000" dirty="0">
                <a:effectLst/>
                <a:latin typeface="Times" pitchFamily="2" charset="0"/>
              </a:rPr>
              <a:t> lupulus L.</a:t>
            </a:r>
          </a:p>
          <a:p>
            <a:r>
              <a:rPr lang="en-US" sz="2000" dirty="0">
                <a:effectLst/>
                <a:latin typeface="Times" pitchFamily="2" charset="0"/>
              </a:rPr>
              <a:t>Family: </a:t>
            </a:r>
            <a:r>
              <a:rPr lang="en-US" sz="2000" dirty="0" err="1">
                <a:effectLst/>
                <a:latin typeface="Times" pitchFamily="2" charset="0"/>
              </a:rPr>
              <a:t>Cannabaceae</a:t>
            </a:r>
            <a:endParaRPr lang="en-US" sz="2000" dirty="0">
              <a:effectLst/>
              <a:latin typeface="Times" pitchFamily="2" charset="0"/>
            </a:endParaRPr>
          </a:p>
          <a:p>
            <a:r>
              <a:rPr lang="en-US" sz="2000" dirty="0">
                <a:effectLst/>
                <a:latin typeface="Times" pitchFamily="2" charset="0"/>
              </a:rPr>
              <a:t>Parts used: Female flowers</a:t>
            </a:r>
          </a:p>
          <a:p>
            <a:r>
              <a:rPr lang="en-US" sz="2000" dirty="0">
                <a:effectLst/>
                <a:latin typeface="Times" pitchFamily="2" charset="0"/>
              </a:rPr>
              <a:t>The active principles of hops can stimulate the cells of the connective tissue. Herbal preparations of the plant are used in wound healing and in the manufacturing of creams and lotions having emollient, hydrating, and regenerative effects</a:t>
            </a:r>
          </a:p>
          <a:p>
            <a:endParaRPr lang="en-US" sz="2000" dirty="0">
              <a:effectLst/>
              <a:latin typeface="Times" pitchFamily="2" charset="0"/>
            </a:endParaRPr>
          </a:p>
          <a:p>
            <a:endParaRPr lang="en-IQ" sz="2000" dirty="0"/>
          </a:p>
        </p:txBody>
      </p:sp>
    </p:spTree>
    <p:extLst>
      <p:ext uri="{BB962C8B-B14F-4D97-AF65-F5344CB8AC3E}">
        <p14:creationId xmlns:p14="http://schemas.microsoft.com/office/powerpoint/2010/main" val="4121482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ATURAL MENTAL HEALTH: Can Hops Help Ease Insomnia?">
            <a:extLst>
              <a:ext uri="{FF2B5EF4-FFF2-40B4-BE49-F238E27FC236}">
                <a16:creationId xmlns:a16="http://schemas.microsoft.com/office/drawing/2014/main" id="{3CDF6C7F-1B4D-5F02-96C1-FC6A80875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2685" y="4710896"/>
            <a:ext cx="3244749" cy="18231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br>
              <a:rPr lang="en-US" sz="3300" b="1" i="0" u="none" strike="noStrike" dirty="0">
                <a:effectLst/>
                <a:latin typeface="Cambria" panose="02040503050406030204" pitchFamily="18" charset="0"/>
              </a:rPr>
            </a:br>
            <a:r>
              <a:rPr lang="en-US" sz="3300" b="1" i="0" u="none" strike="noStrike" dirty="0">
                <a:effectLst/>
                <a:latin typeface="Cambria" panose="02040503050406030204" pitchFamily="18" charset="0"/>
              </a:rPr>
              <a:t> Herba</a:t>
            </a:r>
            <a:r>
              <a:rPr lang="en-US" sz="3300" b="1" dirty="0">
                <a:latin typeface="Cambria" panose="02040503050406030204" pitchFamily="18" charset="0"/>
              </a:rPr>
              <a:t>l </a:t>
            </a:r>
            <a:r>
              <a:rPr lang="en-US" sz="3300" b="1" i="0" u="none" strike="noStrike" dirty="0">
                <a:effectLst/>
                <a:latin typeface="Cambria" panose="02040503050406030204" pitchFamily="18" charset="0"/>
              </a:rPr>
              <a:t>Skin Care Products</a:t>
            </a:r>
            <a:endParaRPr lang="en-US" sz="3300" b="1" dirty="0"/>
          </a:p>
        </p:txBody>
      </p:sp>
      <p:pic>
        <p:nvPicPr>
          <p:cNvPr id="5" name="Picture 4">
            <a:extLst>
              <a:ext uri="{FF2B5EF4-FFF2-40B4-BE49-F238E27FC236}">
                <a16:creationId xmlns:a16="http://schemas.microsoft.com/office/drawing/2014/main" id="{559BE950-CC76-090C-1A34-3BC593A1FF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sp>
        <p:nvSpPr>
          <p:cNvPr id="4" name="Content Placeholder 3">
            <a:extLst>
              <a:ext uri="{FF2B5EF4-FFF2-40B4-BE49-F238E27FC236}">
                <a16:creationId xmlns:a16="http://schemas.microsoft.com/office/drawing/2014/main" id="{21EB3BE5-8F64-7243-2A04-4500F8353D7D}"/>
              </a:ext>
            </a:extLst>
          </p:cNvPr>
          <p:cNvSpPr>
            <a:spLocks noGrp="1"/>
          </p:cNvSpPr>
          <p:nvPr>
            <p:ph idx="1"/>
          </p:nvPr>
        </p:nvSpPr>
        <p:spPr>
          <a:xfrm>
            <a:off x="940816" y="1313234"/>
            <a:ext cx="10058400" cy="4330068"/>
          </a:xfrm>
        </p:spPr>
        <p:txBody>
          <a:bodyPr>
            <a:normAutofit/>
          </a:bodyPr>
          <a:lstStyle/>
          <a:p>
            <a:pPr marL="0" indent="0" algn="ctr">
              <a:buNone/>
            </a:pPr>
            <a:endParaRPr lang="en-US" sz="3600" b="1" dirty="0">
              <a:effectLst/>
              <a:latin typeface="Helvetica" pitchFamily="2" charset="0"/>
            </a:endParaRPr>
          </a:p>
          <a:p>
            <a:r>
              <a:rPr lang="en-US" sz="2000" dirty="0">
                <a:effectLst/>
                <a:latin typeface="Times" pitchFamily="2" charset="0"/>
              </a:rPr>
              <a:t>Hop extracts are also useful in the prevention of skin aging and in the treatment of loose skin, stretch marks, and sagging.</a:t>
            </a:r>
          </a:p>
          <a:p>
            <a:r>
              <a:rPr lang="en-US" sz="2000" dirty="0">
                <a:effectLst/>
                <a:latin typeface="Times" pitchFamily="2" charset="0"/>
              </a:rPr>
              <a:t>They are also used in breast tightening, for the presence of the phytoestrogen 8-prenylnaringenin, even though clinical trials do not allow a reliable evaluation of this treatment and cannot exclude the insurgence of noxious effects.</a:t>
            </a:r>
          </a:p>
          <a:p>
            <a:r>
              <a:rPr lang="en-US" sz="2000" dirty="0">
                <a:effectLst/>
                <a:latin typeface="Times" pitchFamily="2" charset="0"/>
              </a:rPr>
              <a:t>A </a:t>
            </a:r>
            <a:r>
              <a:rPr lang="en-US" sz="2000" dirty="0" err="1">
                <a:effectLst/>
                <a:latin typeface="Times" pitchFamily="2" charset="0"/>
              </a:rPr>
              <a:t>hexan</a:t>
            </a:r>
            <a:r>
              <a:rPr lang="en-US" sz="2000" dirty="0">
                <a:effectLst/>
                <a:latin typeface="Times" pitchFamily="2" charset="0"/>
              </a:rPr>
              <a:t> extract containing humulones and </a:t>
            </a:r>
            <a:r>
              <a:rPr lang="en-US" sz="2000" dirty="0" err="1">
                <a:effectLst/>
                <a:latin typeface="Times" pitchFamily="2" charset="0"/>
              </a:rPr>
              <a:t>lupulones</a:t>
            </a:r>
            <a:r>
              <a:rPr lang="en-US" sz="2000" dirty="0">
                <a:effectLst/>
                <a:latin typeface="Times" pitchFamily="2" charset="0"/>
              </a:rPr>
              <a:t>, mixed to an oily or creamy vehicle, has been patented as a solar screen due to its ability to absorb UV light.62,63 This product has also been claimed to prevent erythema and sunburning by the stimulation of cutaneous </a:t>
            </a:r>
            <a:r>
              <a:rPr lang="en-US" sz="2000" dirty="0" err="1">
                <a:effectLst/>
                <a:latin typeface="Times" pitchFamily="2" charset="0"/>
              </a:rPr>
              <a:t>melanization</a:t>
            </a:r>
            <a:r>
              <a:rPr lang="en-US" sz="2000" dirty="0">
                <a:effectLst/>
                <a:latin typeface="Times" pitchFamily="2" charset="0"/>
              </a:rPr>
              <a:t>.</a:t>
            </a:r>
          </a:p>
          <a:p>
            <a:endParaRPr lang="en-US" sz="2000" dirty="0">
              <a:effectLst/>
              <a:latin typeface="Times" pitchFamily="2" charset="0"/>
            </a:endParaRPr>
          </a:p>
          <a:p>
            <a:endParaRPr lang="en-IQ" sz="2000" dirty="0"/>
          </a:p>
        </p:txBody>
      </p:sp>
    </p:spTree>
    <p:extLst>
      <p:ext uri="{BB962C8B-B14F-4D97-AF65-F5344CB8AC3E}">
        <p14:creationId xmlns:p14="http://schemas.microsoft.com/office/powerpoint/2010/main" val="1306265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175512" y="870132"/>
            <a:ext cx="9792208" cy="1527078"/>
          </a:xfrm>
        </p:spPr>
        <p:txBody>
          <a:bodyPr>
            <a:normAutofit/>
          </a:bodyPr>
          <a:lstStyle/>
          <a:p>
            <a:r>
              <a:rPr lang="en-US" dirty="0"/>
              <a:t>References</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1175512" y="2557849"/>
            <a:ext cx="9792208" cy="3407862"/>
          </a:xfrm>
        </p:spPr>
        <p:txBody>
          <a:bodyPr>
            <a:normAutofit/>
          </a:bodyPr>
          <a:lstStyle/>
          <a:p>
            <a:r>
              <a:rPr lang="en-US" sz="2000" b="0" i="0" dirty="0">
                <a:solidFill>
                  <a:srgbClr val="000000"/>
                </a:solidFill>
                <a:effectLst/>
                <a:latin typeface="Arial" panose="020B0604020202020204" pitchFamily="34" charset="0"/>
              </a:rPr>
              <a:t>Peter Elsner, (2000). Cosmeceuticals , Drugs vs Cosmetics, Marcel Dekker, Inc. New York • Basel TM </a:t>
            </a:r>
          </a:p>
          <a:p>
            <a:endParaRPr lang="en-US" sz="2000" dirty="0">
              <a:solidFill>
                <a:srgbClr val="000000"/>
              </a:solidFill>
              <a:latin typeface="Arial" panose="020B0604020202020204" pitchFamily="34" charset="0"/>
            </a:endParaRPr>
          </a:p>
          <a:p>
            <a:r>
              <a:rPr lang="en-US" sz="2000" b="0" i="0" dirty="0">
                <a:solidFill>
                  <a:srgbClr val="000000"/>
                </a:solidFill>
                <a:effectLst/>
                <a:latin typeface="Arial" panose="020B0604020202020204" pitchFamily="34" charset="0"/>
              </a:rPr>
              <a:t>Bruno </a:t>
            </a:r>
            <a:r>
              <a:rPr lang="en-US" sz="2000" b="0" i="0" dirty="0" err="1">
                <a:solidFill>
                  <a:srgbClr val="000000"/>
                </a:solidFill>
                <a:effectLst/>
                <a:latin typeface="Arial" panose="020B0604020202020204" pitchFamily="34" charset="0"/>
              </a:rPr>
              <a:t>Burlando</a:t>
            </a:r>
            <a:r>
              <a:rPr lang="en-US" sz="2000" b="0" i="0" dirty="0">
                <a:solidFill>
                  <a:srgbClr val="000000"/>
                </a:solidFill>
                <a:effectLst/>
                <a:latin typeface="Arial" panose="020B0604020202020204" pitchFamily="34" charset="0"/>
              </a:rPr>
              <a:t>, </a:t>
            </a:r>
            <a:r>
              <a:rPr lang="en-US" sz="2000" b="0" i="0" dirty="0" err="1">
                <a:solidFill>
                  <a:srgbClr val="000000"/>
                </a:solidFill>
                <a:effectLst/>
                <a:latin typeface="Arial" panose="020B0604020202020204" pitchFamily="34" charset="0"/>
              </a:rPr>
              <a:t>Luisella</a:t>
            </a:r>
            <a:r>
              <a:rPr lang="en-US" sz="2000" b="0" i="0" dirty="0">
                <a:solidFill>
                  <a:srgbClr val="000000"/>
                </a:solidFill>
                <a:effectLst/>
                <a:latin typeface="Arial" panose="020B0604020202020204" pitchFamily="34" charset="0"/>
              </a:rPr>
              <a:t> </a:t>
            </a:r>
            <a:r>
              <a:rPr lang="en-US" sz="2000" b="0" i="0" dirty="0" err="1">
                <a:solidFill>
                  <a:srgbClr val="000000"/>
                </a:solidFill>
                <a:effectLst/>
                <a:latin typeface="Arial" panose="020B0604020202020204" pitchFamily="34" charset="0"/>
              </a:rPr>
              <a:t>Verotta</a:t>
            </a:r>
            <a:r>
              <a:rPr lang="en-US" sz="2000" b="0" i="0" dirty="0">
                <a:solidFill>
                  <a:srgbClr val="000000"/>
                </a:solidFill>
                <a:effectLst/>
                <a:latin typeface="Arial" panose="020B0604020202020204" pitchFamily="34" charset="0"/>
              </a:rPr>
              <a:t>, Laura </a:t>
            </a:r>
            <a:r>
              <a:rPr lang="en-US" sz="2000" b="0" i="0" dirty="0" err="1">
                <a:solidFill>
                  <a:srgbClr val="000000"/>
                </a:solidFill>
                <a:effectLst/>
                <a:latin typeface="Arial" panose="020B0604020202020204" pitchFamily="34" charset="0"/>
              </a:rPr>
              <a:t>Cornara</a:t>
            </a:r>
            <a:r>
              <a:rPr lang="en-US" sz="2000" b="0" i="0" dirty="0">
                <a:solidFill>
                  <a:srgbClr val="000000"/>
                </a:solidFill>
                <a:effectLst/>
                <a:latin typeface="Arial" panose="020B0604020202020204" pitchFamily="34" charset="0"/>
              </a:rPr>
              <a:t>, Elisa Bottini-Massa, Herbal Principles in Cosmetics: Properties and Mechanisms of Action, 2010, CRC Press.</a:t>
            </a:r>
          </a:p>
          <a:p>
            <a:endParaRPr lang="en-US" sz="2000" b="0" i="0" dirty="0">
              <a:solidFill>
                <a:srgbClr val="000000"/>
              </a:solidFill>
              <a:effectLst/>
              <a:latin typeface="Arial" panose="020B0604020202020204" pitchFamily="34" charset="0"/>
            </a:endParaRPr>
          </a:p>
        </p:txBody>
      </p:sp>
      <p:pic>
        <p:nvPicPr>
          <p:cNvPr id="5" name="Picture 4">
            <a:extLst>
              <a:ext uri="{FF2B5EF4-FFF2-40B4-BE49-F238E27FC236}">
                <a16:creationId xmlns:a16="http://schemas.microsoft.com/office/drawing/2014/main"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Tree>
    <p:extLst>
      <p:ext uri="{BB962C8B-B14F-4D97-AF65-F5344CB8AC3E}">
        <p14:creationId xmlns:p14="http://schemas.microsoft.com/office/powerpoint/2010/main" val="483492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175512" y="870132"/>
            <a:ext cx="9792208" cy="1527078"/>
          </a:xfrm>
        </p:spPr>
        <p:txBody>
          <a:bodyPr>
            <a:normAutofit/>
          </a:bodyPr>
          <a:lstStyle/>
          <a:p>
            <a:r>
              <a:rPr lang="en-US" dirty="0"/>
              <a:t>Outline</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1175512" y="2557849"/>
            <a:ext cx="9792208" cy="3407862"/>
          </a:xfrm>
        </p:spPr>
        <p:txBody>
          <a:bodyPr>
            <a:normAutofit/>
          </a:bodyPr>
          <a:lstStyle/>
          <a:p>
            <a:endParaRPr lang="en-US" sz="2400" dirty="0">
              <a:latin typeface="+mj-lt"/>
            </a:endParaRPr>
          </a:p>
          <a:p>
            <a:endParaRPr lang="en-US" sz="2400" dirty="0">
              <a:latin typeface="+mj-lt"/>
            </a:endParaRPr>
          </a:p>
          <a:p>
            <a:r>
              <a:rPr lang="en-US" sz="2400" dirty="0">
                <a:latin typeface="+mj-lt"/>
              </a:rPr>
              <a:t>Herbals in skin care</a:t>
            </a:r>
          </a:p>
          <a:p>
            <a:endParaRPr lang="en-US" sz="2400" dirty="0">
              <a:latin typeface="+mj-lt"/>
            </a:endParaRPr>
          </a:p>
          <a:p>
            <a:endParaRPr lang="en-US" sz="2400" dirty="0">
              <a:latin typeface="+mj-lt"/>
            </a:endParaRPr>
          </a:p>
        </p:txBody>
      </p:sp>
      <p:pic>
        <p:nvPicPr>
          <p:cNvPr id="5" name="Picture 4">
            <a:extLst>
              <a:ext uri="{FF2B5EF4-FFF2-40B4-BE49-F238E27FC236}">
                <a16:creationId xmlns:a16="http://schemas.microsoft.com/office/drawing/2014/main"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04" y="226665"/>
            <a:ext cx="1017905" cy="1017905"/>
          </a:xfrm>
          <a:prstGeom prst="rect">
            <a:avLst/>
          </a:prstGeom>
          <a:noFill/>
          <a:ln>
            <a:noFill/>
          </a:ln>
        </p:spPr>
      </p:pic>
      <p:pic>
        <p:nvPicPr>
          <p:cNvPr id="3074" name="Picture 2" descr="Medical and cosmetics plants hand drawn bergamot Vector Image">
            <a:extLst>
              <a:ext uri="{FF2B5EF4-FFF2-40B4-BE49-F238E27FC236}">
                <a16:creationId xmlns:a16="http://schemas.microsoft.com/office/drawing/2014/main" id="{2FD90933-3A13-82B7-62A2-34EAADABE4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402"/>
          <a:stretch/>
        </p:blipFill>
        <p:spPr bwMode="auto">
          <a:xfrm>
            <a:off x="6291909" y="1203380"/>
            <a:ext cx="4724579" cy="462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63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br>
              <a:rPr lang="en-US" sz="3300" b="1" i="0" u="none" strike="noStrike" dirty="0">
                <a:effectLst/>
                <a:latin typeface="Cambria" panose="02040503050406030204" pitchFamily="18" charset="0"/>
              </a:rPr>
            </a:br>
            <a:r>
              <a:rPr lang="en-US" sz="3300" b="1" i="0" u="none" strike="noStrike" dirty="0">
                <a:effectLst/>
                <a:latin typeface="Cambria" panose="02040503050406030204" pitchFamily="18" charset="0"/>
              </a:rPr>
              <a:t> Herba</a:t>
            </a:r>
            <a:r>
              <a:rPr lang="en-US" sz="3300" b="1" dirty="0">
                <a:latin typeface="Cambria" panose="02040503050406030204" pitchFamily="18" charset="0"/>
              </a:rPr>
              <a:t>l </a:t>
            </a:r>
            <a:r>
              <a:rPr lang="en-US" sz="3300" b="1" i="0" u="none" strike="noStrike" dirty="0">
                <a:effectLst/>
                <a:latin typeface="Cambria" panose="02040503050406030204" pitchFamily="18" charset="0"/>
              </a:rPr>
              <a:t>Skin Care Products</a:t>
            </a:r>
            <a:endParaRPr lang="en-US" sz="3300" b="1" dirty="0"/>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847141" y="1388839"/>
            <a:ext cx="9792208" cy="4553004"/>
          </a:xfrm>
        </p:spPr>
        <p:txBody>
          <a:bodyPr>
            <a:noAutofit/>
          </a:bodyPr>
          <a:lstStyle/>
          <a:p>
            <a:pPr marL="0" indent="0" algn="ctr">
              <a:buNone/>
            </a:pPr>
            <a:r>
              <a:rPr lang="en-US" sz="2400" dirty="0">
                <a:effectLst/>
                <a:latin typeface="Helvetica" pitchFamily="2" charset="0"/>
              </a:rPr>
              <a:t>Almond</a:t>
            </a:r>
          </a:p>
          <a:p>
            <a:r>
              <a:rPr lang="en-US" sz="2400" dirty="0">
                <a:effectLst/>
                <a:latin typeface="Times" pitchFamily="2" charset="0"/>
              </a:rPr>
              <a:t>Scientific name: Prunus dulcis (Mill.) D. A. Webb var. dulcis</a:t>
            </a:r>
          </a:p>
          <a:p>
            <a:r>
              <a:rPr lang="en-US" sz="2400" dirty="0">
                <a:effectLst/>
                <a:latin typeface="Times" pitchFamily="2" charset="0"/>
              </a:rPr>
              <a:t>P. dulcis (Mill.) D. A. Webb var. </a:t>
            </a:r>
            <a:r>
              <a:rPr lang="en-US" sz="2400" dirty="0" err="1">
                <a:effectLst/>
                <a:latin typeface="Times" pitchFamily="2" charset="0"/>
              </a:rPr>
              <a:t>amara</a:t>
            </a:r>
            <a:r>
              <a:rPr lang="en-US" sz="2400" dirty="0">
                <a:effectLst/>
                <a:latin typeface="Times" pitchFamily="2" charset="0"/>
              </a:rPr>
              <a:t> (DC) H. Moore</a:t>
            </a:r>
          </a:p>
          <a:p>
            <a:r>
              <a:rPr lang="en-US" sz="2400" dirty="0">
                <a:effectLst/>
                <a:latin typeface="Times" pitchFamily="2" charset="0"/>
              </a:rPr>
              <a:t>Family: Rosaceae</a:t>
            </a:r>
          </a:p>
          <a:p>
            <a:r>
              <a:rPr lang="en-US" sz="2400" dirty="0">
                <a:effectLst/>
                <a:latin typeface="Times" pitchFamily="2" charset="0"/>
              </a:rPr>
              <a:t>Parts used: Seeds</a:t>
            </a:r>
          </a:p>
          <a:p>
            <a:r>
              <a:rPr lang="en-US" sz="2400" dirty="0">
                <a:effectLst/>
                <a:latin typeface="Times" pitchFamily="2" charset="0"/>
              </a:rPr>
              <a:t>The seed is composed of triglycerides (45–50%), proteins (20–25%), mineral salts (2–3%), cellulose fiber (4–5%), mono- and disaccharides (5–6%), and vitamins (A, B1, B2, B3, B6). The seed also contains an enzymatic complex, including </a:t>
            </a:r>
            <a:r>
              <a:rPr lang="en-US" sz="2400" dirty="0" err="1">
                <a:effectLst/>
                <a:latin typeface="Times" pitchFamily="2" charset="0"/>
              </a:rPr>
              <a:t>emulsin</a:t>
            </a:r>
            <a:r>
              <a:rPr lang="en-US" sz="2400" dirty="0">
                <a:latin typeface="Times" pitchFamily="2" charset="0"/>
              </a:rPr>
              <a:t> </a:t>
            </a:r>
            <a:r>
              <a:rPr lang="en-US" sz="2400" dirty="0">
                <a:effectLst/>
                <a:latin typeface="Times" pitchFamily="2" charset="0"/>
              </a:rPr>
              <a:t>(</a:t>
            </a:r>
            <a:r>
              <a:rPr lang="el-GR" sz="2400" dirty="0">
                <a:effectLst/>
                <a:latin typeface="Helvetica" pitchFamily="2" charset="0"/>
              </a:rPr>
              <a:t>β</a:t>
            </a:r>
            <a:r>
              <a:rPr lang="el-GR" sz="2400" dirty="0">
                <a:effectLst/>
                <a:latin typeface="Times" pitchFamily="2" charset="0"/>
              </a:rPr>
              <a:t>-</a:t>
            </a:r>
            <a:r>
              <a:rPr lang="en-US" sz="2400" dirty="0">
                <a:effectLst/>
                <a:latin typeface="Times" pitchFamily="2" charset="0"/>
              </a:rPr>
              <a:t>glucosidase), amylase, and </a:t>
            </a:r>
            <a:r>
              <a:rPr lang="en-US" sz="2400" dirty="0" err="1">
                <a:effectLst/>
                <a:latin typeface="Times" pitchFamily="2" charset="0"/>
              </a:rPr>
              <a:t>oxynitrilase</a:t>
            </a:r>
            <a:r>
              <a:rPr lang="en-US" sz="2400" dirty="0">
                <a:effectLst/>
                <a:latin typeface="Times" pitchFamily="2" charset="0"/>
              </a:rPr>
              <a:t>.</a:t>
            </a:r>
          </a:p>
          <a:p>
            <a:endParaRPr lang="en-US" sz="2000" dirty="0">
              <a:effectLst/>
              <a:latin typeface="+mj-lt"/>
              <a:cs typeface="Times New Roman" panose="02020603050405020304" pitchFamily="18" charset="0"/>
            </a:endParaRPr>
          </a:p>
          <a:p>
            <a:pPr algn="just" defTabSz="457200">
              <a:lnSpc>
                <a:spcPct val="100000"/>
              </a:lnSpc>
              <a:spcBef>
                <a:spcPts val="1000"/>
              </a:spcBef>
              <a:buClr>
                <a:srgbClr val="5FCBEF"/>
              </a:buClr>
              <a:buSzPct val="80000"/>
              <a:defRPr/>
            </a:pPr>
            <a:endParaRPr kumimoji="0" lang="en-US" sz="2000" b="0" i="0" u="none" strike="noStrike" kern="1200" cap="none" spc="0" normalizeH="0" baseline="0" noProof="0" dirty="0">
              <a:ln>
                <a:noFill/>
              </a:ln>
              <a:effectLst/>
              <a:uLnTx/>
              <a:uFillTx/>
              <a:latin typeface="+mj-lt"/>
              <a:cs typeface="Times New Roman" panose="02020603050405020304" pitchFamily="18" charset="0"/>
            </a:endParaRPr>
          </a:p>
        </p:txBody>
      </p:sp>
      <p:pic>
        <p:nvPicPr>
          <p:cNvPr id="5" name="Picture 4">
            <a:extLst>
              <a:ext uri="{FF2B5EF4-FFF2-40B4-BE49-F238E27FC236}">
                <a16:creationId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spTree>
    <p:extLst>
      <p:ext uri="{BB962C8B-B14F-4D97-AF65-F5344CB8AC3E}">
        <p14:creationId xmlns:p14="http://schemas.microsoft.com/office/powerpoint/2010/main" val="1447815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847141" y="752354"/>
            <a:ext cx="9792208" cy="5189489"/>
          </a:xfrm>
        </p:spPr>
        <p:txBody>
          <a:bodyPr>
            <a:noAutofit/>
          </a:bodyPr>
          <a:lstStyle/>
          <a:p>
            <a:pPr marL="0" indent="0">
              <a:buNone/>
            </a:pPr>
            <a:r>
              <a:rPr lang="en-US" sz="2000" dirty="0">
                <a:effectLst/>
                <a:latin typeface="Cambria Math" panose="02040503050406030204" pitchFamily="18" charset="0"/>
                <a:ea typeface="Cambria Math" panose="02040503050406030204" pitchFamily="18" charset="0"/>
              </a:rPr>
              <a:t>Dermatologic and Cosmetic Use</a:t>
            </a:r>
          </a:p>
          <a:p>
            <a:r>
              <a:rPr lang="en-US" sz="2000" dirty="0">
                <a:effectLst/>
                <a:latin typeface="Cambria Math" panose="02040503050406030204" pitchFamily="18" charset="0"/>
                <a:ea typeface="Cambria Math" panose="02040503050406030204" pitchFamily="18" charset="0"/>
              </a:rPr>
              <a:t>About 95% of the oil is represented by </a:t>
            </a:r>
            <a:r>
              <a:rPr lang="el-GR" sz="2000" dirty="0">
                <a:effectLst/>
                <a:latin typeface="Cambria Math" panose="02040503050406030204" pitchFamily="18" charset="0"/>
                <a:ea typeface="Cambria Math" panose="02040503050406030204" pitchFamily="18" charset="0"/>
              </a:rPr>
              <a:t>ω-3 </a:t>
            </a:r>
            <a:r>
              <a:rPr lang="en-US" sz="2000" dirty="0">
                <a:effectLst/>
                <a:latin typeface="Cambria Math" panose="02040503050406030204" pitchFamily="18" charset="0"/>
                <a:ea typeface="Cambria Math" panose="02040503050406030204" pitchFamily="18" charset="0"/>
              </a:rPr>
              <a:t>fatty acids (mostly oleic and linoleic).</a:t>
            </a:r>
          </a:p>
          <a:p>
            <a:r>
              <a:rPr lang="en-US" sz="2000" dirty="0">
                <a:effectLst/>
                <a:latin typeface="Cambria Math" panose="02040503050406030204" pitchFamily="18" charset="0"/>
                <a:ea typeface="Cambria Math" panose="02040503050406030204" pitchFamily="18" charset="0"/>
              </a:rPr>
              <a:t>The oil is therefore widely used in cosmetics for its emollient, lenitive, and nourishing properties.</a:t>
            </a:r>
          </a:p>
          <a:p>
            <a:r>
              <a:rPr lang="en-US" sz="2000" dirty="0">
                <a:latin typeface="Cambria Math" panose="02040503050406030204" pitchFamily="18" charset="0"/>
                <a:ea typeface="Cambria Math" panose="02040503050406030204" pitchFamily="18" charset="0"/>
              </a:rPr>
              <a:t>I</a:t>
            </a:r>
            <a:r>
              <a:rPr lang="en-US" sz="2000" dirty="0">
                <a:effectLst/>
                <a:latin typeface="Cambria Math" panose="02040503050406030204" pitchFamily="18" charset="0"/>
                <a:ea typeface="Cambria Math" panose="02040503050406030204" pitchFamily="18" charset="0"/>
              </a:rPr>
              <a:t>t is indicated for the skin of adults and kids, and even for the particularly delicate skin of newborns. It is used as a lubricant, sebum restitutive, and </a:t>
            </a:r>
            <a:r>
              <a:rPr lang="en-US" sz="2000" dirty="0" err="1">
                <a:effectLst/>
                <a:latin typeface="Cambria Math" panose="02040503050406030204" pitchFamily="18" charset="0"/>
                <a:ea typeface="Cambria Math" panose="02040503050406030204" pitchFamily="18" charset="0"/>
              </a:rPr>
              <a:t>reepithelialization</a:t>
            </a:r>
            <a:r>
              <a:rPr lang="en-US" sz="2000" dirty="0">
                <a:effectLst/>
                <a:latin typeface="Cambria Math" panose="02040503050406030204" pitchFamily="18" charset="0"/>
                <a:ea typeface="Cambria Math" panose="02040503050406030204" pitchFamily="18" charset="0"/>
              </a:rPr>
              <a:t> agent, and is recommended for dry skins and to alleviate itching caused by dermatitis, eczema, measles, and chickenpox. The oil can also be used against stretch marks caused by birth or slimming diets and to soften and moisturize dry or frizzy hair, or hair bleached by sun and saltiness. It can be mixed with essential oils for massage for joint pain or after </a:t>
            </a:r>
            <a:r>
              <a:rPr lang="en-US" sz="2000" dirty="0" err="1">
                <a:effectLst/>
                <a:latin typeface="Cambria Math" panose="02040503050406030204" pitchFamily="18" charset="0"/>
                <a:ea typeface="Cambria Math" panose="02040503050406030204" pitchFamily="18" charset="0"/>
              </a:rPr>
              <a:t>physicalexercise</a:t>
            </a:r>
            <a:endParaRPr lang="en-US" sz="2000" dirty="0">
              <a:effectLst/>
              <a:latin typeface="Cambria Math" panose="02040503050406030204" pitchFamily="18" charset="0"/>
              <a:ea typeface="Cambria Math" panose="02040503050406030204" pitchFamily="18" charset="0"/>
            </a:endParaRPr>
          </a:p>
          <a:p>
            <a:endParaRPr lang="en-US" sz="2000" dirty="0">
              <a:effectLst/>
              <a:latin typeface="Cambria Math" panose="02040503050406030204" pitchFamily="18" charset="0"/>
              <a:ea typeface="Cambria Math" panose="02040503050406030204" pitchFamily="18" charset="0"/>
            </a:endParaRPr>
          </a:p>
          <a:p>
            <a:endParaRPr lang="en-US" sz="2000" dirty="0">
              <a:effectLst/>
              <a:latin typeface="Cambria Math" panose="02040503050406030204" pitchFamily="18" charset="0"/>
              <a:ea typeface="Cambria Math" panose="02040503050406030204" pitchFamily="18" charset="0"/>
            </a:endParaRPr>
          </a:p>
          <a:p>
            <a:endParaRPr lang="en-US" sz="2000" dirty="0">
              <a:effectLst/>
              <a:latin typeface="Cambria Math" panose="02040503050406030204" pitchFamily="18" charset="0"/>
              <a:ea typeface="Cambria Math" panose="02040503050406030204" pitchFamily="18" charset="0"/>
            </a:endParaRPr>
          </a:p>
          <a:p>
            <a:pPr algn="just" defTabSz="457200">
              <a:lnSpc>
                <a:spcPct val="100000"/>
              </a:lnSpc>
              <a:spcBef>
                <a:spcPts val="1000"/>
              </a:spcBef>
              <a:buClr>
                <a:srgbClr val="5FCBEF"/>
              </a:buClr>
              <a:buSzPct val="80000"/>
              <a:defRPr/>
            </a:pPr>
            <a:endParaRPr kumimoji="0" lang="en-US" sz="2000" b="0" i="0" u="none" strike="noStrike" kern="1200" cap="none" spc="0" normalizeH="0" baseline="0" noProof="0" dirty="0">
              <a:ln>
                <a:noFill/>
              </a:ln>
              <a:effectLst/>
              <a:uLnTx/>
              <a:uFillTx/>
              <a:latin typeface="Cambria Math" panose="02040503050406030204" pitchFamily="18" charset="0"/>
              <a:ea typeface="Cambria Math" panose="0204050305040603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spTree>
    <p:extLst>
      <p:ext uri="{BB962C8B-B14F-4D97-AF65-F5344CB8AC3E}">
        <p14:creationId xmlns:p14="http://schemas.microsoft.com/office/powerpoint/2010/main" val="2729227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br>
              <a:rPr lang="en-US" sz="3300" b="1" i="0" u="none" strike="noStrike" dirty="0">
                <a:effectLst/>
                <a:latin typeface="Cambria" panose="02040503050406030204" pitchFamily="18" charset="0"/>
              </a:rPr>
            </a:br>
            <a:r>
              <a:rPr lang="en-US" sz="3300" b="1" i="0" u="none" strike="noStrike" dirty="0">
                <a:effectLst/>
                <a:latin typeface="Cambria" panose="02040503050406030204" pitchFamily="18" charset="0"/>
              </a:rPr>
              <a:t> Herba</a:t>
            </a:r>
            <a:r>
              <a:rPr lang="en-US" sz="3300" b="1" dirty="0">
                <a:latin typeface="Cambria" panose="02040503050406030204" pitchFamily="18" charset="0"/>
              </a:rPr>
              <a:t>l </a:t>
            </a:r>
            <a:r>
              <a:rPr lang="en-US" sz="3300" b="1" i="0" u="none" strike="noStrike" dirty="0">
                <a:effectLst/>
                <a:latin typeface="Cambria" panose="02040503050406030204" pitchFamily="18" charset="0"/>
              </a:rPr>
              <a:t>Skin Care Products</a:t>
            </a:r>
            <a:endParaRPr lang="en-US" sz="3300" b="1" dirty="0"/>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847141" y="1388839"/>
            <a:ext cx="9792208" cy="4553004"/>
          </a:xfrm>
        </p:spPr>
        <p:txBody>
          <a:bodyPr>
            <a:noAutofit/>
          </a:bodyPr>
          <a:lstStyle/>
          <a:p>
            <a:pPr marL="0" indent="0" algn="ctr">
              <a:buNone/>
            </a:pPr>
            <a:r>
              <a:rPr lang="en-US" sz="2000" b="1" dirty="0">
                <a:effectLst/>
                <a:latin typeface="Helvetica" pitchFamily="2" charset="0"/>
              </a:rPr>
              <a:t>Bearberry</a:t>
            </a:r>
          </a:p>
          <a:p>
            <a:r>
              <a:rPr lang="en-US" sz="2000" dirty="0">
                <a:effectLst/>
                <a:latin typeface="Times" pitchFamily="2" charset="0"/>
              </a:rPr>
              <a:t>Scientific name: Arctostaphylos </a:t>
            </a:r>
            <a:r>
              <a:rPr lang="en-US" sz="2000" dirty="0" err="1">
                <a:effectLst/>
                <a:latin typeface="Times" pitchFamily="2" charset="0"/>
              </a:rPr>
              <a:t>uva-ursi</a:t>
            </a:r>
            <a:r>
              <a:rPr lang="en-US" sz="2000" dirty="0">
                <a:effectLst/>
                <a:latin typeface="Times" pitchFamily="2" charset="0"/>
              </a:rPr>
              <a:t> (L.) </a:t>
            </a:r>
            <a:r>
              <a:rPr lang="en-US" sz="2000" dirty="0" err="1">
                <a:effectLst/>
                <a:latin typeface="Times" pitchFamily="2" charset="0"/>
              </a:rPr>
              <a:t>Spreng</a:t>
            </a:r>
            <a:r>
              <a:rPr lang="en-US" sz="2000" dirty="0">
                <a:effectLst/>
                <a:latin typeface="Times" pitchFamily="2" charset="0"/>
              </a:rPr>
              <a:t>.</a:t>
            </a:r>
          </a:p>
          <a:p>
            <a:r>
              <a:rPr lang="en-US" sz="2000" dirty="0">
                <a:effectLst/>
                <a:latin typeface="Times" pitchFamily="2" charset="0"/>
              </a:rPr>
              <a:t>Family: Ericaceae</a:t>
            </a:r>
          </a:p>
          <a:p>
            <a:r>
              <a:rPr lang="en-US" sz="2000" dirty="0">
                <a:effectLst/>
                <a:latin typeface="Times" pitchFamily="2" charset="0"/>
              </a:rPr>
              <a:t>Parts used: Leaves</a:t>
            </a:r>
          </a:p>
          <a:p>
            <a:r>
              <a:rPr lang="en-US" sz="2000" dirty="0">
                <a:effectLst/>
                <a:latin typeface="Times" pitchFamily="2" charset="0"/>
              </a:rPr>
              <a:t>The plant is used in skin care products mostly for its depigmenting action. </a:t>
            </a:r>
            <a:r>
              <a:rPr lang="en-US" sz="2000" dirty="0" err="1">
                <a:effectLst/>
                <a:latin typeface="Times" pitchFamily="2" charset="0"/>
              </a:rPr>
              <a:t>Hydroquinones</a:t>
            </a:r>
            <a:r>
              <a:rPr lang="en-US" sz="2000" dirty="0">
                <a:effectLst/>
                <a:latin typeface="Times" pitchFamily="2" charset="0"/>
              </a:rPr>
              <a:t> are well-known inhibitors of tyrosinase, the enzyme responsible for L-tyrosine oxidation in the biosynthetic pathway of melanin. An in vitro experimental study has shown that arbutin inhibits the synthesis of melanin in human melanoma cells and in a three-dimensional human skin model.</a:t>
            </a:r>
          </a:p>
          <a:p>
            <a:r>
              <a:rPr lang="en-US" sz="2000" dirty="0" err="1">
                <a:effectLst/>
                <a:latin typeface="Times" pitchFamily="2" charset="0"/>
              </a:rPr>
              <a:t>Ursolic</a:t>
            </a:r>
            <a:r>
              <a:rPr lang="en-US" sz="2000" dirty="0">
                <a:effectLst/>
                <a:latin typeface="Times" pitchFamily="2" charset="0"/>
              </a:rPr>
              <a:t> acid exerts an anti-inflammatory action on the skin, and moreover, it inhibits elastase, hence being an interesting compound for antiaging products. Allantoin is used as an active principle in creams against herpes and vaginal infections</a:t>
            </a:r>
          </a:p>
          <a:p>
            <a:endParaRPr lang="en-US" sz="2000" dirty="0">
              <a:effectLst/>
              <a:latin typeface="Times" pitchFamily="2" charset="0"/>
            </a:endParaRPr>
          </a:p>
        </p:txBody>
      </p:sp>
      <p:pic>
        <p:nvPicPr>
          <p:cNvPr id="5" name="Picture 4">
            <a:extLst>
              <a:ext uri="{FF2B5EF4-FFF2-40B4-BE49-F238E27FC236}">
                <a16:creationId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spTree>
    <p:extLst>
      <p:ext uri="{BB962C8B-B14F-4D97-AF65-F5344CB8AC3E}">
        <p14:creationId xmlns:p14="http://schemas.microsoft.com/office/powerpoint/2010/main" val="2101326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br>
              <a:rPr lang="en-US" sz="3300" b="1" i="0" u="none" strike="noStrike" dirty="0">
                <a:effectLst/>
                <a:latin typeface="Cambria" panose="02040503050406030204" pitchFamily="18" charset="0"/>
              </a:rPr>
            </a:br>
            <a:r>
              <a:rPr lang="en-US" sz="3300" b="1" i="0" u="none" strike="noStrike" dirty="0">
                <a:effectLst/>
                <a:latin typeface="Cambria" panose="02040503050406030204" pitchFamily="18" charset="0"/>
              </a:rPr>
              <a:t> Herba</a:t>
            </a:r>
            <a:r>
              <a:rPr lang="en-US" sz="3300" b="1" dirty="0">
                <a:latin typeface="Cambria" panose="02040503050406030204" pitchFamily="18" charset="0"/>
              </a:rPr>
              <a:t>l </a:t>
            </a:r>
            <a:r>
              <a:rPr lang="en-US" sz="3300" b="1" i="0" u="none" strike="noStrike" dirty="0">
                <a:effectLst/>
                <a:latin typeface="Cambria" panose="02040503050406030204" pitchFamily="18" charset="0"/>
              </a:rPr>
              <a:t>Skin Care Products</a:t>
            </a:r>
            <a:endParaRPr lang="en-US" sz="3300" b="1" dirty="0"/>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847141" y="1388839"/>
            <a:ext cx="9792208" cy="4553004"/>
          </a:xfrm>
        </p:spPr>
        <p:txBody>
          <a:bodyPr>
            <a:noAutofit/>
          </a:bodyPr>
          <a:lstStyle/>
          <a:p>
            <a:r>
              <a:rPr lang="en-US" sz="2400" dirty="0">
                <a:effectLst/>
                <a:latin typeface="Helvetica" pitchFamily="2" charset="0"/>
              </a:rPr>
              <a:t>Cinnamon</a:t>
            </a:r>
          </a:p>
          <a:p>
            <a:r>
              <a:rPr lang="en-US" sz="2400" dirty="0">
                <a:effectLst/>
                <a:latin typeface="Times" pitchFamily="2" charset="0"/>
              </a:rPr>
              <a:t>Scientific name: Cinnamomum verum J. </a:t>
            </a:r>
            <a:r>
              <a:rPr lang="en-US" sz="2400" dirty="0" err="1">
                <a:effectLst/>
                <a:latin typeface="Times" pitchFamily="2" charset="0"/>
              </a:rPr>
              <a:t>Presl</a:t>
            </a:r>
            <a:r>
              <a:rPr lang="en-US" sz="2400" dirty="0">
                <a:effectLst/>
                <a:latin typeface="Times" pitchFamily="2" charset="0"/>
              </a:rPr>
              <a:t> (syn. Cinnamomum zeylanicum Bl.)</a:t>
            </a:r>
          </a:p>
          <a:p>
            <a:r>
              <a:rPr lang="en-US" sz="2400" dirty="0">
                <a:effectLst/>
                <a:latin typeface="Times" pitchFamily="2" charset="0"/>
              </a:rPr>
              <a:t>Family: </a:t>
            </a:r>
            <a:r>
              <a:rPr lang="en-US" sz="2400" dirty="0" err="1">
                <a:effectLst/>
                <a:latin typeface="Times" pitchFamily="2" charset="0"/>
              </a:rPr>
              <a:t>Lauraceae</a:t>
            </a:r>
            <a:endParaRPr lang="en-US" sz="2400" dirty="0">
              <a:effectLst/>
              <a:latin typeface="Times" pitchFamily="2" charset="0"/>
            </a:endParaRPr>
          </a:p>
          <a:p>
            <a:r>
              <a:rPr lang="en-US" sz="2400" dirty="0">
                <a:effectLst/>
                <a:latin typeface="Times" pitchFamily="2" charset="0"/>
              </a:rPr>
              <a:t>Parts used: Bark and leaves</a:t>
            </a:r>
          </a:p>
          <a:p>
            <a:r>
              <a:rPr lang="en-US" sz="2400" dirty="0">
                <a:effectLst/>
                <a:latin typeface="Times" pitchFamily="2" charset="0"/>
              </a:rPr>
              <a:t>The essential oil obtained from the bark and leaves (0.5–1.0% and 1.6–1.8%, respectively) is very aromatic and spicy</a:t>
            </a:r>
          </a:p>
          <a:p>
            <a:pPr algn="just" defTabSz="457200">
              <a:lnSpc>
                <a:spcPct val="100000"/>
              </a:lnSpc>
              <a:spcBef>
                <a:spcPts val="1000"/>
              </a:spcBef>
              <a:buClr>
                <a:srgbClr val="5FCBEF"/>
              </a:buClr>
              <a:buSzPct val="80000"/>
              <a:defRPr/>
            </a:pPr>
            <a:endParaRPr kumimoji="0" lang="en-US" sz="2000" b="0" i="0" u="none" strike="noStrike" kern="1200" cap="none" spc="0" normalizeH="0" baseline="0" noProof="0" dirty="0">
              <a:ln>
                <a:noFill/>
              </a:ln>
              <a:effectLst/>
              <a:uLnTx/>
              <a:uFillTx/>
              <a:latin typeface="+mj-lt"/>
              <a:cs typeface="Times New Roman" panose="02020603050405020304" pitchFamily="18" charset="0"/>
            </a:endParaRPr>
          </a:p>
        </p:txBody>
      </p:sp>
      <p:pic>
        <p:nvPicPr>
          <p:cNvPr id="5" name="Picture 4">
            <a:extLst>
              <a:ext uri="{FF2B5EF4-FFF2-40B4-BE49-F238E27FC236}">
                <a16:creationId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spTree>
    <p:extLst>
      <p:ext uri="{BB962C8B-B14F-4D97-AF65-F5344CB8AC3E}">
        <p14:creationId xmlns:p14="http://schemas.microsoft.com/office/powerpoint/2010/main" val="1156001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879129" y="653776"/>
            <a:ext cx="9792208" cy="5715178"/>
          </a:xfrm>
        </p:spPr>
        <p:txBody>
          <a:bodyPr>
            <a:noAutofit/>
          </a:bodyPr>
          <a:lstStyle/>
          <a:p>
            <a:pPr marL="0" indent="0">
              <a:buNone/>
            </a:pPr>
            <a:r>
              <a:rPr lang="en-US" sz="2400" dirty="0">
                <a:effectLst/>
                <a:latin typeface="Helvetica" pitchFamily="2" charset="0"/>
              </a:rPr>
              <a:t>Dermatologic and Cosmetic Use</a:t>
            </a:r>
          </a:p>
          <a:p>
            <a:r>
              <a:rPr lang="en-US" sz="2400" dirty="0">
                <a:effectLst/>
                <a:latin typeface="Times" pitchFamily="2" charset="0"/>
              </a:rPr>
              <a:t>The essential oil is used in perfume and cosmetic industries,29 but the dosage must be carefully controlled due to the oil’s capability of inducing irritation and sensitization on the skin and mucosae. Noxious effects are mainly due to the presence of cinnamaldehyde.</a:t>
            </a:r>
          </a:p>
          <a:p>
            <a:r>
              <a:rPr lang="en-US" sz="2400" dirty="0">
                <a:effectLst/>
                <a:latin typeface="Times" pitchFamily="2" charset="0"/>
              </a:rPr>
              <a:t>In aromatherapy it is preferable to use the oil extracted from leaves, owing to a lower content in cinnamaldehyde. Cinnamon oil is used for tonifying massage, since it exerts a vasodilatory effect caused by cinnamaldehyde. </a:t>
            </a:r>
          </a:p>
          <a:p>
            <a:r>
              <a:rPr lang="en-US" sz="2400" dirty="0">
                <a:effectLst/>
                <a:latin typeface="Times" pitchFamily="2" charset="0"/>
              </a:rPr>
              <a:t>Such a property is responsible for the emmenagogue effect of the plant, while it can also be exploited for aesthetic purposes, such as lip volumizers, or in the treatment of cellulite</a:t>
            </a:r>
          </a:p>
          <a:p>
            <a:pPr algn="just" defTabSz="457200">
              <a:lnSpc>
                <a:spcPct val="100000"/>
              </a:lnSpc>
              <a:spcBef>
                <a:spcPts val="1000"/>
              </a:spcBef>
              <a:buClr>
                <a:srgbClr val="5FCBEF"/>
              </a:buClr>
              <a:buSzPct val="80000"/>
              <a:defRPr/>
            </a:pPr>
            <a:endParaRPr kumimoji="0" lang="en-US" sz="2000" b="0" i="0" u="none" strike="noStrike" kern="1200" cap="none" spc="0" normalizeH="0" baseline="0" noProof="0" dirty="0">
              <a:ln>
                <a:noFill/>
              </a:ln>
              <a:effectLst/>
              <a:uLnTx/>
              <a:uFillTx/>
              <a:latin typeface="+mj-lt"/>
              <a:cs typeface="Times New Roman" panose="02020603050405020304" pitchFamily="18" charset="0"/>
            </a:endParaRPr>
          </a:p>
        </p:txBody>
      </p:sp>
      <p:pic>
        <p:nvPicPr>
          <p:cNvPr id="5" name="Picture 4">
            <a:extLst>
              <a:ext uri="{FF2B5EF4-FFF2-40B4-BE49-F238E27FC236}">
                <a16:creationId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spTree>
    <p:extLst>
      <p:ext uri="{BB962C8B-B14F-4D97-AF65-F5344CB8AC3E}">
        <p14:creationId xmlns:p14="http://schemas.microsoft.com/office/powerpoint/2010/main" val="3786116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br>
              <a:rPr lang="en-US" sz="3300" b="1" i="0" u="none" strike="noStrike" dirty="0">
                <a:effectLst/>
                <a:latin typeface="Cambria" panose="02040503050406030204" pitchFamily="18" charset="0"/>
              </a:rPr>
            </a:br>
            <a:r>
              <a:rPr lang="en-US" sz="3300" b="1" i="0" u="none" strike="noStrike" dirty="0">
                <a:effectLst/>
                <a:latin typeface="Cambria" panose="02040503050406030204" pitchFamily="18" charset="0"/>
              </a:rPr>
              <a:t> Herba</a:t>
            </a:r>
            <a:r>
              <a:rPr lang="en-US" sz="3300" b="1" dirty="0">
                <a:latin typeface="Cambria" panose="02040503050406030204" pitchFamily="18" charset="0"/>
              </a:rPr>
              <a:t>l </a:t>
            </a:r>
            <a:r>
              <a:rPr lang="en-US" sz="3300" b="1" i="0" u="none" strike="noStrike" dirty="0">
                <a:effectLst/>
                <a:latin typeface="Cambria" panose="02040503050406030204" pitchFamily="18" charset="0"/>
              </a:rPr>
              <a:t>Skin Care Products</a:t>
            </a:r>
            <a:endParaRPr lang="en-US" sz="3300" b="1" dirty="0"/>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871365" y="1500307"/>
            <a:ext cx="9792208" cy="4553004"/>
          </a:xfrm>
        </p:spPr>
        <p:txBody>
          <a:bodyPr>
            <a:noAutofit/>
          </a:bodyPr>
          <a:lstStyle/>
          <a:p>
            <a:pPr marL="0" indent="0" algn="ctr">
              <a:buNone/>
            </a:pPr>
            <a:endParaRPr lang="en-US" sz="2400" b="1" dirty="0">
              <a:effectLst/>
              <a:latin typeface="Helvetica" pitchFamily="2" charset="0"/>
            </a:endParaRPr>
          </a:p>
          <a:p>
            <a:pPr marL="0" indent="0" algn="ctr">
              <a:buNone/>
            </a:pPr>
            <a:r>
              <a:rPr lang="en-US" sz="2400" b="1" dirty="0">
                <a:effectLst/>
                <a:latin typeface="Helvetica" pitchFamily="2" charset="0"/>
              </a:rPr>
              <a:t>Cola</a:t>
            </a:r>
          </a:p>
          <a:p>
            <a:endParaRPr lang="en-US" sz="2400" dirty="0">
              <a:effectLst/>
              <a:latin typeface="Times" pitchFamily="2" charset="0"/>
            </a:endParaRPr>
          </a:p>
          <a:p>
            <a:r>
              <a:rPr lang="en-US" sz="2400" dirty="0">
                <a:effectLst/>
                <a:latin typeface="Times" pitchFamily="2" charset="0"/>
              </a:rPr>
              <a:t>Scientific name: Cola acuminata (P. </a:t>
            </a:r>
            <a:r>
              <a:rPr lang="en-US" sz="2400" dirty="0" err="1">
                <a:effectLst/>
                <a:latin typeface="Times" pitchFamily="2" charset="0"/>
              </a:rPr>
              <a:t>Beauv</a:t>
            </a:r>
            <a:r>
              <a:rPr lang="en-US" sz="2400" dirty="0">
                <a:effectLst/>
                <a:latin typeface="Times" pitchFamily="2" charset="0"/>
              </a:rPr>
              <a:t>.) Schott &amp; </a:t>
            </a:r>
            <a:r>
              <a:rPr lang="en-US" sz="2400" dirty="0" err="1">
                <a:effectLst/>
                <a:latin typeface="Times" pitchFamily="2" charset="0"/>
              </a:rPr>
              <a:t>Endl</a:t>
            </a:r>
            <a:r>
              <a:rPr lang="en-US" sz="2400" dirty="0">
                <a:effectLst/>
                <a:latin typeface="Times" pitchFamily="2" charset="0"/>
              </a:rPr>
              <a:t>. </a:t>
            </a:r>
            <a:r>
              <a:rPr lang="en-US" sz="2400" dirty="0" err="1">
                <a:effectLst/>
                <a:latin typeface="Times" pitchFamily="2" charset="0"/>
              </a:rPr>
              <a:t>C.nitida</a:t>
            </a:r>
            <a:r>
              <a:rPr lang="en-US" sz="2400" dirty="0">
                <a:effectLst/>
                <a:latin typeface="Times" pitchFamily="2" charset="0"/>
              </a:rPr>
              <a:t> (Vent.) Schott &amp; </a:t>
            </a:r>
            <a:r>
              <a:rPr lang="en-US" sz="2400" dirty="0" err="1">
                <a:effectLst/>
                <a:latin typeface="Times" pitchFamily="2" charset="0"/>
              </a:rPr>
              <a:t>Endl</a:t>
            </a:r>
            <a:r>
              <a:rPr lang="en-US" sz="2400" dirty="0">
                <a:effectLst/>
                <a:latin typeface="Times" pitchFamily="2" charset="0"/>
              </a:rPr>
              <a:t>.</a:t>
            </a:r>
          </a:p>
          <a:p>
            <a:r>
              <a:rPr lang="en-US" sz="2400" dirty="0">
                <a:effectLst/>
                <a:latin typeface="Times" pitchFamily="2" charset="0"/>
              </a:rPr>
              <a:t>Family: </a:t>
            </a:r>
            <a:r>
              <a:rPr lang="en-US" sz="2400" dirty="0" err="1">
                <a:effectLst/>
                <a:latin typeface="Times" pitchFamily="2" charset="0"/>
              </a:rPr>
              <a:t>Malvaceae</a:t>
            </a:r>
            <a:endParaRPr lang="en-US" sz="2400" dirty="0">
              <a:effectLst/>
              <a:latin typeface="Times" pitchFamily="2" charset="0"/>
            </a:endParaRPr>
          </a:p>
          <a:p>
            <a:r>
              <a:rPr lang="en-US" sz="2400" dirty="0">
                <a:effectLst/>
                <a:latin typeface="Times" pitchFamily="2" charset="0"/>
              </a:rPr>
              <a:t>Parts used: Seeds</a:t>
            </a:r>
          </a:p>
          <a:p>
            <a:endParaRPr lang="en-US" sz="2400" dirty="0">
              <a:effectLst/>
              <a:latin typeface="Times" pitchFamily="2" charset="0"/>
            </a:endParaRPr>
          </a:p>
        </p:txBody>
      </p:sp>
      <p:pic>
        <p:nvPicPr>
          <p:cNvPr id="5" name="Picture 4">
            <a:extLst>
              <a:ext uri="{FF2B5EF4-FFF2-40B4-BE49-F238E27FC236}">
                <a16:creationId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pic>
        <p:nvPicPr>
          <p:cNvPr id="1026" name="Picture 2" descr="Cola acuminata | plant | Britannica">
            <a:extLst>
              <a:ext uri="{FF2B5EF4-FFF2-40B4-BE49-F238E27FC236}">
                <a16:creationId xmlns:a16="http://schemas.microsoft.com/office/drawing/2014/main" id="{89618E4E-D417-3757-8A1E-FE07CC872C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8135" y="3784945"/>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076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br>
              <a:rPr lang="en-US" sz="3300" b="1" i="0" u="none" strike="noStrike" dirty="0">
                <a:effectLst/>
                <a:latin typeface="Cambria" panose="02040503050406030204" pitchFamily="18" charset="0"/>
              </a:rPr>
            </a:br>
            <a:r>
              <a:rPr lang="en-US" sz="3300" b="1" i="0" u="none" strike="noStrike" dirty="0">
                <a:effectLst/>
                <a:latin typeface="Cambria" panose="02040503050406030204" pitchFamily="18" charset="0"/>
              </a:rPr>
              <a:t> Herba</a:t>
            </a:r>
            <a:r>
              <a:rPr lang="en-US" sz="3300" b="1" dirty="0">
                <a:latin typeface="Cambria" panose="02040503050406030204" pitchFamily="18" charset="0"/>
              </a:rPr>
              <a:t>l </a:t>
            </a:r>
            <a:r>
              <a:rPr lang="en-US" sz="3300" b="1" i="0" u="none" strike="noStrike" dirty="0">
                <a:effectLst/>
                <a:latin typeface="Cambria" panose="02040503050406030204" pitchFamily="18" charset="0"/>
              </a:rPr>
              <a:t>Skin Care Products</a:t>
            </a:r>
            <a:endParaRPr lang="en-US" sz="3300" b="1" dirty="0"/>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981334" y="1500307"/>
            <a:ext cx="9792208" cy="4553004"/>
          </a:xfrm>
        </p:spPr>
        <p:txBody>
          <a:bodyPr>
            <a:noAutofit/>
          </a:bodyPr>
          <a:lstStyle/>
          <a:p>
            <a:r>
              <a:rPr lang="en-US" sz="2400" dirty="0">
                <a:effectLst/>
                <a:latin typeface="Helvetica" pitchFamily="2" charset="0"/>
              </a:rPr>
              <a:t>Dermatologic and Cosmetic Use</a:t>
            </a:r>
          </a:p>
          <a:p>
            <a:r>
              <a:rPr lang="en-US" sz="2400" dirty="0">
                <a:effectLst/>
                <a:latin typeface="Times" pitchFamily="2" charset="0"/>
              </a:rPr>
              <a:t>Plant extracts based on cola nut induce an increase of lipolysis (similar to those of Coffea arabica, the coffee plant, and of Camellia sinensis, the tea plant), also involving a reduction of adipocytes in peripheral body areas. These preparations are therefore helpful in treatments against cellulite.</a:t>
            </a:r>
          </a:p>
          <a:p>
            <a:r>
              <a:rPr lang="en-US" sz="2400" dirty="0">
                <a:effectLst/>
                <a:latin typeface="Times" pitchFamily="2" charset="0"/>
              </a:rPr>
              <a:t>It has been shown that caffeine reduces the occurrence of skin tumors in hairless mice exposed to intense UV irradiation through a prevention of p53 gene mutation.</a:t>
            </a:r>
          </a:p>
          <a:p>
            <a:endParaRPr lang="en-US" sz="2400" dirty="0">
              <a:effectLst/>
              <a:latin typeface="Times" pitchFamily="2" charset="0"/>
            </a:endParaRPr>
          </a:p>
        </p:txBody>
      </p:sp>
      <p:pic>
        <p:nvPicPr>
          <p:cNvPr id="5" name="Picture 4">
            <a:extLst>
              <a:ext uri="{FF2B5EF4-FFF2-40B4-BE49-F238E27FC236}">
                <a16:creationId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spTree>
    <p:extLst>
      <p:ext uri="{BB962C8B-B14F-4D97-AF65-F5344CB8AC3E}">
        <p14:creationId xmlns:p14="http://schemas.microsoft.com/office/powerpoint/2010/main" val="42525608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1171</TotalTime>
  <Words>1333</Words>
  <Application>Microsoft Macintosh PowerPoint</Application>
  <PresentationFormat>Widescreen</PresentationFormat>
  <Paragraphs>94</Paragraphs>
  <Slides>17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Cambria</vt:lpstr>
      <vt:lpstr>Cambria Math</vt:lpstr>
      <vt:lpstr>Century Schoolbook</vt:lpstr>
      <vt:lpstr>Franklin Gothic Book</vt:lpstr>
      <vt:lpstr>Garamond</vt:lpstr>
      <vt:lpstr>Helvetica</vt:lpstr>
      <vt:lpstr>Times</vt:lpstr>
      <vt:lpstr>SavonVTI</vt:lpstr>
      <vt:lpstr>PHYTOCOSMETICS PHAR 535</vt:lpstr>
      <vt:lpstr>Outline</vt:lpstr>
      <vt:lpstr>  Herbal Skin Care Products</vt:lpstr>
      <vt:lpstr>PowerPoint Presentation</vt:lpstr>
      <vt:lpstr>  Herbal Skin Care Products</vt:lpstr>
      <vt:lpstr>  Herbal Skin Care Products</vt:lpstr>
      <vt:lpstr>PowerPoint Presentation</vt:lpstr>
      <vt:lpstr>  Herbal Skin Care Products</vt:lpstr>
      <vt:lpstr>  Herbal Skin Care Products</vt:lpstr>
      <vt:lpstr>Cotton</vt:lpstr>
      <vt:lpstr>  Herbal Skin Care Products</vt:lpstr>
      <vt:lpstr>PowerPoint Presentation</vt:lpstr>
      <vt:lpstr>Grape</vt:lpstr>
      <vt:lpstr>PowerPoint Presentation</vt:lpstr>
      <vt:lpstr>  Herbal Skin Care Products</vt:lpstr>
      <vt:lpstr>  Herbal Skin Care Products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dc:title>
  <dc:creator>Samira Saeed</dc:creator>
  <cp:lastModifiedBy>epharmacist1@gmail.com</cp:lastModifiedBy>
  <cp:revision>384</cp:revision>
  <dcterms:created xsi:type="dcterms:W3CDTF">2023-08-06T13:50:32Z</dcterms:created>
  <dcterms:modified xsi:type="dcterms:W3CDTF">2023-12-12T20:54:43Z</dcterms:modified>
</cp:coreProperties>
</file>