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7" r:id="rId2"/>
    <p:sldId id="259" r:id="rId3"/>
    <p:sldId id="258" r:id="rId4"/>
    <p:sldId id="318" r:id="rId5"/>
    <p:sldId id="256" r:id="rId6"/>
    <p:sldId id="260" r:id="rId7"/>
    <p:sldId id="261" r:id="rId8"/>
    <p:sldId id="317" r:id="rId9"/>
    <p:sldId id="265" r:id="rId10"/>
    <p:sldId id="266" r:id="rId11"/>
    <p:sldId id="262" r:id="rId12"/>
    <p:sldId id="267" r:id="rId13"/>
    <p:sldId id="268" r:id="rId14"/>
    <p:sldId id="263" r:id="rId15"/>
    <p:sldId id="269" r:id="rId16"/>
    <p:sldId id="271" r:id="rId17"/>
    <p:sldId id="270" r:id="rId18"/>
    <p:sldId id="273" r:id="rId19"/>
    <p:sldId id="275" r:id="rId20"/>
    <p:sldId id="272" r:id="rId21"/>
    <p:sldId id="276" r:id="rId22"/>
    <p:sldId id="274" r:id="rId23"/>
    <p:sldId id="277" r:id="rId24"/>
    <p:sldId id="279" r:id="rId25"/>
    <p:sldId id="264" r:id="rId26"/>
    <p:sldId id="278" r:id="rId27"/>
    <p:sldId id="280" r:id="rId28"/>
    <p:sldId id="282" r:id="rId29"/>
    <p:sldId id="283" r:id="rId30"/>
    <p:sldId id="281" r:id="rId31"/>
    <p:sldId id="284" r:id="rId32"/>
    <p:sldId id="287" r:id="rId33"/>
    <p:sldId id="286" r:id="rId34"/>
    <p:sldId id="288" r:id="rId35"/>
    <p:sldId id="291" r:id="rId36"/>
    <p:sldId id="290" r:id="rId37"/>
    <p:sldId id="292" r:id="rId38"/>
    <p:sldId id="289" r:id="rId39"/>
    <p:sldId id="293" r:id="rId40"/>
    <p:sldId id="296" r:id="rId41"/>
    <p:sldId id="295" r:id="rId42"/>
    <p:sldId id="294" r:id="rId43"/>
    <p:sldId id="285" r:id="rId44"/>
    <p:sldId id="299" r:id="rId45"/>
    <p:sldId id="298" r:id="rId46"/>
    <p:sldId id="297" r:id="rId47"/>
    <p:sldId id="301" r:id="rId48"/>
    <p:sldId id="305" r:id="rId49"/>
    <p:sldId id="304" r:id="rId50"/>
    <p:sldId id="303" r:id="rId51"/>
    <p:sldId id="306" r:id="rId52"/>
    <p:sldId id="313" r:id="rId53"/>
    <p:sldId id="302" r:id="rId54"/>
    <p:sldId id="314" r:id="rId55"/>
    <p:sldId id="315" r:id="rId56"/>
    <p:sldId id="316" r:id="rId57"/>
    <p:sldId id="31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FA2327-76D6-4F34-ACC9-04884337E4FB}" type="datetimeFigureOut">
              <a:rPr lang="en-US" smtClean="0"/>
              <a:t>5/17/2022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119220-8A21-4A65-A154-0093D7EAD681}" type="slidenum">
              <a:rPr lang="en-US" smtClean="0"/>
              <a:t>‹#›</a:t>
            </a:fld>
            <a:endParaRPr lang="en-US"/>
          </a:p>
        </p:txBody>
      </p:sp>
    </p:spTree>
    <p:extLst>
      <p:ext uri="{BB962C8B-B14F-4D97-AF65-F5344CB8AC3E}">
        <p14:creationId xmlns:p14="http://schemas.microsoft.com/office/powerpoint/2010/main" val="748545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119220-8A21-4A65-A154-0093D7EAD681}" type="slidenum">
              <a:rPr lang="en-US" smtClean="0"/>
              <a:t>26</a:t>
            </a:fld>
            <a:endParaRPr lang="en-US"/>
          </a:p>
        </p:txBody>
      </p:sp>
    </p:spTree>
    <p:extLst>
      <p:ext uri="{BB962C8B-B14F-4D97-AF65-F5344CB8AC3E}">
        <p14:creationId xmlns:p14="http://schemas.microsoft.com/office/powerpoint/2010/main" val="3161842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Misdiagnosis" TargetMode="External"/><Relationship Id="rId2" Type="http://schemas.openxmlformats.org/officeDocument/2006/relationships/hyperlink" Target="https://en.wikipedia.org/wiki/Oral_cancer"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en.wikipedia.org/wiki/Local_anaesthetic" TargetMode="External"/><Relationship Id="rId4" Type="http://schemas.openxmlformats.org/officeDocument/2006/relationships/hyperlink" Target="https://en.wikipedia.org/wiki/Malignanc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Bacterial" TargetMode="External"/><Relationship Id="rId2" Type="http://schemas.openxmlformats.org/officeDocument/2006/relationships/hyperlink" Target="https://en.wikipedia.org/wiki/Biological_virus" TargetMode="External"/><Relationship Id="rId1" Type="http://schemas.openxmlformats.org/officeDocument/2006/relationships/slideLayout" Target="../slideLayouts/slideLayout1.xml"/><Relationship Id="rId4" Type="http://schemas.openxmlformats.org/officeDocument/2006/relationships/hyperlink" Target="https://en.wikipedia.org/wiki/Funga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n.wikipedia.org/wiki/Sialadenosi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Amylase" TargetMode="External"/><Relationship Id="rId3" Type="http://schemas.openxmlformats.org/officeDocument/2006/relationships/hyperlink" Target="https://en.wikipedia.org/wiki/Parotid_gland" TargetMode="External"/><Relationship Id="rId7" Type="http://schemas.openxmlformats.org/officeDocument/2006/relationships/hyperlink" Target="https://en.wikipedia.org/wiki/Digestive_enzyme" TargetMode="External"/><Relationship Id="rId2" Type="http://schemas.openxmlformats.org/officeDocument/2006/relationships/hyperlink" Target="https://en.wikipedia.org/wiki/Salivary_gland" TargetMode="External"/><Relationship Id="rId1" Type="http://schemas.openxmlformats.org/officeDocument/2006/relationships/slideLayout" Target="../slideLayouts/slideLayout1.xml"/><Relationship Id="rId6" Type="http://schemas.openxmlformats.org/officeDocument/2006/relationships/hyperlink" Target="https://en.wikipedia.org/wiki/Oral_mucosa" TargetMode="External"/><Relationship Id="rId5" Type="http://schemas.openxmlformats.org/officeDocument/2006/relationships/hyperlink" Target="https://en.wikipedia.org/wiki/Sublingual_gland" TargetMode="External"/><Relationship Id="rId10" Type="http://schemas.openxmlformats.org/officeDocument/2006/relationships/hyperlink" Target="https://en.wikipedia.org/wiki/Buffer_solution" TargetMode="External"/><Relationship Id="rId4" Type="http://schemas.openxmlformats.org/officeDocument/2006/relationships/hyperlink" Target="https://en.wikipedia.org/wiki/Submandibular_gland" TargetMode="External"/><Relationship Id="rId9" Type="http://schemas.openxmlformats.org/officeDocument/2006/relationships/hyperlink" Target="https://en.wikipedia.org/wiki/Antimicrobia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en.wikipedia.org/wiki/Sj%C3%B6gren's_syndrome"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Congenital_disorder" TargetMode="External"/><Relationship Id="rId2" Type="http://schemas.openxmlformats.org/officeDocument/2006/relationships/hyperlink" Target="https://en.wikipedia.org/wiki/Etiology" TargetMode="External"/><Relationship Id="rId1" Type="http://schemas.openxmlformats.org/officeDocument/2006/relationships/slideLayout" Target="../slideLayouts/slideLayout1.xml"/><Relationship Id="rId6" Type="http://schemas.openxmlformats.org/officeDocument/2006/relationships/hyperlink" Target="https://en.wikipedia.org/wiki/Ectopic_salivary_gland_tissue" TargetMode="External"/><Relationship Id="rId5" Type="http://schemas.openxmlformats.org/officeDocument/2006/relationships/hyperlink" Target="https://en.wikipedia.org/wiki/Salivary_gland_atresia" TargetMode="External"/><Relationship Id="rId4" Type="http://schemas.openxmlformats.org/officeDocument/2006/relationships/hyperlink" Target="https://en.wikipedia.org/wiki/Salivary_gland_aplasia"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600200"/>
            <a:ext cx="8839200" cy="1012585"/>
          </a:xfrm>
          <a:prstGeom prst="rect">
            <a:avLst/>
          </a:prstGeom>
        </p:spPr>
        <p:txBody>
          <a:bodyPr wrap="square">
            <a:spAutoFit/>
          </a:bodyPr>
          <a:lstStyle/>
          <a:p>
            <a:pPr algn="ctr">
              <a:lnSpc>
                <a:spcPct val="115000"/>
              </a:lnSpc>
            </a:pPr>
            <a:r>
              <a:rPr lang="en-US" sz="2800" b="1" dirty="0">
                <a:latin typeface="Times New Roman" pitchFamily="18" charset="0"/>
                <a:ea typeface="Calibri"/>
                <a:cs typeface="Times New Roman" pitchFamily="18" charset="0"/>
              </a:rPr>
              <a:t>SALIVARY GLAND DISEASES</a:t>
            </a:r>
            <a:endParaRPr lang="en-US" sz="2800" dirty="0">
              <a:latin typeface="Times New Roman" pitchFamily="18" charset="0"/>
              <a:ea typeface="Calibri"/>
              <a:cs typeface="Times New Roman" pitchFamily="18" charset="0"/>
            </a:endParaRPr>
          </a:p>
          <a:p>
            <a:pPr algn="just">
              <a:lnSpc>
                <a:spcPct val="115000"/>
              </a:lnSpc>
            </a:pPr>
            <a:r>
              <a:rPr lang="en-US" sz="2400" dirty="0">
                <a:latin typeface="Times New Roman" pitchFamily="18" charset="0"/>
                <a:ea typeface="Times New Roman"/>
                <a:cs typeface="Times New Roman" pitchFamily="18" charset="0"/>
              </a:rPr>
              <a:t>    </a:t>
            </a:r>
            <a:endParaRPr lang="en-US" sz="2400" dirty="0">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635522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8991600" cy="3416320"/>
          </a:xfrm>
          <a:prstGeom prst="rect">
            <a:avLst/>
          </a:prstGeom>
        </p:spPr>
        <p:txBody>
          <a:bodyPr wrap="square">
            <a:spAutoFit/>
          </a:bodyPr>
          <a:lstStyle/>
          <a:p>
            <a:pPr>
              <a:lnSpc>
                <a:spcPct val="150000"/>
              </a:lnSpc>
            </a:pPr>
            <a:r>
              <a:rPr lang="en-US" sz="2400" dirty="0" smtClean="0">
                <a:latin typeface="Times New Roman"/>
                <a:ea typeface="Calibri"/>
              </a:rPr>
              <a:t>Although </a:t>
            </a:r>
            <a:r>
              <a:rPr lang="en-US" sz="2400" dirty="0">
                <a:latin typeface="Times New Roman"/>
                <a:ea typeface="Calibri"/>
              </a:rPr>
              <a:t>entirely </a:t>
            </a:r>
            <a:r>
              <a:rPr lang="en-US" sz="2400" dirty="0">
                <a:solidFill>
                  <a:srgbClr val="FF0000"/>
                </a:solidFill>
                <a:latin typeface="Times New Roman"/>
                <a:ea typeface="Calibri"/>
              </a:rPr>
              <a:t>benign and requiring no treatment</a:t>
            </a:r>
            <a:r>
              <a:rPr lang="en-US" sz="2400" dirty="0">
                <a:latin typeface="Times New Roman"/>
                <a:ea typeface="Calibri"/>
              </a:rPr>
              <a:t>, due to its similar appearance to </a:t>
            </a:r>
            <a:r>
              <a:rPr lang="en-US" sz="2400" dirty="0">
                <a:solidFill>
                  <a:srgbClr val="0000FF"/>
                </a:solidFill>
                <a:latin typeface="Times New Roman"/>
                <a:ea typeface="Calibri"/>
                <a:cs typeface="Arial"/>
                <a:hlinkClick r:id="rId2" tooltip="Oral cancer"/>
              </a:rPr>
              <a:t>oral cancer</a:t>
            </a:r>
            <a:r>
              <a:rPr lang="en-US" sz="2400" dirty="0">
                <a:latin typeface="Times New Roman"/>
                <a:ea typeface="Calibri"/>
              </a:rPr>
              <a:t>, it is sometimes </a:t>
            </a:r>
            <a:r>
              <a:rPr lang="en-US" sz="2400" dirty="0">
                <a:solidFill>
                  <a:srgbClr val="0000FF"/>
                </a:solidFill>
                <a:latin typeface="Times New Roman"/>
                <a:ea typeface="Calibri"/>
                <a:cs typeface="Arial"/>
                <a:hlinkClick r:id="rId3" tooltip="Misdiagnosis"/>
              </a:rPr>
              <a:t>misdiagnosed</a:t>
            </a:r>
            <a:r>
              <a:rPr lang="en-US" sz="2400" dirty="0">
                <a:latin typeface="Times New Roman"/>
                <a:ea typeface="Calibri"/>
              </a:rPr>
              <a:t> as </a:t>
            </a:r>
            <a:r>
              <a:rPr lang="en-US" sz="2400" dirty="0">
                <a:solidFill>
                  <a:srgbClr val="0000FF"/>
                </a:solidFill>
                <a:latin typeface="Times New Roman"/>
                <a:ea typeface="Calibri"/>
                <a:cs typeface="Arial"/>
                <a:hlinkClick r:id="rId4" tooltip="Malignancy"/>
              </a:rPr>
              <a:t>malignant</a:t>
            </a:r>
            <a:r>
              <a:rPr lang="en-US" sz="2400" dirty="0">
                <a:latin typeface="Times New Roman"/>
                <a:ea typeface="Calibri"/>
              </a:rPr>
              <a:t>. Therefore, it is considered an important condition, despite its rarity. Differentiation between this and squamous cell carcinoma ulcer would be based on a history of </a:t>
            </a:r>
            <a:r>
              <a:rPr lang="en-US" sz="2400" dirty="0">
                <a:solidFill>
                  <a:srgbClr val="FF0000"/>
                </a:solidFill>
                <a:latin typeface="Times New Roman"/>
                <a:ea typeface="Calibri"/>
              </a:rPr>
              <a:t>recent trauma </a:t>
            </a:r>
            <a:r>
              <a:rPr lang="en-US" sz="2400" dirty="0">
                <a:latin typeface="Times New Roman"/>
                <a:ea typeface="Calibri"/>
              </a:rPr>
              <a:t>or </a:t>
            </a:r>
            <a:r>
              <a:rPr lang="en-US" sz="2400" dirty="0">
                <a:solidFill>
                  <a:srgbClr val="FF0000"/>
                </a:solidFill>
                <a:latin typeface="Times New Roman"/>
                <a:ea typeface="Calibri"/>
              </a:rPr>
              <a:t>dental treatment </a:t>
            </a:r>
            <a:r>
              <a:rPr lang="en-US" sz="2400" dirty="0">
                <a:latin typeface="Times New Roman"/>
                <a:ea typeface="Calibri"/>
              </a:rPr>
              <a:t>in the area like </a:t>
            </a:r>
            <a:r>
              <a:rPr lang="en-US" sz="2400" dirty="0">
                <a:solidFill>
                  <a:srgbClr val="0000FF"/>
                </a:solidFill>
                <a:latin typeface="Times New Roman"/>
                <a:ea typeface="Calibri"/>
                <a:cs typeface="Arial"/>
                <a:hlinkClick r:id="rId5" tooltip="Local anaesthetic"/>
              </a:rPr>
              <a:t>local anesthetic</a:t>
            </a:r>
            <a:r>
              <a:rPr lang="en-US" sz="2400" dirty="0">
                <a:latin typeface="Times New Roman"/>
                <a:ea typeface="Calibri"/>
              </a:rPr>
              <a:t> injections</a:t>
            </a:r>
            <a:endParaRPr lang="en-US" sz="2400" dirty="0"/>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7568" y="3581400"/>
            <a:ext cx="5405337"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017818" y="6483350"/>
            <a:ext cx="4572000" cy="430887"/>
          </a:xfrm>
          <a:prstGeom prst="rect">
            <a:avLst/>
          </a:prstGeom>
        </p:spPr>
        <p:txBody>
          <a:bodyPr>
            <a:spAutoFit/>
          </a:bodyPr>
          <a:lstStyle/>
          <a:p>
            <a:r>
              <a:rPr lang="en-US" sz="1100" dirty="0">
                <a:solidFill>
                  <a:prstClr val="black"/>
                </a:solidFill>
              </a:rPr>
              <a:t>Ductal structures undergo  transformation from cuboidal to squamous cells (squamous metaplasia) </a:t>
            </a:r>
            <a:endParaRPr lang="en-US" dirty="0"/>
          </a:p>
        </p:txBody>
      </p:sp>
    </p:spTree>
    <p:extLst>
      <p:ext uri="{BB962C8B-B14F-4D97-AF65-F5344CB8AC3E}">
        <p14:creationId xmlns:p14="http://schemas.microsoft.com/office/powerpoint/2010/main" val="178051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457200"/>
            <a:ext cx="8534400" cy="3672800"/>
          </a:xfrm>
          <a:prstGeom prst="rect">
            <a:avLst/>
          </a:prstGeom>
        </p:spPr>
        <p:txBody>
          <a:bodyPr wrap="square">
            <a:spAutoFit/>
          </a:bodyPr>
          <a:lstStyle/>
          <a:p>
            <a:pPr algn="just">
              <a:lnSpc>
                <a:spcPct val="150000"/>
              </a:lnSpc>
              <a:spcAft>
                <a:spcPts val="1000"/>
              </a:spcAft>
            </a:pPr>
            <a:r>
              <a:rPr lang="en-US" sz="2400" b="1" dirty="0">
                <a:latin typeface="Times New Roman" pitchFamily="18" charset="0"/>
                <a:ea typeface="Calibri"/>
                <a:cs typeface="Times New Roman" pitchFamily="18" charset="0"/>
              </a:rPr>
              <a:t>CYSTS OF SALIVARY GLANDS:</a:t>
            </a:r>
            <a:r>
              <a:rPr lang="en-US" sz="2400" dirty="0">
                <a:latin typeface="Times New Roman" pitchFamily="18" charset="0"/>
                <a:ea typeface="Times New Roman"/>
                <a:cs typeface="Times New Roman" pitchFamily="18" charset="0"/>
              </a:rPr>
              <a:t>  </a:t>
            </a:r>
            <a:endParaRPr lang="en-US" sz="2400" dirty="0" smtClean="0">
              <a:latin typeface="Times New Roman" pitchFamily="18" charset="0"/>
              <a:ea typeface="Times New Roman"/>
              <a:cs typeface="Times New Roman" pitchFamily="18" charset="0"/>
            </a:endParaRPr>
          </a:p>
          <a:p>
            <a:pPr algn="just">
              <a:lnSpc>
                <a:spcPct val="150000"/>
              </a:lnSpc>
              <a:spcAft>
                <a:spcPts val="1000"/>
              </a:spcAft>
            </a:pPr>
            <a:r>
              <a:rPr lang="en-US" sz="2400" dirty="0" err="1" smtClean="0">
                <a:latin typeface="Times New Roman" pitchFamily="18" charset="0"/>
                <a:ea typeface="Times New Roman"/>
                <a:cs typeface="Times New Roman" pitchFamily="18" charset="0"/>
              </a:rPr>
              <a:t>Mucoceles</a:t>
            </a:r>
            <a:r>
              <a:rPr lang="en-US" sz="2400" dirty="0" smtClean="0">
                <a:latin typeface="Times New Roman" pitchFamily="18" charset="0"/>
                <a:ea typeface="Times New Roman"/>
                <a:cs typeface="Times New Roman" pitchFamily="18" charset="0"/>
              </a:rPr>
              <a:t> </a:t>
            </a:r>
            <a:r>
              <a:rPr lang="en-US" sz="2400" dirty="0">
                <a:latin typeface="Times New Roman" pitchFamily="18" charset="0"/>
                <a:ea typeface="Times New Roman"/>
                <a:cs typeface="Times New Roman" pitchFamily="18" charset="0"/>
              </a:rPr>
              <a:t>and </a:t>
            </a:r>
            <a:r>
              <a:rPr lang="en-US" sz="2400" dirty="0" err="1" smtClean="0">
                <a:latin typeface="Times New Roman" pitchFamily="18" charset="0"/>
                <a:ea typeface="Times New Roman"/>
                <a:cs typeface="Times New Roman" pitchFamily="18" charset="0"/>
              </a:rPr>
              <a:t>ranula</a:t>
            </a:r>
            <a:endParaRPr lang="en-US" sz="2400" dirty="0">
              <a:latin typeface="Times New Roman" pitchFamily="18" charset="0"/>
              <a:ea typeface="Calibri"/>
              <a:cs typeface="Times New Roman" pitchFamily="18" charset="0"/>
            </a:endParaRPr>
          </a:p>
          <a:p>
            <a:pPr algn="just">
              <a:lnSpc>
                <a:spcPct val="150000"/>
              </a:lnSpc>
            </a:pPr>
            <a:endParaRPr lang="en-US" sz="2400" b="1" dirty="0" smtClean="0">
              <a:latin typeface="Times New Roman" pitchFamily="18" charset="0"/>
              <a:ea typeface="Times New Roman"/>
              <a:cs typeface="Times New Roman" pitchFamily="18" charset="0"/>
            </a:endParaRPr>
          </a:p>
          <a:p>
            <a:pPr algn="just">
              <a:lnSpc>
                <a:spcPct val="150000"/>
              </a:lnSpc>
            </a:pPr>
            <a:r>
              <a:rPr lang="en-US" sz="2400" b="1" dirty="0" smtClean="0">
                <a:latin typeface="Times New Roman" pitchFamily="18" charset="0"/>
                <a:ea typeface="Times New Roman"/>
                <a:cs typeface="Times New Roman" pitchFamily="18" charset="0"/>
              </a:rPr>
              <a:t>INFECTION DISEASES: </a:t>
            </a:r>
          </a:p>
          <a:p>
            <a:pPr algn="just">
              <a:lnSpc>
                <a:spcPct val="150000"/>
              </a:lnSpc>
            </a:pPr>
            <a:r>
              <a:rPr lang="en-US" sz="2400" dirty="0" smtClean="0">
                <a:latin typeface="Times New Roman" pitchFamily="18" charset="0"/>
                <a:ea typeface="Times New Roman"/>
                <a:cs typeface="Times New Roman" pitchFamily="18" charset="0"/>
              </a:rPr>
              <a:t>Infections </a:t>
            </a:r>
            <a:r>
              <a:rPr lang="en-US" sz="2400" dirty="0">
                <a:latin typeface="Times New Roman" pitchFamily="18" charset="0"/>
                <a:ea typeface="Times New Roman"/>
                <a:cs typeface="Times New Roman" pitchFamily="18" charset="0"/>
              </a:rPr>
              <a:t>can be </a:t>
            </a:r>
            <a:r>
              <a:rPr lang="en-US" sz="2400" dirty="0">
                <a:solidFill>
                  <a:srgbClr val="0000FF"/>
                </a:solidFill>
                <a:latin typeface="Times New Roman" pitchFamily="18" charset="0"/>
                <a:ea typeface="Times New Roman"/>
                <a:cs typeface="Times New Roman" pitchFamily="18" charset="0"/>
                <a:hlinkClick r:id="rId2" tooltip="Biological virus"/>
              </a:rPr>
              <a:t>viral</a:t>
            </a:r>
            <a:r>
              <a:rPr lang="en-US" sz="2400" dirty="0">
                <a:latin typeface="Times New Roman" pitchFamily="18" charset="0"/>
                <a:ea typeface="Times New Roman"/>
                <a:cs typeface="Times New Roman" pitchFamily="18" charset="0"/>
              </a:rPr>
              <a:t> or </a:t>
            </a:r>
            <a:endParaRPr lang="en-US" sz="2400" dirty="0" smtClean="0">
              <a:latin typeface="Times New Roman" pitchFamily="18" charset="0"/>
              <a:ea typeface="Times New Roman"/>
              <a:cs typeface="Times New Roman" pitchFamily="18" charset="0"/>
            </a:endParaRPr>
          </a:p>
          <a:p>
            <a:pPr algn="just">
              <a:lnSpc>
                <a:spcPct val="150000"/>
              </a:lnSpc>
            </a:pPr>
            <a:r>
              <a:rPr lang="en-US" sz="2400" dirty="0" smtClean="0">
                <a:solidFill>
                  <a:srgbClr val="0000FF"/>
                </a:solidFill>
                <a:latin typeface="Times New Roman" pitchFamily="18" charset="0"/>
                <a:ea typeface="Times New Roman"/>
                <a:cs typeface="Times New Roman" pitchFamily="18" charset="0"/>
                <a:hlinkClick r:id="rId3" tooltip="Bacterial"/>
              </a:rPr>
              <a:t>bacterial</a:t>
            </a:r>
            <a:r>
              <a:rPr lang="en-US" sz="2400" dirty="0" smtClean="0">
                <a:latin typeface="Times New Roman" pitchFamily="18" charset="0"/>
                <a:ea typeface="Times New Roman"/>
                <a:cs typeface="Times New Roman" pitchFamily="18" charset="0"/>
              </a:rPr>
              <a:t> </a:t>
            </a:r>
            <a:r>
              <a:rPr lang="en-US" sz="2400" dirty="0">
                <a:latin typeface="Times New Roman" pitchFamily="18" charset="0"/>
                <a:ea typeface="Times New Roman"/>
                <a:cs typeface="Times New Roman" pitchFamily="18" charset="0"/>
              </a:rPr>
              <a:t>(or rarely </a:t>
            </a:r>
            <a:r>
              <a:rPr lang="en-US" sz="2400" dirty="0">
                <a:solidFill>
                  <a:srgbClr val="0000FF"/>
                </a:solidFill>
                <a:latin typeface="Times New Roman" pitchFamily="18" charset="0"/>
                <a:ea typeface="Times New Roman"/>
                <a:cs typeface="Times New Roman" pitchFamily="18" charset="0"/>
                <a:hlinkClick r:id="rId4" tooltip="Fungal"/>
              </a:rPr>
              <a:t>fungal</a:t>
            </a:r>
            <a:r>
              <a:rPr lang="en-US" sz="2400" dirty="0">
                <a:latin typeface="Times New Roman" pitchFamily="18" charset="0"/>
                <a:ea typeface="Times New Roman"/>
                <a:cs typeface="Times New Roman" pitchFamily="18" charset="0"/>
              </a:rPr>
              <a:t>). </a:t>
            </a:r>
            <a:endParaRPr lang="en-US" sz="2400" b="1" dirty="0">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401854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15895"/>
            <a:ext cx="8686800" cy="5170646"/>
          </a:xfrm>
          <a:prstGeom prst="rect">
            <a:avLst/>
          </a:prstGeom>
        </p:spPr>
        <p:txBody>
          <a:bodyPr wrap="square">
            <a:spAutoFit/>
          </a:bodyPr>
          <a:lstStyle/>
          <a:p>
            <a:pPr marL="457200" indent="-457200" algn="just">
              <a:lnSpc>
                <a:spcPct val="150000"/>
              </a:lnSpc>
              <a:buAutoNum type="alphaUcPeriod"/>
            </a:pPr>
            <a:r>
              <a:rPr lang="en-US" sz="2400" b="1" dirty="0" smtClean="0">
                <a:latin typeface="Times New Roman"/>
                <a:ea typeface="Times New Roman"/>
              </a:rPr>
              <a:t>Viral </a:t>
            </a:r>
            <a:r>
              <a:rPr lang="en-US" sz="2400" b="1" dirty="0" err="1">
                <a:latin typeface="Times New Roman"/>
                <a:ea typeface="Times New Roman"/>
              </a:rPr>
              <a:t>sialadenitis</a:t>
            </a:r>
            <a:r>
              <a:rPr lang="en-US" sz="2400" b="1" dirty="0">
                <a:latin typeface="Times New Roman"/>
                <a:ea typeface="Times New Roman"/>
              </a:rPr>
              <a:t>: </a:t>
            </a:r>
            <a:endParaRPr lang="en-US" sz="2400" b="1" dirty="0" smtClean="0">
              <a:latin typeface="Times New Roman"/>
              <a:ea typeface="Times New Roman"/>
            </a:endParaRPr>
          </a:p>
          <a:p>
            <a:pPr algn="just">
              <a:lnSpc>
                <a:spcPct val="150000"/>
              </a:lnSpc>
            </a:pPr>
            <a:r>
              <a:rPr lang="en-US" sz="2800" dirty="0" smtClean="0">
                <a:solidFill>
                  <a:srgbClr val="FF0000"/>
                </a:solidFill>
                <a:latin typeface="Times New Roman"/>
                <a:ea typeface="Times New Roman"/>
              </a:rPr>
              <a:t>Mumps</a:t>
            </a:r>
            <a:r>
              <a:rPr lang="en-US" sz="2400" dirty="0" smtClean="0">
                <a:latin typeface="Times New Roman"/>
                <a:ea typeface="Times New Roman"/>
              </a:rPr>
              <a:t> </a:t>
            </a:r>
          </a:p>
          <a:p>
            <a:pPr algn="just">
              <a:lnSpc>
                <a:spcPct val="150000"/>
              </a:lnSpc>
            </a:pPr>
            <a:r>
              <a:rPr lang="en-US" sz="2400" dirty="0" smtClean="0">
                <a:latin typeface="Times New Roman"/>
                <a:ea typeface="Times New Roman"/>
              </a:rPr>
              <a:t>-Is </a:t>
            </a:r>
            <a:r>
              <a:rPr lang="en-US" sz="2400" dirty="0">
                <a:latin typeface="Times New Roman"/>
                <a:ea typeface="Times New Roman"/>
              </a:rPr>
              <a:t>caused by </a:t>
            </a:r>
            <a:r>
              <a:rPr lang="en-US" sz="2400" dirty="0" err="1">
                <a:solidFill>
                  <a:srgbClr val="FF0000"/>
                </a:solidFill>
                <a:latin typeface="Times New Roman"/>
                <a:ea typeface="Times New Roman"/>
              </a:rPr>
              <a:t>paramyxovirus</a:t>
            </a:r>
            <a:r>
              <a:rPr lang="en-US" sz="2400" dirty="0">
                <a:latin typeface="Times New Roman"/>
                <a:ea typeface="Times New Roman"/>
              </a:rPr>
              <a:t> </a:t>
            </a:r>
            <a:r>
              <a:rPr lang="en-US" sz="2400" dirty="0" smtClean="0">
                <a:latin typeface="Times New Roman"/>
                <a:ea typeface="Times New Roman"/>
              </a:rPr>
              <a:t> </a:t>
            </a:r>
            <a:r>
              <a:rPr lang="en-US" sz="2400" dirty="0">
                <a:latin typeface="Times New Roman"/>
                <a:ea typeface="Times New Roman"/>
              </a:rPr>
              <a:t>which causes </a:t>
            </a:r>
            <a:r>
              <a:rPr lang="en-US" sz="2400" dirty="0">
                <a:solidFill>
                  <a:srgbClr val="FF0000"/>
                </a:solidFill>
                <a:latin typeface="Times New Roman"/>
                <a:ea typeface="Times New Roman"/>
              </a:rPr>
              <a:t>painful</a:t>
            </a:r>
            <a:r>
              <a:rPr lang="en-US" sz="2400" dirty="0">
                <a:latin typeface="Times New Roman"/>
                <a:ea typeface="Times New Roman"/>
              </a:rPr>
              <a:t> swelling of the</a:t>
            </a:r>
            <a:r>
              <a:rPr lang="en-US" sz="2400" dirty="0">
                <a:solidFill>
                  <a:srgbClr val="FF0000"/>
                </a:solidFill>
                <a:latin typeface="Times New Roman"/>
                <a:ea typeface="Times New Roman"/>
              </a:rPr>
              <a:t> parotids </a:t>
            </a:r>
            <a:r>
              <a:rPr lang="en-US" sz="2400" dirty="0">
                <a:latin typeface="Times New Roman"/>
                <a:ea typeface="Times New Roman"/>
              </a:rPr>
              <a:t>and sometimes other glands</a:t>
            </a:r>
            <a:r>
              <a:rPr lang="en-US" sz="2400" dirty="0" smtClean="0">
                <a:latin typeface="Times New Roman"/>
                <a:ea typeface="Times New Roman"/>
              </a:rPr>
              <a:t>.</a:t>
            </a:r>
          </a:p>
          <a:p>
            <a:pPr algn="just">
              <a:lnSpc>
                <a:spcPct val="150000"/>
              </a:lnSpc>
            </a:pPr>
            <a:r>
              <a:rPr lang="en-US" sz="2400" dirty="0" smtClean="0">
                <a:latin typeface="Times New Roman"/>
                <a:ea typeface="Times New Roman"/>
              </a:rPr>
              <a:t> - It </a:t>
            </a:r>
            <a:r>
              <a:rPr lang="en-US" sz="2400" dirty="0">
                <a:latin typeface="Times New Roman"/>
                <a:ea typeface="Times New Roman"/>
              </a:rPr>
              <a:t>is highly infectious and is the most common cause of </a:t>
            </a:r>
            <a:r>
              <a:rPr lang="en-US" sz="2400" dirty="0">
                <a:solidFill>
                  <a:srgbClr val="FF0000"/>
                </a:solidFill>
                <a:latin typeface="Times New Roman"/>
                <a:ea typeface="Times New Roman"/>
              </a:rPr>
              <a:t>acute parotid swelling. </a:t>
            </a:r>
            <a:endParaRPr lang="en-US" sz="2400" dirty="0" smtClean="0">
              <a:solidFill>
                <a:srgbClr val="FF0000"/>
              </a:solidFill>
              <a:latin typeface="Times New Roman"/>
              <a:ea typeface="Times New Roman"/>
            </a:endParaRPr>
          </a:p>
          <a:p>
            <a:pPr marL="342900" indent="-342900" algn="just">
              <a:lnSpc>
                <a:spcPct val="150000"/>
              </a:lnSpc>
              <a:buFontTx/>
              <a:buChar char="-"/>
            </a:pPr>
            <a:r>
              <a:rPr lang="en-US" sz="2400" dirty="0" smtClean="0">
                <a:latin typeface="Times New Roman"/>
                <a:ea typeface="Times New Roman"/>
              </a:rPr>
              <a:t>Children </a:t>
            </a:r>
            <a:r>
              <a:rPr lang="en-US" sz="2400" dirty="0">
                <a:latin typeface="Times New Roman"/>
                <a:ea typeface="Times New Roman"/>
              </a:rPr>
              <a:t>are mainly </a:t>
            </a:r>
            <a:r>
              <a:rPr lang="en-US" sz="2400" dirty="0" smtClean="0">
                <a:latin typeface="Times New Roman"/>
                <a:ea typeface="Times New Roman"/>
              </a:rPr>
              <a:t>affected</a:t>
            </a:r>
          </a:p>
          <a:p>
            <a:pPr marL="342900" indent="-342900" algn="just">
              <a:lnSpc>
                <a:spcPct val="150000"/>
              </a:lnSpc>
              <a:buFontTx/>
              <a:buChar char="-"/>
            </a:pPr>
            <a:r>
              <a:rPr lang="en-US" sz="2400" dirty="0">
                <a:latin typeface="Times New Roman"/>
                <a:ea typeface="Times New Roman"/>
              </a:rPr>
              <a:t>T</a:t>
            </a:r>
            <a:r>
              <a:rPr lang="en-US" sz="2400" dirty="0" smtClean="0">
                <a:latin typeface="Times New Roman"/>
                <a:ea typeface="Times New Roman"/>
              </a:rPr>
              <a:t>he </a:t>
            </a:r>
            <a:r>
              <a:rPr lang="en-US" sz="2400" dirty="0">
                <a:latin typeface="Times New Roman"/>
                <a:ea typeface="Times New Roman"/>
              </a:rPr>
              <a:t>virus is transmitted by direct contact with infected saliva and by droplet spread. </a:t>
            </a:r>
            <a:endParaRPr lang="en-US" sz="2400" b="1" dirty="0">
              <a:effectLst/>
              <a:latin typeface="Times New Roman"/>
              <a:ea typeface="Times New Roman"/>
            </a:endParaRPr>
          </a:p>
        </p:txBody>
      </p:sp>
    </p:spTree>
    <p:extLst>
      <p:ext uri="{BB962C8B-B14F-4D97-AF65-F5344CB8AC3E}">
        <p14:creationId xmlns:p14="http://schemas.microsoft.com/office/powerpoint/2010/main" val="3119017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15895"/>
            <a:ext cx="8686800" cy="5632311"/>
          </a:xfrm>
          <a:prstGeom prst="rect">
            <a:avLst/>
          </a:prstGeom>
        </p:spPr>
        <p:txBody>
          <a:bodyPr wrap="square">
            <a:spAutoFit/>
          </a:bodyPr>
          <a:lstStyle/>
          <a:p>
            <a:pPr algn="just">
              <a:lnSpc>
                <a:spcPct val="150000"/>
              </a:lnSpc>
            </a:pPr>
            <a:r>
              <a:rPr lang="en-US" sz="2400" b="1" dirty="0" smtClean="0">
                <a:latin typeface="Times New Roman"/>
                <a:ea typeface="Times New Roman"/>
              </a:rPr>
              <a:t>CLINICAL FEATURES</a:t>
            </a:r>
          </a:p>
          <a:p>
            <a:pPr algn="just">
              <a:lnSpc>
                <a:spcPct val="150000"/>
              </a:lnSpc>
            </a:pPr>
            <a:r>
              <a:rPr lang="en-US" sz="2400" dirty="0" smtClean="0">
                <a:latin typeface="Times New Roman"/>
                <a:ea typeface="Times New Roman"/>
              </a:rPr>
              <a:t>-An </a:t>
            </a:r>
            <a:r>
              <a:rPr lang="en-US" sz="2400" dirty="0">
                <a:latin typeface="Times New Roman"/>
                <a:ea typeface="Times New Roman"/>
              </a:rPr>
              <a:t>incubation period of about 21days is followed by </a:t>
            </a:r>
            <a:r>
              <a:rPr lang="en-US" sz="2400" dirty="0">
                <a:solidFill>
                  <a:srgbClr val="FF0000"/>
                </a:solidFill>
                <a:latin typeface="Times New Roman"/>
                <a:ea typeface="Times New Roman"/>
              </a:rPr>
              <a:t>headache, malaise, fever and tense, painful and tender swelling of the parotids</a:t>
            </a:r>
            <a:r>
              <a:rPr lang="en-US" sz="2400" dirty="0" smtClean="0">
                <a:latin typeface="Times New Roman"/>
                <a:ea typeface="Times New Roman"/>
              </a:rPr>
              <a:t>.</a:t>
            </a:r>
          </a:p>
          <a:p>
            <a:pPr algn="just">
              <a:lnSpc>
                <a:spcPct val="150000"/>
              </a:lnSpc>
            </a:pPr>
            <a:r>
              <a:rPr lang="en-US" sz="2400" dirty="0" smtClean="0">
                <a:latin typeface="Times New Roman"/>
                <a:ea typeface="Times New Roman"/>
              </a:rPr>
              <a:t> -The </a:t>
            </a:r>
            <a:r>
              <a:rPr lang="en-US" sz="2400" dirty="0">
                <a:latin typeface="Times New Roman"/>
                <a:ea typeface="Times New Roman"/>
              </a:rPr>
              <a:t>salivary glands enlargement gradually </a:t>
            </a:r>
            <a:r>
              <a:rPr lang="en-US" sz="2400" dirty="0">
                <a:solidFill>
                  <a:srgbClr val="FF0000"/>
                </a:solidFill>
                <a:latin typeface="Times New Roman"/>
                <a:ea typeface="Times New Roman"/>
              </a:rPr>
              <a:t>subsides</a:t>
            </a:r>
            <a:r>
              <a:rPr lang="en-US" sz="2400" dirty="0">
                <a:latin typeface="Times New Roman"/>
                <a:ea typeface="Times New Roman"/>
              </a:rPr>
              <a:t> over a period of about </a:t>
            </a:r>
            <a:r>
              <a:rPr lang="en-US" sz="2400" dirty="0">
                <a:solidFill>
                  <a:srgbClr val="FF0000"/>
                </a:solidFill>
                <a:latin typeface="Times New Roman"/>
                <a:ea typeface="Times New Roman"/>
              </a:rPr>
              <a:t>seven days</a:t>
            </a:r>
            <a:r>
              <a:rPr lang="en-US" sz="2400" dirty="0">
                <a:latin typeface="Times New Roman"/>
                <a:ea typeface="Times New Roman"/>
              </a:rPr>
              <a:t>. </a:t>
            </a:r>
            <a:endParaRPr lang="en-US" sz="2400" dirty="0" smtClean="0">
              <a:latin typeface="Times New Roman"/>
              <a:ea typeface="Times New Roman"/>
            </a:endParaRPr>
          </a:p>
          <a:p>
            <a:pPr algn="just">
              <a:lnSpc>
                <a:spcPct val="150000"/>
              </a:lnSpc>
            </a:pPr>
            <a:r>
              <a:rPr lang="en-US" sz="2400" dirty="0">
                <a:latin typeface="Times New Roman"/>
                <a:ea typeface="Times New Roman"/>
              </a:rPr>
              <a:t>-</a:t>
            </a:r>
            <a:r>
              <a:rPr lang="en-US" sz="2400" dirty="0" smtClean="0">
                <a:latin typeface="Times New Roman"/>
                <a:ea typeface="Times New Roman"/>
              </a:rPr>
              <a:t>In </a:t>
            </a:r>
            <a:r>
              <a:rPr lang="en-US" sz="2400" dirty="0">
                <a:latin typeface="Times New Roman"/>
                <a:ea typeface="Times New Roman"/>
              </a:rPr>
              <a:t>adults other organs are involved such as testes, ovaries, central nervous system and </a:t>
            </a:r>
            <a:r>
              <a:rPr lang="en-US" sz="2400" dirty="0">
                <a:solidFill>
                  <a:srgbClr val="FF0000"/>
                </a:solidFill>
                <a:latin typeface="Times New Roman"/>
                <a:ea typeface="Times New Roman"/>
              </a:rPr>
              <a:t>pancreas</a:t>
            </a:r>
            <a:r>
              <a:rPr lang="en-US" sz="2400" dirty="0">
                <a:latin typeface="Times New Roman"/>
                <a:ea typeface="Times New Roman"/>
              </a:rPr>
              <a:t>, and </a:t>
            </a:r>
            <a:r>
              <a:rPr lang="en-US" sz="2400" dirty="0">
                <a:solidFill>
                  <a:srgbClr val="FF0000"/>
                </a:solidFill>
                <a:latin typeface="Times New Roman"/>
                <a:ea typeface="Times New Roman"/>
              </a:rPr>
              <a:t>orchitis</a:t>
            </a:r>
            <a:r>
              <a:rPr lang="en-US" sz="2400" dirty="0">
                <a:latin typeface="Times New Roman"/>
                <a:ea typeface="Times New Roman"/>
              </a:rPr>
              <a:t> is the </a:t>
            </a:r>
            <a:r>
              <a:rPr lang="en-US" sz="2400" dirty="0">
                <a:solidFill>
                  <a:srgbClr val="FF0000"/>
                </a:solidFill>
                <a:latin typeface="Times New Roman"/>
                <a:ea typeface="Times New Roman"/>
              </a:rPr>
              <a:t>most common </a:t>
            </a:r>
            <a:r>
              <a:rPr lang="en-US" sz="2400" dirty="0">
                <a:latin typeface="Times New Roman"/>
                <a:ea typeface="Times New Roman"/>
              </a:rPr>
              <a:t>complication. </a:t>
            </a:r>
            <a:endParaRPr lang="en-US" sz="2400" dirty="0" smtClean="0">
              <a:latin typeface="Times New Roman"/>
              <a:ea typeface="Times New Roman"/>
            </a:endParaRPr>
          </a:p>
          <a:p>
            <a:pPr algn="just">
              <a:lnSpc>
                <a:spcPct val="150000"/>
              </a:lnSpc>
            </a:pPr>
            <a:r>
              <a:rPr lang="en-US" sz="2400" dirty="0">
                <a:latin typeface="Times New Roman"/>
                <a:ea typeface="Times New Roman"/>
              </a:rPr>
              <a:t>-</a:t>
            </a:r>
            <a:r>
              <a:rPr lang="en-US" sz="2400" dirty="0" smtClean="0">
                <a:latin typeface="Times New Roman"/>
                <a:ea typeface="Times New Roman"/>
              </a:rPr>
              <a:t>Mumps </a:t>
            </a:r>
            <a:r>
              <a:rPr lang="en-US" sz="2400" dirty="0">
                <a:latin typeface="Times New Roman"/>
                <a:ea typeface="Times New Roman"/>
              </a:rPr>
              <a:t>may be mistaken for a dental infection or bacterial </a:t>
            </a:r>
            <a:r>
              <a:rPr lang="en-US" sz="2400" dirty="0" err="1">
                <a:latin typeface="Times New Roman"/>
                <a:ea typeface="Times New Roman"/>
              </a:rPr>
              <a:t>sialadenitis</a:t>
            </a:r>
            <a:r>
              <a:rPr lang="en-US" sz="2400" dirty="0">
                <a:latin typeface="Times New Roman"/>
                <a:ea typeface="Times New Roman"/>
              </a:rPr>
              <a:t>, if </a:t>
            </a:r>
            <a:r>
              <a:rPr lang="en-US" sz="2400" dirty="0">
                <a:solidFill>
                  <a:srgbClr val="FF0000"/>
                </a:solidFill>
                <a:latin typeface="Times New Roman"/>
                <a:ea typeface="Times New Roman"/>
              </a:rPr>
              <a:t>unilateral</a:t>
            </a:r>
            <a:r>
              <a:rPr lang="en-US" sz="2400" dirty="0">
                <a:latin typeface="Times New Roman"/>
                <a:ea typeface="Times New Roman"/>
              </a:rPr>
              <a:t>. </a:t>
            </a:r>
            <a:endParaRPr lang="en-US" sz="2400" b="1" dirty="0">
              <a:effectLst/>
              <a:latin typeface="Times New Roman"/>
              <a:ea typeface="Times New Roman"/>
            </a:endParaRPr>
          </a:p>
        </p:txBody>
      </p:sp>
    </p:spTree>
    <p:extLst>
      <p:ext uri="{BB962C8B-B14F-4D97-AF65-F5344CB8AC3E}">
        <p14:creationId xmlns:p14="http://schemas.microsoft.com/office/powerpoint/2010/main" val="3457516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5" y="228600"/>
            <a:ext cx="8991600" cy="6278642"/>
          </a:xfrm>
          <a:prstGeom prst="rect">
            <a:avLst/>
          </a:prstGeom>
        </p:spPr>
        <p:txBody>
          <a:bodyPr wrap="square">
            <a:spAutoFit/>
          </a:bodyPr>
          <a:lstStyle/>
          <a:p>
            <a:pPr>
              <a:lnSpc>
                <a:spcPct val="150000"/>
              </a:lnSpc>
            </a:pPr>
            <a:r>
              <a:rPr lang="en-US" sz="2400" b="1" dirty="0">
                <a:latin typeface="Times New Roman"/>
                <a:ea typeface="Calibri"/>
              </a:rPr>
              <a:t>B.</a:t>
            </a:r>
            <a:r>
              <a:rPr lang="en-US" sz="2400" dirty="0">
                <a:latin typeface="Times New Roman"/>
                <a:ea typeface="Calibri"/>
              </a:rPr>
              <a:t> </a:t>
            </a:r>
            <a:r>
              <a:rPr lang="en-US" sz="2400" b="1" dirty="0">
                <a:latin typeface="Times New Roman"/>
                <a:ea typeface="Calibri"/>
              </a:rPr>
              <a:t>Bacterial </a:t>
            </a:r>
            <a:r>
              <a:rPr lang="en-US" sz="2400" b="1" dirty="0" err="1">
                <a:latin typeface="Times New Roman"/>
                <a:ea typeface="Calibri"/>
              </a:rPr>
              <a:t>sialadenitis</a:t>
            </a:r>
            <a:r>
              <a:rPr lang="en-US" sz="2400" dirty="0" smtClean="0">
                <a:latin typeface="Times New Roman"/>
                <a:ea typeface="Calibri"/>
              </a:rPr>
              <a:t>:</a:t>
            </a:r>
          </a:p>
          <a:p>
            <a:pPr marL="342900" indent="-342900">
              <a:lnSpc>
                <a:spcPct val="150000"/>
              </a:lnSpc>
              <a:buFontTx/>
              <a:buChar char="-"/>
            </a:pPr>
            <a:r>
              <a:rPr lang="en-US" sz="2400" dirty="0" smtClean="0">
                <a:latin typeface="Times New Roman"/>
                <a:ea typeface="Calibri"/>
              </a:rPr>
              <a:t>Present </a:t>
            </a:r>
            <a:r>
              <a:rPr lang="en-US" sz="2400" dirty="0">
                <a:latin typeface="Times New Roman"/>
                <a:ea typeface="Calibri"/>
              </a:rPr>
              <a:t>as an acute or chronic condition </a:t>
            </a:r>
            <a:endParaRPr lang="en-US" sz="2400" dirty="0" smtClean="0">
              <a:latin typeface="Times New Roman"/>
              <a:ea typeface="Calibri"/>
            </a:endParaRPr>
          </a:p>
          <a:p>
            <a:pPr marL="342900" indent="-342900">
              <a:lnSpc>
                <a:spcPct val="150000"/>
              </a:lnSpc>
              <a:buFontTx/>
              <a:buChar char="-"/>
            </a:pPr>
            <a:r>
              <a:rPr lang="en-US" sz="2800" dirty="0" smtClean="0">
                <a:solidFill>
                  <a:srgbClr val="FF0000"/>
                </a:solidFill>
                <a:latin typeface="Times New Roman"/>
                <a:ea typeface="Calibri"/>
              </a:rPr>
              <a:t>Acute </a:t>
            </a:r>
            <a:r>
              <a:rPr lang="en-US" sz="2800" dirty="0">
                <a:solidFill>
                  <a:srgbClr val="FF0000"/>
                </a:solidFill>
                <a:latin typeface="Times New Roman"/>
                <a:ea typeface="Calibri"/>
              </a:rPr>
              <a:t>bacterial </a:t>
            </a:r>
            <a:r>
              <a:rPr lang="en-US" sz="2400" dirty="0" err="1">
                <a:latin typeface="Times New Roman"/>
                <a:ea typeface="Calibri"/>
              </a:rPr>
              <a:t>sialadenitis</a:t>
            </a:r>
            <a:r>
              <a:rPr lang="en-US" sz="2400" dirty="0">
                <a:latin typeface="Times New Roman"/>
                <a:ea typeface="Calibri"/>
              </a:rPr>
              <a:t> particularly involves </a:t>
            </a:r>
            <a:r>
              <a:rPr lang="en-US" sz="2400" dirty="0">
                <a:solidFill>
                  <a:srgbClr val="FF0000"/>
                </a:solidFill>
                <a:latin typeface="Times New Roman"/>
                <a:ea typeface="Calibri"/>
              </a:rPr>
              <a:t>the parotid glands </a:t>
            </a:r>
            <a:r>
              <a:rPr lang="en-US" sz="2400" dirty="0">
                <a:latin typeface="Times New Roman"/>
                <a:ea typeface="Calibri"/>
              </a:rPr>
              <a:t>and traditionally affected debilitated patients, particularly postoperatively, as a result of </a:t>
            </a:r>
            <a:r>
              <a:rPr lang="en-US" sz="2400" dirty="0" err="1">
                <a:latin typeface="Times New Roman"/>
                <a:ea typeface="Calibri"/>
              </a:rPr>
              <a:t>xerostomia</a:t>
            </a:r>
            <a:r>
              <a:rPr lang="en-US" sz="2400" dirty="0">
                <a:latin typeface="Times New Roman"/>
                <a:ea typeface="Calibri"/>
              </a:rPr>
              <a:t> secondary to dehydration</a:t>
            </a:r>
            <a:r>
              <a:rPr lang="en-US" sz="2400" dirty="0" smtClean="0">
                <a:latin typeface="Times New Roman"/>
                <a:ea typeface="Calibri"/>
              </a:rPr>
              <a:t>.</a:t>
            </a:r>
          </a:p>
          <a:p>
            <a:pPr marL="342900" indent="-342900">
              <a:lnSpc>
                <a:spcPct val="150000"/>
              </a:lnSpc>
              <a:buFontTx/>
              <a:buChar char="-"/>
            </a:pPr>
            <a:r>
              <a:rPr lang="en-US" sz="2400" dirty="0" smtClean="0">
                <a:latin typeface="Times New Roman"/>
                <a:ea typeface="Calibri"/>
              </a:rPr>
              <a:t>  It </a:t>
            </a:r>
            <a:r>
              <a:rPr lang="en-US" sz="2400" dirty="0">
                <a:latin typeface="Times New Roman"/>
                <a:ea typeface="Calibri"/>
              </a:rPr>
              <a:t>is more commonly seen in patients with severe </a:t>
            </a:r>
            <a:r>
              <a:rPr lang="en-US" sz="2400" dirty="0" err="1">
                <a:latin typeface="Times New Roman"/>
                <a:ea typeface="Calibri"/>
              </a:rPr>
              <a:t>xerostomia</a:t>
            </a:r>
            <a:r>
              <a:rPr lang="en-US" sz="2400" dirty="0">
                <a:latin typeface="Times New Roman"/>
                <a:ea typeface="Calibri"/>
              </a:rPr>
              <a:t>, particularly </a:t>
            </a:r>
            <a:r>
              <a:rPr lang="en-US" sz="2400" dirty="0" err="1">
                <a:latin typeface="Times New Roman"/>
                <a:ea typeface="Calibri"/>
              </a:rPr>
              <a:t>Sjogren's</a:t>
            </a:r>
            <a:r>
              <a:rPr lang="en-US" sz="2400" dirty="0">
                <a:latin typeface="Times New Roman"/>
                <a:ea typeface="Calibri"/>
              </a:rPr>
              <a:t> syndrome, and as an uncommon complication of drugs that cause </a:t>
            </a:r>
            <a:r>
              <a:rPr lang="en-US" sz="2400" dirty="0" err="1">
                <a:latin typeface="Times New Roman"/>
                <a:ea typeface="Calibri"/>
              </a:rPr>
              <a:t>xerostomia</a:t>
            </a:r>
            <a:r>
              <a:rPr lang="en-US" sz="2400" dirty="0" smtClean="0">
                <a:latin typeface="Times New Roman"/>
                <a:ea typeface="Calibri"/>
              </a:rPr>
              <a:t>.</a:t>
            </a:r>
          </a:p>
          <a:p>
            <a:pPr marL="342900" indent="-342900">
              <a:lnSpc>
                <a:spcPct val="150000"/>
              </a:lnSpc>
              <a:buFontTx/>
              <a:buChar char="-"/>
            </a:pPr>
            <a:r>
              <a:rPr lang="en-US" sz="2400" dirty="0" smtClean="0">
                <a:latin typeface="Times New Roman"/>
                <a:ea typeface="Calibri"/>
              </a:rPr>
              <a:t> </a:t>
            </a:r>
            <a:r>
              <a:rPr lang="en-US" sz="2400" dirty="0">
                <a:latin typeface="Times New Roman"/>
                <a:ea typeface="Calibri"/>
              </a:rPr>
              <a:t>It is usually caused by ascending organisms from the oral cavity. Important bacterial causes include </a:t>
            </a:r>
            <a:r>
              <a:rPr lang="en-US" sz="2400" i="1" dirty="0">
                <a:latin typeface="Times New Roman"/>
                <a:ea typeface="Calibri"/>
              </a:rPr>
              <a:t>Staphylococcus </a:t>
            </a:r>
            <a:r>
              <a:rPr lang="en-US" sz="2400" i="1" dirty="0" err="1">
                <a:latin typeface="Times New Roman"/>
                <a:ea typeface="Calibri"/>
              </a:rPr>
              <a:t>aureus</a:t>
            </a:r>
            <a:r>
              <a:rPr lang="en-US" sz="2400" i="1" dirty="0">
                <a:latin typeface="Times New Roman"/>
                <a:ea typeface="Calibri"/>
              </a:rPr>
              <a:t> </a:t>
            </a:r>
            <a:r>
              <a:rPr lang="en-US" sz="2400" dirty="0">
                <a:latin typeface="Times New Roman"/>
                <a:ea typeface="Calibri"/>
              </a:rPr>
              <a:t>and</a:t>
            </a:r>
            <a:r>
              <a:rPr lang="en-US" sz="2400" i="1" dirty="0">
                <a:latin typeface="Times New Roman"/>
                <a:ea typeface="Calibri"/>
              </a:rPr>
              <a:t> streptococcus </a:t>
            </a:r>
            <a:r>
              <a:rPr lang="en-US" sz="2400" i="1" dirty="0" err="1">
                <a:latin typeface="Times New Roman"/>
                <a:ea typeface="Calibri"/>
              </a:rPr>
              <a:t>pyogenes</a:t>
            </a:r>
            <a:r>
              <a:rPr lang="en-US" sz="2400" i="1" dirty="0">
                <a:latin typeface="Times New Roman"/>
                <a:ea typeface="Calibri"/>
              </a:rPr>
              <a:t>.</a:t>
            </a:r>
            <a:endParaRPr lang="en-US" sz="2400" dirty="0"/>
          </a:p>
        </p:txBody>
      </p:sp>
    </p:spTree>
    <p:extLst>
      <p:ext uri="{BB962C8B-B14F-4D97-AF65-F5344CB8AC3E}">
        <p14:creationId xmlns:p14="http://schemas.microsoft.com/office/powerpoint/2010/main" val="4037174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64" y="457200"/>
            <a:ext cx="8839200" cy="3857466"/>
          </a:xfrm>
          <a:prstGeom prst="rect">
            <a:avLst/>
          </a:prstGeom>
        </p:spPr>
        <p:txBody>
          <a:bodyPr wrap="square">
            <a:spAutoFit/>
          </a:bodyPr>
          <a:lstStyle/>
          <a:p>
            <a:pPr algn="just">
              <a:lnSpc>
                <a:spcPct val="150000"/>
              </a:lnSpc>
              <a:spcAft>
                <a:spcPts val="1000"/>
              </a:spcAft>
            </a:pPr>
            <a:r>
              <a:rPr lang="en-US" sz="2800" b="1" dirty="0">
                <a:latin typeface="Times New Roman"/>
                <a:ea typeface="Calibri"/>
                <a:cs typeface="Arial"/>
              </a:rPr>
              <a:t>clinical features </a:t>
            </a:r>
            <a:endParaRPr lang="en-US" sz="2800" b="1" dirty="0" smtClean="0">
              <a:latin typeface="Times New Roman"/>
              <a:ea typeface="Calibri"/>
              <a:cs typeface="Arial"/>
            </a:endParaRPr>
          </a:p>
          <a:p>
            <a:pPr algn="just">
              <a:lnSpc>
                <a:spcPct val="150000"/>
              </a:lnSpc>
              <a:spcAft>
                <a:spcPts val="1000"/>
              </a:spcAft>
            </a:pPr>
            <a:r>
              <a:rPr lang="en-US" sz="2800" b="1" dirty="0" smtClean="0">
                <a:latin typeface="Times New Roman"/>
                <a:ea typeface="Calibri"/>
                <a:cs typeface="Arial"/>
              </a:rPr>
              <a:t>-</a:t>
            </a:r>
            <a:r>
              <a:rPr lang="en-US" sz="2400" dirty="0">
                <a:solidFill>
                  <a:srgbClr val="FF0000"/>
                </a:solidFill>
                <a:latin typeface="Times New Roman"/>
                <a:ea typeface="Calibri"/>
              </a:rPr>
              <a:t>Typical</a:t>
            </a:r>
            <a:r>
              <a:rPr lang="en-US" sz="2400" dirty="0">
                <a:latin typeface="Times New Roman"/>
                <a:ea typeface="Calibri"/>
              </a:rPr>
              <a:t> clinical features </a:t>
            </a:r>
            <a:r>
              <a:rPr lang="en-US" sz="2400" b="1" dirty="0" smtClean="0">
                <a:latin typeface="Times New Roman"/>
                <a:ea typeface="Calibri"/>
                <a:cs typeface="Arial"/>
              </a:rPr>
              <a:t> </a:t>
            </a:r>
            <a:r>
              <a:rPr lang="en-US" sz="2400" dirty="0" smtClean="0">
                <a:latin typeface="Times New Roman"/>
                <a:ea typeface="Calibri"/>
                <a:cs typeface="Arial"/>
              </a:rPr>
              <a:t>are </a:t>
            </a:r>
            <a:r>
              <a:rPr lang="en-US" sz="2400" dirty="0">
                <a:solidFill>
                  <a:srgbClr val="FF0000"/>
                </a:solidFill>
                <a:latin typeface="Times New Roman"/>
                <a:ea typeface="Calibri"/>
                <a:cs typeface="Arial"/>
              </a:rPr>
              <a:t>pain in one or both parotids </a:t>
            </a:r>
            <a:r>
              <a:rPr lang="en-US" sz="2400" dirty="0">
                <a:latin typeface="Times New Roman"/>
                <a:ea typeface="Calibri"/>
                <a:cs typeface="Arial"/>
              </a:rPr>
              <a:t>with</a:t>
            </a:r>
            <a:r>
              <a:rPr lang="en-US" sz="2400" i="1" dirty="0">
                <a:latin typeface="Times New Roman"/>
                <a:ea typeface="Calibri"/>
                <a:cs typeface="Arial"/>
              </a:rPr>
              <a:t> </a:t>
            </a:r>
            <a:r>
              <a:rPr lang="en-US" sz="2400" dirty="0">
                <a:latin typeface="Times New Roman"/>
                <a:ea typeface="Calibri"/>
                <a:cs typeface="Arial"/>
              </a:rPr>
              <a:t>swelling, redness and tenderness and often increasing malaise</a:t>
            </a:r>
            <a:r>
              <a:rPr lang="en-US" sz="2400" i="1" dirty="0">
                <a:latin typeface="Times New Roman"/>
                <a:ea typeface="Calibri"/>
                <a:cs typeface="Arial"/>
              </a:rPr>
              <a:t> </a:t>
            </a:r>
            <a:r>
              <a:rPr lang="en-US" sz="2400" dirty="0">
                <a:latin typeface="Times New Roman"/>
                <a:ea typeface="Calibri"/>
                <a:cs typeface="Arial"/>
              </a:rPr>
              <a:t>and fever. </a:t>
            </a:r>
            <a:endParaRPr lang="en-US" sz="2400" dirty="0" smtClean="0">
              <a:latin typeface="Times New Roman"/>
              <a:ea typeface="Calibri"/>
              <a:cs typeface="Arial"/>
            </a:endParaRPr>
          </a:p>
          <a:p>
            <a:pPr algn="just">
              <a:lnSpc>
                <a:spcPct val="150000"/>
              </a:lnSpc>
              <a:spcAft>
                <a:spcPts val="1000"/>
              </a:spcAft>
            </a:pPr>
            <a:r>
              <a:rPr lang="en-US" sz="2400" dirty="0" smtClean="0">
                <a:latin typeface="Times New Roman"/>
                <a:ea typeface="Calibri"/>
                <a:cs typeface="Arial"/>
              </a:rPr>
              <a:t>- The </a:t>
            </a:r>
            <a:r>
              <a:rPr lang="en-US" sz="2400" dirty="0">
                <a:latin typeface="Times New Roman"/>
                <a:ea typeface="Calibri"/>
                <a:cs typeface="Arial"/>
              </a:rPr>
              <a:t>regional lymph nodes are enlarged and tender,</a:t>
            </a:r>
            <a:r>
              <a:rPr lang="en-US" sz="2400" i="1" dirty="0">
                <a:latin typeface="Times New Roman"/>
                <a:ea typeface="Calibri"/>
                <a:cs typeface="Arial"/>
              </a:rPr>
              <a:t> </a:t>
            </a:r>
            <a:r>
              <a:rPr lang="en-US" sz="2400" dirty="0">
                <a:latin typeface="Times New Roman"/>
                <a:ea typeface="Calibri"/>
                <a:cs typeface="Arial"/>
              </a:rPr>
              <a:t>and pus exudes or can be expressed from the parotid duct.</a:t>
            </a:r>
            <a:r>
              <a:rPr lang="en-US" sz="2400" i="1" dirty="0">
                <a:latin typeface="Times New Roman"/>
                <a:ea typeface="Calibri"/>
                <a:cs typeface="Arial"/>
              </a:rPr>
              <a:t> </a:t>
            </a:r>
            <a:endParaRPr lang="en-US" sz="2400" dirty="0">
              <a:ea typeface="Calibri"/>
              <a:cs typeface="Arial"/>
            </a:endParaRPr>
          </a:p>
        </p:txBody>
      </p:sp>
      <p:pic>
        <p:nvPicPr>
          <p:cNvPr id="3" name="Picture 2"/>
          <p:cNvPicPr/>
          <p:nvPr/>
        </p:nvPicPr>
        <p:blipFill>
          <a:blip r:embed="rId2" cstate="print"/>
          <a:srcRect/>
          <a:stretch>
            <a:fillRect/>
          </a:stretch>
        </p:blipFill>
        <p:spPr bwMode="auto">
          <a:xfrm>
            <a:off x="5616574" y="4050722"/>
            <a:ext cx="3416589" cy="2654877"/>
          </a:xfrm>
          <a:prstGeom prst="rect">
            <a:avLst/>
          </a:prstGeom>
          <a:noFill/>
          <a:ln w="9525">
            <a:noFill/>
            <a:miter lim="800000"/>
            <a:headEnd/>
            <a:tailEnd/>
          </a:ln>
        </p:spPr>
      </p:pic>
    </p:spTree>
    <p:extLst>
      <p:ext uri="{BB962C8B-B14F-4D97-AF65-F5344CB8AC3E}">
        <p14:creationId xmlns:p14="http://schemas.microsoft.com/office/powerpoint/2010/main" val="2917868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964" y="457200"/>
            <a:ext cx="8839200" cy="1915717"/>
          </a:xfrm>
          <a:prstGeom prst="rect">
            <a:avLst/>
          </a:prstGeom>
        </p:spPr>
        <p:txBody>
          <a:bodyPr wrap="square">
            <a:spAutoFit/>
          </a:bodyPr>
          <a:lstStyle/>
          <a:p>
            <a:pPr algn="just">
              <a:lnSpc>
                <a:spcPct val="150000"/>
              </a:lnSpc>
              <a:spcAft>
                <a:spcPts val="1000"/>
              </a:spcAft>
            </a:pPr>
            <a:r>
              <a:rPr lang="en-US" sz="2800" b="1" dirty="0" smtClean="0">
                <a:latin typeface="Times New Roman"/>
                <a:ea typeface="Calibri"/>
                <a:cs typeface="Arial"/>
              </a:rPr>
              <a:t>Microscopically</a:t>
            </a:r>
          </a:p>
          <a:p>
            <a:pPr algn="just">
              <a:lnSpc>
                <a:spcPct val="150000"/>
              </a:lnSpc>
              <a:spcAft>
                <a:spcPts val="1000"/>
              </a:spcAft>
            </a:pPr>
            <a:r>
              <a:rPr lang="en-US" sz="2400" dirty="0">
                <a:latin typeface="Times New Roman"/>
                <a:ea typeface="Calibri"/>
                <a:cs typeface="Arial"/>
              </a:rPr>
              <a:t>A</a:t>
            </a:r>
            <a:r>
              <a:rPr lang="en-US" sz="2400" dirty="0" smtClean="0">
                <a:latin typeface="Times New Roman"/>
                <a:ea typeface="Calibri"/>
                <a:cs typeface="Arial"/>
              </a:rPr>
              <a:t>n </a:t>
            </a:r>
            <a:r>
              <a:rPr lang="en-US" sz="2400" dirty="0">
                <a:latin typeface="Times New Roman"/>
                <a:ea typeface="Calibri"/>
                <a:cs typeface="Arial"/>
              </a:rPr>
              <a:t>intense acute inflammatory infiltrate extends into the </a:t>
            </a:r>
            <a:r>
              <a:rPr lang="en-US" sz="2400" dirty="0" err="1">
                <a:latin typeface="Times New Roman"/>
                <a:ea typeface="Calibri"/>
                <a:cs typeface="Arial"/>
              </a:rPr>
              <a:t>periductal</a:t>
            </a:r>
            <a:r>
              <a:rPr lang="en-US" sz="2400" dirty="0">
                <a:latin typeface="Times New Roman"/>
                <a:ea typeface="Calibri"/>
                <a:cs typeface="Arial"/>
              </a:rPr>
              <a:t> tissues is seen.</a:t>
            </a:r>
            <a:endParaRPr lang="en-US" sz="2400" dirty="0">
              <a:ea typeface="Calibri"/>
              <a:cs typeface="Aria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2667000"/>
            <a:ext cx="367665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792413"/>
            <a:ext cx="3505200"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424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596745" cy="5170646"/>
          </a:xfrm>
          <a:prstGeom prst="rect">
            <a:avLst/>
          </a:prstGeom>
        </p:spPr>
        <p:txBody>
          <a:bodyPr wrap="square">
            <a:spAutoFit/>
          </a:bodyPr>
          <a:lstStyle/>
          <a:p>
            <a:pPr>
              <a:lnSpc>
                <a:spcPct val="150000"/>
              </a:lnSpc>
            </a:pPr>
            <a:r>
              <a:rPr lang="en-US" sz="2400" b="1" dirty="0">
                <a:latin typeface="Times New Roman"/>
                <a:ea typeface="Calibri"/>
                <a:cs typeface="Arial"/>
              </a:rPr>
              <a:t> </a:t>
            </a:r>
            <a:r>
              <a:rPr lang="en-US" sz="2800" b="1" dirty="0">
                <a:latin typeface="Times New Roman"/>
                <a:ea typeface="Calibri"/>
                <a:cs typeface="Arial"/>
              </a:rPr>
              <a:t>Chronic bacterial </a:t>
            </a:r>
            <a:r>
              <a:rPr lang="en-US" sz="2800" b="1" dirty="0" err="1" smtClean="0">
                <a:latin typeface="Times New Roman"/>
                <a:ea typeface="Calibri"/>
                <a:cs typeface="Arial"/>
              </a:rPr>
              <a:t>sialadenitis</a:t>
            </a:r>
            <a:endParaRPr lang="en-US" sz="2800" b="1" dirty="0" smtClean="0">
              <a:latin typeface="Times New Roman"/>
              <a:ea typeface="Calibri"/>
              <a:cs typeface="Arial"/>
            </a:endParaRPr>
          </a:p>
          <a:p>
            <a:pPr marL="342900" indent="-342900">
              <a:lnSpc>
                <a:spcPct val="150000"/>
              </a:lnSpc>
              <a:buFontTx/>
              <a:buChar char="-"/>
            </a:pPr>
            <a:r>
              <a:rPr lang="en-US" sz="2400" dirty="0" smtClean="0">
                <a:latin typeface="Times New Roman"/>
                <a:ea typeface="Calibri"/>
                <a:cs typeface="Arial"/>
              </a:rPr>
              <a:t>Is </a:t>
            </a:r>
            <a:r>
              <a:rPr lang="en-US" sz="2400" dirty="0">
                <a:latin typeface="Times New Roman"/>
                <a:ea typeface="Calibri"/>
                <a:cs typeface="Arial"/>
              </a:rPr>
              <a:t>usually a complication of </a:t>
            </a:r>
            <a:r>
              <a:rPr lang="en-US" sz="2400" dirty="0">
                <a:solidFill>
                  <a:srgbClr val="FF0000"/>
                </a:solidFill>
                <a:latin typeface="Times New Roman"/>
                <a:ea typeface="Calibri"/>
                <a:cs typeface="Arial"/>
              </a:rPr>
              <a:t>duct obstruction</a:t>
            </a:r>
            <a:r>
              <a:rPr lang="en-US" sz="2400" dirty="0">
                <a:latin typeface="Times New Roman"/>
                <a:ea typeface="Calibri"/>
                <a:cs typeface="Arial"/>
              </a:rPr>
              <a:t>, or due </a:t>
            </a:r>
            <a:r>
              <a:rPr lang="en-US" sz="2400" dirty="0">
                <a:solidFill>
                  <a:srgbClr val="FF0000"/>
                </a:solidFill>
                <a:latin typeface="Times New Roman"/>
                <a:ea typeface="Calibri"/>
                <a:cs typeface="Arial"/>
              </a:rPr>
              <a:t>to decreased salivary flow </a:t>
            </a:r>
            <a:r>
              <a:rPr lang="en-US" sz="2400" dirty="0">
                <a:latin typeface="Times New Roman"/>
                <a:ea typeface="Calibri"/>
                <a:cs typeface="Arial"/>
              </a:rPr>
              <a:t>with low grade ascending infection.</a:t>
            </a:r>
            <a:r>
              <a:rPr lang="en-US" sz="2400" b="1" dirty="0">
                <a:latin typeface="Times New Roman"/>
                <a:ea typeface="Calibri"/>
                <a:cs typeface="Arial"/>
              </a:rPr>
              <a:t> </a:t>
            </a:r>
            <a:endParaRPr lang="en-US" sz="2400" b="1" dirty="0" smtClean="0">
              <a:latin typeface="Times New Roman"/>
              <a:ea typeface="Calibri"/>
              <a:cs typeface="Arial"/>
            </a:endParaRPr>
          </a:p>
          <a:p>
            <a:pPr marL="342900" indent="-342900">
              <a:lnSpc>
                <a:spcPct val="150000"/>
              </a:lnSpc>
              <a:buFontTx/>
              <a:buChar char="-"/>
            </a:pPr>
            <a:r>
              <a:rPr lang="en-US" sz="2400" dirty="0" smtClean="0">
                <a:latin typeface="Times New Roman"/>
                <a:ea typeface="Calibri"/>
                <a:cs typeface="Arial"/>
              </a:rPr>
              <a:t>Mostly </a:t>
            </a:r>
            <a:r>
              <a:rPr lang="en-US" sz="2400" dirty="0">
                <a:solidFill>
                  <a:srgbClr val="FF0000"/>
                </a:solidFill>
                <a:latin typeface="Times New Roman"/>
                <a:ea typeface="Calibri"/>
                <a:cs typeface="Arial"/>
              </a:rPr>
              <a:t>unilateral</a:t>
            </a:r>
            <a:r>
              <a:rPr lang="en-US" sz="2400" dirty="0">
                <a:latin typeface="Times New Roman"/>
                <a:ea typeface="Calibri"/>
                <a:cs typeface="Arial"/>
              </a:rPr>
              <a:t> and associated with </a:t>
            </a:r>
            <a:r>
              <a:rPr lang="en-US" sz="2400" dirty="0">
                <a:solidFill>
                  <a:srgbClr val="FF0000"/>
                </a:solidFill>
                <a:latin typeface="Times New Roman"/>
                <a:ea typeface="Calibri"/>
                <a:cs typeface="Arial"/>
              </a:rPr>
              <a:t>recurrent</a:t>
            </a:r>
            <a:r>
              <a:rPr lang="en-US" sz="2400" b="1" dirty="0">
                <a:solidFill>
                  <a:srgbClr val="FF0000"/>
                </a:solidFill>
                <a:latin typeface="Times New Roman"/>
                <a:ea typeface="Calibri"/>
                <a:cs typeface="Arial"/>
              </a:rPr>
              <a:t> </a:t>
            </a:r>
            <a:r>
              <a:rPr lang="en-US" sz="2400" dirty="0">
                <a:latin typeface="Times New Roman"/>
                <a:ea typeface="Calibri"/>
                <a:cs typeface="Arial"/>
              </a:rPr>
              <a:t>painful swelling of the gland. </a:t>
            </a:r>
            <a:endParaRPr lang="en-US" sz="2400" dirty="0" smtClean="0">
              <a:latin typeface="Times New Roman"/>
              <a:ea typeface="Calibri"/>
              <a:cs typeface="Arial"/>
            </a:endParaRPr>
          </a:p>
          <a:p>
            <a:pPr marL="342900" indent="-342900">
              <a:lnSpc>
                <a:spcPct val="150000"/>
              </a:lnSpc>
              <a:buFontTx/>
              <a:buChar char="-"/>
            </a:pPr>
            <a:r>
              <a:rPr lang="en-US" sz="2400" dirty="0" smtClean="0">
                <a:solidFill>
                  <a:srgbClr val="FF0000"/>
                </a:solidFill>
                <a:latin typeface="Times New Roman"/>
                <a:ea typeface="Calibri"/>
                <a:cs typeface="Arial"/>
              </a:rPr>
              <a:t>The </a:t>
            </a:r>
            <a:r>
              <a:rPr lang="en-US" sz="2400" dirty="0">
                <a:solidFill>
                  <a:srgbClr val="FF0000"/>
                </a:solidFill>
                <a:latin typeface="Times New Roman"/>
                <a:ea typeface="Calibri"/>
                <a:cs typeface="Arial"/>
              </a:rPr>
              <a:t>submandibular </a:t>
            </a:r>
            <a:r>
              <a:rPr lang="en-US" sz="2400" dirty="0">
                <a:latin typeface="Times New Roman"/>
                <a:ea typeface="Calibri"/>
                <a:cs typeface="Arial"/>
              </a:rPr>
              <a:t>gland is much more commonly affected, and the duct orifice may appear inflamed and red. </a:t>
            </a:r>
            <a:endParaRPr lang="en-US" sz="2400" dirty="0" smtClean="0">
              <a:latin typeface="Times New Roman"/>
              <a:ea typeface="Calibri"/>
              <a:cs typeface="Arial"/>
            </a:endParaRPr>
          </a:p>
          <a:p>
            <a:pPr marL="342900" indent="-342900">
              <a:lnSpc>
                <a:spcPct val="150000"/>
              </a:lnSpc>
              <a:buFontTx/>
              <a:buChar char="-"/>
            </a:pPr>
            <a:r>
              <a:rPr lang="en-US" sz="2400" dirty="0" err="1" smtClean="0">
                <a:solidFill>
                  <a:srgbClr val="FF0000"/>
                </a:solidFill>
                <a:latin typeface="Times New Roman"/>
                <a:ea typeface="Calibri"/>
                <a:cs typeface="Arial"/>
              </a:rPr>
              <a:t>Sialography</a:t>
            </a:r>
            <a:r>
              <a:rPr lang="en-US" sz="2400" dirty="0" smtClean="0">
                <a:latin typeface="Times New Roman"/>
                <a:ea typeface="Calibri"/>
                <a:cs typeface="Arial"/>
              </a:rPr>
              <a:t> </a:t>
            </a:r>
            <a:r>
              <a:rPr lang="en-US" sz="2400" dirty="0">
                <a:latin typeface="Times New Roman"/>
                <a:ea typeface="Calibri"/>
                <a:cs typeface="Arial"/>
              </a:rPr>
              <a:t>may show</a:t>
            </a:r>
            <a:r>
              <a:rPr lang="en-US" sz="2400" b="1" dirty="0">
                <a:latin typeface="Times New Roman"/>
                <a:ea typeface="Calibri"/>
                <a:cs typeface="Arial"/>
              </a:rPr>
              <a:t> </a:t>
            </a:r>
            <a:r>
              <a:rPr lang="en-US" sz="2400" dirty="0">
                <a:latin typeface="Times New Roman"/>
                <a:ea typeface="Calibri"/>
                <a:cs typeface="Arial"/>
              </a:rPr>
              <a:t>dilatation of ducts (</a:t>
            </a:r>
            <a:r>
              <a:rPr lang="en-US" sz="2400" dirty="0" err="1">
                <a:latin typeface="Times New Roman"/>
                <a:ea typeface="Calibri"/>
                <a:cs typeface="Arial"/>
              </a:rPr>
              <a:t>sialectasia</a:t>
            </a:r>
            <a:r>
              <a:rPr lang="en-US" sz="2400" dirty="0">
                <a:latin typeface="Times New Roman"/>
                <a:ea typeface="Calibri"/>
                <a:cs typeface="Arial"/>
              </a:rPr>
              <a:t>) behind the obstruction</a:t>
            </a:r>
            <a:r>
              <a:rPr lang="en-US" dirty="0">
                <a:latin typeface="Times New Roman"/>
                <a:ea typeface="Calibri"/>
                <a:cs typeface="Arial"/>
              </a:rPr>
              <a:t>. </a:t>
            </a:r>
            <a:endParaRPr lang="en-US" dirty="0"/>
          </a:p>
        </p:txBody>
      </p:sp>
    </p:spTree>
    <p:extLst>
      <p:ext uri="{BB962C8B-B14F-4D97-AF65-F5344CB8AC3E}">
        <p14:creationId xmlns:p14="http://schemas.microsoft.com/office/powerpoint/2010/main" val="3490250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11603"/>
            <a:ext cx="8596745" cy="2400657"/>
          </a:xfrm>
          <a:prstGeom prst="rect">
            <a:avLst/>
          </a:prstGeom>
        </p:spPr>
        <p:txBody>
          <a:bodyPr wrap="square">
            <a:spAutoFit/>
          </a:bodyPr>
          <a:lstStyle/>
          <a:p>
            <a:pPr>
              <a:lnSpc>
                <a:spcPct val="150000"/>
              </a:lnSpc>
            </a:pPr>
            <a:r>
              <a:rPr lang="en-US" sz="2400" dirty="0" smtClean="0">
                <a:latin typeface="Times New Roman"/>
                <a:ea typeface="Calibri"/>
                <a:cs typeface="Arial"/>
              </a:rPr>
              <a:t>.</a:t>
            </a:r>
            <a:r>
              <a:rPr lang="en-US" sz="2800" b="1" dirty="0" smtClean="0">
                <a:latin typeface="Times New Roman"/>
                <a:ea typeface="Calibri"/>
                <a:cs typeface="Arial"/>
              </a:rPr>
              <a:t> Microscopically </a:t>
            </a:r>
          </a:p>
          <a:p>
            <a:pPr>
              <a:lnSpc>
                <a:spcPct val="150000"/>
              </a:lnSpc>
            </a:pPr>
            <a:r>
              <a:rPr lang="en-US" sz="2400" dirty="0" smtClean="0">
                <a:latin typeface="Times New Roman"/>
                <a:ea typeface="Calibri"/>
                <a:cs typeface="Arial"/>
              </a:rPr>
              <a:t>- Varying </a:t>
            </a:r>
            <a:r>
              <a:rPr lang="en-US" sz="2400" dirty="0">
                <a:latin typeface="Times New Roman"/>
                <a:ea typeface="Calibri"/>
                <a:cs typeface="Arial"/>
              </a:rPr>
              <a:t>degrees of destruction of </a:t>
            </a:r>
            <a:r>
              <a:rPr lang="en-US" sz="2400" dirty="0" err="1">
                <a:latin typeface="Times New Roman"/>
                <a:ea typeface="Calibri"/>
                <a:cs typeface="Arial"/>
              </a:rPr>
              <a:t>acini</a:t>
            </a:r>
            <a:r>
              <a:rPr lang="en-US" sz="2400" dirty="0">
                <a:latin typeface="Times New Roman"/>
                <a:ea typeface="Calibri"/>
                <a:cs typeface="Arial"/>
              </a:rPr>
              <a:t>, duct dilatation</a:t>
            </a:r>
            <a:r>
              <a:rPr lang="en-US" sz="2400" b="1" dirty="0">
                <a:latin typeface="Times New Roman"/>
                <a:ea typeface="Calibri"/>
                <a:cs typeface="Arial"/>
              </a:rPr>
              <a:t> </a:t>
            </a:r>
            <a:r>
              <a:rPr lang="en-US" sz="2400" dirty="0">
                <a:latin typeface="Times New Roman"/>
                <a:ea typeface="Calibri"/>
                <a:cs typeface="Arial"/>
              </a:rPr>
              <a:t>and a scattered chronic inflammatory cellular infiltrate, </a:t>
            </a:r>
            <a:r>
              <a:rPr lang="en-US" sz="2400" dirty="0">
                <a:solidFill>
                  <a:srgbClr val="FF0000"/>
                </a:solidFill>
                <a:latin typeface="Times New Roman"/>
                <a:ea typeface="Calibri"/>
                <a:cs typeface="Arial"/>
              </a:rPr>
              <a:t>and interstitial</a:t>
            </a:r>
            <a:r>
              <a:rPr lang="en-US" sz="2400" b="1" dirty="0">
                <a:solidFill>
                  <a:srgbClr val="FF0000"/>
                </a:solidFill>
                <a:latin typeface="Times New Roman"/>
                <a:ea typeface="Calibri"/>
                <a:cs typeface="Arial"/>
              </a:rPr>
              <a:t> </a:t>
            </a:r>
            <a:r>
              <a:rPr lang="en-US" sz="2400" dirty="0">
                <a:solidFill>
                  <a:srgbClr val="FF0000"/>
                </a:solidFill>
                <a:latin typeface="Times New Roman"/>
                <a:ea typeface="Calibri"/>
                <a:cs typeface="Arial"/>
              </a:rPr>
              <a:t>fibrosis</a:t>
            </a:r>
            <a:r>
              <a:rPr lang="en-US" sz="2400" dirty="0">
                <a:latin typeface="Times New Roman"/>
                <a:ea typeface="Calibri"/>
                <a:cs typeface="Arial"/>
              </a:rPr>
              <a:t> are seen.</a:t>
            </a:r>
            <a:endParaRPr lang="en-US" sz="2400" dirty="0"/>
          </a:p>
        </p:txBody>
      </p:sp>
      <p:pic>
        <p:nvPicPr>
          <p:cNvPr id="3" name="Picture 2"/>
          <p:cNvPicPr/>
          <p:nvPr/>
        </p:nvPicPr>
        <p:blipFill>
          <a:blip r:embed="rId2" cstate="print"/>
          <a:srcRect/>
          <a:stretch>
            <a:fillRect/>
          </a:stretch>
        </p:blipFill>
        <p:spPr bwMode="auto">
          <a:xfrm>
            <a:off x="3048000" y="2514600"/>
            <a:ext cx="4800600" cy="3429000"/>
          </a:xfrm>
          <a:prstGeom prst="rect">
            <a:avLst/>
          </a:prstGeom>
          <a:noFill/>
          <a:ln w="9525">
            <a:noFill/>
            <a:miter lim="800000"/>
            <a:headEnd/>
            <a:tailEnd/>
          </a:ln>
        </p:spPr>
      </p:pic>
      <p:sp>
        <p:nvSpPr>
          <p:cNvPr id="4" name="Rectangle 3"/>
          <p:cNvSpPr/>
          <p:nvPr/>
        </p:nvSpPr>
        <p:spPr>
          <a:xfrm>
            <a:off x="3027218" y="5918353"/>
            <a:ext cx="5354782" cy="646331"/>
          </a:xfrm>
          <a:prstGeom prst="rect">
            <a:avLst/>
          </a:prstGeom>
        </p:spPr>
        <p:txBody>
          <a:bodyPr wrap="square">
            <a:spAutoFit/>
          </a:bodyPr>
          <a:lstStyle/>
          <a:p>
            <a:r>
              <a:rPr lang="en-US" dirty="0">
                <a:latin typeface="Times New Roman"/>
                <a:ea typeface="Calibri"/>
              </a:rPr>
              <a:t>Chronic bacterial </a:t>
            </a:r>
            <a:r>
              <a:rPr lang="en-US" dirty="0" err="1">
                <a:latin typeface="Times New Roman"/>
                <a:ea typeface="Calibri"/>
              </a:rPr>
              <a:t>sialadenitis</a:t>
            </a:r>
            <a:r>
              <a:rPr lang="en-US" dirty="0">
                <a:latin typeface="Times New Roman"/>
                <a:ea typeface="Calibri"/>
              </a:rPr>
              <a:t>, severe </a:t>
            </a:r>
            <a:r>
              <a:rPr lang="en-US" dirty="0" err="1">
                <a:latin typeface="Times New Roman"/>
                <a:ea typeface="Calibri"/>
              </a:rPr>
              <a:t>acinar</a:t>
            </a:r>
            <a:r>
              <a:rPr lang="en-US" dirty="0">
                <a:latin typeface="Times New Roman"/>
                <a:ea typeface="Calibri"/>
              </a:rPr>
              <a:t> atrophy with infiltrate of lymphocytes and plasma cells.</a:t>
            </a:r>
            <a:endParaRPr lang="en-US" dirty="0"/>
          </a:p>
        </p:txBody>
      </p:sp>
    </p:spTree>
    <p:extLst>
      <p:ext uri="{BB962C8B-B14F-4D97-AF65-F5344CB8AC3E}">
        <p14:creationId xmlns:p14="http://schemas.microsoft.com/office/powerpoint/2010/main" val="4010123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839200" cy="4524315"/>
          </a:xfrm>
          <a:prstGeom prst="rect">
            <a:avLst/>
          </a:prstGeom>
        </p:spPr>
        <p:txBody>
          <a:bodyPr wrap="square">
            <a:spAutoFit/>
          </a:bodyPr>
          <a:lstStyle/>
          <a:p>
            <a:pPr algn="just">
              <a:lnSpc>
                <a:spcPct val="150000"/>
              </a:lnSpc>
            </a:pPr>
            <a:r>
              <a:rPr lang="en-US" b="1" dirty="0">
                <a:solidFill>
                  <a:srgbClr val="000000"/>
                </a:solidFill>
                <a:latin typeface="Times New Roman"/>
                <a:ea typeface="Times New Roman"/>
              </a:rPr>
              <a:t> </a:t>
            </a:r>
            <a:r>
              <a:rPr lang="en-US" sz="2400" b="1" dirty="0">
                <a:solidFill>
                  <a:srgbClr val="000000"/>
                </a:solidFill>
                <a:latin typeface="Times New Roman"/>
                <a:ea typeface="Times New Roman"/>
                <a:hlinkClick r:id="rId2" tooltip="Sialadenosis"/>
              </a:rPr>
              <a:t>SIALADENOSIS</a:t>
            </a:r>
            <a:r>
              <a:rPr lang="en-US" sz="2400" b="1" u="sng" dirty="0">
                <a:solidFill>
                  <a:srgbClr val="0000FF"/>
                </a:solidFill>
                <a:latin typeface="Times New Roman"/>
                <a:ea typeface="Times New Roman"/>
                <a:hlinkClick r:id="rId2" tooltip="Sialadenosis"/>
              </a:rPr>
              <a:t> </a:t>
            </a:r>
            <a:r>
              <a:rPr lang="en-US" sz="2400" dirty="0">
                <a:latin typeface="Times New Roman"/>
                <a:ea typeface="Times New Roman"/>
              </a:rPr>
              <a:t>(</a:t>
            </a:r>
            <a:r>
              <a:rPr lang="en-US" sz="2400" dirty="0" err="1">
                <a:latin typeface="Times New Roman"/>
                <a:ea typeface="Times New Roman"/>
              </a:rPr>
              <a:t>sialosis</a:t>
            </a:r>
            <a:r>
              <a:rPr lang="en-US" sz="2400" dirty="0">
                <a:latin typeface="Times New Roman"/>
                <a:ea typeface="Times New Roman"/>
              </a:rPr>
              <a:t>):</a:t>
            </a:r>
            <a:r>
              <a:rPr lang="en-US" sz="2400" b="1" dirty="0">
                <a:latin typeface="Times New Roman"/>
                <a:ea typeface="Times New Roman"/>
              </a:rPr>
              <a:t> </a:t>
            </a:r>
            <a:endParaRPr lang="en-US" sz="2400" b="1" dirty="0" smtClean="0">
              <a:latin typeface="Times New Roman"/>
              <a:ea typeface="Times New Roman"/>
            </a:endParaRPr>
          </a:p>
          <a:p>
            <a:pPr marL="342900" indent="-342900" algn="just">
              <a:lnSpc>
                <a:spcPct val="150000"/>
              </a:lnSpc>
              <a:buFontTx/>
              <a:buChar char="-"/>
            </a:pPr>
            <a:r>
              <a:rPr lang="en-US" sz="2400" dirty="0" smtClean="0">
                <a:solidFill>
                  <a:srgbClr val="FF0000"/>
                </a:solidFill>
                <a:latin typeface="Times New Roman"/>
                <a:ea typeface="Times New Roman"/>
              </a:rPr>
              <a:t>Chronic</a:t>
            </a:r>
            <a:r>
              <a:rPr lang="en-US" sz="2400" dirty="0">
                <a:solidFill>
                  <a:srgbClr val="FF0000"/>
                </a:solidFill>
                <a:latin typeface="Times New Roman"/>
                <a:ea typeface="Times New Roman"/>
              </a:rPr>
              <a:t>, bilateral, </a:t>
            </a:r>
            <a:r>
              <a:rPr lang="en-US" sz="2400" dirty="0">
                <a:latin typeface="Times New Roman"/>
                <a:ea typeface="Times New Roman"/>
              </a:rPr>
              <a:t>diffuse, non-inflammatory, non-neoplastic enlargement of a salivary gland, usually the </a:t>
            </a:r>
            <a:r>
              <a:rPr lang="en-US" sz="2400" dirty="0">
                <a:solidFill>
                  <a:srgbClr val="FF0000"/>
                </a:solidFill>
                <a:latin typeface="Times New Roman"/>
                <a:ea typeface="Times New Roman"/>
              </a:rPr>
              <a:t>parotid gland </a:t>
            </a:r>
            <a:r>
              <a:rPr lang="en-US" sz="2400" dirty="0" smtClean="0">
                <a:solidFill>
                  <a:srgbClr val="FF0000"/>
                </a:solidFill>
                <a:latin typeface="Times New Roman"/>
                <a:ea typeface="Times New Roman"/>
              </a:rPr>
              <a:t>,</a:t>
            </a:r>
            <a:r>
              <a:rPr lang="en-US" sz="2400" dirty="0" smtClean="0">
                <a:latin typeface="Times New Roman"/>
                <a:ea typeface="Times New Roman"/>
              </a:rPr>
              <a:t>but </a:t>
            </a:r>
            <a:r>
              <a:rPr lang="en-US" sz="2400" dirty="0">
                <a:solidFill>
                  <a:srgbClr val="FF0000"/>
                </a:solidFill>
                <a:latin typeface="Times New Roman"/>
                <a:ea typeface="Times New Roman"/>
              </a:rPr>
              <a:t>occasionally</a:t>
            </a:r>
            <a:r>
              <a:rPr lang="en-US" sz="2400" dirty="0">
                <a:latin typeface="Times New Roman"/>
                <a:ea typeface="Times New Roman"/>
              </a:rPr>
              <a:t> affects the submandibular glands. </a:t>
            </a:r>
            <a:endParaRPr lang="en-US" sz="2400" dirty="0" smtClean="0">
              <a:latin typeface="Times New Roman"/>
              <a:ea typeface="Times New Roman"/>
            </a:endParaRPr>
          </a:p>
          <a:p>
            <a:pPr marL="342900" indent="-342900" algn="just">
              <a:lnSpc>
                <a:spcPct val="150000"/>
              </a:lnSpc>
              <a:buFontTx/>
              <a:buChar char="-"/>
            </a:pPr>
            <a:r>
              <a:rPr lang="en-US" sz="2400" dirty="0" smtClean="0">
                <a:latin typeface="Times New Roman"/>
                <a:ea typeface="Times New Roman"/>
              </a:rPr>
              <a:t>This </a:t>
            </a:r>
            <a:r>
              <a:rPr lang="en-US" sz="2400" dirty="0">
                <a:latin typeface="Times New Roman"/>
                <a:ea typeface="Times New Roman"/>
              </a:rPr>
              <a:t>can be </a:t>
            </a:r>
            <a:r>
              <a:rPr lang="en-US" sz="2400" dirty="0">
                <a:solidFill>
                  <a:srgbClr val="FF0000"/>
                </a:solidFill>
                <a:latin typeface="Times New Roman"/>
                <a:ea typeface="Times New Roman"/>
              </a:rPr>
              <a:t>painless</a:t>
            </a:r>
            <a:r>
              <a:rPr lang="en-US" sz="2400" dirty="0">
                <a:latin typeface="Times New Roman"/>
                <a:ea typeface="Times New Roman"/>
              </a:rPr>
              <a:t> or in some instances tender. </a:t>
            </a:r>
            <a:endParaRPr lang="en-US" sz="2400" dirty="0" smtClean="0">
              <a:latin typeface="Times New Roman"/>
              <a:ea typeface="Times New Roman"/>
            </a:endParaRPr>
          </a:p>
          <a:p>
            <a:pPr marL="342900" indent="-342900" algn="just">
              <a:lnSpc>
                <a:spcPct val="150000"/>
              </a:lnSpc>
              <a:buFontTx/>
              <a:buChar char="-"/>
            </a:pPr>
            <a:r>
              <a:rPr lang="en-US" sz="2400" dirty="0" err="1" smtClean="0">
                <a:latin typeface="Times New Roman"/>
                <a:ea typeface="Times New Roman"/>
              </a:rPr>
              <a:t>Sialosis</a:t>
            </a:r>
            <a:r>
              <a:rPr lang="en-US" sz="2400" dirty="0" smtClean="0">
                <a:latin typeface="Times New Roman"/>
                <a:ea typeface="Times New Roman"/>
              </a:rPr>
              <a:t> </a:t>
            </a:r>
            <a:r>
              <a:rPr lang="en-US" sz="2400" dirty="0">
                <a:latin typeface="Times New Roman"/>
                <a:ea typeface="Times New Roman"/>
              </a:rPr>
              <a:t>may be </a:t>
            </a:r>
            <a:r>
              <a:rPr lang="en-US" sz="2400" dirty="0">
                <a:solidFill>
                  <a:srgbClr val="FF0000"/>
                </a:solidFill>
                <a:latin typeface="Times New Roman"/>
                <a:ea typeface="Times New Roman"/>
              </a:rPr>
              <a:t>idiopathic</a:t>
            </a:r>
            <a:r>
              <a:rPr lang="en-US" sz="2400" dirty="0">
                <a:latin typeface="Times New Roman"/>
                <a:ea typeface="Times New Roman"/>
              </a:rPr>
              <a:t> or may be associated with the chronic malnutrition, obesity, diabetes mellitus, alcoholism, liver disease, or drugs (like </a:t>
            </a:r>
            <a:r>
              <a:rPr lang="en-US" sz="2400" dirty="0" smtClean="0">
                <a:latin typeface="Times New Roman"/>
                <a:ea typeface="Times New Roman"/>
              </a:rPr>
              <a:t>antihypertensives)</a:t>
            </a:r>
            <a:endParaRPr lang="en-US" sz="2400" b="1" dirty="0">
              <a:effectLst/>
              <a:latin typeface="Times New Roman"/>
              <a:ea typeface="Times New Roman"/>
            </a:endParaRPr>
          </a:p>
        </p:txBody>
      </p:sp>
      <p:pic>
        <p:nvPicPr>
          <p:cNvPr id="3" name="Picture 2"/>
          <p:cNvPicPr/>
          <p:nvPr/>
        </p:nvPicPr>
        <p:blipFill>
          <a:blip r:embed="rId3" cstate="print"/>
          <a:srcRect/>
          <a:stretch>
            <a:fillRect/>
          </a:stretch>
        </p:blipFill>
        <p:spPr bwMode="auto">
          <a:xfrm>
            <a:off x="5334000" y="4038600"/>
            <a:ext cx="3276600" cy="2619375"/>
          </a:xfrm>
          <a:prstGeom prst="rect">
            <a:avLst/>
          </a:prstGeom>
          <a:noFill/>
          <a:ln w="9525">
            <a:noFill/>
            <a:miter lim="800000"/>
            <a:headEnd/>
            <a:tailEnd/>
          </a:ln>
        </p:spPr>
      </p:pic>
    </p:spTree>
    <p:extLst>
      <p:ext uri="{BB962C8B-B14F-4D97-AF65-F5344CB8AC3E}">
        <p14:creationId xmlns:p14="http://schemas.microsoft.com/office/powerpoint/2010/main" val="1538665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34444"/>
            <a:ext cx="8839200" cy="5011949"/>
          </a:xfrm>
          <a:prstGeom prst="rect">
            <a:avLst/>
          </a:prstGeom>
        </p:spPr>
        <p:txBody>
          <a:bodyPr wrap="square">
            <a:spAutoFit/>
          </a:bodyPr>
          <a:lstStyle/>
          <a:p>
            <a:pPr algn="ctr">
              <a:lnSpc>
                <a:spcPct val="150000"/>
              </a:lnSpc>
            </a:pPr>
            <a:r>
              <a:rPr lang="en-US" sz="2400" dirty="0" smtClean="0">
                <a:latin typeface="Times New Roman" pitchFamily="18" charset="0"/>
                <a:ea typeface="Times New Roman"/>
                <a:cs typeface="Times New Roman" pitchFamily="18" charset="0"/>
              </a:rPr>
              <a:t>- There </a:t>
            </a:r>
            <a:r>
              <a:rPr lang="en-US" sz="2400" dirty="0">
                <a:latin typeface="Times New Roman" pitchFamily="18" charset="0"/>
                <a:ea typeface="Times New Roman"/>
                <a:cs typeface="Times New Roman" pitchFamily="18" charset="0"/>
              </a:rPr>
              <a:t>are three paired major </a:t>
            </a:r>
            <a:r>
              <a:rPr lang="en-US" sz="2400" dirty="0">
                <a:solidFill>
                  <a:srgbClr val="0000FF"/>
                </a:solidFill>
                <a:latin typeface="Times New Roman" pitchFamily="18" charset="0"/>
                <a:ea typeface="Times New Roman"/>
                <a:cs typeface="Times New Roman" pitchFamily="18" charset="0"/>
                <a:hlinkClick r:id="rId2" tooltip="Salivary gland"/>
              </a:rPr>
              <a:t>salivary glands</a:t>
            </a:r>
            <a:r>
              <a:rPr lang="en-US" sz="2400" dirty="0">
                <a:latin typeface="Times New Roman" pitchFamily="18" charset="0"/>
                <a:ea typeface="Times New Roman"/>
                <a:cs typeface="Times New Roman" pitchFamily="18" charset="0"/>
              </a:rPr>
              <a:t> in humans (the </a:t>
            </a:r>
            <a:r>
              <a:rPr lang="en-US" sz="2400" dirty="0">
                <a:solidFill>
                  <a:srgbClr val="0000FF"/>
                </a:solidFill>
                <a:latin typeface="Times New Roman" pitchFamily="18" charset="0"/>
                <a:ea typeface="Times New Roman"/>
                <a:cs typeface="Times New Roman" pitchFamily="18" charset="0"/>
                <a:hlinkClick r:id="rId3" tooltip="Parotid gland"/>
              </a:rPr>
              <a:t>parotid gland</a:t>
            </a:r>
            <a:r>
              <a:rPr lang="en-US" sz="2400" dirty="0">
                <a:latin typeface="Times New Roman" pitchFamily="18" charset="0"/>
                <a:ea typeface="Times New Roman"/>
                <a:cs typeface="Times New Roman" pitchFamily="18" charset="0"/>
              </a:rPr>
              <a:t>, the </a:t>
            </a:r>
            <a:r>
              <a:rPr lang="en-US" sz="2400" dirty="0">
                <a:solidFill>
                  <a:srgbClr val="0000FF"/>
                </a:solidFill>
                <a:latin typeface="Times New Roman" pitchFamily="18" charset="0"/>
                <a:ea typeface="Times New Roman"/>
                <a:cs typeface="Times New Roman" pitchFamily="18" charset="0"/>
                <a:hlinkClick r:id="rId4" tooltip="Submandibular gland"/>
              </a:rPr>
              <a:t>submandibular gland</a:t>
            </a:r>
            <a:r>
              <a:rPr lang="en-US" sz="2400" dirty="0">
                <a:latin typeface="Times New Roman" pitchFamily="18" charset="0"/>
                <a:ea typeface="Times New Roman"/>
                <a:cs typeface="Times New Roman" pitchFamily="18" charset="0"/>
              </a:rPr>
              <a:t>, and the </a:t>
            </a:r>
            <a:r>
              <a:rPr lang="en-US" sz="2400" dirty="0">
                <a:solidFill>
                  <a:srgbClr val="0000FF"/>
                </a:solidFill>
                <a:latin typeface="Times New Roman" pitchFamily="18" charset="0"/>
                <a:ea typeface="Times New Roman"/>
                <a:cs typeface="Times New Roman" pitchFamily="18" charset="0"/>
                <a:hlinkClick r:id="rId5" tooltip="Sublingual gland"/>
              </a:rPr>
              <a:t>sublingual </a:t>
            </a:r>
            <a:r>
              <a:rPr lang="en-US" sz="2400" dirty="0" smtClean="0">
                <a:solidFill>
                  <a:srgbClr val="0000FF"/>
                </a:solidFill>
                <a:latin typeface="Times New Roman" pitchFamily="18" charset="0"/>
                <a:ea typeface="Times New Roman"/>
                <a:cs typeface="Times New Roman" pitchFamily="18" charset="0"/>
                <a:hlinkClick r:id="rId5" tooltip="Sublingual gland"/>
              </a:rPr>
              <a:t>gland</a:t>
            </a:r>
            <a:r>
              <a:rPr lang="en-US" sz="2400" dirty="0" smtClean="0">
                <a:latin typeface="Times New Roman" pitchFamily="18" charset="0"/>
                <a:ea typeface="Times New Roman"/>
                <a:cs typeface="Times New Roman" pitchFamily="18" charset="0"/>
              </a:rPr>
              <a:t>)</a:t>
            </a:r>
          </a:p>
          <a:p>
            <a:pPr marL="342900" indent="-342900">
              <a:lnSpc>
                <a:spcPct val="150000"/>
              </a:lnSpc>
              <a:buFontTx/>
              <a:buChar char="-"/>
            </a:pPr>
            <a:r>
              <a:rPr lang="en-US" sz="2400" dirty="0" smtClean="0">
                <a:latin typeface="Times New Roman" pitchFamily="18" charset="0"/>
                <a:ea typeface="Times New Roman"/>
                <a:cs typeface="Times New Roman" pitchFamily="18" charset="0"/>
              </a:rPr>
              <a:t>As </a:t>
            </a:r>
            <a:r>
              <a:rPr lang="en-US" sz="2400" dirty="0">
                <a:latin typeface="Times New Roman" pitchFamily="18" charset="0"/>
                <a:ea typeface="Times New Roman"/>
                <a:cs typeface="Times New Roman" pitchFamily="18" charset="0"/>
              </a:rPr>
              <a:t>well as about 800-1000 minor salivary glands in the </a:t>
            </a:r>
            <a:r>
              <a:rPr lang="en-US" sz="2400" dirty="0">
                <a:solidFill>
                  <a:srgbClr val="0000FF"/>
                </a:solidFill>
                <a:latin typeface="Times New Roman" pitchFamily="18" charset="0"/>
                <a:ea typeface="Times New Roman"/>
                <a:cs typeface="Times New Roman" pitchFamily="18" charset="0"/>
                <a:hlinkClick r:id="rId6" tooltip="Oral mucosa"/>
              </a:rPr>
              <a:t>oral mucosa</a:t>
            </a:r>
            <a:r>
              <a:rPr lang="en-US" sz="2400" dirty="0">
                <a:latin typeface="Times New Roman" pitchFamily="18" charset="0"/>
                <a:ea typeface="Times New Roman"/>
                <a:cs typeface="Times New Roman" pitchFamily="18" charset="0"/>
              </a:rPr>
              <a:t> of the mouth. </a:t>
            </a:r>
            <a:endParaRPr lang="en-US" sz="2400" dirty="0" smtClean="0">
              <a:latin typeface="Times New Roman" pitchFamily="18" charset="0"/>
              <a:ea typeface="Times New Roman"/>
              <a:cs typeface="Times New Roman" pitchFamily="18" charset="0"/>
            </a:endParaRPr>
          </a:p>
          <a:p>
            <a:pPr marL="342900" indent="-342900">
              <a:lnSpc>
                <a:spcPct val="150000"/>
              </a:lnSpc>
              <a:buFontTx/>
              <a:buChar char="-"/>
            </a:pPr>
            <a:r>
              <a:rPr lang="en-US" sz="2400" dirty="0" smtClean="0">
                <a:latin typeface="Times New Roman" pitchFamily="18" charset="0"/>
                <a:ea typeface="Times New Roman"/>
                <a:cs typeface="Times New Roman" pitchFamily="18" charset="0"/>
              </a:rPr>
              <a:t>The </a:t>
            </a:r>
            <a:r>
              <a:rPr lang="en-US" sz="2400" dirty="0">
                <a:latin typeface="Times New Roman" pitchFamily="18" charset="0"/>
                <a:ea typeface="Times New Roman"/>
                <a:cs typeface="Times New Roman" pitchFamily="18" charset="0"/>
              </a:rPr>
              <a:t>function of the salivary glands is to secrete saliva, which has a </a:t>
            </a:r>
            <a:r>
              <a:rPr lang="en-US" sz="2400" dirty="0">
                <a:solidFill>
                  <a:srgbClr val="FF0000"/>
                </a:solidFill>
                <a:latin typeface="Times New Roman" pitchFamily="18" charset="0"/>
                <a:ea typeface="Times New Roman"/>
                <a:cs typeface="Times New Roman" pitchFamily="18" charset="0"/>
              </a:rPr>
              <a:t>lubricating</a:t>
            </a:r>
            <a:r>
              <a:rPr lang="en-US" sz="2400" dirty="0">
                <a:latin typeface="Times New Roman" pitchFamily="18" charset="0"/>
                <a:ea typeface="Times New Roman"/>
                <a:cs typeface="Times New Roman" pitchFamily="18" charset="0"/>
              </a:rPr>
              <a:t> function, which</a:t>
            </a:r>
            <a:r>
              <a:rPr lang="en-US" sz="2400" dirty="0">
                <a:solidFill>
                  <a:srgbClr val="FF0000"/>
                </a:solidFill>
                <a:latin typeface="Times New Roman" pitchFamily="18" charset="0"/>
                <a:ea typeface="Times New Roman"/>
                <a:cs typeface="Times New Roman" pitchFamily="18" charset="0"/>
              </a:rPr>
              <a:t> protects </a:t>
            </a:r>
            <a:r>
              <a:rPr lang="en-US" sz="2400" dirty="0">
                <a:latin typeface="Times New Roman" pitchFamily="18" charset="0"/>
                <a:ea typeface="Times New Roman"/>
                <a:cs typeface="Times New Roman" pitchFamily="18" charset="0"/>
              </a:rPr>
              <a:t>the oral mucosa of the mouth during eating and speaking. </a:t>
            </a:r>
            <a:endParaRPr lang="en-US" sz="2400" dirty="0" smtClean="0">
              <a:latin typeface="Times New Roman" pitchFamily="18" charset="0"/>
              <a:ea typeface="Times New Roman"/>
              <a:cs typeface="Times New Roman" pitchFamily="18" charset="0"/>
            </a:endParaRPr>
          </a:p>
          <a:p>
            <a:pPr marL="342900" indent="-342900">
              <a:lnSpc>
                <a:spcPct val="150000"/>
              </a:lnSpc>
              <a:buFontTx/>
              <a:buChar char="-"/>
            </a:pPr>
            <a:r>
              <a:rPr lang="en-US" sz="2400" dirty="0" smtClean="0">
                <a:latin typeface="Times New Roman" pitchFamily="18" charset="0"/>
                <a:ea typeface="Times New Roman"/>
                <a:cs typeface="Times New Roman" pitchFamily="18" charset="0"/>
              </a:rPr>
              <a:t>Saliva </a:t>
            </a:r>
            <a:r>
              <a:rPr lang="en-US" sz="2400" dirty="0">
                <a:latin typeface="Times New Roman" pitchFamily="18" charset="0"/>
                <a:ea typeface="Times New Roman"/>
                <a:cs typeface="Times New Roman" pitchFamily="18" charset="0"/>
              </a:rPr>
              <a:t>also contains </a:t>
            </a:r>
            <a:r>
              <a:rPr lang="en-US" sz="2400" dirty="0">
                <a:solidFill>
                  <a:srgbClr val="0000FF"/>
                </a:solidFill>
                <a:latin typeface="Times New Roman" pitchFamily="18" charset="0"/>
                <a:ea typeface="Times New Roman"/>
                <a:cs typeface="Times New Roman" pitchFamily="18" charset="0"/>
                <a:hlinkClick r:id="rId7" tooltip="Digestive enzyme"/>
              </a:rPr>
              <a:t>digestive enzymes</a:t>
            </a:r>
            <a:r>
              <a:rPr lang="en-US" sz="2400" dirty="0">
                <a:latin typeface="Times New Roman" pitchFamily="18" charset="0"/>
                <a:ea typeface="Times New Roman"/>
                <a:cs typeface="Times New Roman" pitchFamily="18" charset="0"/>
              </a:rPr>
              <a:t> (e.g. salivary </a:t>
            </a:r>
            <a:r>
              <a:rPr lang="en-US" sz="2400" dirty="0">
                <a:solidFill>
                  <a:srgbClr val="0000FF"/>
                </a:solidFill>
                <a:latin typeface="Times New Roman" pitchFamily="18" charset="0"/>
                <a:ea typeface="Times New Roman"/>
                <a:cs typeface="Times New Roman" pitchFamily="18" charset="0"/>
                <a:hlinkClick r:id="rId8" tooltip="Amylase"/>
              </a:rPr>
              <a:t>amylase</a:t>
            </a:r>
            <a:r>
              <a:rPr lang="en-US" sz="2400" dirty="0">
                <a:latin typeface="Times New Roman" pitchFamily="18" charset="0"/>
                <a:ea typeface="Times New Roman"/>
                <a:cs typeface="Times New Roman" pitchFamily="18" charset="0"/>
              </a:rPr>
              <a:t>) </a:t>
            </a:r>
            <a:r>
              <a:rPr lang="en-US" sz="2400" dirty="0" smtClean="0">
                <a:latin typeface="Times New Roman" pitchFamily="18" charset="0"/>
                <a:ea typeface="Times New Roman"/>
                <a:cs typeface="Times New Roman" pitchFamily="18" charset="0"/>
              </a:rPr>
              <a:t>and has </a:t>
            </a:r>
            <a:r>
              <a:rPr lang="en-US" sz="2400" dirty="0">
                <a:solidFill>
                  <a:srgbClr val="0000FF"/>
                </a:solidFill>
                <a:latin typeface="Times New Roman" pitchFamily="18" charset="0"/>
                <a:ea typeface="Times New Roman"/>
                <a:cs typeface="Times New Roman" pitchFamily="18" charset="0"/>
                <a:hlinkClick r:id="rId9" tooltip="Antimicrobial"/>
              </a:rPr>
              <a:t>antimicrobial</a:t>
            </a:r>
            <a:r>
              <a:rPr lang="en-US" sz="2400" dirty="0">
                <a:latin typeface="Times New Roman" pitchFamily="18" charset="0"/>
                <a:ea typeface="Times New Roman"/>
                <a:cs typeface="Times New Roman" pitchFamily="18" charset="0"/>
              </a:rPr>
              <a:t> action and acts as a </a:t>
            </a:r>
            <a:r>
              <a:rPr lang="en-US" sz="2400" dirty="0">
                <a:solidFill>
                  <a:srgbClr val="0000FF"/>
                </a:solidFill>
                <a:latin typeface="Times New Roman" pitchFamily="18" charset="0"/>
                <a:ea typeface="Times New Roman"/>
                <a:cs typeface="Times New Roman" pitchFamily="18" charset="0"/>
                <a:hlinkClick r:id="rId10" tooltip="Buffer solution"/>
              </a:rPr>
              <a:t>buffer</a:t>
            </a:r>
            <a:r>
              <a:rPr lang="en-US" sz="2400" dirty="0">
                <a:latin typeface="Times New Roman" pitchFamily="18" charset="0"/>
                <a:ea typeface="Times New Roman"/>
                <a:cs typeface="Times New Roman" pitchFamily="18" charset="0"/>
              </a:rPr>
              <a:t>. </a:t>
            </a:r>
            <a:endParaRPr lang="en-US" sz="2400" dirty="0">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2627533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839200" cy="1292662"/>
          </a:xfrm>
          <a:prstGeom prst="rect">
            <a:avLst/>
          </a:prstGeom>
        </p:spPr>
        <p:txBody>
          <a:bodyPr wrap="square">
            <a:spAutoFit/>
          </a:bodyPr>
          <a:lstStyle/>
          <a:p>
            <a:pPr algn="just">
              <a:lnSpc>
                <a:spcPct val="150000"/>
              </a:lnSpc>
            </a:pPr>
            <a:r>
              <a:rPr lang="en-US" sz="2800" b="1" dirty="0" smtClean="0">
                <a:latin typeface="Times New Roman"/>
                <a:ea typeface="Times New Roman"/>
              </a:rPr>
              <a:t>Microscopically</a:t>
            </a:r>
          </a:p>
          <a:p>
            <a:pPr algn="just">
              <a:lnSpc>
                <a:spcPct val="150000"/>
              </a:lnSpc>
            </a:pPr>
            <a:r>
              <a:rPr lang="en-US" sz="2400" dirty="0" smtClean="0">
                <a:latin typeface="Times New Roman"/>
                <a:ea typeface="Times New Roman"/>
              </a:rPr>
              <a:t>- Fatty </a:t>
            </a:r>
            <a:r>
              <a:rPr lang="en-US" sz="2400" dirty="0">
                <a:latin typeface="Times New Roman"/>
                <a:ea typeface="Times New Roman"/>
              </a:rPr>
              <a:t>infiltration in the</a:t>
            </a:r>
            <a:r>
              <a:rPr lang="en-US" sz="2400" dirty="0">
                <a:solidFill>
                  <a:srgbClr val="FF0000"/>
                </a:solidFill>
                <a:latin typeface="Times New Roman"/>
                <a:ea typeface="Times New Roman"/>
              </a:rPr>
              <a:t> glandular </a:t>
            </a:r>
            <a:r>
              <a:rPr lang="en-US" sz="2400" dirty="0" err="1">
                <a:latin typeface="Times New Roman"/>
                <a:ea typeface="Times New Roman"/>
              </a:rPr>
              <a:t>stroma</a:t>
            </a:r>
            <a:r>
              <a:rPr lang="en-US" sz="2400" dirty="0">
                <a:latin typeface="Times New Roman"/>
                <a:ea typeface="Times New Roman"/>
              </a:rPr>
              <a:t> is seen.</a:t>
            </a:r>
            <a:endParaRPr lang="en-US" sz="2400" b="1" dirty="0">
              <a:effectLst/>
              <a:latin typeface="Times New Roman"/>
              <a:ea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225" y="1521262"/>
            <a:ext cx="4937816" cy="3303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9132" y="5257800"/>
            <a:ext cx="8608667" cy="830997"/>
          </a:xfrm>
          <a:prstGeom prst="rect">
            <a:avLst/>
          </a:prstGeom>
        </p:spPr>
        <p:txBody>
          <a:bodyPr wrap="square">
            <a:spAutoFit/>
          </a:bodyPr>
          <a:lstStyle/>
          <a:p>
            <a:pPr marL="342900" lvl="0" indent="-342900" eaLnBrk="0" fontAlgn="base" hangingPunct="0">
              <a:spcBef>
                <a:spcPct val="0"/>
              </a:spcBef>
              <a:spcAft>
                <a:spcPct val="0"/>
              </a:spcAft>
              <a:buFontTx/>
              <a:buChar char="-"/>
              <a:tabLst>
                <a:tab pos="2000250" algn="l"/>
              </a:tabLst>
            </a:pPr>
            <a:r>
              <a:rPr lang="en-US" sz="2400" dirty="0">
                <a:solidFill>
                  <a:prstClr val="black"/>
                </a:solidFill>
                <a:latin typeface="Times New Roman" panose="02020603050405020304" pitchFamily="18" charset="0"/>
                <a:ea typeface="Times New Roman" pitchFamily="18" charset="0"/>
                <a:cs typeface="Times New Roman" panose="02020603050405020304" pitchFamily="18" charset="0"/>
              </a:rPr>
              <a:t>Salivary gland enlargement usually resolves with treatment of the underlying condition</a:t>
            </a:r>
            <a:r>
              <a:rPr lang="en-US" dirty="0">
                <a:solidFill>
                  <a:prstClr val="black"/>
                </a:solidFill>
                <a:latin typeface="Calibri" pitchFamily="34" charset="0"/>
                <a:ea typeface="Times New Roman" pitchFamily="18" charset="0"/>
                <a:cs typeface="Arial" pitchFamily="34" charset="0"/>
              </a:rPr>
              <a:t>.</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589334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618" y="304800"/>
            <a:ext cx="8915400" cy="3416320"/>
          </a:xfrm>
          <a:prstGeom prst="rect">
            <a:avLst/>
          </a:prstGeom>
        </p:spPr>
        <p:txBody>
          <a:bodyPr wrap="square">
            <a:spAutoFit/>
          </a:bodyPr>
          <a:lstStyle/>
          <a:p>
            <a:pPr algn="just">
              <a:lnSpc>
                <a:spcPct val="150000"/>
              </a:lnSpc>
            </a:pPr>
            <a:r>
              <a:rPr lang="en-US" sz="2400" b="1" dirty="0">
                <a:latin typeface="Times New Roman"/>
                <a:ea typeface="Calibri"/>
                <a:cs typeface="Arial"/>
              </a:rPr>
              <a:t>IRRADIATION DAMAGE: </a:t>
            </a:r>
            <a:endParaRPr lang="en-US" sz="2400" b="1"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Salivary </a:t>
            </a:r>
            <a:r>
              <a:rPr lang="en-US" sz="2400" dirty="0">
                <a:latin typeface="Times New Roman"/>
                <a:ea typeface="Calibri"/>
                <a:cs typeface="Arial"/>
              </a:rPr>
              <a:t>tissue is </a:t>
            </a:r>
            <a:r>
              <a:rPr lang="en-US" sz="2400" dirty="0">
                <a:solidFill>
                  <a:srgbClr val="FF0000"/>
                </a:solidFill>
                <a:latin typeface="Times New Roman"/>
                <a:ea typeface="Calibri"/>
                <a:cs typeface="Arial"/>
              </a:rPr>
              <a:t>highly sensitive </a:t>
            </a:r>
            <a:r>
              <a:rPr lang="en-US" sz="2400" dirty="0">
                <a:latin typeface="Times New Roman"/>
                <a:ea typeface="Calibri"/>
                <a:cs typeface="Arial"/>
              </a:rPr>
              <a:t>to ionizing radiation</a:t>
            </a:r>
            <a:r>
              <a:rPr lang="en-US" sz="2400" dirty="0" smtClean="0">
                <a:latin typeface="Times New Roman"/>
                <a:ea typeface="Calibri"/>
                <a:cs typeface="Arial"/>
              </a:rPr>
              <a:t>.</a:t>
            </a:r>
          </a:p>
          <a:p>
            <a:pPr marL="342900" indent="-342900" algn="just">
              <a:lnSpc>
                <a:spcPct val="150000"/>
              </a:lnSpc>
              <a:buFontTx/>
              <a:buChar char="-"/>
            </a:pPr>
            <a:r>
              <a:rPr lang="en-US" sz="2400" b="1" dirty="0" smtClean="0">
                <a:latin typeface="Times New Roman"/>
                <a:ea typeface="Calibri"/>
                <a:cs typeface="Arial"/>
              </a:rPr>
              <a:t> </a:t>
            </a:r>
            <a:r>
              <a:rPr lang="en-US" sz="2400" dirty="0">
                <a:latin typeface="Times New Roman"/>
                <a:ea typeface="Calibri"/>
                <a:cs typeface="Arial"/>
              </a:rPr>
              <a:t>Irreversible </a:t>
            </a:r>
            <a:r>
              <a:rPr lang="en-US" sz="2400" dirty="0">
                <a:solidFill>
                  <a:srgbClr val="FF0000"/>
                </a:solidFill>
                <a:latin typeface="Times New Roman"/>
                <a:ea typeface="Calibri"/>
                <a:cs typeface="Arial"/>
              </a:rPr>
              <a:t>destruction</a:t>
            </a:r>
            <a:r>
              <a:rPr lang="en-US" sz="2400" dirty="0">
                <a:latin typeface="Times New Roman"/>
                <a:ea typeface="Calibri"/>
                <a:cs typeface="Arial"/>
              </a:rPr>
              <a:t> of </a:t>
            </a:r>
            <a:r>
              <a:rPr lang="en-US" sz="2400" dirty="0" err="1">
                <a:latin typeface="Times New Roman"/>
                <a:ea typeface="Calibri"/>
                <a:cs typeface="Arial"/>
              </a:rPr>
              <a:t>acini</a:t>
            </a:r>
            <a:r>
              <a:rPr lang="en-US" sz="2400" dirty="0">
                <a:latin typeface="Times New Roman"/>
                <a:ea typeface="Calibri"/>
                <a:cs typeface="Arial"/>
              </a:rPr>
              <a:t> and </a:t>
            </a:r>
            <a:r>
              <a:rPr lang="en-US" sz="2400" dirty="0">
                <a:solidFill>
                  <a:srgbClr val="FF0000"/>
                </a:solidFill>
                <a:latin typeface="Times New Roman"/>
                <a:ea typeface="Calibri"/>
                <a:cs typeface="Arial"/>
              </a:rPr>
              <a:t>fibrous</a:t>
            </a:r>
            <a:r>
              <a:rPr lang="en-US" sz="2400" dirty="0">
                <a:latin typeface="Times New Roman"/>
                <a:ea typeface="Calibri"/>
                <a:cs typeface="Arial"/>
              </a:rPr>
              <a:t> replacement can</a:t>
            </a:r>
            <a:r>
              <a:rPr lang="en-US" sz="2400" b="1" dirty="0">
                <a:latin typeface="Times New Roman"/>
                <a:ea typeface="Calibri"/>
                <a:cs typeface="Arial"/>
              </a:rPr>
              <a:t> </a:t>
            </a:r>
            <a:r>
              <a:rPr lang="en-US" sz="2400" dirty="0">
                <a:latin typeface="Times New Roman"/>
                <a:ea typeface="Calibri"/>
                <a:cs typeface="Arial"/>
              </a:rPr>
              <a:t>result from therapeutic radiation of the head and neck. </a:t>
            </a:r>
            <a:endParaRPr lang="en-US" sz="2400" dirty="0" smtClean="0">
              <a:latin typeface="Times New Roman"/>
              <a:ea typeface="Calibri"/>
              <a:cs typeface="Arial"/>
            </a:endParaRPr>
          </a:p>
          <a:p>
            <a:pPr marL="342900" indent="-342900" algn="just">
              <a:lnSpc>
                <a:spcPct val="150000"/>
              </a:lnSpc>
              <a:buFontTx/>
              <a:buChar char="-"/>
            </a:pPr>
            <a:r>
              <a:rPr lang="en-US" sz="2400" dirty="0" err="1" smtClean="0">
                <a:latin typeface="Times New Roman"/>
                <a:ea typeface="Calibri"/>
                <a:cs typeface="Arial"/>
              </a:rPr>
              <a:t>Xerostomia</a:t>
            </a:r>
            <a:r>
              <a:rPr lang="en-US" sz="2400" dirty="0" smtClean="0">
                <a:latin typeface="Times New Roman"/>
                <a:ea typeface="Calibri"/>
                <a:cs typeface="Arial"/>
              </a:rPr>
              <a:t> </a:t>
            </a:r>
            <a:r>
              <a:rPr lang="en-US" sz="2400" dirty="0">
                <a:latin typeface="Times New Roman"/>
                <a:ea typeface="Calibri"/>
                <a:cs typeface="Arial"/>
              </a:rPr>
              <a:t>with its attendant complications, such as</a:t>
            </a:r>
            <a:r>
              <a:rPr lang="en-US" sz="2400" b="1" dirty="0">
                <a:latin typeface="Times New Roman"/>
                <a:ea typeface="Calibri"/>
                <a:cs typeface="Arial"/>
              </a:rPr>
              <a:t> </a:t>
            </a:r>
            <a:r>
              <a:rPr lang="en-US" sz="2400" dirty="0">
                <a:latin typeface="Times New Roman"/>
                <a:ea typeface="Calibri"/>
                <a:cs typeface="Arial"/>
              </a:rPr>
              <a:t>rampant dental caries, is the typical result.</a:t>
            </a:r>
            <a:endParaRPr lang="en-US" sz="2400" dirty="0">
              <a:ea typeface="Calibri"/>
              <a:cs typeface="Arial"/>
            </a:endParaRPr>
          </a:p>
        </p:txBody>
      </p:sp>
    </p:spTree>
    <p:extLst>
      <p:ext uri="{BB962C8B-B14F-4D97-AF65-F5344CB8AC3E}">
        <p14:creationId xmlns:p14="http://schemas.microsoft.com/office/powerpoint/2010/main" val="2510380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839200" cy="4616648"/>
          </a:xfrm>
          <a:prstGeom prst="rect">
            <a:avLst/>
          </a:prstGeom>
        </p:spPr>
        <p:txBody>
          <a:bodyPr wrap="square">
            <a:spAutoFit/>
          </a:bodyPr>
          <a:lstStyle/>
          <a:p>
            <a:pPr algn="just">
              <a:lnSpc>
                <a:spcPct val="150000"/>
              </a:lnSpc>
            </a:pPr>
            <a:r>
              <a:rPr lang="en-US" sz="2400" b="1" dirty="0" smtClean="0">
                <a:latin typeface="Times New Roman"/>
                <a:ea typeface="Times New Roman"/>
              </a:rPr>
              <a:t>AUTOIMMUNE DISEASE: </a:t>
            </a:r>
          </a:p>
          <a:p>
            <a:pPr algn="just">
              <a:lnSpc>
                <a:spcPct val="150000"/>
              </a:lnSpc>
            </a:pPr>
            <a:r>
              <a:rPr lang="en-US" sz="2800" dirty="0" err="1" smtClean="0">
                <a:solidFill>
                  <a:srgbClr val="0000FF"/>
                </a:solidFill>
                <a:latin typeface="Times New Roman"/>
                <a:ea typeface="Times New Roman"/>
                <a:hlinkClick r:id="rId2" tooltip="Sjögren's syndrome"/>
              </a:rPr>
              <a:t>Sjögren's</a:t>
            </a:r>
            <a:r>
              <a:rPr lang="en-US" sz="2800" dirty="0" smtClean="0">
                <a:solidFill>
                  <a:srgbClr val="0000FF"/>
                </a:solidFill>
                <a:latin typeface="Times New Roman"/>
                <a:ea typeface="Times New Roman"/>
                <a:hlinkClick r:id="rId2" tooltip="Sjögren's syndrome"/>
              </a:rPr>
              <a:t> </a:t>
            </a:r>
            <a:r>
              <a:rPr lang="en-US" sz="2800" dirty="0">
                <a:solidFill>
                  <a:srgbClr val="0000FF"/>
                </a:solidFill>
                <a:latin typeface="Times New Roman"/>
                <a:ea typeface="Times New Roman"/>
                <a:hlinkClick r:id="rId2" tooltip="Sjögren's syndrome"/>
              </a:rPr>
              <a:t>syndrome</a:t>
            </a:r>
            <a:r>
              <a:rPr lang="en-US" sz="2800" dirty="0">
                <a:latin typeface="Times New Roman"/>
                <a:ea typeface="Times New Roman"/>
              </a:rPr>
              <a:t> </a:t>
            </a:r>
            <a:r>
              <a:rPr lang="en-US" sz="2400" dirty="0">
                <a:latin typeface="Times New Roman"/>
                <a:ea typeface="Times New Roman"/>
              </a:rPr>
              <a:t>is autoimmune disease and divided into:    </a:t>
            </a:r>
            <a:endParaRPr lang="en-US" sz="2400" b="1" dirty="0">
              <a:latin typeface="Times New Roman"/>
              <a:ea typeface="Times New Roman"/>
            </a:endParaRPr>
          </a:p>
          <a:p>
            <a:pPr marL="342900" marR="0" lvl="0" indent="-342900" algn="just">
              <a:lnSpc>
                <a:spcPct val="150000"/>
              </a:lnSpc>
              <a:buFont typeface="Symbol"/>
              <a:buChar char=""/>
            </a:pPr>
            <a:r>
              <a:rPr lang="en-US" sz="2400" b="1" i="1" dirty="0">
                <a:latin typeface="Times New Roman"/>
                <a:ea typeface="Times New Roman"/>
              </a:rPr>
              <a:t>Primary </a:t>
            </a:r>
            <a:r>
              <a:rPr lang="en-US" sz="2400" b="1" i="1" dirty="0" err="1">
                <a:latin typeface="Times New Roman"/>
                <a:ea typeface="Times New Roman"/>
              </a:rPr>
              <a:t>Sjogren's</a:t>
            </a:r>
            <a:r>
              <a:rPr lang="en-US" sz="2400" b="1" i="1" dirty="0">
                <a:latin typeface="Times New Roman"/>
                <a:ea typeface="Times New Roman"/>
              </a:rPr>
              <a:t> syndrome </a:t>
            </a:r>
            <a:r>
              <a:rPr lang="en-US" sz="2400" dirty="0">
                <a:latin typeface="Times New Roman"/>
                <a:ea typeface="Times New Roman"/>
              </a:rPr>
              <a:t>(</a:t>
            </a:r>
            <a:r>
              <a:rPr lang="en-US" sz="2400" dirty="0" err="1">
                <a:latin typeface="Times New Roman"/>
                <a:ea typeface="Times New Roman"/>
              </a:rPr>
              <a:t>Sicca</a:t>
            </a:r>
            <a:r>
              <a:rPr lang="en-US" sz="2400" dirty="0">
                <a:latin typeface="Times New Roman"/>
                <a:ea typeface="Times New Roman"/>
              </a:rPr>
              <a:t> syndrome) which comprises dry mouth and dry eyes and not associated with any connective tissue disease. </a:t>
            </a:r>
            <a:endParaRPr lang="en-US" sz="2400" b="1" dirty="0">
              <a:latin typeface="Times New Roman"/>
              <a:ea typeface="Times New Roman"/>
            </a:endParaRPr>
          </a:p>
          <a:p>
            <a:pPr marL="342900" marR="0" lvl="0" indent="-342900" algn="just">
              <a:lnSpc>
                <a:spcPct val="150000"/>
              </a:lnSpc>
              <a:buFont typeface="Symbol"/>
              <a:buChar char=""/>
            </a:pPr>
            <a:r>
              <a:rPr lang="en-US" sz="2400" b="1" i="1" dirty="0">
                <a:latin typeface="Times New Roman"/>
                <a:ea typeface="Times New Roman"/>
              </a:rPr>
              <a:t>Secondary </a:t>
            </a:r>
            <a:r>
              <a:rPr lang="en-US" sz="2400" b="1" i="1" dirty="0" err="1">
                <a:latin typeface="Times New Roman"/>
                <a:ea typeface="Times New Roman"/>
              </a:rPr>
              <a:t>Sjogren's</a:t>
            </a:r>
            <a:r>
              <a:rPr lang="en-US" sz="2400" b="1" i="1" dirty="0">
                <a:latin typeface="Times New Roman"/>
                <a:ea typeface="Times New Roman"/>
              </a:rPr>
              <a:t> syndrome </a:t>
            </a:r>
            <a:r>
              <a:rPr lang="en-US" sz="2400" dirty="0">
                <a:latin typeface="Times New Roman"/>
                <a:ea typeface="Times New Roman"/>
              </a:rPr>
              <a:t>comprises dry mouth and dry eyes and associated with </a:t>
            </a:r>
            <a:r>
              <a:rPr lang="en-US" sz="2400" dirty="0">
                <a:solidFill>
                  <a:srgbClr val="FF0000"/>
                </a:solidFill>
                <a:latin typeface="Times New Roman"/>
                <a:ea typeface="Times New Roman"/>
              </a:rPr>
              <a:t>rheumatoid arthritis </a:t>
            </a:r>
            <a:r>
              <a:rPr lang="en-US" sz="2400" dirty="0">
                <a:latin typeface="Times New Roman"/>
                <a:ea typeface="Times New Roman"/>
              </a:rPr>
              <a:t>or other connective tissue disease</a:t>
            </a:r>
            <a:r>
              <a:rPr lang="en-US" sz="2400" dirty="0" smtClean="0">
                <a:latin typeface="Times New Roman"/>
                <a:ea typeface="Times New Roman"/>
              </a:rPr>
              <a:t>.</a:t>
            </a:r>
            <a:endParaRPr lang="en-US" sz="2400" b="1" dirty="0">
              <a:latin typeface="Times New Roman"/>
              <a:ea typeface="Times New Roman"/>
            </a:endParaRPr>
          </a:p>
        </p:txBody>
      </p:sp>
    </p:spTree>
    <p:extLst>
      <p:ext uri="{BB962C8B-B14F-4D97-AF65-F5344CB8AC3E}">
        <p14:creationId xmlns:p14="http://schemas.microsoft.com/office/powerpoint/2010/main" val="428828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839200" cy="4524315"/>
          </a:xfrm>
          <a:prstGeom prst="rect">
            <a:avLst/>
          </a:prstGeom>
        </p:spPr>
        <p:txBody>
          <a:bodyPr wrap="square">
            <a:spAutoFit/>
          </a:bodyPr>
          <a:lstStyle/>
          <a:p>
            <a:pPr lvl="0" algn="just">
              <a:lnSpc>
                <a:spcPct val="150000"/>
              </a:lnSpc>
            </a:pPr>
            <a:r>
              <a:rPr lang="en-US" sz="2400" b="1" dirty="0">
                <a:solidFill>
                  <a:prstClr val="black"/>
                </a:solidFill>
                <a:latin typeface="Times New Roman"/>
                <a:ea typeface="Times New Roman"/>
              </a:rPr>
              <a:t>CLINICAL FEATURES</a:t>
            </a:r>
          </a:p>
          <a:p>
            <a:pPr algn="just">
              <a:lnSpc>
                <a:spcPct val="150000"/>
              </a:lnSpc>
            </a:pPr>
            <a:r>
              <a:rPr lang="en-US" sz="2400" dirty="0" smtClean="0">
                <a:latin typeface="Times New Roman"/>
                <a:ea typeface="Calibri"/>
                <a:cs typeface="Arial"/>
              </a:rPr>
              <a:t>-</a:t>
            </a:r>
            <a:r>
              <a:rPr lang="en-US" sz="2400" dirty="0" smtClean="0">
                <a:solidFill>
                  <a:srgbClr val="FF0000"/>
                </a:solidFill>
                <a:latin typeface="Times New Roman"/>
                <a:ea typeface="Calibri"/>
                <a:cs typeface="Arial"/>
              </a:rPr>
              <a:t>Females</a:t>
            </a:r>
            <a:r>
              <a:rPr lang="en-US" sz="2400" dirty="0" smtClean="0">
                <a:latin typeface="Times New Roman"/>
                <a:ea typeface="Calibri"/>
                <a:cs typeface="Arial"/>
              </a:rPr>
              <a:t> </a:t>
            </a:r>
            <a:r>
              <a:rPr lang="en-US" sz="2400" dirty="0">
                <a:latin typeface="Times New Roman"/>
                <a:ea typeface="Calibri"/>
                <a:cs typeface="Arial"/>
              </a:rPr>
              <a:t>are affected nearly </a:t>
            </a:r>
            <a:r>
              <a:rPr lang="en-US" sz="2400" dirty="0">
                <a:solidFill>
                  <a:srgbClr val="FF0000"/>
                </a:solidFill>
                <a:latin typeface="Times New Roman"/>
                <a:ea typeface="Calibri"/>
                <a:cs typeface="Arial"/>
              </a:rPr>
              <a:t>10 times </a:t>
            </a:r>
            <a:r>
              <a:rPr lang="en-US" sz="2400" dirty="0">
                <a:latin typeface="Times New Roman"/>
                <a:ea typeface="Calibri"/>
                <a:cs typeface="Arial"/>
              </a:rPr>
              <a:t>as frequently as males.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Salivary </a:t>
            </a:r>
            <a:r>
              <a:rPr lang="en-US" sz="2400" dirty="0">
                <a:latin typeface="Times New Roman"/>
                <a:ea typeface="Calibri"/>
                <a:cs typeface="Arial"/>
              </a:rPr>
              <a:t>glands enlargement is </a:t>
            </a:r>
            <a:r>
              <a:rPr lang="en-US" sz="2400" dirty="0">
                <a:solidFill>
                  <a:srgbClr val="FF0000"/>
                </a:solidFill>
                <a:latin typeface="Times New Roman"/>
                <a:ea typeface="Calibri"/>
                <a:cs typeface="Arial"/>
              </a:rPr>
              <a:t>variable</a:t>
            </a:r>
            <a:r>
              <a:rPr lang="en-US" sz="2400" dirty="0">
                <a:latin typeface="Times New Roman"/>
                <a:ea typeface="Calibri"/>
                <a:cs typeface="Arial"/>
              </a:rPr>
              <a:t>.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About </a:t>
            </a:r>
            <a:r>
              <a:rPr lang="en-US" sz="2400" dirty="0">
                <a:solidFill>
                  <a:srgbClr val="FF0000"/>
                </a:solidFill>
                <a:latin typeface="Times New Roman"/>
                <a:ea typeface="Calibri"/>
                <a:cs typeface="Arial"/>
              </a:rPr>
              <a:t>half</a:t>
            </a:r>
            <a:r>
              <a:rPr lang="en-US" sz="2400" dirty="0">
                <a:latin typeface="Times New Roman"/>
                <a:ea typeface="Calibri"/>
                <a:cs typeface="Arial"/>
              </a:rPr>
              <a:t> of the cases shows </a:t>
            </a:r>
            <a:r>
              <a:rPr lang="en-US" sz="2400" dirty="0">
                <a:solidFill>
                  <a:srgbClr val="FF0000"/>
                </a:solidFill>
                <a:latin typeface="Times New Roman"/>
                <a:ea typeface="Calibri"/>
                <a:cs typeface="Arial"/>
              </a:rPr>
              <a:t>bilateral</a:t>
            </a:r>
            <a:r>
              <a:rPr lang="en-US" sz="2400" dirty="0">
                <a:latin typeface="Times New Roman"/>
                <a:ea typeface="Calibri"/>
                <a:cs typeface="Arial"/>
              </a:rPr>
              <a:t> enlargement which predominantly affect the </a:t>
            </a:r>
            <a:r>
              <a:rPr lang="en-US" sz="2400" dirty="0">
                <a:solidFill>
                  <a:srgbClr val="FF0000"/>
                </a:solidFill>
                <a:latin typeface="Times New Roman"/>
                <a:ea typeface="Calibri"/>
                <a:cs typeface="Arial"/>
              </a:rPr>
              <a:t>parotid glands</a:t>
            </a:r>
            <a:r>
              <a:rPr lang="en-US" sz="2400" dirty="0">
                <a:latin typeface="Times New Roman"/>
                <a:ea typeface="Calibri"/>
                <a:cs typeface="Arial"/>
              </a:rPr>
              <a:t>, and seldom painful.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In </a:t>
            </a:r>
            <a:r>
              <a:rPr lang="en-US" sz="2400" dirty="0">
                <a:latin typeface="Times New Roman"/>
                <a:ea typeface="Calibri"/>
                <a:cs typeface="Arial"/>
              </a:rPr>
              <a:t>established cases the oral mucosa is obviously </a:t>
            </a:r>
            <a:r>
              <a:rPr lang="en-US" sz="2400" dirty="0">
                <a:solidFill>
                  <a:srgbClr val="FF0000"/>
                </a:solidFill>
                <a:latin typeface="Times New Roman"/>
                <a:ea typeface="Calibri"/>
                <a:cs typeface="Arial"/>
              </a:rPr>
              <a:t>dry</a:t>
            </a:r>
            <a:r>
              <a:rPr lang="en-US" sz="2400" dirty="0">
                <a:latin typeface="Times New Roman"/>
                <a:ea typeface="Calibri"/>
                <a:cs typeface="Arial"/>
              </a:rPr>
              <a:t>, often </a:t>
            </a:r>
            <a:r>
              <a:rPr lang="en-US" sz="2400" dirty="0">
                <a:solidFill>
                  <a:srgbClr val="FF0000"/>
                </a:solidFill>
                <a:latin typeface="Times New Roman"/>
                <a:ea typeface="Calibri"/>
                <a:cs typeface="Arial"/>
              </a:rPr>
              <a:t>red, and shiny</a:t>
            </a:r>
            <a:r>
              <a:rPr lang="en-US" sz="2400" dirty="0">
                <a:latin typeface="Times New Roman"/>
                <a:ea typeface="Calibri"/>
                <a:cs typeface="Arial"/>
              </a:rPr>
              <a:t>.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 </a:t>
            </a:r>
            <a:r>
              <a:rPr lang="en-US" sz="2400" dirty="0">
                <a:latin typeface="Times New Roman"/>
                <a:ea typeface="Calibri"/>
                <a:cs typeface="Arial"/>
              </a:rPr>
              <a:t>tongue is typically red and the papillae show atrophy. </a:t>
            </a:r>
            <a:endParaRPr lang="en-US" sz="2400" dirty="0">
              <a:ea typeface="Calibri"/>
              <a:cs typeface="Arial"/>
            </a:endParaRPr>
          </a:p>
        </p:txBody>
      </p:sp>
    </p:spTree>
    <p:extLst>
      <p:ext uri="{BB962C8B-B14F-4D97-AF65-F5344CB8AC3E}">
        <p14:creationId xmlns:p14="http://schemas.microsoft.com/office/powerpoint/2010/main" val="4050321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839200" cy="1200329"/>
          </a:xfrm>
          <a:prstGeom prst="rect">
            <a:avLst/>
          </a:prstGeom>
        </p:spPr>
        <p:txBody>
          <a:bodyPr wrap="square">
            <a:spAutoFit/>
          </a:bodyPr>
          <a:lstStyle/>
          <a:p>
            <a:pPr lvl="0" algn="just">
              <a:lnSpc>
                <a:spcPct val="150000"/>
              </a:lnSpc>
            </a:pPr>
            <a:r>
              <a:rPr lang="en-US" sz="2400" dirty="0" smtClean="0">
                <a:latin typeface="Times New Roman"/>
                <a:ea typeface="Calibri"/>
                <a:cs typeface="Arial"/>
              </a:rPr>
              <a:t>- With </a:t>
            </a:r>
            <a:r>
              <a:rPr lang="en-US" sz="2400" dirty="0">
                <a:latin typeface="Times New Roman"/>
                <a:ea typeface="Calibri"/>
                <a:cs typeface="Arial"/>
              </a:rPr>
              <a:t>diminished salivary secretion the oral flora shows changes, </a:t>
            </a:r>
            <a:r>
              <a:rPr lang="en-US" sz="2400" dirty="0" err="1">
                <a:latin typeface="Times New Roman"/>
                <a:ea typeface="Calibri"/>
                <a:cs typeface="Arial"/>
              </a:rPr>
              <a:t>candidal</a:t>
            </a:r>
            <a:r>
              <a:rPr lang="en-US" sz="2400" dirty="0">
                <a:latin typeface="Times New Roman"/>
                <a:ea typeface="Calibri"/>
                <a:cs typeface="Arial"/>
              </a:rPr>
              <a:t> infections, bacterial </a:t>
            </a:r>
            <a:r>
              <a:rPr lang="en-US" sz="2400" dirty="0" err="1">
                <a:latin typeface="Times New Roman"/>
                <a:ea typeface="Calibri"/>
                <a:cs typeface="Arial"/>
              </a:rPr>
              <a:t>sialadenitis</a:t>
            </a:r>
            <a:r>
              <a:rPr lang="en-US" sz="2400" dirty="0">
                <a:latin typeface="Times New Roman"/>
                <a:ea typeface="Calibri"/>
                <a:cs typeface="Arial"/>
              </a:rPr>
              <a:t>, and dental caries can be </a:t>
            </a:r>
            <a:r>
              <a:rPr lang="en-US" sz="2400" dirty="0" smtClean="0">
                <a:latin typeface="Times New Roman"/>
                <a:ea typeface="Calibri"/>
                <a:cs typeface="Arial"/>
              </a:rPr>
              <a:t>seen</a:t>
            </a:r>
            <a:endParaRPr lang="en-US" sz="2400" dirty="0">
              <a:ea typeface="Calibri"/>
              <a:cs typeface="Arial"/>
            </a:endParaRPr>
          </a:p>
        </p:txBody>
      </p:sp>
      <p:pic>
        <p:nvPicPr>
          <p:cNvPr id="3" name="Picture 2"/>
          <p:cNvPicPr/>
          <p:nvPr/>
        </p:nvPicPr>
        <p:blipFill>
          <a:blip r:embed="rId2" cstate="print"/>
          <a:srcRect/>
          <a:stretch>
            <a:fillRect/>
          </a:stretch>
        </p:blipFill>
        <p:spPr bwMode="auto">
          <a:xfrm>
            <a:off x="180109" y="2085975"/>
            <a:ext cx="2514600" cy="2209800"/>
          </a:xfrm>
          <a:prstGeom prst="rect">
            <a:avLst/>
          </a:prstGeom>
          <a:noFill/>
          <a:ln w="9525">
            <a:noFill/>
            <a:miter lim="800000"/>
            <a:headEnd/>
            <a:tailEnd/>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085975"/>
            <a:ext cx="3020112"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4812" y="2085975"/>
            <a:ext cx="28575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819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143000"/>
            <a:ext cx="2895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200872"/>
            <a:ext cx="5943600" cy="314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534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 y="152400"/>
            <a:ext cx="8977745" cy="2400657"/>
          </a:xfrm>
          <a:prstGeom prst="rect">
            <a:avLst/>
          </a:prstGeom>
        </p:spPr>
        <p:txBody>
          <a:bodyPr wrap="square">
            <a:spAutoFit/>
          </a:bodyPr>
          <a:lstStyle/>
          <a:p>
            <a:pPr lvl="0" algn="just">
              <a:lnSpc>
                <a:spcPct val="150000"/>
              </a:lnSpc>
            </a:pPr>
            <a:r>
              <a:rPr lang="en-US" sz="2800" b="1" dirty="0" smtClean="0">
                <a:solidFill>
                  <a:prstClr val="black"/>
                </a:solidFill>
                <a:latin typeface="Times New Roman"/>
                <a:ea typeface="Times New Roman"/>
              </a:rPr>
              <a:t>Microscopically</a:t>
            </a:r>
            <a:endParaRPr lang="en-US" sz="2400" dirty="0" smtClean="0">
              <a:latin typeface="Times New Roman"/>
              <a:ea typeface="Calibri"/>
              <a:cs typeface="Arial"/>
            </a:endParaRPr>
          </a:p>
          <a:p>
            <a:pPr algn="just">
              <a:lnSpc>
                <a:spcPct val="150000"/>
              </a:lnSpc>
            </a:pPr>
            <a:r>
              <a:rPr lang="en-US" sz="2400" dirty="0" smtClean="0">
                <a:latin typeface="Times New Roman"/>
                <a:ea typeface="Calibri"/>
                <a:cs typeface="Arial"/>
              </a:rPr>
              <a:t>- Histopathological </a:t>
            </a:r>
            <a:r>
              <a:rPr lang="en-US" sz="2400" dirty="0">
                <a:latin typeface="Times New Roman"/>
                <a:ea typeface="Calibri"/>
                <a:cs typeface="Arial"/>
              </a:rPr>
              <a:t>examination of involved </a:t>
            </a:r>
            <a:r>
              <a:rPr lang="en-US" sz="2400" dirty="0">
                <a:solidFill>
                  <a:srgbClr val="FF0000"/>
                </a:solidFill>
                <a:latin typeface="Times New Roman"/>
                <a:ea typeface="Calibri"/>
                <a:cs typeface="Arial"/>
              </a:rPr>
              <a:t>major</a:t>
            </a:r>
            <a:r>
              <a:rPr lang="en-US" sz="2400" dirty="0">
                <a:latin typeface="Times New Roman"/>
                <a:ea typeface="Calibri"/>
                <a:cs typeface="Arial"/>
              </a:rPr>
              <a:t> glands shows </a:t>
            </a:r>
            <a:r>
              <a:rPr lang="en-US" sz="2400" dirty="0" err="1">
                <a:solidFill>
                  <a:srgbClr val="FF0000"/>
                </a:solidFill>
                <a:latin typeface="Times New Roman"/>
                <a:ea typeface="Calibri"/>
                <a:cs typeface="Arial"/>
              </a:rPr>
              <a:t>acinar</a:t>
            </a:r>
            <a:r>
              <a:rPr lang="en-US" sz="2400" dirty="0">
                <a:solidFill>
                  <a:srgbClr val="FF0000"/>
                </a:solidFill>
                <a:latin typeface="Times New Roman"/>
                <a:ea typeface="Calibri"/>
                <a:cs typeface="Arial"/>
              </a:rPr>
              <a:t> atrophy and lymphocytic </a:t>
            </a:r>
            <a:r>
              <a:rPr lang="en-US" sz="2400" dirty="0">
                <a:latin typeface="Times New Roman"/>
                <a:ea typeface="Calibri"/>
                <a:cs typeface="Arial"/>
              </a:rPr>
              <a:t>infiltration which eventually replaced the whole affected </a:t>
            </a:r>
            <a:r>
              <a:rPr lang="en-US" sz="2400" dirty="0" smtClean="0">
                <a:solidFill>
                  <a:srgbClr val="FF0000"/>
                </a:solidFill>
                <a:latin typeface="Times New Roman"/>
                <a:ea typeface="Calibri"/>
                <a:cs typeface="Arial"/>
              </a:rPr>
              <a:t>lobules</a:t>
            </a:r>
            <a:endParaRPr lang="en-US" sz="2400" dirty="0">
              <a:solidFill>
                <a:srgbClr val="FF0000"/>
              </a:solidFill>
              <a:ea typeface="Calibri"/>
              <a:cs typeface="Arial"/>
            </a:endParaRPr>
          </a:p>
        </p:txBody>
      </p:sp>
      <p:pic>
        <p:nvPicPr>
          <p:cNvPr id="3" name="Picture 2"/>
          <p:cNvPicPr/>
          <p:nvPr/>
        </p:nvPicPr>
        <p:blipFill>
          <a:blip r:embed="rId3" cstate="print"/>
          <a:srcRect/>
          <a:stretch>
            <a:fillRect/>
          </a:stretch>
        </p:blipFill>
        <p:spPr bwMode="auto">
          <a:xfrm>
            <a:off x="3200400" y="2057400"/>
            <a:ext cx="5818909" cy="3764151"/>
          </a:xfrm>
          <a:prstGeom prst="rect">
            <a:avLst/>
          </a:prstGeom>
          <a:noFill/>
          <a:ln w="9525">
            <a:solidFill>
              <a:sysClr val="windowText" lastClr="000000"/>
            </a:solidFill>
            <a:miter lim="800000"/>
            <a:headEnd/>
            <a:tailEnd/>
          </a:ln>
        </p:spPr>
      </p:pic>
      <p:sp>
        <p:nvSpPr>
          <p:cNvPr id="4" name="Rectangle 3"/>
          <p:cNvSpPr/>
          <p:nvPr/>
        </p:nvSpPr>
        <p:spPr>
          <a:xfrm>
            <a:off x="3027218" y="5821551"/>
            <a:ext cx="6096000" cy="1154162"/>
          </a:xfrm>
          <a:prstGeom prst="rect">
            <a:avLst/>
          </a:prstGeom>
        </p:spPr>
        <p:txBody>
          <a:bodyPr wrap="square">
            <a:spAutoFit/>
          </a:bodyPr>
          <a:lstStyle/>
          <a:p>
            <a:pPr algn="just">
              <a:lnSpc>
                <a:spcPct val="115000"/>
              </a:lnSpc>
            </a:pPr>
            <a:r>
              <a:rPr lang="en-US" sz="1400" dirty="0">
                <a:latin typeface="Times New Roman"/>
                <a:ea typeface="Calibri"/>
                <a:cs typeface="Arial"/>
              </a:rPr>
              <a:t>Dense, well-defined foci of lymphocytes surround the larger ducts in the </a:t>
            </a:r>
            <a:r>
              <a:rPr lang="en-US" sz="1400" dirty="0" err="1">
                <a:latin typeface="Times New Roman"/>
                <a:ea typeface="Calibri"/>
                <a:cs typeface="Arial"/>
              </a:rPr>
              <a:t>centre</a:t>
            </a:r>
            <a:r>
              <a:rPr lang="en-US" sz="1400" dirty="0">
                <a:latin typeface="Times New Roman"/>
                <a:ea typeface="Calibri"/>
                <a:cs typeface="Arial"/>
              </a:rPr>
              <a:t> of the lobules with complete </a:t>
            </a:r>
            <a:r>
              <a:rPr lang="en-US" sz="1400" dirty="0" err="1">
                <a:latin typeface="Times New Roman"/>
                <a:ea typeface="Calibri"/>
                <a:cs typeface="Arial"/>
              </a:rPr>
              <a:t>acinar</a:t>
            </a:r>
            <a:r>
              <a:rPr lang="en-US" sz="1400" dirty="0">
                <a:latin typeface="Times New Roman"/>
                <a:ea typeface="Calibri"/>
                <a:cs typeface="Arial"/>
              </a:rPr>
              <a:t> atrophy and a rim of residual salivary parenchyma remains around the periphery of the lobule.</a:t>
            </a:r>
            <a:endParaRPr lang="en-US" sz="1400" dirty="0">
              <a:ea typeface="Calibri"/>
              <a:cs typeface="Arial"/>
            </a:endParaRPr>
          </a:p>
          <a:p>
            <a:pPr algn="just">
              <a:lnSpc>
                <a:spcPct val="115000"/>
              </a:lnSpc>
            </a:pPr>
            <a:r>
              <a:rPr lang="en-US" dirty="0">
                <a:latin typeface="Times New Roman"/>
                <a:ea typeface="Calibri"/>
                <a:cs typeface="Arial"/>
              </a:rPr>
              <a:t> </a:t>
            </a:r>
            <a:endParaRPr lang="en-US" sz="1400" dirty="0">
              <a:ea typeface="Calibri"/>
              <a:cs typeface="Arial"/>
            </a:endParaRPr>
          </a:p>
        </p:txBody>
      </p:sp>
    </p:spTree>
    <p:extLst>
      <p:ext uri="{BB962C8B-B14F-4D97-AF65-F5344CB8AC3E}">
        <p14:creationId xmlns:p14="http://schemas.microsoft.com/office/powerpoint/2010/main" val="1535278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17707"/>
            <a:ext cx="8915400" cy="1047979"/>
          </a:xfrm>
          <a:prstGeom prst="rect">
            <a:avLst/>
          </a:prstGeom>
        </p:spPr>
        <p:txBody>
          <a:bodyPr wrap="square">
            <a:spAutoFit/>
          </a:bodyPr>
          <a:lstStyle/>
          <a:p>
            <a:pPr algn="ctr">
              <a:lnSpc>
                <a:spcPct val="115000"/>
              </a:lnSpc>
            </a:pPr>
            <a:r>
              <a:rPr lang="en-US" b="1" dirty="0">
                <a:latin typeface="Times New Roman"/>
                <a:ea typeface="Calibri"/>
                <a:cs typeface="Arial"/>
              </a:rPr>
              <a:t> </a:t>
            </a:r>
            <a:r>
              <a:rPr lang="en-US" sz="3600" b="1" dirty="0">
                <a:latin typeface="Times New Roman" pitchFamily="18" charset="0"/>
                <a:ea typeface="Calibri"/>
                <a:cs typeface="Times New Roman" pitchFamily="18" charset="0"/>
              </a:rPr>
              <a:t>SALIVARY GLAND TUMORS</a:t>
            </a:r>
            <a:endParaRPr lang="en-US" sz="3600" dirty="0">
              <a:latin typeface="Times New Roman" pitchFamily="18" charset="0"/>
              <a:ea typeface="Calibri"/>
              <a:cs typeface="Times New Roman" pitchFamily="18" charset="0"/>
            </a:endParaRPr>
          </a:p>
          <a:p>
            <a:pPr algn="just">
              <a:lnSpc>
                <a:spcPct val="115000"/>
              </a:lnSpc>
            </a:pPr>
            <a:r>
              <a:rPr lang="en-US" dirty="0">
                <a:latin typeface="Times New Roman"/>
                <a:ea typeface="Calibri"/>
                <a:cs typeface="Arial"/>
              </a:rPr>
              <a:t> </a:t>
            </a:r>
            <a:endParaRPr lang="en-US" sz="1400" dirty="0">
              <a:ea typeface="Calibri"/>
              <a:cs typeface="Arial"/>
            </a:endParaRPr>
          </a:p>
        </p:txBody>
      </p:sp>
    </p:spTree>
    <p:extLst>
      <p:ext uri="{BB962C8B-B14F-4D97-AF65-F5344CB8AC3E}">
        <p14:creationId xmlns:p14="http://schemas.microsoft.com/office/powerpoint/2010/main" val="2085319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618" y="304800"/>
            <a:ext cx="8915400" cy="3970318"/>
          </a:xfrm>
          <a:prstGeom prst="rect">
            <a:avLst/>
          </a:prstGeom>
        </p:spPr>
        <p:txBody>
          <a:bodyPr wrap="square">
            <a:spAutoFit/>
          </a:bodyPr>
          <a:lstStyle/>
          <a:p>
            <a:pPr algn="just">
              <a:lnSpc>
                <a:spcPct val="150000"/>
              </a:lnSpc>
            </a:pPr>
            <a:r>
              <a:rPr lang="en-US" sz="2400" dirty="0" smtClean="0">
                <a:latin typeface="Times New Roman" pitchFamily="18" charset="0"/>
                <a:ea typeface="Calibri"/>
                <a:cs typeface="Times New Roman" pitchFamily="18" charset="0"/>
              </a:rPr>
              <a:t>-Tumors </a:t>
            </a:r>
            <a:r>
              <a:rPr lang="en-US" sz="2400" dirty="0">
                <a:latin typeface="Times New Roman" pitchFamily="18" charset="0"/>
                <a:ea typeface="Calibri"/>
                <a:cs typeface="Times New Roman" pitchFamily="18" charset="0"/>
              </a:rPr>
              <a:t>of the salivary glands comprise a significant proportion of oral tumors, and are the </a:t>
            </a:r>
            <a:r>
              <a:rPr lang="en-US" sz="2400" dirty="0">
                <a:solidFill>
                  <a:srgbClr val="FF0000"/>
                </a:solidFill>
                <a:latin typeface="Times New Roman" pitchFamily="18" charset="0"/>
                <a:ea typeface="Calibri"/>
                <a:cs typeface="Times New Roman" pitchFamily="18" charset="0"/>
              </a:rPr>
              <a:t>next most common </a:t>
            </a:r>
            <a:r>
              <a:rPr lang="en-US" sz="2400" dirty="0">
                <a:latin typeface="Times New Roman" pitchFamily="18" charset="0"/>
                <a:ea typeface="Calibri"/>
                <a:cs typeface="Times New Roman" pitchFamily="18" charset="0"/>
              </a:rPr>
              <a:t>neoplasms of the mouth after </a:t>
            </a:r>
            <a:r>
              <a:rPr lang="en-US" sz="2400" dirty="0">
                <a:solidFill>
                  <a:srgbClr val="FF0000"/>
                </a:solidFill>
                <a:latin typeface="Times New Roman" pitchFamily="18" charset="0"/>
                <a:ea typeface="Calibri"/>
                <a:cs typeface="Times New Roman" pitchFamily="18" charset="0"/>
              </a:rPr>
              <a:t>squamous cell carcinoma. </a:t>
            </a:r>
            <a:endParaRPr lang="en-US" sz="2400" dirty="0" smtClean="0">
              <a:solidFill>
                <a:srgbClr val="FF0000"/>
              </a:solidFill>
              <a:latin typeface="Times New Roman" pitchFamily="18" charset="0"/>
              <a:ea typeface="Calibri"/>
              <a:cs typeface="Times New Roman" pitchFamily="18" charset="0"/>
            </a:endParaRPr>
          </a:p>
          <a:p>
            <a:pPr algn="just">
              <a:lnSpc>
                <a:spcPct val="150000"/>
              </a:lnSpc>
            </a:pPr>
            <a:r>
              <a:rPr lang="en-US" sz="2400" dirty="0">
                <a:solidFill>
                  <a:srgbClr val="FF0000"/>
                </a:solidFill>
                <a:latin typeface="Times New Roman" pitchFamily="18" charset="0"/>
                <a:ea typeface="Calibri"/>
                <a:cs typeface="Times New Roman" pitchFamily="18" charset="0"/>
              </a:rPr>
              <a:t>-</a:t>
            </a:r>
            <a:r>
              <a:rPr lang="en-US" sz="2400" dirty="0" smtClean="0">
                <a:latin typeface="Times New Roman" pitchFamily="18" charset="0"/>
                <a:ea typeface="Calibri"/>
                <a:cs typeface="Times New Roman" pitchFamily="18" charset="0"/>
              </a:rPr>
              <a:t>However</a:t>
            </a:r>
            <a:r>
              <a:rPr lang="en-US" sz="2400" dirty="0">
                <a:latin typeface="Times New Roman" pitchFamily="18" charset="0"/>
                <a:ea typeface="Calibri"/>
                <a:cs typeface="Times New Roman" pitchFamily="18" charset="0"/>
              </a:rPr>
              <a:t>, tumors of the </a:t>
            </a:r>
            <a:r>
              <a:rPr lang="en-US" sz="2400" dirty="0">
                <a:solidFill>
                  <a:srgbClr val="FF0000"/>
                </a:solidFill>
                <a:latin typeface="Times New Roman" pitchFamily="18" charset="0"/>
                <a:ea typeface="Calibri"/>
                <a:cs typeface="Times New Roman" pitchFamily="18" charset="0"/>
              </a:rPr>
              <a:t>minor</a:t>
            </a:r>
            <a:r>
              <a:rPr lang="en-US" sz="2400" dirty="0">
                <a:latin typeface="Times New Roman" pitchFamily="18" charset="0"/>
                <a:ea typeface="Calibri"/>
                <a:cs typeface="Times New Roman" pitchFamily="18" charset="0"/>
              </a:rPr>
              <a:t> intraoral salivary glands are </a:t>
            </a:r>
            <a:r>
              <a:rPr lang="en-US" sz="2400" dirty="0">
                <a:solidFill>
                  <a:srgbClr val="FF0000"/>
                </a:solidFill>
                <a:latin typeface="Times New Roman" pitchFamily="18" charset="0"/>
                <a:ea typeface="Calibri"/>
                <a:cs typeface="Times New Roman" pitchFamily="18" charset="0"/>
              </a:rPr>
              <a:t>less </a:t>
            </a:r>
            <a:r>
              <a:rPr lang="en-US" sz="2400" dirty="0">
                <a:latin typeface="Times New Roman" pitchFamily="18" charset="0"/>
                <a:ea typeface="Calibri"/>
                <a:cs typeface="Times New Roman" pitchFamily="18" charset="0"/>
              </a:rPr>
              <a:t>common than in the major salivary </a:t>
            </a:r>
            <a:r>
              <a:rPr lang="en-US" sz="2400" dirty="0" smtClean="0">
                <a:latin typeface="Times New Roman" pitchFamily="18" charset="0"/>
                <a:ea typeface="Calibri"/>
                <a:cs typeface="Times New Roman" pitchFamily="18" charset="0"/>
              </a:rPr>
              <a:t>glands</a:t>
            </a:r>
            <a:endParaRPr lang="en-US" sz="2400" dirty="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About </a:t>
            </a:r>
            <a:r>
              <a:rPr lang="en-US" sz="2400" dirty="0">
                <a:solidFill>
                  <a:srgbClr val="FF0000"/>
                </a:solidFill>
                <a:latin typeface="Times New Roman" pitchFamily="18" charset="0"/>
                <a:ea typeface="Calibri"/>
                <a:cs typeface="Times New Roman" pitchFamily="18" charset="0"/>
              </a:rPr>
              <a:t>70% </a:t>
            </a:r>
            <a:r>
              <a:rPr lang="en-US" sz="2400" dirty="0">
                <a:latin typeface="Times New Roman" pitchFamily="18" charset="0"/>
                <a:ea typeface="Calibri"/>
                <a:cs typeface="Times New Roman" pitchFamily="18" charset="0"/>
              </a:rPr>
              <a:t>of salivary gland tumors develop in the </a:t>
            </a:r>
            <a:r>
              <a:rPr lang="en-US" sz="2400" dirty="0" smtClean="0">
                <a:solidFill>
                  <a:srgbClr val="FF0000"/>
                </a:solidFill>
                <a:latin typeface="Times New Roman" pitchFamily="18" charset="0"/>
                <a:ea typeface="Calibri"/>
                <a:cs typeface="Times New Roman" pitchFamily="18" charset="0"/>
              </a:rPr>
              <a:t>parotid</a:t>
            </a:r>
            <a:endParaRPr lang="en-US" sz="2400" dirty="0">
              <a:solidFill>
                <a:srgbClr val="FF0000"/>
              </a:solidFill>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 Over </a:t>
            </a:r>
            <a:r>
              <a:rPr lang="en-US" sz="2400" dirty="0">
                <a:solidFill>
                  <a:srgbClr val="FF0000"/>
                </a:solidFill>
                <a:latin typeface="Times New Roman" pitchFamily="18" charset="0"/>
                <a:ea typeface="Calibri"/>
                <a:cs typeface="Times New Roman" pitchFamily="18" charset="0"/>
              </a:rPr>
              <a:t>75%</a:t>
            </a:r>
            <a:r>
              <a:rPr lang="en-US" sz="2400" dirty="0">
                <a:latin typeface="Times New Roman" pitchFamily="18" charset="0"/>
                <a:ea typeface="Calibri"/>
                <a:cs typeface="Times New Roman" pitchFamily="18" charset="0"/>
              </a:rPr>
              <a:t> of salivary gland tumors are </a:t>
            </a:r>
            <a:r>
              <a:rPr lang="en-US" sz="2400" dirty="0">
                <a:solidFill>
                  <a:srgbClr val="FF0000"/>
                </a:solidFill>
                <a:latin typeface="Times New Roman" pitchFamily="18" charset="0"/>
                <a:ea typeface="Calibri"/>
                <a:cs typeface="Times New Roman" pitchFamily="18" charset="0"/>
              </a:rPr>
              <a:t>benign</a:t>
            </a:r>
            <a:r>
              <a:rPr lang="en-US" sz="2400" dirty="0">
                <a:latin typeface="Times New Roman" pitchFamily="18" charset="0"/>
                <a:ea typeface="Calibri"/>
                <a:cs typeface="Times New Roman" pitchFamily="18" charset="0"/>
              </a:rPr>
              <a:t>. </a:t>
            </a:r>
            <a:endParaRPr lang="en-US" sz="1400" dirty="0">
              <a:ea typeface="Calibri"/>
              <a:cs typeface="Arial"/>
            </a:endParaRPr>
          </a:p>
        </p:txBody>
      </p:sp>
    </p:spTree>
    <p:extLst>
      <p:ext uri="{BB962C8B-B14F-4D97-AF65-F5344CB8AC3E}">
        <p14:creationId xmlns:p14="http://schemas.microsoft.com/office/powerpoint/2010/main" val="613957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618" y="304800"/>
            <a:ext cx="8915400" cy="2072875"/>
          </a:xfrm>
          <a:prstGeom prst="rect">
            <a:avLst/>
          </a:prstGeom>
        </p:spPr>
        <p:txBody>
          <a:bodyPr wrap="square">
            <a:spAutoFit/>
          </a:bodyPr>
          <a:lstStyle/>
          <a:p>
            <a:pPr algn="just">
              <a:lnSpc>
                <a:spcPct val="150000"/>
              </a:lnSpc>
            </a:pPr>
            <a:r>
              <a:rPr lang="en-US" sz="2400" dirty="0" smtClean="0">
                <a:latin typeface="Times New Roman" pitchFamily="18" charset="0"/>
                <a:ea typeface="Calibri"/>
                <a:cs typeface="Times New Roman" pitchFamily="18" charset="0"/>
              </a:rPr>
              <a:t>The </a:t>
            </a:r>
            <a:r>
              <a:rPr lang="en-US" sz="2400" dirty="0">
                <a:latin typeface="Times New Roman" pitchFamily="18" charset="0"/>
                <a:ea typeface="Calibri"/>
                <a:cs typeface="Times New Roman" pitchFamily="18" charset="0"/>
              </a:rPr>
              <a:t>WHO histological classification of tumors of the salivary glands and the typical clinical features of salivary gland tumors are seen in Table-1and Table-2.</a:t>
            </a:r>
          </a:p>
          <a:p>
            <a:pPr algn="just">
              <a:lnSpc>
                <a:spcPct val="115000"/>
              </a:lnSpc>
            </a:pPr>
            <a:r>
              <a:rPr lang="en-US" dirty="0">
                <a:latin typeface="Times New Roman"/>
                <a:ea typeface="Calibri"/>
                <a:cs typeface="Arial"/>
              </a:rPr>
              <a:t> </a:t>
            </a:r>
            <a:endParaRPr lang="en-US" sz="1400" dirty="0">
              <a:ea typeface="Calibri"/>
              <a:cs typeface="Arial"/>
            </a:endParaRPr>
          </a:p>
        </p:txBody>
      </p:sp>
      <p:pic>
        <p:nvPicPr>
          <p:cNvPr id="3" name="Picture 2"/>
          <p:cNvPicPr/>
          <p:nvPr/>
        </p:nvPicPr>
        <p:blipFill>
          <a:blip r:embed="rId2" cstate="print"/>
          <a:srcRect/>
          <a:stretch>
            <a:fillRect/>
          </a:stretch>
        </p:blipFill>
        <p:spPr bwMode="auto">
          <a:xfrm>
            <a:off x="1066800" y="2105891"/>
            <a:ext cx="7980217" cy="4733925"/>
          </a:xfrm>
          <a:prstGeom prst="rect">
            <a:avLst/>
          </a:prstGeom>
          <a:noFill/>
          <a:ln w="9525">
            <a:noFill/>
            <a:miter lim="800000"/>
            <a:headEnd/>
            <a:tailEnd/>
          </a:ln>
        </p:spPr>
      </p:pic>
    </p:spTree>
    <p:extLst>
      <p:ext uri="{BB962C8B-B14F-4D97-AF65-F5344CB8AC3E}">
        <p14:creationId xmlns:p14="http://schemas.microsoft.com/office/powerpoint/2010/main" val="1059598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1" y="867422"/>
            <a:ext cx="6477000" cy="5073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678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09" y="533400"/>
            <a:ext cx="7239000" cy="461665"/>
          </a:xfrm>
          <a:prstGeom prst="rect">
            <a:avLst/>
          </a:prstGeom>
        </p:spPr>
        <p:txBody>
          <a:bodyPr wrap="square">
            <a:spAutoFit/>
          </a:bodyPr>
          <a:lstStyle/>
          <a:p>
            <a:r>
              <a:rPr lang="en-US" sz="2400" dirty="0" smtClean="0">
                <a:latin typeface="Times New Roman"/>
                <a:ea typeface="Calibri"/>
              </a:rPr>
              <a:t>The </a:t>
            </a:r>
            <a:r>
              <a:rPr lang="en-US" sz="2400" dirty="0">
                <a:latin typeface="Times New Roman"/>
                <a:ea typeface="Calibri"/>
              </a:rPr>
              <a:t>typical clinical features of salivary gland tumors</a:t>
            </a:r>
            <a:r>
              <a:rPr lang="en-US" dirty="0">
                <a:latin typeface="Times New Roman"/>
                <a:ea typeface="Calibri"/>
              </a:rPr>
              <a:t>. </a:t>
            </a:r>
            <a:endParaRPr lang="en-US" dirty="0"/>
          </a:p>
        </p:txBody>
      </p:sp>
      <p:pic>
        <p:nvPicPr>
          <p:cNvPr id="3" name="Picture 2"/>
          <p:cNvPicPr/>
          <p:nvPr/>
        </p:nvPicPr>
        <p:blipFill>
          <a:blip r:embed="rId2" cstate="print"/>
          <a:srcRect/>
          <a:stretch>
            <a:fillRect/>
          </a:stretch>
        </p:blipFill>
        <p:spPr bwMode="auto">
          <a:xfrm>
            <a:off x="228601" y="1163783"/>
            <a:ext cx="8534399" cy="3255817"/>
          </a:xfrm>
          <a:prstGeom prst="rect">
            <a:avLst/>
          </a:prstGeom>
          <a:noFill/>
          <a:ln w="9525">
            <a:noFill/>
            <a:miter lim="800000"/>
            <a:headEnd/>
            <a:tailEnd/>
          </a:ln>
        </p:spPr>
      </p:pic>
    </p:spTree>
    <p:extLst>
      <p:ext uri="{BB962C8B-B14F-4D97-AF65-F5344CB8AC3E}">
        <p14:creationId xmlns:p14="http://schemas.microsoft.com/office/powerpoint/2010/main" val="39090038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8763000" cy="4407360"/>
          </a:xfrm>
          <a:prstGeom prst="rect">
            <a:avLst/>
          </a:prstGeom>
        </p:spPr>
        <p:txBody>
          <a:bodyPr wrap="square">
            <a:spAutoFit/>
          </a:bodyPr>
          <a:lstStyle/>
          <a:p>
            <a:pPr algn="just">
              <a:lnSpc>
                <a:spcPct val="115000"/>
              </a:lnSpc>
            </a:pPr>
            <a:r>
              <a:rPr lang="en-US" sz="2400" b="1" dirty="0" smtClean="0">
                <a:latin typeface="Times New Roman" pitchFamily="18" charset="0"/>
                <a:ea typeface="Calibri"/>
                <a:cs typeface="Times New Roman" pitchFamily="18" charset="0"/>
              </a:rPr>
              <a:t>       </a:t>
            </a:r>
            <a:r>
              <a:rPr lang="en-US" sz="2800" b="1" dirty="0" smtClean="0">
                <a:latin typeface="Times New Roman" pitchFamily="18" charset="0"/>
                <a:ea typeface="Calibri"/>
                <a:cs typeface="Times New Roman" pitchFamily="18" charset="0"/>
              </a:rPr>
              <a:t>BENIGN </a:t>
            </a:r>
            <a:r>
              <a:rPr lang="en-US" sz="2800" b="1" dirty="0">
                <a:latin typeface="Times New Roman" pitchFamily="18" charset="0"/>
                <a:ea typeface="Calibri"/>
                <a:cs typeface="Times New Roman" pitchFamily="18" charset="0"/>
              </a:rPr>
              <a:t>TUMORS OF SALIVARY </a:t>
            </a:r>
            <a:r>
              <a:rPr lang="en-US" sz="2800" b="1" dirty="0" smtClean="0">
                <a:latin typeface="Times New Roman" pitchFamily="18" charset="0"/>
                <a:ea typeface="Calibri"/>
                <a:cs typeface="Times New Roman" pitchFamily="18" charset="0"/>
              </a:rPr>
              <a:t>GLANDS</a:t>
            </a:r>
          </a:p>
          <a:p>
            <a:pPr algn="just">
              <a:lnSpc>
                <a:spcPct val="115000"/>
              </a:lnSpc>
            </a:pPr>
            <a:endParaRPr lang="en-US" sz="2800" dirty="0">
              <a:latin typeface="Times New Roman" pitchFamily="18" charset="0"/>
              <a:ea typeface="Calibri"/>
              <a:cs typeface="Times New Roman" pitchFamily="18" charset="0"/>
            </a:endParaRPr>
          </a:p>
          <a:p>
            <a:pPr algn="just">
              <a:lnSpc>
                <a:spcPct val="150000"/>
              </a:lnSpc>
            </a:pPr>
            <a:r>
              <a:rPr lang="en-US" sz="2400" b="1" dirty="0">
                <a:latin typeface="Times New Roman" pitchFamily="18" charset="0"/>
                <a:ea typeface="Calibri"/>
                <a:cs typeface="Times New Roman" pitchFamily="18" charset="0"/>
              </a:rPr>
              <a:t>PLEOMORPHIC ADENOMA (Mixed tumor)</a:t>
            </a:r>
            <a:endParaRPr lang="en-US" sz="2400" dirty="0">
              <a:latin typeface="Times New Roman" pitchFamily="18" charset="0"/>
              <a:ea typeface="Calibri"/>
              <a:cs typeface="Times New Roman" pitchFamily="18" charset="0"/>
            </a:endParaRPr>
          </a:p>
          <a:p>
            <a:pPr>
              <a:lnSpc>
                <a:spcPct val="150000"/>
              </a:lnSpc>
            </a:pPr>
            <a:r>
              <a:rPr lang="en-US" sz="2400" dirty="0">
                <a:latin typeface="Times New Roman" pitchFamily="18" charset="0"/>
                <a:ea typeface="Calibri"/>
                <a:cs typeface="Times New Roman" pitchFamily="18" charset="0"/>
              </a:rPr>
              <a:t>    </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It is the most common benign neoplasm. </a:t>
            </a:r>
            <a:endParaRPr lang="en-US" sz="2400" dirty="0" smtClean="0">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   - The </a:t>
            </a:r>
            <a:r>
              <a:rPr lang="en-US" sz="2400" dirty="0">
                <a:latin typeface="Times New Roman" pitchFamily="18" charset="0"/>
                <a:ea typeface="Calibri"/>
                <a:cs typeface="Times New Roman" pitchFamily="18" charset="0"/>
              </a:rPr>
              <a:t>term ‘pleomorphic adenoma’ is due to the </a:t>
            </a:r>
            <a:r>
              <a:rPr lang="en-US" sz="2400" dirty="0">
                <a:solidFill>
                  <a:srgbClr val="FF0000"/>
                </a:solidFill>
                <a:latin typeface="Times New Roman" pitchFamily="18" charset="0"/>
                <a:ea typeface="Calibri"/>
                <a:cs typeface="Times New Roman" pitchFamily="18" charset="0"/>
              </a:rPr>
              <a:t>unusual histologic </a:t>
            </a:r>
            <a:r>
              <a:rPr lang="en-US" sz="2400" dirty="0">
                <a:latin typeface="Times New Roman" pitchFamily="18" charset="0"/>
                <a:ea typeface="Calibri"/>
                <a:cs typeface="Times New Roman" pitchFamily="18" charset="0"/>
              </a:rPr>
              <a:t>pattern. </a:t>
            </a:r>
            <a:endParaRPr lang="en-US" sz="2400" dirty="0" smtClean="0">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  </a:t>
            </a:r>
            <a:r>
              <a:rPr lang="en-US" sz="2400" dirty="0" smtClean="0">
                <a:solidFill>
                  <a:srgbClr val="FF0000"/>
                </a:solidFill>
                <a:latin typeface="Times New Roman" pitchFamily="18" charset="0"/>
                <a:ea typeface="Calibri"/>
                <a:cs typeface="Times New Roman" pitchFamily="18" charset="0"/>
              </a:rPr>
              <a:t>Ductal </a:t>
            </a:r>
            <a:r>
              <a:rPr lang="en-US" sz="2400" dirty="0">
                <a:solidFill>
                  <a:srgbClr val="FF0000"/>
                </a:solidFill>
                <a:latin typeface="Times New Roman" pitchFamily="18" charset="0"/>
                <a:ea typeface="Calibri"/>
                <a:cs typeface="Times New Roman" pitchFamily="18" charset="0"/>
              </a:rPr>
              <a:t>and </a:t>
            </a:r>
            <a:r>
              <a:rPr lang="en-US" sz="2400" dirty="0" err="1">
                <a:solidFill>
                  <a:srgbClr val="FF0000"/>
                </a:solidFill>
                <a:latin typeface="Times New Roman" pitchFamily="18" charset="0"/>
                <a:ea typeface="Calibri"/>
                <a:cs typeface="Times New Roman" pitchFamily="18" charset="0"/>
              </a:rPr>
              <a:t>myoepithelial</a:t>
            </a:r>
            <a:r>
              <a:rPr lang="en-US" sz="2400" dirty="0">
                <a:solidFill>
                  <a:srgbClr val="FF0000"/>
                </a:solidFill>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cells in possibly either or both may play active roles in the </a:t>
            </a:r>
            <a:r>
              <a:rPr lang="en-US" sz="2400" dirty="0" err="1">
                <a:solidFill>
                  <a:srgbClr val="FF0000"/>
                </a:solidFill>
                <a:latin typeface="Times New Roman" pitchFamily="18" charset="0"/>
                <a:ea typeface="Calibri"/>
                <a:cs typeface="Times New Roman" pitchFamily="18" charset="0"/>
              </a:rPr>
              <a:t>histogenesis</a:t>
            </a:r>
            <a:r>
              <a:rPr lang="en-US" sz="2400" dirty="0">
                <a:latin typeface="Times New Roman" pitchFamily="18" charset="0"/>
                <a:ea typeface="Calibri"/>
                <a:cs typeface="Times New Roman" pitchFamily="18" charset="0"/>
              </a:rPr>
              <a:t> of the tumor</a:t>
            </a:r>
            <a:r>
              <a:rPr lang="en-US" sz="2400" dirty="0" smtClean="0">
                <a:latin typeface="Times New Roman" pitchFamily="18" charset="0"/>
                <a:ea typeface="Calibri"/>
                <a:cs typeface="Times New Roman" pitchFamily="18" charset="0"/>
              </a:rPr>
              <a:t>.</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37393055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763000" cy="4339650"/>
          </a:xfrm>
          <a:prstGeom prst="rect">
            <a:avLst/>
          </a:prstGeom>
        </p:spPr>
        <p:txBody>
          <a:bodyPr wrap="square">
            <a:spAutoFit/>
          </a:bodyPr>
          <a:lstStyle/>
          <a:p>
            <a:pPr algn="just">
              <a:lnSpc>
                <a:spcPct val="115000"/>
              </a:lnSpc>
            </a:pPr>
            <a:r>
              <a:rPr lang="en-US" sz="2400" dirty="0" smtClean="0">
                <a:latin typeface="Times New Roman" pitchFamily="18" charset="0"/>
                <a:ea typeface="Calibri"/>
                <a:cs typeface="Times New Roman" pitchFamily="18" charset="0"/>
              </a:rPr>
              <a:t>.</a:t>
            </a:r>
            <a:endParaRPr lang="en-US" sz="2400" dirty="0">
              <a:latin typeface="Times New Roman" pitchFamily="18" charset="0"/>
              <a:ea typeface="Calibri"/>
              <a:cs typeface="Times New Roman" pitchFamily="18" charset="0"/>
            </a:endParaRPr>
          </a:p>
          <a:p>
            <a:pPr algn="just">
              <a:lnSpc>
                <a:spcPct val="115000"/>
              </a:lnSpc>
            </a:pPr>
            <a:r>
              <a:rPr lang="en-US" sz="2400" b="1" dirty="0">
                <a:latin typeface="Times New Roman" pitchFamily="18" charset="0"/>
                <a:ea typeface="Calibri"/>
                <a:cs typeface="Times New Roman" pitchFamily="18" charset="0"/>
              </a:rPr>
              <a:t>Clinical features</a:t>
            </a:r>
            <a:r>
              <a:rPr lang="en-US" sz="2400" b="1" dirty="0" smtClean="0">
                <a:latin typeface="Times New Roman" pitchFamily="18" charset="0"/>
                <a:ea typeface="Calibri"/>
                <a:cs typeface="Times New Roman" pitchFamily="18" charset="0"/>
              </a:rPr>
              <a:t>:</a:t>
            </a:r>
          </a:p>
          <a:p>
            <a:pPr marL="342900" indent="-342900" algn="just">
              <a:lnSpc>
                <a:spcPct val="115000"/>
              </a:lnSpc>
              <a:buFontTx/>
              <a:buChar char="-"/>
            </a:pPr>
            <a:r>
              <a:rPr lang="en-US" sz="2400" dirty="0" smtClean="0">
                <a:latin typeface="Times New Roman" pitchFamily="18" charset="0"/>
                <a:ea typeface="Calibri"/>
                <a:cs typeface="Times New Roman" pitchFamily="18" charset="0"/>
              </a:rPr>
              <a:t>Pleomorphic </a:t>
            </a:r>
            <a:r>
              <a:rPr lang="en-US" sz="2400" dirty="0">
                <a:latin typeface="Times New Roman" pitchFamily="18" charset="0"/>
                <a:ea typeface="Calibri"/>
                <a:cs typeface="Times New Roman" pitchFamily="18" charset="0"/>
              </a:rPr>
              <a:t>adenoma is the most common tumor of salivary glands. </a:t>
            </a:r>
            <a:endParaRPr lang="en-US" sz="2400" dirty="0" smtClean="0">
              <a:latin typeface="Times New Roman" pitchFamily="18" charset="0"/>
              <a:ea typeface="Calibri"/>
              <a:cs typeface="Times New Roman" pitchFamily="18" charset="0"/>
            </a:endParaRPr>
          </a:p>
          <a:p>
            <a:pPr marL="342900" indent="-342900" algn="just">
              <a:lnSpc>
                <a:spcPct val="115000"/>
              </a:lnSpc>
              <a:buFontTx/>
              <a:buChar char="-"/>
            </a:pPr>
            <a:r>
              <a:rPr lang="en-US" sz="2400" dirty="0" smtClean="0">
                <a:latin typeface="Times New Roman" pitchFamily="18" charset="0"/>
                <a:ea typeface="Calibri"/>
                <a:cs typeface="Times New Roman" pitchFamily="18" charset="0"/>
              </a:rPr>
              <a:t>The </a:t>
            </a:r>
            <a:r>
              <a:rPr lang="en-US" sz="2400" dirty="0">
                <a:latin typeface="Times New Roman" pitchFamily="18" charset="0"/>
                <a:ea typeface="Calibri"/>
                <a:cs typeface="Times New Roman" pitchFamily="18" charset="0"/>
              </a:rPr>
              <a:t>parotid gland is the most common site of the pleomorphic adenoma </a:t>
            </a:r>
            <a:r>
              <a:rPr lang="en-US" sz="2400" dirty="0" smtClean="0">
                <a:latin typeface="Times New Roman" pitchFamily="18" charset="0"/>
                <a:ea typeface="Calibri"/>
                <a:cs typeface="Times New Roman" pitchFamily="18" charset="0"/>
              </a:rPr>
              <a:t>. </a:t>
            </a:r>
          </a:p>
          <a:p>
            <a:pPr marL="342900" indent="-342900" algn="just">
              <a:lnSpc>
                <a:spcPct val="115000"/>
              </a:lnSpc>
              <a:buFontTx/>
              <a:buChar char="-"/>
            </a:pPr>
            <a:r>
              <a:rPr lang="en-US" sz="2400" dirty="0" smtClean="0">
                <a:latin typeface="Times New Roman" pitchFamily="18" charset="0"/>
                <a:ea typeface="Calibri"/>
                <a:cs typeface="Times New Roman" pitchFamily="18" charset="0"/>
              </a:rPr>
              <a:t>Approximately </a:t>
            </a:r>
            <a:r>
              <a:rPr lang="en-US" sz="2400" dirty="0">
                <a:latin typeface="Times New Roman" pitchFamily="18" charset="0"/>
                <a:ea typeface="Calibri"/>
                <a:cs typeface="Times New Roman" pitchFamily="18" charset="0"/>
              </a:rPr>
              <a:t>about </a:t>
            </a:r>
            <a:r>
              <a:rPr lang="en-US" sz="2400" dirty="0">
                <a:solidFill>
                  <a:srgbClr val="FF0000"/>
                </a:solidFill>
                <a:latin typeface="Times New Roman" pitchFamily="18" charset="0"/>
                <a:ea typeface="Calibri"/>
                <a:cs typeface="Times New Roman" pitchFamily="18" charset="0"/>
              </a:rPr>
              <a:t>8% </a:t>
            </a:r>
            <a:r>
              <a:rPr lang="en-US" sz="2400" dirty="0">
                <a:latin typeface="Times New Roman" pitchFamily="18" charset="0"/>
                <a:ea typeface="Calibri"/>
                <a:cs typeface="Times New Roman" pitchFamily="18" charset="0"/>
              </a:rPr>
              <a:t>of pleomorphic adenomas involve the </a:t>
            </a:r>
            <a:r>
              <a:rPr lang="en-US" sz="2400" dirty="0">
                <a:solidFill>
                  <a:srgbClr val="FF0000"/>
                </a:solidFill>
                <a:latin typeface="Times New Roman" pitchFamily="18" charset="0"/>
                <a:ea typeface="Calibri"/>
                <a:cs typeface="Times New Roman" pitchFamily="18" charset="0"/>
              </a:rPr>
              <a:t>minor</a:t>
            </a:r>
            <a:r>
              <a:rPr lang="en-US" sz="2400" dirty="0">
                <a:latin typeface="Times New Roman" pitchFamily="18" charset="0"/>
                <a:ea typeface="Calibri"/>
                <a:cs typeface="Times New Roman" pitchFamily="18" charset="0"/>
              </a:rPr>
              <a:t> salivary glands and the</a:t>
            </a:r>
            <a:r>
              <a:rPr lang="en-US" sz="2400" dirty="0">
                <a:solidFill>
                  <a:srgbClr val="FF0000"/>
                </a:solidFill>
                <a:latin typeface="Times New Roman" pitchFamily="18" charset="0"/>
                <a:ea typeface="Calibri"/>
                <a:cs typeface="Times New Roman" pitchFamily="18" charset="0"/>
              </a:rPr>
              <a:t> palate </a:t>
            </a:r>
            <a:r>
              <a:rPr lang="en-US" sz="2400" dirty="0">
                <a:latin typeface="Times New Roman" pitchFamily="18" charset="0"/>
                <a:ea typeface="Calibri"/>
                <a:cs typeface="Times New Roman" pitchFamily="18" charset="0"/>
              </a:rPr>
              <a:t>is the most common site of minor salivary gland involvement and glands of the </a:t>
            </a:r>
            <a:r>
              <a:rPr lang="en-US" sz="2400" dirty="0">
                <a:solidFill>
                  <a:srgbClr val="FF0000"/>
                </a:solidFill>
                <a:latin typeface="Times New Roman" pitchFamily="18" charset="0"/>
                <a:ea typeface="Calibri"/>
                <a:cs typeface="Times New Roman" pitchFamily="18" charset="0"/>
              </a:rPr>
              <a:t>lip</a:t>
            </a:r>
            <a:r>
              <a:rPr lang="en-US" sz="2400" dirty="0">
                <a:latin typeface="Times New Roman" pitchFamily="18" charset="0"/>
                <a:ea typeface="Calibri"/>
                <a:cs typeface="Times New Roman" pitchFamily="18" charset="0"/>
              </a:rPr>
              <a:t> and occasionally other sites</a:t>
            </a:r>
            <a:r>
              <a:rPr lang="en-US" sz="2400" dirty="0" smtClean="0">
                <a:latin typeface="Times New Roman" pitchFamily="18" charset="0"/>
                <a:ea typeface="Calibri"/>
                <a:cs typeface="Times New Roman" pitchFamily="18" charset="0"/>
              </a:rPr>
              <a:t>.</a:t>
            </a:r>
            <a:endParaRPr lang="en-US" sz="2400" dirty="0">
              <a:latin typeface="Times New Roman" pitchFamily="18" charset="0"/>
              <a:ea typeface="Calibri"/>
              <a:cs typeface="Times New Roman" pitchFamily="18" charset="0"/>
            </a:endParaRPr>
          </a:p>
        </p:txBody>
      </p:sp>
      <p:pic>
        <p:nvPicPr>
          <p:cNvPr id="3" name="Picture 2"/>
          <p:cNvPicPr/>
          <p:nvPr/>
        </p:nvPicPr>
        <p:blipFill>
          <a:blip r:embed="rId2" cstate="print"/>
          <a:srcRect/>
          <a:stretch>
            <a:fillRect/>
          </a:stretch>
        </p:blipFill>
        <p:spPr bwMode="auto">
          <a:xfrm>
            <a:off x="457200" y="4339650"/>
            <a:ext cx="3505200" cy="2518350"/>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4343400" y="4038600"/>
            <a:ext cx="3962400" cy="2819400"/>
          </a:xfrm>
          <a:prstGeom prst="rect">
            <a:avLst/>
          </a:prstGeom>
          <a:noFill/>
          <a:ln w="9525">
            <a:noFill/>
            <a:miter lim="800000"/>
            <a:headEnd/>
            <a:tailEnd/>
          </a:ln>
        </p:spPr>
      </p:pic>
    </p:spTree>
    <p:extLst>
      <p:ext uri="{BB962C8B-B14F-4D97-AF65-F5344CB8AC3E}">
        <p14:creationId xmlns:p14="http://schemas.microsoft.com/office/powerpoint/2010/main" val="3210317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527" y="685800"/>
            <a:ext cx="8763000" cy="3970318"/>
          </a:xfrm>
          <a:prstGeom prst="rect">
            <a:avLst/>
          </a:prstGeom>
        </p:spPr>
        <p:txBody>
          <a:bodyPr wrap="square">
            <a:spAutoFit/>
          </a:bodyPr>
          <a:lstStyle/>
          <a:p>
            <a:pPr marL="342900" indent="-342900" algn="just">
              <a:lnSpc>
                <a:spcPct val="150000"/>
              </a:lnSpc>
              <a:buFontTx/>
              <a:buChar char="-"/>
            </a:pPr>
            <a:r>
              <a:rPr lang="en-US" sz="2400" dirty="0" smtClean="0">
                <a:latin typeface="Times New Roman"/>
                <a:ea typeface="Calibri"/>
                <a:cs typeface="Arial"/>
              </a:rPr>
              <a:t>It </a:t>
            </a:r>
            <a:r>
              <a:rPr lang="en-US" sz="2400" dirty="0">
                <a:latin typeface="Times New Roman"/>
                <a:ea typeface="Calibri"/>
                <a:cs typeface="Arial"/>
              </a:rPr>
              <a:t>occurs more frequently in females than in males.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 </a:t>
            </a:r>
            <a:r>
              <a:rPr lang="en-US" sz="2400" dirty="0">
                <a:latin typeface="Times New Roman"/>
                <a:ea typeface="Calibri"/>
                <a:cs typeface="Arial"/>
              </a:rPr>
              <a:t>majority of the lesions are found in patients in the </a:t>
            </a:r>
            <a:r>
              <a:rPr lang="en-US" sz="2400" dirty="0">
                <a:solidFill>
                  <a:srgbClr val="FF0000"/>
                </a:solidFill>
                <a:latin typeface="Times New Roman"/>
                <a:ea typeface="Calibri"/>
                <a:cs typeface="Arial"/>
              </a:rPr>
              <a:t>fourth to sixth decades</a:t>
            </a:r>
            <a:r>
              <a:rPr lang="en-US" sz="2400" dirty="0">
                <a:latin typeface="Times New Roman"/>
                <a:ea typeface="Calibri"/>
                <a:cs typeface="Arial"/>
              </a:rPr>
              <a:t>, but they are also relatively common in </a:t>
            </a:r>
            <a:r>
              <a:rPr lang="en-US" sz="2400" dirty="0">
                <a:solidFill>
                  <a:srgbClr val="FF0000"/>
                </a:solidFill>
                <a:latin typeface="Times New Roman"/>
                <a:ea typeface="Calibri"/>
                <a:cs typeface="Arial"/>
              </a:rPr>
              <a:t>young adults </a:t>
            </a:r>
            <a:r>
              <a:rPr lang="en-US" sz="2400" dirty="0">
                <a:latin typeface="Times New Roman"/>
                <a:ea typeface="Calibri"/>
                <a:cs typeface="Arial"/>
              </a:rPr>
              <a:t>and have been known to occur in </a:t>
            </a:r>
            <a:r>
              <a:rPr lang="en-US" sz="2400" dirty="0">
                <a:solidFill>
                  <a:srgbClr val="FF0000"/>
                </a:solidFill>
                <a:latin typeface="Times New Roman"/>
                <a:ea typeface="Calibri"/>
                <a:cs typeface="Arial"/>
              </a:rPr>
              <a:t>children</a:t>
            </a:r>
            <a:r>
              <a:rPr lang="en-US" sz="2400" dirty="0">
                <a:latin typeface="Times New Roman"/>
                <a:ea typeface="Calibri"/>
                <a:cs typeface="Arial"/>
              </a:rPr>
              <a:t>.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 </a:t>
            </a:r>
            <a:r>
              <a:rPr lang="en-US" sz="2400" dirty="0">
                <a:latin typeface="Times New Roman"/>
                <a:ea typeface="Calibri"/>
                <a:cs typeface="Arial"/>
              </a:rPr>
              <a:t>history presented by the patient is usually that of a small, </a:t>
            </a:r>
            <a:r>
              <a:rPr lang="en-US" sz="2400" dirty="0">
                <a:solidFill>
                  <a:srgbClr val="FF0000"/>
                </a:solidFill>
                <a:latin typeface="Times New Roman"/>
                <a:ea typeface="Calibri"/>
                <a:cs typeface="Arial"/>
              </a:rPr>
              <a:t>painless </a:t>
            </a:r>
            <a:r>
              <a:rPr lang="en-US" sz="2400" dirty="0">
                <a:latin typeface="Times New Roman"/>
                <a:ea typeface="Calibri"/>
                <a:cs typeface="Arial"/>
              </a:rPr>
              <a:t>nodule which slowly begins to increase in size, sometimes showing intermittent growth. </a:t>
            </a:r>
            <a:endParaRPr lang="en-US" sz="2400" dirty="0">
              <a:ea typeface="Calibri"/>
              <a:cs typeface="Arial"/>
            </a:endParaRPr>
          </a:p>
        </p:txBody>
      </p:sp>
    </p:spTree>
    <p:extLst>
      <p:ext uri="{BB962C8B-B14F-4D97-AF65-F5344CB8AC3E}">
        <p14:creationId xmlns:p14="http://schemas.microsoft.com/office/powerpoint/2010/main" val="41233537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763000" cy="3970318"/>
          </a:xfrm>
          <a:prstGeom prst="rect">
            <a:avLst/>
          </a:prstGeom>
        </p:spPr>
        <p:txBody>
          <a:bodyPr wrap="square">
            <a:spAutoFit/>
          </a:bodyPr>
          <a:lstStyle/>
          <a:p>
            <a:pPr marL="342900" indent="-342900" algn="just">
              <a:lnSpc>
                <a:spcPct val="150000"/>
              </a:lnSpc>
              <a:buFontTx/>
              <a:buChar char="-"/>
            </a:pPr>
            <a:r>
              <a:rPr lang="en-US" sz="2400" dirty="0" smtClean="0">
                <a:latin typeface="Times New Roman"/>
                <a:ea typeface="Calibri"/>
                <a:cs typeface="Arial"/>
              </a:rPr>
              <a:t>The </a:t>
            </a:r>
            <a:r>
              <a:rPr lang="en-US" sz="2400" dirty="0">
                <a:latin typeface="Times New Roman"/>
                <a:ea typeface="Calibri"/>
                <a:cs typeface="Arial"/>
              </a:rPr>
              <a:t>pleomorphic adenoma, particularly of the parotid gland, is typically a lesion that does </a:t>
            </a:r>
            <a:r>
              <a:rPr lang="en-US" sz="2400" dirty="0">
                <a:solidFill>
                  <a:srgbClr val="FF0000"/>
                </a:solidFill>
                <a:latin typeface="Times New Roman"/>
                <a:ea typeface="Calibri"/>
                <a:cs typeface="Arial"/>
              </a:rPr>
              <a:t>not show fixation </a:t>
            </a:r>
            <a:r>
              <a:rPr lang="en-US" sz="2400" dirty="0">
                <a:latin typeface="Times New Roman"/>
                <a:ea typeface="Calibri"/>
                <a:cs typeface="Arial"/>
              </a:rPr>
              <a:t>either to the deeper tissues or to the overlying skin </a:t>
            </a:r>
            <a:r>
              <a:rPr lang="en-US" sz="2400" dirty="0" smtClean="0">
                <a:latin typeface="Times New Roman"/>
                <a:ea typeface="Calibri"/>
                <a:cs typeface="Arial"/>
              </a:rPr>
              <a:t> </a:t>
            </a:r>
          </a:p>
          <a:p>
            <a:pPr marL="342900" indent="-342900" algn="just">
              <a:lnSpc>
                <a:spcPct val="150000"/>
              </a:lnSpc>
              <a:buFontTx/>
              <a:buChar char="-"/>
            </a:pPr>
            <a:r>
              <a:rPr lang="en-US" sz="2400" dirty="0">
                <a:latin typeface="Times New Roman"/>
                <a:ea typeface="Calibri"/>
                <a:cs typeface="Arial"/>
              </a:rPr>
              <a:t>R</a:t>
            </a:r>
            <a:r>
              <a:rPr lang="en-US" sz="2400" dirty="0" smtClean="0">
                <a:latin typeface="Times New Roman"/>
                <a:ea typeface="Calibri"/>
                <a:cs typeface="Arial"/>
              </a:rPr>
              <a:t>ubbery </a:t>
            </a:r>
            <a:r>
              <a:rPr lang="en-US" sz="2400" dirty="0">
                <a:latin typeface="Times New Roman"/>
                <a:ea typeface="Calibri"/>
                <a:cs typeface="Arial"/>
              </a:rPr>
              <a:t>in consistency.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 </a:t>
            </a:r>
            <a:r>
              <a:rPr lang="en-US" sz="2400" dirty="0">
                <a:latin typeface="Times New Roman"/>
                <a:ea typeface="Calibri"/>
                <a:cs typeface="Arial"/>
              </a:rPr>
              <a:t>skin seldom </a:t>
            </a:r>
            <a:r>
              <a:rPr lang="en-US" sz="2400" dirty="0" smtClean="0">
                <a:latin typeface="Times New Roman"/>
                <a:ea typeface="Calibri"/>
                <a:cs typeface="Arial"/>
              </a:rPr>
              <a:t>ulcerates</a:t>
            </a:r>
            <a:endParaRPr lang="en-US" sz="2400" dirty="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 </a:t>
            </a:r>
            <a:r>
              <a:rPr lang="en-US" sz="2400" dirty="0">
                <a:latin typeface="Times New Roman"/>
                <a:ea typeface="Calibri"/>
                <a:cs typeface="Arial"/>
              </a:rPr>
              <a:t>pain is not a common symptom </a:t>
            </a:r>
          </a:p>
          <a:p>
            <a:pPr marL="342900" indent="-342900" algn="just">
              <a:lnSpc>
                <a:spcPct val="150000"/>
              </a:lnSpc>
              <a:buFontTx/>
              <a:buChar char="-"/>
            </a:pPr>
            <a:r>
              <a:rPr lang="en-US" sz="2400" dirty="0" smtClean="0">
                <a:latin typeface="Times New Roman"/>
                <a:ea typeface="Calibri"/>
                <a:cs typeface="Arial"/>
              </a:rPr>
              <a:t> </a:t>
            </a:r>
            <a:r>
              <a:rPr lang="en-US" sz="2400" dirty="0">
                <a:latin typeface="Times New Roman"/>
                <a:ea typeface="Calibri"/>
                <a:cs typeface="Arial"/>
              </a:rPr>
              <a:t>facial nerve involvement manifested by facial paralysis is rare.</a:t>
            </a:r>
            <a:endParaRPr lang="en-US" sz="2400" dirty="0">
              <a:ea typeface="Calibri"/>
              <a:cs typeface="Arial"/>
            </a:endParaRPr>
          </a:p>
        </p:txBody>
      </p:sp>
    </p:spTree>
    <p:extLst>
      <p:ext uri="{BB962C8B-B14F-4D97-AF65-F5344CB8AC3E}">
        <p14:creationId xmlns:p14="http://schemas.microsoft.com/office/powerpoint/2010/main" val="1942287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7" y="228600"/>
            <a:ext cx="8991600" cy="4487382"/>
          </a:xfrm>
          <a:prstGeom prst="rect">
            <a:avLst/>
          </a:prstGeom>
        </p:spPr>
        <p:txBody>
          <a:bodyPr wrap="square">
            <a:spAutoFit/>
          </a:bodyPr>
          <a:lstStyle/>
          <a:p>
            <a:pPr algn="just">
              <a:lnSpc>
                <a:spcPct val="150000"/>
              </a:lnSpc>
            </a:pPr>
            <a:r>
              <a:rPr lang="en-US" sz="2800" b="1" dirty="0">
                <a:latin typeface="Times New Roman" pitchFamily="18" charset="0"/>
                <a:ea typeface="Calibri"/>
                <a:cs typeface="Times New Roman" pitchFamily="18" charset="0"/>
              </a:rPr>
              <a:t>Histopathological features </a:t>
            </a:r>
            <a:r>
              <a:rPr lang="en-US" sz="2400" dirty="0" smtClean="0">
                <a:latin typeface="Times New Roman" pitchFamily="18" charset="0"/>
                <a:ea typeface="Calibri"/>
                <a:cs typeface="Times New Roman" pitchFamily="18" charset="0"/>
              </a:rPr>
              <a:t>: </a:t>
            </a:r>
          </a:p>
          <a:p>
            <a:pPr marL="342900" indent="-342900" algn="just">
              <a:lnSpc>
                <a:spcPct val="150000"/>
              </a:lnSpc>
              <a:buFontTx/>
              <a:buChar char="-"/>
            </a:pPr>
            <a:r>
              <a:rPr lang="en-US" sz="2400" dirty="0" smtClean="0">
                <a:latin typeface="Times New Roman" pitchFamily="18" charset="0"/>
                <a:ea typeface="Calibri"/>
                <a:cs typeface="Times New Roman" pitchFamily="18" charset="0"/>
              </a:rPr>
              <a:t>The </a:t>
            </a:r>
            <a:r>
              <a:rPr lang="en-US" sz="2400" dirty="0">
                <a:latin typeface="Times New Roman" pitchFamily="18" charset="0"/>
                <a:ea typeface="Calibri"/>
                <a:cs typeface="Times New Roman" pitchFamily="18" charset="0"/>
              </a:rPr>
              <a:t>tumor is usually surrounded by</a:t>
            </a:r>
            <a:r>
              <a:rPr lang="en-US" sz="2400" dirty="0">
                <a:solidFill>
                  <a:srgbClr val="FF0000"/>
                </a:solidFill>
                <a:latin typeface="Times New Roman" pitchFamily="18" charset="0"/>
                <a:ea typeface="Calibri"/>
                <a:cs typeface="Times New Roman" pitchFamily="18" charset="0"/>
              </a:rPr>
              <a:t> capsule </a:t>
            </a:r>
            <a:r>
              <a:rPr lang="en-US" sz="2400" dirty="0">
                <a:latin typeface="Times New Roman" pitchFamily="18" charset="0"/>
                <a:ea typeface="Calibri"/>
                <a:cs typeface="Times New Roman" pitchFamily="18" charset="0"/>
              </a:rPr>
              <a:t>which </a:t>
            </a:r>
            <a:r>
              <a:rPr lang="en-US" sz="2400" dirty="0">
                <a:solidFill>
                  <a:srgbClr val="FF0000"/>
                </a:solidFill>
                <a:latin typeface="Times New Roman" pitchFamily="18" charset="0"/>
                <a:ea typeface="Calibri"/>
                <a:cs typeface="Times New Roman" pitchFamily="18" charset="0"/>
              </a:rPr>
              <a:t>varies in thickness and presence</a:t>
            </a:r>
            <a:r>
              <a:rPr lang="en-US" sz="2400" dirty="0">
                <a:latin typeface="Times New Roman" pitchFamily="18" charset="0"/>
                <a:ea typeface="Calibri"/>
                <a:cs typeface="Times New Roman" pitchFamily="18" charset="0"/>
              </a:rPr>
              <a:t>, </a:t>
            </a:r>
          </a:p>
          <a:p>
            <a:pPr marL="342900" indent="-342900" algn="just">
              <a:lnSpc>
                <a:spcPct val="150000"/>
              </a:lnSpc>
              <a:buFontTx/>
              <a:buChar char="-"/>
            </a:pPr>
            <a:r>
              <a:rPr lang="en-US" sz="2400" dirty="0" smtClean="0">
                <a:latin typeface="Times New Roman" pitchFamily="18" charset="0"/>
                <a:ea typeface="Calibri"/>
                <a:cs typeface="Times New Roman" pitchFamily="18" charset="0"/>
              </a:rPr>
              <a:t> The </a:t>
            </a:r>
            <a:r>
              <a:rPr lang="en-US" sz="2400" dirty="0">
                <a:latin typeface="Times New Roman" pitchFamily="18" charset="0"/>
                <a:ea typeface="Calibri"/>
                <a:cs typeface="Times New Roman" pitchFamily="18" charset="0"/>
              </a:rPr>
              <a:t>tumor sometimes bulges through the capsule, and this may cause recurrence after its surgical removal.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For </a:t>
            </a:r>
            <a:r>
              <a:rPr lang="en-US" sz="2400" dirty="0">
                <a:latin typeface="Times New Roman" pitchFamily="18" charset="0"/>
                <a:ea typeface="Calibri"/>
                <a:cs typeface="Times New Roman" pitchFamily="18" charset="0"/>
              </a:rPr>
              <a:t>this reason the tumor must excised with a margin of surrounding normal tissue. </a:t>
            </a:r>
          </a:p>
          <a:p>
            <a:pPr algn="just">
              <a:lnSpc>
                <a:spcPct val="115000"/>
              </a:lnSpc>
            </a:pPr>
            <a:r>
              <a:rPr lang="en-US" sz="2400" dirty="0">
                <a:latin typeface="Times New Roman" pitchFamily="18" charset="0"/>
                <a:ea typeface="Calibri"/>
                <a:cs typeface="Times New Roman" pitchFamily="18" charset="0"/>
              </a:rPr>
              <a:t>   </a:t>
            </a:r>
            <a:endParaRPr lang="en-US" sz="1400" dirty="0">
              <a:ea typeface="Calibri"/>
              <a:cs typeface="Arial"/>
            </a:endParaRPr>
          </a:p>
        </p:txBody>
      </p:sp>
      <p:pic>
        <p:nvPicPr>
          <p:cNvPr id="3" name="Picture 2"/>
          <p:cNvPicPr/>
          <p:nvPr/>
        </p:nvPicPr>
        <p:blipFill>
          <a:blip r:embed="rId2" cstate="print">
            <a:lum bright="-10000" contrast="30000"/>
          </a:blip>
          <a:srcRect/>
          <a:stretch>
            <a:fillRect/>
          </a:stretch>
        </p:blipFill>
        <p:spPr bwMode="auto">
          <a:xfrm>
            <a:off x="2819400" y="3657600"/>
            <a:ext cx="4648200" cy="2819400"/>
          </a:xfrm>
          <a:prstGeom prst="rect">
            <a:avLst/>
          </a:prstGeom>
          <a:noFill/>
          <a:ln w="9525">
            <a:solidFill>
              <a:sysClr val="windowText" lastClr="000000"/>
            </a:solidFill>
            <a:miter lim="800000"/>
            <a:headEnd/>
            <a:tailEnd/>
          </a:ln>
        </p:spPr>
      </p:pic>
      <p:sp>
        <p:nvSpPr>
          <p:cNvPr id="4" name="Rectangle 3"/>
          <p:cNvSpPr/>
          <p:nvPr/>
        </p:nvSpPr>
        <p:spPr>
          <a:xfrm>
            <a:off x="3276600" y="6477000"/>
            <a:ext cx="3395353" cy="369332"/>
          </a:xfrm>
          <a:prstGeom prst="rect">
            <a:avLst/>
          </a:prstGeom>
        </p:spPr>
        <p:txBody>
          <a:bodyPr wrap="none">
            <a:spAutoFit/>
          </a:bodyPr>
          <a:lstStyle/>
          <a:p>
            <a:r>
              <a:rPr lang="en-US" dirty="0">
                <a:latin typeface="Times New Roman"/>
                <a:ea typeface="Calibri"/>
              </a:rPr>
              <a:t>Tumor nodule within the capsulate</a:t>
            </a:r>
            <a:endParaRPr lang="en-US" dirty="0"/>
          </a:p>
        </p:txBody>
      </p:sp>
    </p:spTree>
    <p:extLst>
      <p:ext uri="{BB962C8B-B14F-4D97-AF65-F5344CB8AC3E}">
        <p14:creationId xmlns:p14="http://schemas.microsoft.com/office/powerpoint/2010/main" val="19353864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5" y="304800"/>
            <a:ext cx="8991600" cy="4616648"/>
          </a:xfrm>
          <a:prstGeom prst="rect">
            <a:avLst/>
          </a:prstGeom>
        </p:spPr>
        <p:txBody>
          <a:bodyPr wrap="square">
            <a:spAutoFit/>
          </a:bodyPr>
          <a:lstStyle/>
          <a:p>
            <a:pPr algn="just">
              <a:lnSpc>
                <a:spcPct val="150000"/>
              </a:lnSpc>
            </a:pP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 </a:t>
            </a:r>
            <a:r>
              <a:rPr lang="en-US" sz="2400" dirty="0">
                <a:solidFill>
                  <a:srgbClr val="FF0000"/>
                </a:solidFill>
                <a:latin typeface="Times New Roman"/>
                <a:ea typeface="Calibri"/>
                <a:cs typeface="Arial"/>
              </a:rPr>
              <a:t>epithelium</a:t>
            </a:r>
            <a:r>
              <a:rPr lang="en-US" sz="2400" dirty="0">
                <a:latin typeface="Times New Roman"/>
                <a:ea typeface="Calibri"/>
                <a:cs typeface="Arial"/>
              </a:rPr>
              <a:t> usually forms </a:t>
            </a:r>
            <a:r>
              <a:rPr lang="en-US" sz="2400" dirty="0">
                <a:solidFill>
                  <a:srgbClr val="FF0000"/>
                </a:solidFill>
                <a:latin typeface="Times New Roman"/>
                <a:ea typeface="Calibri"/>
                <a:cs typeface="Arial"/>
              </a:rPr>
              <a:t>sheets or duct-like structures</a:t>
            </a:r>
            <a:r>
              <a:rPr lang="en-US" sz="2400" dirty="0">
                <a:latin typeface="Times New Roman"/>
                <a:ea typeface="Calibri"/>
                <a:cs typeface="Arial"/>
              </a:rPr>
              <a:t>.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 </a:t>
            </a:r>
            <a:r>
              <a:rPr lang="en-US" sz="2400" dirty="0">
                <a:solidFill>
                  <a:srgbClr val="FF0000"/>
                </a:solidFill>
                <a:latin typeface="Times New Roman"/>
                <a:ea typeface="Calibri"/>
                <a:cs typeface="Arial"/>
              </a:rPr>
              <a:t>ducts</a:t>
            </a:r>
            <a:r>
              <a:rPr lang="en-US" sz="2400" dirty="0">
                <a:latin typeface="Times New Roman"/>
                <a:ea typeface="Calibri"/>
                <a:cs typeface="Arial"/>
              </a:rPr>
              <a:t> show </a:t>
            </a:r>
            <a:r>
              <a:rPr lang="en-US" sz="2400" dirty="0">
                <a:solidFill>
                  <a:srgbClr val="FF0000"/>
                </a:solidFill>
                <a:latin typeface="Times New Roman"/>
                <a:ea typeface="Calibri"/>
                <a:cs typeface="Arial"/>
              </a:rPr>
              <a:t>cuboidal</a:t>
            </a:r>
            <a:r>
              <a:rPr lang="en-US" sz="2400" dirty="0">
                <a:latin typeface="Times New Roman"/>
                <a:ea typeface="Calibri"/>
                <a:cs typeface="Arial"/>
              </a:rPr>
              <a:t> luminal cells, and often contain </a:t>
            </a:r>
            <a:r>
              <a:rPr lang="en-US" sz="2400" dirty="0" err="1">
                <a:solidFill>
                  <a:srgbClr val="FF0000"/>
                </a:solidFill>
                <a:latin typeface="Times New Roman"/>
                <a:ea typeface="Calibri"/>
                <a:cs typeface="Arial"/>
              </a:rPr>
              <a:t>eosinophilic</a:t>
            </a:r>
            <a:r>
              <a:rPr lang="en-US" sz="2400" dirty="0">
                <a:latin typeface="Times New Roman"/>
                <a:ea typeface="Calibri"/>
                <a:cs typeface="Arial"/>
              </a:rPr>
              <a:t> secretory material.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Squamous </a:t>
            </a:r>
            <a:r>
              <a:rPr lang="en-US" sz="2400" dirty="0">
                <a:latin typeface="Times New Roman"/>
                <a:ea typeface="Calibri"/>
                <a:cs typeface="Arial"/>
              </a:rPr>
              <a:t>metaplasia and sometimes with the formation of </a:t>
            </a:r>
            <a:r>
              <a:rPr lang="en-US" sz="2400" dirty="0">
                <a:solidFill>
                  <a:srgbClr val="FF0000"/>
                </a:solidFill>
                <a:latin typeface="Times New Roman"/>
                <a:ea typeface="Calibri"/>
                <a:cs typeface="Arial"/>
              </a:rPr>
              <a:t>keratin pearls </a:t>
            </a:r>
            <a:r>
              <a:rPr lang="en-US" sz="2400" dirty="0">
                <a:latin typeface="Times New Roman"/>
                <a:ea typeface="Calibri"/>
                <a:cs typeface="Arial"/>
              </a:rPr>
              <a:t>can be seen. </a:t>
            </a:r>
            <a:endParaRPr lang="en-US" sz="2400" dirty="0" smtClean="0">
              <a:latin typeface="Times New Roman"/>
              <a:ea typeface="Calibri"/>
              <a:cs typeface="Arial"/>
            </a:endParaRPr>
          </a:p>
          <a:p>
            <a:pPr marL="342900" indent="-342900" algn="just">
              <a:lnSpc>
                <a:spcPct val="150000"/>
              </a:lnSpc>
              <a:buFontTx/>
              <a:buChar char="-"/>
            </a:pPr>
            <a:r>
              <a:rPr lang="en-US" sz="2400" dirty="0" err="1" smtClean="0">
                <a:solidFill>
                  <a:srgbClr val="FF0000"/>
                </a:solidFill>
                <a:latin typeface="Times New Roman"/>
                <a:ea typeface="Calibri"/>
                <a:cs typeface="Arial"/>
              </a:rPr>
              <a:t>Myoepithelial</a:t>
            </a:r>
            <a:r>
              <a:rPr lang="en-US" sz="2400" dirty="0" smtClean="0">
                <a:latin typeface="Times New Roman"/>
                <a:ea typeface="Calibri"/>
                <a:cs typeface="Arial"/>
              </a:rPr>
              <a:t> </a:t>
            </a:r>
            <a:r>
              <a:rPr lang="en-US" sz="2400" dirty="0">
                <a:latin typeface="Times New Roman"/>
                <a:ea typeface="Calibri"/>
                <a:cs typeface="Arial"/>
              </a:rPr>
              <a:t>cells may form </a:t>
            </a:r>
            <a:r>
              <a:rPr lang="en-US" sz="2400" dirty="0">
                <a:solidFill>
                  <a:srgbClr val="FF0000"/>
                </a:solidFill>
                <a:latin typeface="Times New Roman"/>
                <a:ea typeface="Calibri"/>
                <a:cs typeface="Arial"/>
              </a:rPr>
              <a:t>a fine reticular pattern or sheets of spindle-shaped cells. </a:t>
            </a:r>
            <a:endParaRPr lang="en-US" sz="2400" dirty="0">
              <a:solidFill>
                <a:srgbClr val="FF0000"/>
              </a:solidFill>
              <a:ea typeface="Calibri"/>
              <a:cs typeface="Arial"/>
            </a:endParaRPr>
          </a:p>
        </p:txBody>
      </p:sp>
    </p:spTree>
    <p:extLst>
      <p:ext uri="{BB962C8B-B14F-4D97-AF65-F5344CB8AC3E}">
        <p14:creationId xmlns:p14="http://schemas.microsoft.com/office/powerpoint/2010/main" val="30083798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327" y="762000"/>
            <a:ext cx="8991600" cy="3416320"/>
          </a:xfrm>
          <a:prstGeom prst="rect">
            <a:avLst/>
          </a:prstGeom>
        </p:spPr>
        <p:txBody>
          <a:bodyPr wrap="square">
            <a:spAutoFit/>
          </a:bodyPr>
          <a:lstStyle/>
          <a:p>
            <a:pPr marL="342900" indent="-342900" algn="just">
              <a:lnSpc>
                <a:spcPct val="150000"/>
              </a:lnSpc>
              <a:buFontTx/>
              <a:buChar char="-"/>
            </a:pPr>
            <a:r>
              <a:rPr lang="en-US" sz="2400" dirty="0" smtClean="0">
                <a:latin typeface="Times New Roman"/>
                <a:ea typeface="Calibri"/>
                <a:cs typeface="Arial"/>
              </a:rPr>
              <a:t>The </a:t>
            </a:r>
            <a:r>
              <a:rPr lang="en-US" sz="2400" dirty="0" err="1">
                <a:latin typeface="Times New Roman"/>
                <a:ea typeface="Calibri"/>
                <a:cs typeface="Arial"/>
              </a:rPr>
              <a:t>mesenchymal</a:t>
            </a:r>
            <a:r>
              <a:rPr lang="en-US" sz="2400" dirty="0">
                <a:latin typeface="Times New Roman"/>
                <a:ea typeface="Calibri"/>
                <a:cs typeface="Arial"/>
              </a:rPr>
              <a:t>-like component is </a:t>
            </a:r>
            <a:r>
              <a:rPr lang="en-US" sz="2400" dirty="0" err="1">
                <a:solidFill>
                  <a:srgbClr val="FF0000"/>
                </a:solidFill>
                <a:latin typeface="Times New Roman"/>
                <a:ea typeface="Calibri"/>
                <a:cs typeface="Arial"/>
              </a:rPr>
              <a:t>myxoid</a:t>
            </a:r>
            <a:r>
              <a:rPr lang="en-US" sz="2400" dirty="0">
                <a:solidFill>
                  <a:srgbClr val="FF0000"/>
                </a:solidFill>
                <a:latin typeface="Times New Roman"/>
                <a:ea typeface="Calibri"/>
                <a:cs typeface="Arial"/>
              </a:rPr>
              <a:t> or cartilaginous </a:t>
            </a:r>
            <a:r>
              <a:rPr lang="en-US" sz="2400" dirty="0">
                <a:latin typeface="Times New Roman"/>
                <a:ea typeface="Calibri"/>
                <a:cs typeface="Arial"/>
              </a:rPr>
              <a:t>and sometimes this tissue forms the bulk of the tumor.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Bone </a:t>
            </a:r>
            <a:r>
              <a:rPr lang="en-US" sz="2400" dirty="0">
                <a:latin typeface="Times New Roman"/>
                <a:ea typeface="Calibri"/>
                <a:cs typeface="Arial"/>
              </a:rPr>
              <a:t>may form within this cartilage or form directly by </a:t>
            </a:r>
            <a:r>
              <a:rPr lang="en-US" sz="2400" dirty="0">
                <a:solidFill>
                  <a:srgbClr val="FF0000"/>
                </a:solidFill>
                <a:latin typeface="Times New Roman"/>
                <a:ea typeface="Calibri"/>
                <a:cs typeface="Arial"/>
              </a:rPr>
              <a:t>osseous metaplasia</a:t>
            </a:r>
            <a:r>
              <a:rPr lang="en-US" sz="2400" dirty="0">
                <a:latin typeface="Times New Roman"/>
                <a:ea typeface="Calibri"/>
                <a:cs typeface="Arial"/>
              </a:rPr>
              <a:t> of the </a:t>
            </a:r>
            <a:r>
              <a:rPr lang="en-US" sz="2400" dirty="0" err="1">
                <a:latin typeface="Times New Roman"/>
                <a:ea typeface="Calibri"/>
                <a:cs typeface="Arial"/>
              </a:rPr>
              <a:t>stroma</a:t>
            </a:r>
            <a:r>
              <a:rPr lang="en-US" sz="2400" dirty="0">
                <a:latin typeface="Times New Roman"/>
                <a:ea typeface="Calibri"/>
                <a:cs typeface="Arial"/>
              </a:rPr>
              <a:t>. </a:t>
            </a:r>
            <a:endParaRPr lang="en-US" sz="2400" dirty="0" smtClean="0">
              <a:latin typeface="Times New Roman"/>
              <a:ea typeface="Calibri"/>
              <a:cs typeface="Arial"/>
            </a:endParaRPr>
          </a:p>
          <a:p>
            <a:pPr marL="342900" indent="-342900" algn="just">
              <a:lnSpc>
                <a:spcPct val="150000"/>
              </a:lnSpc>
              <a:buFontTx/>
              <a:buChar char="-"/>
            </a:pPr>
            <a:r>
              <a:rPr lang="en-US" sz="2400" dirty="0" smtClean="0">
                <a:solidFill>
                  <a:srgbClr val="FF0000"/>
                </a:solidFill>
                <a:latin typeface="Times New Roman"/>
                <a:ea typeface="Calibri"/>
                <a:cs typeface="Arial"/>
              </a:rPr>
              <a:t>Malignant</a:t>
            </a:r>
            <a:r>
              <a:rPr lang="en-US" sz="2400" dirty="0" smtClean="0">
                <a:latin typeface="Times New Roman"/>
                <a:ea typeface="Calibri"/>
                <a:cs typeface="Arial"/>
              </a:rPr>
              <a:t> </a:t>
            </a:r>
            <a:r>
              <a:rPr lang="en-US" sz="2400" dirty="0">
                <a:latin typeface="Times New Roman"/>
                <a:ea typeface="Calibri"/>
                <a:cs typeface="Arial"/>
              </a:rPr>
              <a:t>transformation may occur, usually in tumors that have been </a:t>
            </a:r>
            <a:r>
              <a:rPr lang="en-US" sz="2400" dirty="0">
                <a:solidFill>
                  <a:srgbClr val="FF0000"/>
                </a:solidFill>
                <a:latin typeface="Times New Roman"/>
                <a:ea typeface="Calibri"/>
                <a:cs typeface="Arial"/>
              </a:rPr>
              <a:t>present for many years</a:t>
            </a:r>
            <a:r>
              <a:rPr lang="en-US" sz="2400" dirty="0">
                <a:latin typeface="Times New Roman"/>
                <a:ea typeface="Calibri"/>
                <a:cs typeface="Arial"/>
              </a:rPr>
              <a:t>.</a:t>
            </a:r>
            <a:endParaRPr lang="en-US" sz="2400" dirty="0">
              <a:ea typeface="Calibri"/>
              <a:cs typeface="Arial"/>
            </a:endParaRPr>
          </a:p>
        </p:txBody>
      </p:sp>
    </p:spTree>
    <p:extLst>
      <p:ext uri="{BB962C8B-B14F-4D97-AF65-F5344CB8AC3E}">
        <p14:creationId xmlns:p14="http://schemas.microsoft.com/office/powerpoint/2010/main" val="26811238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52400" y="152400"/>
            <a:ext cx="3810000" cy="2743200"/>
          </a:xfrm>
          <a:prstGeom prst="rect">
            <a:avLst/>
          </a:prstGeom>
          <a:noFill/>
          <a:ln w="9525">
            <a:solidFill>
              <a:sysClr val="windowText" lastClr="000000"/>
            </a:solidFill>
            <a:miter lim="800000"/>
            <a:headEnd/>
            <a:tailEnd/>
          </a:ln>
        </p:spPr>
      </p:pic>
      <p:pic>
        <p:nvPicPr>
          <p:cNvPr id="3" name="Picture 2"/>
          <p:cNvPicPr/>
          <p:nvPr/>
        </p:nvPicPr>
        <p:blipFill>
          <a:blip r:embed="rId3" cstate="print"/>
          <a:srcRect/>
          <a:stretch>
            <a:fillRect/>
          </a:stretch>
        </p:blipFill>
        <p:spPr bwMode="auto">
          <a:xfrm>
            <a:off x="4724400" y="152400"/>
            <a:ext cx="3733800" cy="2667000"/>
          </a:xfrm>
          <a:prstGeom prst="rect">
            <a:avLst/>
          </a:prstGeom>
          <a:noFill/>
          <a:ln w="9525">
            <a:noFill/>
            <a:miter lim="800000"/>
            <a:headEnd/>
            <a:tailEnd/>
          </a:ln>
        </p:spPr>
      </p:pic>
      <p:pic>
        <p:nvPicPr>
          <p:cNvPr id="4" name="Picture 3"/>
          <p:cNvPicPr/>
          <p:nvPr/>
        </p:nvPicPr>
        <p:blipFill>
          <a:blip r:embed="rId4" cstate="print"/>
          <a:srcRect/>
          <a:stretch>
            <a:fillRect/>
          </a:stretch>
        </p:blipFill>
        <p:spPr bwMode="auto">
          <a:xfrm>
            <a:off x="138545" y="3470564"/>
            <a:ext cx="3810000" cy="3048000"/>
          </a:xfrm>
          <a:prstGeom prst="rect">
            <a:avLst/>
          </a:prstGeom>
          <a:noFill/>
          <a:ln w="9525">
            <a:noFill/>
            <a:miter lim="800000"/>
            <a:headEnd/>
            <a:tailEnd/>
          </a:ln>
        </p:spPr>
      </p:pic>
      <p:pic>
        <p:nvPicPr>
          <p:cNvPr id="5" name="Picture 4"/>
          <p:cNvPicPr/>
          <p:nvPr/>
        </p:nvPicPr>
        <p:blipFill>
          <a:blip r:embed="rId5" cstate="print"/>
          <a:srcRect/>
          <a:stretch>
            <a:fillRect/>
          </a:stretch>
        </p:blipFill>
        <p:spPr bwMode="auto">
          <a:xfrm>
            <a:off x="4731327" y="3605646"/>
            <a:ext cx="3810000" cy="2777836"/>
          </a:xfrm>
          <a:prstGeom prst="rect">
            <a:avLst/>
          </a:prstGeom>
          <a:noFill/>
          <a:ln w="9525">
            <a:noFill/>
            <a:miter lim="800000"/>
            <a:headEnd/>
            <a:tailEnd/>
          </a:ln>
        </p:spPr>
      </p:pic>
      <p:sp>
        <p:nvSpPr>
          <p:cNvPr id="6" name="Rectangle 5"/>
          <p:cNvSpPr/>
          <p:nvPr/>
        </p:nvSpPr>
        <p:spPr>
          <a:xfrm>
            <a:off x="0" y="2803175"/>
            <a:ext cx="4305300" cy="646331"/>
          </a:xfrm>
          <a:prstGeom prst="rect">
            <a:avLst/>
          </a:prstGeom>
        </p:spPr>
        <p:txBody>
          <a:bodyPr wrap="square">
            <a:spAutoFit/>
          </a:bodyPr>
          <a:lstStyle/>
          <a:p>
            <a:r>
              <a:rPr lang="en-US" dirty="0" smtClean="0">
                <a:latin typeface="Times New Roman"/>
                <a:ea typeface="Calibri"/>
              </a:rPr>
              <a:t> </a:t>
            </a:r>
            <a:r>
              <a:rPr lang="en-US" sz="1400" dirty="0">
                <a:latin typeface="Times New Roman"/>
                <a:ea typeface="Calibri"/>
              </a:rPr>
              <a:t>Epithelial component with ductal structures (left) and a </a:t>
            </a:r>
            <a:r>
              <a:rPr lang="en-US" sz="1400" dirty="0" err="1">
                <a:latin typeface="Times New Roman"/>
                <a:ea typeface="Calibri"/>
              </a:rPr>
              <a:t>mesenchymal</a:t>
            </a:r>
            <a:r>
              <a:rPr lang="en-US" sz="1400" dirty="0">
                <a:latin typeface="Times New Roman"/>
                <a:ea typeface="Calibri"/>
              </a:rPr>
              <a:t> </a:t>
            </a:r>
            <a:r>
              <a:rPr lang="en-US" sz="1400" dirty="0" err="1">
                <a:latin typeface="Times New Roman"/>
                <a:ea typeface="Calibri"/>
              </a:rPr>
              <a:t>myxoid</a:t>
            </a:r>
            <a:r>
              <a:rPr lang="en-US" sz="1400" dirty="0">
                <a:latin typeface="Times New Roman"/>
                <a:ea typeface="Calibri"/>
              </a:rPr>
              <a:t> component </a:t>
            </a:r>
            <a:r>
              <a:rPr lang="en-US" dirty="0">
                <a:latin typeface="Times New Roman"/>
                <a:ea typeface="Calibri"/>
              </a:rPr>
              <a:t>(right</a:t>
            </a:r>
            <a:endParaRPr lang="en-US" dirty="0"/>
          </a:p>
        </p:txBody>
      </p:sp>
      <p:sp>
        <p:nvSpPr>
          <p:cNvPr id="7" name="Rectangle 6"/>
          <p:cNvSpPr/>
          <p:nvPr/>
        </p:nvSpPr>
        <p:spPr>
          <a:xfrm>
            <a:off x="5375885" y="2875002"/>
            <a:ext cx="2520883" cy="369332"/>
          </a:xfrm>
          <a:prstGeom prst="rect">
            <a:avLst/>
          </a:prstGeom>
        </p:spPr>
        <p:txBody>
          <a:bodyPr wrap="none">
            <a:spAutoFit/>
          </a:bodyPr>
          <a:lstStyle/>
          <a:p>
            <a:r>
              <a:rPr lang="en-US" dirty="0">
                <a:latin typeface="Times New Roman"/>
                <a:ea typeface="Calibri"/>
              </a:rPr>
              <a:t>Squamous differentiation</a:t>
            </a:r>
            <a:endParaRPr lang="en-US" dirty="0"/>
          </a:p>
        </p:txBody>
      </p:sp>
      <p:sp>
        <p:nvSpPr>
          <p:cNvPr id="8" name="Rectangle 7"/>
          <p:cNvSpPr/>
          <p:nvPr/>
        </p:nvSpPr>
        <p:spPr>
          <a:xfrm>
            <a:off x="152400" y="6467316"/>
            <a:ext cx="4572000" cy="390684"/>
          </a:xfrm>
          <a:prstGeom prst="rect">
            <a:avLst/>
          </a:prstGeom>
        </p:spPr>
        <p:txBody>
          <a:bodyPr>
            <a:spAutoFit/>
          </a:bodyPr>
          <a:lstStyle/>
          <a:p>
            <a:pPr algn="just">
              <a:lnSpc>
                <a:spcPct val="115000"/>
              </a:lnSpc>
            </a:pPr>
            <a:r>
              <a:rPr lang="en-US" dirty="0" err="1">
                <a:latin typeface="Times New Roman"/>
                <a:ea typeface="Calibri"/>
                <a:cs typeface="Arial"/>
              </a:rPr>
              <a:t>Chondroid</a:t>
            </a:r>
            <a:r>
              <a:rPr lang="en-US" dirty="0">
                <a:latin typeface="Times New Roman"/>
                <a:ea typeface="Calibri"/>
                <a:cs typeface="Arial"/>
              </a:rPr>
              <a:t> differentiation.  </a:t>
            </a:r>
            <a:r>
              <a:rPr lang="en-US" dirty="0" smtClean="0">
                <a:latin typeface="Times New Roman"/>
                <a:ea typeface="Calibri"/>
                <a:cs typeface="Arial"/>
              </a:rPr>
              <a:t>   </a:t>
            </a:r>
            <a:endParaRPr lang="en-US" sz="1400" dirty="0">
              <a:ea typeface="Calibri"/>
              <a:cs typeface="Arial"/>
            </a:endParaRPr>
          </a:p>
        </p:txBody>
      </p:sp>
      <p:sp>
        <p:nvSpPr>
          <p:cNvPr id="9" name="Rectangle 8"/>
          <p:cNvSpPr/>
          <p:nvPr/>
        </p:nvSpPr>
        <p:spPr>
          <a:xfrm>
            <a:off x="5510537" y="6383482"/>
            <a:ext cx="2386231" cy="410882"/>
          </a:xfrm>
          <a:prstGeom prst="rect">
            <a:avLst/>
          </a:prstGeom>
        </p:spPr>
        <p:txBody>
          <a:bodyPr wrap="none">
            <a:spAutoFit/>
          </a:bodyPr>
          <a:lstStyle/>
          <a:p>
            <a:pPr lvl="0" algn="just">
              <a:lnSpc>
                <a:spcPct val="115000"/>
              </a:lnSpc>
            </a:pPr>
            <a:r>
              <a:rPr lang="en-US" dirty="0">
                <a:solidFill>
                  <a:prstClr val="black"/>
                </a:solidFill>
                <a:latin typeface="Times New Roman"/>
                <a:ea typeface="Calibri"/>
                <a:cs typeface="Arial"/>
              </a:rPr>
              <a:t>Osseous differentiation.</a:t>
            </a:r>
            <a:endParaRPr lang="en-US" sz="1400" dirty="0">
              <a:solidFill>
                <a:prstClr val="black"/>
              </a:solidFill>
              <a:ea typeface="Calibri"/>
              <a:cs typeface="Arial"/>
            </a:endParaRPr>
          </a:p>
        </p:txBody>
      </p:sp>
    </p:spTree>
    <p:extLst>
      <p:ext uri="{BB962C8B-B14F-4D97-AF65-F5344CB8AC3E}">
        <p14:creationId xmlns:p14="http://schemas.microsoft.com/office/powerpoint/2010/main" val="35953296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15895"/>
            <a:ext cx="8839200" cy="4524315"/>
          </a:xfrm>
          <a:prstGeom prst="rect">
            <a:avLst/>
          </a:prstGeom>
        </p:spPr>
        <p:txBody>
          <a:bodyPr wrap="square">
            <a:spAutoFit/>
          </a:bodyPr>
          <a:lstStyle/>
          <a:p>
            <a:pPr algn="just">
              <a:lnSpc>
                <a:spcPct val="150000"/>
              </a:lnSpc>
            </a:pPr>
            <a:r>
              <a:rPr lang="en-US" sz="2400" b="1" dirty="0">
                <a:latin typeface="Times New Roman" pitchFamily="18" charset="0"/>
                <a:ea typeface="Calibri"/>
                <a:cs typeface="Times New Roman" pitchFamily="18" charset="0"/>
              </a:rPr>
              <a:t>WARTHIN TUMOR (</a:t>
            </a:r>
            <a:r>
              <a:rPr lang="en-US" sz="2400" b="1" dirty="0" err="1">
                <a:latin typeface="Times New Roman" pitchFamily="18" charset="0"/>
                <a:ea typeface="Calibri"/>
                <a:cs typeface="Times New Roman" pitchFamily="18" charset="0"/>
              </a:rPr>
              <a:t>adenolymphoma</a:t>
            </a:r>
            <a:r>
              <a:rPr lang="en-US" sz="2400" b="1" dirty="0">
                <a:latin typeface="Times New Roman" pitchFamily="18" charset="0"/>
                <a:ea typeface="Calibri"/>
                <a:cs typeface="Times New Roman" pitchFamily="18" charset="0"/>
              </a:rPr>
              <a:t>) </a:t>
            </a:r>
            <a:endParaRPr lang="en-US" sz="2400" dirty="0">
              <a:latin typeface="Times New Roman" pitchFamily="18" charset="0"/>
              <a:ea typeface="Calibri"/>
              <a:cs typeface="Times New Roman" pitchFamily="18" charset="0"/>
            </a:endParaRPr>
          </a:p>
          <a:p>
            <a:pPr algn="just">
              <a:lnSpc>
                <a:spcPct val="150000"/>
              </a:lnSpc>
            </a:pPr>
            <a:r>
              <a:rPr lang="en-US" sz="2400" dirty="0">
                <a:latin typeface="Times New Roman" pitchFamily="18" charset="0"/>
                <a:ea typeface="Calibri"/>
                <a:cs typeface="Times New Roman" pitchFamily="18" charset="0"/>
              </a:rPr>
              <a:t> </a:t>
            </a:r>
            <a:r>
              <a:rPr lang="en-US" sz="2400" b="1" dirty="0">
                <a:latin typeface="Times New Roman" pitchFamily="18" charset="0"/>
                <a:ea typeface="Calibri"/>
                <a:cs typeface="Times New Roman" pitchFamily="18" charset="0"/>
              </a:rPr>
              <a:t>Clinical features:</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err="1" smtClean="0">
                <a:latin typeface="Times New Roman" pitchFamily="18" charset="0"/>
                <a:ea typeface="Calibri"/>
                <a:cs typeface="Times New Roman" pitchFamily="18" charset="0"/>
              </a:rPr>
              <a:t>Warthin</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tumor </a:t>
            </a:r>
            <a:r>
              <a:rPr lang="en-US" sz="2400" dirty="0" smtClean="0">
                <a:latin typeface="Times New Roman" pitchFamily="18" charset="0"/>
                <a:ea typeface="Calibri"/>
                <a:cs typeface="Times New Roman" pitchFamily="18" charset="0"/>
              </a:rPr>
              <a:t>is </a:t>
            </a:r>
            <a:r>
              <a:rPr lang="en-US" sz="2400" dirty="0">
                <a:latin typeface="Times New Roman" pitchFamily="18" charset="0"/>
                <a:ea typeface="Calibri"/>
                <a:cs typeface="Times New Roman" pitchFamily="18" charset="0"/>
              </a:rPr>
              <a:t>the </a:t>
            </a:r>
            <a:r>
              <a:rPr lang="en-US" sz="2400" dirty="0">
                <a:solidFill>
                  <a:srgbClr val="FF0000"/>
                </a:solidFill>
                <a:latin typeface="Times New Roman" pitchFamily="18" charset="0"/>
                <a:ea typeface="Calibri"/>
                <a:cs typeface="Times New Roman" pitchFamily="18" charset="0"/>
              </a:rPr>
              <a:t>second</a:t>
            </a:r>
            <a:r>
              <a:rPr lang="en-US" sz="2400" dirty="0">
                <a:latin typeface="Times New Roman" pitchFamily="18" charset="0"/>
                <a:ea typeface="Calibri"/>
                <a:cs typeface="Times New Roman" pitchFamily="18" charset="0"/>
              </a:rPr>
              <a:t> commonest tumor of the salivary glands, </a:t>
            </a:r>
            <a:endParaRPr lang="en-US" sz="2400" dirty="0" smtClean="0">
              <a:latin typeface="Times New Roman" pitchFamily="18" charset="0"/>
              <a:ea typeface="Calibri"/>
              <a:cs typeface="Times New Roman" pitchFamily="18" charset="0"/>
            </a:endParaRPr>
          </a:p>
          <a:p>
            <a:pPr algn="just">
              <a:lnSpc>
                <a:spcPct val="150000"/>
              </a:lnSpc>
            </a:pPr>
            <a:r>
              <a:rPr lang="en-US" sz="2400" dirty="0" smtClean="0">
                <a:latin typeface="Times New Roman" pitchFamily="18" charset="0"/>
                <a:ea typeface="Calibri"/>
                <a:cs typeface="Times New Roman" pitchFamily="18" charset="0"/>
              </a:rPr>
              <a:t>- It </a:t>
            </a:r>
            <a:r>
              <a:rPr lang="en-US" sz="2400" dirty="0">
                <a:latin typeface="Times New Roman" pitchFamily="18" charset="0"/>
                <a:ea typeface="Calibri"/>
                <a:cs typeface="Times New Roman" pitchFamily="18" charset="0"/>
              </a:rPr>
              <a:t>is </a:t>
            </a:r>
            <a:r>
              <a:rPr lang="en-US" sz="2400" dirty="0">
                <a:solidFill>
                  <a:srgbClr val="FF0000"/>
                </a:solidFill>
                <a:latin typeface="Times New Roman" pitchFamily="18" charset="0"/>
                <a:ea typeface="Calibri"/>
                <a:cs typeface="Times New Roman" pitchFamily="18" charset="0"/>
              </a:rPr>
              <a:t>rare</a:t>
            </a:r>
            <a:r>
              <a:rPr lang="en-US" sz="2400" dirty="0">
                <a:latin typeface="Times New Roman" pitchFamily="18" charset="0"/>
                <a:ea typeface="Calibri"/>
                <a:cs typeface="Times New Roman" pitchFamily="18" charset="0"/>
              </a:rPr>
              <a:t> </a:t>
            </a:r>
            <a:r>
              <a:rPr lang="en-US" sz="2400" dirty="0">
                <a:solidFill>
                  <a:srgbClr val="FF0000"/>
                </a:solidFill>
                <a:latin typeface="Times New Roman" pitchFamily="18" charset="0"/>
                <a:ea typeface="Calibri"/>
                <a:cs typeface="Times New Roman" pitchFamily="18" charset="0"/>
              </a:rPr>
              <a:t>before</a:t>
            </a:r>
            <a:r>
              <a:rPr lang="en-US" sz="2400" dirty="0">
                <a:latin typeface="Times New Roman" pitchFamily="18" charset="0"/>
                <a:ea typeface="Calibri"/>
                <a:cs typeface="Times New Roman" pitchFamily="18" charset="0"/>
              </a:rPr>
              <a:t> </a:t>
            </a:r>
            <a:r>
              <a:rPr lang="en-US" sz="2400" dirty="0">
                <a:solidFill>
                  <a:srgbClr val="FF0000"/>
                </a:solidFill>
                <a:latin typeface="Times New Roman" pitchFamily="18" charset="0"/>
                <a:ea typeface="Calibri"/>
                <a:cs typeface="Times New Roman" pitchFamily="18" charset="0"/>
              </a:rPr>
              <a:t>40 </a:t>
            </a:r>
            <a:r>
              <a:rPr lang="en-US" sz="2400" dirty="0">
                <a:latin typeface="Times New Roman" pitchFamily="18" charset="0"/>
                <a:ea typeface="Calibri"/>
                <a:cs typeface="Times New Roman" pitchFamily="18" charset="0"/>
              </a:rPr>
              <a:t>years, and is almost </a:t>
            </a:r>
            <a:r>
              <a:rPr lang="en-US" sz="2400" dirty="0">
                <a:solidFill>
                  <a:srgbClr val="FF0000"/>
                </a:solidFill>
                <a:latin typeface="Times New Roman" pitchFamily="18" charset="0"/>
                <a:ea typeface="Calibri"/>
                <a:cs typeface="Times New Roman" pitchFamily="18" charset="0"/>
              </a:rPr>
              <a:t>exclusively </a:t>
            </a:r>
            <a:r>
              <a:rPr lang="en-US" sz="2400" dirty="0">
                <a:latin typeface="Times New Roman" pitchFamily="18" charset="0"/>
                <a:ea typeface="Calibri"/>
                <a:cs typeface="Times New Roman" pitchFamily="18" charset="0"/>
              </a:rPr>
              <a:t>restricted to the </a:t>
            </a:r>
            <a:r>
              <a:rPr lang="en-US" sz="2400" dirty="0">
                <a:solidFill>
                  <a:srgbClr val="FF0000"/>
                </a:solidFill>
                <a:latin typeface="Times New Roman" pitchFamily="18" charset="0"/>
                <a:ea typeface="Calibri"/>
                <a:cs typeface="Times New Roman" pitchFamily="18" charset="0"/>
              </a:rPr>
              <a:t>parotid glands</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Most </a:t>
            </a:r>
            <a:r>
              <a:rPr lang="en-US" sz="2400" dirty="0">
                <a:latin typeface="Times New Roman" pitchFamily="18" charset="0"/>
                <a:ea typeface="Calibri"/>
                <a:cs typeface="Times New Roman" pitchFamily="18" charset="0"/>
              </a:rPr>
              <a:t>patients present with </a:t>
            </a:r>
            <a:r>
              <a:rPr lang="en-US" sz="2400" dirty="0">
                <a:solidFill>
                  <a:srgbClr val="FF0000"/>
                </a:solidFill>
                <a:latin typeface="Times New Roman" pitchFamily="18" charset="0"/>
                <a:ea typeface="Calibri"/>
                <a:cs typeface="Times New Roman" pitchFamily="18" charset="0"/>
              </a:rPr>
              <a:t>a painless </a:t>
            </a:r>
            <a:r>
              <a:rPr lang="en-US" sz="2400" dirty="0">
                <a:latin typeface="Times New Roman" pitchFamily="18" charset="0"/>
                <a:ea typeface="Calibri"/>
                <a:cs typeface="Times New Roman" pitchFamily="18" charset="0"/>
              </a:rPr>
              <a:t>mass.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Facial </a:t>
            </a:r>
            <a:r>
              <a:rPr lang="en-US" sz="2400" dirty="0">
                <a:latin typeface="Times New Roman" pitchFamily="18" charset="0"/>
                <a:ea typeface="Calibri"/>
                <a:cs typeface="Times New Roman" pitchFamily="18" charset="0"/>
              </a:rPr>
              <a:t>paralysis is </a:t>
            </a:r>
            <a:r>
              <a:rPr lang="en-US" sz="2400" dirty="0">
                <a:solidFill>
                  <a:srgbClr val="FF0000"/>
                </a:solidFill>
                <a:latin typeface="Times New Roman" pitchFamily="18" charset="0"/>
                <a:ea typeface="Calibri"/>
                <a:cs typeface="Times New Roman" pitchFamily="18" charset="0"/>
              </a:rPr>
              <a:t>very rare</a:t>
            </a:r>
            <a:r>
              <a:rPr lang="en-US" sz="2400" dirty="0" smtClean="0">
                <a:latin typeface="Times New Roman" pitchFamily="18" charset="0"/>
                <a:ea typeface="Calibri"/>
                <a:cs typeface="Times New Roman" pitchFamily="18" charset="0"/>
              </a:rPr>
              <a:t>.</a:t>
            </a:r>
            <a:endParaRPr lang="en-US" sz="2400" dirty="0">
              <a:latin typeface="Times New Roman" pitchFamily="18" charset="0"/>
              <a:ea typeface="Calibri"/>
              <a:cs typeface="Times New Roman" pitchFamily="18" charset="0"/>
            </a:endParaRPr>
          </a:p>
        </p:txBody>
      </p:sp>
      <p:pic>
        <p:nvPicPr>
          <p:cNvPr id="3" name="Picture 2"/>
          <p:cNvPicPr/>
          <p:nvPr/>
        </p:nvPicPr>
        <p:blipFill>
          <a:blip r:embed="rId2" cstate="print"/>
          <a:srcRect/>
          <a:stretch>
            <a:fillRect/>
          </a:stretch>
        </p:blipFill>
        <p:spPr bwMode="auto">
          <a:xfrm>
            <a:off x="5943600" y="3276600"/>
            <a:ext cx="3200400" cy="3276600"/>
          </a:xfrm>
          <a:prstGeom prst="rect">
            <a:avLst/>
          </a:prstGeom>
          <a:noFill/>
          <a:ln w="9525">
            <a:noFill/>
            <a:miter lim="800000"/>
            <a:headEnd/>
            <a:tailEnd/>
          </a:ln>
        </p:spPr>
      </p:pic>
    </p:spTree>
    <p:extLst>
      <p:ext uri="{BB962C8B-B14F-4D97-AF65-F5344CB8AC3E}">
        <p14:creationId xmlns:p14="http://schemas.microsoft.com/office/powerpoint/2010/main" val="2320361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34444"/>
            <a:ext cx="8839200" cy="2603790"/>
          </a:xfrm>
          <a:prstGeom prst="rect">
            <a:avLst/>
          </a:prstGeom>
        </p:spPr>
        <p:txBody>
          <a:bodyPr wrap="square">
            <a:spAutoFit/>
          </a:bodyPr>
          <a:lstStyle/>
          <a:p>
            <a:pPr>
              <a:lnSpc>
                <a:spcPct val="115000"/>
              </a:lnSpc>
            </a:pPr>
            <a:r>
              <a:rPr lang="en-US" sz="2400" dirty="0" smtClean="0">
                <a:latin typeface="Times New Roman"/>
                <a:ea typeface="Times New Roman"/>
              </a:rPr>
              <a:t>Salivary </a:t>
            </a:r>
            <a:r>
              <a:rPr lang="en-US" sz="2400" dirty="0">
                <a:latin typeface="Times New Roman"/>
                <a:ea typeface="Times New Roman"/>
              </a:rPr>
              <a:t>gland diseases are multiple and varied in </a:t>
            </a:r>
            <a:r>
              <a:rPr lang="en-US" sz="2400" dirty="0">
                <a:solidFill>
                  <a:srgbClr val="0000FF"/>
                </a:solidFill>
                <a:latin typeface="Times New Roman"/>
                <a:ea typeface="Times New Roman"/>
                <a:hlinkClick r:id="rId2" tooltip="Etiology"/>
              </a:rPr>
              <a:t>etiology</a:t>
            </a:r>
            <a:r>
              <a:rPr lang="en-US" sz="2400" dirty="0" smtClean="0">
                <a:latin typeface="Times New Roman"/>
                <a:ea typeface="Times New Roman"/>
              </a:rPr>
              <a:t>:</a:t>
            </a:r>
          </a:p>
          <a:p>
            <a:pPr>
              <a:lnSpc>
                <a:spcPct val="115000"/>
              </a:lnSpc>
            </a:pPr>
            <a:endParaRPr lang="en-US" sz="2400" dirty="0">
              <a:latin typeface="Times New Roman"/>
              <a:ea typeface="Times New Roman"/>
            </a:endParaRPr>
          </a:p>
          <a:p>
            <a:pPr algn="just">
              <a:lnSpc>
                <a:spcPct val="150000"/>
              </a:lnSpc>
            </a:pPr>
            <a:r>
              <a:rPr lang="en-US" sz="2400" dirty="0">
                <a:latin typeface="Times New Roman"/>
                <a:ea typeface="Times New Roman"/>
              </a:rPr>
              <a:t> </a:t>
            </a:r>
            <a:r>
              <a:rPr lang="en-US" sz="2400" b="1" dirty="0">
                <a:solidFill>
                  <a:srgbClr val="0000FF"/>
                </a:solidFill>
                <a:latin typeface="Times New Roman"/>
                <a:ea typeface="Times New Roman"/>
                <a:hlinkClick r:id="rId3" tooltip="Congenital disorder"/>
              </a:rPr>
              <a:t>CONGENITAL:</a:t>
            </a:r>
            <a:r>
              <a:rPr lang="en-US" sz="2400" dirty="0">
                <a:solidFill>
                  <a:srgbClr val="0000FF"/>
                </a:solidFill>
                <a:latin typeface="Times New Roman"/>
                <a:ea typeface="Times New Roman"/>
                <a:hlinkClick r:id="rId3" tooltip="Congenital disorder"/>
              </a:rPr>
              <a:t> </a:t>
            </a:r>
            <a:endParaRPr lang="en-US" sz="2400" dirty="0" smtClean="0">
              <a:solidFill>
                <a:srgbClr val="0000FF"/>
              </a:solidFill>
              <a:latin typeface="Times New Roman"/>
              <a:ea typeface="Times New Roman"/>
              <a:hlinkClick r:id="rId3" tooltip="Congenital disorder"/>
            </a:endParaRPr>
          </a:p>
          <a:p>
            <a:pPr algn="just">
              <a:lnSpc>
                <a:spcPct val="150000"/>
              </a:lnSpc>
            </a:pPr>
            <a:r>
              <a:rPr lang="en-US" sz="2400" dirty="0" smtClean="0">
                <a:solidFill>
                  <a:srgbClr val="0000FF"/>
                </a:solidFill>
                <a:latin typeface="Times New Roman"/>
                <a:ea typeface="Times New Roman"/>
                <a:hlinkClick r:id="rId3" tooltip="Congenital disorder"/>
              </a:rPr>
              <a:t>These </a:t>
            </a:r>
            <a:r>
              <a:rPr lang="en-US" sz="2400" dirty="0">
                <a:solidFill>
                  <a:srgbClr val="0000FF"/>
                </a:solidFill>
                <a:latin typeface="Times New Roman"/>
                <a:ea typeface="Times New Roman"/>
                <a:hlinkClick r:id="rId3" tooltip="Congenital disorder"/>
              </a:rPr>
              <a:t>disorders</a:t>
            </a:r>
            <a:r>
              <a:rPr lang="en-US" sz="2400" dirty="0">
                <a:latin typeface="Times New Roman"/>
                <a:ea typeface="Times New Roman"/>
              </a:rPr>
              <a:t> of the salivary glands are rare, but may include</a:t>
            </a:r>
            <a:r>
              <a:rPr lang="en-US" sz="2400" dirty="0" smtClean="0">
                <a:latin typeface="Times New Roman"/>
                <a:ea typeface="Times New Roman"/>
              </a:rPr>
              <a:t>:</a:t>
            </a:r>
          </a:p>
          <a:p>
            <a:pPr algn="just">
              <a:lnSpc>
                <a:spcPct val="150000"/>
              </a:lnSpc>
            </a:pPr>
            <a:r>
              <a:rPr lang="en-US" sz="2400" dirty="0" smtClean="0">
                <a:latin typeface="Times New Roman"/>
                <a:ea typeface="Times New Roman"/>
              </a:rPr>
              <a:t> </a:t>
            </a:r>
            <a:r>
              <a:rPr lang="en-US" sz="2400" dirty="0">
                <a:solidFill>
                  <a:srgbClr val="0000FF"/>
                </a:solidFill>
                <a:latin typeface="Times New Roman"/>
                <a:ea typeface="Times New Roman"/>
                <a:hlinkClick r:id="rId4" tooltip="Salivary gland aplasia"/>
              </a:rPr>
              <a:t>Aplasia</a:t>
            </a:r>
            <a:r>
              <a:rPr lang="en-US" sz="2400" dirty="0">
                <a:latin typeface="Times New Roman"/>
                <a:ea typeface="Times New Roman"/>
              </a:rPr>
              <a:t>, </a:t>
            </a:r>
            <a:r>
              <a:rPr lang="en-US" sz="2400" dirty="0">
                <a:solidFill>
                  <a:srgbClr val="0000FF"/>
                </a:solidFill>
                <a:latin typeface="Times New Roman"/>
                <a:ea typeface="Times New Roman"/>
                <a:hlinkClick r:id="rId5" tooltip="Salivary gland atresia"/>
              </a:rPr>
              <a:t>atresia</a:t>
            </a:r>
            <a:r>
              <a:rPr lang="en-US" sz="2400" dirty="0">
                <a:latin typeface="Times New Roman"/>
                <a:ea typeface="Times New Roman"/>
              </a:rPr>
              <a:t>, </a:t>
            </a:r>
            <a:r>
              <a:rPr lang="en-US" sz="2400" dirty="0">
                <a:solidFill>
                  <a:srgbClr val="0000FF"/>
                </a:solidFill>
                <a:latin typeface="Times New Roman"/>
                <a:ea typeface="Times New Roman"/>
                <a:hlinkClick r:id="rId6" tooltip="Ectopic salivary gland tissue"/>
              </a:rPr>
              <a:t>and ectopic salivary gland tissue</a:t>
            </a:r>
            <a:r>
              <a:rPr lang="en-US" sz="2400" dirty="0">
                <a:latin typeface="Times New Roman"/>
                <a:ea typeface="Times New Roman"/>
              </a:rPr>
              <a:t>.</a:t>
            </a:r>
            <a:endParaRPr lang="en-US" sz="2400" dirty="0">
              <a:effectLst/>
              <a:latin typeface="Times New Roman"/>
              <a:ea typeface="Times New Roman"/>
            </a:endParaRPr>
          </a:p>
        </p:txBody>
      </p:sp>
    </p:spTree>
    <p:extLst>
      <p:ext uri="{BB962C8B-B14F-4D97-AF65-F5344CB8AC3E}">
        <p14:creationId xmlns:p14="http://schemas.microsoft.com/office/powerpoint/2010/main" val="42745866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15895"/>
            <a:ext cx="8839200" cy="5170646"/>
          </a:xfrm>
          <a:prstGeom prst="rect">
            <a:avLst/>
          </a:prstGeom>
        </p:spPr>
        <p:txBody>
          <a:bodyPr wrap="square">
            <a:spAutoFit/>
          </a:bodyPr>
          <a:lstStyle/>
          <a:p>
            <a:pPr algn="just">
              <a:lnSpc>
                <a:spcPct val="150000"/>
              </a:lnSpc>
            </a:pPr>
            <a:r>
              <a:rPr lang="en-US" sz="2800" b="1" dirty="0" smtClean="0">
                <a:latin typeface="Times New Roman"/>
                <a:ea typeface="Calibri"/>
                <a:cs typeface="Arial"/>
              </a:rPr>
              <a:t>Histopathological </a:t>
            </a:r>
            <a:r>
              <a:rPr lang="en-US" sz="2800" b="1" dirty="0">
                <a:latin typeface="Times New Roman"/>
                <a:ea typeface="Calibri"/>
                <a:cs typeface="Arial"/>
              </a:rPr>
              <a:t>features: </a:t>
            </a:r>
            <a:endParaRPr lang="en-US" sz="2800" b="1"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 </a:t>
            </a:r>
            <a:r>
              <a:rPr lang="en-US" sz="2400" dirty="0">
                <a:latin typeface="Times New Roman"/>
                <a:ea typeface="Calibri"/>
                <a:cs typeface="Arial"/>
              </a:rPr>
              <a:t>lesion is essentially an </a:t>
            </a:r>
            <a:r>
              <a:rPr lang="en-US" sz="2400" dirty="0">
                <a:solidFill>
                  <a:srgbClr val="FF0000"/>
                </a:solidFill>
                <a:latin typeface="Times New Roman"/>
                <a:ea typeface="Calibri"/>
                <a:cs typeface="Arial"/>
              </a:rPr>
              <a:t>adenoma</a:t>
            </a:r>
            <a:r>
              <a:rPr lang="en-US" sz="2400" dirty="0">
                <a:latin typeface="Times New Roman"/>
                <a:ea typeface="Calibri"/>
                <a:cs typeface="Arial"/>
              </a:rPr>
              <a:t> exhibiting cyst formation.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 </a:t>
            </a:r>
            <a:r>
              <a:rPr lang="en-US" sz="2400" dirty="0">
                <a:latin typeface="Times New Roman"/>
                <a:ea typeface="Calibri"/>
                <a:cs typeface="Arial"/>
              </a:rPr>
              <a:t>It contains </a:t>
            </a:r>
            <a:r>
              <a:rPr lang="en-US" sz="2400" dirty="0">
                <a:solidFill>
                  <a:srgbClr val="FF0000"/>
                </a:solidFill>
                <a:latin typeface="Times New Roman"/>
                <a:ea typeface="Calibri"/>
                <a:cs typeface="Arial"/>
              </a:rPr>
              <a:t>papillary</a:t>
            </a:r>
            <a:r>
              <a:rPr lang="en-US" sz="2400" dirty="0">
                <a:latin typeface="Times New Roman"/>
                <a:ea typeface="Calibri"/>
                <a:cs typeface="Arial"/>
              </a:rPr>
              <a:t> projections into the cystic spaces.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 </a:t>
            </a:r>
            <a:r>
              <a:rPr lang="en-US" sz="2400" dirty="0">
                <a:latin typeface="Times New Roman"/>
                <a:ea typeface="Calibri"/>
                <a:cs typeface="Arial"/>
              </a:rPr>
              <a:t>papillae have </a:t>
            </a:r>
            <a:r>
              <a:rPr lang="en-US" sz="2400" dirty="0" err="1">
                <a:latin typeface="Times New Roman"/>
                <a:ea typeface="Calibri"/>
                <a:cs typeface="Arial"/>
              </a:rPr>
              <a:t>fibrovascular</a:t>
            </a:r>
            <a:r>
              <a:rPr lang="en-US" sz="2400" dirty="0">
                <a:latin typeface="Times New Roman"/>
                <a:ea typeface="Calibri"/>
                <a:cs typeface="Arial"/>
              </a:rPr>
              <a:t> cores often with a lymphoid matrix showing germinal centers.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 </a:t>
            </a:r>
            <a:r>
              <a:rPr lang="en-US" sz="2400" dirty="0">
                <a:latin typeface="Times New Roman"/>
                <a:ea typeface="Calibri"/>
                <a:cs typeface="Arial"/>
              </a:rPr>
              <a:t>epithelium comprises two layers of cells: the </a:t>
            </a:r>
            <a:r>
              <a:rPr lang="en-US" sz="2400" dirty="0">
                <a:solidFill>
                  <a:srgbClr val="FF0000"/>
                </a:solidFill>
                <a:latin typeface="Times New Roman"/>
                <a:ea typeface="Calibri"/>
                <a:cs typeface="Arial"/>
              </a:rPr>
              <a:t>columnar and deep to this layer is the cuboidal basal cells. </a:t>
            </a:r>
            <a:endParaRPr lang="en-US" sz="2400" dirty="0" smtClean="0">
              <a:solidFill>
                <a:srgbClr val="FF0000"/>
              </a:solidFill>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 </a:t>
            </a:r>
            <a:r>
              <a:rPr lang="en-US" sz="2400" dirty="0">
                <a:latin typeface="Times New Roman"/>
                <a:ea typeface="Calibri"/>
                <a:cs typeface="Arial"/>
              </a:rPr>
              <a:t>cystic spaces contain </a:t>
            </a:r>
            <a:r>
              <a:rPr lang="en-US" sz="2400" dirty="0" err="1">
                <a:solidFill>
                  <a:srgbClr val="FF0000"/>
                </a:solidFill>
                <a:latin typeface="Times New Roman"/>
                <a:ea typeface="Calibri"/>
                <a:cs typeface="Arial"/>
              </a:rPr>
              <a:t>eosinophilic</a:t>
            </a:r>
            <a:r>
              <a:rPr lang="en-US" sz="2400" dirty="0">
                <a:solidFill>
                  <a:srgbClr val="FF0000"/>
                </a:solidFill>
                <a:latin typeface="Times New Roman"/>
                <a:ea typeface="Calibri"/>
                <a:cs typeface="Arial"/>
              </a:rPr>
              <a:t> </a:t>
            </a:r>
            <a:r>
              <a:rPr lang="en-US" sz="2400" dirty="0">
                <a:latin typeface="Times New Roman"/>
                <a:ea typeface="Calibri"/>
                <a:cs typeface="Arial"/>
              </a:rPr>
              <a:t>secretions.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 </a:t>
            </a:r>
            <a:r>
              <a:rPr lang="en-US" sz="2400" dirty="0">
                <a:latin typeface="Times New Roman"/>
                <a:ea typeface="Calibri"/>
                <a:cs typeface="Arial"/>
              </a:rPr>
              <a:t>tumor is surrounded by sharply demarcated thin capsule.</a:t>
            </a:r>
            <a:endParaRPr lang="en-US" sz="2400" dirty="0">
              <a:ea typeface="Calibri"/>
              <a:cs typeface="Arial"/>
            </a:endParaRPr>
          </a:p>
        </p:txBody>
      </p:sp>
    </p:spTree>
    <p:extLst>
      <p:ext uri="{BB962C8B-B14F-4D97-AF65-F5344CB8AC3E}">
        <p14:creationId xmlns:p14="http://schemas.microsoft.com/office/powerpoint/2010/main" val="15053483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228600" y="457200"/>
            <a:ext cx="3729037" cy="3048000"/>
          </a:xfrm>
          <a:prstGeom prst="rect">
            <a:avLst/>
          </a:prstGeom>
          <a:noFill/>
          <a:ln w="9525">
            <a:solidFill>
              <a:sysClr val="windowText" lastClr="000000"/>
            </a:solidFill>
            <a:miter lim="800000"/>
            <a:headEnd/>
            <a:tailEnd/>
          </a:ln>
        </p:spPr>
      </p:pic>
      <p:pic>
        <p:nvPicPr>
          <p:cNvPr id="3" name="Picture 2"/>
          <p:cNvPicPr/>
          <p:nvPr/>
        </p:nvPicPr>
        <p:blipFill>
          <a:blip r:embed="rId3" cstate="print"/>
          <a:srcRect/>
          <a:stretch>
            <a:fillRect/>
          </a:stretch>
        </p:blipFill>
        <p:spPr bwMode="auto">
          <a:xfrm>
            <a:off x="4419600" y="457200"/>
            <a:ext cx="3429000" cy="3048000"/>
          </a:xfrm>
          <a:prstGeom prst="rect">
            <a:avLst/>
          </a:prstGeom>
          <a:noFill/>
          <a:ln w="9525">
            <a:solidFill>
              <a:sysClr val="windowText" lastClr="000000"/>
            </a:solidFill>
            <a:miter lim="800000"/>
            <a:headEnd/>
            <a:tailEnd/>
          </a:ln>
        </p:spPr>
      </p:pic>
      <p:sp>
        <p:nvSpPr>
          <p:cNvPr id="4" name="Rectangle 3"/>
          <p:cNvSpPr/>
          <p:nvPr/>
        </p:nvSpPr>
        <p:spPr>
          <a:xfrm>
            <a:off x="228600" y="3777430"/>
            <a:ext cx="8001000" cy="410882"/>
          </a:xfrm>
          <a:prstGeom prst="rect">
            <a:avLst/>
          </a:prstGeom>
        </p:spPr>
        <p:txBody>
          <a:bodyPr wrap="square">
            <a:spAutoFit/>
          </a:bodyPr>
          <a:lstStyle/>
          <a:p>
            <a:pPr algn="just">
              <a:lnSpc>
                <a:spcPct val="115000"/>
              </a:lnSpc>
            </a:pPr>
            <a:r>
              <a:rPr lang="en-US" dirty="0">
                <a:latin typeface="Times New Roman"/>
                <a:ea typeface="Calibri"/>
                <a:cs typeface="Arial"/>
              </a:rPr>
              <a:t>Papillary projection and cystic space</a:t>
            </a:r>
            <a:r>
              <a:rPr lang="en-US" dirty="0" smtClean="0">
                <a:latin typeface="Times New Roman"/>
                <a:ea typeface="Calibri"/>
                <a:cs typeface="Arial"/>
              </a:rPr>
              <a:t>.       </a:t>
            </a:r>
            <a:r>
              <a:rPr lang="en-US" dirty="0">
                <a:latin typeface="Times New Roman"/>
                <a:ea typeface="Calibri"/>
                <a:cs typeface="Arial"/>
              </a:rPr>
              <a:t>The epithelial cells and lymphoid tissue.</a:t>
            </a:r>
            <a:endParaRPr lang="en-US" sz="1400" dirty="0">
              <a:ea typeface="Calibri"/>
              <a:cs typeface="Arial"/>
            </a:endParaRPr>
          </a:p>
        </p:txBody>
      </p:sp>
    </p:spTree>
    <p:extLst>
      <p:ext uri="{BB962C8B-B14F-4D97-AF65-F5344CB8AC3E}">
        <p14:creationId xmlns:p14="http://schemas.microsoft.com/office/powerpoint/2010/main" val="35056252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92423"/>
            <a:ext cx="5410200" cy="514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4705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4800"/>
            <a:ext cx="8686800" cy="3914918"/>
          </a:xfrm>
          <a:prstGeom prst="rect">
            <a:avLst/>
          </a:prstGeom>
        </p:spPr>
        <p:txBody>
          <a:bodyPr wrap="square">
            <a:spAutoFit/>
          </a:bodyPr>
          <a:lstStyle/>
          <a:p>
            <a:pPr>
              <a:lnSpc>
                <a:spcPct val="115000"/>
              </a:lnSpc>
            </a:pPr>
            <a:r>
              <a:rPr lang="en-US" sz="2400" b="1" dirty="0">
                <a:latin typeface="Times New Roman" pitchFamily="18" charset="0"/>
                <a:ea typeface="Calibri"/>
                <a:cs typeface="Times New Roman" pitchFamily="18" charset="0"/>
              </a:rPr>
              <a:t>CANALICULAR ADENOMA </a:t>
            </a:r>
            <a:endParaRPr lang="en-US" sz="2400" dirty="0">
              <a:latin typeface="Times New Roman" pitchFamily="18" charset="0"/>
              <a:ea typeface="Calibri"/>
              <a:cs typeface="Times New Roman" pitchFamily="18" charset="0"/>
            </a:endParaRPr>
          </a:p>
          <a:p>
            <a:pPr algn="just">
              <a:lnSpc>
                <a:spcPct val="115000"/>
              </a:lnSpc>
            </a:pPr>
            <a:r>
              <a:rPr lang="en-US" sz="2400" b="1" dirty="0">
                <a:latin typeface="Times New Roman" pitchFamily="18" charset="0"/>
                <a:ea typeface="Calibri"/>
                <a:cs typeface="Times New Roman" pitchFamily="18" charset="0"/>
              </a:rPr>
              <a:t>Clinical features:</a:t>
            </a:r>
            <a:r>
              <a:rPr lang="en-US" sz="2400" dirty="0">
                <a:latin typeface="Times New Roman" pitchFamily="18" charset="0"/>
                <a:ea typeface="Calibri"/>
                <a:cs typeface="Times New Roman" pitchFamily="18" charset="0"/>
              </a:rPr>
              <a:t> </a:t>
            </a:r>
            <a:endParaRPr lang="en-US" sz="2400" dirty="0" smtClean="0">
              <a:latin typeface="Times New Roman" pitchFamily="18" charset="0"/>
              <a:ea typeface="Calibri"/>
              <a:cs typeface="Times New Roman" pitchFamily="18" charset="0"/>
            </a:endParaRPr>
          </a:p>
          <a:p>
            <a:pPr marL="342900" indent="-342900" algn="just">
              <a:lnSpc>
                <a:spcPct val="115000"/>
              </a:lnSpc>
              <a:buFontTx/>
              <a:buChar char="-"/>
            </a:pPr>
            <a:r>
              <a:rPr lang="en-US" sz="2400" dirty="0" err="1" smtClean="0">
                <a:latin typeface="Times New Roman" pitchFamily="18" charset="0"/>
                <a:ea typeface="Calibri"/>
                <a:cs typeface="Times New Roman" pitchFamily="18" charset="0"/>
              </a:rPr>
              <a:t>Canalicular</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adenoma </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is an uncommon neoplasm originates mainly in the intraoral accessory salivary glands, and in the vast majority of cases, it occurs in the </a:t>
            </a:r>
            <a:r>
              <a:rPr lang="en-US" sz="2400" dirty="0">
                <a:solidFill>
                  <a:srgbClr val="FF0000"/>
                </a:solidFill>
                <a:latin typeface="Times New Roman" pitchFamily="18" charset="0"/>
                <a:ea typeface="Calibri"/>
                <a:cs typeface="Times New Roman" pitchFamily="18" charset="0"/>
              </a:rPr>
              <a:t>upper lip </a:t>
            </a:r>
            <a:r>
              <a:rPr lang="en-US" sz="2400" dirty="0">
                <a:latin typeface="Times New Roman" pitchFamily="18" charset="0"/>
                <a:ea typeface="Calibri"/>
                <a:cs typeface="Times New Roman" pitchFamily="18" charset="0"/>
              </a:rPr>
              <a:t>(about 80% of cases). However, cases are known in which the lesion occurred in the </a:t>
            </a:r>
            <a:r>
              <a:rPr lang="en-US" sz="2400" dirty="0">
                <a:solidFill>
                  <a:srgbClr val="FF0000"/>
                </a:solidFill>
                <a:latin typeface="Times New Roman" pitchFamily="18" charset="0"/>
                <a:ea typeface="Calibri"/>
                <a:cs typeface="Times New Roman" pitchFamily="18" charset="0"/>
              </a:rPr>
              <a:t>palate, </a:t>
            </a:r>
            <a:r>
              <a:rPr lang="en-US" sz="2400" dirty="0" err="1">
                <a:solidFill>
                  <a:srgbClr val="FF0000"/>
                </a:solidFill>
                <a:latin typeface="Times New Roman" pitchFamily="18" charset="0"/>
                <a:ea typeface="Calibri"/>
                <a:cs typeface="Times New Roman" pitchFamily="18" charset="0"/>
              </a:rPr>
              <a:t>buccal</a:t>
            </a:r>
            <a:r>
              <a:rPr lang="en-US" sz="2400" dirty="0">
                <a:solidFill>
                  <a:srgbClr val="FF0000"/>
                </a:solidFill>
                <a:latin typeface="Times New Roman" pitchFamily="18" charset="0"/>
                <a:ea typeface="Calibri"/>
                <a:cs typeface="Times New Roman" pitchFamily="18" charset="0"/>
              </a:rPr>
              <a:t> mucosa and lower lip. </a:t>
            </a:r>
            <a:endParaRPr lang="en-US" sz="2400" dirty="0" smtClean="0">
              <a:solidFill>
                <a:srgbClr val="FF0000"/>
              </a:solidFill>
              <a:latin typeface="Times New Roman" pitchFamily="18" charset="0"/>
              <a:ea typeface="Calibri"/>
              <a:cs typeface="Times New Roman" pitchFamily="18" charset="0"/>
            </a:endParaRPr>
          </a:p>
          <a:p>
            <a:pPr marL="342900" indent="-342900" algn="just">
              <a:lnSpc>
                <a:spcPct val="115000"/>
              </a:lnSpc>
              <a:buFontTx/>
              <a:buChar char="-"/>
            </a:pPr>
            <a:r>
              <a:rPr lang="en-US" sz="2400" dirty="0" smtClean="0">
                <a:latin typeface="Times New Roman" pitchFamily="18" charset="0"/>
                <a:ea typeface="Calibri"/>
                <a:cs typeface="Times New Roman" pitchFamily="18" charset="0"/>
              </a:rPr>
              <a:t>The </a:t>
            </a:r>
            <a:r>
              <a:rPr lang="en-US" sz="2400" dirty="0">
                <a:latin typeface="Times New Roman" pitchFamily="18" charset="0"/>
                <a:ea typeface="Calibri"/>
                <a:cs typeface="Times New Roman" pitchFamily="18" charset="0"/>
              </a:rPr>
              <a:t>tumor occurs in old patients </a:t>
            </a:r>
          </a:p>
          <a:p>
            <a:pPr marL="342900" indent="-342900" algn="just">
              <a:lnSpc>
                <a:spcPct val="115000"/>
              </a:lnSpc>
              <a:buFontTx/>
              <a:buChar char="-"/>
            </a:pPr>
            <a:r>
              <a:rPr lang="en-US" sz="2400" dirty="0" smtClean="0">
                <a:latin typeface="Times New Roman" pitchFamily="18" charset="0"/>
                <a:ea typeface="Calibri"/>
                <a:cs typeface="Times New Roman" pitchFamily="18" charset="0"/>
              </a:rPr>
              <a:t> Seen </a:t>
            </a:r>
            <a:r>
              <a:rPr lang="en-US" sz="2400" dirty="0">
                <a:latin typeface="Times New Roman" pitchFamily="18" charset="0"/>
                <a:ea typeface="Calibri"/>
                <a:cs typeface="Times New Roman" pitchFamily="18" charset="0"/>
              </a:rPr>
              <a:t>more commonly in females. </a:t>
            </a:r>
            <a:endParaRPr lang="en-US" sz="2400" dirty="0" smtClean="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2236387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04800"/>
            <a:ext cx="8686800" cy="2640723"/>
          </a:xfrm>
          <a:prstGeom prst="rect">
            <a:avLst/>
          </a:prstGeom>
        </p:spPr>
        <p:txBody>
          <a:bodyPr wrap="square">
            <a:spAutoFit/>
          </a:bodyPr>
          <a:lstStyle/>
          <a:p>
            <a:pPr marL="342900" indent="-342900" algn="just">
              <a:lnSpc>
                <a:spcPct val="115000"/>
              </a:lnSpc>
              <a:buFontTx/>
              <a:buChar char="-"/>
            </a:pPr>
            <a:r>
              <a:rPr lang="en-US" sz="2400" dirty="0" smtClean="0">
                <a:latin typeface="Times New Roman" pitchFamily="18" charset="0"/>
                <a:ea typeface="Calibri"/>
                <a:cs typeface="Times New Roman" pitchFamily="18" charset="0"/>
              </a:rPr>
              <a:t>The </a:t>
            </a:r>
            <a:r>
              <a:rPr lang="en-US" sz="2400" dirty="0">
                <a:latin typeface="Times New Roman" pitchFamily="18" charset="0"/>
                <a:ea typeface="Calibri"/>
                <a:cs typeface="Times New Roman" pitchFamily="18" charset="0"/>
              </a:rPr>
              <a:t>tumor generally presents as a slowly growing, well-circumscribed, firm nodule which is not fixed and may be moved through the tissue.  </a:t>
            </a:r>
            <a:endParaRPr lang="en-US" sz="2400" dirty="0" smtClean="0">
              <a:latin typeface="Times New Roman" pitchFamily="18" charset="0"/>
              <a:ea typeface="Calibri"/>
              <a:cs typeface="Times New Roman" pitchFamily="18" charset="0"/>
            </a:endParaRPr>
          </a:p>
          <a:p>
            <a:pPr marL="342900" indent="-342900" algn="just">
              <a:lnSpc>
                <a:spcPct val="115000"/>
              </a:lnSpc>
              <a:buFontTx/>
              <a:buChar char="-"/>
            </a:pPr>
            <a:r>
              <a:rPr lang="en-US" sz="2400" dirty="0" smtClean="0">
                <a:latin typeface="Times New Roman" pitchFamily="18" charset="0"/>
                <a:ea typeface="Calibri"/>
                <a:cs typeface="Times New Roman" pitchFamily="18" charset="0"/>
              </a:rPr>
              <a:t>No </a:t>
            </a:r>
            <a:r>
              <a:rPr lang="en-US" sz="2400" dirty="0">
                <a:latin typeface="Times New Roman" pitchFamily="18" charset="0"/>
                <a:ea typeface="Calibri"/>
                <a:cs typeface="Times New Roman" pitchFamily="18" charset="0"/>
              </a:rPr>
              <a:t>pain or paralysis in the area affected seen. </a:t>
            </a:r>
            <a:endParaRPr lang="en-US" sz="2400" dirty="0" smtClean="0">
              <a:latin typeface="Times New Roman" pitchFamily="18" charset="0"/>
              <a:ea typeface="Calibri"/>
              <a:cs typeface="Times New Roman" pitchFamily="18" charset="0"/>
            </a:endParaRPr>
          </a:p>
          <a:p>
            <a:pPr marL="342900" indent="-342900" algn="just">
              <a:lnSpc>
                <a:spcPct val="115000"/>
              </a:lnSpc>
              <a:buFontTx/>
              <a:buChar char="-"/>
            </a:pPr>
            <a:r>
              <a:rPr lang="en-US" sz="2400" dirty="0" smtClean="0">
                <a:latin typeface="Times New Roman" pitchFamily="18" charset="0"/>
                <a:ea typeface="Calibri"/>
                <a:cs typeface="Times New Roman" pitchFamily="18" charset="0"/>
              </a:rPr>
              <a:t>Multiple </a:t>
            </a:r>
            <a:r>
              <a:rPr lang="en-US" sz="2400" dirty="0" err="1">
                <a:latin typeface="Times New Roman" pitchFamily="18" charset="0"/>
                <a:ea typeface="Calibri"/>
                <a:cs typeface="Times New Roman" pitchFamily="18" charset="0"/>
              </a:rPr>
              <a:t>canalicular</a:t>
            </a:r>
            <a:r>
              <a:rPr lang="en-US" sz="2400" dirty="0">
                <a:latin typeface="Times New Roman" pitchFamily="18" charset="0"/>
                <a:ea typeface="Calibri"/>
                <a:cs typeface="Times New Roman" pitchFamily="18" charset="0"/>
              </a:rPr>
              <a:t> adenomas may be seen.</a:t>
            </a:r>
          </a:p>
          <a:p>
            <a:pPr algn="just">
              <a:lnSpc>
                <a:spcPct val="115000"/>
              </a:lnSpc>
            </a:pPr>
            <a:r>
              <a:rPr lang="en-US" sz="2400" b="1" dirty="0">
                <a:latin typeface="Times New Roman" pitchFamily="18" charset="0"/>
                <a:ea typeface="Calibri"/>
                <a:cs typeface="Times New Roman" pitchFamily="18" charset="0"/>
              </a:rPr>
              <a:t> </a:t>
            </a:r>
            <a:endParaRPr lang="en-US" sz="2400" dirty="0">
              <a:latin typeface="Times New Roman" pitchFamily="18" charset="0"/>
              <a:ea typeface="Calibri"/>
              <a:cs typeface="Times New Roman" pitchFamily="18" charset="0"/>
            </a:endParaRPr>
          </a:p>
        </p:txBody>
      </p:sp>
      <p:pic>
        <p:nvPicPr>
          <p:cNvPr id="4" name="Picture 3"/>
          <p:cNvPicPr/>
          <p:nvPr/>
        </p:nvPicPr>
        <p:blipFill>
          <a:blip r:embed="rId2" cstate="print"/>
          <a:srcRect/>
          <a:stretch>
            <a:fillRect/>
          </a:stretch>
        </p:blipFill>
        <p:spPr bwMode="auto">
          <a:xfrm>
            <a:off x="1676400" y="2767012"/>
            <a:ext cx="3613467" cy="3176588"/>
          </a:xfrm>
          <a:prstGeom prst="rect">
            <a:avLst/>
          </a:prstGeom>
          <a:noFill/>
          <a:ln w="9525">
            <a:noFill/>
            <a:miter lim="800000"/>
            <a:headEnd/>
            <a:tailEnd/>
          </a:ln>
        </p:spPr>
      </p:pic>
      <p:sp>
        <p:nvSpPr>
          <p:cNvPr id="2" name="Rectangle 1"/>
          <p:cNvSpPr/>
          <p:nvPr/>
        </p:nvSpPr>
        <p:spPr>
          <a:xfrm>
            <a:off x="1807033" y="6082145"/>
            <a:ext cx="3352200" cy="369332"/>
          </a:xfrm>
          <a:prstGeom prst="rect">
            <a:avLst/>
          </a:prstGeom>
        </p:spPr>
        <p:txBody>
          <a:bodyPr wrap="none">
            <a:spAutoFit/>
          </a:bodyPr>
          <a:lstStyle/>
          <a:p>
            <a:r>
              <a:rPr lang="en-US" dirty="0" err="1">
                <a:latin typeface="Aldine401BT-RomanA"/>
                <a:ea typeface="Calibri"/>
                <a:cs typeface="Aldine401BT-RomanA"/>
              </a:rPr>
              <a:t>Canalicular</a:t>
            </a:r>
            <a:r>
              <a:rPr lang="en-US" dirty="0">
                <a:latin typeface="Aldine401BT-RomanA"/>
                <a:ea typeface="Calibri"/>
                <a:cs typeface="Aldine401BT-RomanA"/>
              </a:rPr>
              <a:t> </a:t>
            </a:r>
            <a:r>
              <a:rPr lang="en-US" dirty="0" smtClean="0">
                <a:latin typeface="Aldine401BT-RomanA"/>
                <a:ea typeface="Calibri"/>
                <a:cs typeface="Aldine401BT-RomanA"/>
              </a:rPr>
              <a:t>adenoma in </a:t>
            </a:r>
            <a:r>
              <a:rPr lang="en-US" dirty="0">
                <a:latin typeface="Aldine401BT-RomanA"/>
                <a:ea typeface="Calibri"/>
                <a:cs typeface="Aldine401BT-RomanA"/>
              </a:rPr>
              <a:t>the lip</a:t>
            </a:r>
            <a:endParaRPr lang="en-US" dirty="0"/>
          </a:p>
        </p:txBody>
      </p:sp>
    </p:spTree>
    <p:extLst>
      <p:ext uri="{BB962C8B-B14F-4D97-AF65-F5344CB8AC3E}">
        <p14:creationId xmlns:p14="http://schemas.microsoft.com/office/powerpoint/2010/main" val="37459031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81000"/>
            <a:ext cx="8686800" cy="5170646"/>
          </a:xfrm>
          <a:prstGeom prst="rect">
            <a:avLst/>
          </a:prstGeom>
        </p:spPr>
        <p:txBody>
          <a:bodyPr wrap="square">
            <a:spAutoFit/>
          </a:bodyPr>
          <a:lstStyle/>
          <a:p>
            <a:pPr>
              <a:lnSpc>
                <a:spcPct val="150000"/>
              </a:lnSpc>
            </a:pPr>
            <a:r>
              <a:rPr lang="en-US" sz="2800" b="1" dirty="0" smtClean="0">
                <a:latin typeface="Times New Roman"/>
                <a:ea typeface="Calibri"/>
                <a:cs typeface="Arial"/>
              </a:rPr>
              <a:t>Histopathological </a:t>
            </a:r>
            <a:r>
              <a:rPr lang="en-US" sz="2800" b="1" dirty="0">
                <a:latin typeface="Times New Roman"/>
                <a:ea typeface="Calibri"/>
                <a:cs typeface="Arial"/>
              </a:rPr>
              <a:t>features: </a:t>
            </a:r>
            <a:endParaRPr lang="en-US" sz="2800" b="1" dirty="0" smtClean="0">
              <a:latin typeface="Times New Roman"/>
              <a:ea typeface="Calibri"/>
              <a:cs typeface="Arial"/>
            </a:endParaRPr>
          </a:p>
          <a:p>
            <a:pPr marL="342900" indent="-342900">
              <a:lnSpc>
                <a:spcPct val="150000"/>
              </a:lnSpc>
              <a:buFontTx/>
              <a:buChar char="-"/>
            </a:pPr>
            <a:r>
              <a:rPr lang="en-US" sz="2400" dirty="0" smtClean="0">
                <a:latin typeface="Times New Roman"/>
                <a:ea typeface="Calibri"/>
                <a:cs typeface="Arial"/>
              </a:rPr>
              <a:t>It </a:t>
            </a:r>
            <a:r>
              <a:rPr lang="en-US" sz="2400" dirty="0">
                <a:latin typeface="Times New Roman"/>
                <a:ea typeface="Calibri"/>
                <a:cs typeface="Arial"/>
              </a:rPr>
              <a:t>is composed of </a:t>
            </a:r>
            <a:r>
              <a:rPr lang="en-US" sz="2400" dirty="0">
                <a:solidFill>
                  <a:srgbClr val="FF0000"/>
                </a:solidFill>
                <a:latin typeface="Times New Roman"/>
                <a:ea typeface="Calibri"/>
                <a:cs typeface="Arial"/>
              </a:rPr>
              <a:t>long columns or cords </a:t>
            </a:r>
            <a:r>
              <a:rPr lang="en-US" sz="2400" dirty="0">
                <a:latin typeface="Times New Roman"/>
                <a:ea typeface="Calibri"/>
                <a:cs typeface="Arial"/>
              </a:rPr>
              <a:t>of </a:t>
            </a:r>
            <a:r>
              <a:rPr lang="en-US" sz="2400" dirty="0">
                <a:solidFill>
                  <a:srgbClr val="FF0000"/>
                </a:solidFill>
                <a:latin typeface="Times New Roman"/>
                <a:ea typeface="Calibri"/>
                <a:cs typeface="Arial"/>
              </a:rPr>
              <a:t>cuboidal or columnar </a:t>
            </a:r>
            <a:r>
              <a:rPr lang="en-US" sz="2400" dirty="0">
                <a:latin typeface="Times New Roman"/>
                <a:ea typeface="Calibri"/>
                <a:cs typeface="Arial"/>
              </a:rPr>
              <a:t>cells in a </a:t>
            </a:r>
            <a:r>
              <a:rPr lang="en-US" sz="2400" dirty="0">
                <a:solidFill>
                  <a:srgbClr val="FF0000"/>
                </a:solidFill>
                <a:latin typeface="Times New Roman"/>
                <a:ea typeface="Calibri"/>
                <a:cs typeface="Arial"/>
              </a:rPr>
              <a:t>single</a:t>
            </a:r>
            <a:r>
              <a:rPr lang="en-US" sz="2400" dirty="0">
                <a:latin typeface="Times New Roman"/>
                <a:ea typeface="Calibri"/>
                <a:cs typeface="Arial"/>
              </a:rPr>
              <a:t> layer. </a:t>
            </a:r>
            <a:endParaRPr lang="en-US" sz="2400" dirty="0" smtClean="0">
              <a:latin typeface="Times New Roman"/>
              <a:ea typeface="Calibri"/>
              <a:cs typeface="Arial"/>
            </a:endParaRPr>
          </a:p>
          <a:p>
            <a:pPr marL="342900" indent="-342900">
              <a:lnSpc>
                <a:spcPct val="150000"/>
              </a:lnSpc>
              <a:buFontTx/>
              <a:buChar char="-"/>
            </a:pPr>
            <a:r>
              <a:rPr lang="en-US" sz="2400" dirty="0" smtClean="0">
                <a:latin typeface="Times New Roman"/>
                <a:ea typeface="Calibri"/>
                <a:cs typeface="Arial"/>
              </a:rPr>
              <a:t>These </a:t>
            </a:r>
            <a:r>
              <a:rPr lang="en-US" sz="2400" dirty="0">
                <a:latin typeface="Times New Roman"/>
                <a:ea typeface="Calibri"/>
                <a:cs typeface="Arial"/>
              </a:rPr>
              <a:t>single layers of cells are </a:t>
            </a:r>
            <a:r>
              <a:rPr lang="en-US" sz="2400" dirty="0">
                <a:solidFill>
                  <a:srgbClr val="FF0000"/>
                </a:solidFill>
                <a:latin typeface="Times New Roman"/>
                <a:ea typeface="Calibri"/>
                <a:cs typeface="Arial"/>
              </a:rPr>
              <a:t>parallel</a:t>
            </a:r>
            <a:r>
              <a:rPr lang="en-US" sz="2400" dirty="0">
                <a:latin typeface="Times New Roman"/>
                <a:ea typeface="Calibri"/>
                <a:cs typeface="Arial"/>
              </a:rPr>
              <a:t>, forming long </a:t>
            </a:r>
            <a:r>
              <a:rPr lang="en-US" sz="2400" dirty="0">
                <a:solidFill>
                  <a:srgbClr val="FF0000"/>
                </a:solidFill>
                <a:latin typeface="Times New Roman"/>
                <a:ea typeface="Calibri"/>
                <a:cs typeface="Arial"/>
              </a:rPr>
              <a:t>canals</a:t>
            </a:r>
            <a:r>
              <a:rPr lang="en-US" sz="2400" dirty="0">
                <a:latin typeface="Times New Roman"/>
                <a:ea typeface="Calibri"/>
                <a:cs typeface="Arial"/>
              </a:rPr>
              <a:t>. </a:t>
            </a:r>
            <a:endParaRPr lang="en-US" sz="2400" dirty="0" smtClean="0">
              <a:latin typeface="Times New Roman"/>
              <a:ea typeface="Calibri"/>
              <a:cs typeface="Arial"/>
            </a:endParaRPr>
          </a:p>
          <a:p>
            <a:pPr marL="342900" indent="-342900">
              <a:lnSpc>
                <a:spcPct val="150000"/>
              </a:lnSpc>
              <a:buFontTx/>
              <a:buChar char="-"/>
            </a:pPr>
            <a:r>
              <a:rPr lang="en-US" sz="2400" dirty="0" smtClean="0">
                <a:latin typeface="Times New Roman"/>
                <a:ea typeface="Calibri"/>
                <a:cs typeface="Arial"/>
              </a:rPr>
              <a:t>In </a:t>
            </a:r>
            <a:r>
              <a:rPr lang="en-US" sz="2400" dirty="0">
                <a:latin typeface="Times New Roman"/>
                <a:ea typeface="Calibri"/>
                <a:cs typeface="Arial"/>
              </a:rPr>
              <a:t>some instances, cystic spaces of varying sizes are enclosed by these cords. </a:t>
            </a:r>
            <a:endParaRPr lang="en-US" sz="2400" dirty="0" smtClean="0">
              <a:latin typeface="Times New Roman"/>
              <a:ea typeface="Calibri"/>
              <a:cs typeface="Arial"/>
            </a:endParaRPr>
          </a:p>
          <a:p>
            <a:pPr marL="342900" indent="-342900">
              <a:lnSpc>
                <a:spcPct val="150000"/>
              </a:lnSpc>
              <a:buFontTx/>
              <a:buChar char="-"/>
            </a:pPr>
            <a:r>
              <a:rPr lang="en-US" sz="2400" dirty="0" smtClean="0">
                <a:latin typeface="Times New Roman"/>
                <a:ea typeface="Calibri"/>
                <a:cs typeface="Arial"/>
              </a:rPr>
              <a:t>The </a:t>
            </a:r>
            <a:r>
              <a:rPr lang="en-US" sz="2400" dirty="0">
                <a:latin typeface="Times New Roman"/>
                <a:ea typeface="Calibri"/>
                <a:cs typeface="Arial"/>
              </a:rPr>
              <a:t>cystic spaces are usually filled with an </a:t>
            </a:r>
            <a:r>
              <a:rPr lang="en-US" sz="2400" dirty="0" err="1" smtClean="0">
                <a:latin typeface="Times New Roman"/>
                <a:ea typeface="Calibri"/>
                <a:cs typeface="Arial"/>
              </a:rPr>
              <a:t>eosinophilic</a:t>
            </a:r>
            <a:r>
              <a:rPr lang="en-US" sz="2400" dirty="0" smtClean="0">
                <a:latin typeface="Times New Roman"/>
                <a:ea typeface="Calibri"/>
                <a:cs typeface="Arial"/>
              </a:rPr>
              <a:t> coagulum. - The </a:t>
            </a:r>
            <a:r>
              <a:rPr lang="en-US" sz="2400" dirty="0">
                <a:latin typeface="Times New Roman"/>
                <a:ea typeface="Calibri"/>
                <a:cs typeface="Arial"/>
              </a:rPr>
              <a:t>supporting </a:t>
            </a:r>
            <a:r>
              <a:rPr lang="en-US" sz="2400" dirty="0" err="1">
                <a:latin typeface="Times New Roman"/>
                <a:ea typeface="Calibri"/>
                <a:cs typeface="Arial"/>
              </a:rPr>
              <a:t>stroma</a:t>
            </a:r>
            <a:r>
              <a:rPr lang="en-US" sz="2400" dirty="0">
                <a:latin typeface="Times New Roman"/>
                <a:ea typeface="Calibri"/>
                <a:cs typeface="Arial"/>
              </a:rPr>
              <a:t> is </a:t>
            </a:r>
            <a:r>
              <a:rPr lang="en-US" sz="2400" dirty="0">
                <a:solidFill>
                  <a:srgbClr val="FF0000"/>
                </a:solidFill>
                <a:latin typeface="Times New Roman"/>
                <a:ea typeface="Calibri"/>
                <a:cs typeface="Arial"/>
              </a:rPr>
              <a:t>loose</a:t>
            </a:r>
            <a:r>
              <a:rPr lang="en-US" sz="2400" dirty="0">
                <a:latin typeface="Times New Roman"/>
                <a:ea typeface="Calibri"/>
                <a:cs typeface="Arial"/>
              </a:rPr>
              <a:t> with delicate vascularity. </a:t>
            </a:r>
            <a:endParaRPr lang="en-US" sz="2400" dirty="0" smtClean="0">
              <a:latin typeface="Times New Roman"/>
              <a:ea typeface="Calibri"/>
              <a:cs typeface="Arial"/>
            </a:endParaRPr>
          </a:p>
          <a:p>
            <a:pPr marL="342900" indent="-342900">
              <a:lnSpc>
                <a:spcPct val="150000"/>
              </a:lnSpc>
              <a:buFontTx/>
              <a:buChar char="-"/>
            </a:pPr>
            <a:r>
              <a:rPr lang="en-US" sz="2400" dirty="0" smtClean="0">
                <a:solidFill>
                  <a:srgbClr val="FF0000"/>
                </a:solidFill>
                <a:latin typeface="Times New Roman"/>
                <a:ea typeface="Calibri"/>
                <a:cs typeface="Arial"/>
              </a:rPr>
              <a:t>Some</a:t>
            </a:r>
            <a:r>
              <a:rPr lang="en-US" sz="2400" dirty="0" smtClean="0">
                <a:latin typeface="Times New Roman"/>
                <a:ea typeface="Calibri"/>
                <a:cs typeface="Arial"/>
              </a:rPr>
              <a:t> </a:t>
            </a:r>
            <a:r>
              <a:rPr lang="en-US" sz="2400" dirty="0" err="1">
                <a:latin typeface="Times New Roman"/>
                <a:ea typeface="Calibri"/>
                <a:cs typeface="Arial"/>
              </a:rPr>
              <a:t>canalicular</a:t>
            </a:r>
            <a:r>
              <a:rPr lang="en-US" sz="2400" dirty="0">
                <a:latin typeface="Times New Roman"/>
                <a:ea typeface="Calibri"/>
                <a:cs typeface="Arial"/>
              </a:rPr>
              <a:t> adenomas have a </a:t>
            </a:r>
            <a:r>
              <a:rPr lang="en-US" sz="2400" dirty="0">
                <a:solidFill>
                  <a:srgbClr val="FF0000"/>
                </a:solidFill>
                <a:latin typeface="Times New Roman"/>
                <a:ea typeface="Calibri"/>
                <a:cs typeface="Arial"/>
              </a:rPr>
              <a:t>fibrous capsule.</a:t>
            </a:r>
            <a:endParaRPr lang="en-US" sz="2400" dirty="0">
              <a:solidFill>
                <a:srgbClr val="FF0000"/>
              </a:solidFill>
              <a:ea typeface="Calibri"/>
              <a:cs typeface="Arial"/>
            </a:endParaRPr>
          </a:p>
        </p:txBody>
      </p:sp>
    </p:spTree>
    <p:extLst>
      <p:ext uri="{BB962C8B-B14F-4D97-AF65-F5344CB8AC3E}">
        <p14:creationId xmlns:p14="http://schemas.microsoft.com/office/powerpoint/2010/main" val="12377129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304800" y="1080655"/>
            <a:ext cx="4191000" cy="2947988"/>
          </a:xfrm>
          <a:prstGeom prst="rect">
            <a:avLst/>
          </a:prstGeom>
          <a:noFill/>
          <a:ln w="9525">
            <a:noFill/>
            <a:miter lim="800000"/>
            <a:headEnd/>
            <a:tailEnd/>
          </a:ln>
        </p:spPr>
      </p:pic>
      <p:pic>
        <p:nvPicPr>
          <p:cNvPr id="3" name="Picture 2"/>
          <p:cNvPicPr/>
          <p:nvPr/>
        </p:nvPicPr>
        <p:blipFill>
          <a:blip r:embed="rId3" cstate="print"/>
          <a:srcRect/>
          <a:stretch>
            <a:fillRect/>
          </a:stretch>
        </p:blipFill>
        <p:spPr bwMode="auto">
          <a:xfrm>
            <a:off x="4953000" y="1080655"/>
            <a:ext cx="3962400" cy="2947988"/>
          </a:xfrm>
          <a:prstGeom prst="rect">
            <a:avLst/>
          </a:prstGeom>
          <a:noFill/>
          <a:ln w="9525">
            <a:noFill/>
            <a:miter lim="800000"/>
            <a:headEnd/>
            <a:tailEnd/>
          </a:ln>
        </p:spPr>
      </p:pic>
      <p:sp>
        <p:nvSpPr>
          <p:cNvPr id="4" name="Rectangle 3"/>
          <p:cNvSpPr/>
          <p:nvPr/>
        </p:nvSpPr>
        <p:spPr>
          <a:xfrm>
            <a:off x="55418" y="4112264"/>
            <a:ext cx="8763000" cy="340093"/>
          </a:xfrm>
          <a:prstGeom prst="rect">
            <a:avLst/>
          </a:prstGeom>
        </p:spPr>
        <p:txBody>
          <a:bodyPr wrap="square">
            <a:spAutoFit/>
          </a:bodyPr>
          <a:lstStyle/>
          <a:p>
            <a:pPr algn="just">
              <a:lnSpc>
                <a:spcPct val="115000"/>
              </a:lnSpc>
            </a:pPr>
            <a:r>
              <a:rPr lang="en-US" sz="1400" dirty="0" smtClean="0">
                <a:latin typeface="Aldine401BT-RomanA"/>
                <a:ea typeface="Calibri"/>
                <a:cs typeface="Aldine401BT-RomanA"/>
              </a:rPr>
              <a:t>capsule </a:t>
            </a:r>
            <a:r>
              <a:rPr lang="en-US" sz="1400" dirty="0">
                <a:latin typeface="Aldine401BT-RomanA"/>
                <a:ea typeface="Calibri"/>
                <a:cs typeface="Aldine401BT-RomanA"/>
              </a:rPr>
              <a:t>and cord arrangement of epithelial </a:t>
            </a:r>
            <a:r>
              <a:rPr lang="en-US" sz="1400" dirty="0" smtClean="0">
                <a:latin typeface="Aldine401BT-RomanA"/>
                <a:ea typeface="Calibri"/>
                <a:cs typeface="Aldine401BT-RomanA"/>
              </a:rPr>
              <a:t>components.          Anastomosing </a:t>
            </a:r>
            <a:r>
              <a:rPr lang="en-US" sz="1400" dirty="0">
                <a:latin typeface="Aldine401BT-RomanA"/>
                <a:ea typeface="Calibri"/>
                <a:cs typeface="Aldine401BT-RomanA"/>
              </a:rPr>
              <a:t>cords and delicate </a:t>
            </a:r>
            <a:r>
              <a:rPr lang="en-US" sz="1400" dirty="0" err="1">
                <a:latin typeface="Aldine401BT-RomanA"/>
                <a:ea typeface="Calibri"/>
                <a:cs typeface="Aldine401BT-RomanA"/>
              </a:rPr>
              <a:t>stroma</a:t>
            </a:r>
            <a:r>
              <a:rPr lang="en-US" sz="1400" dirty="0">
                <a:latin typeface="Aldine401BT-RomanA"/>
                <a:ea typeface="Calibri"/>
                <a:cs typeface="Aldine401BT-RomanA"/>
              </a:rPr>
              <a:t>.</a:t>
            </a:r>
            <a:endParaRPr lang="en-US" sz="1400" dirty="0">
              <a:ea typeface="Calibri"/>
              <a:cs typeface="Arial"/>
            </a:endParaRPr>
          </a:p>
        </p:txBody>
      </p:sp>
    </p:spTree>
    <p:extLst>
      <p:ext uri="{BB962C8B-B14F-4D97-AF65-F5344CB8AC3E}">
        <p14:creationId xmlns:p14="http://schemas.microsoft.com/office/powerpoint/2010/main" val="13064906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3964" y="2057400"/>
            <a:ext cx="8763000" cy="1292662"/>
          </a:xfrm>
          <a:prstGeom prst="rect">
            <a:avLst/>
          </a:prstGeom>
        </p:spPr>
        <p:txBody>
          <a:bodyPr wrap="square">
            <a:spAutoFit/>
          </a:bodyPr>
          <a:lstStyle/>
          <a:p>
            <a:pPr algn="just">
              <a:lnSpc>
                <a:spcPct val="150000"/>
              </a:lnSpc>
            </a:pPr>
            <a:r>
              <a:rPr lang="en-US" sz="2800" b="1" dirty="0" smtClean="0">
                <a:solidFill>
                  <a:srgbClr val="FF0000"/>
                </a:solidFill>
                <a:latin typeface="Times New Roman" pitchFamily="18" charset="0"/>
                <a:ea typeface="Calibri"/>
                <a:cs typeface="Times New Roman" pitchFamily="18" charset="0"/>
              </a:rPr>
              <a:t>     MALIGNANT </a:t>
            </a:r>
            <a:r>
              <a:rPr lang="en-US" sz="2800" b="1" dirty="0">
                <a:solidFill>
                  <a:srgbClr val="FF0000"/>
                </a:solidFill>
                <a:latin typeface="Times New Roman" pitchFamily="18" charset="0"/>
                <a:ea typeface="Calibri"/>
                <a:cs typeface="Times New Roman" pitchFamily="18" charset="0"/>
              </a:rPr>
              <a:t>TUMORS OF SALIVARY GLANDS</a:t>
            </a:r>
          </a:p>
          <a:p>
            <a:pPr algn="just">
              <a:lnSpc>
                <a:spcPct val="150000"/>
              </a:lnSpc>
            </a:pPr>
            <a:r>
              <a:rPr lang="en-US" sz="2400" dirty="0">
                <a:latin typeface="Times New Roman" pitchFamily="18" charset="0"/>
                <a:ea typeface="Calibri"/>
                <a:cs typeface="Times New Roman" pitchFamily="18" charset="0"/>
              </a:rPr>
              <a:t> </a:t>
            </a:r>
          </a:p>
        </p:txBody>
      </p:sp>
    </p:spTree>
    <p:extLst>
      <p:ext uri="{BB962C8B-B14F-4D97-AF65-F5344CB8AC3E}">
        <p14:creationId xmlns:p14="http://schemas.microsoft.com/office/powerpoint/2010/main" val="1136335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2400"/>
            <a:ext cx="8763000" cy="5632311"/>
          </a:xfrm>
          <a:prstGeom prst="rect">
            <a:avLst/>
          </a:prstGeom>
        </p:spPr>
        <p:txBody>
          <a:bodyPr wrap="square">
            <a:spAutoFit/>
          </a:bodyPr>
          <a:lstStyle/>
          <a:p>
            <a:pPr algn="just">
              <a:lnSpc>
                <a:spcPct val="150000"/>
              </a:lnSpc>
            </a:pPr>
            <a:r>
              <a:rPr lang="en-US" sz="2400" dirty="0">
                <a:latin typeface="Times New Roman" pitchFamily="18" charset="0"/>
                <a:ea typeface="Calibri"/>
                <a:cs typeface="Times New Roman" pitchFamily="18" charset="0"/>
              </a:rPr>
              <a:t> </a:t>
            </a:r>
          </a:p>
          <a:p>
            <a:pPr>
              <a:lnSpc>
                <a:spcPct val="150000"/>
              </a:lnSpc>
            </a:pPr>
            <a:r>
              <a:rPr lang="en-US" sz="2400" b="1" dirty="0">
                <a:latin typeface="Times New Roman" pitchFamily="18" charset="0"/>
                <a:ea typeface="Calibri"/>
                <a:cs typeface="Times New Roman" pitchFamily="18" charset="0"/>
              </a:rPr>
              <a:t>MUCOEPIDERMOID CARCINOMA  </a:t>
            </a:r>
            <a:endParaRPr lang="en-US" sz="2400" dirty="0">
              <a:latin typeface="Times New Roman" pitchFamily="18" charset="0"/>
              <a:ea typeface="Calibri"/>
              <a:cs typeface="Times New Roman" pitchFamily="18" charset="0"/>
            </a:endParaRPr>
          </a:p>
          <a:p>
            <a:pPr lvl="0" algn="just">
              <a:lnSpc>
                <a:spcPct val="150000"/>
              </a:lnSpc>
            </a:pPr>
            <a:r>
              <a:rPr lang="en-US" sz="2400" dirty="0" err="1" smtClean="0">
                <a:latin typeface="Times New Roman" pitchFamily="18" charset="0"/>
                <a:ea typeface="Calibri"/>
                <a:cs typeface="Times New Roman" pitchFamily="18" charset="0"/>
              </a:rPr>
              <a:t>Mucoepidermoid</a:t>
            </a:r>
            <a:r>
              <a:rPr lang="en-US" sz="2400" dirty="0" smtClean="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carcinoma </a:t>
            </a:r>
            <a:r>
              <a:rPr lang="en-US" sz="2400" dirty="0" smtClean="0">
                <a:latin typeface="Times New Roman" pitchFamily="18" charset="0"/>
                <a:ea typeface="Calibri"/>
                <a:cs typeface="Times New Roman" pitchFamily="18" charset="0"/>
              </a:rPr>
              <a:t>is </a:t>
            </a:r>
            <a:r>
              <a:rPr lang="en-US" sz="2400" dirty="0">
                <a:latin typeface="Times New Roman" pitchFamily="18" charset="0"/>
                <a:ea typeface="Calibri"/>
                <a:cs typeface="Times New Roman" pitchFamily="18" charset="0"/>
              </a:rPr>
              <a:t>the </a:t>
            </a:r>
            <a:r>
              <a:rPr lang="en-US" sz="2400" dirty="0">
                <a:solidFill>
                  <a:srgbClr val="FF0000"/>
                </a:solidFill>
                <a:latin typeface="Times New Roman" pitchFamily="18" charset="0"/>
                <a:ea typeface="Calibri"/>
                <a:cs typeface="Times New Roman" pitchFamily="18" charset="0"/>
              </a:rPr>
              <a:t>most common epithelial </a:t>
            </a:r>
            <a:r>
              <a:rPr lang="en-US" sz="2400" dirty="0">
                <a:latin typeface="Times New Roman" pitchFamily="18" charset="0"/>
                <a:ea typeface="Calibri"/>
                <a:cs typeface="Times New Roman" pitchFamily="18" charset="0"/>
              </a:rPr>
              <a:t>malignant neoplasm observed in the major and minor salivary glands</a:t>
            </a:r>
            <a:r>
              <a:rPr lang="en-US" sz="2400" dirty="0" smtClean="0">
                <a:latin typeface="Times New Roman" pitchFamily="18" charset="0"/>
                <a:ea typeface="Calibri"/>
                <a:cs typeface="Times New Roman" pitchFamily="18" charset="0"/>
              </a:rPr>
              <a:t>.</a:t>
            </a:r>
          </a:p>
          <a:p>
            <a:pPr lvl="0" algn="just">
              <a:lnSpc>
                <a:spcPct val="150000"/>
              </a:lnSpc>
            </a:pPr>
            <a:r>
              <a:rPr lang="en-US" sz="2400" dirty="0" smtClean="0">
                <a:latin typeface="Times New Roman" pitchFamily="18" charset="0"/>
                <a:ea typeface="Calibri"/>
                <a:cs typeface="Times New Roman" pitchFamily="18" charset="0"/>
              </a:rPr>
              <a:t> </a:t>
            </a:r>
            <a:r>
              <a:rPr lang="en-US" sz="2400" b="1" dirty="0">
                <a:solidFill>
                  <a:prstClr val="black"/>
                </a:solidFill>
                <a:latin typeface="Times New Roman" pitchFamily="18" charset="0"/>
                <a:ea typeface="Calibri"/>
                <a:cs typeface="Times New Roman" pitchFamily="18" charset="0"/>
              </a:rPr>
              <a:t>Clinical features. </a:t>
            </a:r>
          </a:p>
          <a:p>
            <a:pPr marL="342900" indent="-342900" algn="just">
              <a:lnSpc>
                <a:spcPct val="150000"/>
              </a:lnSpc>
              <a:buFontTx/>
              <a:buChar char="-"/>
            </a:pPr>
            <a:r>
              <a:rPr lang="en-US" sz="2400" dirty="0" smtClean="0">
                <a:latin typeface="Times New Roman" pitchFamily="18" charset="0"/>
                <a:ea typeface="Calibri"/>
                <a:cs typeface="Times New Roman" pitchFamily="18" charset="0"/>
              </a:rPr>
              <a:t>The </a:t>
            </a:r>
            <a:r>
              <a:rPr lang="en-US" sz="2400" dirty="0">
                <a:latin typeface="Times New Roman" pitchFamily="18" charset="0"/>
                <a:ea typeface="Calibri"/>
                <a:cs typeface="Times New Roman" pitchFamily="18" charset="0"/>
              </a:rPr>
              <a:t>parotid gland is the most common site of occurrence.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err="1" smtClean="0">
                <a:solidFill>
                  <a:srgbClr val="FF0000"/>
                </a:solidFill>
                <a:latin typeface="Times New Roman" pitchFamily="18" charset="0"/>
                <a:ea typeface="Calibri"/>
                <a:cs typeface="Times New Roman" pitchFamily="18" charset="0"/>
              </a:rPr>
              <a:t>Intraorally</a:t>
            </a:r>
            <a:r>
              <a:rPr lang="en-US" sz="2400" dirty="0">
                <a:latin typeface="Times New Roman" pitchFamily="18" charset="0"/>
                <a:ea typeface="Calibri"/>
                <a:cs typeface="Times New Roman" pitchFamily="18" charset="0"/>
              </a:rPr>
              <a:t>, it shows a strong predilection for the </a:t>
            </a:r>
            <a:r>
              <a:rPr lang="en-US" sz="2400" dirty="0">
                <a:solidFill>
                  <a:srgbClr val="FF0000"/>
                </a:solidFill>
                <a:latin typeface="Times New Roman" pitchFamily="18" charset="0"/>
                <a:ea typeface="Calibri"/>
                <a:cs typeface="Times New Roman" pitchFamily="18" charset="0"/>
              </a:rPr>
              <a:t>palate. </a:t>
            </a:r>
            <a:endParaRPr lang="en-US" sz="2400" dirty="0" smtClean="0">
              <a:solidFill>
                <a:srgbClr val="FF0000"/>
              </a:solidFill>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It </a:t>
            </a:r>
            <a:r>
              <a:rPr lang="en-US" sz="2400" dirty="0">
                <a:latin typeface="Times New Roman" pitchFamily="18" charset="0"/>
                <a:ea typeface="Calibri"/>
                <a:cs typeface="Times New Roman" pitchFamily="18" charset="0"/>
              </a:rPr>
              <a:t>occurs with a </a:t>
            </a:r>
            <a:r>
              <a:rPr lang="en-US" sz="2400" dirty="0" smtClean="0">
                <a:solidFill>
                  <a:srgbClr val="FF0000"/>
                </a:solidFill>
                <a:latin typeface="Times New Roman" pitchFamily="18" charset="0"/>
                <a:ea typeface="Calibri"/>
                <a:cs typeface="Times New Roman" pitchFamily="18" charset="0"/>
              </a:rPr>
              <a:t>slight </a:t>
            </a:r>
            <a:r>
              <a:rPr lang="en-US" sz="2400" dirty="0">
                <a:solidFill>
                  <a:srgbClr val="FF0000"/>
                </a:solidFill>
                <a:latin typeface="Times New Roman" pitchFamily="18" charset="0"/>
                <a:ea typeface="Calibri"/>
                <a:cs typeface="Times New Roman" pitchFamily="18" charset="0"/>
              </a:rPr>
              <a:t>female </a:t>
            </a:r>
            <a:r>
              <a:rPr lang="en-US" sz="2400" dirty="0" smtClean="0">
                <a:latin typeface="Times New Roman" pitchFamily="18" charset="0"/>
                <a:ea typeface="Calibri"/>
                <a:cs typeface="Times New Roman" pitchFamily="18" charset="0"/>
              </a:rPr>
              <a:t>predilection</a:t>
            </a:r>
          </a:p>
          <a:p>
            <a:pPr marL="342900" indent="-342900" algn="just">
              <a:lnSpc>
                <a:spcPct val="150000"/>
              </a:lnSpc>
              <a:buFontTx/>
              <a:buChar char="-"/>
            </a:pPr>
            <a:r>
              <a:rPr lang="en-US" sz="2400" dirty="0">
                <a:latin typeface="Times New Roman" pitchFamily="18" charset="0"/>
                <a:ea typeface="Calibri"/>
                <a:cs typeface="Times New Roman" pitchFamily="18" charset="0"/>
              </a:rPr>
              <a:t>M</a:t>
            </a:r>
            <a:r>
              <a:rPr lang="en-US" sz="2400" dirty="0" smtClean="0">
                <a:latin typeface="Times New Roman" pitchFamily="18" charset="0"/>
                <a:ea typeface="Calibri"/>
                <a:cs typeface="Times New Roman" pitchFamily="18" charset="0"/>
              </a:rPr>
              <a:t>ostly </a:t>
            </a:r>
            <a:r>
              <a:rPr lang="en-US" sz="2400" dirty="0">
                <a:solidFill>
                  <a:srgbClr val="FF0000"/>
                </a:solidFill>
                <a:latin typeface="Times New Roman" pitchFamily="18" charset="0"/>
                <a:ea typeface="Calibri"/>
                <a:cs typeface="Times New Roman" pitchFamily="18" charset="0"/>
              </a:rPr>
              <a:t>old age </a:t>
            </a:r>
            <a:r>
              <a:rPr lang="en-US" sz="2400" dirty="0">
                <a:latin typeface="Times New Roman" pitchFamily="18" charset="0"/>
                <a:ea typeface="Calibri"/>
                <a:cs typeface="Times New Roman" pitchFamily="18" charset="0"/>
              </a:rPr>
              <a:t>patients affected, but can occur in any age. </a:t>
            </a:r>
            <a:endParaRPr lang="en-US" sz="2400" dirty="0" smtClean="0">
              <a:latin typeface="Times New Roman" pitchFamily="18" charset="0"/>
              <a:ea typeface="Calibri"/>
              <a:cs typeface="Times New Roman" pitchFamily="18" charset="0"/>
            </a:endParaRPr>
          </a:p>
          <a:p>
            <a:pPr marL="342900" indent="-342900" algn="just">
              <a:lnSpc>
                <a:spcPct val="150000"/>
              </a:lnSpc>
              <a:buFontTx/>
              <a:buChar char="-"/>
            </a:pPr>
            <a:r>
              <a:rPr lang="en-US" sz="2400" dirty="0" smtClean="0">
                <a:latin typeface="Times New Roman" pitchFamily="18" charset="0"/>
                <a:ea typeface="Calibri"/>
                <a:cs typeface="Times New Roman" pitchFamily="18" charset="0"/>
              </a:rPr>
              <a:t>It </a:t>
            </a:r>
            <a:r>
              <a:rPr lang="en-US" sz="2400" dirty="0">
                <a:latin typeface="Times New Roman" pitchFamily="18" charset="0"/>
                <a:ea typeface="Calibri"/>
                <a:cs typeface="Times New Roman" pitchFamily="18" charset="0"/>
              </a:rPr>
              <a:t>is the most common malignant salivary gland tumor of</a:t>
            </a:r>
            <a:r>
              <a:rPr lang="en-US" sz="2400" dirty="0">
                <a:solidFill>
                  <a:srgbClr val="FF0000"/>
                </a:solidFill>
                <a:latin typeface="Times New Roman" pitchFamily="18" charset="0"/>
                <a:ea typeface="Calibri"/>
                <a:cs typeface="Times New Roman" pitchFamily="18" charset="0"/>
              </a:rPr>
              <a:t> children</a:t>
            </a:r>
            <a:r>
              <a:rPr lang="en-US" sz="2400" dirty="0">
                <a:latin typeface="Times New Roman" pitchFamily="18" charset="0"/>
                <a:ea typeface="Calibri"/>
                <a:cs typeface="Times New Roman" pitchFamily="18" charset="0"/>
              </a:rPr>
              <a:t>. </a:t>
            </a:r>
          </a:p>
        </p:txBody>
      </p:sp>
    </p:spTree>
    <p:extLst>
      <p:ext uri="{BB962C8B-B14F-4D97-AF65-F5344CB8AC3E}">
        <p14:creationId xmlns:p14="http://schemas.microsoft.com/office/powerpoint/2010/main" val="41584153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2400"/>
            <a:ext cx="8763000" cy="5078313"/>
          </a:xfrm>
          <a:prstGeom prst="rect">
            <a:avLst/>
          </a:prstGeom>
        </p:spPr>
        <p:txBody>
          <a:bodyPr wrap="square">
            <a:spAutoFit/>
          </a:bodyPr>
          <a:lstStyle/>
          <a:p>
            <a:pPr marL="342900" indent="-342900" algn="just">
              <a:lnSpc>
                <a:spcPct val="150000"/>
              </a:lnSpc>
              <a:buFontTx/>
              <a:buChar char="-"/>
            </a:pPr>
            <a:r>
              <a:rPr lang="en-US" sz="2400" dirty="0" smtClean="0">
                <a:latin typeface="Times New Roman"/>
                <a:ea typeface="Calibri"/>
                <a:cs typeface="Arial"/>
              </a:rPr>
              <a:t>The </a:t>
            </a:r>
            <a:r>
              <a:rPr lang="en-US" sz="2400" dirty="0">
                <a:latin typeface="Times New Roman"/>
                <a:ea typeface="Calibri"/>
                <a:cs typeface="Arial"/>
              </a:rPr>
              <a:t>tumor </a:t>
            </a:r>
            <a:r>
              <a:rPr lang="en-US" sz="2400" dirty="0">
                <a:solidFill>
                  <a:srgbClr val="FF0000"/>
                </a:solidFill>
                <a:latin typeface="Times New Roman"/>
                <a:ea typeface="Calibri"/>
                <a:cs typeface="Arial"/>
              </a:rPr>
              <a:t>grows rapidly </a:t>
            </a:r>
            <a:r>
              <a:rPr lang="en-US" sz="2400" dirty="0">
                <a:latin typeface="Times New Roman"/>
                <a:ea typeface="Calibri"/>
                <a:cs typeface="Arial"/>
              </a:rPr>
              <a:t>and </a:t>
            </a:r>
            <a:r>
              <a:rPr lang="en-US" sz="2400" dirty="0">
                <a:solidFill>
                  <a:srgbClr val="FF0000"/>
                </a:solidFill>
                <a:latin typeface="Times New Roman"/>
                <a:ea typeface="Calibri"/>
                <a:cs typeface="Arial"/>
              </a:rPr>
              <a:t>facial nerve paralysis </a:t>
            </a:r>
            <a:r>
              <a:rPr lang="en-US" sz="2400" dirty="0">
                <a:latin typeface="Times New Roman"/>
                <a:ea typeface="Calibri"/>
                <a:cs typeface="Arial"/>
              </a:rPr>
              <a:t>is frequent in parotid tumors.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 </a:t>
            </a:r>
            <a:r>
              <a:rPr lang="en-US" sz="2400" dirty="0">
                <a:latin typeface="Times New Roman"/>
                <a:ea typeface="Calibri"/>
                <a:cs typeface="Arial"/>
              </a:rPr>
              <a:t>patient may also complain </a:t>
            </a:r>
            <a:r>
              <a:rPr lang="en-US" sz="2400" dirty="0">
                <a:solidFill>
                  <a:srgbClr val="FF0000"/>
                </a:solidFill>
                <a:latin typeface="Times New Roman"/>
                <a:ea typeface="Calibri"/>
                <a:cs typeface="Arial"/>
              </a:rPr>
              <a:t>of </a:t>
            </a:r>
            <a:r>
              <a:rPr lang="en-US" sz="2400" dirty="0" err="1">
                <a:solidFill>
                  <a:srgbClr val="FF0000"/>
                </a:solidFill>
                <a:latin typeface="Times New Roman"/>
                <a:ea typeface="Calibri"/>
                <a:cs typeface="Arial"/>
              </a:rPr>
              <a:t>trismus</a:t>
            </a:r>
            <a:r>
              <a:rPr lang="en-US" sz="2400" dirty="0">
                <a:solidFill>
                  <a:srgbClr val="FF0000"/>
                </a:solidFill>
                <a:latin typeface="Times New Roman"/>
                <a:ea typeface="Calibri"/>
                <a:cs typeface="Arial"/>
              </a:rPr>
              <a:t>, dysphagia, numbness of the adjacent areas, ulcerations and pain</a:t>
            </a:r>
            <a:r>
              <a:rPr lang="en-US" sz="2400" dirty="0">
                <a:latin typeface="Times New Roman"/>
                <a:ea typeface="Calibri"/>
                <a:cs typeface="Arial"/>
              </a:rPr>
              <a:t>.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 </a:t>
            </a:r>
            <a:r>
              <a:rPr lang="en-US" sz="2400" dirty="0" err="1">
                <a:latin typeface="Times New Roman"/>
                <a:ea typeface="Calibri"/>
                <a:cs typeface="Arial"/>
              </a:rPr>
              <a:t>mucoepidermoid</a:t>
            </a:r>
            <a:r>
              <a:rPr lang="en-US" sz="2400" dirty="0">
                <a:latin typeface="Times New Roman"/>
                <a:ea typeface="Calibri"/>
                <a:cs typeface="Arial"/>
              </a:rPr>
              <a:t> carcinoma is </a:t>
            </a:r>
            <a:r>
              <a:rPr lang="en-US" sz="2400" dirty="0">
                <a:solidFill>
                  <a:srgbClr val="FF0000"/>
                </a:solidFill>
                <a:latin typeface="Times New Roman"/>
                <a:ea typeface="Calibri"/>
                <a:cs typeface="Arial"/>
              </a:rPr>
              <a:t>not encapsulated</a:t>
            </a:r>
            <a:r>
              <a:rPr lang="en-US" sz="2400" dirty="0">
                <a:latin typeface="Times New Roman"/>
                <a:ea typeface="Calibri"/>
                <a:cs typeface="Arial"/>
              </a:rPr>
              <a:t>, and tends to </a:t>
            </a:r>
            <a:r>
              <a:rPr lang="en-US" sz="2400" dirty="0">
                <a:solidFill>
                  <a:srgbClr val="FF0000"/>
                </a:solidFill>
                <a:latin typeface="Times New Roman"/>
                <a:ea typeface="Calibri"/>
                <a:cs typeface="Arial"/>
              </a:rPr>
              <a:t>infiltrate</a:t>
            </a:r>
            <a:r>
              <a:rPr lang="en-US" sz="2400" dirty="0">
                <a:latin typeface="Times New Roman"/>
                <a:ea typeface="Calibri"/>
                <a:cs typeface="Arial"/>
              </a:rPr>
              <a:t> the surrounding tissue, and in a large percentage of cases, it </a:t>
            </a:r>
            <a:r>
              <a:rPr lang="en-US" sz="2400" dirty="0">
                <a:solidFill>
                  <a:srgbClr val="FF0000"/>
                </a:solidFill>
                <a:latin typeface="Times New Roman"/>
                <a:ea typeface="Calibri"/>
                <a:cs typeface="Arial"/>
              </a:rPr>
              <a:t>metastasizes</a:t>
            </a:r>
            <a:r>
              <a:rPr lang="en-US" sz="2400" dirty="0">
                <a:latin typeface="Times New Roman"/>
                <a:ea typeface="Calibri"/>
                <a:cs typeface="Arial"/>
              </a:rPr>
              <a:t> to </a:t>
            </a:r>
            <a:r>
              <a:rPr lang="en-US" sz="2400" dirty="0">
                <a:solidFill>
                  <a:srgbClr val="FF0000"/>
                </a:solidFill>
                <a:latin typeface="Times New Roman"/>
                <a:ea typeface="Calibri"/>
                <a:cs typeface="Arial"/>
              </a:rPr>
              <a:t>regional lymph </a:t>
            </a:r>
            <a:r>
              <a:rPr lang="en-US" sz="2400" dirty="0">
                <a:latin typeface="Times New Roman"/>
                <a:ea typeface="Calibri"/>
                <a:cs typeface="Arial"/>
              </a:rPr>
              <a:t>nodes.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Distant </a:t>
            </a:r>
            <a:r>
              <a:rPr lang="en-US" sz="2400" dirty="0">
                <a:latin typeface="Times New Roman"/>
                <a:ea typeface="Calibri"/>
                <a:cs typeface="Arial"/>
              </a:rPr>
              <a:t>metastases to </a:t>
            </a:r>
            <a:r>
              <a:rPr lang="en-US" sz="2400" dirty="0">
                <a:solidFill>
                  <a:srgbClr val="FF0000"/>
                </a:solidFill>
                <a:latin typeface="Times New Roman"/>
                <a:ea typeface="Calibri"/>
                <a:cs typeface="Arial"/>
              </a:rPr>
              <a:t>lung, bone, brain </a:t>
            </a:r>
            <a:endParaRPr lang="en-US" sz="2400" dirty="0" smtClean="0">
              <a:solidFill>
                <a:srgbClr val="FF0000"/>
              </a:solidFill>
              <a:latin typeface="Times New Roman"/>
              <a:ea typeface="Calibri"/>
              <a:cs typeface="Arial"/>
            </a:endParaRPr>
          </a:p>
          <a:p>
            <a:pPr algn="just">
              <a:lnSpc>
                <a:spcPct val="150000"/>
              </a:lnSpc>
            </a:pPr>
            <a:r>
              <a:rPr lang="en-US" sz="2400" dirty="0" smtClean="0">
                <a:solidFill>
                  <a:srgbClr val="FF0000"/>
                </a:solidFill>
                <a:latin typeface="Times New Roman"/>
                <a:ea typeface="Calibri"/>
                <a:cs typeface="Arial"/>
              </a:rPr>
              <a:t>and </a:t>
            </a:r>
            <a:r>
              <a:rPr lang="en-US" sz="2400" dirty="0">
                <a:solidFill>
                  <a:srgbClr val="FF0000"/>
                </a:solidFill>
                <a:latin typeface="Times New Roman"/>
                <a:ea typeface="Calibri"/>
                <a:cs typeface="Arial"/>
              </a:rPr>
              <a:t>subcutaneous tissues </a:t>
            </a:r>
            <a:r>
              <a:rPr lang="en-US" sz="2400" dirty="0">
                <a:latin typeface="Times New Roman"/>
                <a:ea typeface="Calibri"/>
                <a:cs typeface="Arial"/>
              </a:rPr>
              <a:t>are also common</a:t>
            </a:r>
            <a:r>
              <a:rPr lang="en-US" sz="2400" dirty="0" smtClean="0">
                <a:latin typeface="Times New Roman"/>
                <a:ea typeface="Calibri"/>
                <a:cs typeface="Arial"/>
              </a:rPr>
              <a:t>.</a:t>
            </a:r>
            <a:endParaRPr lang="en-US" sz="2400" dirty="0">
              <a:ea typeface="Calibri"/>
              <a:cs typeface="Arial"/>
            </a:endParaRPr>
          </a:p>
        </p:txBody>
      </p:sp>
      <p:pic>
        <p:nvPicPr>
          <p:cNvPr id="3" name="Picture 2"/>
          <p:cNvPicPr/>
          <p:nvPr/>
        </p:nvPicPr>
        <p:blipFill>
          <a:blip r:embed="rId2" cstate="print"/>
          <a:srcRect/>
          <a:stretch>
            <a:fillRect/>
          </a:stretch>
        </p:blipFill>
        <p:spPr bwMode="auto">
          <a:xfrm>
            <a:off x="5578474" y="3657600"/>
            <a:ext cx="3413125" cy="3048000"/>
          </a:xfrm>
          <a:prstGeom prst="rect">
            <a:avLst/>
          </a:prstGeom>
          <a:noFill/>
          <a:ln w="9525">
            <a:noFill/>
            <a:miter lim="800000"/>
            <a:headEnd/>
            <a:tailEnd/>
          </a:ln>
        </p:spPr>
      </p:pic>
    </p:spTree>
    <p:extLst>
      <p:ext uri="{BB962C8B-B14F-4D97-AF65-F5344CB8AC3E}">
        <p14:creationId xmlns:p14="http://schemas.microsoft.com/office/powerpoint/2010/main" val="360772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686800" cy="5078313"/>
          </a:xfrm>
          <a:prstGeom prst="rect">
            <a:avLst/>
          </a:prstGeom>
        </p:spPr>
        <p:txBody>
          <a:bodyPr wrap="square">
            <a:spAutoFit/>
          </a:bodyPr>
          <a:lstStyle/>
          <a:p>
            <a:pPr algn="just">
              <a:lnSpc>
                <a:spcPct val="150000"/>
              </a:lnSpc>
            </a:pPr>
            <a:r>
              <a:rPr lang="en-US" sz="2400" b="1" dirty="0">
                <a:latin typeface="Times New Roman"/>
                <a:ea typeface="Times New Roman"/>
              </a:rPr>
              <a:t>SALIVARY CALCULI (</a:t>
            </a:r>
            <a:r>
              <a:rPr lang="en-US" sz="2400" b="1" dirty="0" err="1">
                <a:latin typeface="Times New Roman"/>
                <a:ea typeface="Times New Roman"/>
              </a:rPr>
              <a:t>sialolith</a:t>
            </a:r>
            <a:r>
              <a:rPr lang="en-US" sz="2400" b="1" dirty="0">
                <a:latin typeface="Times New Roman"/>
                <a:ea typeface="Times New Roman"/>
              </a:rPr>
              <a:t>):</a:t>
            </a:r>
            <a:r>
              <a:rPr lang="en-US" sz="2400" dirty="0">
                <a:latin typeface="Times New Roman"/>
                <a:ea typeface="Times New Roman"/>
              </a:rPr>
              <a:t> </a:t>
            </a:r>
            <a:endParaRPr lang="en-US" sz="2400" dirty="0" smtClean="0">
              <a:latin typeface="Times New Roman"/>
              <a:ea typeface="Times New Roman"/>
            </a:endParaRPr>
          </a:p>
          <a:p>
            <a:pPr algn="just">
              <a:lnSpc>
                <a:spcPct val="150000"/>
              </a:lnSpc>
            </a:pPr>
            <a:r>
              <a:rPr lang="en-US" sz="2400" dirty="0" smtClean="0">
                <a:latin typeface="Times New Roman"/>
                <a:ea typeface="Times New Roman"/>
              </a:rPr>
              <a:t>-Salivary </a:t>
            </a:r>
            <a:r>
              <a:rPr lang="en-US" sz="2400" dirty="0">
                <a:latin typeface="Times New Roman"/>
                <a:ea typeface="Times New Roman"/>
              </a:rPr>
              <a:t>calculi </a:t>
            </a:r>
            <a:r>
              <a:rPr lang="en-US" sz="2400" dirty="0" smtClean="0">
                <a:latin typeface="Times New Roman"/>
                <a:ea typeface="Times New Roman"/>
              </a:rPr>
              <a:t>or </a:t>
            </a:r>
            <a:r>
              <a:rPr lang="en-US" sz="2400" dirty="0">
                <a:latin typeface="Times New Roman"/>
                <a:ea typeface="Times New Roman"/>
              </a:rPr>
              <a:t>a stone can form in a salivary gland or duct. </a:t>
            </a:r>
            <a:endParaRPr lang="en-US" sz="2400" dirty="0" smtClean="0">
              <a:latin typeface="Times New Roman"/>
              <a:ea typeface="Times New Roman"/>
            </a:endParaRPr>
          </a:p>
          <a:p>
            <a:pPr marL="342900" indent="-342900" algn="just">
              <a:lnSpc>
                <a:spcPct val="150000"/>
              </a:lnSpc>
              <a:buFontTx/>
              <a:buChar char="-"/>
            </a:pPr>
            <a:r>
              <a:rPr lang="en-US" sz="2400" dirty="0" smtClean="0">
                <a:latin typeface="Times New Roman"/>
                <a:ea typeface="Times New Roman"/>
              </a:rPr>
              <a:t>At </a:t>
            </a:r>
            <a:r>
              <a:rPr lang="en-US" sz="2400" dirty="0">
                <a:latin typeface="Times New Roman"/>
                <a:ea typeface="Times New Roman"/>
              </a:rPr>
              <a:t>least 80% of calculi form in the </a:t>
            </a:r>
            <a:r>
              <a:rPr lang="en-US" sz="2400" dirty="0">
                <a:solidFill>
                  <a:srgbClr val="FF0000"/>
                </a:solidFill>
                <a:latin typeface="Times New Roman"/>
                <a:ea typeface="Times New Roman"/>
              </a:rPr>
              <a:t>submandibular</a:t>
            </a:r>
            <a:r>
              <a:rPr lang="en-US" sz="2400" dirty="0">
                <a:latin typeface="Times New Roman"/>
                <a:ea typeface="Times New Roman"/>
              </a:rPr>
              <a:t> gland.  </a:t>
            </a:r>
            <a:endParaRPr lang="en-US" sz="2400" dirty="0" smtClean="0">
              <a:latin typeface="Times New Roman"/>
              <a:ea typeface="Times New Roman"/>
            </a:endParaRPr>
          </a:p>
          <a:p>
            <a:pPr marL="342900" indent="-342900" algn="just">
              <a:lnSpc>
                <a:spcPct val="150000"/>
              </a:lnSpc>
              <a:buFontTx/>
              <a:buChar char="-"/>
            </a:pPr>
            <a:r>
              <a:rPr lang="en-US" sz="2400" dirty="0" smtClean="0">
                <a:latin typeface="Times New Roman"/>
                <a:ea typeface="Times New Roman"/>
              </a:rPr>
              <a:t>Several </a:t>
            </a:r>
            <a:r>
              <a:rPr lang="en-US" sz="2400" dirty="0">
                <a:latin typeface="Times New Roman"/>
                <a:ea typeface="Times New Roman"/>
              </a:rPr>
              <a:t>possibly coexisting factors have been suggested to be involved in the formation of salivary stones, including </a:t>
            </a:r>
            <a:r>
              <a:rPr lang="en-US" sz="2400" dirty="0">
                <a:solidFill>
                  <a:srgbClr val="FF0000"/>
                </a:solidFill>
                <a:latin typeface="Times New Roman"/>
                <a:ea typeface="Times New Roman"/>
              </a:rPr>
              <a:t>altered acidity of saliva, reduced salivary flow rate, abnormal calcium metabolism and abnormalities in the sphincter mechanism of the duct opening, </a:t>
            </a:r>
            <a:endParaRPr lang="en-US" sz="2400" dirty="0" smtClean="0">
              <a:solidFill>
                <a:srgbClr val="FF0000"/>
              </a:solidFill>
              <a:latin typeface="Times New Roman"/>
              <a:ea typeface="Times New Roman"/>
            </a:endParaRPr>
          </a:p>
          <a:p>
            <a:pPr marL="342900" indent="-342900" algn="just">
              <a:lnSpc>
                <a:spcPct val="150000"/>
              </a:lnSpc>
              <a:buFontTx/>
              <a:buChar char="-"/>
            </a:pPr>
            <a:r>
              <a:rPr lang="en-US" sz="2400" dirty="0">
                <a:latin typeface="Times New Roman"/>
                <a:ea typeface="Times New Roman"/>
              </a:rPr>
              <a:t>T</a:t>
            </a:r>
            <a:r>
              <a:rPr lang="en-US" sz="2400" dirty="0" smtClean="0">
                <a:latin typeface="Times New Roman"/>
                <a:ea typeface="Times New Roman"/>
              </a:rPr>
              <a:t>he </a:t>
            </a:r>
            <a:r>
              <a:rPr lang="en-US" sz="2400" dirty="0">
                <a:latin typeface="Times New Roman"/>
                <a:ea typeface="Times New Roman"/>
              </a:rPr>
              <a:t>exact cause in many cases is unknown. </a:t>
            </a:r>
            <a:endParaRPr lang="en-US" sz="2400" dirty="0">
              <a:effectLst/>
              <a:latin typeface="Times New Roman"/>
              <a:ea typeface="Times New Roman"/>
            </a:endParaRPr>
          </a:p>
        </p:txBody>
      </p:sp>
    </p:spTree>
    <p:extLst>
      <p:ext uri="{BB962C8B-B14F-4D97-AF65-F5344CB8AC3E}">
        <p14:creationId xmlns:p14="http://schemas.microsoft.com/office/powerpoint/2010/main" val="29224758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533400"/>
            <a:ext cx="8763000" cy="4524315"/>
          </a:xfrm>
          <a:prstGeom prst="rect">
            <a:avLst/>
          </a:prstGeom>
        </p:spPr>
        <p:txBody>
          <a:bodyPr wrap="square">
            <a:spAutoFit/>
          </a:bodyPr>
          <a:lstStyle/>
          <a:p>
            <a:pPr algn="just">
              <a:lnSpc>
                <a:spcPct val="150000"/>
              </a:lnSpc>
            </a:pPr>
            <a:r>
              <a:rPr lang="en-US" sz="2400" b="1" dirty="0" smtClean="0">
                <a:latin typeface="Times New Roman"/>
                <a:ea typeface="Calibri"/>
                <a:cs typeface="Arial"/>
              </a:rPr>
              <a:t>Histopathological </a:t>
            </a:r>
            <a:r>
              <a:rPr lang="en-US" sz="2400" b="1" dirty="0">
                <a:latin typeface="Times New Roman"/>
                <a:ea typeface="Calibri"/>
                <a:cs typeface="Arial"/>
              </a:rPr>
              <a:t>features: </a:t>
            </a:r>
            <a:endParaRPr lang="en-US" sz="2400" b="1"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 </a:t>
            </a:r>
            <a:r>
              <a:rPr lang="en-US" sz="2400" dirty="0" err="1">
                <a:latin typeface="Times New Roman"/>
                <a:ea typeface="Calibri"/>
                <a:cs typeface="Arial"/>
              </a:rPr>
              <a:t>mucoepidermoid</a:t>
            </a:r>
            <a:r>
              <a:rPr lang="en-US" sz="2400" dirty="0">
                <a:latin typeface="Times New Roman"/>
                <a:ea typeface="Calibri"/>
                <a:cs typeface="Arial"/>
              </a:rPr>
              <a:t> carcinoma is composed of </a:t>
            </a:r>
            <a:r>
              <a:rPr lang="en-US" sz="2400" dirty="0" err="1">
                <a:solidFill>
                  <a:srgbClr val="FF0000"/>
                </a:solidFill>
                <a:latin typeface="Times New Roman"/>
                <a:ea typeface="Calibri"/>
                <a:cs typeface="Arial"/>
              </a:rPr>
              <a:t>epidermoid</a:t>
            </a:r>
            <a:r>
              <a:rPr lang="en-US" sz="2400" dirty="0">
                <a:solidFill>
                  <a:srgbClr val="FF0000"/>
                </a:solidFill>
                <a:latin typeface="Times New Roman"/>
                <a:ea typeface="Calibri"/>
                <a:cs typeface="Arial"/>
              </a:rPr>
              <a:t> type (squamous) cells, mucous secreting cells, and intermediate cells</a:t>
            </a:r>
            <a:r>
              <a:rPr lang="en-US" sz="2400" dirty="0">
                <a:latin typeface="Times New Roman"/>
                <a:ea typeface="Calibri"/>
                <a:cs typeface="Arial"/>
              </a:rPr>
              <a:t>.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The </a:t>
            </a:r>
            <a:r>
              <a:rPr lang="en-US" sz="2400" dirty="0">
                <a:solidFill>
                  <a:srgbClr val="FF0000"/>
                </a:solidFill>
                <a:latin typeface="Times New Roman"/>
                <a:ea typeface="Calibri"/>
                <a:cs typeface="Arial"/>
              </a:rPr>
              <a:t>mucous cells </a:t>
            </a:r>
            <a:r>
              <a:rPr lang="en-US" sz="2400" dirty="0">
                <a:latin typeface="Times New Roman"/>
                <a:ea typeface="Calibri"/>
                <a:cs typeface="Arial"/>
              </a:rPr>
              <a:t>are of various shapes and have abundant, pale, </a:t>
            </a:r>
            <a:r>
              <a:rPr lang="en-US" sz="2400" dirty="0">
                <a:solidFill>
                  <a:srgbClr val="FF0000"/>
                </a:solidFill>
                <a:latin typeface="Times New Roman"/>
                <a:ea typeface="Calibri"/>
                <a:cs typeface="Arial"/>
              </a:rPr>
              <a:t>foamy</a:t>
            </a:r>
            <a:r>
              <a:rPr lang="en-US" sz="2400" dirty="0">
                <a:latin typeface="Times New Roman"/>
                <a:ea typeface="Calibri"/>
                <a:cs typeface="Arial"/>
              </a:rPr>
              <a:t> cytoplasm. </a:t>
            </a:r>
            <a:endParaRPr lang="en-US" sz="2400" dirty="0" smtClean="0">
              <a:latin typeface="Times New Roman"/>
              <a:ea typeface="Calibri"/>
              <a:cs typeface="Arial"/>
            </a:endParaRPr>
          </a:p>
          <a:p>
            <a:pPr marL="342900" indent="-342900" algn="just">
              <a:lnSpc>
                <a:spcPct val="150000"/>
              </a:lnSpc>
              <a:buFontTx/>
              <a:buChar char="-"/>
            </a:pPr>
            <a:r>
              <a:rPr lang="en-US" sz="2400" dirty="0" smtClean="0">
                <a:latin typeface="Times New Roman"/>
                <a:ea typeface="Calibri"/>
                <a:cs typeface="Arial"/>
              </a:rPr>
              <a:t>A </a:t>
            </a:r>
            <a:r>
              <a:rPr lang="en-US" sz="2400" dirty="0">
                <a:latin typeface="Times New Roman"/>
                <a:ea typeface="Calibri"/>
                <a:cs typeface="Arial"/>
              </a:rPr>
              <a:t>population of cells is referred to as the </a:t>
            </a:r>
            <a:r>
              <a:rPr lang="en-US" sz="2400" dirty="0">
                <a:solidFill>
                  <a:srgbClr val="FF0000"/>
                </a:solidFill>
                <a:latin typeface="Times New Roman"/>
                <a:ea typeface="Calibri"/>
                <a:cs typeface="Arial"/>
              </a:rPr>
              <a:t>intermediate cells </a:t>
            </a:r>
            <a:r>
              <a:rPr lang="en-US" sz="2400" dirty="0">
                <a:latin typeface="Times New Roman"/>
                <a:ea typeface="Calibri"/>
                <a:cs typeface="Arial"/>
              </a:rPr>
              <a:t>are larger than basal cells and smaller than the squamous cells are believed to be the progenitor of </a:t>
            </a:r>
            <a:r>
              <a:rPr lang="en-US" sz="2400" dirty="0" err="1">
                <a:latin typeface="Times New Roman"/>
                <a:ea typeface="Calibri"/>
                <a:cs typeface="Arial"/>
              </a:rPr>
              <a:t>epidermoid</a:t>
            </a:r>
            <a:r>
              <a:rPr lang="en-US" sz="2400" dirty="0">
                <a:latin typeface="Times New Roman"/>
                <a:ea typeface="Calibri"/>
                <a:cs typeface="Arial"/>
              </a:rPr>
              <a:t> and mucous cells. </a:t>
            </a:r>
            <a:endParaRPr lang="en-US" sz="2400" dirty="0" smtClean="0">
              <a:latin typeface="Times New Roman"/>
              <a:ea typeface="Calibri"/>
              <a:cs typeface="Arial"/>
            </a:endParaRPr>
          </a:p>
        </p:txBody>
      </p:sp>
    </p:spTree>
    <p:extLst>
      <p:ext uri="{BB962C8B-B14F-4D97-AF65-F5344CB8AC3E}">
        <p14:creationId xmlns:p14="http://schemas.microsoft.com/office/powerpoint/2010/main" val="619881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457200"/>
            <a:ext cx="8763000" cy="1141146"/>
          </a:xfrm>
          <a:prstGeom prst="rect">
            <a:avLst/>
          </a:prstGeom>
        </p:spPr>
        <p:txBody>
          <a:bodyPr wrap="square">
            <a:spAutoFit/>
          </a:bodyPr>
          <a:lstStyle/>
          <a:p>
            <a:pPr marL="342900" indent="-342900" algn="just">
              <a:lnSpc>
                <a:spcPct val="150000"/>
              </a:lnSpc>
              <a:buFontTx/>
              <a:buChar char="-"/>
            </a:pPr>
            <a:r>
              <a:rPr lang="en-US" sz="2400" dirty="0" smtClean="0">
                <a:latin typeface="Times New Roman"/>
                <a:ea typeface="Calibri"/>
                <a:cs typeface="Arial"/>
              </a:rPr>
              <a:t>The </a:t>
            </a:r>
            <a:r>
              <a:rPr lang="en-US" sz="2400" dirty="0" err="1">
                <a:latin typeface="Times New Roman"/>
                <a:ea typeface="Calibri"/>
                <a:cs typeface="Arial"/>
              </a:rPr>
              <a:t>epidermoid</a:t>
            </a:r>
            <a:r>
              <a:rPr lang="en-US" sz="2400" dirty="0">
                <a:latin typeface="Times New Roman"/>
                <a:ea typeface="Calibri"/>
                <a:cs typeface="Arial"/>
              </a:rPr>
              <a:t> cells, together with intermediate and mucous cells line cystic spaces or form solid masses or cords.</a:t>
            </a:r>
            <a:endParaRPr lang="en-US" sz="2400" dirty="0">
              <a:ea typeface="Calibri"/>
              <a:cs typeface="Arial"/>
            </a:endParaRPr>
          </a:p>
        </p:txBody>
      </p:sp>
      <p:pic>
        <p:nvPicPr>
          <p:cNvPr id="3" name="Picture 2"/>
          <p:cNvPicPr/>
          <p:nvPr/>
        </p:nvPicPr>
        <p:blipFill>
          <a:blip r:embed="rId2" cstate="print"/>
          <a:srcRect/>
          <a:stretch>
            <a:fillRect/>
          </a:stretch>
        </p:blipFill>
        <p:spPr bwMode="auto">
          <a:xfrm>
            <a:off x="457200" y="2209800"/>
            <a:ext cx="4152900" cy="3352800"/>
          </a:xfrm>
          <a:prstGeom prst="rect">
            <a:avLst/>
          </a:prstGeom>
          <a:noFill/>
          <a:ln w="9525">
            <a:noFill/>
            <a:miter lim="800000"/>
            <a:headEnd/>
            <a:tailEnd/>
          </a:ln>
        </p:spPr>
      </p:pic>
    </p:spTree>
    <p:extLst>
      <p:ext uri="{BB962C8B-B14F-4D97-AF65-F5344CB8AC3E}">
        <p14:creationId xmlns:p14="http://schemas.microsoft.com/office/powerpoint/2010/main" val="1090834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9600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839200" cy="5724644"/>
          </a:xfrm>
          <a:prstGeom prst="rect">
            <a:avLst/>
          </a:prstGeom>
        </p:spPr>
        <p:txBody>
          <a:bodyPr wrap="square">
            <a:spAutoFit/>
          </a:bodyPr>
          <a:lstStyle/>
          <a:p>
            <a:pPr>
              <a:lnSpc>
                <a:spcPct val="150000"/>
              </a:lnSpc>
            </a:pPr>
            <a:r>
              <a:rPr lang="en-US" sz="2800" dirty="0" smtClean="0">
                <a:latin typeface="Times New Roman" pitchFamily="18" charset="0"/>
                <a:cs typeface="Times New Roman" pitchFamily="18" charset="0"/>
              </a:rPr>
              <a:t>G/ 1</a:t>
            </a:r>
          </a:p>
          <a:p>
            <a:pPr>
              <a:lnSpc>
                <a:spcPct val="150000"/>
              </a:lnSpc>
            </a:pPr>
            <a:r>
              <a:rPr lang="en-US" sz="2400" dirty="0" smtClean="0">
                <a:solidFill>
                  <a:srgbClr val="FF0000"/>
                </a:solidFill>
                <a:latin typeface="Times New Roman" pitchFamily="18" charset="0"/>
                <a:cs typeface="Times New Roman" pitchFamily="18" charset="0"/>
              </a:rPr>
              <a:t>Q A</a:t>
            </a:r>
            <a:r>
              <a:rPr lang="en-US" sz="2400" dirty="0" smtClean="0">
                <a:latin typeface="Times New Roman" pitchFamily="18" charset="0"/>
                <a:cs typeface="Times New Roman" pitchFamily="18" charset="0"/>
              </a:rPr>
              <a:t>.  A </a:t>
            </a:r>
            <a:r>
              <a:rPr lang="en-US" sz="2400" dirty="0">
                <a:latin typeface="Times New Roman" pitchFamily="18" charset="0"/>
                <a:cs typeface="Times New Roman" pitchFamily="18" charset="0"/>
              </a:rPr>
              <a:t>26-year-old male patient reported with swelling below the tongue, which was associated with pain for 1 </a:t>
            </a:r>
            <a:r>
              <a:rPr lang="en-US" sz="2400" dirty="0" smtClean="0">
                <a:latin typeface="Times New Roman" pitchFamily="18" charset="0"/>
                <a:cs typeface="Times New Roman" pitchFamily="18" charset="0"/>
              </a:rPr>
              <a:t>week . </a:t>
            </a:r>
            <a:endParaRPr lang="en-US" sz="2400" dirty="0">
              <a:latin typeface="Times New Roman" pitchFamily="18" charset="0"/>
              <a:cs typeface="Times New Roman" pitchFamily="18" charset="0"/>
            </a:endParaRPr>
          </a:p>
          <a:p>
            <a:pPr>
              <a:lnSpc>
                <a:spcPct val="150000"/>
              </a:lnSpc>
            </a:pPr>
            <a:r>
              <a:rPr lang="en-US" sz="2400" dirty="0">
                <a:latin typeface="Times New Roman" pitchFamily="18" charset="0"/>
                <a:cs typeface="Times New Roman" pitchFamily="18" charset="0"/>
              </a:rPr>
              <a:t>Clinical examination revealed a superficial, 5 mm hard swelling situated near the lingual </a:t>
            </a:r>
            <a:r>
              <a:rPr lang="en-US" sz="2400" dirty="0" err="1">
                <a:latin typeface="Times New Roman" pitchFamily="18" charset="0"/>
                <a:cs typeface="Times New Roman" pitchFamily="18" charset="0"/>
              </a:rPr>
              <a:t>frenum</a:t>
            </a:r>
            <a:r>
              <a:rPr lang="en-US" sz="2400" dirty="0">
                <a:latin typeface="Times New Roman" pitchFamily="18" charset="0"/>
                <a:cs typeface="Times New Roman" pitchFamily="18" charset="0"/>
              </a:rPr>
              <a:t>, which was extremely tender on palpation. </a:t>
            </a:r>
            <a:endParaRPr lang="en-US" sz="2400" dirty="0" smtClean="0">
              <a:latin typeface="Times New Roman" pitchFamily="18" charset="0"/>
              <a:cs typeface="Times New Roman" pitchFamily="18" charset="0"/>
            </a:endParaRPr>
          </a:p>
          <a:p>
            <a:pPr>
              <a:lnSpc>
                <a:spcPct val="150000"/>
              </a:lnSpc>
            </a:pPr>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was no associated discharge or bleeding reported from the </a:t>
            </a:r>
            <a:r>
              <a:rPr lang="en-US" sz="2400" dirty="0" smtClean="0">
                <a:latin typeface="Times New Roman" pitchFamily="18" charset="0"/>
                <a:cs typeface="Times New Roman" pitchFamily="18" charset="0"/>
              </a:rPr>
              <a:t>area</a:t>
            </a:r>
          </a:p>
          <a:p>
            <a:pPr>
              <a:lnSpc>
                <a:spcPct val="150000"/>
              </a:lnSpc>
            </a:pPr>
            <a:r>
              <a:rPr lang="en-US" sz="2400" dirty="0" smtClean="0">
                <a:latin typeface="Times New Roman" pitchFamily="18" charset="0"/>
                <a:cs typeface="Times New Roman" pitchFamily="18" charset="0"/>
              </a:rPr>
              <a:t>- What </a:t>
            </a:r>
            <a:r>
              <a:rPr lang="en-US" sz="2400" dirty="0">
                <a:latin typeface="Times New Roman" pitchFamily="18" charset="0"/>
                <a:cs typeface="Times New Roman" pitchFamily="18" charset="0"/>
              </a:rPr>
              <a:t>is your diagnosis, and what is the needed treatment ?</a:t>
            </a:r>
          </a:p>
          <a:p>
            <a:pPr>
              <a:lnSpc>
                <a:spcPct val="150000"/>
              </a:lnSpc>
            </a:pPr>
            <a:r>
              <a:rPr lang="en-US" sz="2400" dirty="0" smtClean="0">
                <a:solidFill>
                  <a:srgbClr val="FF0000"/>
                </a:solidFill>
                <a:latin typeface="Times New Roman" pitchFamily="18" charset="0"/>
                <a:cs typeface="Times New Roman" pitchFamily="18" charset="0"/>
              </a:rPr>
              <a:t>Q B</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define  Necrotizing </a:t>
            </a:r>
            <a:r>
              <a:rPr lang="en-US" sz="2400" dirty="0" err="1">
                <a:latin typeface="Times New Roman" pitchFamily="18" charset="0"/>
                <a:cs typeface="Times New Roman" pitchFamily="18" charset="0"/>
              </a:rPr>
              <a:t>sialometaplasia</a:t>
            </a:r>
            <a:r>
              <a:rPr lang="en-US" sz="2400" dirty="0">
                <a:latin typeface="Times New Roman" pitchFamily="18" charset="0"/>
                <a:cs typeface="Times New Roman" pitchFamily="18" charset="0"/>
              </a:rPr>
              <a:t> </a:t>
            </a:r>
          </a:p>
          <a:p>
            <a:pPr>
              <a:lnSpc>
                <a:spcPct val="150000"/>
              </a:lnSpc>
            </a:pP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20817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8229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3547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12845"/>
            <a:ext cx="8991600" cy="5035096"/>
          </a:xfrm>
          <a:prstGeom prst="rect">
            <a:avLst/>
          </a:prstGeom>
        </p:spPr>
        <p:txBody>
          <a:bodyPr wrap="square">
            <a:spAutoFit/>
          </a:bodyPr>
          <a:lstStyle/>
          <a:p>
            <a:pPr>
              <a:lnSpc>
                <a:spcPct val="150000"/>
              </a:lnSpc>
            </a:pPr>
            <a:r>
              <a:rPr lang="en-US" dirty="0" err="1" smtClean="0">
                <a:solidFill>
                  <a:srgbClr val="444444"/>
                </a:solidFill>
                <a:latin typeface="Open Sans"/>
              </a:rPr>
              <a:t>Tmj</a:t>
            </a:r>
            <a:endParaRPr lang="en-US" dirty="0" smtClean="0">
              <a:solidFill>
                <a:srgbClr val="444444"/>
              </a:solidFill>
              <a:latin typeface="Open Sans"/>
            </a:endParaRPr>
          </a:p>
          <a:p>
            <a:pPr>
              <a:lnSpc>
                <a:spcPct val="150000"/>
              </a:lnSpc>
            </a:pPr>
            <a:endParaRPr lang="en-US" dirty="0" smtClean="0">
              <a:solidFill>
                <a:srgbClr val="444444"/>
              </a:solidFill>
              <a:latin typeface="Open Sans"/>
            </a:endParaRPr>
          </a:p>
          <a:p>
            <a:pPr>
              <a:lnSpc>
                <a:spcPct val="150000"/>
              </a:lnSpc>
            </a:pPr>
            <a:r>
              <a:rPr lang="en-US" dirty="0" smtClean="0">
                <a:solidFill>
                  <a:srgbClr val="444444"/>
                </a:solidFill>
                <a:latin typeface="Open Sans"/>
              </a:rPr>
              <a:t>The </a:t>
            </a:r>
            <a:r>
              <a:rPr lang="en-US" dirty="0">
                <a:solidFill>
                  <a:srgbClr val="444444"/>
                </a:solidFill>
                <a:latin typeface="Open Sans"/>
              </a:rPr>
              <a:t>forward dislocated disc is an obstacle for the condyle movement when the mouth is opening. In order to fully open the jaw, the condyle has to jump over the back end of the disc and onto its center. This produces a clicking or popping sound. Upon closing, the condyle slides back out of the disc hence another “click” or “pop”. This condition is called </a:t>
            </a:r>
            <a:r>
              <a:rPr lang="en-US" b="1" dirty="0">
                <a:solidFill>
                  <a:srgbClr val="444444"/>
                </a:solidFill>
                <a:latin typeface="Open Sans"/>
              </a:rPr>
              <a:t>disc displacement with reduction. </a:t>
            </a:r>
            <a:r>
              <a:rPr lang="en-US" dirty="0">
                <a:solidFill>
                  <a:srgbClr val="444444"/>
                </a:solidFill>
                <a:latin typeface="Open Sans"/>
              </a:rPr>
              <a:t> </a:t>
            </a:r>
            <a:endParaRPr lang="en-US" dirty="0" smtClean="0">
              <a:solidFill>
                <a:srgbClr val="444444"/>
              </a:solidFill>
              <a:latin typeface="Open Sans"/>
            </a:endParaRPr>
          </a:p>
          <a:p>
            <a:pPr>
              <a:lnSpc>
                <a:spcPct val="150000"/>
              </a:lnSpc>
            </a:pPr>
            <a:r>
              <a:rPr lang="en-US" dirty="0" smtClean="0">
                <a:solidFill>
                  <a:srgbClr val="444444"/>
                </a:solidFill>
                <a:latin typeface="Open Sans"/>
              </a:rPr>
              <a:t>In </a:t>
            </a:r>
            <a:r>
              <a:rPr lang="en-US" dirty="0">
                <a:solidFill>
                  <a:srgbClr val="444444"/>
                </a:solidFill>
                <a:latin typeface="Open Sans"/>
              </a:rPr>
              <a:t>later stage of disc dislocation, the condyle stays behind the disc all the time, unable to get back onto the disc. The clicking sound disappeared but mouth opening is limited. This is usually the most symptomatic stage – the jaw is said to be “locked” as it is unable to open wide. At this stage the condition is called </a:t>
            </a:r>
            <a:r>
              <a:rPr lang="en-US" b="1" dirty="0">
                <a:solidFill>
                  <a:srgbClr val="444444"/>
                </a:solidFill>
                <a:latin typeface="Open Sans"/>
              </a:rPr>
              <a:t>disc displacement without reduction. </a:t>
            </a:r>
            <a:endParaRPr lang="en-US" dirty="0"/>
          </a:p>
        </p:txBody>
      </p:sp>
    </p:spTree>
    <p:extLst>
      <p:ext uri="{BB962C8B-B14F-4D97-AF65-F5344CB8AC3E}">
        <p14:creationId xmlns:p14="http://schemas.microsoft.com/office/powerpoint/2010/main" val="8792707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472" y="0"/>
            <a:ext cx="8922327" cy="6278642"/>
          </a:xfrm>
          <a:prstGeom prst="rect">
            <a:avLst/>
          </a:prstGeom>
        </p:spPr>
        <p:txBody>
          <a:bodyPr wrap="square">
            <a:spAutoFit/>
          </a:bodyPr>
          <a:lstStyle/>
          <a:p>
            <a:pPr>
              <a:lnSpc>
                <a:spcPct val="150000"/>
              </a:lnSpc>
            </a:pPr>
            <a:r>
              <a:rPr lang="en-US" sz="2800" dirty="0" smtClean="0">
                <a:latin typeface="Times New Roman" pitchFamily="18" charset="0"/>
                <a:cs typeface="Times New Roman" pitchFamily="18" charset="0"/>
              </a:rPr>
              <a:t>G/2</a:t>
            </a:r>
          </a:p>
          <a:p>
            <a:pPr>
              <a:lnSpc>
                <a:spcPct val="150000"/>
              </a:lnSpc>
            </a:pPr>
            <a:r>
              <a:rPr lang="en-US" sz="2400" dirty="0" smtClean="0">
                <a:solidFill>
                  <a:srgbClr val="FF0000"/>
                </a:solidFill>
                <a:latin typeface="Times New Roman" pitchFamily="18" charset="0"/>
                <a:cs typeface="Times New Roman" pitchFamily="18" charset="0"/>
              </a:rPr>
              <a:t>QA.</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45-year-old female patient </a:t>
            </a:r>
            <a:r>
              <a:rPr lang="en-US" sz="2400" dirty="0" smtClean="0">
                <a:latin typeface="Times New Roman" pitchFamily="18" charset="0"/>
                <a:cs typeface="Times New Roman" pitchFamily="18" charset="0"/>
              </a:rPr>
              <a:t>with </a:t>
            </a:r>
            <a:r>
              <a:rPr lang="en-US" sz="2400" dirty="0">
                <a:latin typeface="Times New Roman" pitchFamily="18" charset="0"/>
                <a:cs typeface="Times New Roman" pitchFamily="18" charset="0"/>
              </a:rPr>
              <a:t>a complaint of painful swelling on left side of her face since four days. </a:t>
            </a:r>
            <a:endParaRPr lang="en-US" sz="2400" dirty="0" smtClean="0">
              <a:latin typeface="Times New Roman" pitchFamily="18" charset="0"/>
              <a:cs typeface="Times New Roman" pitchFamily="18" charset="0"/>
            </a:endParaRPr>
          </a:p>
          <a:p>
            <a:pPr>
              <a:lnSpc>
                <a:spcPct val="150000"/>
              </a:lnSpc>
            </a:pPr>
            <a:r>
              <a:rPr lang="en-US" sz="2400" dirty="0" smtClean="0">
                <a:latin typeface="Times New Roman" pitchFamily="18" charset="0"/>
                <a:cs typeface="Times New Roman" pitchFamily="18" charset="0"/>
              </a:rPr>
              <a:t>History </a:t>
            </a:r>
            <a:r>
              <a:rPr lang="en-US" sz="2400" dirty="0">
                <a:latin typeface="Times New Roman" pitchFamily="18" charset="0"/>
                <a:cs typeface="Times New Roman" pitchFamily="18" charset="0"/>
              </a:rPr>
              <a:t>of swelling which was initially small in size and gradually progressed to </a:t>
            </a:r>
            <a:r>
              <a:rPr lang="en-US" sz="2400" dirty="0" smtClean="0">
                <a:latin typeface="Times New Roman" pitchFamily="18" charset="0"/>
                <a:cs typeface="Times New Roman" pitchFamily="18" charset="0"/>
              </a:rPr>
              <a:t>present size .</a:t>
            </a:r>
          </a:p>
          <a:p>
            <a:pPr>
              <a:lnSpc>
                <a:spcPct val="150000"/>
              </a:lnSpc>
            </a:pPr>
            <a:r>
              <a:rPr lang="en-US" sz="2400" dirty="0" smtClean="0">
                <a:latin typeface="Times New Roman" pitchFamily="18" charset="0"/>
                <a:cs typeface="Times New Roman" pitchFamily="18" charset="0"/>
              </a:rPr>
              <a:t>Patient </a:t>
            </a:r>
            <a:r>
              <a:rPr lang="en-US" sz="2400" dirty="0">
                <a:latin typeface="Times New Roman" pitchFamily="18" charset="0"/>
                <a:cs typeface="Times New Roman" pitchFamily="18" charset="0"/>
              </a:rPr>
              <a:t>also gave a history of similar recurrent swelling </a:t>
            </a:r>
            <a:r>
              <a:rPr lang="en-US" sz="2400" dirty="0" smtClean="0">
                <a:latin typeface="Times New Roman" pitchFamily="18" charset="0"/>
                <a:cs typeface="Times New Roman" pitchFamily="18" charset="0"/>
              </a:rPr>
              <a:t>since </a:t>
            </a:r>
            <a:r>
              <a:rPr lang="en-US" sz="2400" dirty="0">
                <a:latin typeface="Times New Roman" pitchFamily="18" charset="0"/>
                <a:cs typeface="Times New Roman" pitchFamily="18" charset="0"/>
              </a:rPr>
              <a:t>5 years.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intraoral examination, </a:t>
            </a:r>
            <a:r>
              <a:rPr lang="en-US" sz="2400" dirty="0" smtClean="0">
                <a:latin typeface="Times New Roman" pitchFamily="18" charset="0"/>
                <a:cs typeface="Times New Roman" pitchFamily="18" charset="0"/>
              </a:rPr>
              <a:t>revealed </a:t>
            </a:r>
            <a:r>
              <a:rPr lang="en-US" sz="2400" dirty="0">
                <a:latin typeface="Times New Roman" pitchFamily="18" charset="0"/>
                <a:cs typeface="Times New Roman" pitchFamily="18" charset="0"/>
              </a:rPr>
              <a:t>inflamed parotid duct </a:t>
            </a:r>
            <a:r>
              <a:rPr lang="en-US" sz="2400" dirty="0" smtClean="0">
                <a:latin typeface="Times New Roman" pitchFamily="18" charset="0"/>
                <a:cs typeface="Times New Roman" pitchFamily="18" charset="0"/>
              </a:rPr>
              <a:t>orifice, </a:t>
            </a:r>
            <a:r>
              <a:rPr lang="en-US" sz="2400" dirty="0">
                <a:latin typeface="Times New Roman" pitchFamily="18" charset="0"/>
                <a:cs typeface="Times New Roman" pitchFamily="18" charset="0"/>
              </a:rPr>
              <a:t>pus discharge evident on milking of </a:t>
            </a:r>
            <a:r>
              <a:rPr lang="en-US" sz="2400" dirty="0" smtClean="0">
                <a:latin typeface="Times New Roman" pitchFamily="18" charset="0"/>
                <a:cs typeface="Times New Roman" pitchFamily="18" charset="0"/>
              </a:rPr>
              <a:t>duct orifice</a:t>
            </a:r>
          </a:p>
          <a:p>
            <a:pPr>
              <a:lnSpc>
                <a:spcPct val="150000"/>
              </a:lnSpc>
            </a:pPr>
            <a:endParaRPr lang="en-US" sz="2400" dirty="0" smtClean="0">
              <a:latin typeface="Times New Roman" pitchFamily="18" charset="0"/>
              <a:cs typeface="Times New Roman" pitchFamily="18" charset="0"/>
            </a:endParaRPr>
          </a:p>
          <a:p>
            <a:pPr>
              <a:lnSpc>
                <a:spcPct val="150000"/>
              </a:lnSpc>
            </a:pPr>
            <a:r>
              <a:rPr lang="en-US" sz="2400" dirty="0" smtClean="0">
                <a:latin typeface="Times New Roman" pitchFamily="18" charset="0"/>
                <a:cs typeface="Times New Roman" pitchFamily="18" charset="0"/>
              </a:rPr>
              <a:t>What is your diagnosis, and what is the needed treatment ?</a:t>
            </a:r>
            <a:r>
              <a:rPr lang="en-US" sz="2400" dirty="0">
                <a:solidFill>
                  <a:srgbClr val="FF0000"/>
                </a:solidFill>
                <a:latin typeface="Times New Roman" pitchFamily="18" charset="0"/>
                <a:cs typeface="Times New Roman" pitchFamily="18" charset="0"/>
              </a:rPr>
              <a:t> </a:t>
            </a:r>
            <a:endParaRPr lang="en-US" sz="2400" dirty="0" smtClean="0">
              <a:solidFill>
                <a:srgbClr val="FF0000"/>
              </a:solidFill>
              <a:latin typeface="Times New Roman" pitchFamily="18" charset="0"/>
              <a:cs typeface="Times New Roman" pitchFamily="18" charset="0"/>
            </a:endParaRPr>
          </a:p>
          <a:p>
            <a:pPr>
              <a:lnSpc>
                <a:spcPct val="150000"/>
              </a:lnSpc>
            </a:pPr>
            <a:r>
              <a:rPr lang="en-US" sz="2400" dirty="0" smtClean="0">
                <a:solidFill>
                  <a:srgbClr val="FF0000"/>
                </a:solidFill>
                <a:latin typeface="Times New Roman" pitchFamily="18" charset="0"/>
                <a:cs typeface="Times New Roman" pitchFamily="18" charset="0"/>
              </a:rPr>
              <a:t>QB</a:t>
            </a:r>
            <a:r>
              <a:rPr lang="en-US" sz="2400" dirty="0" smtClean="0">
                <a:solidFill>
                  <a:prstClr val="black"/>
                </a:solidFill>
                <a:latin typeface="Times New Roman" pitchFamily="18" charset="0"/>
                <a:cs typeface="Times New Roman" pitchFamily="18" charset="0"/>
              </a:rPr>
              <a:t> .Define </a:t>
            </a:r>
            <a:r>
              <a:rPr lang="en-US" sz="2400" dirty="0" err="1" smtClean="0">
                <a:solidFill>
                  <a:prstClr val="black"/>
                </a:solidFill>
                <a:latin typeface="Times New Roman" pitchFamily="18" charset="0"/>
                <a:cs typeface="Times New Roman" pitchFamily="18" charset="0"/>
              </a:rPr>
              <a:t>warthine</a:t>
            </a:r>
            <a:r>
              <a:rPr lang="en-US" sz="2400" dirty="0" smtClean="0">
                <a:solidFill>
                  <a:prstClr val="black"/>
                </a:solidFill>
                <a:latin typeface="Times New Roman" pitchFamily="18" charset="0"/>
                <a:cs typeface="Times New Roman" pitchFamily="18" charset="0"/>
              </a:rPr>
              <a:t> tumor</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759387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6308" y="914400"/>
            <a:ext cx="8686800" cy="4524315"/>
          </a:xfrm>
          <a:prstGeom prst="rect">
            <a:avLst/>
          </a:prstGeom>
        </p:spPr>
        <p:txBody>
          <a:bodyPr wrap="square">
            <a:spAutoFit/>
          </a:bodyPr>
          <a:lstStyle/>
          <a:p>
            <a:pPr algn="just">
              <a:lnSpc>
                <a:spcPct val="150000"/>
              </a:lnSpc>
            </a:pPr>
            <a:r>
              <a:rPr lang="en-US" sz="2400" dirty="0" smtClean="0">
                <a:latin typeface="Times New Roman"/>
                <a:ea typeface="Times New Roman"/>
              </a:rPr>
              <a:t>-It </a:t>
            </a:r>
            <a:r>
              <a:rPr lang="en-US" sz="2400" dirty="0">
                <a:latin typeface="Times New Roman"/>
                <a:ea typeface="Times New Roman"/>
              </a:rPr>
              <a:t>usually forms by </a:t>
            </a:r>
            <a:r>
              <a:rPr lang="en-US" sz="2400" dirty="0">
                <a:solidFill>
                  <a:srgbClr val="FF0000"/>
                </a:solidFill>
                <a:latin typeface="Times New Roman"/>
                <a:ea typeface="Times New Roman"/>
              </a:rPr>
              <a:t>deposition of calcium </a:t>
            </a:r>
            <a:r>
              <a:rPr lang="en-US" sz="2400" dirty="0">
                <a:latin typeface="Times New Roman"/>
                <a:ea typeface="Times New Roman"/>
              </a:rPr>
              <a:t>salts around a </a:t>
            </a:r>
            <a:r>
              <a:rPr lang="en-US" sz="2400" dirty="0" err="1">
                <a:solidFill>
                  <a:srgbClr val="FF0000"/>
                </a:solidFill>
                <a:latin typeface="Times New Roman"/>
                <a:ea typeface="Times New Roman"/>
              </a:rPr>
              <a:t>nidus</a:t>
            </a:r>
            <a:r>
              <a:rPr lang="en-US" sz="2400" dirty="0">
                <a:latin typeface="Times New Roman"/>
                <a:ea typeface="Times New Roman"/>
              </a:rPr>
              <a:t> of </a:t>
            </a:r>
            <a:r>
              <a:rPr lang="en-US" sz="2400" dirty="0">
                <a:solidFill>
                  <a:srgbClr val="FF0000"/>
                </a:solidFill>
                <a:latin typeface="Times New Roman"/>
                <a:ea typeface="Times New Roman"/>
              </a:rPr>
              <a:t>organic</a:t>
            </a:r>
            <a:r>
              <a:rPr lang="en-US" sz="2400" dirty="0">
                <a:latin typeface="Times New Roman"/>
                <a:ea typeface="Times New Roman"/>
              </a:rPr>
              <a:t> material, and have a</a:t>
            </a:r>
            <a:r>
              <a:rPr lang="en-US" sz="2400" dirty="0">
                <a:solidFill>
                  <a:srgbClr val="FF0000"/>
                </a:solidFill>
                <a:latin typeface="Times New Roman"/>
                <a:ea typeface="Times New Roman"/>
              </a:rPr>
              <a:t> layered </a:t>
            </a:r>
            <a:r>
              <a:rPr lang="en-US" sz="2400" dirty="0">
                <a:latin typeface="Times New Roman"/>
                <a:ea typeface="Times New Roman"/>
              </a:rPr>
              <a:t>structure.  </a:t>
            </a:r>
            <a:endParaRPr lang="en-US" sz="2400" dirty="0" smtClean="0">
              <a:latin typeface="Times New Roman"/>
              <a:ea typeface="Times New Roman"/>
            </a:endParaRPr>
          </a:p>
          <a:p>
            <a:pPr marL="342900" indent="-342900" algn="just">
              <a:lnSpc>
                <a:spcPct val="150000"/>
              </a:lnSpc>
              <a:buFontTx/>
              <a:buChar char="-"/>
            </a:pPr>
            <a:r>
              <a:rPr lang="en-US" sz="2400" dirty="0" smtClean="0">
                <a:solidFill>
                  <a:srgbClr val="FF0000"/>
                </a:solidFill>
                <a:latin typeface="Times New Roman"/>
                <a:ea typeface="Times New Roman"/>
              </a:rPr>
              <a:t>Adults </a:t>
            </a:r>
            <a:r>
              <a:rPr lang="en-US" sz="2400" dirty="0">
                <a:latin typeface="Times New Roman"/>
                <a:ea typeface="Times New Roman"/>
              </a:rPr>
              <a:t>are mainly affected. </a:t>
            </a:r>
            <a:endParaRPr lang="en-US" sz="2400" dirty="0" smtClean="0">
              <a:latin typeface="Times New Roman"/>
              <a:ea typeface="Times New Roman"/>
            </a:endParaRPr>
          </a:p>
          <a:p>
            <a:pPr marL="342900" indent="-342900" algn="just">
              <a:lnSpc>
                <a:spcPct val="150000"/>
              </a:lnSpc>
              <a:buFontTx/>
              <a:buChar char="-"/>
            </a:pPr>
            <a:r>
              <a:rPr lang="en-US" sz="2400" dirty="0" smtClean="0">
                <a:latin typeface="Times New Roman"/>
                <a:ea typeface="Times New Roman"/>
              </a:rPr>
              <a:t>Calculi </a:t>
            </a:r>
            <a:r>
              <a:rPr lang="en-US" sz="2400" dirty="0">
                <a:latin typeface="Times New Roman"/>
                <a:ea typeface="Times New Roman"/>
              </a:rPr>
              <a:t>are usually</a:t>
            </a:r>
            <a:r>
              <a:rPr lang="en-US" sz="2400" dirty="0">
                <a:solidFill>
                  <a:srgbClr val="FF0000"/>
                </a:solidFill>
                <a:latin typeface="Times New Roman"/>
                <a:ea typeface="Times New Roman"/>
              </a:rPr>
              <a:t> unilateral</a:t>
            </a:r>
            <a:r>
              <a:rPr lang="en-US" sz="2400" dirty="0">
                <a:latin typeface="Times New Roman"/>
                <a:ea typeface="Times New Roman"/>
              </a:rPr>
              <a:t>. </a:t>
            </a:r>
            <a:endParaRPr lang="en-US" sz="2400" dirty="0" smtClean="0">
              <a:latin typeface="Times New Roman"/>
              <a:ea typeface="Times New Roman"/>
            </a:endParaRPr>
          </a:p>
          <a:p>
            <a:pPr marL="342900" indent="-342900" algn="just">
              <a:lnSpc>
                <a:spcPct val="150000"/>
              </a:lnSpc>
              <a:buFontTx/>
              <a:buChar char="-"/>
            </a:pPr>
            <a:r>
              <a:rPr lang="en-US" sz="2400" dirty="0" smtClean="0">
                <a:latin typeface="Times New Roman"/>
                <a:ea typeface="Times New Roman"/>
              </a:rPr>
              <a:t>The </a:t>
            </a:r>
            <a:r>
              <a:rPr lang="en-US" sz="2400" dirty="0">
                <a:solidFill>
                  <a:srgbClr val="FF0000"/>
                </a:solidFill>
                <a:latin typeface="Times New Roman"/>
                <a:ea typeface="Times New Roman"/>
              </a:rPr>
              <a:t>classical symptom </a:t>
            </a:r>
            <a:r>
              <a:rPr lang="en-US" sz="2400" dirty="0">
                <a:latin typeface="Times New Roman"/>
                <a:ea typeface="Times New Roman"/>
              </a:rPr>
              <a:t>is pain when the </a:t>
            </a:r>
            <a:r>
              <a:rPr lang="en-US" sz="2400" dirty="0">
                <a:solidFill>
                  <a:srgbClr val="FF0000"/>
                </a:solidFill>
                <a:latin typeface="Times New Roman"/>
                <a:ea typeface="Times New Roman"/>
              </a:rPr>
              <a:t>smell or taste </a:t>
            </a:r>
            <a:r>
              <a:rPr lang="en-US" sz="2400" dirty="0">
                <a:latin typeface="Times New Roman"/>
                <a:ea typeface="Times New Roman"/>
              </a:rPr>
              <a:t>of food stimulates salivary secretion. </a:t>
            </a:r>
            <a:endParaRPr lang="en-US" sz="2400" dirty="0" smtClean="0">
              <a:latin typeface="Times New Roman"/>
              <a:ea typeface="Times New Roman"/>
            </a:endParaRPr>
          </a:p>
          <a:p>
            <a:pPr marL="342900" indent="-342900" algn="just">
              <a:lnSpc>
                <a:spcPct val="150000"/>
              </a:lnSpc>
              <a:buFontTx/>
              <a:buChar char="-"/>
            </a:pPr>
            <a:r>
              <a:rPr lang="en-US" sz="2400" dirty="0" smtClean="0">
                <a:latin typeface="Times New Roman"/>
                <a:ea typeface="Times New Roman"/>
              </a:rPr>
              <a:t>Duct </a:t>
            </a:r>
            <a:r>
              <a:rPr lang="en-US" sz="2400" dirty="0">
                <a:solidFill>
                  <a:srgbClr val="FF0000"/>
                </a:solidFill>
                <a:latin typeface="Times New Roman"/>
                <a:ea typeface="Times New Roman"/>
              </a:rPr>
              <a:t>obstruction</a:t>
            </a:r>
            <a:r>
              <a:rPr lang="en-US" sz="2400" dirty="0">
                <a:latin typeface="Times New Roman"/>
                <a:ea typeface="Times New Roman"/>
              </a:rPr>
              <a:t> can lead to </a:t>
            </a:r>
            <a:r>
              <a:rPr lang="en-US" sz="2400" dirty="0">
                <a:solidFill>
                  <a:srgbClr val="FF0000"/>
                </a:solidFill>
                <a:latin typeface="Times New Roman"/>
                <a:ea typeface="Times New Roman"/>
              </a:rPr>
              <a:t>infection, pain and swelling </a:t>
            </a:r>
            <a:r>
              <a:rPr lang="en-US" sz="2400" dirty="0">
                <a:latin typeface="Times New Roman"/>
                <a:ea typeface="Times New Roman"/>
              </a:rPr>
              <a:t>of the gland. </a:t>
            </a:r>
            <a:endParaRPr lang="en-US" sz="2400" dirty="0" smtClean="0">
              <a:latin typeface="Times New Roman"/>
              <a:ea typeface="Times New Roman"/>
            </a:endParaRPr>
          </a:p>
        </p:txBody>
      </p:sp>
    </p:spTree>
    <p:extLst>
      <p:ext uri="{BB962C8B-B14F-4D97-AF65-F5344CB8AC3E}">
        <p14:creationId xmlns:p14="http://schemas.microsoft.com/office/powerpoint/2010/main" val="840611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090" y="293587"/>
            <a:ext cx="8686800" cy="1133965"/>
          </a:xfrm>
          <a:prstGeom prst="rect">
            <a:avLst/>
          </a:prstGeom>
        </p:spPr>
        <p:txBody>
          <a:bodyPr wrap="square">
            <a:spAutoFit/>
          </a:bodyPr>
          <a:lstStyle/>
          <a:p>
            <a:pPr marL="342900" indent="-342900" algn="just">
              <a:lnSpc>
                <a:spcPct val="150000"/>
              </a:lnSpc>
              <a:buFontTx/>
              <a:buChar char="-"/>
            </a:pPr>
            <a:r>
              <a:rPr lang="en-US" sz="2400" dirty="0" smtClean="0">
                <a:latin typeface="Times New Roman"/>
                <a:ea typeface="Times New Roman"/>
              </a:rPr>
              <a:t>The </a:t>
            </a:r>
            <a:r>
              <a:rPr lang="en-US" sz="2400" dirty="0">
                <a:latin typeface="Times New Roman"/>
                <a:ea typeface="Times New Roman"/>
              </a:rPr>
              <a:t>stone may be seen in a radiograph. However, some stones are not radiopaque, and </a:t>
            </a:r>
            <a:r>
              <a:rPr lang="en-US" sz="2400" dirty="0" err="1">
                <a:latin typeface="Times New Roman"/>
                <a:ea typeface="Times New Roman"/>
              </a:rPr>
              <a:t>sialography</a:t>
            </a:r>
            <a:r>
              <a:rPr lang="en-US" sz="2400" dirty="0">
                <a:latin typeface="Times New Roman"/>
                <a:ea typeface="Times New Roman"/>
              </a:rPr>
              <a:t> may be needed to locate them.</a:t>
            </a:r>
            <a:endParaRPr lang="en-US" sz="2400" dirty="0">
              <a:effectLst/>
              <a:latin typeface="Times New Roman"/>
              <a:ea typeface="Times New Roman"/>
            </a:endParaRPr>
          </a:p>
        </p:txBody>
      </p:sp>
      <p:pic>
        <p:nvPicPr>
          <p:cNvPr id="3" name="Picture 2"/>
          <p:cNvPicPr/>
          <p:nvPr/>
        </p:nvPicPr>
        <p:blipFill>
          <a:blip r:embed="rId2" cstate="print"/>
          <a:srcRect/>
          <a:stretch>
            <a:fillRect/>
          </a:stretch>
        </p:blipFill>
        <p:spPr bwMode="auto">
          <a:xfrm>
            <a:off x="457200" y="1628044"/>
            <a:ext cx="3733800" cy="311467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620490" y="1685924"/>
            <a:ext cx="3913910" cy="3114675"/>
          </a:xfrm>
          <a:prstGeom prst="rect">
            <a:avLst/>
          </a:prstGeom>
          <a:noFill/>
          <a:ln w="9525">
            <a:noFill/>
            <a:miter lim="800000"/>
            <a:headEnd/>
            <a:tailEnd/>
          </a:ln>
        </p:spPr>
      </p:pic>
      <p:sp>
        <p:nvSpPr>
          <p:cNvPr id="2" name="Rectangle 1"/>
          <p:cNvSpPr/>
          <p:nvPr/>
        </p:nvSpPr>
        <p:spPr>
          <a:xfrm>
            <a:off x="457200" y="4953000"/>
            <a:ext cx="8506690" cy="646331"/>
          </a:xfrm>
          <a:prstGeom prst="rect">
            <a:avLst/>
          </a:prstGeom>
        </p:spPr>
        <p:txBody>
          <a:bodyPr wrap="square">
            <a:spAutoFit/>
          </a:bodyPr>
          <a:lstStyle/>
          <a:p>
            <a:r>
              <a:rPr lang="en-US" dirty="0" smtClean="0">
                <a:latin typeface="Times New Roman"/>
                <a:ea typeface="Calibri"/>
              </a:rPr>
              <a:t>(</a:t>
            </a:r>
            <a:r>
              <a:rPr lang="en-US" dirty="0">
                <a:latin typeface="Times New Roman"/>
                <a:ea typeface="Calibri"/>
              </a:rPr>
              <a:t>A,B)Submandibular </a:t>
            </a:r>
            <a:r>
              <a:rPr lang="en-US" dirty="0" err="1">
                <a:latin typeface="Times New Roman"/>
                <a:ea typeface="Calibri"/>
              </a:rPr>
              <a:t>sialolithiasis</a:t>
            </a:r>
            <a:r>
              <a:rPr lang="en-US" dirty="0">
                <a:latin typeface="Times New Roman"/>
                <a:ea typeface="Calibri"/>
              </a:rPr>
              <a:t> with swelling bellow the mandible. </a:t>
            </a:r>
            <a:r>
              <a:rPr lang="en-US" dirty="0" err="1">
                <a:latin typeface="Times New Roman"/>
                <a:ea typeface="Calibri"/>
              </a:rPr>
              <a:t>Occlusal</a:t>
            </a:r>
            <a:r>
              <a:rPr lang="en-US" dirty="0">
                <a:latin typeface="Times New Roman"/>
                <a:ea typeface="Calibri"/>
              </a:rPr>
              <a:t> radiograph shows a stone in </a:t>
            </a:r>
            <a:r>
              <a:rPr lang="en-US" dirty="0" err="1">
                <a:latin typeface="Times New Roman"/>
                <a:ea typeface="Calibri"/>
              </a:rPr>
              <a:t>Warthin</a:t>
            </a:r>
            <a:r>
              <a:rPr lang="en-US" dirty="0">
                <a:latin typeface="Times New Roman"/>
                <a:ea typeface="Calibri"/>
              </a:rPr>
              <a:t> duct</a:t>
            </a:r>
            <a:endParaRPr lang="en-US" dirty="0"/>
          </a:p>
        </p:txBody>
      </p:sp>
    </p:spTree>
    <p:extLst>
      <p:ext uri="{BB962C8B-B14F-4D97-AF65-F5344CB8AC3E}">
        <p14:creationId xmlns:p14="http://schemas.microsoft.com/office/powerpoint/2010/main" val="3801064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6295" y="2185384"/>
            <a:ext cx="3771409" cy="3355594"/>
          </a:xfrm>
          <a:prstGeom prst="rect">
            <a:avLst/>
          </a:prstGeom>
          <a:noFill/>
          <a:ln>
            <a:noFill/>
          </a:ln>
        </p:spPr>
      </p:pic>
    </p:spTree>
    <p:extLst>
      <p:ext uri="{BB962C8B-B14F-4D97-AF65-F5344CB8AC3E}">
        <p14:creationId xmlns:p14="http://schemas.microsoft.com/office/powerpoint/2010/main" val="4059763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 y="6927"/>
            <a:ext cx="8991600" cy="4524315"/>
          </a:xfrm>
          <a:prstGeom prst="rect">
            <a:avLst/>
          </a:prstGeom>
        </p:spPr>
        <p:txBody>
          <a:bodyPr wrap="square">
            <a:spAutoFit/>
          </a:bodyPr>
          <a:lstStyle/>
          <a:p>
            <a:pPr>
              <a:lnSpc>
                <a:spcPct val="150000"/>
              </a:lnSpc>
            </a:pPr>
            <a:r>
              <a:rPr lang="en-US" sz="2400" b="1" dirty="0" smtClean="0">
                <a:latin typeface="Times New Roman"/>
                <a:ea typeface="Calibri"/>
              </a:rPr>
              <a:t>VASCULAR DISEASE:</a:t>
            </a:r>
            <a:r>
              <a:rPr lang="en-US" sz="2400" dirty="0" smtClean="0">
                <a:latin typeface="Times New Roman"/>
                <a:ea typeface="Calibri"/>
              </a:rPr>
              <a:t> </a:t>
            </a:r>
          </a:p>
          <a:p>
            <a:pPr>
              <a:lnSpc>
                <a:spcPct val="150000"/>
              </a:lnSpc>
            </a:pPr>
            <a:r>
              <a:rPr lang="en-US" sz="2400" dirty="0" smtClean="0">
                <a:solidFill>
                  <a:srgbClr val="FF0000"/>
                </a:solidFill>
                <a:latin typeface="Times New Roman"/>
                <a:ea typeface="Calibri"/>
              </a:rPr>
              <a:t>Necrotizing </a:t>
            </a:r>
            <a:r>
              <a:rPr lang="en-US" sz="2400" dirty="0" err="1">
                <a:solidFill>
                  <a:srgbClr val="FF0000"/>
                </a:solidFill>
                <a:latin typeface="Times New Roman"/>
                <a:ea typeface="Calibri"/>
              </a:rPr>
              <a:t>sialometaplasia</a:t>
            </a:r>
            <a:r>
              <a:rPr lang="en-US" sz="2400" dirty="0">
                <a:solidFill>
                  <a:srgbClr val="FF0000"/>
                </a:solidFill>
                <a:latin typeface="Times New Roman"/>
                <a:ea typeface="Calibri"/>
              </a:rPr>
              <a:t> </a:t>
            </a:r>
            <a:endParaRPr lang="en-US" sz="2400" dirty="0" smtClean="0">
              <a:solidFill>
                <a:srgbClr val="FF0000"/>
              </a:solidFill>
              <a:latin typeface="Times New Roman"/>
              <a:ea typeface="Calibri"/>
            </a:endParaRPr>
          </a:p>
          <a:p>
            <a:pPr>
              <a:lnSpc>
                <a:spcPct val="150000"/>
              </a:lnSpc>
            </a:pPr>
            <a:r>
              <a:rPr lang="en-US" sz="2400" dirty="0">
                <a:solidFill>
                  <a:srgbClr val="FF0000"/>
                </a:solidFill>
                <a:latin typeface="Times New Roman"/>
                <a:ea typeface="Calibri"/>
              </a:rPr>
              <a:t>-</a:t>
            </a:r>
            <a:r>
              <a:rPr lang="en-US" sz="2400" dirty="0" smtClean="0">
                <a:latin typeface="Times New Roman"/>
                <a:ea typeface="Calibri"/>
              </a:rPr>
              <a:t>Is </a:t>
            </a:r>
            <a:r>
              <a:rPr lang="en-US" sz="2400" dirty="0">
                <a:solidFill>
                  <a:srgbClr val="FF0000"/>
                </a:solidFill>
                <a:latin typeface="Times New Roman"/>
                <a:ea typeface="Calibri"/>
              </a:rPr>
              <a:t>ulcerative</a:t>
            </a:r>
            <a:r>
              <a:rPr lang="en-US" sz="2400" dirty="0">
                <a:latin typeface="Times New Roman"/>
                <a:ea typeface="Calibri"/>
              </a:rPr>
              <a:t> lesion; the ulcer is deep well-circumscribed, usually located towards the</a:t>
            </a:r>
            <a:r>
              <a:rPr lang="en-US" sz="2400" dirty="0">
                <a:solidFill>
                  <a:srgbClr val="FF0000"/>
                </a:solidFill>
                <a:latin typeface="Times New Roman"/>
                <a:ea typeface="Calibri"/>
              </a:rPr>
              <a:t> back </a:t>
            </a:r>
            <a:r>
              <a:rPr lang="en-US" sz="2400" dirty="0">
                <a:latin typeface="Times New Roman"/>
                <a:ea typeface="Calibri"/>
              </a:rPr>
              <a:t>of the </a:t>
            </a:r>
            <a:r>
              <a:rPr lang="en-US" sz="2400" dirty="0">
                <a:solidFill>
                  <a:srgbClr val="FF0000"/>
                </a:solidFill>
                <a:latin typeface="Times New Roman"/>
                <a:ea typeface="Calibri"/>
              </a:rPr>
              <a:t>hard palate</a:t>
            </a:r>
            <a:r>
              <a:rPr lang="en-US" sz="2400" dirty="0" smtClean="0">
                <a:solidFill>
                  <a:srgbClr val="FF0000"/>
                </a:solidFill>
                <a:latin typeface="Times New Roman"/>
                <a:ea typeface="Calibri"/>
              </a:rPr>
              <a:t>.</a:t>
            </a:r>
          </a:p>
          <a:p>
            <a:pPr marL="342900" indent="-342900">
              <a:lnSpc>
                <a:spcPct val="150000"/>
              </a:lnSpc>
              <a:buFontTx/>
              <a:buChar char="-"/>
            </a:pPr>
            <a:r>
              <a:rPr lang="en-US" sz="2400" dirty="0" smtClean="0">
                <a:latin typeface="Times New Roman"/>
                <a:ea typeface="Calibri"/>
              </a:rPr>
              <a:t>It </a:t>
            </a:r>
            <a:r>
              <a:rPr lang="en-US" sz="2400" dirty="0">
                <a:latin typeface="Times New Roman"/>
                <a:ea typeface="Calibri"/>
              </a:rPr>
              <a:t>is thought to be caused by </a:t>
            </a:r>
            <a:r>
              <a:rPr lang="en-US" sz="2400" dirty="0">
                <a:solidFill>
                  <a:srgbClr val="FF0000"/>
                </a:solidFill>
                <a:latin typeface="Times New Roman"/>
                <a:ea typeface="Calibri"/>
              </a:rPr>
              <a:t>ischemic necrosis </a:t>
            </a:r>
            <a:r>
              <a:rPr lang="en-US" sz="2400" dirty="0">
                <a:latin typeface="Times New Roman"/>
                <a:ea typeface="Calibri"/>
              </a:rPr>
              <a:t>(death of tissue due to lack of blood supply) of minor salivary glands in response to trauma. </a:t>
            </a:r>
            <a:endParaRPr lang="en-US" sz="2400" dirty="0" smtClean="0">
              <a:latin typeface="Times New Roman"/>
              <a:ea typeface="Calibri"/>
            </a:endParaRPr>
          </a:p>
          <a:p>
            <a:pPr lvl="0">
              <a:lnSpc>
                <a:spcPct val="150000"/>
              </a:lnSpc>
            </a:pPr>
            <a:r>
              <a:rPr lang="en-US" sz="2400" dirty="0" smtClean="0">
                <a:latin typeface="Times New Roman"/>
                <a:ea typeface="Calibri"/>
              </a:rPr>
              <a:t>- Often </a:t>
            </a:r>
            <a:r>
              <a:rPr lang="en-US" sz="2400" dirty="0">
                <a:solidFill>
                  <a:srgbClr val="FF0000"/>
                </a:solidFill>
                <a:latin typeface="Times New Roman"/>
                <a:ea typeface="Calibri"/>
              </a:rPr>
              <a:t>painless</a:t>
            </a:r>
            <a:r>
              <a:rPr lang="en-US" sz="2400" dirty="0">
                <a:latin typeface="Times New Roman"/>
                <a:ea typeface="Calibri"/>
              </a:rPr>
              <a:t>, the condition is </a:t>
            </a:r>
            <a:r>
              <a:rPr lang="en-US" sz="2400" dirty="0">
                <a:solidFill>
                  <a:srgbClr val="FF0000"/>
                </a:solidFill>
                <a:latin typeface="Times New Roman"/>
                <a:ea typeface="Calibri"/>
              </a:rPr>
              <a:t>self-limiting</a:t>
            </a:r>
            <a:r>
              <a:rPr lang="en-US" sz="2400" dirty="0">
                <a:solidFill>
                  <a:prstClr val="black"/>
                </a:solidFill>
                <a:latin typeface="Times New Roman"/>
                <a:ea typeface="Calibri"/>
              </a:rPr>
              <a:t> and should heal </a:t>
            </a:r>
            <a:r>
              <a:rPr lang="en-US" sz="2400" dirty="0" smtClean="0">
                <a:solidFill>
                  <a:prstClr val="black"/>
                </a:solidFill>
                <a:latin typeface="Times New Roman"/>
                <a:ea typeface="Calibri"/>
              </a:rPr>
              <a:t>in</a:t>
            </a:r>
            <a:endParaRPr lang="en-US" sz="2400" dirty="0" smtClean="0">
              <a:latin typeface="Times New Roman"/>
              <a:ea typeface="Calibri"/>
            </a:endParaRPr>
          </a:p>
          <a:p>
            <a:pPr>
              <a:lnSpc>
                <a:spcPct val="150000"/>
              </a:lnSpc>
            </a:pPr>
            <a:r>
              <a:rPr lang="en-US" sz="2400" dirty="0" smtClean="0">
                <a:latin typeface="Times New Roman"/>
                <a:ea typeface="Calibri"/>
              </a:rPr>
              <a:t>6–10 </a:t>
            </a:r>
            <a:r>
              <a:rPr lang="en-US" sz="2400" dirty="0">
                <a:latin typeface="Times New Roman"/>
                <a:ea typeface="Calibri"/>
              </a:rPr>
              <a:t>weeks. </a:t>
            </a:r>
            <a:endParaRPr lang="en-US" sz="2400" dirty="0"/>
          </a:p>
        </p:txBody>
      </p:sp>
      <p:pic>
        <p:nvPicPr>
          <p:cNvPr id="3" name="Picture 2"/>
          <p:cNvPicPr/>
          <p:nvPr/>
        </p:nvPicPr>
        <p:blipFill>
          <a:blip r:embed="rId2" cstate="print"/>
          <a:srcRect/>
          <a:stretch>
            <a:fillRect/>
          </a:stretch>
        </p:blipFill>
        <p:spPr bwMode="auto">
          <a:xfrm>
            <a:off x="5112327" y="3886200"/>
            <a:ext cx="3962400" cy="2971800"/>
          </a:xfrm>
          <a:prstGeom prst="rect">
            <a:avLst/>
          </a:prstGeom>
          <a:noFill/>
          <a:ln w="9525">
            <a:solidFill>
              <a:sysClr val="windowText" lastClr="000000"/>
            </a:solidFill>
            <a:miter lim="800000"/>
            <a:headEnd/>
            <a:tailEnd/>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31242"/>
            <a:ext cx="3962400" cy="232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172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823</TotalTime>
  <Words>2507</Words>
  <Application>Microsoft Office PowerPoint</Application>
  <PresentationFormat>On-screen Show (4:3)</PresentationFormat>
  <Paragraphs>208</Paragraphs>
  <Slides>57</Slides>
  <Notes>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Windows User</cp:lastModifiedBy>
  <cp:revision>61</cp:revision>
  <dcterms:created xsi:type="dcterms:W3CDTF">2006-08-16T00:00:00Z</dcterms:created>
  <dcterms:modified xsi:type="dcterms:W3CDTF">2022-05-17T19:30:34Z</dcterms:modified>
</cp:coreProperties>
</file>