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3" r:id="rId1"/>
  </p:sldMasterIdLst>
  <p:notesMasterIdLst>
    <p:notesMasterId r:id="rId20"/>
  </p:notesMasterIdLst>
  <p:sldIdLst>
    <p:sldId id="335" r:id="rId2"/>
    <p:sldId id="260" r:id="rId3"/>
    <p:sldId id="333" r:id="rId4"/>
    <p:sldId id="334" r:id="rId5"/>
    <p:sldId id="296" r:id="rId6"/>
    <p:sldId id="322" r:id="rId7"/>
    <p:sldId id="331" r:id="rId8"/>
    <p:sldId id="328" r:id="rId9"/>
    <p:sldId id="329" r:id="rId10"/>
    <p:sldId id="330" r:id="rId11"/>
    <p:sldId id="323" r:id="rId12"/>
    <p:sldId id="321" r:id="rId13"/>
    <p:sldId id="324" r:id="rId14"/>
    <p:sldId id="325" r:id="rId15"/>
    <p:sldId id="326" r:id="rId16"/>
    <p:sldId id="300" r:id="rId17"/>
    <p:sldId id="327" r:id="rId18"/>
    <p:sldId id="33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ACBA"/>
    <a:srgbClr val="00006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77" d="100"/>
          <a:sy n="77" d="100"/>
        </p:scale>
        <p:origin x="25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55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01AD045-B35D-4BCE-81D9-DE13A450791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145C8DF-4402-423D-88B2-91AEB6381D4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34588163-A6F1-4CD3-8892-057D072EFE6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A83E7257-B602-43E0-A50E-E821955D242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D53303D5-9AE6-4A84-8C94-E1718EB8833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46DE8917-9D71-4BE9-A0E8-C472AFC941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8A3AFE0-238F-4DA5-8ED2-4054EA5CBA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CE4F6410-4814-4D0E-8DEB-8D1AF33099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AC3B2670-7125-4A20-B417-A4F7318BE1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BEB159CC-1731-4FE9-81DB-C01455EF62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124CC7-7DCF-4882-A68C-EA8140C794C6}" type="slidenum">
              <a:rPr lang="en-US" altLang="en-US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4D503EC9-DB74-4C68-AA90-9299D33C5E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C3CCD8E6-099D-4ADF-90FF-B5DB4392C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Prior learning: Students will need to know about memory addresses and memory contents.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D92F1A8E-10D2-4CB2-86A9-28B3B9BF6D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D013F54-8141-41B8-9C68-80184B16E9F9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8A44051E-55BC-49CA-81DF-E7FFFE83B3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83BDD6B8-1AC4-45D3-908F-0F4F1DBD5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Prior learning: Students will need to know about memory addresses and memory contents.</a:t>
            </a: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9E14720F-DA43-495A-B04E-40043E206C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29311E9-3DFF-44D6-B10A-8F6666B6B664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67D5D3C1-BAEF-4A20-8A37-A4E7A45D1C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E46AB5EA-A112-410D-816B-1C0D0D8B1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Prior learning: Students will need to know about memory addresses and memory contents.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8EC5CD2E-325A-4DD9-8E20-94F3B827D7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DEA059E-DC42-43EA-9C8A-8F045AF92614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C2853378-9547-4C50-923D-578FB8BBD1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FC67F03D-4C0A-4B3E-98D2-E924EE738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Cache memory is covered in more detail in the memory presentations</a:t>
            </a: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88A575AF-BEE1-4CD4-A6BB-50A64430D1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FC8C4F5-5B84-4CC4-9EAB-23D8ABEE1A97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4A639-D1D3-C523-7117-FA7346342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316DB2-637D-9019-ED06-8CEBBBE2B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36BB6-CCDC-8C1A-7DD1-1AB0230AD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A7EAE-AAE6-3F7D-27A0-34CA00B95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8F9FB-DE36-EA68-C4D0-BEFF2303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CC97C-E615-409A-804D-631C9EE6A8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308049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FAC42-1EDE-F19A-AA1E-862B9FFC7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ED6456-9A1C-5A6C-228C-4D68AFD19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9E86A-F624-45D7-DD8D-B7A12323F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C5D65-08B0-D072-3989-AB7D78A5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E3867-A98F-E4DE-620C-094954579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4F0EA-1AC9-41C4-B32A-4EB337B01BA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620314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A87094-B17F-3E47-B2A4-C491293D51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807EBA-928A-33B5-B631-415EE7F3E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D0B1A-E22C-82B2-3228-D883F6691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5D16A-F42B-6F76-E224-E3E5AA1DB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EE432-9E67-9877-C41B-F5F1C86B4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49AD3-356A-42E0-8E6F-5E16B17CD6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5824767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0A21E-0E06-0C20-EE56-AEEEB668B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69D71-6036-1614-02B8-AACF4BEE3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8D781-E695-96B5-5320-785C2EA23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FBF15-282A-E618-9520-1CA25288F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9AAB0-68A6-B15D-2A6B-E7B5FE693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8F8699AF-0945-4977-8B9A-74AF811E52E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DC2FA-3520-8203-D639-13ED02D823B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596063"/>
            <a:ext cx="1655763" cy="2619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GB" sz="1100">
                <a:solidFill>
                  <a:schemeClr val="accent2"/>
                </a:solidFill>
                <a:latin typeface="Arial" charset="0"/>
                <a:cs typeface="Arial" charset="0"/>
              </a:rPr>
              <a:t>© GCSE Computing</a:t>
            </a:r>
          </a:p>
        </p:txBody>
      </p:sp>
    </p:spTree>
    <p:extLst>
      <p:ext uri="{BB962C8B-B14F-4D97-AF65-F5344CB8AC3E}">
        <p14:creationId xmlns:p14="http://schemas.microsoft.com/office/powerpoint/2010/main" val="2070395769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CB488-F9A3-817A-C1EF-00FC1F8E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9A208-E33A-3260-7671-3AC3AD537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B5A11-0BE6-073E-EE34-606171A0C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39E84-048B-1D39-8075-EA995A33C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7CFAE-23DA-5A61-3CE3-DDD723134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3F0540-FC3E-45B7-9306-5C406D81AD9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46740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0602A-D885-1CDC-BA4C-EA7B28FD7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A60DA-6C52-5E47-E882-439EB1C58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CF38E-C8A1-6699-C7CA-69DDE50EE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D7D80A-0560-5E01-EAE0-002C81926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F1AAD-8469-2F75-3893-9AD8C40A1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35C1AB-D5CD-B039-24CC-FFAA06CDA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DED40-56B4-4F87-AD4B-CA433F21B43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376005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23267-455C-1EDA-C66C-4BB8EB690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71360-E1C7-A143-B9ED-8470DCBBB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CDC03-1CD0-E5F0-4A2F-37F9DD033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FDE261-6419-527B-3573-A5B0359C53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829D71-5E11-C417-2FC3-C02EC7700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0141CB-0C39-50F7-6D06-E42ECDE7E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339FE3-9D38-14A8-806A-F3368955F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415E7D-FCAC-140B-9AA0-97AEF5DEB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D869B-F97F-471C-B384-859EA320A2F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577503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ED44E-B0E4-9AC9-CF4D-C2110D567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5A536F-CA51-6715-C212-237923DB0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E060BB-ED05-98BE-B43F-473450641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E1401-73E5-55D6-D916-FEE5F6DEE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0930E-9DD8-45D8-B746-EBE718B3C74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195956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BF0CA2-8433-4426-8629-4E7FCD0D7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53F025-2943-110B-281C-1081B40BA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74379-81D4-B699-D157-A573F1408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5B73A-0FAC-4870-B817-C436981FB85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392702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B957F-F71C-43B0-7C01-97F0C540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B3D0-9D91-C438-22EB-5D5AD19B0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6CEF76-9137-CDBF-7007-16B42EFC8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0509AD-98A5-F891-63DC-7CF80A6C4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0CFFD7-119F-4AB3-C6EB-AE4C4C852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449F5A-A2A2-4DBB-8DCE-B78F2919B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6F8BD-C11A-4BE7-B32F-885EA1BF6C7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181155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CAB3A-4196-82D3-B7AC-AE1BB8EC7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235123-F919-0878-F0B0-0D3CFF8C5F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F0A733-A605-C0A2-7910-9DF1C44CF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86871-356B-7219-4C50-BFEAECC6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C4AC6E-F4F4-1428-928F-252ACD904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69F8D8-5088-EFD6-7690-3B69D5DE2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01F245-F959-4718-AA77-31B0DEAD2B4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691713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54D1E7-871A-5064-38E0-AF72E062B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1F954-852C-B531-160F-2818C6405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EA3CC-55BF-ADA6-5EB8-7F927C99EB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C1745-2526-B5FC-12CB-744B6E1320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F4911-B823-D8D0-EE0B-8BEF27A97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53F0540-FC3E-45B7-9306-5C406D81AD9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78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ransition>
    <p:random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rocessor_(computing)" TargetMode="External"/><Relationship Id="rId3" Type="http://schemas.openxmlformats.org/officeDocument/2006/relationships/hyperlink" Target="https://en.wikipedia.org/wiki/Computer" TargetMode="External"/><Relationship Id="rId7" Type="http://schemas.openxmlformats.org/officeDocument/2006/relationships/hyperlink" Target="https://en.wikipedia.org/wiki/Input/output" TargetMode="External"/><Relationship Id="rId2" Type="http://schemas.openxmlformats.org/officeDocument/2006/relationships/hyperlink" Target="https://en.wikipedia.org/wiki/Electronic_circui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Arithmetic" TargetMode="External"/><Relationship Id="rId11" Type="http://schemas.openxmlformats.org/officeDocument/2006/relationships/hyperlink" Target="https://en.wikipedia.org/wiki/I/O" TargetMode="External"/><Relationship Id="rId5" Type="http://schemas.openxmlformats.org/officeDocument/2006/relationships/hyperlink" Target="https://en.wikipedia.org/wiki/Computer_program" TargetMode="External"/><Relationship Id="rId10" Type="http://schemas.openxmlformats.org/officeDocument/2006/relationships/hyperlink" Target="https://en.wikipedia.org/wiki/Main_memory" TargetMode="External"/><Relationship Id="rId4" Type="http://schemas.openxmlformats.org/officeDocument/2006/relationships/hyperlink" Target="https://en.wikipedia.org/wiki/Instruction_(computing)" TargetMode="External"/><Relationship Id="rId9" Type="http://schemas.openxmlformats.org/officeDocument/2006/relationships/hyperlink" Target="https://en.wikipedia.org/wiki/Control_uni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rithmetic_logic_unit" TargetMode="External"/><Relationship Id="rId2" Type="http://schemas.openxmlformats.org/officeDocument/2006/relationships/hyperlink" Target="https://en.wikipedia.org/wiki/CPU_desig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Operand" TargetMode="External"/><Relationship Id="rId5" Type="http://schemas.openxmlformats.org/officeDocument/2006/relationships/hyperlink" Target="https://en.wikipedia.org/wiki/Processor_register" TargetMode="External"/><Relationship Id="rId4" Type="http://schemas.openxmlformats.org/officeDocument/2006/relationships/hyperlink" Target="https://en.wikipedia.org/wiki/Logic_operation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AC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ideo 2" title="Search bar with magnifying glass">
            <a:hlinkClick r:id="" action="ppaction://media"/>
            <a:extLst>
              <a:ext uri="{FF2B5EF4-FFF2-40B4-BE49-F238E27FC236}">
                <a16:creationId xmlns:a16="http://schemas.microsoft.com/office/drawing/2014/main" id="{F5BE121F-FF49-74F4-2CAF-7D3E7688BED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954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16202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3287CF2-FACF-4198-841A-0A132BEF80DB}"/>
              </a:ext>
            </a:extLst>
          </p:cNvPr>
          <p:cNvSpPr/>
          <p:nvPr/>
        </p:nvSpPr>
        <p:spPr>
          <a:xfrm>
            <a:off x="2420231" y="379300"/>
            <a:ext cx="4873450" cy="1384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Tishk International University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Nursing department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6CF77B-BB2D-4B2B-A91B-A4E7F34252C7}"/>
              </a:ext>
            </a:extLst>
          </p:cNvPr>
          <p:cNvSpPr/>
          <p:nvPr/>
        </p:nvSpPr>
        <p:spPr>
          <a:xfrm>
            <a:off x="2049600" y="2309647"/>
            <a:ext cx="3795022" cy="491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39496">
              <a:spcAft>
                <a:spcPts val="600"/>
              </a:spcAft>
              <a:defRPr/>
            </a:pPr>
            <a:r>
              <a:rPr lang="en-US" sz="2596" b="1" kern="0" dirty="0">
                <a:solidFill>
                  <a:srgbClr val="FF0000"/>
                </a:solidFill>
                <a:latin typeface="+mn-lt"/>
                <a:ea typeface="+mn-ea"/>
                <a:cs typeface="Calibri"/>
              </a:rPr>
              <a:t>Central Processing Unit</a:t>
            </a:r>
            <a:endParaRPr lang="en-US" sz="4400" b="1" kern="0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8F25D0-2E90-402E-8384-0744EE543FB4}"/>
              </a:ext>
            </a:extLst>
          </p:cNvPr>
          <p:cNvSpPr/>
          <p:nvPr/>
        </p:nvSpPr>
        <p:spPr>
          <a:xfrm>
            <a:off x="2049600" y="5647703"/>
            <a:ext cx="49263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39496">
              <a:spcAft>
                <a:spcPts val="600"/>
              </a:spcAft>
              <a:defRPr/>
            </a:pPr>
            <a:r>
              <a:rPr 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1st Grade- Fall Semester </a:t>
            </a:r>
            <a:r>
              <a:rPr 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2023-2024</a:t>
            </a:r>
            <a:br>
              <a:rPr 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kern="0" dirty="0"/>
              <a:t>Goran N. Saleh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7D1882-04B6-F55C-FB5A-1FB047D0A2BD}"/>
              </a:ext>
            </a:extLst>
          </p:cNvPr>
          <p:cNvSpPr/>
          <p:nvPr/>
        </p:nvSpPr>
        <p:spPr>
          <a:xfrm>
            <a:off x="3544315" y="4896464"/>
            <a:ext cx="2055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39496">
              <a:spcAft>
                <a:spcPts val="600"/>
              </a:spcAft>
              <a:defRPr/>
            </a:pPr>
            <a:r>
              <a:rPr 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 Lecture</a:t>
            </a:r>
            <a:endParaRPr lang="en-US" sz="2400" b="1" kern="0" dirty="0"/>
          </a:p>
        </p:txBody>
      </p:sp>
    </p:spTree>
  </p:cSld>
  <p:clrMapOvr>
    <a:masterClrMapping/>
  </p:clrMapOvr>
  <p:transition advTm="27317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0.11389 0.0030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8194B683-B9F4-480F-B898-15319B89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913"/>
            <a:ext cx="8496943" cy="792162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dirty="0">
                <a:latin typeface="Arial" charset="0"/>
                <a:cs typeface="Arial" charset="0"/>
              </a:rPr>
              <a:t>Typical CPU components – </a:t>
            </a:r>
            <a:r>
              <a:rPr lang="en-GB" b="1" dirty="0">
                <a:latin typeface="Arial" charset="0"/>
                <a:cs typeface="Arial" charset="0"/>
              </a:rPr>
              <a:t>Buses</a:t>
            </a:r>
            <a:endParaRPr lang="en-GB" sz="4000" dirty="0">
              <a:latin typeface="Arial" charset="0"/>
              <a:cs typeface="Aria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901BB-ACAC-424C-BC6B-2454F9E39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052513"/>
            <a:ext cx="8497887" cy="5616575"/>
          </a:xfrm>
        </p:spPr>
        <p:txBody>
          <a:bodyPr/>
          <a:lstStyle/>
          <a:p>
            <a:pPr eaLnBrk="1" hangingPunct="1"/>
            <a:r>
              <a:rPr lang="en-GB" alt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Buses</a:t>
            </a: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 are sets of tiny parallel wires that carry data between CPU components and between the CPU and external devices and RAM. The three main bus types are: </a:t>
            </a:r>
          </a:p>
          <a:p>
            <a:pPr lvl="1" eaLnBrk="1" hangingPunct="1"/>
            <a:r>
              <a:rPr lang="en-GB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address buses</a:t>
            </a:r>
            <a:r>
              <a:rPr lang="en-GB" altLang="en-US" sz="1600">
                <a:latin typeface="Arial" panose="020B0604020202020204" pitchFamily="34" charset="0"/>
                <a:cs typeface="Arial" panose="020B0604020202020204" pitchFamily="34" charset="0"/>
              </a:rPr>
              <a:t> - used to set which</a:t>
            </a:r>
            <a:r>
              <a:rPr lang="en-GB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 memory address</a:t>
            </a:r>
            <a:r>
              <a:rPr lang="en-GB" altLang="en-US" sz="1600">
                <a:latin typeface="Arial" panose="020B0604020202020204" pitchFamily="34" charset="0"/>
                <a:cs typeface="Arial" panose="020B0604020202020204" pitchFamily="34" charset="0"/>
              </a:rPr>
              <a:t> a CPU component is linked to for a read/write operation.</a:t>
            </a:r>
          </a:p>
          <a:p>
            <a:pPr lvl="1" eaLnBrk="1" hangingPunct="1"/>
            <a:r>
              <a:rPr lang="en-GB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data buses</a:t>
            </a:r>
            <a:r>
              <a:rPr lang="en-GB" altLang="en-US" sz="1600">
                <a:latin typeface="Arial" panose="020B0604020202020204" pitchFamily="34" charset="0"/>
                <a:cs typeface="Arial" panose="020B0604020202020204" pitchFamily="34" charset="0"/>
              </a:rPr>
              <a:t> - used to </a:t>
            </a:r>
            <a:r>
              <a:rPr lang="en-GB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exchange</a:t>
            </a:r>
            <a:r>
              <a:rPr lang="en-GB" altLang="en-US" sz="160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GB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en-GB" altLang="en-US" sz="1600">
                <a:latin typeface="Arial" panose="020B0604020202020204" pitchFamily="34" charset="0"/>
                <a:cs typeface="Arial" panose="020B0604020202020204" pitchFamily="34" charset="0"/>
              </a:rPr>
              <a:t> between a memory address and the CPU when a read/write operation is carried out.</a:t>
            </a:r>
          </a:p>
          <a:p>
            <a:pPr lvl="1" eaLnBrk="1" hangingPunct="1"/>
            <a:r>
              <a:rPr lang="en-GB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control buses</a:t>
            </a:r>
            <a:r>
              <a:rPr lang="en-GB" altLang="en-US" sz="1600">
                <a:latin typeface="Arial" panose="020B0604020202020204" pitchFamily="34" charset="0"/>
                <a:cs typeface="Arial" panose="020B0604020202020204" pitchFamily="34" charset="0"/>
              </a:rPr>
              <a:t> - used to </a:t>
            </a:r>
            <a:r>
              <a:rPr lang="en-GB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transfer command codes</a:t>
            </a:r>
            <a:r>
              <a:rPr lang="en-GB" altLang="en-US" sz="1600">
                <a:latin typeface="Arial" panose="020B0604020202020204" pitchFamily="34" charset="0"/>
                <a:cs typeface="Arial" panose="020B0604020202020204" pitchFamily="34" charset="0"/>
              </a:rPr>
              <a:t> and return status signals between components of the CPU and external devices.</a:t>
            </a:r>
          </a:p>
          <a:p>
            <a:pPr eaLnBrk="1" hangingPunct="1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alt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 management unit</a:t>
            </a:r>
            <a:r>
              <a:rPr lang="en-GB" altLang="en-US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manages the transfer of data along the external bus connections, including the links to RAM.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A simplified diagram showing most of the main structures of a typical CPU">
            <a:extLst>
              <a:ext uri="{FF2B5EF4-FFF2-40B4-BE49-F238E27FC236}">
                <a16:creationId xmlns:a16="http://schemas.microsoft.com/office/drawing/2014/main" id="{7F4CE941-9EF0-436B-B730-8ADE81C49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0350"/>
            <a:ext cx="6624638" cy="60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Slide Number Placeholder 2">
            <a:extLst>
              <a:ext uri="{FF2B5EF4-FFF2-40B4-BE49-F238E27FC236}">
                <a16:creationId xmlns:a16="http://schemas.microsoft.com/office/drawing/2014/main" id="{753C6969-4A73-4C55-A888-E95AF8B14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Clr>
                <a:srgbClr val="7F7F7F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Wingdings" panose="05000000000000000000" pitchFamily="2" charset="2"/>
              <a:buChar char="§"/>
              <a:defRPr sz="1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Wingdings" panose="05000000000000000000" pitchFamily="2" charset="2"/>
              <a:buChar char="§"/>
              <a:defRPr sz="1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Wingdings" panose="05000000000000000000" pitchFamily="2" charset="2"/>
              <a:buChar char="§"/>
              <a:defRPr sz="14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Wingdings" panose="05000000000000000000" pitchFamily="2" charset="2"/>
              <a:buChar char="§"/>
              <a:defRPr sz="14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accent2"/>
                </a:solidFill>
                <a:latin typeface="Times New Roman" panose="02020603050405020304" pitchFamily="18" charset="0"/>
              </a:rPr>
              <a:t>Slide </a:t>
            </a:r>
            <a:fld id="{E1E7E0EF-0351-4E81-9DB8-4E415D101FF9}" type="slidenum">
              <a:rPr lang="en-US" altLang="en-US" sz="1200" smtClean="0">
                <a:solidFill>
                  <a:schemeClr val="accent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2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21E1F07A-2F0C-4312-8B5E-F180BE67D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0"/>
            <a:ext cx="8604696" cy="688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BE5689A9-E026-4A23-BD42-9CBAB403A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991915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The functions of the CPU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2018D27D-0CB6-41B4-AE4B-F5DA1D7DD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341438"/>
            <a:ext cx="7772400" cy="3600450"/>
          </a:xfrm>
        </p:spPr>
        <p:txBody>
          <a:bodyPr rtlCol="0">
            <a:normAutofit lnSpcReduction="10000"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 2" pitchFamily="18" charset="2"/>
              <a:buNone/>
              <a:defRPr/>
            </a:pPr>
            <a:r>
              <a:rPr lang="en-GB" sz="2400" b="1">
                <a:solidFill>
                  <a:srgbClr val="C00000"/>
                </a:solidFill>
                <a:latin typeface="Arial" charset="0"/>
                <a:cs typeface="Arial" charset="0"/>
              </a:rPr>
              <a:t>1 - The Fetch step: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GB" sz="2400">
                <a:solidFill>
                  <a:schemeClr val="tx1">
                    <a:lumMod val="85000"/>
                  </a:schemeClr>
                </a:solidFill>
                <a:latin typeface="Arial" charset="0"/>
                <a:cs typeface="Arial" charset="0"/>
              </a:rPr>
              <a:t>This involves </a:t>
            </a:r>
            <a:r>
              <a:rPr lang="en-GB" sz="2400" b="1">
                <a:solidFill>
                  <a:schemeClr val="tx1">
                    <a:lumMod val="85000"/>
                  </a:schemeClr>
                </a:solidFill>
                <a:latin typeface="Arial" charset="0"/>
                <a:cs typeface="Arial" charset="0"/>
              </a:rPr>
              <a:t>retrieving</a:t>
            </a:r>
            <a:r>
              <a:rPr lang="en-GB" sz="2400">
                <a:solidFill>
                  <a:schemeClr val="tx1">
                    <a:lumMod val="85000"/>
                  </a:schemeClr>
                </a:solidFill>
                <a:latin typeface="Arial" charset="0"/>
                <a:cs typeface="Arial" charset="0"/>
              </a:rPr>
              <a:t> a binary instruction from a memory address and storing it in the </a:t>
            </a:r>
            <a:r>
              <a:rPr lang="en-GB" sz="2400" b="1">
                <a:solidFill>
                  <a:schemeClr val="tx1">
                    <a:lumMod val="85000"/>
                  </a:schemeClr>
                </a:solidFill>
                <a:latin typeface="Arial" charset="0"/>
                <a:cs typeface="Arial" charset="0"/>
              </a:rPr>
              <a:t>Current Instruction </a:t>
            </a:r>
            <a:r>
              <a:rPr lang="en-GB" sz="2400">
                <a:solidFill>
                  <a:schemeClr val="tx1">
                    <a:lumMod val="85000"/>
                  </a:schemeClr>
                </a:solidFill>
                <a:latin typeface="Arial" charset="0"/>
                <a:cs typeface="Arial" charset="0"/>
              </a:rPr>
              <a:t>register.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GB" sz="2400">
                <a:solidFill>
                  <a:schemeClr val="tx1">
                    <a:lumMod val="85000"/>
                  </a:schemeClr>
                </a:solidFill>
                <a:latin typeface="Arial" charset="0"/>
                <a:cs typeface="Arial" charset="0"/>
              </a:rPr>
              <a:t>The memory address of the instruction is stored in a register called the </a:t>
            </a:r>
            <a:r>
              <a:rPr lang="en-GB" sz="2400" b="1">
                <a:solidFill>
                  <a:schemeClr val="tx1">
                    <a:lumMod val="85000"/>
                  </a:schemeClr>
                </a:solidFill>
                <a:latin typeface="Arial" charset="0"/>
                <a:cs typeface="Arial" charset="0"/>
              </a:rPr>
              <a:t>Program Counter</a:t>
            </a:r>
            <a:r>
              <a:rPr lang="en-GB" sz="2400">
                <a:solidFill>
                  <a:schemeClr val="tx1">
                    <a:lumMod val="85000"/>
                  </a:schemeClr>
                </a:solidFill>
                <a:latin typeface="Arial" charset="0"/>
                <a:cs typeface="Arial" charset="0"/>
              </a:rPr>
              <a:t> (PC) so the CPU can keep track of which instruction is next.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GB" sz="2400">
                <a:solidFill>
                  <a:schemeClr val="tx1">
                    <a:lumMod val="85000"/>
                  </a:schemeClr>
                </a:solidFill>
                <a:latin typeface="Arial" charset="0"/>
                <a:cs typeface="Arial" charset="0"/>
              </a:rPr>
              <a:t>After an instruction is fetched, the PC is </a:t>
            </a:r>
            <a:r>
              <a:rPr lang="en-GB" sz="2400" b="1">
                <a:solidFill>
                  <a:schemeClr val="tx1">
                    <a:lumMod val="85000"/>
                  </a:schemeClr>
                </a:solidFill>
                <a:latin typeface="Arial" charset="0"/>
                <a:cs typeface="Arial" charset="0"/>
              </a:rPr>
              <a:t>updated</a:t>
            </a:r>
            <a:r>
              <a:rPr lang="en-GB" sz="2400">
                <a:solidFill>
                  <a:schemeClr val="tx1">
                    <a:lumMod val="85000"/>
                  </a:schemeClr>
                </a:solidFill>
                <a:latin typeface="Arial" charset="0"/>
                <a:cs typeface="Arial" charset="0"/>
              </a:rPr>
              <a:t> so the CPU knows the address of the next instruction it has to fetch.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1A20D44-6338-4CC7-98A9-E88E8682FF29}"/>
              </a:ext>
            </a:extLst>
          </p:cNvPr>
          <p:cNvGraphicFramePr>
            <a:graphicFrameLocks noGrp="1"/>
          </p:cNvGraphicFramePr>
          <p:nvPr/>
        </p:nvGraphicFramePr>
        <p:xfrm>
          <a:off x="2771775" y="5445125"/>
          <a:ext cx="3529012" cy="1011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7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88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73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50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73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739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2739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2739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2739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2739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2739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640281">
                <a:tc gridSpan="5"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MEMORY ADDRESS</a:t>
                      </a:r>
                    </a:p>
                  </a:txBody>
                  <a:tcPr marL="91456" marR="91456" marT="45734" marB="45734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6" marR="91456" marT="45734" marB="45734">
                    <a:solidFill>
                      <a:srgbClr val="7030A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MEMORY CONTENTS</a:t>
                      </a:r>
                    </a:p>
                  </a:txBody>
                  <a:tcPr marL="91456" marR="91456" marT="45734" marB="45734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5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</a:t>
                      </a:r>
                    </a:p>
                  </a:txBody>
                  <a:tcPr marL="91456" marR="91456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0</a:t>
                      </a:r>
                    </a:p>
                  </a:txBody>
                  <a:tcPr marL="91456" marR="91456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0</a:t>
                      </a:r>
                    </a:p>
                  </a:txBody>
                  <a:tcPr marL="91456" marR="91456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</a:t>
                      </a:r>
                    </a:p>
                  </a:txBody>
                  <a:tcPr marL="91456" marR="91456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</a:t>
                      </a:r>
                    </a:p>
                  </a:txBody>
                  <a:tcPr marL="91456" marR="91456" marT="45734" marB="45734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56" marR="91456" marT="45734" marB="45734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</a:t>
                      </a:r>
                    </a:p>
                  </a:txBody>
                  <a:tcPr marL="91456" marR="91456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</a:t>
                      </a:r>
                    </a:p>
                  </a:txBody>
                  <a:tcPr marL="91456" marR="91456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0</a:t>
                      </a:r>
                    </a:p>
                  </a:txBody>
                  <a:tcPr marL="91456" marR="91456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0</a:t>
                      </a:r>
                    </a:p>
                  </a:txBody>
                  <a:tcPr marL="91456" marR="91456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0</a:t>
                      </a:r>
                    </a:p>
                  </a:txBody>
                  <a:tcPr marL="91456" marR="91456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</a:t>
                      </a:r>
                    </a:p>
                  </a:txBody>
                  <a:tcPr marL="91456" marR="91456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</a:t>
                      </a:r>
                    </a:p>
                  </a:txBody>
                  <a:tcPr marL="91456" marR="91456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0</a:t>
                      </a:r>
                    </a:p>
                  </a:txBody>
                  <a:tcPr marL="91456" marR="91456" marT="45734" marB="457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59D11591-8864-4231-A7C3-18E3B3513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991915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The functions of the CPU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7F54DEFA-CA4C-4C50-A873-F6B6D546C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341438"/>
            <a:ext cx="7772400" cy="360045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GB" altLang="en-US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The Decode step:</a:t>
            </a:r>
          </a:p>
          <a:p>
            <a:pPr eaLnBrk="1" hangingPunct="1"/>
            <a:r>
              <a:rPr lang="en-GB" altLang="en-US" sz="2400"/>
              <a:t>This involves the CPU </a:t>
            </a:r>
            <a:r>
              <a:rPr lang="en-GB" altLang="en-US" sz="2400" b="1"/>
              <a:t>identifying</a:t>
            </a:r>
            <a:r>
              <a:rPr lang="en-GB" altLang="en-US" sz="2400"/>
              <a:t> the operation code (op-code) part of the instruction which tells it which operation to perform.</a:t>
            </a:r>
          </a:p>
          <a:p>
            <a:pPr eaLnBrk="1" hangingPunct="1"/>
            <a:r>
              <a:rPr lang="en-GB" altLang="en-US" sz="2400"/>
              <a:t>If the op-code requires the CPU to act on some data then the second part of the instruction will contain either the data or the memory address where the data is stored.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E874060-50A4-4743-8CF4-D978D6493C5A}"/>
              </a:ext>
            </a:extLst>
          </p:cNvPr>
          <p:cNvGraphicFramePr>
            <a:graphicFrameLocks noGrp="1"/>
          </p:cNvGraphicFramePr>
          <p:nvPr/>
        </p:nvGraphicFramePr>
        <p:xfrm>
          <a:off x="3059113" y="4581525"/>
          <a:ext cx="3000372" cy="74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6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6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6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6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86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682">
                <a:tc gridSpan="8"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MEMORY CONTENTS</a:t>
                      </a:r>
                    </a:p>
                  </a:txBody>
                  <a:tcPr marL="91462" marR="91462" marT="45700" marB="4570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</a:t>
                      </a:r>
                    </a:p>
                  </a:txBody>
                  <a:tcPr marL="91462" marR="91462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</a:t>
                      </a:r>
                    </a:p>
                  </a:txBody>
                  <a:tcPr marL="91462" marR="91462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0</a:t>
                      </a:r>
                    </a:p>
                  </a:txBody>
                  <a:tcPr marL="91462" marR="91462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0</a:t>
                      </a:r>
                    </a:p>
                  </a:txBody>
                  <a:tcPr marL="91462" marR="91462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0</a:t>
                      </a:r>
                    </a:p>
                  </a:txBody>
                  <a:tcPr marL="91462" marR="91462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</a:t>
                      </a:r>
                    </a:p>
                  </a:txBody>
                  <a:tcPr marL="91462" marR="91462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</a:t>
                      </a:r>
                    </a:p>
                  </a:txBody>
                  <a:tcPr marL="91462" marR="91462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0</a:t>
                      </a:r>
                    </a:p>
                  </a:txBody>
                  <a:tcPr marL="91462" marR="91462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7D0CEAA-50B2-4CF8-BB41-D617228FE876}"/>
              </a:ext>
            </a:extLst>
          </p:cNvPr>
          <p:cNvGraphicFramePr>
            <a:graphicFrameLocks noGrp="1"/>
          </p:cNvGraphicFramePr>
          <p:nvPr/>
        </p:nvGraphicFramePr>
        <p:xfrm>
          <a:off x="2843213" y="5732463"/>
          <a:ext cx="3600451" cy="741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0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8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06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50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75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681">
                <a:tc gridSpan="3"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OP-CODE</a:t>
                      </a:r>
                    </a:p>
                  </a:txBody>
                  <a:tcPr marL="91441" marR="91441" marT="45700" marB="45700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41" marR="91441" marT="45700" marB="45700">
                    <a:solidFill>
                      <a:schemeClr val="tx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ADDRESS OF DATA</a:t>
                      </a:r>
                    </a:p>
                  </a:txBody>
                  <a:tcPr marL="91441" marR="91441" marT="45700" marB="45700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</a:t>
                      </a:r>
                    </a:p>
                  </a:txBody>
                  <a:tcPr marL="91441" marR="91441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</a:t>
                      </a:r>
                    </a:p>
                  </a:txBody>
                  <a:tcPr marL="91441" marR="91441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0</a:t>
                      </a:r>
                    </a:p>
                  </a:txBody>
                  <a:tcPr marL="91441" marR="91441"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41" marR="91441" marT="45700" marB="4570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0</a:t>
                      </a:r>
                    </a:p>
                  </a:txBody>
                  <a:tcPr marL="91441" marR="91441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0</a:t>
                      </a:r>
                    </a:p>
                  </a:txBody>
                  <a:tcPr marL="91441" marR="91441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</a:t>
                      </a:r>
                    </a:p>
                  </a:txBody>
                  <a:tcPr marL="91441" marR="91441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</a:t>
                      </a:r>
                    </a:p>
                  </a:txBody>
                  <a:tcPr marL="91441" marR="91441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0</a:t>
                      </a:r>
                    </a:p>
                  </a:txBody>
                  <a:tcPr marL="91441" marR="91441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A62893A5-263D-46AF-BFC2-6AD09C515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991915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The functions of the CPU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701C1E73-0F82-4452-8870-6CD7F4BFE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25538"/>
            <a:ext cx="8569325" cy="431958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GB" altLang="en-US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The Execute step:</a:t>
            </a:r>
          </a:p>
          <a:p>
            <a:pPr eaLnBrk="1" hangingPunct="1"/>
            <a:r>
              <a:rPr lang="en-GB" altLang="en-US" sz="2400"/>
              <a:t>In this step the </a:t>
            </a:r>
            <a:r>
              <a:rPr lang="en-GB" altLang="en-US" sz="2400" b="1"/>
              <a:t>control unit </a:t>
            </a:r>
            <a:r>
              <a:rPr lang="en-GB" altLang="en-US" sz="2400"/>
              <a:t>links together</a:t>
            </a:r>
            <a:r>
              <a:rPr lang="en-GB" altLang="en-US" sz="2400" b="1"/>
              <a:t> </a:t>
            </a:r>
            <a:r>
              <a:rPr lang="en-GB" altLang="en-US" sz="2400"/>
              <a:t>the</a:t>
            </a:r>
            <a:r>
              <a:rPr lang="en-GB" altLang="en-US" sz="2400" b="1"/>
              <a:t> </a:t>
            </a:r>
            <a:r>
              <a:rPr lang="en-GB" altLang="en-US" sz="2400"/>
              <a:t>parts of the CPU that are needed to </a:t>
            </a:r>
            <a:r>
              <a:rPr lang="en-GB" altLang="en-US" sz="2400" b="1"/>
              <a:t>execute the instruction</a:t>
            </a: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eaLnBrk="1" hangingPunct="1"/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If the instruction involved integer arithmetic or logical operations then the </a:t>
            </a:r>
            <a:r>
              <a:rPr lang="en-GB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arithmetic logic unit </a:t>
            </a: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(ALU) would be connected to the relevant memory locations</a:t>
            </a:r>
          </a:p>
          <a:p>
            <a:pPr lvl="1" eaLnBrk="1" hangingPunct="1"/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Some types of instructions </a:t>
            </a:r>
            <a:r>
              <a:rPr lang="en-GB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alter the program counter</a:t>
            </a: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 rather than produce result data. This allows programs to carry out </a:t>
            </a:r>
            <a:r>
              <a:rPr lang="en-GB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iteration loops</a:t>
            </a: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conditional program execution </a:t>
            </a: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rather than stepping through instructions in sequence.</a:t>
            </a:r>
          </a:p>
          <a:p>
            <a:pPr lvl="1" eaLnBrk="1" hangingPunct="1"/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Some instructions involve an additional </a:t>
            </a:r>
            <a:r>
              <a:rPr lang="en-GB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write-back step</a:t>
            </a: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 if data is written back to RAM.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>
            <a:extLst>
              <a:ext uri="{FF2B5EF4-FFF2-40B4-BE49-F238E27FC236}">
                <a16:creationId xmlns:a16="http://schemas.microsoft.com/office/drawing/2014/main" id="{237B01E6-467B-45BF-AC3F-FF8725FDD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CPU characteristics vs. performance</a:t>
            </a:r>
            <a:endParaRPr lang="en-GB" dirty="0"/>
          </a:p>
        </p:txBody>
      </p:sp>
      <p:sp>
        <p:nvSpPr>
          <p:cNvPr id="17411" name="Content Placeholder 5">
            <a:extLst>
              <a:ext uri="{FF2B5EF4-FFF2-40B4-BE49-F238E27FC236}">
                <a16:creationId xmlns:a16="http://schemas.microsoft.com/office/drawing/2014/main" id="{473D0D14-7D89-4825-B193-90DD5FE30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125538"/>
            <a:ext cx="8278812" cy="4679950"/>
          </a:xfrm>
        </p:spPr>
        <p:txBody>
          <a:bodyPr rtlCol="0">
            <a:normAutofit lnSpcReduction="10000"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 2" pitchFamily="18" charset="2"/>
              <a:buNone/>
              <a:defRPr/>
            </a:pPr>
            <a:r>
              <a:rPr lang="en-GB" sz="2800" b="1">
                <a:solidFill>
                  <a:srgbClr val="C00000"/>
                </a:solidFill>
                <a:latin typeface="Arial" charset="0"/>
                <a:cs typeface="Arial" charset="0"/>
              </a:rPr>
              <a:t>Clock</a:t>
            </a:r>
            <a:r>
              <a:rPr lang="en-GB" sz="2400" b="1">
                <a:solidFill>
                  <a:srgbClr val="C00000"/>
                </a:solidFill>
                <a:latin typeface="Arial" charset="0"/>
                <a:cs typeface="Arial" charset="0"/>
              </a:rPr>
              <a:t> speed: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GB" sz="2400">
                <a:latin typeface="Arial Narrow" pitchFamily="34" charset="0"/>
              </a:rPr>
              <a:t>Although it might seem that a computer is</a:t>
            </a:r>
            <a:br>
              <a:rPr lang="en-GB" sz="2400">
                <a:latin typeface="Arial Narrow" pitchFamily="34" charset="0"/>
              </a:rPr>
            </a:br>
            <a:r>
              <a:rPr lang="en-GB" sz="2400">
                <a:latin typeface="Arial Narrow" pitchFamily="34" charset="0"/>
              </a:rPr>
              <a:t>carrying out many tasks simultaneously, the</a:t>
            </a:r>
            <a:br>
              <a:rPr lang="en-GB" sz="2400">
                <a:latin typeface="Arial Narrow" pitchFamily="34" charset="0"/>
              </a:rPr>
            </a:br>
            <a:r>
              <a:rPr lang="en-GB" sz="2400">
                <a:latin typeface="Arial Narrow" pitchFamily="34" charset="0"/>
              </a:rPr>
              <a:t>CPU is actually only ever processing one</a:t>
            </a:r>
            <a:br>
              <a:rPr lang="en-GB" sz="2400">
                <a:latin typeface="Arial Narrow" pitchFamily="34" charset="0"/>
              </a:rPr>
            </a:br>
            <a:r>
              <a:rPr lang="en-GB" sz="2400">
                <a:latin typeface="Arial Narrow" pitchFamily="34" charset="0"/>
              </a:rPr>
              <a:t>instruction at a time and is constantly</a:t>
            </a:r>
            <a:br>
              <a:rPr lang="en-GB" sz="2400">
                <a:latin typeface="Arial Narrow" pitchFamily="34" charset="0"/>
              </a:rPr>
            </a:br>
            <a:r>
              <a:rPr lang="en-GB" sz="2400">
                <a:latin typeface="Arial Narrow" pitchFamily="34" charset="0"/>
              </a:rPr>
              <a:t>switching between programs (</a:t>
            </a:r>
            <a:r>
              <a:rPr lang="en-GB" sz="2400" i="1">
                <a:latin typeface="Arial Narrow" pitchFamily="34" charset="0"/>
              </a:rPr>
              <a:t>sets of instructions</a:t>
            </a:r>
            <a:r>
              <a:rPr lang="en-GB" sz="2400">
                <a:latin typeface="Arial Narrow" pitchFamily="34" charset="0"/>
              </a:rPr>
              <a:t>).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sz="2400">
                <a:latin typeface="Arial Narrow" pitchFamily="34" charset="0"/>
              </a:rPr>
              <a:t>The speed that the processor executes instructions is controlled by the </a:t>
            </a:r>
            <a:r>
              <a:rPr lang="en-US" sz="2400" i="1">
                <a:latin typeface="Arial Narrow" pitchFamily="34" charset="0"/>
              </a:rPr>
              <a:t>clock speed </a:t>
            </a:r>
            <a:r>
              <a:rPr lang="en-US" sz="2400">
                <a:latin typeface="Arial Narrow" pitchFamily="34" charset="0"/>
              </a:rPr>
              <a:t>and is measured in MHz (</a:t>
            </a:r>
            <a:r>
              <a:rPr lang="en-US" sz="2400" b="1" i="1">
                <a:latin typeface="Arial Narrow" pitchFamily="34" charset="0"/>
              </a:rPr>
              <a:t>megahertz</a:t>
            </a:r>
            <a:r>
              <a:rPr lang="en-US" sz="2400">
                <a:latin typeface="Arial Narrow" pitchFamily="34" charset="0"/>
              </a:rPr>
              <a:t>).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sz="2400">
                <a:latin typeface="Arial Narrow" pitchFamily="34" charset="0"/>
              </a:rPr>
              <a:t>The CPU requires a fixed number of clock cycles to perform each instruction.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 2" pitchFamily="18" charset="2"/>
              <a:buNone/>
              <a:defRPr/>
            </a:pPr>
            <a:r>
              <a:rPr lang="en-US" sz="2800" b="1">
                <a:solidFill>
                  <a:srgbClr val="C00000"/>
                </a:solidFill>
                <a:latin typeface="Arial Narrow" pitchFamily="34" charset="0"/>
              </a:rPr>
              <a:t>Summary</a:t>
            </a:r>
            <a:r>
              <a:rPr lang="en-US" b="1">
                <a:solidFill>
                  <a:srgbClr val="C00000"/>
                </a:solidFill>
                <a:latin typeface="Arial Narrow" pitchFamily="34" charset="0"/>
              </a:rPr>
              <a:t>: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sz="2400">
                <a:solidFill>
                  <a:srgbClr val="C00000"/>
                </a:solidFill>
                <a:latin typeface="Arial Narrow" pitchFamily="34" charset="0"/>
              </a:rPr>
              <a:t>The </a:t>
            </a:r>
            <a:r>
              <a:rPr lang="en-US" sz="2400" b="1">
                <a:solidFill>
                  <a:srgbClr val="C00000"/>
                </a:solidFill>
                <a:latin typeface="Arial Narrow" pitchFamily="34" charset="0"/>
              </a:rPr>
              <a:t>higher </a:t>
            </a:r>
            <a:r>
              <a:rPr lang="en-US" sz="2400">
                <a:solidFill>
                  <a:srgbClr val="C00000"/>
                </a:solidFill>
                <a:latin typeface="Arial Narrow" pitchFamily="34" charset="0"/>
              </a:rPr>
              <a:t>the clock speed, the more instructions the CPU can execute per second, resulting in a faster running computer system.</a:t>
            </a:r>
          </a:p>
        </p:txBody>
      </p:sp>
      <p:pic>
        <p:nvPicPr>
          <p:cNvPr id="51210" name="Picture 10" descr="A diagram representing the CPU clock output">
            <a:extLst>
              <a:ext uri="{FF2B5EF4-FFF2-40B4-BE49-F238E27FC236}">
                <a16:creationId xmlns:a16="http://schemas.microsoft.com/office/drawing/2014/main" id="{8509D840-10A2-41A5-9AFC-8144CAA7E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981075"/>
            <a:ext cx="33861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>
            <a:extLst>
              <a:ext uri="{FF2B5EF4-FFF2-40B4-BE49-F238E27FC236}">
                <a16:creationId xmlns:a16="http://schemas.microsoft.com/office/drawing/2014/main" id="{C3A32E68-E7A1-4505-B6CB-F3A60FC22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CPU characteristics vs. performance</a:t>
            </a:r>
            <a:endParaRPr lang="en-GB" dirty="0"/>
          </a:p>
        </p:txBody>
      </p:sp>
      <p:sp>
        <p:nvSpPr>
          <p:cNvPr id="17411" name="Content Placeholder 5">
            <a:extLst>
              <a:ext uri="{FF2B5EF4-FFF2-40B4-BE49-F238E27FC236}">
                <a16:creationId xmlns:a16="http://schemas.microsoft.com/office/drawing/2014/main" id="{88E85AF3-0695-482D-8975-FE9436EFC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052513"/>
            <a:ext cx="5400675" cy="446405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GB" alt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Cache</a:t>
            </a:r>
            <a:r>
              <a:rPr lang="en-GB" altLang="en-US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size:</a:t>
            </a:r>
          </a:p>
          <a:p>
            <a:pPr eaLnBrk="1" hangingPunct="1"/>
            <a:r>
              <a:rPr lang="en-GB" altLang="en-US" sz="2400">
                <a:latin typeface="Arial Narrow" panose="020B0606020202030204" pitchFamily="34" charset="0"/>
              </a:rPr>
              <a:t>Cache memory is a small amount of very fast memory that is built into the CPU. </a:t>
            </a:r>
            <a:r>
              <a:rPr lang="en-GB" altLang="en-US" sz="2400" b="1">
                <a:latin typeface="Arial Narrow" panose="020B0606020202030204" pitchFamily="34" charset="0"/>
              </a:rPr>
              <a:t>Blocks</a:t>
            </a:r>
            <a:r>
              <a:rPr lang="en-GB" altLang="en-US" sz="2400">
                <a:latin typeface="Arial Narrow" panose="020B0606020202030204" pitchFamily="34" charset="0"/>
              </a:rPr>
              <a:t> of instructions and data that are in use by the CPU are copied from RAM into cache memory, along with the associated memory addresses. </a:t>
            </a:r>
          </a:p>
          <a:p>
            <a:pPr eaLnBrk="1" hangingPunct="1"/>
            <a:r>
              <a:rPr lang="en-GB" altLang="en-US" sz="2400">
                <a:latin typeface="Arial Narrow" panose="020B0606020202030204" pitchFamily="34" charset="0"/>
              </a:rPr>
              <a:t>If the CPU needs to access a memory address it first checks the cache memory to see if there is a match. If there is then it access the contents of the cache version.</a:t>
            </a:r>
          </a:p>
          <a:p>
            <a:pPr eaLnBrk="1" hangingPunct="1"/>
            <a:endParaRPr lang="en-GB" altLang="en-US" sz="2400">
              <a:latin typeface="Arial Narrow" panose="020B0606020202030204" pitchFamily="34" charset="0"/>
            </a:endParaRPr>
          </a:p>
          <a:p>
            <a:pPr eaLnBrk="1" hangingPunct="1"/>
            <a:endParaRPr lang="en-GB" altLang="en-US" sz="2400"/>
          </a:p>
        </p:txBody>
      </p:sp>
      <p:pic>
        <p:nvPicPr>
          <p:cNvPr id="17414" name="Picture 6" descr="A simplified diagram showing L2 cache memory buffering data transfer between CPU and ROM">
            <a:extLst>
              <a:ext uri="{FF2B5EF4-FFF2-40B4-BE49-F238E27FC236}">
                <a16:creationId xmlns:a16="http://schemas.microsoft.com/office/drawing/2014/main" id="{85EB7126-155A-4121-92B8-9F0EACA890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1697038"/>
            <a:ext cx="365601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4B2949-7F42-4030-88BA-1DB9E17EA378}"/>
              </a:ext>
            </a:extLst>
          </p:cNvPr>
          <p:cNvSpPr txBox="1">
            <a:spLocks/>
          </p:cNvSpPr>
          <p:nvPr/>
        </p:nvSpPr>
        <p:spPr bwMode="auto">
          <a:xfrm>
            <a:off x="0" y="5207795"/>
            <a:ext cx="8928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Clr>
                <a:srgbClr val="7F7F7F"/>
              </a:buClr>
              <a:buFont typeface="Wingdings" panose="05000000000000000000" pitchFamily="2" charset="2"/>
              <a:buChar char="§"/>
              <a:defRPr sz="1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Wingdings" panose="05000000000000000000" pitchFamily="2" charset="2"/>
              <a:buChar char="§"/>
              <a:defRPr sz="1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Wingdings" panose="05000000000000000000" pitchFamily="2" charset="2"/>
              <a:buChar char="§"/>
              <a:defRPr sz="14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Wingdings" panose="05000000000000000000" pitchFamily="2" charset="2"/>
              <a:buChar char="§"/>
              <a:defRPr sz="14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4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Summary: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 CPU with a larger cache memory and more levels of cache memory will have a higher performance than one without cache memory.</a:t>
            </a:r>
            <a:endParaRPr lang="en-GB" altLang="en-US" sz="20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>
            <a:extLst>
              <a:ext uri="{FF2B5EF4-FFF2-40B4-BE49-F238E27FC236}">
                <a16:creationId xmlns:a16="http://schemas.microsoft.com/office/drawing/2014/main" id="{C20D5E56-83D8-4589-A002-D99051053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CPU characteristics vs. performance</a:t>
            </a:r>
            <a:endParaRPr lang="en-GB" dirty="0"/>
          </a:p>
        </p:txBody>
      </p:sp>
      <p:sp>
        <p:nvSpPr>
          <p:cNvPr id="17411" name="Content Placeholder 5">
            <a:extLst>
              <a:ext uri="{FF2B5EF4-FFF2-40B4-BE49-F238E27FC236}">
                <a16:creationId xmlns:a16="http://schemas.microsoft.com/office/drawing/2014/main" id="{BFCBCAC8-98E4-41DE-B708-821A0F49C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125538"/>
            <a:ext cx="8350250" cy="5230813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GB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en-GB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Cores:</a:t>
            </a:r>
          </a:p>
          <a:p>
            <a:pPr eaLnBrk="1" hangingPunct="1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multi-core processor is a single computing component with two or more independent actual processors (called "cores").</a:t>
            </a:r>
          </a:p>
          <a:p>
            <a:pPr eaLnBrk="1" hangingPunct="1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dual-core processor contains two cores and a quad-core processor contains four cores. Each core can process instructions independently of the other cores.</a:t>
            </a:r>
          </a:p>
          <a:p>
            <a:pPr eaLnBrk="1" hangingPunct="1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biggest performance gain when using a multi-core processor is when the software has been specifically written to run on multiple cores.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Summary:</a:t>
            </a:r>
          </a:p>
          <a:p>
            <a:pPr eaLnBrk="1" hangingPunct="1"/>
            <a:r>
              <a:rPr lang="en-GB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multi-core CPU will have a higher performance than a single-core CPU with the same clock speed.</a:t>
            </a: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643A7A40-1AE6-4218-A8E0-8248174A5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D8AB40A-4374-4897-B5EE-9F8913476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84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90CFE5C-983A-D74A-5AC5-E2578587F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389" y="1118937"/>
            <a:ext cx="2553702" cy="26831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5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783379C-045E-4010-ABDC-A270A0AA1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 flipH="1">
            <a:off x="-446669" y="442099"/>
            <a:ext cx="2514948" cy="1630750"/>
            <a:chOff x="-305" y="-4155"/>
            <a:chExt cx="2514948" cy="2174333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B0AB1BF-11AE-4CFF-85EC-E51DBD316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26548A0-953E-4FBA-97A5-592ACAF42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84FA27B-CD1F-421B-BB4F-B141F02FF4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CDBD6AB-1AC7-4807-9C34-01139BB7C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6" name="Graphic 25" descr="Accept">
            <a:extLst>
              <a:ext uri="{FF2B5EF4-FFF2-40B4-BE49-F238E27FC236}">
                <a16:creationId xmlns:a16="http://schemas.microsoft.com/office/drawing/2014/main" id="{00D7F125-2113-0C79-4DF9-F266A6127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504" y="1127419"/>
            <a:ext cx="4603161" cy="4603161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F5FDDF18-F156-4D2D-82C6-F55008E33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6847914" y="4560734"/>
            <a:ext cx="2296085" cy="2297265"/>
            <a:chOff x="-305" y="-1"/>
            <a:chExt cx="3832880" cy="2876136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822C29E-FFDD-45BC-A286-9C00C8E2D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E2381D-1763-4D42-A3A2-B2345DD35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2A622D5-9532-4E0C-B9A8-DAEDD46462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C0ABE88-5ADF-4A31-8505-78968DBB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2177088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04ECEF-AE74-483F-A141-2357BDA8D317}"/>
              </a:ext>
            </a:extLst>
          </p:cNvPr>
          <p:cNvSpPr/>
          <p:nvPr/>
        </p:nvSpPr>
        <p:spPr>
          <a:xfrm>
            <a:off x="276225" y="515938"/>
            <a:ext cx="8431213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ea typeface="Calibri" panose="020F0502020204030204" pitchFamily="34" charset="0"/>
              </a:rPr>
              <a:t>The purposes and the objectives CPU</a:t>
            </a:r>
            <a:r>
              <a:rPr lang="en-US" b="1" u="sng" dirty="0"/>
              <a:t>:</a:t>
            </a:r>
          </a:p>
          <a:p>
            <a:pPr>
              <a:defRPr/>
            </a:pP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The </a:t>
            </a:r>
            <a:r>
              <a:rPr lang="en-US" b="1" dirty="0"/>
              <a:t>purpose</a:t>
            </a:r>
            <a:r>
              <a:rPr lang="en-US" dirty="0"/>
              <a:t> &amp; </a:t>
            </a:r>
            <a:r>
              <a:rPr lang="en-US" b="1" dirty="0"/>
              <a:t>objective </a:t>
            </a:r>
            <a:r>
              <a:rPr lang="en-US" dirty="0"/>
              <a:t>of the Central Processing Unit (</a:t>
            </a:r>
            <a:r>
              <a:rPr lang="en-US" b="1" dirty="0"/>
              <a:t>CPU</a:t>
            </a:r>
            <a:r>
              <a:rPr lang="en-US" dirty="0"/>
              <a:t>) is to carry out program instructions.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Each </a:t>
            </a:r>
            <a:r>
              <a:rPr lang="en-US" b="1" dirty="0"/>
              <a:t>CPU</a:t>
            </a:r>
            <a:r>
              <a:rPr lang="en-US" dirty="0"/>
              <a:t> is designed to execute a specific group of instructions, the instruction set.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b="1" dirty="0"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>
            <a:extLst>
              <a:ext uri="{FF2B5EF4-FFF2-40B4-BE49-F238E27FC236}">
                <a16:creationId xmlns:a16="http://schemas.microsoft.com/office/drawing/2014/main" id="{72813516-7A1B-4902-9121-B7483475E5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5F7C64B5-DF5A-4C0C-BFCD-3A51353BF91A}" type="slidenum">
              <a:rPr lang="en-US" altLang="en-US" sz="1000" smtClean="0">
                <a:solidFill>
                  <a:srgbClr val="7F7F7F"/>
                </a:solidFill>
              </a:rPr>
              <a:pPr/>
              <a:t>3</a:t>
            </a:fld>
            <a:endParaRPr lang="en-US" altLang="en-US" sz="1000">
              <a:solidFill>
                <a:srgbClr val="7F7F7F"/>
              </a:solidFill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C584B233-B0D2-4947-B2A4-99CA9BD1A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04813"/>
            <a:ext cx="8280400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/>
              <a:t>A </a:t>
            </a:r>
            <a:r>
              <a:rPr lang="en-US" altLang="en-US" b="1"/>
              <a:t>central processing unit</a:t>
            </a:r>
            <a:r>
              <a:rPr lang="en-US" altLang="en-US"/>
              <a:t> (</a:t>
            </a:r>
            <a:r>
              <a:rPr lang="en-US" altLang="en-US" b="1"/>
              <a:t>CPU</a:t>
            </a:r>
            <a:r>
              <a:rPr lang="en-US" altLang="en-US"/>
              <a:t>), also called a </a:t>
            </a:r>
            <a:r>
              <a:rPr lang="en-US" altLang="en-US" b="1"/>
              <a:t>central processor</a:t>
            </a:r>
            <a:r>
              <a:rPr lang="en-US" altLang="en-US"/>
              <a:t> or </a:t>
            </a:r>
            <a:r>
              <a:rPr lang="en-US" altLang="en-US" b="1"/>
              <a:t>main processor</a:t>
            </a:r>
            <a:r>
              <a:rPr lang="en-US" altLang="en-US"/>
              <a:t>, is the </a:t>
            </a:r>
            <a:r>
              <a:rPr lang="en-US" altLang="en-US">
                <a:hlinkClick r:id="rId2" tooltip="Electronic circuit"/>
              </a:rPr>
              <a:t>electronic circuitry</a:t>
            </a:r>
            <a:r>
              <a:rPr lang="en-US" altLang="en-US"/>
              <a:t> within a </a:t>
            </a:r>
            <a:r>
              <a:rPr lang="en-US" altLang="en-US">
                <a:hlinkClick r:id="rId3" tooltip="Computer"/>
              </a:rPr>
              <a:t>computer</a:t>
            </a:r>
            <a:r>
              <a:rPr lang="en-US" altLang="en-US"/>
              <a:t> that executes </a:t>
            </a:r>
            <a:r>
              <a:rPr lang="en-US" altLang="en-US">
                <a:hlinkClick r:id="rId4" tooltip="Instruction (computing)"/>
              </a:rPr>
              <a:t>instructions</a:t>
            </a:r>
            <a:r>
              <a:rPr lang="en-US" altLang="en-US"/>
              <a:t> that make up a </a:t>
            </a:r>
            <a:r>
              <a:rPr lang="en-US" altLang="en-US">
                <a:hlinkClick r:id="rId5" tooltip="Computer program"/>
              </a:rPr>
              <a:t>computer program</a:t>
            </a:r>
            <a:r>
              <a:rPr lang="en-US" altLang="en-US"/>
              <a:t>. </a:t>
            </a:r>
          </a:p>
          <a:p>
            <a:pPr algn="just"/>
            <a:r>
              <a:rPr lang="en-US" altLang="en-US"/>
              <a:t>The CPU performs basic </a:t>
            </a:r>
            <a:r>
              <a:rPr lang="en-US" altLang="en-US">
                <a:hlinkClick r:id="rId6" tooltip="Arithmetic"/>
              </a:rPr>
              <a:t>arithmetic</a:t>
            </a:r>
            <a:r>
              <a:rPr lang="en-US" altLang="en-US"/>
              <a:t>, logic, controlling, and </a:t>
            </a:r>
            <a:r>
              <a:rPr lang="en-US" altLang="en-US">
                <a:hlinkClick r:id="rId7" tooltip="Input/output"/>
              </a:rPr>
              <a:t>input/output</a:t>
            </a:r>
            <a:r>
              <a:rPr lang="en-US" altLang="en-US"/>
              <a:t> (I/O) operations specified by the instructions in the program.</a:t>
            </a:r>
          </a:p>
          <a:p>
            <a:pPr algn="just"/>
            <a:r>
              <a:rPr lang="en-US" altLang="en-US"/>
              <a:t>The computer industry used the term "central processing unit" as early as 1955.Traditionally, the term "CPU" refers to a </a:t>
            </a:r>
            <a:r>
              <a:rPr lang="en-US" altLang="en-US">
                <a:hlinkClick r:id="rId8" tooltip="Processor (computing)"/>
              </a:rPr>
              <a:t>processor</a:t>
            </a:r>
            <a:r>
              <a:rPr lang="en-US" altLang="en-US"/>
              <a:t>, more specifically to its processing unit and </a:t>
            </a:r>
            <a:r>
              <a:rPr lang="en-US" altLang="en-US">
                <a:hlinkClick r:id="rId9" tooltip="Control unit"/>
              </a:rPr>
              <a:t>control unit</a:t>
            </a:r>
            <a:r>
              <a:rPr lang="en-US" altLang="en-US"/>
              <a:t> (CU), distinguishing these core elements of a computer from external components such as </a:t>
            </a:r>
            <a:r>
              <a:rPr lang="en-US" altLang="en-US">
                <a:hlinkClick r:id="rId10" tooltip="Main memory"/>
              </a:rPr>
              <a:t>main memory</a:t>
            </a:r>
            <a:r>
              <a:rPr lang="en-US" altLang="en-US"/>
              <a:t> and </a:t>
            </a:r>
            <a:r>
              <a:rPr lang="en-US" altLang="en-US">
                <a:hlinkClick r:id="rId11" tooltip="I/O"/>
              </a:rPr>
              <a:t>I/O</a:t>
            </a:r>
            <a:r>
              <a:rPr lang="en-US" altLang="en-US"/>
              <a:t> circuitry.</a:t>
            </a: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D5BB7F19-89F8-4A08-ACD6-7C8A2E5B5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92150"/>
            <a:ext cx="82804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2400"/>
              <a:t>The form, </a:t>
            </a:r>
            <a:r>
              <a:rPr lang="en-US" altLang="en-US" sz="2400">
                <a:hlinkClick r:id="rId2" tooltip="CPU design"/>
              </a:rPr>
              <a:t>design</a:t>
            </a:r>
            <a:r>
              <a:rPr lang="en-US" altLang="en-US" sz="2400"/>
              <a:t>, and implementation of CPUs have changed over the course of their history, but their fundamental operation remains almost unchanged. </a:t>
            </a:r>
          </a:p>
          <a:p>
            <a:pPr algn="just"/>
            <a:r>
              <a:rPr lang="en-US" altLang="en-US" sz="2400"/>
              <a:t>Principal components of a CPU include the </a:t>
            </a:r>
            <a:r>
              <a:rPr lang="en-US" altLang="en-US" sz="2400">
                <a:hlinkClick r:id="rId3" tooltip="Arithmetic logic unit"/>
              </a:rPr>
              <a:t>arithmetic logic unit</a:t>
            </a:r>
            <a:r>
              <a:rPr lang="en-US" altLang="en-US" sz="2400"/>
              <a:t> (ALU) that performs arithmetic and </a:t>
            </a:r>
            <a:r>
              <a:rPr lang="en-US" altLang="en-US" sz="2400">
                <a:hlinkClick r:id="rId4" tooltip="Logic operation"/>
              </a:rPr>
              <a:t>logic operations</a:t>
            </a:r>
            <a:r>
              <a:rPr lang="en-US" altLang="en-US" sz="2400"/>
              <a:t>, </a:t>
            </a:r>
            <a:r>
              <a:rPr lang="en-US" altLang="en-US" sz="2400">
                <a:hlinkClick r:id="rId5" tooltip="Processor register"/>
              </a:rPr>
              <a:t>processor registers</a:t>
            </a:r>
            <a:r>
              <a:rPr lang="en-US" altLang="en-US" sz="2400"/>
              <a:t> that supply </a:t>
            </a:r>
            <a:r>
              <a:rPr lang="en-US" altLang="en-US" sz="2400">
                <a:hlinkClick r:id="rId6" tooltip="Operand"/>
              </a:rPr>
              <a:t>operands</a:t>
            </a:r>
            <a:r>
              <a:rPr lang="en-US" altLang="en-US" sz="2400"/>
              <a:t> to the ALU and store the results of ALU operations, and a control unit that orchestrates the fetching (from memory) and execution of instructions by directing the coordinated operations of the ALU, registers and other components.</a:t>
            </a: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CB67B736-A335-48A5-8F87-C3A3B5609CDA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1062038"/>
            <a:ext cx="8610600" cy="946150"/>
            <a:chOff x="-193" y="0"/>
            <a:chExt cx="5760" cy="596"/>
          </a:xfrm>
        </p:grpSpPr>
        <p:sp>
          <p:nvSpPr>
            <p:cNvPr id="12298" name="Rectangle 2">
              <a:extLst>
                <a:ext uri="{FF2B5EF4-FFF2-40B4-BE49-F238E27FC236}">
                  <a16:creationId xmlns:a16="http://schemas.microsoft.com/office/drawing/2014/main" id="{8794E1E0-E613-4D09-BBE7-3968009EE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7F7F7F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7F7F7F"/>
                </a:buClr>
                <a:buFont typeface="Wingdings" panose="05000000000000000000" pitchFamily="2" charset="2"/>
                <a:buChar char="§"/>
                <a:defRPr sz="1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7F7F7F"/>
                </a:buClr>
                <a:buFont typeface="Wingdings" panose="05000000000000000000" pitchFamily="2" charset="2"/>
                <a:buChar char="§"/>
                <a:defRPr sz="14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7F7F7F"/>
                </a:buClr>
                <a:buFont typeface="Wingdings" panose="05000000000000000000" pitchFamily="2" charset="2"/>
                <a:buChar char="§"/>
                <a:defRPr sz="1400"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7F7F7F"/>
                </a:buClr>
                <a:buFont typeface="Wingdings" panose="05000000000000000000" pitchFamily="2" charset="2"/>
                <a:buChar char="§"/>
                <a:defRPr sz="1400"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299" name="Rectangle 3">
              <a:extLst>
                <a:ext uri="{FF2B5EF4-FFF2-40B4-BE49-F238E27FC236}">
                  <a16:creationId xmlns:a16="http://schemas.microsoft.com/office/drawing/2014/main" id="{455379D8-3A66-461E-A085-4C6C624B8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3" y="266"/>
              <a:ext cx="576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7F7F7F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7F7F7F"/>
                </a:buClr>
                <a:buFont typeface="Wingdings" panose="05000000000000000000" pitchFamily="2" charset="2"/>
                <a:buChar char="§"/>
                <a:defRPr sz="1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7F7F7F"/>
                </a:buClr>
                <a:buFont typeface="Wingdings" panose="05000000000000000000" pitchFamily="2" charset="2"/>
                <a:buChar char="§"/>
                <a:defRPr sz="14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7F7F7F"/>
                </a:buClr>
                <a:buFont typeface="Wingdings" panose="05000000000000000000" pitchFamily="2" charset="2"/>
                <a:buChar char="§"/>
                <a:defRPr sz="1400"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7F7F7F"/>
                </a:buClr>
                <a:buFont typeface="Wingdings" panose="05000000000000000000" pitchFamily="2" charset="2"/>
                <a:buChar char="§"/>
                <a:defRPr sz="1400"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  <a:defRPr sz="1400"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075" name="Title 7">
            <a:extLst>
              <a:ext uri="{FF2B5EF4-FFF2-40B4-BE49-F238E27FC236}">
                <a16:creationId xmlns:a16="http://schemas.microsoft.com/office/drawing/2014/main" id="{58412904-A7FA-4FB4-8611-3E31BD95D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8747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Arial" charset="0"/>
                <a:cs typeface="Arial" charset="0"/>
              </a:rPr>
              <a:t>The CPU</a:t>
            </a:r>
            <a:endParaRPr lang="en-GB" dirty="0"/>
          </a:p>
        </p:txBody>
      </p:sp>
      <p:sp>
        <p:nvSpPr>
          <p:cNvPr id="3076" name="Content Placeholder 8">
            <a:extLst>
              <a:ext uri="{FF2B5EF4-FFF2-40B4-BE49-F238E27FC236}">
                <a16:creationId xmlns:a16="http://schemas.microsoft.com/office/drawing/2014/main" id="{9492A557-BC81-44F3-B72D-BB7D4ED43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125538"/>
            <a:ext cx="8785225" cy="3311525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400" b="1" i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2400" i="1">
                <a:latin typeface="Arial" panose="020B0604020202020204" pitchFamily="34" charset="0"/>
                <a:cs typeface="Arial" panose="020B0604020202020204" pitchFamily="34" charset="0"/>
              </a:rPr>
              <a:t>entral </a:t>
            </a:r>
            <a:r>
              <a:rPr lang="en-US" altLang="en-US" sz="2400" b="1" i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2400" i="1">
                <a:latin typeface="Arial" panose="020B0604020202020204" pitchFamily="34" charset="0"/>
                <a:cs typeface="Arial" panose="020B0604020202020204" pitchFamily="34" charset="0"/>
              </a:rPr>
              <a:t>rocessing </a:t>
            </a:r>
            <a:r>
              <a:rPr lang="en-US" altLang="en-US" sz="2400" b="1" i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en-US" sz="2400" i="1">
                <a:latin typeface="Arial" panose="020B0604020202020204" pitchFamily="34" charset="0"/>
                <a:cs typeface="Arial" panose="020B0604020202020204" pitchFamily="34" charset="0"/>
              </a:rPr>
              <a:t>nit)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is the ‘brains’ of the computer.</a:t>
            </a:r>
            <a:endParaRPr lang="en-US" alt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altLang="en-US"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 of the CPU is to carry out program instructions </a:t>
            </a:r>
            <a:r>
              <a:rPr lang="en-GB" altLang="en-US" sz="2400" i="1">
                <a:latin typeface="Arial" panose="020B0604020202020204" pitchFamily="34" charset="0"/>
                <a:cs typeface="Arial" panose="020B0604020202020204" pitchFamily="34" charset="0"/>
              </a:rPr>
              <a:t>(each CPU type is designed to understand a specific group of instructions, the </a:t>
            </a:r>
            <a:r>
              <a:rPr lang="en-GB" altLang="en-US" sz="2400" b="1" i="1">
                <a:latin typeface="Arial" panose="020B0604020202020204" pitchFamily="34" charset="0"/>
                <a:cs typeface="Arial" panose="020B0604020202020204" pitchFamily="34" charset="0"/>
              </a:rPr>
              <a:t>instruction set</a:t>
            </a:r>
            <a:r>
              <a:rPr lang="en-GB" altLang="en-US" sz="2400" i="1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On personal computers and small workstations, the CPU is housed in a single chip</a:t>
            </a:r>
            <a:b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called a </a:t>
            </a:r>
            <a:r>
              <a:rPr lang="en-US" altLang="en-US" sz="2400" i="1">
                <a:latin typeface="Arial" panose="020B0604020202020204" pitchFamily="34" charset="0"/>
                <a:cs typeface="Arial" panose="020B0604020202020204" pitchFamily="34" charset="0"/>
              </a:rPr>
              <a:t>microprocessor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8234DF3E-90CD-487D-8296-ABCA1FCFFC44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3860800"/>
            <a:ext cx="6119813" cy="2997200"/>
            <a:chOff x="1691680" y="3861048"/>
            <a:chExt cx="6120680" cy="2996952"/>
          </a:xfrm>
        </p:grpSpPr>
        <p:pic>
          <p:nvPicPr>
            <p:cNvPr id="12295" name="Picture 7" descr="A typical CPU, turned over to show the pins that connect it to the motherboard - click in the centre to zoom in">
              <a:extLst>
                <a:ext uri="{FF2B5EF4-FFF2-40B4-BE49-F238E27FC236}">
                  <a16:creationId xmlns:a16="http://schemas.microsoft.com/office/drawing/2014/main" id="{68A76DB0-17AB-4E11-B2EA-62D366151C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8598" y="3861048"/>
              <a:ext cx="3553762" cy="2996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47425B5-7CFC-46CE-AAC5-5625C4203C6D}"/>
                </a:ext>
              </a:extLst>
            </p:cNvPr>
            <p:cNvSpPr txBox="1"/>
            <p:nvPr/>
          </p:nvSpPr>
          <p:spPr bwMode="auto">
            <a:xfrm>
              <a:off x="1691680" y="5157929"/>
              <a:ext cx="2299026" cy="109052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GB" sz="1600" dirty="0">
                  <a:latin typeface="Arial" pitchFamily="34" charset="0"/>
                  <a:cs typeface="Arial" pitchFamily="34" charset="0"/>
                </a:rPr>
                <a:t>A typical modern CPU</a:t>
              </a:r>
            </a:p>
            <a:p>
              <a:pPr eaLnBrk="1" hangingPunct="1">
                <a:defRPr/>
              </a:pPr>
              <a:r>
                <a:rPr lang="en-GB" sz="1600" dirty="0">
                  <a:latin typeface="Arial" pitchFamily="34" charset="0"/>
                  <a:cs typeface="Arial" pitchFamily="34" charset="0"/>
                </a:rPr>
                <a:t>design showing the</a:t>
              </a:r>
            </a:p>
            <a:p>
              <a:pPr eaLnBrk="1" hangingPunct="1">
                <a:defRPr/>
              </a:pPr>
              <a:r>
                <a:rPr lang="en-GB" sz="1600" dirty="0">
                  <a:latin typeface="Arial" pitchFamily="34" charset="0"/>
                  <a:cs typeface="Arial" pitchFamily="34" charset="0"/>
                </a:rPr>
                <a:t>pins that connect it</a:t>
              </a:r>
            </a:p>
            <a:p>
              <a:pPr eaLnBrk="1" hangingPunct="1">
                <a:defRPr/>
              </a:pPr>
              <a:r>
                <a:rPr lang="en-GB" sz="1600" dirty="0">
                  <a:latin typeface="Arial" pitchFamily="34" charset="0"/>
                  <a:cs typeface="Arial" pitchFamily="34" charset="0"/>
                </a:rPr>
                <a:t>to the motherboard</a:t>
              </a:r>
            </a:p>
          </p:txBody>
        </p:sp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3DC6468D-D030-4F5D-B6DA-6F2A75CFD638}"/>
                </a:ext>
              </a:extLst>
            </p:cNvPr>
            <p:cNvSpPr/>
            <p:nvPr/>
          </p:nvSpPr>
          <p:spPr bwMode="auto">
            <a:xfrm>
              <a:off x="3924021" y="5516674"/>
              <a:ext cx="530300" cy="29366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74DF018-27CD-4973-8D5D-9839118DD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913"/>
            <a:ext cx="8496943" cy="792162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dirty="0">
                <a:latin typeface="Arial" charset="0"/>
                <a:cs typeface="Arial" charset="0"/>
              </a:rPr>
              <a:t>What are the components of a typical CPU? </a:t>
            </a:r>
            <a:endParaRPr lang="en-GB" sz="4000" dirty="0">
              <a:latin typeface="Arial" charset="0"/>
              <a:cs typeface="Aria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91CE9-4E1D-4808-B5BF-7A6E6E6B4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052513"/>
            <a:ext cx="8497887" cy="53292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There are huge variations in CPU designs but most will share the following key components:</a:t>
            </a:r>
          </a:p>
          <a:p>
            <a:pPr eaLnBrk="1" hangingPunct="1"/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GB" altLang="en-US"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 clock</a:t>
            </a:r>
            <a:endParaRPr lang="en-GB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altLang="en-US"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unit</a:t>
            </a:r>
            <a:endParaRPr lang="en-GB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GB" altLang="en-US"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 unit </a:t>
            </a: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which consists of: </a:t>
            </a:r>
          </a:p>
          <a:p>
            <a:pPr lvl="1" eaLnBrk="1" hangingPunct="1"/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arithmetic logic unit</a:t>
            </a:r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 (ALU)</a:t>
            </a:r>
          </a:p>
          <a:p>
            <a:pPr lvl="1" eaLnBrk="1" hangingPunct="1"/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floating point unit</a:t>
            </a:r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 (FPU</a:t>
            </a:r>
          </a:p>
          <a:p>
            <a:pPr lvl="1" eaLnBrk="1" hangingPunct="1"/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Various </a:t>
            </a:r>
            <a:r>
              <a:rPr lang="en-GB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registers</a:t>
            </a:r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 such as the </a:t>
            </a:r>
            <a:r>
              <a:rPr lang="en-GB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accumulator.</a:t>
            </a:r>
            <a:endParaRPr lang="en-GB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Various </a:t>
            </a:r>
            <a:r>
              <a:rPr lang="en-GB" altLang="en-US"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buses</a:t>
            </a:r>
            <a:endParaRPr lang="en-GB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altLang="en-US"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 management unit</a:t>
            </a:r>
            <a:endParaRPr lang="en-GB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C59C1155-1EC9-46BF-B100-5F06196A1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913"/>
            <a:ext cx="8496943" cy="792162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dirty="0">
                <a:latin typeface="Arial" charset="0"/>
                <a:cs typeface="Arial" charset="0"/>
              </a:rPr>
              <a:t>Typical CPU components – </a:t>
            </a:r>
            <a:r>
              <a:rPr lang="en-GB" b="1" dirty="0">
                <a:latin typeface="Arial" charset="0"/>
                <a:cs typeface="Arial" charset="0"/>
              </a:rPr>
              <a:t>the clock</a:t>
            </a:r>
            <a:endParaRPr lang="en-GB" sz="4000" dirty="0">
              <a:latin typeface="Arial" charset="0"/>
              <a:cs typeface="Aria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3B49E-AE9E-41F4-8CE3-2B407A283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052513"/>
            <a:ext cx="8497887" cy="5616575"/>
          </a:xfrm>
        </p:spPr>
        <p:txBody>
          <a:bodyPr/>
          <a:lstStyle/>
          <a:p>
            <a:pPr eaLnBrk="1" hangingPunct="1"/>
            <a:r>
              <a:rPr lang="en-GB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GB" altLang="en-US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 clock</a:t>
            </a:r>
            <a:r>
              <a:rPr lang="en-GB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regulates the rate at which the CPU runs and synchronizes all the various computer components. </a:t>
            </a:r>
          </a:p>
          <a:p>
            <a:pPr eaLnBrk="1" hangingPunct="1"/>
            <a:r>
              <a:rPr lang="en-GB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The higher the clock frequency, the more instructions the CPU can execute per second.</a:t>
            </a:r>
          </a:p>
          <a:p>
            <a:pPr eaLnBrk="1" hangingPunct="1"/>
            <a:r>
              <a:rPr lang="en-GB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The speed of the clock (</a:t>
            </a:r>
            <a:r>
              <a:rPr lang="en-GB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and therefore the speed of the CPU</a:t>
            </a:r>
            <a:r>
              <a:rPr lang="en-GB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) is measured in Megahertz (MHz).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7BBAC9F5-6FAE-4A75-8E62-C15D15C21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913"/>
            <a:ext cx="8712968" cy="792162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2400" dirty="0">
                <a:latin typeface="Arial" charset="0"/>
                <a:cs typeface="Arial" charset="0"/>
              </a:rPr>
              <a:t>Typical CPU components – </a:t>
            </a:r>
            <a:r>
              <a:rPr lang="en-GB" sz="2400" b="1" dirty="0">
                <a:latin typeface="Arial" charset="0"/>
                <a:cs typeface="Arial" charset="0"/>
              </a:rPr>
              <a:t>the control unit </a:t>
            </a:r>
            <a:endParaRPr lang="en-GB" sz="3200" b="1" dirty="0">
              <a:latin typeface="Arial" charset="0"/>
              <a:cs typeface="Aria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A6965-A365-49AD-9825-BCAFDF0BA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052513"/>
            <a:ext cx="8497887" cy="5616575"/>
          </a:xfrm>
        </p:spPr>
        <p:txBody>
          <a:bodyPr/>
          <a:lstStyle/>
          <a:p>
            <a:pPr eaLnBrk="1" hangingPunct="1"/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altLang="en-US"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unit</a:t>
            </a:r>
            <a:r>
              <a:rPr lang="en-GB" altLang="en-US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performs the tasks of:</a:t>
            </a:r>
          </a:p>
          <a:p>
            <a:pPr lvl="1" eaLnBrk="1" hangingPunct="1">
              <a:buFont typeface="Wingdings 2" panose="05020102010507070707" pitchFamily="18" charset="2"/>
              <a:buChar char=""/>
            </a:pPr>
            <a:r>
              <a:rPr lang="en-GB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Fetching</a:t>
            </a: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 instructions from memory</a:t>
            </a:r>
          </a:p>
          <a:p>
            <a:pPr lvl="1" eaLnBrk="1" hangingPunct="1">
              <a:buFont typeface="Wingdings 2" panose="05020102010507070707" pitchFamily="18" charset="2"/>
              <a:buChar char=""/>
            </a:pPr>
            <a:r>
              <a:rPr lang="en-GB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Decoding</a:t>
            </a: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 the instructions</a:t>
            </a:r>
          </a:p>
          <a:p>
            <a:pPr lvl="1" eaLnBrk="1" hangingPunct="1">
              <a:buFont typeface="Wingdings 2" panose="05020102010507070707" pitchFamily="18" charset="2"/>
              <a:buChar char=""/>
            </a:pP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Managing the </a:t>
            </a:r>
            <a:r>
              <a:rPr lang="en-GB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execution</a:t>
            </a: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 of instructions and the storing of the results</a:t>
            </a:r>
          </a:p>
          <a:p>
            <a:pPr eaLnBrk="1" hangingPunct="1"/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It does this mainly by controlling the links between the other components of the CPU.</a:t>
            </a:r>
          </a:p>
          <a:p>
            <a:pPr eaLnBrk="1" hangingPunct="1"/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It also contains various registers such as:</a:t>
            </a:r>
          </a:p>
          <a:p>
            <a:pPr lvl="1" eaLnBrk="1" hangingPunct="1"/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 the </a:t>
            </a:r>
            <a:r>
              <a:rPr lang="en-GB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Program Counter </a:t>
            </a: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which stores the memory address of the next instruction.</a:t>
            </a:r>
          </a:p>
          <a:p>
            <a:pPr lvl="1" eaLnBrk="1" hangingPunct="1"/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 the </a:t>
            </a:r>
            <a:r>
              <a:rPr lang="en-GB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Current Instruction register </a:t>
            </a: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which stores the instruction currently being executed.</a:t>
            </a: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en-GB" alt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BC7D3326-E7AD-4BF1-B09E-6457591D0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88913"/>
            <a:ext cx="8856984" cy="792162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2400" dirty="0">
                <a:latin typeface="Arial" charset="0"/>
                <a:cs typeface="Arial" charset="0"/>
              </a:rPr>
              <a:t>Typical CPU components – </a:t>
            </a:r>
            <a:r>
              <a:rPr lang="en-GB" sz="2400" b="1" dirty="0">
                <a:latin typeface="Arial" charset="0"/>
                <a:cs typeface="Arial" charset="0"/>
              </a:rPr>
              <a:t>the INSTRUCTION unit </a:t>
            </a:r>
            <a:endParaRPr lang="en-GB" sz="3200" dirty="0">
              <a:latin typeface="Arial" charset="0"/>
              <a:cs typeface="Aria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0DCD0-3A52-4898-91FA-A4EBFADCE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052513"/>
            <a:ext cx="8497887" cy="4968875"/>
          </a:xfrm>
        </p:spPr>
        <p:txBody>
          <a:bodyPr/>
          <a:lstStyle/>
          <a:p>
            <a:pPr eaLnBrk="1" hangingPunct="1"/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GB" altLang="en-US"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 unit </a:t>
            </a: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consists of: </a:t>
            </a:r>
          </a:p>
          <a:p>
            <a:pPr lvl="1" eaLnBrk="1" hangingPunct="1"/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arithmetic logic unit</a:t>
            </a:r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 (ALU) which </a:t>
            </a:r>
            <a:r>
              <a:rPr lang="en-GB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executes</a:t>
            </a:r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 basic arithmetic and logical operations on integer data that it is linked to. Examples of such operations include: </a:t>
            </a:r>
          </a:p>
          <a:p>
            <a:pPr lvl="2" eaLnBrk="1" hangingPunct="1"/>
            <a:r>
              <a:rPr lang="en-GB" altLang="en-US" sz="1600">
                <a:latin typeface="Arial" panose="020B0604020202020204" pitchFamily="34" charset="0"/>
                <a:cs typeface="Arial" panose="020B0604020202020204" pitchFamily="34" charset="0"/>
              </a:rPr>
              <a:t>Integer arithmetic operations (</a:t>
            </a:r>
            <a:r>
              <a:rPr lang="en-GB" altLang="en-US" sz="1600" i="1">
                <a:latin typeface="Arial" panose="020B0604020202020204" pitchFamily="34" charset="0"/>
                <a:cs typeface="Arial" panose="020B0604020202020204" pitchFamily="34" charset="0"/>
              </a:rPr>
              <a:t>addition, subtraction</a:t>
            </a:r>
            <a:r>
              <a:rPr lang="en-GB" altLang="en-US" sz="16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2" eaLnBrk="1" hangingPunct="1"/>
            <a:r>
              <a:rPr lang="en-GB" altLang="en-US" sz="1600">
                <a:latin typeface="Arial" panose="020B0604020202020204" pitchFamily="34" charset="0"/>
                <a:cs typeface="Arial" panose="020B0604020202020204" pitchFamily="34" charset="0"/>
              </a:rPr>
              <a:t>Logic operations (</a:t>
            </a:r>
            <a:r>
              <a:rPr lang="en-GB" altLang="en-US" sz="1600" i="1">
                <a:latin typeface="Arial" panose="020B0604020202020204" pitchFamily="34" charset="0"/>
                <a:cs typeface="Arial" panose="020B0604020202020204" pitchFamily="34" charset="0"/>
              </a:rPr>
              <a:t>AND, NOT, OR, XOR</a:t>
            </a:r>
            <a:r>
              <a:rPr lang="en-GB" altLang="en-US" sz="16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eaLnBrk="1" hangingPunct="1"/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floating point unit</a:t>
            </a:r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 (FPU) which performs math functions on floating point numbers (</a:t>
            </a:r>
            <a:r>
              <a:rPr lang="en-GB" altLang="en-US" sz="1800" i="1">
                <a:latin typeface="Arial" panose="020B0604020202020204" pitchFamily="34" charset="0"/>
                <a:cs typeface="Arial" panose="020B0604020202020204" pitchFamily="34" charset="0"/>
              </a:rPr>
              <a:t>non-integer numbers</a:t>
            </a:r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1" eaLnBrk="1" hangingPunct="1"/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Various </a:t>
            </a:r>
            <a:r>
              <a:rPr lang="en-GB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registers</a:t>
            </a:r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 such as the </a:t>
            </a:r>
            <a:r>
              <a:rPr lang="en-GB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accumulator</a:t>
            </a:r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 that are used while instructions are being executed.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1346</TotalTime>
  <Words>1470</Words>
  <Application>Microsoft Office PowerPoint</Application>
  <PresentationFormat>On-screen Show (4:3)</PresentationFormat>
  <Paragraphs>139</Paragraphs>
  <Slides>18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The CPU</vt:lpstr>
      <vt:lpstr>What are the components of a typical CPU? </vt:lpstr>
      <vt:lpstr>Typical CPU components – the clock</vt:lpstr>
      <vt:lpstr>Typical CPU components – the control unit </vt:lpstr>
      <vt:lpstr>Typical CPU components – the INSTRUCTION unit </vt:lpstr>
      <vt:lpstr>Typical CPU components – Buses</vt:lpstr>
      <vt:lpstr>PowerPoint Presentation</vt:lpstr>
      <vt:lpstr>The functions of the CPU</vt:lpstr>
      <vt:lpstr>The functions of the CPU</vt:lpstr>
      <vt:lpstr>The functions of the CPU</vt:lpstr>
      <vt:lpstr>CPU characteristics vs. performance</vt:lpstr>
      <vt:lpstr>CPU characteristics vs. performance</vt:lpstr>
      <vt:lpstr>CPU characteristics vs. performance</vt:lpstr>
      <vt:lpstr>Thank You</vt:lpstr>
    </vt:vector>
  </TitlesOfParts>
  <Company>sxc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admn04</dc:creator>
  <cp:lastModifiedBy>goran nori</cp:lastModifiedBy>
  <cp:revision>202</cp:revision>
  <dcterms:created xsi:type="dcterms:W3CDTF">2004-09-03T19:54:13Z</dcterms:created>
  <dcterms:modified xsi:type="dcterms:W3CDTF">2024-01-14T06:53:25Z</dcterms:modified>
</cp:coreProperties>
</file>