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59" r:id="rId6"/>
    <p:sldId id="260" r:id="rId7"/>
    <p:sldId id="269" r:id="rId8"/>
    <p:sldId id="270" r:id="rId9"/>
    <p:sldId id="271" r:id="rId10"/>
    <p:sldId id="272" r:id="rId11"/>
    <p:sldId id="264" r:id="rId12"/>
    <p:sldId id="273" r:id="rId13"/>
    <p:sldId id="274" r:id="rId14"/>
    <p:sldId id="276" r:id="rId15"/>
    <p:sldId id="278" r:id="rId16"/>
    <p:sldId id="279" r:id="rId17"/>
    <p:sldId id="287" r:id="rId18"/>
    <p:sldId id="280" r:id="rId19"/>
    <p:sldId id="281" r:id="rId20"/>
    <p:sldId id="290" r:id="rId21"/>
    <p:sldId id="295" r:id="rId22"/>
    <p:sldId id="308" r:id="rId23"/>
    <p:sldId id="296" r:id="rId24"/>
    <p:sldId id="306" r:id="rId25"/>
    <p:sldId id="3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50E8-CC5A-4FE7-56F4-1E4796B84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850F2-64AA-B7E3-3EA4-3C8DFE556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A2DC4-F471-DE57-B8F1-72297A95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6C0-6923-495F-B113-CDAFC040D7F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9EAFD-BEC0-23E6-EEE0-9F5CC91A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5AAFC-93F2-9CA5-0503-79F71290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DAF3-C3FB-40EA-AF90-7B6250BE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5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2BB3-8C5F-BB16-C925-E766B883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A2643-8682-8FB1-15E6-BE55938A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6F4BA-60C2-DB80-2A51-A090AA64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6C0-6923-495F-B113-CDAFC040D7F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5CF1-1A6E-F029-2832-6D4823F6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5205E-3435-6BE3-DB6A-06AB36DC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DAF3-C3FB-40EA-AF90-7B6250BE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5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06EE38-FB3E-0407-F456-1A2262E5B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50F0F-D2A6-06B9-214C-9645D38CC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D036F-85CF-69BD-FA5F-C0E8E85E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6C0-6923-495F-B113-CDAFC040D7F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79811-DBE0-A148-4254-56EBFE295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52DE0-5F9C-4B41-EDF3-65066A30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DAF3-C3FB-40EA-AF90-7B6250BE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5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275C-A279-97A9-D128-7D8CFC5D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8BA58-9FE2-63D3-EB1D-F5A9323F3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1D6A0-569D-DD18-1B2B-0CC0F2A5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6C0-6923-495F-B113-CDAFC040D7F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4506D-CB9E-EE66-811D-F00AD3AE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983F8-2951-C4CD-FDDD-2D61E1D2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DAF3-C3FB-40EA-AF90-7B6250BE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8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6281-7E1E-459B-FB89-A10FA4ED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BEE81-FBA3-1032-1083-8C5D7F430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BC2D4-573B-EA4E-35A4-0AAF2B0B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6C0-6923-495F-B113-CDAFC040D7F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E0F35-3C39-68E5-C554-1E9FBD6A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4952E-572D-5E47-E4D8-76E144BD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DAF3-C3FB-40EA-AF90-7B6250BE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70B6-BAA0-949F-5581-45DED587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F8ABD-D1FF-9B2C-9968-AC573D10A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FFD3B-5F78-F841-58BE-8E5EDAC5C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814D0-57E5-7B98-B5E3-6A7B6D01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6C0-6923-495F-B113-CDAFC040D7F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9CE9D-FE91-E144-6C60-0E05AB32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502EE-499C-B637-B2F6-138139D3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DAF3-C3FB-40EA-AF90-7B6250BE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2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12DAB-5DA5-8A7B-21B4-91F42972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E4BD3-B8E7-C8E3-037C-1631B0C3E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A4DDC-FF1C-D559-67D8-BB31BD24F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D77EC-DD36-AC35-DFB2-93A3373F4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DF976-AFF0-8982-43BA-46EDAF2B6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C393D-D264-94D3-BD83-99EE68DE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6C0-6923-495F-B113-CDAFC040D7F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E0711-1C45-DA06-DB5A-A790092B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85F5A-128F-AFE4-61C6-C10928D3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DAF3-C3FB-40EA-AF90-7B6250BE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6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241B-314C-601C-55C7-35C951DF2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D04F0-C936-0463-55C1-A153E718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6C0-6923-495F-B113-CDAFC040D7F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AFE9D-088B-E3A7-00E0-A41EDAD7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CAC1E-6852-9A31-7C25-5F595DF9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DAF3-C3FB-40EA-AF90-7B6250BE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8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4C87F-1FD0-E090-EAE8-15F5D44A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6C0-6923-495F-B113-CDAFC040D7F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DDBD4-12F9-A6BB-730E-3636A874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3869B-7868-B321-DEC9-60218506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DAF3-C3FB-40EA-AF90-7B6250BE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8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AEA9-9B15-897C-DFB6-7E3BB760D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C2773-8C53-B03D-0F72-C7F74C5AB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867BE-8EFF-F1D5-19A5-17039351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2D1AA-0CC5-C144-B191-7F6BF210F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6C0-6923-495F-B113-CDAFC040D7F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5EAEC-5BF4-E88E-6404-D21F1E5C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12CFF-B27E-D54D-2207-3083C382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DAF3-C3FB-40EA-AF90-7B6250BE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3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04FC2-46DC-5754-4B9C-05F27AA0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41704-BD86-22F8-7001-A63B30D64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98EEE-A766-F325-A246-7F87CF5BA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28F5A-0E4F-5399-CF95-61B87367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6C0-6923-495F-B113-CDAFC040D7F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16435-033D-6616-F37F-0F312BD5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CC4CF-F6D7-04E4-6EB2-E49F414D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DAF3-C3FB-40EA-AF90-7B6250BE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1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1738EA-6C13-F8A9-C785-4BEA9221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E3544-D1A7-522E-80F9-5DF6751E2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68CD3-B8D3-519B-E278-5A99E50B4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B6C0-6923-495F-B113-CDAFC040D7F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BC271-4525-668A-EB62-F85DC09F9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7762E-FA24-8E81-3490-947589142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5DAF3-C3FB-40EA-AF90-7B6250BE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3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191C-663A-4896-F19E-78CC60EBC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Chronic renal diseases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0D8A7-61D0-E2ED-12F1-5872B2602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7" y="4227225"/>
            <a:ext cx="5321508" cy="200118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800" b="1" dirty="0"/>
              <a:t> </a:t>
            </a:r>
          </a:p>
          <a:p>
            <a:pPr algn="l"/>
            <a:r>
              <a:rPr lang="en-US" sz="2400" b="1" dirty="0"/>
              <a:t>                               By</a:t>
            </a:r>
          </a:p>
          <a:p>
            <a:pPr algn="l"/>
            <a:r>
              <a:rPr lang="en-US" sz="2400" b="1" dirty="0"/>
              <a:t>Dr. Muhammad Abdullah Shwani</a:t>
            </a:r>
          </a:p>
          <a:p>
            <a:pPr algn="l"/>
            <a:r>
              <a:rPr lang="en-US" sz="2400" b="1" dirty="0"/>
              <a:t>Assistant professor/Consultant urologist</a:t>
            </a:r>
          </a:p>
          <a:p>
            <a:pPr algn="l"/>
            <a:r>
              <a:rPr lang="en-US" sz="2400" b="1" dirty="0"/>
              <a:t>Kurdistan Higher Council of Medical Specialties (KHCMS)</a:t>
            </a:r>
          </a:p>
          <a:p>
            <a:pPr algn="l"/>
            <a:r>
              <a:rPr lang="en-US" sz="2400" b="1" dirty="0"/>
              <a:t>                      drmalshwani@mail.com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282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6D57C-3A25-1785-9B33-5CE15F16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5869B-86E9-EAF5-53F7-C853F4DAE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1" y="1933910"/>
            <a:ext cx="10515600" cy="435133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USG (</a:t>
            </a:r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</a:rPr>
              <a:t>U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ltrasonography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)Renal size and texture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IVU (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Intravenous urography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CT may </a:t>
            </a:r>
            <a:r>
              <a:rPr lang="en-US" b="1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shaw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 cortical scarring, retroperitoneal fibrosis, urinary obstruction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Renal biopsy In unexplained CRF with normal-sized kidneys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3492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C16ED-738C-54B0-38C0-4323A517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Complications of CRF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D816A-426C-FEDB-4D28-D00F44B67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Anaemia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due</a:t>
            </a: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Erythropoietin deficiency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Bone marrow toxins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Bone marrow fibrosis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Hematinic deficiency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 (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iron, B6, B12 )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RBC destruction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Blood loss.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Renal osteodystrophy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Skin disorders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Pruritus because of :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Retention of nitrogenous waste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Hypercalcemia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Hyperphosphatemia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Iron deficiency</a:t>
            </a:r>
            <a:endParaRPr lang="en-US" b="1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0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7E0D2-0BB7-8869-E0CF-9A653448E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1999-6885-4C73-B5A0-BB741810F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effectLst/>
                <a:latin typeface="Source Sans Pro" panose="020B0503030403020204" pitchFamily="34" charset="0"/>
              </a:rPr>
              <a:t>G.I.T Complications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effectLst/>
                <a:latin typeface="Source Sans Pro" panose="020B0503030403020204" pitchFamily="34" charset="0"/>
              </a:rPr>
              <a:t> Impaired gastric emptying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latin typeface="Source Sans Pro" panose="020B0503030403020204" pitchFamily="34" charset="0"/>
              </a:rPr>
              <a:t>R</a:t>
            </a:r>
            <a:r>
              <a:rPr lang="en-US" b="1" i="0" dirty="0">
                <a:effectLst/>
                <a:latin typeface="Source Sans Pro" panose="020B0503030403020204" pitchFamily="34" charset="0"/>
              </a:rPr>
              <a:t>eflux esophagitis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effectLst/>
                <a:latin typeface="Source Sans Pro" panose="020B0503030403020204" pitchFamily="34" charset="0"/>
              </a:rPr>
              <a:t> Peptic ulceration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latin typeface="Source Sans Pro" panose="020B0503030403020204" pitchFamily="34" charset="0"/>
              </a:rPr>
              <a:t>A</a:t>
            </a:r>
            <a:r>
              <a:rPr lang="en-US" b="1" i="0" dirty="0">
                <a:effectLst/>
                <a:latin typeface="Source Sans Pro" panose="020B0503030403020204" pitchFamily="34" charset="0"/>
              </a:rPr>
              <a:t>cute pancreatitis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effectLst/>
                <a:latin typeface="Source Sans Pro" panose="020B0503030403020204" pitchFamily="34" charset="0"/>
              </a:rPr>
              <a:t> Constipation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586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B4A9-55AA-483A-C520-89FC359B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394C3-5C4D-887E-1E28-A3308EF41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Metabolic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Gout (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Hyperuricemia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Lipids- hypercholesterolemia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Endocrine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Hyperprolactinemia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 Decreased LH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Decreased testosterone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Abnormalities of GH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Abnormal thyroid function</a:t>
            </a:r>
            <a:endParaRPr lang="en-US" b="1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897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011B-55D1-A7BD-5EAA-DE83F8164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Complications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9FCC1-89B5-A7B7-7802-2E331C19A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CNS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Cerebral function impairment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Seizure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Dementia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Peripheral neuropathy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Autonomic disturbances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Myopathy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CVS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HTN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Cardiac Hypertrophy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Myocardial fibrosis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Pericarditis</a:t>
            </a:r>
            <a:endParaRPr lang="en-US" b="1" dirty="0"/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390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D3374-1E14-5031-40A6-5D53BE72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Management-Principles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BDD16-733B-77EE-3407-6882BD126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Identify and treat the underlying disease.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Attempt to prevent further renal damage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Look for reversible factors which are causing failure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Attempt to limit the adverse effect of loss of renal functions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Institute RRT(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Renal Replacement Therapy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 (Dialysis, transplantation)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8048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9AA5-50CB-EACA-B5E4-210B78F8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5986A-CE0D-7391-4091-3DBFE05B9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Specific Therapy Treatment should be started well before the measurable decrease in the GFR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Dietary proteins restriction( approx. 60 gm/d)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Pharmacological management of intraglomerular HTN by ACE Inhibitors, Diuretics, Diltiazem, Verapamil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035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9EF7-17CE-51F8-ADBB-EF8B2BA6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Treatment modalities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C26A9-AF26-5DF0-57CF-FD59039E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Decrease fluid 1000ml/day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Decrease protein (0.5-1 kg /body weight)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Decrease sodium (1-4gm 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Decrease potassium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Decrease phosphorous (&lt;1000mg/day 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Dialysis (peritoneal, hemodialysis)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T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reatment of anemia  (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Erythropoietin S.C injection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Vitamin D (calcitriol ) replacement 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9449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1FC2-D0A5-58E0-4868-8F5CE029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282F3-3B92-7D70-D0C3-7EDBE30AD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Should not be initiated when totally asymptomatic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Clear indication for initiation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Pericarditis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Progressive neuropathy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Encephalopathy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Muscle irritability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Fluid &amp; electrolytes imbalance refractory to conservative management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High S. creatinine &gt;8 mg/dl ???? 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Creatinine clearance &lt;10 ml/min.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68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2E3F-794E-4990-8C54-67E2AFB8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</a:rPr>
              <a:t>Dialysis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0424E-7569-F237-F848-6065BEF1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Hemodialysis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Usually for 3 - 5 hrs. for 3 times a week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Peritoneal dialysis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-Catheter placement - anterior abdominal wall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Continuous Ambulatory Peritoneal Dialysis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(CAPD)</a:t>
            </a:r>
            <a:r>
              <a:rPr lang="en-US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A permanent silastic catheter is placed in the peritoneal cavity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Dialysis fluid is left and drained after approx. 6 hrs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.</a:t>
            </a: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Renal Transplantation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Cadaver Donor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Live donor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HLA matching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Immunosuppressive therapy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604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CEC4-8431-AFB9-9DAD-970A32D2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Chronic Renal Failure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8C644-26C3-B553-01CF-58252D821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Progressive, irreversible damage to the nephrons and glomeruli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results in a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progressive deterioration in renal function 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W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hen ESRD(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End Stage Renal Disease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 is reached the patient becomes dependent on 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renal replacement therapy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to avoid life-threatening uremia.</a:t>
            </a:r>
          </a:p>
          <a:p>
            <a:pPr marL="0" indent="0">
              <a:buClr>
                <a:srgbClr val="FF0000"/>
              </a:buCl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496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DE2F-E409-E444-C31F-F0A8D6F1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Peritoneal Dialysis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CE8B18-0FF0-4242-676A-000CBBFD8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515" y="1588957"/>
            <a:ext cx="7674964" cy="4527030"/>
          </a:xfrm>
        </p:spPr>
      </p:pic>
    </p:spTree>
    <p:extLst>
      <p:ext uri="{BB962C8B-B14F-4D97-AF65-F5344CB8AC3E}">
        <p14:creationId xmlns:p14="http://schemas.microsoft.com/office/powerpoint/2010/main" val="3928880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F5D42-3BF1-6685-1C26-21B812F58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Hemodialysis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3EB887-F3FE-EDBC-5861-777A15386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520" y="2068667"/>
            <a:ext cx="4043195" cy="38674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909C08-902B-78DD-DA0B-F2BDCD0A4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068666"/>
            <a:ext cx="4314668" cy="38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44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60EE-D80A-B4FC-8511-8D64E6A9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C4441D-62D9-C301-FBEC-1AE916BC7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465" y="2153774"/>
            <a:ext cx="4930725" cy="377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46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0F575-7AEA-6602-E250-D241164A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Hemodialysis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27D83-0F7E-83C3-2AEB-66CD89BBA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D9C35-F78B-901E-3E13-AEE59BFF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572" y="2252650"/>
            <a:ext cx="3719322" cy="3924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A98F26-8339-2F2A-DEDA-BABA2A656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115" y="2252650"/>
            <a:ext cx="4545232" cy="39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25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F8DA-2AAC-7BE5-1560-DB7034B3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Complications of renal </a:t>
            </a:r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</a:rPr>
              <a:t>transplantation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E3BA9-7DDA-B346-FCFD-03ACE9A0D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Graft rejection: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Hyperacute rejection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Acute rejection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Chronic rejection </a:t>
            </a: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Infection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Hypertension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Malignancies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Recurrence of original renal disease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Retroperitoneal bleeding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Arterial stenosis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Urine leakage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8625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D44E-18A7-A1EE-BDD6-4BFE737B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697E8-5E37-90AA-6902-A7AB35B5B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solidFill>
                  <a:srgbClr val="FF0000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12609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98DB-A835-3A5E-09DD-F41AB1CFB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Chronic Renal Failure -End Stage Renal Disease (ESRD)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AF316-82F4-821C-DB25-416BF2C82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Protein and waste metabolism accumulates in the blood (azotemia- uremia) </a:t>
            </a:r>
          </a:p>
          <a:p>
            <a:pPr marL="0" indent="0">
              <a:buClr>
                <a:srgbClr val="FF0000"/>
              </a:buClr>
              <a:buNone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When 90% of kidney function is lost, kidneys begin to lose the ability to concentrate the urine adequately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044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BD52-D87F-6A88-578A-C77784E5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Stages of Chronic Renal Failure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3C17C-625B-46BC-7127-697335A16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Diminished Renal Reserve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Normal BUN, and serum creatinine absence of symptoms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Renal Insufficiency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GFR is about 25% of normal, BUN and serum  Creatinine levels increased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Renal Failure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GFR &lt;25% of normal .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ESRD or Uremia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GFR &lt;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15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% of normal, creatinine </a:t>
            </a:r>
            <a:r>
              <a:rPr lang="en-US" b="1" i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clearance &lt;15ml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/min .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9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910C7-F56E-5ECD-CCDA-003C9680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Uremia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29306-4781-CBFA-3117-DC47F8974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Uremia is a clinical and laboratory syndrome reflecting dysfunction of all organ system as a result of untreated or under treated acute or chronic renal failure.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63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7B19B-1885-312A-673A-D889DC7C1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46313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Congenital &amp; inherited diseases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Polycystic kidney disease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Congenital Obstructive uropathies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Glomerular Diseases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Primary glomerulo -nephropathies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Secondary glomerular diseases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SLE, DM, HTN,  </a:t>
            </a:r>
            <a:r>
              <a:rPr lang="en-US" b="1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etc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Vascular disease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Atherosclerotic renal vascular disease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Tubulointerstitial disease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Tubulointerstitial nephritis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I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diopathic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Drugs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Reflux nephropathy(VUR).</a:t>
            </a:r>
          </a:p>
          <a:p>
            <a:pPr marL="914400" lvl="2" indent="0">
              <a:buClr>
                <a:srgbClr val="FF0000"/>
              </a:buClr>
              <a:buNone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Urinary Tract obstruction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calculus</a:t>
            </a: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Tumor</a:t>
            </a:r>
            <a:endParaRPr lang="en-US" b="1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Prostate problems (CA, BPH)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434B4-C8CD-BA23-B6A6-19B8B3288525}"/>
              </a:ext>
            </a:extLst>
          </p:cNvPr>
          <p:cNvSpPr txBox="1"/>
          <p:nvPr/>
        </p:nvSpPr>
        <p:spPr>
          <a:xfrm>
            <a:off x="594360" y="424934"/>
            <a:ext cx="8549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Causes of chronic failure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719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83A42-F704-FBC8-3A21-94BCF9D56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Symptoms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5CFF0-26E3-1BB3-1D68-7830D7C92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056"/>
            <a:ext cx="10515600" cy="5314013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Common symptoms: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200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malaise, loss of energy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200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loss of appetite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200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Insomnia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200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nocturia and polyuria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200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itching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200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nausea, vomiting, diarrhea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200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Paresthesia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200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Bone pain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200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tetany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Symptoms due to salt &amp; water retention(Edema, SOB)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Symptoms due to anemia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Sexual dysfunction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mental slowing, clouding of consciousness, seizures, Coma</a:t>
            </a: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53A62-4CA8-6721-852F-6506CEBC1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566" y="1758463"/>
            <a:ext cx="3131234" cy="39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4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FE9E5-7DB8-2666-101F-EA6C691EE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275"/>
            <a:ext cx="10515600" cy="93152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</a:rPr>
              <a:t>S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igns of Uremia.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98318-D4B2-B15C-C07A-478A1423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695"/>
            <a:ext cx="10515600" cy="476926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Short stature </a:t>
            </a:r>
            <a:r>
              <a:rPr lang="en-US" b="1" dirty="0">
                <a:solidFill>
                  <a:srgbClr val="3B3835"/>
                </a:solidFill>
                <a:latin typeface="Source Sans Pro" panose="020B0503030403020204" pitchFamily="34" charset="0"/>
              </a:rPr>
              <a:t>if 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renal failure starts in childhood.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Pallor.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Pigmentation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Scratch marks.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Signs of fluid overload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Pericardial Friction rub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Flow murmurs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Peripheral neuropathy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Kidneys – impalpable except in polycystic disease, obstruction, or tumor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Physical signs of underlying disease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Cutaneous vasculitis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Retinopathy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Evidence of neurogenic bladder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38E39-93C4-2055-118B-7BBC76D5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955" y="1407695"/>
            <a:ext cx="2466975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968B3-53D8-F038-08EE-E3392D2BD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894" y="4740811"/>
            <a:ext cx="2374583" cy="200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1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C98E-18D4-1F6B-D5E5-DE813E60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45" y="147819"/>
            <a:ext cx="10515600" cy="1066436"/>
          </a:xfrm>
        </p:spPr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Investigations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4E3B1-E5DE-CCA3-81F3-EF79443B2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880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Urine analysis (macroscopic) looking for 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Hematuria.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Proteinuria.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Glycosuria.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Urine microscopic exam: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WBC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Red blood cell (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RBC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</a:t>
            </a:r>
            <a:endParaRPr lang="en-US" b="1" i="0" dirty="0"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Granular casts - active renal disorder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Red cell casts – Glomerulonephritis 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Urine biochemistry (24 </a:t>
            </a:r>
            <a:r>
              <a:rPr lang="en-US" b="1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hrs</a:t>
            </a: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Urinary electrolytes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Urine osmolality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Creatinine clearance to estimate  the severity of renal failure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b="1" i="0" dirty="0">
              <a:solidFill>
                <a:srgbClr val="3B3835"/>
              </a:solidFill>
              <a:effectLst/>
              <a:latin typeface="Source Sans Pro" panose="020B0503030403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Serum biochemistry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Urea and creatinine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Electrolytes  &gt;&gt;&gt;&gt;Hyperkaliemia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3352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915</Words>
  <Application>Microsoft Office PowerPoint</Application>
  <PresentationFormat>Widescreen</PresentationFormat>
  <Paragraphs>203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Source Sans Pro</vt:lpstr>
      <vt:lpstr>Wingdings</vt:lpstr>
      <vt:lpstr>Office Theme</vt:lpstr>
      <vt:lpstr>Chronic renal diseases</vt:lpstr>
      <vt:lpstr>Chronic Renal Failure</vt:lpstr>
      <vt:lpstr>Chronic Renal Failure -End Stage Renal Disease (ESRD)</vt:lpstr>
      <vt:lpstr>Stages of Chronic Renal Failure</vt:lpstr>
      <vt:lpstr>Uremia</vt:lpstr>
      <vt:lpstr>PowerPoint Presentation</vt:lpstr>
      <vt:lpstr>Symptoms </vt:lpstr>
      <vt:lpstr>Signs of Uremia.</vt:lpstr>
      <vt:lpstr>Investigations</vt:lpstr>
      <vt:lpstr>Imaging</vt:lpstr>
      <vt:lpstr>Complications of CRF</vt:lpstr>
      <vt:lpstr>Complications </vt:lpstr>
      <vt:lpstr>Complications</vt:lpstr>
      <vt:lpstr>Complications </vt:lpstr>
      <vt:lpstr>Management-Principles</vt:lpstr>
      <vt:lpstr>PowerPoint Presentation</vt:lpstr>
      <vt:lpstr>Treatment modalities </vt:lpstr>
      <vt:lpstr>RRT</vt:lpstr>
      <vt:lpstr>Dialysis</vt:lpstr>
      <vt:lpstr>Peritoneal Dialysis</vt:lpstr>
      <vt:lpstr>Hemodialysis </vt:lpstr>
      <vt:lpstr>PowerPoint Presentation</vt:lpstr>
      <vt:lpstr>Hemodialysis </vt:lpstr>
      <vt:lpstr>Complications of renal transplantation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renal diseases</dc:title>
  <dc:creator>music only</dc:creator>
  <cp:lastModifiedBy>music only</cp:lastModifiedBy>
  <cp:revision>63</cp:revision>
  <dcterms:created xsi:type="dcterms:W3CDTF">2023-01-20T16:32:16Z</dcterms:created>
  <dcterms:modified xsi:type="dcterms:W3CDTF">2024-01-22T07:33:54Z</dcterms:modified>
</cp:coreProperties>
</file>