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3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9" r:id="rId39"/>
    <p:sldId id="300" r:id="rId40"/>
    <p:sldId id="319" r:id="rId41"/>
    <p:sldId id="320" r:id="rId42"/>
    <p:sldId id="322" r:id="rId43"/>
    <p:sldId id="323" r:id="rId44"/>
    <p:sldId id="324" r:id="rId45"/>
    <p:sldId id="325" r:id="rId46"/>
    <p:sldId id="32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7AC0-9D7E-1FD3-63B3-6DB7B2978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5E8BA-C6E4-D4E7-7216-CEE057058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D91E6-2A6F-C572-9842-9714FA43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8C0D2-2D48-90F5-5599-462A9A82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C033D-8C06-5910-589B-BA9F4D53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62F9-D662-3592-B05C-71055BEC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6C684-185E-6A3B-75E4-37536AFC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E21F-88EC-EFC7-DC11-82F1D8FA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7ABBA-8B0B-7EED-991B-112C0725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DA7DB-C857-4FC5-2818-44E737A9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7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24811-58FF-E7EA-4C32-331CCCF04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84B9A-6A7C-32A6-028C-0FE7201AB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66DCE-6671-6AA9-7A28-0848ACF6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CA560-74DA-1C94-395E-855D7E03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D374-4161-972B-6993-CF741499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941E-4CD4-6CA7-AA98-9F668216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761D-786E-FDBF-057E-3D7748C1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6303B-287D-C293-0E1E-95AE71E5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2C261-FB1C-1594-2648-3634B784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8333B-ADBA-3403-8F40-4DE65F5B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EB2B-D91F-89BA-04A0-DDB801D3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52175-E463-FDFA-6034-17298B85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DE28-832F-5B43-B40E-8D7DF7EA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EC54A-3C59-CA3E-2901-B0FD3E29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DF36-F356-5D64-E441-6B40EE41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6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E1CE-B100-75DC-F5FC-E2C2F471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62F9-34EE-0E0C-124D-74871D252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9885F-A8AB-6AA6-4BAF-CA4ABC0C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1EC0B-A6F3-0CFB-53C5-A58F3F85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E135D-EA4C-5281-AA02-86DC72E4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A576B-1968-D48B-2059-390C735C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4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4658-AFFC-8279-85A4-60D08E0D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D6B84-87A2-62A3-25E7-30A1746A1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81621-11F1-3346-2366-71D602B09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DA549-ED9A-2B72-FBD6-78DE8DA8F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CE58A-CC1A-ABD9-54A0-02A2EBA11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C15F1-34E0-BB5C-D70C-E939FAAD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A717B-E0F5-2C52-4C90-D398B940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F2F33-970B-4411-A1B9-5348ABA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8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476-9E32-8036-22DC-045BFFBB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78CE3-691C-3ACE-3715-4BB77C82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71EBE-FB8E-5885-BB5A-48A1AC08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53935-8C0C-12F9-8185-2D99776D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11C07-51D6-3805-F77A-45F296F7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17022-8685-E1CA-D2B4-74C5759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990D9-0891-8327-B535-8FB0F015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3645-919D-C679-95A4-E9D81BB3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71516-6E4A-2DA6-87D9-E37053ADA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48C41-F55B-6BAA-7FC9-0724462B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52D95-9419-4486-0700-EFE3624D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8E993-DFA7-1375-106F-CCDED039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50393-DD23-63CC-F752-D2D10C41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0953-8C8B-6E49-0C14-6B44DB92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7CC26-8B1F-DF37-C818-8049F78A9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E27B3-CF18-1B58-5BE2-31BFECF67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24847-FA1E-8912-6009-7A19765F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8C382-A76B-A607-3EE9-B39C1E4B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5FD84-6595-A219-6BD9-1F4CBB9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7395E-2834-9669-8E2C-FB47426B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2BAD5-EAB6-91C9-AB6E-0ED82427A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C594-0630-948D-4B35-F2CD6F7F4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7D96-0E30-467D-B6E5-030895086F08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C09C8-1B84-2551-CC91-800E7BD99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6E001-3130-5193-D9A1-E115D8E7C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951F-549A-42D2-951D-86D84F98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1C06-6F43-BFE8-F9F1-7E3434C51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2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Diabetes Miletus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6C936-8CC1-86ED-20C3-EF2A77CAF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45" y="4381525"/>
            <a:ext cx="6473252" cy="191434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Dr. Muhammad Abdullah Shwani</a:t>
            </a:r>
          </a:p>
          <a:p>
            <a:r>
              <a:rPr lang="en-US" sz="2400" b="1" dirty="0"/>
              <a:t>Assistant professor/Consultant urologist</a:t>
            </a:r>
          </a:p>
          <a:p>
            <a:r>
              <a:rPr lang="en-US" sz="2400" b="1" dirty="0"/>
              <a:t>Kurdistan Higher Council of Medical Specialties (KHCMS)</a:t>
            </a:r>
          </a:p>
          <a:p>
            <a:r>
              <a:rPr lang="en-US" sz="2400" b="1" dirty="0"/>
              <a:t>                      drmalshwani@mail.com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864D-A7B5-2BFF-E0E5-3155F03C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Epidemiology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BE85-F32B-2C03-F097-604BCF0D6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Type 2 DM: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It results from insulin resistance with a defect in compensatory insulin secretion.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Insulin may be low, normal, or high!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About 30% of Type 2 DM patients are undiagnosed (they do not know that they have the disease) because symptoms are mild.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Accounts for up to 90% of all DM 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832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8680-4F09-4610-DB49-C2F32E15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4CFC26-F9A7-9DB7-B7AE-E17994371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32" y="695046"/>
            <a:ext cx="6394111" cy="584833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93843D-136C-9AC5-CC13-5F8A8BE1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608" y="695046"/>
            <a:ext cx="3970916" cy="43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79BF-AD43-58AA-B358-0E414DED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Risk Factors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49DE-98B2-B22F-8A76-D11591F08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For Type 1 DM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Genetic predisposition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 an individual with a genetic predisposition, an event such as a virus or toxin triggers autoimmune destruction of B-cells probably over a period of several years.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14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CE28-6210-08C8-4ADB-AA4EE980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Risk Factors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93028-96DD-F698-0312-DAED7A6A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                                   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For Type 2 DM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Family History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Obesity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Habitual physical inactivity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Previously identified impaired glucose tolerance (IGT) or impaired fasting glucose (IFG)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Hypertension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Hyperlipidemia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135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0705-C9F0-CDD4-1280-FA2C5BFC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7DF6A8-65C2-1FC0-C774-0FCC43502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275375"/>
            <a:ext cx="8563649" cy="6417768"/>
          </a:xfrm>
        </p:spPr>
      </p:pic>
    </p:spTree>
    <p:extLst>
      <p:ext uri="{BB962C8B-B14F-4D97-AF65-F5344CB8AC3E}">
        <p14:creationId xmlns:p14="http://schemas.microsoft.com/office/powerpoint/2010/main" val="390549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90EB-5048-7D3E-7DE7-BA79A2AC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Clinical manifestations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F8A2-5951-320C-DC41-875EEEA82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Type 1 DM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Polyuria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Polydipsia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Polyphagia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Weight loss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Weakness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Dry skin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Ketoacidosis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</a:p>
          <a:p>
            <a:pPr marL="457200" lvl="1" indent="0">
              <a:buClr>
                <a:srgbClr val="FF0000"/>
              </a:buClr>
              <a:buNone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3B3835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Type 2 DM</a:t>
            </a: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Patients in Type 2DM can be asymptomatic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Most patients with Type 2 DM are discovered while performing urine glucose screening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231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975F-9153-00D7-F47B-08F5A366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9637-51B2-F08D-BCAD-8CE5AD23B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Acute Complications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Hypoglycemia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Diabetic ketoacidosis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Hyperosmolar hyperglycemic nonketotic syndrome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007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AB11-8C12-6872-957F-47F39959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Chronic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84F3-B785-2BEB-87AF-B3D4BAFE5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Macrovascular complications: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Coronary Heart Disease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Stroke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CVA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Peripheral Vascular Disease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Microvascular Complications: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Retinopathy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Nephropathy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Neuropathy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04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46F7-4D85-7DF1-DB8D-7F3694D2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1E3A0-D94B-3DF6-8900-D38891F6C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068" y="1752097"/>
            <a:ext cx="6520375" cy="4965227"/>
          </a:xfrm>
        </p:spPr>
      </p:pic>
    </p:spTree>
    <p:extLst>
      <p:ext uri="{BB962C8B-B14F-4D97-AF65-F5344CB8AC3E}">
        <p14:creationId xmlns:p14="http://schemas.microsoft.com/office/powerpoint/2010/main" val="274468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3221-FB08-CFB2-D6D4-EF2975B8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Investigations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5393-08E6-B94F-78BE-ADA65C280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Fasting blood glucose(FBG)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Glucose blood concentration in samples obtained after at least 8 hours of the last meal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Random Blood glucose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Glucose blood concentration in samples obtained at any time regardless of the time of the last meal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821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ED50-CFF3-DBD7-57A1-F83AB637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402526-3F0E-12B0-8B15-24D8359C9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784" y="351292"/>
            <a:ext cx="11250118" cy="6326826"/>
          </a:xfrm>
        </p:spPr>
      </p:pic>
    </p:spTree>
    <p:extLst>
      <p:ext uri="{BB962C8B-B14F-4D97-AF65-F5344CB8AC3E}">
        <p14:creationId xmlns:p14="http://schemas.microsoft.com/office/powerpoint/2010/main" val="407471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F704-7389-68FD-5102-AD26FCC0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Investigations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E6F31-015E-0F07-C394-1BF2D279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Oral g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lucose tolerance test(OGTT)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75 gm of glucose is given to the patient with 300 ml of water after an overnight fast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Blood samples are drawn 1, 2, and 3 hours after taking the glucose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This is a more accurate test for glucose utilization if the fasting glucose is borderline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345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31BA-A053-E2F4-1766-7AC3C706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Investigations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55064-30C7-7354-D77D-82CED0170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Glycosylated hemoglobin (HbA1C)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Normally it comprises 4-6% of the total hemoglobin.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Increase in the glucose blood concentration increases the glycated hemoglobin fraction.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HbAIC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reflects the glycemic state during the preceding 8-12 weeks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02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879D-F275-6AF4-9202-836ABA18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Investigations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B3D1-CA61-7C7D-A08E-B42D1981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Glucosuria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To detect glucose in urine by a paper strip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Semi-quantitative 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Ketonuria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To detect ketone bodies in urine by a paper strip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Semi-quantitative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918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8B61-2D08-AABC-1364-DDD9AE58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9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Diagnostic criteria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3A692-26BA-9437-D2D5-0EA11AF5B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54" y="1596983"/>
            <a:ext cx="11152682" cy="4668906"/>
          </a:xfrm>
        </p:spPr>
      </p:pic>
    </p:spTree>
    <p:extLst>
      <p:ext uri="{BB962C8B-B14F-4D97-AF65-F5344CB8AC3E}">
        <p14:creationId xmlns:p14="http://schemas.microsoft.com/office/powerpoint/2010/main" val="1306490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F518-B915-3A00-9CA0-A24F2633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5BF0FC-E416-01B1-7AA4-F04589F6C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256" y="603802"/>
            <a:ext cx="7575452" cy="5650396"/>
          </a:xfrm>
        </p:spPr>
      </p:pic>
    </p:spTree>
    <p:extLst>
      <p:ext uri="{BB962C8B-B14F-4D97-AF65-F5344CB8AC3E}">
        <p14:creationId xmlns:p14="http://schemas.microsoft.com/office/powerpoint/2010/main" val="176303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C6AE-681C-8EF1-E92E-CECF89F0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DM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17AD-4A3E-F551-155E-93EB93E52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Goals of therapy: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Reduce symptoms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Promote well-being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Prevent acute complications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Delay onset and progression of long-term complications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2019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F62F-B6FB-3E73-3F69-3F1A214B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DM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DEB8-4E22-DCE9-E08E-C4A4D4DB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Source Sans Pro" panose="020B0503030403020204" pitchFamily="34" charset="0"/>
              <a:buChar char="☐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Lines of therapy: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Non-pharmacological treatment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Pharmacological treatment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7579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EA71-D0AC-65BE-9393-744E28CC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Non-pharmacological 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29097-09E7-19D0-5CF2-0A44D458B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Nutritional therapy: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Diet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Exercise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Stop smoking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Avoid precipitating factors</a:t>
            </a:r>
          </a:p>
        </p:txBody>
      </p:sp>
    </p:spTree>
    <p:extLst>
      <p:ext uri="{BB962C8B-B14F-4D97-AF65-F5344CB8AC3E}">
        <p14:creationId xmlns:p14="http://schemas.microsoft.com/office/powerpoint/2010/main" val="3218569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815F-A484-0424-AA83-AE384BE3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Nutritional Therapy</a:t>
            </a:r>
            <a:r>
              <a:rPr lang="en-U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Exercise </a:t>
            </a:r>
            <a:b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8D28-C508-F418-73F3-DE8E47CA6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Essential part of diabetes management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Increases insulin sensitivity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Lowers blood glucose levels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Decreases insulin resistance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Take small carbohydrate snacks during exercise to prevent hypoglycemia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Exercise after meals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Monitor blood glucose levels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before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during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and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after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exercise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9177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2610-8B16-ABE2-A7B7-65CC97B8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Pharmacological 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DE80-2878-4B07-3AC8-8D72E6A47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Insulin (Type I and Type 2 DM).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Oral hypoglycemic drugs for Type 2DM like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SGLT2(Sodium-glucose cotransporter)  Inhibitors(Type 2 DM)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Amylin analogs(Type 1 and Type 2 DM)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Sulfonylurea (Type 2 DM)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Biguanides (Type 2 DM)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Meglitinides (Type 2 DM)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Thiazolidinediones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Glitazones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(Type 2 DM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a-Glucosidase inhibitors (Type 2 DM)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Incretin mimetic (Type 2 DM)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DPP4 inhibitors (Type 2 DM) </a:t>
            </a:r>
          </a:p>
        </p:txBody>
      </p:sp>
    </p:spTree>
    <p:extLst>
      <p:ext uri="{BB962C8B-B14F-4D97-AF65-F5344CB8AC3E}">
        <p14:creationId xmlns:p14="http://schemas.microsoft.com/office/powerpoint/2010/main" val="152117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D3F1-3C12-A56F-19A0-C86E608B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B749-8267-C352-9281-1BA8FCF2A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chronic metabolic disorder of multiple etiology in which the body can't metabolize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carbohydrates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fats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and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proteins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because of defects in insulin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secretion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and/or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action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characterized by elevated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blood glucose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levels.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776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E65C-5BBA-4333-FD79-BF6DC9EA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Insulin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DEB50-0C78-0381-2FE6-27076FA5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Exogenous insulin needed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Fo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 all patients with type 1 DM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F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or the patient with type 2 DM who cannot control blood glucose by other means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5090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B382-8555-669E-29A2-4AD62C5E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Insulin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70FC4-47BA-F4F4-D8BA-78FBF371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Source of insulin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Human insulin(Recombinant DND by genetic engineering 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 Most widely used type of insulin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Cost-effective &amp; less allergic reaction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Animal insulin(Cow, pigs)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Insulins differ regarding: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onset of action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peak action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duration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Different types of insulin may be used for combination therapy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218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DEE2-12A1-69B0-AF43-C6BB856C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Insulin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31605-FECD-791E-85AE-3B7445E35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Available 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ypes of insulin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Regular insulins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Insulin analogs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Pre-mixed insulin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Types of insulin according to onset: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Rapid-acting insulin e.g. Insulin lispro and insulin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aspart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Short-acting insulin e.g. Regular insulin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Intermediate-acting insulin e.g. NPH and Lente insulin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Long-acting insulin e.g. Insulin Glargine 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0128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D57A-6CDB-B74D-DA28-68287474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Insulin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D8DF-9E98-92AD-9382-D7DE77D74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Insulin delivery methods(routes):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Ordinary SC injection with: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Syringes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Insulin pen 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Infusion by wearing an insulin pump.</a:t>
            </a: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Intravenous infusion.</a:t>
            </a: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914400" lvl="1" indent="-457200">
              <a:buClr>
                <a:srgbClr val="FF0000"/>
              </a:buClr>
              <a:buFont typeface="+mj-lt"/>
              <a:buAutoNum type="arabicParenR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Cannot be taken orally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7471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D80F-297A-55DB-EA83-A07CD41D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455DD3-0EE1-4F23-FFED-5CAD67A6D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987" y="1827888"/>
            <a:ext cx="8721542" cy="4587633"/>
          </a:xfrm>
        </p:spPr>
      </p:pic>
    </p:spTree>
    <p:extLst>
      <p:ext uri="{BB962C8B-B14F-4D97-AF65-F5344CB8AC3E}">
        <p14:creationId xmlns:p14="http://schemas.microsoft.com/office/powerpoint/2010/main" val="1150343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284F-5509-71A9-9AF1-261C67B5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Insulin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2C74A-7612-641B-E620-58D4AA652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Sites of administration of insulin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Fastest absorption from the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abdomen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followed by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arm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thigh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buttock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Rotate injections within one particular site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7834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EA75-0177-EFA3-6DF7-7C83791E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771D-3FA4-BC72-5007-06E15B529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AD6C2-72BA-768F-5F7A-FE11B424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2" y="1825625"/>
            <a:ext cx="777989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47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C087-33C5-1BE2-F540-A75822206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Complications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insulin therapy</a:t>
            </a:r>
            <a:b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4FF82-CC2C-1E2E-2F62-A9C47781D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Hypoglycemia: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Due to too much insulin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use.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Allergic reactions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Local inflammatory reaction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Lipodystrophy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Hypertrophy or atrophy of SC tissue due to frequent use of the same injection site.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3514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AA93-9507-8D98-CEA4-1D210DE1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Oral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538FA-27D5-C717-FC0F-377B66C0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Effects of oral agents 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Increase insulin production by the pancreas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Reduce glucose production by the liver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Enhance insulin sensitivity and glucose transport into the cell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Slow absorption of carbohydrates in intestine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58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5A94-4C04-77D2-9EC1-CE66737C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Oral agents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88C7-3BF3-1D84-7D09-6992A43C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1" y="1825625"/>
            <a:ext cx="11752289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/>
              <a:t>Sulfonylureas e . g :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glimepiride, glipizide, and glyburide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/>
              <a:t>Meglitinides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e . g repaglinide ,</a:t>
            </a:r>
            <a:r>
              <a:rPr lang="en-US" b="1" i="0" dirty="0" err="1">
                <a:effectLst/>
                <a:latin typeface="Source Sans Pro" panose="020B0503030403020204" pitchFamily="34" charset="0"/>
              </a:rPr>
              <a:t>Nateglinide</a:t>
            </a:r>
            <a:endParaRPr lang="en-US" b="1" i="0" dirty="0">
              <a:effectLst/>
              <a:latin typeface="Source Sans Pro" panose="020B0503030403020204" pitchFamily="34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/>
              <a:t>Biguanides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 metformin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 err="1">
                <a:effectLst/>
                <a:latin typeface="Source Sans Pro" panose="020B0503030403020204" pitchFamily="34" charset="0"/>
              </a:rPr>
              <a:t>Glitazones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 (</a:t>
            </a:r>
            <a:r>
              <a:rPr lang="en-US" b="1" i="0" dirty="0" err="1">
                <a:effectLst/>
                <a:latin typeface="Source Sans Pro" panose="020B0503030403020204" pitchFamily="34" charset="0"/>
              </a:rPr>
              <a:t>ppary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 agonists) </a:t>
            </a:r>
            <a:r>
              <a:rPr lang="en-US" b="1" i="0" dirty="0" err="1">
                <a:effectLst/>
                <a:latin typeface="Source Sans Pro" panose="020B0503030403020204" pitchFamily="34" charset="0"/>
              </a:rPr>
              <a:t>e.g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 rosiglitazone – pioglitazone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>
                <a:latin typeface="Source Sans Pro" panose="020B0503030403020204" pitchFamily="34" charset="0"/>
              </a:rPr>
              <a:t>alpha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-glucosidase inhibitors </a:t>
            </a:r>
            <a:r>
              <a:rPr lang="en-US" b="1" i="0" dirty="0" err="1">
                <a:effectLst/>
                <a:latin typeface="Source Sans Pro" panose="020B0503030403020204" pitchFamily="34" charset="0"/>
              </a:rPr>
              <a:t>e.g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 acarbose – miglitol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effectLst/>
                <a:latin typeface="Source Sans Pro" panose="020B0503030403020204" pitchFamily="34" charset="0"/>
              </a:rPr>
              <a:t>Amylin analog :Pramlintide (</a:t>
            </a:r>
            <a:r>
              <a:rPr lang="en-US" b="1" i="0" dirty="0" err="1">
                <a:effectLst/>
                <a:latin typeface="Source Sans Pro" panose="020B0503030403020204" pitchFamily="34" charset="0"/>
              </a:rPr>
              <a:t>Symlin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)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Incretin mimetic :exenatide – liraglutide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DPP4-Inhibitors : Sitagliptin - Linagliptin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</a:rPr>
              <a:t>SGLT-2 Inhibitors</a:t>
            </a:r>
            <a:br>
              <a:rPr lang="en-US" b="1" i="0" dirty="0">
                <a:effectLst/>
                <a:latin typeface="Source Sans Pro" panose="020B0503030403020204" pitchFamily="34" charset="0"/>
              </a:rPr>
            </a:br>
            <a:br>
              <a:rPr lang="en-US" b="1" i="0" dirty="0">
                <a:effectLst/>
                <a:latin typeface="Source Sans Pro" panose="020B0503030403020204" pitchFamily="34" charset="0"/>
              </a:rPr>
            </a:br>
            <a:br>
              <a:rPr lang="en-US" b="1" i="0" dirty="0">
                <a:effectLst/>
                <a:latin typeface="Source Sans Pro" panose="020B0503030403020204" pitchFamily="34" charset="0"/>
              </a:rPr>
            </a:br>
            <a:br>
              <a:rPr lang="en-US" b="1" i="0" dirty="0">
                <a:effectLst/>
                <a:latin typeface="Source Sans Pro" panose="020B0503030403020204" pitchFamily="34" charset="0"/>
              </a:rPr>
            </a:b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82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4394-DA4E-CCB8-EE53-493C9C1F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EAB16-93AB-51B0-EAE5-7BC646D58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579" y="592594"/>
            <a:ext cx="7484012" cy="5672811"/>
          </a:xfrm>
        </p:spPr>
      </p:pic>
    </p:spTree>
    <p:extLst>
      <p:ext uri="{BB962C8B-B14F-4D97-AF65-F5344CB8AC3E}">
        <p14:creationId xmlns:p14="http://schemas.microsoft.com/office/powerpoint/2010/main" val="2934098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C6B4-686F-F8E2-9844-66029D64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Self-monitoring of blood glucose(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SMBG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</a:t>
            </a:r>
            <a:b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03B2-F58B-F88D-5207-BBAE8E5CE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Extremely useful for outpatient monitoring especially for patients who need tight control of their glycemic state.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 portable battery-operated device that measures the color intensity produced by adding a drop of blood to a glucose oxidase paper strip.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E.g. One Touch, Accu-Chek, DEX, Prestige, and Precision.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9541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FC0B-0ADE-A1FD-B032-E6A131B6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</a:rPr>
              <a:t>Self Monitoring Test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DDA08-E0FF-CD84-2527-2630E4250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C4325-CF20-9A83-59DA-93D2413E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19" y="2401082"/>
            <a:ext cx="4886361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22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1927-5531-0F67-E883-F59A28AE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3EACA8-5FDE-4746-9301-7D2D04915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682" y="1776335"/>
            <a:ext cx="6416197" cy="4716540"/>
          </a:xfrm>
        </p:spPr>
      </p:pic>
    </p:spTree>
    <p:extLst>
      <p:ext uri="{BB962C8B-B14F-4D97-AF65-F5344CB8AC3E}">
        <p14:creationId xmlns:p14="http://schemas.microsoft.com/office/powerpoint/2010/main" val="1835551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4FFC-C020-25F7-BEDE-056B3624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</a:rPr>
              <a:t>Acute Complication: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77CBA-6EE9-70AE-6260-EE0745429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Hypoglycemia : Hypoglycemia occurs due to too much insulin (or oral agents) in relation to glucose availability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Brain requires constant glucose supply thus hypoglycemia affects mental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8875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9AC8-0B77-9535-4900-3A2EF871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Clinical manifestations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CD5A-1A73-9829-3155-9D1D569B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Confusion, irritability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A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nxiety, tachycardia, tremors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Diaphoresis, hunger, weakness, visual disturbances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If untreated&gt; loss of consciousness, seizures, coma, death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3188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F7D7-BD00-5B83-0732-B5E986B0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Treatment for hypoglycemia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2F041-5AFA-99DE-D711-51C0B0A2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Ingest simple CHO (fruit juice, soft drink), or commercial gel or tablet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Avoid sweets with fat (slows sugar absorption)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Then eat usual meal snack or meal and recheck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if not alert enough to swallow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Glucagon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1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 IM or SC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Then complex CHO when alert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6838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97AD-9FD9-AE79-A729-F2775A90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C447-205B-DE9B-3CC1-70C1F0E23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7198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95C8-C667-5327-E464-8C6EA5ED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Classification of DM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5561-1A1A-31A1-A79A-9D57430D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1021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Type 1 DM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It is due to insulin deficiency and is formerly known as: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Insulin Dependent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DM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IDDM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Juvenile onset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DM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Type 2 DM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It is a combined insulin resistance and a relative deficiency in insulin secretion and is frequently known as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Noninsulin Dependent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DM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NIDDM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Adult onset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024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C20E-54BF-47B3-26E6-4B7677E9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78" y="0"/>
            <a:ext cx="10515600" cy="1325563"/>
          </a:xfrm>
        </p:spPr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Classification of DM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1424B-16AC-08B5-27C7-7BBA2402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21" y="1443375"/>
            <a:ext cx="9203960" cy="4351338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arenR" startAt="3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Gestational Diabetes Mellitus (GDM):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Gestational Diabetes Mellitus (GDM) develops during some cases of pregnancy but usually disappears after delivery.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 startAt="4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Secondary DM: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Results from another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medical condition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or due to the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treatment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of a medical condition that causes abnormal blood glucose levels like: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Cushing syndrome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Hyperthyroidism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F5D19-B8B6-005B-DCA8-1A8E930B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300" y="1443375"/>
            <a:ext cx="2402802" cy="29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7EAC-C806-78D6-4A2F-FFE556B0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Etiology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4CA28-8517-7760-B557-7A6BC0193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         Type 1 Diabetes: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Autoimmune disease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Selective destruction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B-cells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 by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 cells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Several circulating antibodies against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B-cells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Cause of autoimmune attack: unknown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Both genetic &amp; environmental factors are important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663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7433-4F8A-BA15-54AE-E30038A4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Etiology of Type 2 Diabetes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DB7E7-260E-BC28-0BC7-0DF2A2DED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Insulin resistance (response is decreased).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 mechanism of insulin resistance is unclear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>
                <a:solidFill>
                  <a:srgbClr val="3B3835"/>
                </a:solidFill>
                <a:latin typeface="Source Sans Pro" panose="020B0503030403020204" pitchFamily="34" charset="0"/>
              </a:rPr>
              <a:t>I</a:t>
            </a:r>
            <a:r>
              <a:rPr lang="en-US" b="1" i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nsulin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receptor defects.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Both genetic &amp; and environmental factors are involved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BC7DD-3B9C-3884-407C-18C4C70D9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898" y="4324031"/>
            <a:ext cx="3492709" cy="24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2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36DD-3B26-DB25-6C64-A2687CEB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Epidemiology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7E89-35E5-8E59-8E34-61AB1F4BC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                      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Type 1 DM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Usually develops in childhood or early adulthood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accounts for up to 10% of all DM cases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Develops as a result of the exposure of a genetically susceptible individual to an environmental agent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947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1400</Words>
  <Application>Microsoft Office PowerPoint</Application>
  <PresentationFormat>Widescreen</PresentationFormat>
  <Paragraphs>238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Source Sans Pro</vt:lpstr>
      <vt:lpstr>Wingdings</vt:lpstr>
      <vt:lpstr>Office Theme</vt:lpstr>
      <vt:lpstr>Diabetes Miletus</vt:lpstr>
      <vt:lpstr>PowerPoint Presentation</vt:lpstr>
      <vt:lpstr>DM</vt:lpstr>
      <vt:lpstr> </vt:lpstr>
      <vt:lpstr>Classification of DM</vt:lpstr>
      <vt:lpstr>Classification of DM </vt:lpstr>
      <vt:lpstr>Etiology</vt:lpstr>
      <vt:lpstr>Etiology of Type 2 Diabetes</vt:lpstr>
      <vt:lpstr>Epidemiology</vt:lpstr>
      <vt:lpstr>Epidemiology</vt:lpstr>
      <vt:lpstr> </vt:lpstr>
      <vt:lpstr>Risk Factors</vt:lpstr>
      <vt:lpstr>Risk Factors</vt:lpstr>
      <vt:lpstr> </vt:lpstr>
      <vt:lpstr>Clinical manifestations</vt:lpstr>
      <vt:lpstr>Complications</vt:lpstr>
      <vt:lpstr> Chronic complications</vt:lpstr>
      <vt:lpstr>Complications</vt:lpstr>
      <vt:lpstr>Investigations</vt:lpstr>
      <vt:lpstr>Investigations</vt:lpstr>
      <vt:lpstr>Investigations</vt:lpstr>
      <vt:lpstr>Investigations</vt:lpstr>
      <vt:lpstr>Diagnostic criteria</vt:lpstr>
      <vt:lpstr> </vt:lpstr>
      <vt:lpstr>DM management</vt:lpstr>
      <vt:lpstr>DM management</vt:lpstr>
      <vt:lpstr>Non-pharmacological treatment</vt:lpstr>
      <vt:lpstr>Nutritional Therapy/Exercise  </vt:lpstr>
      <vt:lpstr>Pharmacological treatment</vt:lpstr>
      <vt:lpstr>Insulin</vt:lpstr>
      <vt:lpstr>Insulin</vt:lpstr>
      <vt:lpstr>Insulin</vt:lpstr>
      <vt:lpstr>Insulin</vt:lpstr>
      <vt:lpstr>PowerPoint Presentation</vt:lpstr>
      <vt:lpstr>Insulin</vt:lpstr>
      <vt:lpstr>PowerPoint Presentation</vt:lpstr>
      <vt:lpstr> Complications of  insulin therapy </vt:lpstr>
      <vt:lpstr>Oral agents</vt:lpstr>
      <vt:lpstr> Oral agents </vt:lpstr>
      <vt:lpstr>Self-monitoring of blood glucose(SMBG) </vt:lpstr>
      <vt:lpstr>Self Monitoring Test</vt:lpstr>
      <vt:lpstr>PowerPoint Presentation</vt:lpstr>
      <vt:lpstr>Acute Complication:</vt:lpstr>
      <vt:lpstr>Clinical manifestations</vt:lpstr>
      <vt:lpstr>Treatment for hypoglycemia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Miletus</dc:title>
  <dc:creator>music only</dc:creator>
  <cp:lastModifiedBy>music only</cp:lastModifiedBy>
  <cp:revision>71</cp:revision>
  <dcterms:created xsi:type="dcterms:W3CDTF">2023-02-06T17:26:31Z</dcterms:created>
  <dcterms:modified xsi:type="dcterms:W3CDTF">2024-01-27T15:47:10Z</dcterms:modified>
</cp:coreProperties>
</file>