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76" r:id="rId3"/>
    <p:sldId id="277" r:id="rId4"/>
    <p:sldId id="278" r:id="rId5"/>
    <p:sldId id="279" r:id="rId6"/>
    <p:sldId id="281" r:id="rId7"/>
    <p:sldId id="282" r:id="rId8"/>
    <p:sldId id="286" r:id="rId9"/>
    <p:sldId id="287" r:id="rId10"/>
    <p:sldId id="288" r:id="rId11"/>
    <p:sldId id="289" r:id="rId12"/>
    <p:sldId id="290" r:id="rId13"/>
    <p:sldId id="303" r:id="rId14"/>
    <p:sldId id="291" r:id="rId15"/>
    <p:sldId id="292" r:id="rId16"/>
    <p:sldId id="293" r:id="rId17"/>
    <p:sldId id="294" r:id="rId18"/>
    <p:sldId id="271" r:id="rId19"/>
    <p:sldId id="296" r:id="rId20"/>
    <p:sldId id="304" r:id="rId21"/>
    <p:sldId id="305" r:id="rId22"/>
    <p:sldId id="283" r:id="rId23"/>
    <p:sldId id="284" r:id="rId24"/>
    <p:sldId id="285" r:id="rId25"/>
    <p:sldId id="301" r:id="rId26"/>
    <p:sldId id="299" r:id="rId27"/>
    <p:sldId id="300" r:id="rId28"/>
    <p:sldId id="30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33" autoAdjust="0"/>
  </p:normalViewPr>
  <p:slideViewPr>
    <p:cSldViewPr snapToGrid="0">
      <p:cViewPr varScale="1">
        <p:scale>
          <a:sx n="48" d="100"/>
          <a:sy n="48" d="100"/>
        </p:scale>
        <p:origin x="53" y="7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F67E88-27E4-4D7F-A262-F313A97FD4C2}" type="datetimeFigureOut">
              <a:rPr lang="en-MY" smtClean="0"/>
              <a:t>6/1/2024</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A35DE7-4B52-4FA9-A2F9-40883778B0FF}" type="slidenum">
              <a:rPr lang="en-MY" smtClean="0"/>
              <a:t>‹#›</a:t>
            </a:fld>
            <a:endParaRPr lang="en-MY"/>
          </a:p>
        </p:txBody>
      </p:sp>
    </p:spTree>
    <p:extLst>
      <p:ext uri="{BB962C8B-B14F-4D97-AF65-F5344CB8AC3E}">
        <p14:creationId xmlns:p14="http://schemas.microsoft.com/office/powerpoint/2010/main" val="1232137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51799"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5179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306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06A35DE7-4B52-4FA9-A2F9-40883778B0FF}" type="slidenum">
              <a:rPr lang="en-MY" smtClean="0"/>
              <a:t>19</a:t>
            </a:fld>
            <a:endParaRPr lang="en-MY"/>
          </a:p>
        </p:txBody>
      </p:sp>
    </p:spTree>
    <p:extLst>
      <p:ext uri="{BB962C8B-B14F-4D97-AF65-F5344CB8AC3E}">
        <p14:creationId xmlns:p14="http://schemas.microsoft.com/office/powerpoint/2010/main" val="2157084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06A35DE7-4B52-4FA9-A2F9-40883778B0FF}" type="slidenum">
              <a:rPr lang="en-MY" smtClean="0"/>
              <a:t>20</a:t>
            </a:fld>
            <a:endParaRPr lang="en-MY"/>
          </a:p>
        </p:txBody>
      </p:sp>
    </p:spTree>
    <p:extLst>
      <p:ext uri="{BB962C8B-B14F-4D97-AF65-F5344CB8AC3E}">
        <p14:creationId xmlns:p14="http://schemas.microsoft.com/office/powerpoint/2010/main" val="3459772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E8156-9DB5-E284-681D-4BCA1F24AF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70EDCE-396B-93FB-728A-68DD182942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013F12-D38F-D7B9-FE74-3566FCFA36DC}"/>
              </a:ext>
            </a:extLst>
          </p:cNvPr>
          <p:cNvSpPr>
            <a:spLocks noGrp="1"/>
          </p:cNvSpPr>
          <p:nvPr>
            <p:ph type="dt" sz="half" idx="10"/>
          </p:nvPr>
        </p:nvSpPr>
        <p:spPr/>
        <p:txBody>
          <a:bodyPr/>
          <a:lstStyle/>
          <a:p>
            <a:fld id="{B88AA23C-7CB4-464B-AFE8-A21809DAA632}" type="datetimeFigureOut">
              <a:rPr lang="en-US" smtClean="0"/>
              <a:t>1/6/2024</a:t>
            </a:fld>
            <a:endParaRPr lang="en-US"/>
          </a:p>
        </p:txBody>
      </p:sp>
      <p:sp>
        <p:nvSpPr>
          <p:cNvPr id="5" name="Footer Placeholder 4">
            <a:extLst>
              <a:ext uri="{FF2B5EF4-FFF2-40B4-BE49-F238E27FC236}">
                <a16:creationId xmlns:a16="http://schemas.microsoft.com/office/drawing/2014/main" id="{4BF3AEC7-9117-FB96-3B47-1248A0D780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435CF-15CB-4EC5-F687-DFF72F4B0E05}"/>
              </a:ext>
            </a:extLst>
          </p:cNvPr>
          <p:cNvSpPr>
            <a:spLocks noGrp="1"/>
          </p:cNvSpPr>
          <p:nvPr>
            <p:ph type="sldNum" sz="quarter" idx="12"/>
          </p:nvPr>
        </p:nvSpPr>
        <p:spPr/>
        <p:txBody>
          <a:bodyPr/>
          <a:lstStyle/>
          <a:p>
            <a:fld id="{87D4C7A5-1D4D-41B9-8129-5FFCA34BD7E8}" type="slidenum">
              <a:rPr lang="en-US" smtClean="0"/>
              <a:t>‹#›</a:t>
            </a:fld>
            <a:endParaRPr lang="en-US"/>
          </a:p>
        </p:txBody>
      </p:sp>
    </p:spTree>
    <p:extLst>
      <p:ext uri="{BB962C8B-B14F-4D97-AF65-F5344CB8AC3E}">
        <p14:creationId xmlns:p14="http://schemas.microsoft.com/office/powerpoint/2010/main" val="1784917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E38E6-5352-F42F-B7D3-C823E05D8B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CF665D-4A36-56A7-DFCF-A373306910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26453D-D7B3-7FBC-1D5F-0D1EB10705F3}"/>
              </a:ext>
            </a:extLst>
          </p:cNvPr>
          <p:cNvSpPr>
            <a:spLocks noGrp="1"/>
          </p:cNvSpPr>
          <p:nvPr>
            <p:ph type="dt" sz="half" idx="10"/>
          </p:nvPr>
        </p:nvSpPr>
        <p:spPr/>
        <p:txBody>
          <a:bodyPr/>
          <a:lstStyle/>
          <a:p>
            <a:fld id="{B88AA23C-7CB4-464B-AFE8-A21809DAA632}" type="datetimeFigureOut">
              <a:rPr lang="en-US" smtClean="0"/>
              <a:t>1/6/2024</a:t>
            </a:fld>
            <a:endParaRPr lang="en-US"/>
          </a:p>
        </p:txBody>
      </p:sp>
      <p:sp>
        <p:nvSpPr>
          <p:cNvPr id="5" name="Footer Placeholder 4">
            <a:extLst>
              <a:ext uri="{FF2B5EF4-FFF2-40B4-BE49-F238E27FC236}">
                <a16:creationId xmlns:a16="http://schemas.microsoft.com/office/drawing/2014/main" id="{AA51F5DD-8A07-06E2-5E74-C2E02792A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A96645-CA62-079D-08F0-1B580B00B8AC}"/>
              </a:ext>
            </a:extLst>
          </p:cNvPr>
          <p:cNvSpPr>
            <a:spLocks noGrp="1"/>
          </p:cNvSpPr>
          <p:nvPr>
            <p:ph type="sldNum" sz="quarter" idx="12"/>
          </p:nvPr>
        </p:nvSpPr>
        <p:spPr/>
        <p:txBody>
          <a:bodyPr/>
          <a:lstStyle/>
          <a:p>
            <a:fld id="{87D4C7A5-1D4D-41B9-8129-5FFCA34BD7E8}" type="slidenum">
              <a:rPr lang="en-US" smtClean="0"/>
              <a:t>‹#›</a:t>
            </a:fld>
            <a:endParaRPr lang="en-US"/>
          </a:p>
        </p:txBody>
      </p:sp>
    </p:spTree>
    <p:extLst>
      <p:ext uri="{BB962C8B-B14F-4D97-AF65-F5344CB8AC3E}">
        <p14:creationId xmlns:p14="http://schemas.microsoft.com/office/powerpoint/2010/main" val="2751940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13A626-2AEE-1908-983C-5FE2B5A228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C6208C-2B1E-5517-B6C5-E9D4B2D809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D0EC4-90F3-D12A-DC2E-F8A9D25047EF}"/>
              </a:ext>
            </a:extLst>
          </p:cNvPr>
          <p:cNvSpPr>
            <a:spLocks noGrp="1"/>
          </p:cNvSpPr>
          <p:nvPr>
            <p:ph type="dt" sz="half" idx="10"/>
          </p:nvPr>
        </p:nvSpPr>
        <p:spPr/>
        <p:txBody>
          <a:bodyPr/>
          <a:lstStyle/>
          <a:p>
            <a:fld id="{B88AA23C-7CB4-464B-AFE8-A21809DAA632}" type="datetimeFigureOut">
              <a:rPr lang="en-US" smtClean="0"/>
              <a:t>1/6/2024</a:t>
            </a:fld>
            <a:endParaRPr lang="en-US"/>
          </a:p>
        </p:txBody>
      </p:sp>
      <p:sp>
        <p:nvSpPr>
          <p:cNvPr id="5" name="Footer Placeholder 4">
            <a:extLst>
              <a:ext uri="{FF2B5EF4-FFF2-40B4-BE49-F238E27FC236}">
                <a16:creationId xmlns:a16="http://schemas.microsoft.com/office/drawing/2014/main" id="{FCFA9986-86E0-FCF7-8648-69635E614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8D4E14-16EA-8F85-8CDD-3D3E5748C7FB}"/>
              </a:ext>
            </a:extLst>
          </p:cNvPr>
          <p:cNvSpPr>
            <a:spLocks noGrp="1"/>
          </p:cNvSpPr>
          <p:nvPr>
            <p:ph type="sldNum" sz="quarter" idx="12"/>
          </p:nvPr>
        </p:nvSpPr>
        <p:spPr/>
        <p:txBody>
          <a:bodyPr/>
          <a:lstStyle/>
          <a:p>
            <a:fld id="{87D4C7A5-1D4D-41B9-8129-5FFCA34BD7E8}" type="slidenum">
              <a:rPr lang="en-US" smtClean="0"/>
              <a:t>‹#›</a:t>
            </a:fld>
            <a:endParaRPr lang="en-US"/>
          </a:p>
        </p:txBody>
      </p:sp>
    </p:spTree>
    <p:extLst>
      <p:ext uri="{BB962C8B-B14F-4D97-AF65-F5344CB8AC3E}">
        <p14:creationId xmlns:p14="http://schemas.microsoft.com/office/powerpoint/2010/main" val="4060041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10" name="Rectangle 9"/>
          <p:cNvSpPr/>
          <p:nvPr/>
        </p:nvSpPr>
        <p:spPr>
          <a:xfrm>
            <a:off x="1307871"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6"/>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1"/>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1"/>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3"/>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181" indent="0" algn="ctr">
              <a:buNone/>
              <a:defRPr sz="1600"/>
            </a:lvl2pPr>
            <a:lvl3pPr marL="914363" indent="0" algn="ctr">
              <a:buNone/>
              <a:defRPr sz="1600"/>
            </a:lvl3pPr>
            <a:lvl4pPr marL="1371545" indent="0" algn="ctr">
              <a:buNone/>
              <a:defRPr sz="1600"/>
            </a:lvl4pPr>
            <a:lvl5pPr marL="1828727" indent="0" algn="ctr">
              <a:buNone/>
              <a:defRPr sz="1600"/>
            </a:lvl5pPr>
            <a:lvl6pPr marL="2285908"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8"/>
            <a:ext cx="1554480" cy="485545"/>
          </a:xfrm>
        </p:spPr>
        <p:txBody>
          <a:bodyPr/>
          <a:lstStyle>
            <a:lvl1pPr algn="ctr">
              <a:defRPr sz="1300" spc="0" baseline="0">
                <a:solidFill>
                  <a:srgbClr val="FFFFFF"/>
                </a:solidFill>
                <a:latin typeface="+mn-lt"/>
              </a:defRPr>
            </a:lvl1pPr>
          </a:lstStyle>
          <a:p>
            <a:fld id="{EA0C0817-A112-4847-8014-A94B7D2A4EA3}" type="datetime1">
              <a:rPr lang="en-US" smtClean="0"/>
              <a:t>1/6/2024</a:t>
            </a:fld>
            <a:endParaRPr lang="en-US" dirty="0"/>
          </a:p>
        </p:txBody>
      </p:sp>
      <p:sp>
        <p:nvSpPr>
          <p:cNvPr id="21" name="Footer Placeholder 20"/>
          <p:cNvSpPr>
            <a:spLocks noGrp="1"/>
          </p:cNvSpPr>
          <p:nvPr>
            <p:ph type="ftr" sz="quarter" idx="11"/>
          </p:nvPr>
        </p:nvSpPr>
        <p:spPr>
          <a:xfrm>
            <a:off x="1629101"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81271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23541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23" name="Rectangle 22"/>
          <p:cNvSpPr/>
          <p:nvPr/>
        </p:nvSpPr>
        <p:spPr>
          <a:xfrm>
            <a:off x="1307871"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6"/>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1"/>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6"/>
            <a:ext cx="8933688" cy="2406894"/>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1"/>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7" y="4682063"/>
            <a:ext cx="8939784" cy="457200"/>
          </a:xfrm>
        </p:spPr>
        <p:txBody>
          <a:bodyPr anchor="t">
            <a:normAutofit/>
          </a:bodyPr>
          <a:lstStyle>
            <a:lvl1pPr marL="0" indent="0" algn="ctr">
              <a:buNone/>
              <a:tabLst>
                <a:tab pos="2633558" algn="l"/>
              </a:tabLst>
              <a:defRPr sz="1800">
                <a:solidFill>
                  <a:schemeClr val="tx1">
                    <a:lumMod val="95000"/>
                    <a:lumOff val="5000"/>
                  </a:schemeClr>
                </a:solidFill>
                <a:effectLst/>
              </a:defRPr>
            </a:lvl1pPr>
            <a:lvl2pPr marL="457181" indent="0">
              <a:buNone/>
              <a:defRPr sz="1600">
                <a:solidFill>
                  <a:schemeClr val="tx1">
                    <a:tint val="75000"/>
                  </a:schemeClr>
                </a:solidFill>
              </a:defRPr>
            </a:lvl2pPr>
            <a:lvl3pPr marL="914363"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8" indent="0">
              <a:buNone/>
              <a:defRPr sz="1400">
                <a:solidFill>
                  <a:schemeClr val="tx1">
                    <a:tint val="75000"/>
                  </a:schemeClr>
                </a:solidFill>
              </a:defRPr>
            </a:lvl6pPr>
            <a:lvl7pPr marL="2743090"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3"/>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1/6/2024</a:t>
            </a:fld>
            <a:endParaRPr lang="en-US" dirty="0"/>
          </a:p>
        </p:txBody>
      </p:sp>
      <p:sp>
        <p:nvSpPr>
          <p:cNvPr id="5" name="Footer Placeholder 4"/>
          <p:cNvSpPr>
            <a:spLocks noGrp="1"/>
          </p:cNvSpPr>
          <p:nvPr>
            <p:ph type="ftr" sz="quarter" idx="11"/>
          </p:nvPr>
        </p:nvSpPr>
        <p:spPr>
          <a:xfrm>
            <a:off x="1629158"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6"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35615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1"/>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1"/>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71476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181" indent="0">
              <a:buNone/>
              <a:defRPr sz="1800" b="1"/>
            </a:lvl2pPr>
            <a:lvl3pPr marL="914363" indent="0">
              <a:buNone/>
              <a:defRPr sz="1800" b="1"/>
            </a:lvl3pPr>
            <a:lvl4pPr marL="1371545" indent="0">
              <a:buNone/>
              <a:defRPr sz="1600" b="1"/>
            </a:lvl4pPr>
            <a:lvl5pPr marL="1828727" indent="0">
              <a:buNone/>
              <a:defRPr sz="1600" b="1"/>
            </a:lvl5pPr>
            <a:lvl6pPr marL="2285908"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4"/>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181" indent="0">
              <a:buNone/>
              <a:defRPr sz="1800" b="1"/>
            </a:lvl2pPr>
            <a:lvl3pPr marL="914363" indent="0">
              <a:buNone/>
              <a:defRPr sz="1800" b="1"/>
            </a:lvl3pPr>
            <a:lvl4pPr marL="1371545" indent="0">
              <a:buNone/>
              <a:defRPr sz="1600" b="1"/>
            </a:lvl4pPr>
            <a:lvl5pPr marL="1828727" indent="0">
              <a:buNone/>
              <a:defRPr sz="1600" b="1"/>
            </a:lvl5pPr>
            <a:lvl6pPr marL="2285908"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2"/>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97789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56926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35533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5"/>
            <a:ext cx="3826596" cy="6382511"/>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1" y="374906"/>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2" y="607392"/>
            <a:ext cx="3161963" cy="1645920"/>
          </a:xfrm>
        </p:spPr>
        <p:txBody>
          <a:bodyPr anchor="b">
            <a:normAutofit/>
          </a:bodyPr>
          <a:lstStyle>
            <a:lvl1pPr algn="l" defTabSz="914363"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2" y="2336801"/>
            <a:ext cx="3161963" cy="3606800"/>
          </a:xfrm>
        </p:spPr>
        <p:txBody>
          <a:bodyPr>
            <a:normAutofit/>
          </a:bodyPr>
          <a:lstStyle>
            <a:lvl1pPr marL="0" indent="0">
              <a:lnSpc>
                <a:spcPct val="110000"/>
              </a:lnSpc>
              <a:spcBef>
                <a:spcPts val="800"/>
              </a:spcBef>
              <a:buNone/>
              <a:defRPr sz="1800">
                <a:solidFill>
                  <a:schemeClr val="tx1"/>
                </a:solidFill>
              </a:defRPr>
            </a:lvl1pPr>
            <a:lvl2pPr marL="457181" indent="0">
              <a:buNone/>
              <a:defRPr sz="1200"/>
            </a:lvl2pPr>
            <a:lvl3pPr marL="914363" indent="0">
              <a:buNone/>
              <a:defRPr sz="1000"/>
            </a:lvl3pPr>
            <a:lvl4pPr marL="1371545" indent="0">
              <a:buNone/>
              <a:defRPr sz="900"/>
            </a:lvl4pPr>
            <a:lvl5pPr marL="1828727" indent="0">
              <a:buNone/>
              <a:defRPr sz="900"/>
            </a:lvl5pPr>
            <a:lvl6pPr marL="2285908" indent="0">
              <a:buNone/>
              <a:defRPr sz="900"/>
            </a:lvl6pPr>
            <a:lvl7pPr marL="2743090" indent="0">
              <a:buNone/>
              <a:defRPr sz="900"/>
            </a:lvl7pPr>
            <a:lvl8pPr marL="3200272" indent="0">
              <a:buNone/>
              <a:defRPr sz="900"/>
            </a:lvl8pPr>
            <a:lvl9pPr marL="3657454"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1"/>
            <a:ext cx="1955800" cy="365760"/>
          </a:xfrm>
        </p:spPr>
        <p:txBody>
          <a:bodyPr/>
          <a:lstStyle>
            <a:lvl1pPr>
              <a:defRPr>
                <a:solidFill>
                  <a:schemeClr val="tx1">
                    <a:lumMod val="85000"/>
                    <a:lumOff val="15000"/>
                  </a:schemeClr>
                </a:solidFill>
              </a:defRPr>
            </a:lvl1pPr>
          </a:lstStyle>
          <a:p>
            <a:fld id="{7E8D12A6-918A-48BD-8CB9-CA713993B0EA}" type="datetime1">
              <a:rPr lang="en-US" smtClean="0"/>
              <a:t>1/6/2024</a:t>
            </a:fld>
            <a:endParaRPr lang="en-US"/>
          </a:p>
        </p:txBody>
      </p:sp>
      <p:sp>
        <p:nvSpPr>
          <p:cNvPr id="9" name="Footer Placeholder 8"/>
          <p:cNvSpPr>
            <a:spLocks noGrp="1"/>
          </p:cNvSpPr>
          <p:nvPr>
            <p:ph type="ftr" sz="quarter" idx="11"/>
          </p:nvPr>
        </p:nvSpPr>
        <p:spPr>
          <a:xfrm>
            <a:off x="685801" y="6035041"/>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30" y="6035041"/>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3996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3D55E-BD95-F1FC-297D-BABDF9CA2B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398A40-8872-DF4C-5375-050769F1A2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0E3408-E37C-7CC9-3C9C-61AFB93E3F7D}"/>
              </a:ext>
            </a:extLst>
          </p:cNvPr>
          <p:cNvSpPr>
            <a:spLocks noGrp="1"/>
          </p:cNvSpPr>
          <p:nvPr>
            <p:ph type="dt" sz="half" idx="10"/>
          </p:nvPr>
        </p:nvSpPr>
        <p:spPr/>
        <p:txBody>
          <a:bodyPr/>
          <a:lstStyle/>
          <a:p>
            <a:fld id="{B88AA23C-7CB4-464B-AFE8-A21809DAA632}" type="datetimeFigureOut">
              <a:rPr lang="en-US" smtClean="0"/>
              <a:t>1/6/2024</a:t>
            </a:fld>
            <a:endParaRPr lang="en-US"/>
          </a:p>
        </p:txBody>
      </p:sp>
      <p:sp>
        <p:nvSpPr>
          <p:cNvPr id="5" name="Footer Placeholder 4">
            <a:extLst>
              <a:ext uri="{FF2B5EF4-FFF2-40B4-BE49-F238E27FC236}">
                <a16:creationId xmlns:a16="http://schemas.microsoft.com/office/drawing/2014/main" id="{CA415391-E91E-0692-6428-37447153B0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3A28A-7B06-EAE1-CAEE-195F1C2FC705}"/>
              </a:ext>
            </a:extLst>
          </p:cNvPr>
          <p:cNvSpPr>
            <a:spLocks noGrp="1"/>
          </p:cNvSpPr>
          <p:nvPr>
            <p:ph type="sldNum" sz="quarter" idx="12"/>
          </p:nvPr>
        </p:nvSpPr>
        <p:spPr/>
        <p:txBody>
          <a:bodyPr/>
          <a:lstStyle/>
          <a:p>
            <a:fld id="{87D4C7A5-1D4D-41B9-8129-5FFCA34BD7E8}" type="slidenum">
              <a:rPr lang="en-US" smtClean="0"/>
              <a:t>‹#›</a:t>
            </a:fld>
            <a:endParaRPr lang="en-US"/>
          </a:p>
        </p:txBody>
      </p:sp>
    </p:spTree>
    <p:extLst>
      <p:ext uri="{BB962C8B-B14F-4D97-AF65-F5344CB8AC3E}">
        <p14:creationId xmlns:p14="http://schemas.microsoft.com/office/powerpoint/2010/main" val="657365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5"/>
            <a:ext cx="3826596" cy="6382511"/>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600" y="237745"/>
            <a:ext cx="7696201" cy="6382511"/>
          </a:xfrm>
          <a:solidFill>
            <a:schemeClr val="accent1">
              <a:lumMod val="60000"/>
              <a:lumOff val="40000"/>
            </a:schemeClr>
          </a:solidFill>
          <a:ln>
            <a:noFill/>
          </a:ln>
        </p:spPr>
        <p:txBody>
          <a:bodyPr anchor="t"/>
          <a:lstStyle>
            <a:lvl1pPr marL="0" indent="0">
              <a:buNone/>
              <a:defRPr sz="3200"/>
            </a:lvl1pPr>
            <a:lvl2pPr marL="457181" indent="0">
              <a:buNone/>
              <a:defRPr sz="2800"/>
            </a:lvl2pPr>
            <a:lvl3pPr marL="914363" indent="0">
              <a:buNone/>
              <a:defRPr sz="2400"/>
            </a:lvl3pPr>
            <a:lvl4pPr marL="1371545" indent="0">
              <a:buNone/>
              <a:defRPr sz="2000"/>
            </a:lvl4pPr>
            <a:lvl5pPr marL="1828727" indent="0">
              <a:buNone/>
              <a:defRPr sz="2000"/>
            </a:lvl5pPr>
            <a:lvl6pPr marL="2285908" indent="0">
              <a:buNone/>
              <a:defRPr sz="2000"/>
            </a:lvl6pPr>
            <a:lvl7pPr marL="2743090" indent="0">
              <a:buNone/>
              <a:defRPr sz="2000"/>
            </a:lvl7pPr>
            <a:lvl8pPr marL="3200272" indent="0">
              <a:buNone/>
              <a:defRPr sz="2000"/>
            </a:lvl8pPr>
            <a:lvl9pPr marL="3657454"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8" y="6035041"/>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1/6/2024</a:t>
            </a:fld>
            <a:endParaRPr lang="en-US" dirty="0"/>
          </a:p>
        </p:txBody>
      </p:sp>
      <p:sp>
        <p:nvSpPr>
          <p:cNvPr id="6" name="Footer Placeholder 5"/>
          <p:cNvSpPr>
            <a:spLocks noGrp="1"/>
          </p:cNvSpPr>
          <p:nvPr>
            <p:ph type="ftr" sz="quarter" idx="11"/>
          </p:nvPr>
        </p:nvSpPr>
        <p:spPr>
          <a:xfrm>
            <a:off x="612648" y="6035041"/>
            <a:ext cx="4588002" cy="365760"/>
          </a:xfrm>
        </p:spPr>
        <p:txBody>
          <a:bodyPr/>
          <a:lstStyle>
            <a:lvl1pPr marL="0" algn="r" defTabSz="914363"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1"/>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1" y="374906"/>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5"/>
            <a:ext cx="3144774" cy="3511297"/>
          </a:xfrm>
        </p:spPr>
        <p:txBody>
          <a:bodyPr>
            <a:normAutofit/>
          </a:bodyPr>
          <a:lstStyle>
            <a:lvl1pPr marL="0" indent="0" algn="l">
              <a:lnSpc>
                <a:spcPct val="110000"/>
              </a:lnSpc>
              <a:spcBef>
                <a:spcPts val="800"/>
              </a:spcBef>
              <a:buNone/>
              <a:defRPr sz="1800">
                <a:solidFill>
                  <a:schemeClr val="tx1"/>
                </a:solidFill>
              </a:defRPr>
            </a:lvl1pPr>
            <a:lvl2pPr marL="457181" indent="0">
              <a:buNone/>
              <a:defRPr sz="1200"/>
            </a:lvl2pPr>
            <a:lvl3pPr marL="914363" indent="0">
              <a:buNone/>
              <a:defRPr sz="1000"/>
            </a:lvl3pPr>
            <a:lvl4pPr marL="1371545" indent="0">
              <a:buNone/>
              <a:defRPr sz="900"/>
            </a:lvl4pPr>
            <a:lvl5pPr marL="1828727" indent="0">
              <a:buNone/>
              <a:defRPr sz="900"/>
            </a:lvl5pPr>
            <a:lvl6pPr marL="2285908" indent="0">
              <a:buNone/>
              <a:defRPr sz="900"/>
            </a:lvl6pPr>
            <a:lvl7pPr marL="2743090" indent="0">
              <a:buNone/>
              <a:defRPr sz="900"/>
            </a:lvl7pPr>
            <a:lvl8pPr marL="3200272" indent="0">
              <a:buNone/>
              <a:defRPr sz="900"/>
            </a:lvl8pPr>
            <a:lvl9pPr marL="3657454" indent="0">
              <a:buNone/>
              <a:defRPr sz="900"/>
            </a:lvl9pPr>
          </a:lstStyle>
          <a:p>
            <a:pPr lvl="0"/>
            <a:r>
              <a:rPr lang="en-US"/>
              <a:t>Click to edit Master text styles</a:t>
            </a:r>
          </a:p>
        </p:txBody>
      </p:sp>
    </p:spTree>
    <p:extLst>
      <p:ext uri="{BB962C8B-B14F-4D97-AF65-F5344CB8AC3E}">
        <p14:creationId xmlns:p14="http://schemas.microsoft.com/office/powerpoint/2010/main" val="970026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95066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32442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9F376-84A3-2257-149E-A903C01F95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A5B207-4660-EDDD-156A-BF61E4B214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000A93-728C-B7D3-B370-8A10DE19391D}"/>
              </a:ext>
            </a:extLst>
          </p:cNvPr>
          <p:cNvSpPr>
            <a:spLocks noGrp="1"/>
          </p:cNvSpPr>
          <p:nvPr>
            <p:ph type="dt" sz="half" idx="10"/>
          </p:nvPr>
        </p:nvSpPr>
        <p:spPr/>
        <p:txBody>
          <a:bodyPr/>
          <a:lstStyle/>
          <a:p>
            <a:fld id="{B88AA23C-7CB4-464B-AFE8-A21809DAA632}" type="datetimeFigureOut">
              <a:rPr lang="en-US" smtClean="0"/>
              <a:t>1/6/2024</a:t>
            </a:fld>
            <a:endParaRPr lang="en-US"/>
          </a:p>
        </p:txBody>
      </p:sp>
      <p:sp>
        <p:nvSpPr>
          <p:cNvPr id="5" name="Footer Placeholder 4">
            <a:extLst>
              <a:ext uri="{FF2B5EF4-FFF2-40B4-BE49-F238E27FC236}">
                <a16:creationId xmlns:a16="http://schemas.microsoft.com/office/drawing/2014/main" id="{2084FF8A-9136-CD29-08E5-ABA61FA058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46A6F9-87BE-FA33-0CAE-E11C2A87098D}"/>
              </a:ext>
            </a:extLst>
          </p:cNvPr>
          <p:cNvSpPr>
            <a:spLocks noGrp="1"/>
          </p:cNvSpPr>
          <p:nvPr>
            <p:ph type="sldNum" sz="quarter" idx="12"/>
          </p:nvPr>
        </p:nvSpPr>
        <p:spPr/>
        <p:txBody>
          <a:bodyPr/>
          <a:lstStyle/>
          <a:p>
            <a:fld id="{87D4C7A5-1D4D-41B9-8129-5FFCA34BD7E8}" type="slidenum">
              <a:rPr lang="en-US" smtClean="0"/>
              <a:t>‹#›</a:t>
            </a:fld>
            <a:endParaRPr lang="en-US"/>
          </a:p>
        </p:txBody>
      </p:sp>
    </p:spTree>
    <p:extLst>
      <p:ext uri="{BB962C8B-B14F-4D97-AF65-F5344CB8AC3E}">
        <p14:creationId xmlns:p14="http://schemas.microsoft.com/office/powerpoint/2010/main" val="1477397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8191D-3374-E3B6-91E2-2E71BDDDC2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08F1AC-1193-C9C1-1680-E62D4217DB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8FE9C4-78E7-9F10-CA60-119CC6AEF4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32EE3A-358F-6541-AF6C-F3A3E6CD6FD6}"/>
              </a:ext>
            </a:extLst>
          </p:cNvPr>
          <p:cNvSpPr>
            <a:spLocks noGrp="1"/>
          </p:cNvSpPr>
          <p:nvPr>
            <p:ph type="dt" sz="half" idx="10"/>
          </p:nvPr>
        </p:nvSpPr>
        <p:spPr/>
        <p:txBody>
          <a:bodyPr/>
          <a:lstStyle/>
          <a:p>
            <a:fld id="{B88AA23C-7CB4-464B-AFE8-A21809DAA632}" type="datetimeFigureOut">
              <a:rPr lang="en-US" smtClean="0"/>
              <a:t>1/6/2024</a:t>
            </a:fld>
            <a:endParaRPr lang="en-US"/>
          </a:p>
        </p:txBody>
      </p:sp>
      <p:sp>
        <p:nvSpPr>
          <p:cNvPr id="6" name="Footer Placeholder 5">
            <a:extLst>
              <a:ext uri="{FF2B5EF4-FFF2-40B4-BE49-F238E27FC236}">
                <a16:creationId xmlns:a16="http://schemas.microsoft.com/office/drawing/2014/main" id="{8E0D026E-A28C-9621-D03C-081F332687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C9CD55-FE25-9EB5-B181-D4E2C5CB7743}"/>
              </a:ext>
            </a:extLst>
          </p:cNvPr>
          <p:cNvSpPr>
            <a:spLocks noGrp="1"/>
          </p:cNvSpPr>
          <p:nvPr>
            <p:ph type="sldNum" sz="quarter" idx="12"/>
          </p:nvPr>
        </p:nvSpPr>
        <p:spPr/>
        <p:txBody>
          <a:bodyPr/>
          <a:lstStyle/>
          <a:p>
            <a:fld id="{87D4C7A5-1D4D-41B9-8129-5FFCA34BD7E8}" type="slidenum">
              <a:rPr lang="en-US" smtClean="0"/>
              <a:t>‹#›</a:t>
            </a:fld>
            <a:endParaRPr lang="en-US"/>
          </a:p>
        </p:txBody>
      </p:sp>
    </p:spTree>
    <p:extLst>
      <p:ext uri="{BB962C8B-B14F-4D97-AF65-F5344CB8AC3E}">
        <p14:creationId xmlns:p14="http://schemas.microsoft.com/office/powerpoint/2010/main" val="2500161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3A714-0D62-CEB0-1765-355C6E34C7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6988A6-0D92-BB63-F008-8F7D5E4EA8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2C732F-D610-2B51-B1F3-B38CF5DB77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6D6945-F261-4E05-C354-CD064EB6F8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3276ED-16F1-D17B-623D-DF582AE036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41FA20-90A2-F9E5-F2D5-03434FE15DEC}"/>
              </a:ext>
            </a:extLst>
          </p:cNvPr>
          <p:cNvSpPr>
            <a:spLocks noGrp="1"/>
          </p:cNvSpPr>
          <p:nvPr>
            <p:ph type="dt" sz="half" idx="10"/>
          </p:nvPr>
        </p:nvSpPr>
        <p:spPr/>
        <p:txBody>
          <a:bodyPr/>
          <a:lstStyle/>
          <a:p>
            <a:fld id="{B88AA23C-7CB4-464B-AFE8-A21809DAA632}" type="datetimeFigureOut">
              <a:rPr lang="en-US" smtClean="0"/>
              <a:t>1/6/2024</a:t>
            </a:fld>
            <a:endParaRPr lang="en-US"/>
          </a:p>
        </p:txBody>
      </p:sp>
      <p:sp>
        <p:nvSpPr>
          <p:cNvPr id="8" name="Footer Placeholder 7">
            <a:extLst>
              <a:ext uri="{FF2B5EF4-FFF2-40B4-BE49-F238E27FC236}">
                <a16:creationId xmlns:a16="http://schemas.microsoft.com/office/drawing/2014/main" id="{F0D2E0EE-8320-377F-E647-013D72CA89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DF8D75-F5DC-274F-979F-4FD846EA05AF}"/>
              </a:ext>
            </a:extLst>
          </p:cNvPr>
          <p:cNvSpPr>
            <a:spLocks noGrp="1"/>
          </p:cNvSpPr>
          <p:nvPr>
            <p:ph type="sldNum" sz="quarter" idx="12"/>
          </p:nvPr>
        </p:nvSpPr>
        <p:spPr/>
        <p:txBody>
          <a:bodyPr/>
          <a:lstStyle/>
          <a:p>
            <a:fld id="{87D4C7A5-1D4D-41B9-8129-5FFCA34BD7E8}" type="slidenum">
              <a:rPr lang="en-US" smtClean="0"/>
              <a:t>‹#›</a:t>
            </a:fld>
            <a:endParaRPr lang="en-US"/>
          </a:p>
        </p:txBody>
      </p:sp>
    </p:spTree>
    <p:extLst>
      <p:ext uri="{BB962C8B-B14F-4D97-AF65-F5344CB8AC3E}">
        <p14:creationId xmlns:p14="http://schemas.microsoft.com/office/powerpoint/2010/main" val="3788099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791F5-3386-F111-116F-72FA3306FD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CDC10B-0CC4-DE6D-B490-0EFD5AF9D73A}"/>
              </a:ext>
            </a:extLst>
          </p:cNvPr>
          <p:cNvSpPr>
            <a:spLocks noGrp="1"/>
          </p:cNvSpPr>
          <p:nvPr>
            <p:ph type="dt" sz="half" idx="10"/>
          </p:nvPr>
        </p:nvSpPr>
        <p:spPr/>
        <p:txBody>
          <a:bodyPr/>
          <a:lstStyle/>
          <a:p>
            <a:fld id="{B88AA23C-7CB4-464B-AFE8-A21809DAA632}" type="datetimeFigureOut">
              <a:rPr lang="en-US" smtClean="0"/>
              <a:t>1/6/2024</a:t>
            </a:fld>
            <a:endParaRPr lang="en-US"/>
          </a:p>
        </p:txBody>
      </p:sp>
      <p:sp>
        <p:nvSpPr>
          <p:cNvPr id="4" name="Footer Placeholder 3">
            <a:extLst>
              <a:ext uri="{FF2B5EF4-FFF2-40B4-BE49-F238E27FC236}">
                <a16:creationId xmlns:a16="http://schemas.microsoft.com/office/drawing/2014/main" id="{0F3BDBBB-6372-6685-F3C6-1D2FEDFF15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FDF946-0361-D82D-676E-46F8690E4E5E}"/>
              </a:ext>
            </a:extLst>
          </p:cNvPr>
          <p:cNvSpPr>
            <a:spLocks noGrp="1"/>
          </p:cNvSpPr>
          <p:nvPr>
            <p:ph type="sldNum" sz="quarter" idx="12"/>
          </p:nvPr>
        </p:nvSpPr>
        <p:spPr/>
        <p:txBody>
          <a:bodyPr/>
          <a:lstStyle/>
          <a:p>
            <a:fld id="{87D4C7A5-1D4D-41B9-8129-5FFCA34BD7E8}" type="slidenum">
              <a:rPr lang="en-US" smtClean="0"/>
              <a:t>‹#›</a:t>
            </a:fld>
            <a:endParaRPr lang="en-US"/>
          </a:p>
        </p:txBody>
      </p:sp>
    </p:spTree>
    <p:extLst>
      <p:ext uri="{BB962C8B-B14F-4D97-AF65-F5344CB8AC3E}">
        <p14:creationId xmlns:p14="http://schemas.microsoft.com/office/powerpoint/2010/main" val="4221389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839944-3925-DCC8-3727-5957ABFF4C1F}"/>
              </a:ext>
            </a:extLst>
          </p:cNvPr>
          <p:cNvSpPr>
            <a:spLocks noGrp="1"/>
          </p:cNvSpPr>
          <p:nvPr>
            <p:ph type="dt" sz="half" idx="10"/>
          </p:nvPr>
        </p:nvSpPr>
        <p:spPr/>
        <p:txBody>
          <a:bodyPr/>
          <a:lstStyle/>
          <a:p>
            <a:fld id="{B88AA23C-7CB4-464B-AFE8-A21809DAA632}" type="datetimeFigureOut">
              <a:rPr lang="en-US" smtClean="0"/>
              <a:t>1/6/2024</a:t>
            </a:fld>
            <a:endParaRPr lang="en-US"/>
          </a:p>
        </p:txBody>
      </p:sp>
      <p:sp>
        <p:nvSpPr>
          <p:cNvPr id="3" name="Footer Placeholder 2">
            <a:extLst>
              <a:ext uri="{FF2B5EF4-FFF2-40B4-BE49-F238E27FC236}">
                <a16:creationId xmlns:a16="http://schemas.microsoft.com/office/drawing/2014/main" id="{1EA1CCCD-66B1-0982-FDE7-F727F21C7B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36C00D-2E45-144B-E2BA-CD680950D703}"/>
              </a:ext>
            </a:extLst>
          </p:cNvPr>
          <p:cNvSpPr>
            <a:spLocks noGrp="1"/>
          </p:cNvSpPr>
          <p:nvPr>
            <p:ph type="sldNum" sz="quarter" idx="12"/>
          </p:nvPr>
        </p:nvSpPr>
        <p:spPr/>
        <p:txBody>
          <a:bodyPr/>
          <a:lstStyle/>
          <a:p>
            <a:fld id="{87D4C7A5-1D4D-41B9-8129-5FFCA34BD7E8}" type="slidenum">
              <a:rPr lang="en-US" smtClean="0"/>
              <a:t>‹#›</a:t>
            </a:fld>
            <a:endParaRPr lang="en-US"/>
          </a:p>
        </p:txBody>
      </p:sp>
    </p:spTree>
    <p:extLst>
      <p:ext uri="{BB962C8B-B14F-4D97-AF65-F5344CB8AC3E}">
        <p14:creationId xmlns:p14="http://schemas.microsoft.com/office/powerpoint/2010/main" val="602022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8F52F-64FD-465B-5943-6FB75D5256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C26F95-8E00-397E-8825-B6E1D13F88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5B90FA-FB10-6D2C-BEC1-E600E355C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D54455-2F90-AD8A-DB89-68F7DBE3BB76}"/>
              </a:ext>
            </a:extLst>
          </p:cNvPr>
          <p:cNvSpPr>
            <a:spLocks noGrp="1"/>
          </p:cNvSpPr>
          <p:nvPr>
            <p:ph type="dt" sz="half" idx="10"/>
          </p:nvPr>
        </p:nvSpPr>
        <p:spPr/>
        <p:txBody>
          <a:bodyPr/>
          <a:lstStyle/>
          <a:p>
            <a:fld id="{B88AA23C-7CB4-464B-AFE8-A21809DAA632}" type="datetimeFigureOut">
              <a:rPr lang="en-US" smtClean="0"/>
              <a:t>1/6/2024</a:t>
            </a:fld>
            <a:endParaRPr lang="en-US"/>
          </a:p>
        </p:txBody>
      </p:sp>
      <p:sp>
        <p:nvSpPr>
          <p:cNvPr id="6" name="Footer Placeholder 5">
            <a:extLst>
              <a:ext uri="{FF2B5EF4-FFF2-40B4-BE49-F238E27FC236}">
                <a16:creationId xmlns:a16="http://schemas.microsoft.com/office/drawing/2014/main" id="{7C708A06-5A1B-C904-B3A3-83CFFB4793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1E5ACC-A708-52F1-2E54-DF7E50F0E2D2}"/>
              </a:ext>
            </a:extLst>
          </p:cNvPr>
          <p:cNvSpPr>
            <a:spLocks noGrp="1"/>
          </p:cNvSpPr>
          <p:nvPr>
            <p:ph type="sldNum" sz="quarter" idx="12"/>
          </p:nvPr>
        </p:nvSpPr>
        <p:spPr/>
        <p:txBody>
          <a:bodyPr/>
          <a:lstStyle/>
          <a:p>
            <a:fld id="{87D4C7A5-1D4D-41B9-8129-5FFCA34BD7E8}" type="slidenum">
              <a:rPr lang="en-US" smtClean="0"/>
              <a:t>‹#›</a:t>
            </a:fld>
            <a:endParaRPr lang="en-US"/>
          </a:p>
        </p:txBody>
      </p:sp>
    </p:spTree>
    <p:extLst>
      <p:ext uri="{BB962C8B-B14F-4D97-AF65-F5344CB8AC3E}">
        <p14:creationId xmlns:p14="http://schemas.microsoft.com/office/powerpoint/2010/main" val="1572524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2B0D1-CC7A-B403-908E-CB5E78F5A5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B6C785-99A3-3278-E86C-6D1B2FF33C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E6497C-A953-BBEB-A904-73F4C4704C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064FB2-D23B-576A-823E-6D011C18D992}"/>
              </a:ext>
            </a:extLst>
          </p:cNvPr>
          <p:cNvSpPr>
            <a:spLocks noGrp="1"/>
          </p:cNvSpPr>
          <p:nvPr>
            <p:ph type="dt" sz="half" idx="10"/>
          </p:nvPr>
        </p:nvSpPr>
        <p:spPr/>
        <p:txBody>
          <a:bodyPr/>
          <a:lstStyle/>
          <a:p>
            <a:fld id="{B88AA23C-7CB4-464B-AFE8-A21809DAA632}" type="datetimeFigureOut">
              <a:rPr lang="en-US" smtClean="0"/>
              <a:t>1/6/2024</a:t>
            </a:fld>
            <a:endParaRPr lang="en-US"/>
          </a:p>
        </p:txBody>
      </p:sp>
      <p:sp>
        <p:nvSpPr>
          <p:cNvPr id="6" name="Footer Placeholder 5">
            <a:extLst>
              <a:ext uri="{FF2B5EF4-FFF2-40B4-BE49-F238E27FC236}">
                <a16:creationId xmlns:a16="http://schemas.microsoft.com/office/drawing/2014/main" id="{37458E86-99D7-0022-C21E-BE7E2178C6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9BC61A-33BC-FC89-AA75-FC1BD0EC739F}"/>
              </a:ext>
            </a:extLst>
          </p:cNvPr>
          <p:cNvSpPr>
            <a:spLocks noGrp="1"/>
          </p:cNvSpPr>
          <p:nvPr>
            <p:ph type="sldNum" sz="quarter" idx="12"/>
          </p:nvPr>
        </p:nvSpPr>
        <p:spPr/>
        <p:txBody>
          <a:bodyPr/>
          <a:lstStyle/>
          <a:p>
            <a:fld id="{87D4C7A5-1D4D-41B9-8129-5FFCA34BD7E8}" type="slidenum">
              <a:rPr lang="en-US" smtClean="0"/>
              <a:t>‹#›</a:t>
            </a:fld>
            <a:endParaRPr lang="en-US"/>
          </a:p>
        </p:txBody>
      </p:sp>
    </p:spTree>
    <p:extLst>
      <p:ext uri="{BB962C8B-B14F-4D97-AF65-F5344CB8AC3E}">
        <p14:creationId xmlns:p14="http://schemas.microsoft.com/office/powerpoint/2010/main" val="2434833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61BC9B-102E-9BF5-6EE8-924B14626F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D8061A-70A2-D008-7AFA-13CE606425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AAD14-EB77-9A77-FCD2-2E454B9D18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AA23C-7CB4-464B-AFE8-A21809DAA632}" type="datetimeFigureOut">
              <a:rPr lang="en-US" smtClean="0"/>
              <a:t>1/6/2024</a:t>
            </a:fld>
            <a:endParaRPr lang="en-US"/>
          </a:p>
        </p:txBody>
      </p:sp>
      <p:sp>
        <p:nvSpPr>
          <p:cNvPr id="5" name="Footer Placeholder 4">
            <a:extLst>
              <a:ext uri="{FF2B5EF4-FFF2-40B4-BE49-F238E27FC236}">
                <a16:creationId xmlns:a16="http://schemas.microsoft.com/office/drawing/2014/main" id="{625B307B-BAB9-1E98-A640-8157951557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AA10AE-F790-974B-4F48-3F42533194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4C7A5-1D4D-41B9-8129-5FFCA34BD7E8}" type="slidenum">
              <a:rPr lang="en-US" smtClean="0"/>
              <a:t>‹#›</a:t>
            </a:fld>
            <a:endParaRPr lang="en-US"/>
          </a:p>
        </p:txBody>
      </p:sp>
    </p:spTree>
    <p:extLst>
      <p:ext uri="{BB962C8B-B14F-4D97-AF65-F5344CB8AC3E}">
        <p14:creationId xmlns:p14="http://schemas.microsoft.com/office/powerpoint/2010/main" val="1609983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p:nvSpPr>
        <p:spPr>
          <a:xfrm>
            <a:off x="234696" y="237745"/>
            <a:ext cx="11722608" cy="6382511"/>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6"/>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3"/>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2"/>
            <a:ext cx="10058400" cy="38496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6" y="6035041"/>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1/6/2024</a:t>
            </a:fld>
            <a:endParaRPr lang="en-US"/>
          </a:p>
        </p:txBody>
      </p:sp>
      <p:sp>
        <p:nvSpPr>
          <p:cNvPr id="5" name="Footer Placeholder 4"/>
          <p:cNvSpPr>
            <a:spLocks noGrp="1"/>
          </p:cNvSpPr>
          <p:nvPr>
            <p:ph type="ftr" sz="quarter" idx="3"/>
          </p:nvPr>
        </p:nvSpPr>
        <p:spPr>
          <a:xfrm>
            <a:off x="1066800" y="6035041"/>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1"/>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3216923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363"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73" indent="-182873" algn="l" defTabSz="914363"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181" indent="-182873" algn="l" defTabSz="914363"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491" indent="-182873" algn="l" defTabSz="914363"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00" indent="-182873" algn="l" defTabSz="914363"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08" indent="-182873" algn="l" defTabSz="914363"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599936" indent="-228591" algn="l" defTabSz="914363"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899924" indent="-228591" algn="l" defTabSz="914363"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199912" indent="-228591" algn="l" defTabSz="914363"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499900" indent="-228591" algn="l" defTabSz="914363"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1"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8"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doi.org/10.1080/14606925.2020.1806521" TargetMode="External"/><Relationship Id="rId2" Type="http://schemas.openxmlformats.org/officeDocument/2006/relationships/hyperlink" Target="https://doi.org/10.1163/9789042029569" TargetMode="Externa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hyperlink" Target="https://www.evelynlearning.com/types-of-content-writin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 y="-1"/>
            <a:ext cx="12192001" cy="68580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7250"/>
            <a:endParaRPr lang="en-US">
              <a:solidFill>
                <a:prstClr val="white"/>
              </a:solidFill>
              <a:latin typeface="Franklin Gothic Book" panose="02020404030301010803"/>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1" y="457201"/>
            <a:ext cx="11281610"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defTabSz="892312"/>
            <a:endParaRPr lang="en-US">
              <a:solidFill>
                <a:prstClr val="black"/>
              </a:solidFill>
              <a:latin typeface="Franklin Gothic Book" panose="02020404030301010803"/>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9" y="621794"/>
            <a:ext cx="10954512" cy="5614417"/>
          </a:xfrm>
          <a:prstGeom prst="rect">
            <a:avLst/>
          </a:prstGeom>
          <a:ln w="6350" cap="sq" cmpd="sng" algn="ctr">
            <a:solidFill>
              <a:schemeClr val="tx1"/>
            </a:solidFill>
            <a:prstDash val="solid"/>
            <a:miter lim="800000"/>
          </a:ln>
          <a:effectLst/>
        </p:spPr>
        <p:txBody>
          <a:bodyPr/>
          <a:lstStyle/>
          <a:p>
            <a:pPr defTabSz="892312"/>
            <a:endParaRPr lang="en-US">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453189" y="1342939"/>
            <a:ext cx="10721018" cy="635708"/>
          </a:xfrm>
        </p:spPr>
        <p:txBody>
          <a:bodyPr>
            <a:normAutofit/>
          </a:bodyPr>
          <a:lstStyle/>
          <a:p>
            <a:r>
              <a:rPr lang="en-US" sz="3200" b="1" kern="0" spc="-130" dirty="0">
                <a:solidFill>
                  <a:srgbClr val="000000"/>
                </a:solidFill>
                <a:latin typeface="Times New Roman" panose="02020603050405020304" pitchFamily="18" charset="0"/>
                <a:ea typeface="Inter" pitchFamily="34" charset="-122"/>
                <a:cs typeface="Times New Roman" panose="02020603050405020304" pitchFamily="18" charset="0"/>
              </a:rPr>
              <a:t>Academic Research and Writing</a:t>
            </a:r>
            <a:endParaRPr lang="en-US" sz="14900" dirty="0">
              <a:solidFill>
                <a:schemeClr val="tx1"/>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4164875" y="3933291"/>
            <a:ext cx="6818528" cy="1169893"/>
          </a:xfrm>
        </p:spPr>
        <p:txBody>
          <a:bodyPr>
            <a:noAutofit/>
          </a:bodyPr>
          <a:lstStyle/>
          <a:p>
            <a:pPr>
              <a:lnSpc>
                <a:spcPct val="100000"/>
              </a:lnSpc>
              <a:spcAft>
                <a:spcPts val="600"/>
              </a:spcAft>
            </a:pPr>
            <a:r>
              <a:rPr lang="en-US" sz="2400" b="1" dirty="0">
                <a:latin typeface="Times New Roman" panose="02020603050405020304" pitchFamily="18" charset="0"/>
                <a:ea typeface="Inter"/>
                <a:cs typeface="Times New Roman" panose="02020603050405020304" pitchFamily="18" charset="0"/>
              </a:rPr>
              <a:t>Omar Farouk Al Mashhour </a:t>
            </a:r>
          </a:p>
          <a:p>
            <a:pPr>
              <a:lnSpc>
                <a:spcPct val="100000"/>
              </a:lnSpc>
              <a:spcAft>
                <a:spcPts val="600"/>
              </a:spcAft>
            </a:pPr>
            <a:r>
              <a:rPr lang="en-US" sz="2400" b="1" dirty="0">
                <a:latin typeface="Times New Roman" panose="02020603050405020304" pitchFamily="18" charset="0"/>
                <a:ea typeface="Inter"/>
                <a:cs typeface="Times New Roman" panose="02020603050405020304" pitchFamily="18" charset="0"/>
              </a:rPr>
              <a:t>Academic Research And Writing (Bus 149) </a:t>
            </a:r>
          </a:p>
          <a:p>
            <a:pPr>
              <a:lnSpc>
                <a:spcPct val="100000"/>
              </a:lnSpc>
              <a:spcAft>
                <a:spcPts val="600"/>
              </a:spcAft>
            </a:pPr>
            <a:r>
              <a:rPr lang="en-US" sz="2400" b="1" dirty="0">
                <a:latin typeface="Times New Roman" panose="02020603050405020304" pitchFamily="18" charset="0"/>
                <a:ea typeface="Inter"/>
                <a:cs typeface="Times New Roman" panose="02020603050405020304" pitchFamily="18" charset="0"/>
              </a:rPr>
              <a:t>2023-2024 Fall</a:t>
            </a:r>
          </a:p>
          <a:p>
            <a:pPr>
              <a:lnSpc>
                <a:spcPct val="100000"/>
              </a:lnSpc>
              <a:spcAft>
                <a:spcPts val="600"/>
              </a:spcAft>
            </a:pPr>
            <a:r>
              <a:rPr lang="en-US" sz="2400" b="1" dirty="0">
                <a:latin typeface="Times New Roman" panose="02020603050405020304" pitchFamily="18" charset="0"/>
                <a:ea typeface="Inter"/>
                <a:cs typeface="Times New Roman" panose="02020603050405020304" pitchFamily="18" charset="0"/>
              </a:rPr>
              <a:t>Week Two </a:t>
            </a:r>
          </a:p>
          <a:p>
            <a:pPr>
              <a:lnSpc>
                <a:spcPct val="100000"/>
              </a:lnSpc>
              <a:spcAft>
                <a:spcPts val="600"/>
              </a:spcAft>
            </a:pPr>
            <a:r>
              <a:rPr lang="en-US" sz="2400" b="1" dirty="0">
                <a:latin typeface="Times New Roman" panose="02020603050405020304" pitchFamily="18" charset="0"/>
                <a:ea typeface="Inter"/>
                <a:cs typeface="Times New Roman" panose="02020603050405020304" pitchFamily="18" charset="0"/>
              </a:rPr>
              <a:t>Tuesday, 3</a:t>
            </a:r>
            <a:r>
              <a:rPr lang="en-US" sz="2400" b="1" baseline="30000" dirty="0">
                <a:latin typeface="Times New Roman" panose="02020603050405020304" pitchFamily="18" charset="0"/>
                <a:ea typeface="Inter"/>
                <a:cs typeface="Times New Roman" panose="02020603050405020304" pitchFamily="18" charset="0"/>
              </a:rPr>
              <a:t>rd</a:t>
            </a:r>
            <a:r>
              <a:rPr lang="en-US" sz="2400" b="1" dirty="0">
                <a:latin typeface="Times New Roman" panose="02020603050405020304" pitchFamily="18" charset="0"/>
                <a:ea typeface="Inter"/>
                <a:cs typeface="Times New Roman" panose="02020603050405020304" pitchFamily="18" charset="0"/>
              </a:rPr>
              <a:t> Of October 2023 </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9" y="446825"/>
            <a:ext cx="1920241"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892312"/>
            <a:endParaRPr lang="en-US">
              <a:solidFill>
                <a:prstClr val="white"/>
              </a:solidFill>
              <a:latin typeface="Franklin Gothic Book" panose="02020404030301010803"/>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616738" y="1822183"/>
            <a:ext cx="3653402" cy="3412076"/>
          </a:xfrm>
          <a:prstGeom prst="rect">
            <a:avLst/>
          </a:prstGeom>
          <a:ln>
            <a:noFill/>
          </a:ln>
          <a:effectLst>
            <a:softEdge rad="112500"/>
          </a:effectLst>
        </p:spPr>
      </p:pic>
      <p:sp>
        <p:nvSpPr>
          <p:cNvPr id="4" name="Title 1">
            <a:extLst>
              <a:ext uri="{FF2B5EF4-FFF2-40B4-BE49-F238E27FC236}">
                <a16:creationId xmlns:a16="http://schemas.microsoft.com/office/drawing/2014/main" id="{0DC95C4A-E33D-1048-72F0-13FDB9BE49FD}"/>
              </a:ext>
            </a:extLst>
          </p:cNvPr>
          <p:cNvSpPr txBox="1">
            <a:spLocks/>
          </p:cNvSpPr>
          <p:nvPr/>
        </p:nvSpPr>
        <p:spPr>
          <a:xfrm>
            <a:off x="3696929" y="2457891"/>
            <a:ext cx="8201420" cy="635708"/>
          </a:xfrm>
          <a:prstGeom prst="rect">
            <a:avLst/>
          </a:prstGeom>
        </p:spPr>
        <p:txBody>
          <a:bodyPr vert="horz" lIns="91440" tIns="45720" rIns="91440" bIns="45720" rtlCol="0" anchor="ctr">
            <a:normAutofit/>
          </a:bodyPr>
          <a:lstStyle>
            <a:lvl1pPr algn="ctr" defTabSz="914363" rtl="0" eaLnBrk="1" latinLnBrk="0" hangingPunct="1">
              <a:lnSpc>
                <a:spcPct val="83000"/>
              </a:lnSpc>
              <a:spcBef>
                <a:spcPct val="0"/>
              </a:spcBef>
              <a:buNone/>
              <a:defRPr lang="en-US" sz="6800" b="0" i="0" kern="1200" cap="all" spc="-100" baseline="0" dirty="0">
                <a:solidFill>
                  <a:schemeClr val="tx1">
                    <a:lumMod val="85000"/>
                    <a:lumOff val="15000"/>
                  </a:schemeClr>
                </a:solidFill>
                <a:effectLst/>
                <a:latin typeface="+mj-lt"/>
                <a:ea typeface="+mn-ea"/>
                <a:cs typeface="+mn-cs"/>
              </a:defRPr>
            </a:lvl1pPr>
          </a:lstStyle>
          <a:p>
            <a:r>
              <a:rPr lang="en-MY" sz="3200" b="1" kern="0" spc="-130" dirty="0">
                <a:solidFill>
                  <a:srgbClr val="000000"/>
                </a:solidFill>
                <a:latin typeface="Times New Roman" panose="02020603050405020304" pitchFamily="18" charset="0"/>
                <a:ea typeface="Inter" pitchFamily="34" charset="-122"/>
                <a:cs typeface="Times New Roman" panose="02020603050405020304" pitchFamily="18" charset="0"/>
              </a:rPr>
              <a:t>Genre of Academic Writing </a:t>
            </a:r>
            <a:endParaRPr lang="en-MY" sz="149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534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7250"/>
            <a:endParaRPr lang="en-US">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defTabSz="892312"/>
            <a:endParaRPr lang="en-US">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631000" y="441158"/>
            <a:ext cx="9792208" cy="1028700"/>
          </a:xfrm>
        </p:spPr>
        <p:txBody>
          <a:bodyPr>
            <a:normAutofit/>
          </a:bodyPr>
          <a:lstStyle/>
          <a:p>
            <a:pPr algn="ctr"/>
            <a:r>
              <a:rPr lang="en-US" sz="6000" dirty="0"/>
              <a:t>Analytical Writing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433139" y="1892970"/>
            <a:ext cx="7501494" cy="4523873"/>
          </a:xfrm>
        </p:spPr>
        <p:txBody>
          <a:bodyPr>
            <a:normAutofit fontScale="55000" lnSpcReduction="20000"/>
          </a:bodyPr>
          <a:lstStyle/>
          <a:p>
            <a:pPr>
              <a:lnSpc>
                <a:spcPts val="3149"/>
              </a:lnSpc>
              <a:spcAft>
                <a:spcPts val="1200"/>
              </a:spcAft>
              <a:buSzPct val="100000"/>
              <a:buFont typeface="Wingdings" panose="05000000000000000000" pitchFamily="2" charset="2"/>
              <a:buChar char="q"/>
            </a:pP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When you are working on an academic study, </a:t>
            </a:r>
            <a:r>
              <a:rPr lang="en-US" sz="3200" b="1" u="sng" kern="0" spc="-35" dirty="0">
                <a:solidFill>
                  <a:srgbClr val="272525"/>
                </a:solidFill>
                <a:latin typeface="Times New Roman" panose="02020603050405020304" pitchFamily="18" charset="0"/>
                <a:ea typeface="Inter" pitchFamily="34" charset="-122"/>
                <a:cs typeface="Times New Roman" panose="02020603050405020304" pitchFamily="18" charset="0"/>
              </a:rPr>
              <a:t>you usually do not only use descriptive writing.</a:t>
            </a: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 </a:t>
            </a:r>
          </a:p>
          <a:p>
            <a:pPr>
              <a:lnSpc>
                <a:spcPts val="3149"/>
              </a:lnSpc>
              <a:spcAft>
                <a:spcPts val="1200"/>
              </a:spcAft>
              <a:buSzPct val="100000"/>
              <a:buFont typeface="Wingdings" panose="05000000000000000000" pitchFamily="2" charset="2"/>
              <a:buChar char="q"/>
            </a:pPr>
            <a:r>
              <a:rPr lang="en-US" sz="3200"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You must mix and match different types of writing to </a:t>
            </a:r>
            <a:r>
              <a:rPr lang="en-US" sz="3200" kern="0" spc="-35" dirty="0" err="1">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convery</a:t>
            </a:r>
            <a:r>
              <a:rPr lang="en-US" sz="3200"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 your message to your target group</a:t>
            </a: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 </a:t>
            </a:r>
          </a:p>
          <a:p>
            <a:pPr>
              <a:lnSpc>
                <a:spcPts val="3149"/>
              </a:lnSpc>
              <a:spcAft>
                <a:spcPts val="1200"/>
              </a:spcAft>
              <a:buSzPct val="100000"/>
              <a:buFont typeface="Wingdings" panose="05000000000000000000" pitchFamily="2" charset="2"/>
              <a:buChar char="q"/>
            </a:pP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Therefore, aside form simply informing, you need </a:t>
            </a:r>
            <a:r>
              <a:rPr lang="en-US" sz="3200" b="1" kern="0" spc="-35" dirty="0">
                <a:solidFill>
                  <a:srgbClr val="272525"/>
                </a:solidFill>
                <a:latin typeface="Times New Roman" panose="02020603050405020304" pitchFamily="18" charset="0"/>
                <a:ea typeface="Inter" pitchFamily="34" charset="-122"/>
                <a:cs typeface="Times New Roman" panose="02020603050405020304" pitchFamily="18" charset="0"/>
              </a:rPr>
              <a:t>to also </a:t>
            </a:r>
            <a:r>
              <a:rPr lang="en-US" sz="3200" b="1" kern="0" spc="-35" dirty="0">
                <a:solidFill>
                  <a:srgbClr val="272525"/>
                </a:solidFill>
                <a:highlight>
                  <a:srgbClr val="00FF00"/>
                </a:highlight>
                <a:latin typeface="Times New Roman" panose="02020603050405020304" pitchFamily="18" charset="0"/>
                <a:ea typeface="Inter" pitchFamily="34" charset="-122"/>
                <a:cs typeface="Times New Roman" panose="02020603050405020304" pitchFamily="18" charset="0"/>
              </a:rPr>
              <a:t>organize your information </a:t>
            </a:r>
            <a:r>
              <a:rPr lang="en-US" sz="3200" b="1" kern="0" spc="-35" dirty="0">
                <a:solidFill>
                  <a:srgbClr val="272525"/>
                </a:solidFill>
                <a:latin typeface="Times New Roman" panose="02020603050405020304" pitchFamily="18" charset="0"/>
                <a:ea typeface="Inter" pitchFamily="34" charset="-122"/>
                <a:cs typeface="Times New Roman" panose="02020603050405020304" pitchFamily="18" charset="0"/>
              </a:rPr>
              <a:t>in a way that allows you readers to understand content better. </a:t>
            </a:r>
          </a:p>
          <a:p>
            <a:pPr>
              <a:lnSpc>
                <a:spcPts val="3149"/>
              </a:lnSpc>
              <a:spcAft>
                <a:spcPts val="1200"/>
              </a:spcAft>
              <a:buSzPct val="100000"/>
              <a:buFont typeface="Wingdings" panose="05000000000000000000" pitchFamily="2" charset="2"/>
              <a:buChar char="q"/>
            </a:pPr>
            <a:r>
              <a:rPr lang="en-US" sz="3200" u="sng" kern="0" spc="-35" dirty="0">
                <a:solidFill>
                  <a:srgbClr val="272525"/>
                </a:solidFill>
                <a:latin typeface="Times New Roman" panose="02020603050405020304" pitchFamily="18" charset="0"/>
                <a:ea typeface="Inter" pitchFamily="34" charset="-122"/>
                <a:cs typeface="Times New Roman" panose="02020603050405020304" pitchFamily="18" charset="0"/>
              </a:rPr>
              <a:t>Analytical writing includes descriptive writing</a:t>
            </a: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 </a:t>
            </a:r>
            <a:r>
              <a:rPr lang="en-US" sz="3200" b="1"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but also requires you to re-organize the facts and information you </a:t>
            </a:r>
            <a:r>
              <a:rPr lang="en-US" sz="3200" b="1" kern="0" spc="-35" dirty="0">
                <a:solidFill>
                  <a:srgbClr val="272525"/>
                </a:solidFill>
                <a:highlight>
                  <a:srgbClr val="00FF00"/>
                </a:highlight>
                <a:latin typeface="Times New Roman" panose="02020603050405020304" pitchFamily="18" charset="0"/>
                <a:ea typeface="Inter" pitchFamily="34" charset="-122"/>
                <a:cs typeface="Times New Roman" panose="02020603050405020304" pitchFamily="18" charset="0"/>
              </a:rPr>
              <a:t>describe into categories, groups, parts, types or relationships. </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pic>
        <p:nvPicPr>
          <p:cNvPr id="4" name="Picture 3">
            <a:extLst>
              <a:ext uri="{FF2B5EF4-FFF2-40B4-BE49-F238E27FC236}">
                <a16:creationId xmlns:a16="http://schemas.microsoft.com/office/drawing/2014/main" id="{08F8AF47-C3D1-100F-E406-557C348756C8}"/>
              </a:ext>
            </a:extLst>
          </p:cNvPr>
          <p:cNvPicPr>
            <a:picLocks noChangeAspect="1"/>
          </p:cNvPicPr>
          <p:nvPr/>
        </p:nvPicPr>
        <p:blipFill rotWithShape="1">
          <a:blip r:embed="rId3"/>
          <a:srcRect l="2545" r="9713" b="22425"/>
          <a:stretch/>
        </p:blipFill>
        <p:spPr>
          <a:xfrm>
            <a:off x="8052619" y="2397904"/>
            <a:ext cx="3613971" cy="255148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366613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7250"/>
            <a:endParaRPr lang="en-US">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defTabSz="892312"/>
            <a:endParaRPr lang="en-US">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631000" y="248822"/>
            <a:ext cx="9792208" cy="1028700"/>
          </a:xfrm>
        </p:spPr>
        <p:txBody>
          <a:bodyPr>
            <a:normAutofit/>
          </a:bodyPr>
          <a:lstStyle/>
          <a:p>
            <a:pPr algn="ctr"/>
            <a:r>
              <a:rPr lang="en-US" sz="6000" dirty="0"/>
              <a:t>Analytical writing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59079" y="1892970"/>
            <a:ext cx="11632567" cy="4615985"/>
          </a:xfrm>
        </p:spPr>
        <p:txBody>
          <a:bodyPr>
            <a:normAutofit fontScale="92500" lnSpcReduction="10000"/>
          </a:bodyPr>
          <a:lstStyle/>
          <a:p>
            <a:pPr>
              <a:lnSpc>
                <a:spcPct val="150000"/>
              </a:lnSpc>
              <a:buSzPct val="100000"/>
              <a:buFont typeface="Wingdings" panose="05000000000000000000" pitchFamily="2" charset="2"/>
              <a:buChar char="q"/>
            </a:pPr>
            <a:r>
              <a:rPr lang="en-US" sz="2800" kern="0" spc="-35" dirty="0">
                <a:solidFill>
                  <a:srgbClr val="272525"/>
                </a:solidFill>
                <a:latin typeface="Times New Roman" panose="02020603050405020304" pitchFamily="18" charset="0"/>
                <a:ea typeface="Inter" pitchFamily="34" charset="-122"/>
                <a:cs typeface="Times New Roman" panose="02020603050405020304" pitchFamily="18" charset="0"/>
              </a:rPr>
              <a:t>If you’re comparing two theories, </a:t>
            </a:r>
            <a:r>
              <a:rPr lang="en-US" sz="2800" u="sng" kern="0" spc="-35" dirty="0">
                <a:solidFill>
                  <a:srgbClr val="272525"/>
                </a:solidFill>
                <a:latin typeface="Times New Roman" panose="02020603050405020304" pitchFamily="18" charset="0"/>
                <a:ea typeface="Inter" pitchFamily="34" charset="-122"/>
                <a:cs typeface="Times New Roman" panose="02020603050405020304" pitchFamily="18" charset="0"/>
              </a:rPr>
              <a:t>you might break your comparison into several parts. </a:t>
            </a:r>
          </a:p>
          <a:p>
            <a:pPr>
              <a:lnSpc>
                <a:spcPct val="150000"/>
              </a:lnSpc>
              <a:buSzPct val="100000"/>
              <a:buFont typeface="Wingdings" panose="05000000000000000000" pitchFamily="2" charset="2"/>
              <a:buChar char="q"/>
            </a:pPr>
            <a:endParaRPr lang="en-US" sz="2800" u="sng" kern="0" spc="-35" dirty="0">
              <a:solidFill>
                <a:srgbClr val="272525"/>
              </a:solidFill>
              <a:latin typeface="Times New Roman" panose="02020603050405020304" pitchFamily="18" charset="0"/>
              <a:ea typeface="Inter" pitchFamily="34" charset="-122"/>
              <a:cs typeface="Times New Roman" panose="02020603050405020304" pitchFamily="18" charset="0"/>
            </a:endParaRPr>
          </a:p>
          <a:p>
            <a:pPr>
              <a:lnSpc>
                <a:spcPct val="150000"/>
              </a:lnSpc>
              <a:buSzPct val="100000"/>
              <a:buFont typeface="Wingdings" panose="05000000000000000000" pitchFamily="2" charset="2"/>
              <a:buChar char="q"/>
            </a:pPr>
            <a:r>
              <a:rPr lang="en-US" sz="2800" kern="0" spc="-35" dirty="0">
                <a:solidFill>
                  <a:srgbClr val="272525"/>
                </a:solidFill>
                <a:latin typeface="Times New Roman" panose="02020603050405020304" pitchFamily="18" charset="0"/>
                <a:ea typeface="Inter" pitchFamily="34" charset="-122"/>
                <a:cs typeface="Times New Roman" panose="02020603050405020304" pitchFamily="18" charset="0"/>
              </a:rPr>
              <a:t>Ex, </a:t>
            </a:r>
            <a:r>
              <a:rPr lang="en-US" sz="2800"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how each theory deals with the social context</a:t>
            </a:r>
            <a:r>
              <a:rPr lang="en-US" sz="2800" kern="0" spc="-35" dirty="0">
                <a:solidFill>
                  <a:srgbClr val="272525"/>
                </a:solidFill>
                <a:latin typeface="Times New Roman" panose="02020603050405020304" pitchFamily="18" charset="0"/>
                <a:ea typeface="Inter" pitchFamily="34" charset="-122"/>
                <a:cs typeface="Times New Roman" panose="02020603050405020304" pitchFamily="18" charset="0"/>
              </a:rPr>
              <a:t>, </a:t>
            </a:r>
            <a:r>
              <a:rPr lang="en-US" sz="2800" kern="0" spc="-35" dirty="0">
                <a:solidFill>
                  <a:srgbClr val="272525"/>
                </a:solidFill>
                <a:highlight>
                  <a:srgbClr val="00FF00"/>
                </a:highlight>
                <a:latin typeface="Times New Roman" panose="02020603050405020304" pitchFamily="18" charset="0"/>
                <a:ea typeface="Inter" pitchFamily="34" charset="-122"/>
                <a:cs typeface="Times New Roman" panose="02020603050405020304" pitchFamily="18" charset="0"/>
              </a:rPr>
              <a:t>how each theory deals with the language learning</a:t>
            </a:r>
            <a:r>
              <a:rPr lang="en-US" sz="2800" kern="0" spc="-35" dirty="0">
                <a:solidFill>
                  <a:srgbClr val="272525"/>
                </a:solidFill>
                <a:latin typeface="Times New Roman" panose="02020603050405020304" pitchFamily="18" charset="0"/>
                <a:ea typeface="Inter" pitchFamily="34" charset="-122"/>
                <a:cs typeface="Times New Roman" panose="02020603050405020304" pitchFamily="18" charset="0"/>
              </a:rPr>
              <a:t>, </a:t>
            </a:r>
            <a:r>
              <a:rPr lang="en-US" sz="2800" kern="0" spc="-35" dirty="0">
                <a:solidFill>
                  <a:srgbClr val="272525"/>
                </a:solidFill>
                <a:highlight>
                  <a:srgbClr val="00FFFF"/>
                </a:highlight>
                <a:latin typeface="Times New Roman" panose="02020603050405020304" pitchFamily="18" charset="0"/>
                <a:ea typeface="Inter" pitchFamily="34" charset="-122"/>
                <a:cs typeface="Times New Roman" panose="02020603050405020304" pitchFamily="18" charset="0"/>
              </a:rPr>
              <a:t>how each theory can be used in practice. </a:t>
            </a:r>
          </a:p>
          <a:p>
            <a:pPr>
              <a:lnSpc>
                <a:spcPct val="150000"/>
              </a:lnSpc>
              <a:buSzPct val="100000"/>
              <a:buFont typeface="Wingdings" panose="05000000000000000000" pitchFamily="2" charset="2"/>
              <a:buChar char="q"/>
            </a:pPr>
            <a:endParaRPr lang="en-US" sz="2800" kern="0" spc="-35" dirty="0">
              <a:solidFill>
                <a:srgbClr val="272525"/>
              </a:solidFill>
              <a:latin typeface="Times New Roman" panose="02020603050405020304" pitchFamily="18" charset="0"/>
              <a:ea typeface="Inter" pitchFamily="34" charset="-122"/>
              <a:cs typeface="Times New Roman" panose="02020603050405020304" pitchFamily="18" charset="0"/>
            </a:endParaRPr>
          </a:p>
          <a:p>
            <a:pPr>
              <a:lnSpc>
                <a:spcPct val="150000"/>
              </a:lnSpc>
              <a:buSzPct val="100000"/>
              <a:buFont typeface="Wingdings" panose="05000000000000000000" pitchFamily="2" charset="2"/>
              <a:buChar char="q"/>
            </a:pPr>
            <a:r>
              <a:rPr lang="en-US" sz="2800" u="sng"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Phrase such as </a:t>
            </a:r>
            <a:r>
              <a:rPr lang="en-US" sz="2800" b="1" u="sng"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examine , compare, relate, contrast, analyze are the most common words used in analytical writing. </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spTree>
    <p:extLst>
      <p:ext uri="{BB962C8B-B14F-4D97-AF65-F5344CB8AC3E}">
        <p14:creationId xmlns:p14="http://schemas.microsoft.com/office/powerpoint/2010/main" val="1552590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300354" y="358876"/>
            <a:ext cx="11260646" cy="764277"/>
          </a:xfrm>
        </p:spPr>
        <p:txBody>
          <a:bodyPr>
            <a:normAutofit fontScale="90000"/>
          </a:bodyPr>
          <a:lstStyle/>
          <a:p>
            <a:pPr>
              <a:lnSpc>
                <a:spcPct val="150000"/>
              </a:lnSpc>
              <a:buSzPct val="100000"/>
            </a:pPr>
            <a:r>
              <a:rPr lang="en-US" sz="6000" kern="0" spc="-35" dirty="0">
                <a:solidFill>
                  <a:srgbClr val="272525"/>
                </a:solidFill>
                <a:latin typeface="Times New Roman" panose="02020603050405020304" pitchFamily="18" charset="0"/>
                <a:ea typeface="Inter" pitchFamily="34" charset="-122"/>
                <a:cs typeface="Times New Roman" panose="02020603050405020304" pitchFamily="18" charset="0"/>
              </a:rPr>
              <a:t>How to get better at analytical writing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321952" y="1764650"/>
            <a:ext cx="11499329" cy="4615985"/>
          </a:xfrm>
        </p:spPr>
        <p:txBody>
          <a:bodyPr>
            <a:normAutofit fontScale="55000" lnSpcReduction="20000"/>
          </a:bodyPr>
          <a:lstStyle/>
          <a:p>
            <a:pPr>
              <a:lnSpc>
                <a:spcPct val="150000"/>
              </a:lnSpc>
              <a:buSzPct val="100000"/>
              <a:buFont typeface="Wingdings" panose="05000000000000000000" pitchFamily="2" charset="2"/>
              <a:buChar char="q"/>
            </a:pPr>
            <a:r>
              <a:rPr lang="en-US" sz="3600" kern="0" spc="-35" dirty="0">
                <a:solidFill>
                  <a:srgbClr val="272525"/>
                </a:solidFill>
                <a:latin typeface="Times New Roman" panose="02020603050405020304" pitchFamily="18" charset="0"/>
                <a:ea typeface="Inter" pitchFamily="34" charset="-122"/>
                <a:cs typeface="Times New Roman" panose="02020603050405020304" pitchFamily="18" charset="0"/>
              </a:rPr>
              <a:t>Spend plenty of time planning. </a:t>
            </a:r>
            <a:r>
              <a:rPr lang="en-US" sz="3600" b="1"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Brainstorm</a:t>
            </a:r>
            <a:r>
              <a:rPr lang="en-US" sz="3600" kern="0" spc="-35" dirty="0">
                <a:solidFill>
                  <a:srgbClr val="272525"/>
                </a:solidFill>
                <a:latin typeface="Times New Roman" panose="02020603050405020304" pitchFamily="18" charset="0"/>
                <a:ea typeface="Inter" pitchFamily="34" charset="-122"/>
                <a:cs typeface="Times New Roman" panose="02020603050405020304" pitchFamily="18" charset="0"/>
              </a:rPr>
              <a:t> the facts and ideas, and </a:t>
            </a:r>
            <a:r>
              <a:rPr lang="en-US" sz="3600" b="1" u="sng" kern="0" spc="-35" dirty="0">
                <a:solidFill>
                  <a:srgbClr val="272525"/>
                </a:solidFill>
                <a:latin typeface="Times New Roman" panose="02020603050405020304" pitchFamily="18" charset="0"/>
                <a:ea typeface="Inter" pitchFamily="34" charset="-122"/>
                <a:cs typeface="Times New Roman" panose="02020603050405020304" pitchFamily="18" charset="0"/>
              </a:rPr>
              <a:t>try different ways of grouping them, according to patterns, parts, similarities and differences</a:t>
            </a:r>
            <a:r>
              <a:rPr lang="en-US" sz="3600" kern="0" spc="-35" dirty="0">
                <a:solidFill>
                  <a:srgbClr val="272525"/>
                </a:solidFill>
                <a:latin typeface="Times New Roman" panose="02020603050405020304" pitchFamily="18" charset="0"/>
                <a:ea typeface="Inter" pitchFamily="34" charset="-122"/>
                <a:cs typeface="Times New Roman" panose="02020603050405020304" pitchFamily="18" charset="0"/>
              </a:rPr>
              <a:t>. </a:t>
            </a:r>
          </a:p>
          <a:p>
            <a:pPr>
              <a:lnSpc>
                <a:spcPct val="150000"/>
              </a:lnSpc>
              <a:buSzPct val="100000"/>
              <a:buFont typeface="Wingdings" panose="05000000000000000000" pitchFamily="2" charset="2"/>
              <a:buChar char="q"/>
            </a:pPr>
            <a:endParaRPr lang="en-US" sz="3600" kern="0" spc="-35" dirty="0">
              <a:solidFill>
                <a:srgbClr val="272525"/>
              </a:solidFill>
              <a:latin typeface="Times New Roman" panose="02020603050405020304" pitchFamily="18" charset="0"/>
              <a:ea typeface="Inter" pitchFamily="34" charset="-122"/>
              <a:cs typeface="Times New Roman" panose="02020603050405020304" pitchFamily="18" charset="0"/>
            </a:endParaRPr>
          </a:p>
          <a:p>
            <a:pPr>
              <a:lnSpc>
                <a:spcPct val="150000"/>
              </a:lnSpc>
              <a:buSzPct val="100000"/>
              <a:buFont typeface="Wingdings" panose="05000000000000000000" pitchFamily="2" charset="2"/>
              <a:buChar char="q"/>
            </a:pPr>
            <a:r>
              <a:rPr lang="en-US" sz="3600" u="sng" kern="0" spc="-35" dirty="0">
                <a:solidFill>
                  <a:srgbClr val="272525"/>
                </a:solidFill>
                <a:latin typeface="Times New Roman" panose="02020603050405020304" pitchFamily="18" charset="0"/>
                <a:ea typeface="Inter" pitchFamily="34" charset="-122"/>
                <a:cs typeface="Times New Roman" panose="02020603050405020304" pitchFamily="18" charset="0"/>
              </a:rPr>
              <a:t>Create a name for the relationship and categories you find</a:t>
            </a:r>
            <a:r>
              <a:rPr lang="en-US" sz="3600" kern="0" spc="-35" dirty="0">
                <a:solidFill>
                  <a:srgbClr val="272525"/>
                </a:solidFill>
                <a:latin typeface="Times New Roman" panose="02020603050405020304" pitchFamily="18" charset="0"/>
                <a:ea typeface="Inter" pitchFamily="34" charset="-122"/>
                <a:cs typeface="Times New Roman" panose="02020603050405020304" pitchFamily="18" charset="0"/>
              </a:rPr>
              <a:t>. </a:t>
            </a:r>
            <a:r>
              <a:rPr lang="en-US" sz="3600"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For example, advantages and disadvantages. </a:t>
            </a:r>
          </a:p>
          <a:p>
            <a:pPr>
              <a:lnSpc>
                <a:spcPct val="150000"/>
              </a:lnSpc>
              <a:buSzPct val="100000"/>
              <a:buFont typeface="Wingdings" panose="05000000000000000000" pitchFamily="2" charset="2"/>
              <a:buChar char="q"/>
            </a:pPr>
            <a:endParaRPr lang="en-US" sz="3600"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endParaRPr>
          </a:p>
          <a:p>
            <a:pPr>
              <a:lnSpc>
                <a:spcPct val="150000"/>
              </a:lnSpc>
              <a:buSzPct val="100000"/>
              <a:buFont typeface="Wingdings" panose="05000000000000000000" pitchFamily="2" charset="2"/>
              <a:buChar char="q"/>
            </a:pPr>
            <a:r>
              <a:rPr lang="en-US" sz="3600" b="1" kern="0" spc="-35" dirty="0">
                <a:solidFill>
                  <a:srgbClr val="272525"/>
                </a:solidFill>
                <a:latin typeface="Times New Roman" panose="02020603050405020304" pitchFamily="18" charset="0"/>
                <a:ea typeface="Inter" pitchFamily="34" charset="-122"/>
                <a:cs typeface="Times New Roman" panose="02020603050405020304" pitchFamily="18" charset="0"/>
              </a:rPr>
              <a:t>Build each section and paragraph around one of the analytical categories.</a:t>
            </a:r>
          </a:p>
          <a:p>
            <a:pPr>
              <a:lnSpc>
                <a:spcPct val="150000"/>
              </a:lnSpc>
              <a:buSzPct val="100000"/>
              <a:buFont typeface="Wingdings" panose="05000000000000000000" pitchFamily="2" charset="2"/>
              <a:buChar char="q"/>
            </a:pPr>
            <a:endParaRPr lang="en-US" sz="3600" kern="0" spc="-35" dirty="0">
              <a:solidFill>
                <a:srgbClr val="272525"/>
              </a:solidFill>
              <a:latin typeface="Times New Roman" panose="02020603050405020304" pitchFamily="18" charset="0"/>
              <a:ea typeface="Inter" pitchFamily="34" charset="-122"/>
              <a:cs typeface="Times New Roman" panose="02020603050405020304" pitchFamily="18" charset="0"/>
            </a:endParaRPr>
          </a:p>
          <a:p>
            <a:pPr>
              <a:lnSpc>
                <a:spcPct val="150000"/>
              </a:lnSpc>
              <a:buSzPct val="100000"/>
              <a:buFont typeface="Wingdings" panose="05000000000000000000" pitchFamily="2" charset="2"/>
              <a:buChar char="q"/>
            </a:pPr>
            <a:r>
              <a:rPr lang="en-US" sz="3600"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Make the structure of your paper clear to your reader, by using topic sentence and  a clear introduction</a:t>
            </a:r>
            <a:r>
              <a:rPr lang="en-US" sz="3600" kern="0" spc="-35" dirty="0">
                <a:solidFill>
                  <a:srgbClr val="272525"/>
                </a:solidFill>
                <a:latin typeface="Times New Roman" panose="02020603050405020304" pitchFamily="18" charset="0"/>
                <a:ea typeface="Inter" pitchFamily="34" charset="-122"/>
                <a:cs typeface="Times New Roman" panose="02020603050405020304" pitchFamily="18" charset="0"/>
              </a:rPr>
              <a:t>. </a:t>
            </a:r>
          </a:p>
          <a:p>
            <a:pPr>
              <a:lnSpc>
                <a:spcPct val="150000"/>
              </a:lnSpc>
              <a:buSzPct val="100000"/>
              <a:buFont typeface="Wingdings" panose="05000000000000000000" pitchFamily="2" charset="2"/>
              <a:buChar char="q"/>
            </a:pPr>
            <a:endParaRPr lang="en-US" sz="3600" kern="0" spc="-35" dirty="0">
              <a:solidFill>
                <a:srgbClr val="272525"/>
              </a:solidFill>
              <a:latin typeface="Times New Roman" panose="02020603050405020304" pitchFamily="18" charset="0"/>
              <a:ea typeface="Inter" pitchFamily="34" charset="-122"/>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spTree>
    <p:extLst>
      <p:ext uri="{BB962C8B-B14F-4D97-AF65-F5344CB8AC3E}">
        <p14:creationId xmlns:p14="http://schemas.microsoft.com/office/powerpoint/2010/main" val="25646268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p:cTn id="36"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7250"/>
            <a:endParaRPr lang="en-US">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defTabSz="892312"/>
            <a:endParaRPr lang="en-US">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631000" y="441158"/>
            <a:ext cx="9792208" cy="1028700"/>
          </a:xfrm>
        </p:spPr>
        <p:txBody>
          <a:bodyPr>
            <a:normAutofit/>
          </a:bodyPr>
          <a:lstStyle/>
          <a:p>
            <a:pPr algn="ctr"/>
            <a:r>
              <a:rPr lang="en-US" sz="6000" dirty="0">
                <a:latin typeface="Times New Roman" panose="02020603050405020304" pitchFamily="18" charset="0"/>
                <a:cs typeface="Times New Roman" panose="02020603050405020304" pitchFamily="18" charset="0"/>
              </a:rPr>
              <a:t>Persuasive Writing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433138" y="1892970"/>
            <a:ext cx="11245516" cy="4523873"/>
          </a:xfrm>
        </p:spPr>
        <p:txBody>
          <a:bodyPr>
            <a:normAutofit fontScale="62500" lnSpcReduction="20000"/>
          </a:bodyPr>
          <a:lstStyle/>
          <a:p>
            <a:pPr>
              <a:lnSpc>
                <a:spcPts val="3149"/>
              </a:lnSpc>
              <a:spcAft>
                <a:spcPts val="1200"/>
              </a:spcAft>
              <a:buSzPct val="100000"/>
              <a:buFont typeface="Courier New" panose="02070309020205020404" pitchFamily="49" charset="0"/>
              <a:buChar char="o"/>
            </a:pP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Percussive writing has all the features of analytical writing (that is, information, plus re-organizing the information), </a:t>
            </a:r>
            <a:r>
              <a:rPr lang="en-US" sz="3200"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with the addition of your own point of view. </a:t>
            </a:r>
          </a:p>
          <a:p>
            <a:pPr>
              <a:lnSpc>
                <a:spcPts val="3149"/>
              </a:lnSpc>
              <a:spcAft>
                <a:spcPts val="1200"/>
              </a:spcAft>
              <a:buSzPct val="100000"/>
              <a:buFont typeface="Courier New" panose="02070309020205020404" pitchFamily="49" charset="0"/>
              <a:buChar char="o"/>
            </a:pPr>
            <a:r>
              <a:rPr lang="en-US" sz="3200" b="1" u="sng" kern="0" spc="-35" dirty="0">
                <a:solidFill>
                  <a:srgbClr val="272525"/>
                </a:solidFill>
                <a:latin typeface="Times New Roman" panose="02020603050405020304" pitchFamily="18" charset="0"/>
                <a:ea typeface="Inter" pitchFamily="34" charset="-122"/>
                <a:cs typeface="Times New Roman" panose="02020603050405020304" pitchFamily="18" charset="0"/>
              </a:rPr>
              <a:t>Most essays are persuasive and there is a persuasive elements</a:t>
            </a: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 in </a:t>
            </a:r>
            <a:r>
              <a:rPr lang="en-US" sz="3200"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at least the discussion and conclusion of a research article. </a:t>
            </a:r>
          </a:p>
          <a:p>
            <a:pPr>
              <a:lnSpc>
                <a:spcPts val="3149"/>
              </a:lnSpc>
              <a:spcAft>
                <a:spcPts val="1200"/>
              </a:spcAft>
              <a:buSzPct val="100000"/>
              <a:buFont typeface="Courier New" panose="02070309020205020404" pitchFamily="49" charset="0"/>
              <a:buChar char="o"/>
            </a:pP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Points of view in academic writing can include an </a:t>
            </a:r>
            <a:r>
              <a:rPr lang="en-US" sz="3200" b="1" kern="0" spc="-35" dirty="0">
                <a:solidFill>
                  <a:srgbClr val="272525"/>
                </a:solidFill>
                <a:latin typeface="Times New Roman" panose="02020603050405020304" pitchFamily="18" charset="0"/>
                <a:ea typeface="Inter" pitchFamily="34" charset="-122"/>
                <a:cs typeface="Times New Roman" panose="02020603050405020304" pitchFamily="18" charset="0"/>
              </a:rPr>
              <a:t>argument, a recommendation, interpretation of your finding or evaluation of the work of others</a:t>
            </a: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 In persuasive writing, </a:t>
            </a:r>
            <a:r>
              <a:rPr lang="en-US" sz="3200"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each claim you make needs to be supported by some evidence</a:t>
            </a: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 for example</a:t>
            </a:r>
            <a:r>
              <a:rPr lang="en-US" sz="3200" b="1" kern="0" spc="-35" dirty="0">
                <a:solidFill>
                  <a:srgbClr val="272525"/>
                </a:solidFill>
                <a:latin typeface="Times New Roman" panose="02020603050405020304" pitchFamily="18" charset="0"/>
                <a:ea typeface="Inter" pitchFamily="34" charset="-122"/>
                <a:cs typeface="Times New Roman" panose="02020603050405020304" pitchFamily="18" charset="0"/>
              </a:rPr>
              <a:t>, a reference to research finding or published sources</a:t>
            </a: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 </a:t>
            </a:r>
          </a:p>
          <a:p>
            <a:pPr>
              <a:lnSpc>
                <a:spcPts val="3149"/>
              </a:lnSpc>
              <a:spcAft>
                <a:spcPts val="1200"/>
              </a:spcAft>
              <a:buSzPct val="100000"/>
              <a:buFont typeface="Courier New" panose="02070309020205020404" pitchFamily="49" charset="0"/>
              <a:buChar char="o"/>
            </a:pP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The kinds of instructions for a persuasive assignment include, </a:t>
            </a:r>
            <a:r>
              <a:rPr lang="en-US" sz="3200" kern="0" spc="-35" dirty="0">
                <a:solidFill>
                  <a:srgbClr val="272525"/>
                </a:solidFill>
                <a:highlight>
                  <a:srgbClr val="00FF00"/>
                </a:highlight>
                <a:latin typeface="Times New Roman" panose="02020603050405020304" pitchFamily="18" charset="0"/>
                <a:ea typeface="Inter" pitchFamily="34" charset="-122"/>
                <a:cs typeface="Times New Roman" panose="02020603050405020304" pitchFamily="18" charset="0"/>
              </a:rPr>
              <a:t>argue, evaluate, discuss, take a position. </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spTree>
    <p:extLst>
      <p:ext uri="{BB962C8B-B14F-4D97-AF65-F5344CB8AC3E}">
        <p14:creationId xmlns:p14="http://schemas.microsoft.com/office/powerpoint/2010/main" val="6682549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7250"/>
            <a:endParaRPr lang="en-US">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defTabSz="892312"/>
            <a:endParaRPr lang="en-US">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1" y="441158"/>
            <a:ext cx="10843895" cy="1028700"/>
          </a:xfrm>
        </p:spPr>
        <p:txBody>
          <a:bodyPr>
            <a:normAutofit fontScale="90000"/>
          </a:bodyPr>
          <a:lstStyle/>
          <a:p>
            <a:pPr algn="ctr"/>
            <a:r>
              <a:rPr lang="en-US" sz="6000" dirty="0">
                <a:latin typeface="Times New Roman" panose="02020603050405020304" pitchFamily="18" charset="0"/>
                <a:cs typeface="Times New Roman" panose="02020603050405020304" pitchFamily="18" charset="0"/>
              </a:rPr>
              <a:t>To help reach your own point of view on the facts or ideas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448859" y="2299797"/>
            <a:ext cx="11245516" cy="4117045"/>
          </a:xfrm>
        </p:spPr>
        <p:txBody>
          <a:bodyPr>
            <a:normAutofit/>
          </a:bodyPr>
          <a:lstStyle/>
          <a:p>
            <a:pPr marL="482203" indent="-482203">
              <a:lnSpc>
                <a:spcPts val="3149"/>
              </a:lnSpc>
              <a:spcAft>
                <a:spcPts val="1200"/>
              </a:spcAft>
              <a:buSzPct val="100000"/>
              <a:buFont typeface="+mj-lt"/>
              <a:buAutoNum type="arabicPeriod"/>
            </a:pP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Read some of other researchers’ points of view on the topic. </a:t>
            </a:r>
            <a:r>
              <a:rPr lang="en-US" sz="3200"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Who do you feel is the most convincing?</a:t>
            </a:r>
          </a:p>
          <a:p>
            <a:pPr marL="482203" indent="-482203">
              <a:lnSpc>
                <a:spcPts val="3149"/>
              </a:lnSpc>
              <a:spcAft>
                <a:spcPts val="1200"/>
              </a:spcAft>
              <a:buSzPct val="100000"/>
              <a:buFont typeface="+mj-lt"/>
              <a:buAutoNum type="arabicPeriod"/>
            </a:pP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Look for patterns in the data or references. </a:t>
            </a:r>
            <a:r>
              <a:rPr lang="en-US" sz="3200"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Where is the evidence strongest?</a:t>
            </a:r>
          </a:p>
          <a:p>
            <a:pPr marL="482203" indent="-482203">
              <a:lnSpc>
                <a:spcPts val="3149"/>
              </a:lnSpc>
              <a:spcAft>
                <a:spcPts val="1200"/>
              </a:spcAft>
              <a:buSzPct val="100000"/>
              <a:buFont typeface="+mj-lt"/>
              <a:buAutoNum type="arabicPeriod"/>
            </a:pP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List several different interpretations. </a:t>
            </a:r>
            <a:r>
              <a:rPr lang="en-US" sz="3200"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What are the real-life implications of each one? Which ones are likely to be most useful or beneficial? Which ones have some problems?</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spTree>
    <p:extLst>
      <p:ext uri="{BB962C8B-B14F-4D97-AF65-F5344CB8AC3E}">
        <p14:creationId xmlns:p14="http://schemas.microsoft.com/office/powerpoint/2010/main" val="36631254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7250"/>
            <a:endParaRPr lang="en-US">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defTabSz="892312"/>
            <a:endParaRPr lang="en-US">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631000" y="441158"/>
            <a:ext cx="9792208" cy="1028700"/>
          </a:xfrm>
        </p:spPr>
        <p:txBody>
          <a:bodyPr>
            <a:normAutofit/>
          </a:bodyPr>
          <a:lstStyle/>
          <a:p>
            <a:pPr algn="ctr"/>
            <a:r>
              <a:rPr lang="en-US" sz="6600" dirty="0">
                <a:latin typeface="Times New Roman" panose="02020603050405020304" pitchFamily="18" charset="0"/>
                <a:cs typeface="Times New Roman" panose="02020603050405020304" pitchFamily="18" charset="0"/>
              </a:rPr>
              <a:t>Critical Writing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433138" y="1892970"/>
            <a:ext cx="11245516" cy="4523873"/>
          </a:xfrm>
        </p:spPr>
        <p:txBody>
          <a:bodyPr>
            <a:normAutofit fontScale="70000" lnSpcReduction="20000"/>
          </a:bodyPr>
          <a:lstStyle/>
          <a:p>
            <a:pPr marL="0" indent="0">
              <a:lnSpc>
                <a:spcPts val="3149"/>
              </a:lnSpc>
              <a:buSzPct val="100000"/>
              <a:buNone/>
            </a:pPr>
            <a:r>
              <a:rPr lang="en-US" sz="3200" b="1" kern="0" spc="-35" dirty="0">
                <a:solidFill>
                  <a:srgbClr val="272525"/>
                </a:solidFill>
                <a:latin typeface="Times New Roman" panose="02020603050405020304" pitchFamily="18" charset="0"/>
                <a:ea typeface="Inter" pitchFamily="34" charset="-122"/>
                <a:cs typeface="Times New Roman" panose="02020603050405020304" pitchFamily="18" charset="0"/>
              </a:rPr>
              <a:t>Critical writing is common for research, postgraduate and advanced undergraduate writing. </a:t>
            </a:r>
          </a:p>
          <a:p>
            <a:pPr>
              <a:lnSpc>
                <a:spcPts val="3149"/>
              </a:lnSpc>
              <a:buSzPct val="100000"/>
              <a:buFont typeface="Wingdings" panose="05000000000000000000" pitchFamily="2" charset="2"/>
              <a:buChar char="v"/>
            </a:pP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It has all the features of persuasive writing, </a:t>
            </a:r>
            <a:r>
              <a:rPr lang="en-US" sz="3200" b="1" kern="0" spc="-35" dirty="0">
                <a:solidFill>
                  <a:srgbClr val="272525"/>
                </a:solidFill>
                <a:latin typeface="Times New Roman" panose="02020603050405020304" pitchFamily="18" charset="0"/>
                <a:ea typeface="Inter" pitchFamily="34" charset="-122"/>
                <a:cs typeface="Times New Roman" panose="02020603050405020304" pitchFamily="18" charset="0"/>
              </a:rPr>
              <a:t>with the added feature of at least one other point of view.</a:t>
            </a: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 While persuasive writing requires you to have your own point of view on an issue or topic, </a:t>
            </a:r>
            <a:r>
              <a:rPr lang="en-US" sz="3200" b="1"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critical writing requires you to consider at least two points of view including your own. </a:t>
            </a:r>
          </a:p>
          <a:p>
            <a:pPr>
              <a:lnSpc>
                <a:spcPts val="3149"/>
              </a:lnSpc>
              <a:buSzPct val="100000"/>
              <a:buFont typeface="Wingdings" panose="05000000000000000000" pitchFamily="2" charset="2"/>
              <a:buChar char="v"/>
            </a:pP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For example, </a:t>
            </a:r>
            <a:r>
              <a:rPr lang="en-US" sz="3200" u="sng" kern="0" spc="-35" dirty="0">
                <a:solidFill>
                  <a:srgbClr val="272525"/>
                </a:solidFill>
                <a:latin typeface="Times New Roman" panose="02020603050405020304" pitchFamily="18" charset="0"/>
                <a:ea typeface="Inter" pitchFamily="34" charset="-122"/>
                <a:cs typeface="Times New Roman" panose="02020603050405020304" pitchFamily="18" charset="0"/>
              </a:rPr>
              <a:t>you may explain a researcher’s interpretation or argument and then evaluate the merits of the argument, or give your own alternative interpretation. </a:t>
            </a:r>
          </a:p>
          <a:p>
            <a:pPr>
              <a:lnSpc>
                <a:spcPts val="3149"/>
              </a:lnSpc>
              <a:buSzPct val="100000"/>
              <a:buFont typeface="Wingdings" panose="05000000000000000000" pitchFamily="2" charset="2"/>
              <a:buChar char="v"/>
            </a:pP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Example of critical writing assignment include a critique of a</a:t>
            </a:r>
            <a:r>
              <a:rPr lang="en-US" sz="3200" u="sng" kern="0" spc="-35" dirty="0">
                <a:solidFill>
                  <a:srgbClr val="272525"/>
                </a:solidFill>
                <a:latin typeface="Times New Roman" panose="02020603050405020304" pitchFamily="18" charset="0"/>
                <a:ea typeface="Inter" pitchFamily="34" charset="-122"/>
                <a:cs typeface="Times New Roman" panose="02020603050405020304" pitchFamily="18" charset="0"/>
              </a:rPr>
              <a:t> journal article, a literature review that identifies the strengths and weaknesses of existing research. </a:t>
            </a: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The kinds of instructions for critical writing include</a:t>
            </a:r>
            <a:r>
              <a:rPr lang="en-US" sz="3200" kern="0" spc="-35" dirty="0">
                <a:solidFill>
                  <a:srgbClr val="272525"/>
                </a:solidFill>
                <a:highlight>
                  <a:srgbClr val="00FF00"/>
                </a:highlight>
                <a:latin typeface="Times New Roman" panose="02020603050405020304" pitchFamily="18" charset="0"/>
                <a:ea typeface="Inter" pitchFamily="34" charset="-122"/>
                <a:cs typeface="Times New Roman" panose="02020603050405020304" pitchFamily="18" charset="0"/>
              </a:rPr>
              <a:t>: “critique, debate, disagree, evaluate” </a:t>
            </a:r>
            <a:endParaRPr lang="en-US" sz="3200" dirty="0">
              <a:highlight>
                <a:srgbClr val="00FF00"/>
              </a:highlight>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spTree>
    <p:extLst>
      <p:ext uri="{BB962C8B-B14F-4D97-AF65-F5344CB8AC3E}">
        <p14:creationId xmlns:p14="http://schemas.microsoft.com/office/powerpoint/2010/main" val="3433618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7250"/>
            <a:endParaRPr lang="en-US">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defTabSz="892312"/>
            <a:endParaRPr lang="en-US">
              <a:solidFill>
                <a:prstClr val="black"/>
              </a:solidFill>
              <a:latin typeface="Franklin Gothic Book" panose="02020404030301010803"/>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448859" y="1375802"/>
            <a:ext cx="11245516" cy="4523873"/>
          </a:xfrm>
        </p:spPr>
        <p:txBody>
          <a:bodyPr>
            <a:normAutofit fontScale="85000" lnSpcReduction="10000"/>
          </a:bodyPr>
          <a:lstStyle/>
          <a:p>
            <a:pPr>
              <a:lnSpc>
                <a:spcPts val="3149"/>
              </a:lnSpc>
              <a:spcAft>
                <a:spcPts val="1200"/>
              </a:spcAft>
              <a:buSzPct val="100000"/>
              <a:buFont typeface="Wingdings" panose="05000000000000000000" pitchFamily="2" charset="2"/>
              <a:buChar char="v"/>
            </a:pPr>
            <a:r>
              <a:rPr lang="en-US" sz="3200" b="1" u="sng"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Accurately summaries all or part of the work</a:t>
            </a:r>
            <a:r>
              <a:rPr lang="en-US" sz="3200"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 </a:t>
            </a: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This could include identifying the main interpretations, assumptions or methodology. </a:t>
            </a:r>
          </a:p>
          <a:p>
            <a:pPr>
              <a:lnSpc>
                <a:spcPts val="3149"/>
              </a:lnSpc>
              <a:spcAft>
                <a:spcPts val="1200"/>
              </a:spcAft>
              <a:buSzPct val="100000"/>
              <a:buFont typeface="Wingdings" panose="05000000000000000000" pitchFamily="2" charset="2"/>
              <a:buChar char="v"/>
            </a:pPr>
            <a:r>
              <a:rPr lang="en-US" sz="3200" b="1" u="sng"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Have an opinion about the work</a:t>
            </a:r>
            <a:r>
              <a:rPr lang="en-US" sz="3200"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 </a:t>
            </a: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Appropriate types of opinion could include pointing out some problems with it, proposing an alternative approach that would be better, and/or defending the work against the critiques of others. </a:t>
            </a:r>
          </a:p>
          <a:p>
            <a:pPr>
              <a:lnSpc>
                <a:spcPts val="3149"/>
              </a:lnSpc>
              <a:spcAft>
                <a:spcPts val="1200"/>
              </a:spcAft>
              <a:buSzPct val="100000"/>
              <a:buFont typeface="Wingdings" panose="05000000000000000000" pitchFamily="2" charset="2"/>
              <a:buChar char="v"/>
            </a:pPr>
            <a:r>
              <a:rPr lang="en-US" sz="3200" b="1" u="sng"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Provide evidence for your point of view</a:t>
            </a:r>
            <a:r>
              <a:rPr lang="en-US" sz="3200"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 </a:t>
            </a: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Depending on the specific assignment and the discipline, different types of evidence may be appropriate, such as logical reasoning, reference to authoritative sources and/or research data.</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sp>
        <p:nvSpPr>
          <p:cNvPr id="8" name="TextBox 7">
            <a:extLst>
              <a:ext uri="{FF2B5EF4-FFF2-40B4-BE49-F238E27FC236}">
                <a16:creationId xmlns:a16="http://schemas.microsoft.com/office/drawing/2014/main" id="{EB06F979-4825-C34E-1DFC-72DFECF47654}"/>
              </a:ext>
            </a:extLst>
          </p:cNvPr>
          <p:cNvSpPr txBox="1"/>
          <p:nvPr/>
        </p:nvSpPr>
        <p:spPr>
          <a:xfrm>
            <a:off x="875071" y="404913"/>
            <a:ext cx="8898194" cy="522772"/>
          </a:xfrm>
          <a:prstGeom prst="rect">
            <a:avLst/>
          </a:prstGeom>
          <a:noFill/>
        </p:spPr>
        <p:txBody>
          <a:bodyPr wrap="square">
            <a:spAutoFit/>
          </a:bodyPr>
          <a:lstStyle/>
          <a:p>
            <a:pPr algn="ctr">
              <a:lnSpc>
                <a:spcPts val="3149"/>
              </a:lnSpc>
              <a:buSzPct val="100000"/>
            </a:pPr>
            <a:r>
              <a:rPr lang="en-US" sz="4400" b="1" kern="0" spc="-35" dirty="0">
                <a:solidFill>
                  <a:srgbClr val="272525"/>
                </a:solidFill>
                <a:latin typeface="Times New Roman" panose="02020603050405020304" pitchFamily="18" charset="0"/>
                <a:ea typeface="Inter" pitchFamily="34" charset="-122"/>
                <a:cs typeface="Times New Roman" panose="02020603050405020304" pitchFamily="18" charset="0"/>
              </a:rPr>
              <a:t>To write critically, you need to:</a:t>
            </a:r>
          </a:p>
        </p:txBody>
      </p:sp>
    </p:spTree>
    <p:extLst>
      <p:ext uri="{BB962C8B-B14F-4D97-AF65-F5344CB8AC3E}">
        <p14:creationId xmlns:p14="http://schemas.microsoft.com/office/powerpoint/2010/main" val="3363381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reeform: Shape 1034">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Types of Academic content writing">
            <a:extLst>
              <a:ext uri="{FF2B5EF4-FFF2-40B4-BE49-F238E27FC236}">
                <a16:creationId xmlns:a16="http://schemas.microsoft.com/office/drawing/2014/main" id="{F4D268A0-49F0-EC08-5595-FBB228A12C3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5176" y="431789"/>
            <a:ext cx="11658600" cy="48674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41A338E-8448-908E-2EA1-BF48CDA4E472}"/>
              </a:ext>
            </a:extLst>
          </p:cNvPr>
          <p:cNvSpPr txBox="1"/>
          <p:nvPr/>
        </p:nvSpPr>
        <p:spPr>
          <a:xfrm>
            <a:off x="9333457" y="6241545"/>
            <a:ext cx="2858543" cy="369332"/>
          </a:xfrm>
          <a:prstGeom prst="rect">
            <a:avLst/>
          </a:prstGeom>
          <a:noFill/>
        </p:spPr>
        <p:txBody>
          <a:bodyPr wrap="square">
            <a:spAutoFit/>
          </a:bodyPr>
          <a:lstStyle/>
          <a:p>
            <a:r>
              <a:rPr lang="en-MY" b="0" i="0" dirty="0">
                <a:solidFill>
                  <a:srgbClr val="374151"/>
                </a:solidFill>
                <a:effectLst/>
                <a:latin typeface="Times New Roman" panose="02020603050405020304" pitchFamily="18" charset="0"/>
                <a:cs typeface="Times New Roman" panose="02020603050405020304" pitchFamily="18" charset="0"/>
              </a:rPr>
              <a:t>Source: (Yadav, 2020)</a:t>
            </a:r>
            <a:endParaRPr lang="en-MY"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0358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7250"/>
            <a:endParaRPr lang="en-US">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defTabSz="892312"/>
            <a:endParaRPr lang="en-US">
              <a:solidFill>
                <a:prstClr val="black"/>
              </a:solidFill>
              <a:latin typeface="Franklin Gothic Book" panose="02020404030301010803"/>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300353" y="1155985"/>
            <a:ext cx="11478691" cy="5333305"/>
          </a:xfrm>
        </p:spPr>
        <p:txBody>
          <a:bodyPr>
            <a:normAutofit fontScale="47500" lnSpcReduction="20000"/>
          </a:bodyPr>
          <a:lstStyle/>
          <a:p>
            <a:pPr marL="0" indent="0" algn="ctr">
              <a:spcAft>
                <a:spcPts val="1200"/>
              </a:spcAft>
              <a:buNone/>
            </a:pPr>
            <a:r>
              <a:rPr lang="en-US" sz="4800" dirty="0">
                <a:highlight>
                  <a:srgbClr val="FFFF00"/>
                </a:highlight>
                <a:latin typeface="Times New Roman" panose="02020603050405020304" pitchFamily="18" charset="0"/>
                <a:cs typeface="Times New Roman" panose="02020603050405020304" pitchFamily="18" charset="0"/>
              </a:rPr>
              <a:t>In many academic texts you will need to use more than one type</a:t>
            </a:r>
            <a:r>
              <a:rPr lang="en-US" sz="4800" dirty="0">
                <a:latin typeface="Times New Roman" panose="02020603050405020304" pitchFamily="18" charset="0"/>
                <a:cs typeface="Times New Roman" panose="02020603050405020304" pitchFamily="18" charset="0"/>
              </a:rPr>
              <a:t>. </a:t>
            </a:r>
          </a:p>
          <a:p>
            <a:pPr>
              <a:spcAft>
                <a:spcPts val="1200"/>
              </a:spcAft>
            </a:pPr>
            <a:r>
              <a:rPr lang="en-US" sz="4800" dirty="0">
                <a:latin typeface="Times New Roman" panose="02020603050405020304" pitchFamily="18" charset="0"/>
                <a:cs typeface="Times New Roman" panose="02020603050405020304" pitchFamily="18" charset="0"/>
              </a:rPr>
              <a:t>For example, </a:t>
            </a:r>
            <a:r>
              <a:rPr lang="en-US" sz="4800" b="1" u="sng" dirty="0">
                <a:latin typeface="Times New Roman" panose="02020603050405020304" pitchFamily="18" charset="0"/>
                <a:cs typeface="Times New Roman" panose="02020603050405020304" pitchFamily="18" charset="0"/>
              </a:rPr>
              <a:t>in a thesis: </a:t>
            </a:r>
          </a:p>
          <a:p>
            <a:pPr>
              <a:spcAft>
                <a:spcPts val="1200"/>
              </a:spcAft>
            </a:pPr>
            <a:r>
              <a:rPr lang="en-US" sz="4800" dirty="0">
                <a:latin typeface="Times New Roman" panose="02020603050405020304" pitchFamily="18" charset="0"/>
                <a:cs typeface="Times New Roman" panose="02020603050405020304" pitchFamily="18" charset="0"/>
              </a:rPr>
              <a:t>You will </a:t>
            </a:r>
            <a:r>
              <a:rPr lang="en-US" sz="4800" b="1" u="sng" dirty="0">
                <a:latin typeface="Times New Roman" panose="02020603050405020304" pitchFamily="18" charset="0"/>
                <a:cs typeface="Times New Roman" panose="02020603050405020304" pitchFamily="18" charset="0"/>
              </a:rPr>
              <a:t>use critical writing in the literature review </a:t>
            </a:r>
            <a:r>
              <a:rPr lang="en-US" sz="4800" dirty="0">
                <a:highlight>
                  <a:srgbClr val="FFFF00"/>
                </a:highlight>
                <a:latin typeface="Times New Roman" panose="02020603050405020304" pitchFamily="18" charset="0"/>
                <a:cs typeface="Times New Roman" panose="02020603050405020304" pitchFamily="18" charset="0"/>
              </a:rPr>
              <a:t>to show where there is a gap</a:t>
            </a:r>
            <a:r>
              <a:rPr lang="en-US" sz="4800" dirty="0">
                <a:latin typeface="Times New Roman" panose="02020603050405020304" pitchFamily="18" charset="0"/>
                <a:cs typeface="Times New Roman" panose="02020603050405020304" pitchFamily="18" charset="0"/>
              </a:rPr>
              <a:t> or opportunity in the existing research.</a:t>
            </a:r>
          </a:p>
          <a:p>
            <a:pPr>
              <a:spcAft>
                <a:spcPts val="1200"/>
              </a:spcAft>
            </a:pPr>
            <a:r>
              <a:rPr lang="en-US" sz="4800" b="1" u="sng" dirty="0">
                <a:latin typeface="Times New Roman" panose="02020603050405020304" pitchFamily="18" charset="0"/>
                <a:cs typeface="Times New Roman" panose="02020603050405020304" pitchFamily="18" charset="0"/>
              </a:rPr>
              <a:t>The methods section will be mostly descriptive </a:t>
            </a:r>
            <a:r>
              <a:rPr lang="en-US" sz="4800" dirty="0">
                <a:highlight>
                  <a:srgbClr val="FFFF00"/>
                </a:highlight>
                <a:latin typeface="Times New Roman" panose="02020603050405020304" pitchFamily="18" charset="0"/>
                <a:cs typeface="Times New Roman" panose="02020603050405020304" pitchFamily="18" charset="0"/>
              </a:rPr>
              <a:t>to summarizes the methods used</a:t>
            </a:r>
            <a:r>
              <a:rPr lang="en-US" sz="4800" dirty="0">
                <a:latin typeface="Times New Roman" panose="02020603050405020304" pitchFamily="18" charset="0"/>
                <a:cs typeface="Times New Roman" panose="02020603050405020304" pitchFamily="18" charset="0"/>
              </a:rPr>
              <a:t> to collect and analyze information. </a:t>
            </a:r>
          </a:p>
          <a:p>
            <a:pPr>
              <a:spcAft>
                <a:spcPts val="1200"/>
              </a:spcAft>
            </a:pPr>
            <a:r>
              <a:rPr lang="en-US" sz="4800" b="1" u="sng" dirty="0">
                <a:latin typeface="Times New Roman" panose="02020603050405020304" pitchFamily="18" charset="0"/>
                <a:cs typeface="Times New Roman" panose="02020603050405020304" pitchFamily="18" charset="0"/>
              </a:rPr>
              <a:t>The results section will be mostly descriptive and analytical </a:t>
            </a:r>
            <a:r>
              <a:rPr lang="en-US" sz="4800" dirty="0">
                <a:latin typeface="Times New Roman" panose="02020603050405020304" pitchFamily="18" charset="0"/>
                <a:cs typeface="Times New Roman" panose="02020603050405020304" pitchFamily="18" charset="0"/>
              </a:rPr>
              <a:t>as you </a:t>
            </a:r>
            <a:r>
              <a:rPr lang="en-US" sz="4800" dirty="0">
                <a:highlight>
                  <a:srgbClr val="FFFF00"/>
                </a:highlight>
                <a:latin typeface="Times New Roman" panose="02020603050405020304" pitchFamily="18" charset="0"/>
                <a:cs typeface="Times New Roman" panose="02020603050405020304" pitchFamily="18" charset="0"/>
              </a:rPr>
              <a:t>report on the data you collected</a:t>
            </a:r>
          </a:p>
          <a:p>
            <a:pPr>
              <a:spcAft>
                <a:spcPts val="1200"/>
              </a:spcAft>
            </a:pPr>
            <a:r>
              <a:rPr lang="en-US" sz="4800" b="1" u="sng" dirty="0">
                <a:latin typeface="Times New Roman" panose="02020603050405020304" pitchFamily="18" charset="0"/>
                <a:cs typeface="Times New Roman" panose="02020603050405020304" pitchFamily="18" charset="0"/>
              </a:rPr>
              <a:t>The discussion section is more analytical </a:t>
            </a:r>
            <a:r>
              <a:rPr lang="en-US" sz="4800" dirty="0">
                <a:latin typeface="Times New Roman" panose="02020603050405020304" pitchFamily="18" charset="0"/>
                <a:cs typeface="Times New Roman" panose="02020603050405020304" pitchFamily="18" charset="0"/>
              </a:rPr>
              <a:t>as you </a:t>
            </a:r>
            <a:r>
              <a:rPr lang="en-US" sz="4800" dirty="0">
                <a:highlight>
                  <a:srgbClr val="FFFF00"/>
                </a:highlight>
                <a:latin typeface="Times New Roman" panose="02020603050405020304" pitchFamily="18" charset="0"/>
                <a:cs typeface="Times New Roman" panose="02020603050405020304" pitchFamily="18" charset="0"/>
              </a:rPr>
              <a:t>relate your findings back to your research questions</a:t>
            </a:r>
            <a:r>
              <a:rPr lang="en-US" sz="4800" dirty="0">
                <a:latin typeface="Times New Roman" panose="02020603050405020304" pitchFamily="18" charset="0"/>
                <a:cs typeface="Times New Roman" panose="02020603050405020304" pitchFamily="18" charset="0"/>
              </a:rPr>
              <a:t>, an </a:t>
            </a:r>
            <a:r>
              <a:rPr lang="en-US" sz="4800" b="1" u="sng" dirty="0">
                <a:latin typeface="Times New Roman" panose="02020603050405020304" pitchFamily="18" charset="0"/>
                <a:cs typeface="Times New Roman" panose="02020603050405020304" pitchFamily="18" charset="0"/>
              </a:rPr>
              <a:t>also persuasive</a:t>
            </a:r>
            <a:r>
              <a:rPr lang="en-US" sz="4800" dirty="0">
                <a:latin typeface="Times New Roman" panose="02020603050405020304" pitchFamily="18" charset="0"/>
                <a:cs typeface="Times New Roman" panose="02020603050405020304" pitchFamily="18" charset="0"/>
              </a:rPr>
              <a:t>, as you </a:t>
            </a:r>
            <a:r>
              <a:rPr lang="en-US" sz="4800" dirty="0">
                <a:highlight>
                  <a:srgbClr val="FFFF00"/>
                </a:highlight>
                <a:latin typeface="Times New Roman" panose="02020603050405020304" pitchFamily="18" charset="0"/>
                <a:cs typeface="Times New Roman" panose="02020603050405020304" pitchFamily="18" charset="0"/>
              </a:rPr>
              <a:t>propose your interpretation of the finding. </a:t>
            </a:r>
            <a:endParaRPr lang="en-MY" sz="4800" dirty="0">
              <a:highlight>
                <a:srgbClr val="FFFF00"/>
              </a:highlight>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sp>
        <p:nvSpPr>
          <p:cNvPr id="8" name="TextBox 7">
            <a:extLst>
              <a:ext uri="{FF2B5EF4-FFF2-40B4-BE49-F238E27FC236}">
                <a16:creationId xmlns:a16="http://schemas.microsoft.com/office/drawing/2014/main" id="{7F9A383F-B21A-2F48-7A79-41E8D76643DF}"/>
              </a:ext>
            </a:extLst>
          </p:cNvPr>
          <p:cNvSpPr txBox="1"/>
          <p:nvPr/>
        </p:nvSpPr>
        <p:spPr>
          <a:xfrm>
            <a:off x="259079" y="441157"/>
            <a:ext cx="10687664" cy="510717"/>
          </a:xfrm>
          <a:prstGeom prst="rect">
            <a:avLst/>
          </a:prstGeom>
          <a:noFill/>
        </p:spPr>
        <p:txBody>
          <a:bodyPr wrap="square">
            <a:spAutoFit/>
          </a:bodyPr>
          <a:lstStyle/>
          <a:p>
            <a:pPr>
              <a:lnSpc>
                <a:spcPts val="3149"/>
              </a:lnSpc>
              <a:buSzPct val="100000"/>
            </a:pPr>
            <a:r>
              <a:rPr lang="en-US" sz="4000" b="1" kern="0" spc="-35" dirty="0">
                <a:solidFill>
                  <a:srgbClr val="272525"/>
                </a:solidFill>
                <a:latin typeface="Times New Roman" panose="02020603050405020304" pitchFamily="18" charset="0"/>
                <a:ea typeface="Inter" pitchFamily="34" charset="-122"/>
                <a:cs typeface="Times New Roman" panose="02020603050405020304" pitchFamily="18" charset="0"/>
              </a:rPr>
              <a:t>Can I use more than one form of writing together </a:t>
            </a:r>
          </a:p>
        </p:txBody>
      </p:sp>
    </p:spTree>
    <p:extLst>
      <p:ext uri="{BB962C8B-B14F-4D97-AF65-F5344CB8AC3E}">
        <p14:creationId xmlns:p14="http://schemas.microsoft.com/office/powerpoint/2010/main" val="1788832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graphicFrame>
        <p:nvGraphicFramePr>
          <p:cNvPr id="2" name="Content Placeholder 1">
            <a:extLst>
              <a:ext uri="{FF2B5EF4-FFF2-40B4-BE49-F238E27FC236}">
                <a16:creationId xmlns:a16="http://schemas.microsoft.com/office/drawing/2014/main" id="{4E4BA310-3C3A-5246-76E0-312FBBA097CF}"/>
              </a:ext>
            </a:extLst>
          </p:cNvPr>
          <p:cNvGraphicFramePr>
            <a:graphicFrameLocks noGrp="1"/>
          </p:cNvGraphicFramePr>
          <p:nvPr>
            <p:ph idx="1"/>
            <p:extLst>
              <p:ext uri="{D42A27DB-BD31-4B8C-83A1-F6EECF244321}">
                <p14:modId xmlns:p14="http://schemas.microsoft.com/office/powerpoint/2010/main" val="1435419498"/>
              </p:ext>
            </p:extLst>
          </p:nvPr>
        </p:nvGraphicFramePr>
        <p:xfrm>
          <a:off x="259078" y="1170941"/>
          <a:ext cx="11632568" cy="5438237"/>
        </p:xfrm>
        <a:graphic>
          <a:graphicData uri="http://schemas.openxmlformats.org/drawingml/2006/table">
            <a:tbl>
              <a:tblPr>
                <a:tableStyleId>{ED083AE6-46FA-4A59-8FB0-9F97EB10719F}</a:tableStyleId>
              </a:tblPr>
              <a:tblGrid>
                <a:gridCol w="1854857">
                  <a:extLst>
                    <a:ext uri="{9D8B030D-6E8A-4147-A177-3AD203B41FA5}">
                      <a16:colId xmlns:a16="http://schemas.microsoft.com/office/drawing/2014/main" val="3976325846"/>
                    </a:ext>
                  </a:extLst>
                </a:gridCol>
                <a:gridCol w="5083278">
                  <a:extLst>
                    <a:ext uri="{9D8B030D-6E8A-4147-A177-3AD203B41FA5}">
                      <a16:colId xmlns:a16="http://schemas.microsoft.com/office/drawing/2014/main" val="730829700"/>
                    </a:ext>
                  </a:extLst>
                </a:gridCol>
                <a:gridCol w="4694433">
                  <a:extLst>
                    <a:ext uri="{9D8B030D-6E8A-4147-A177-3AD203B41FA5}">
                      <a16:colId xmlns:a16="http://schemas.microsoft.com/office/drawing/2014/main" val="381545887"/>
                    </a:ext>
                  </a:extLst>
                </a:gridCol>
              </a:tblGrid>
              <a:tr h="409511">
                <a:tc>
                  <a:txBody>
                    <a:bodyPr/>
                    <a:lstStyle/>
                    <a:p>
                      <a:pPr algn="ctr" fontAlgn="b"/>
                      <a:r>
                        <a:rPr lang="en-MY" sz="2000" b="1" dirty="0">
                          <a:effectLst/>
                          <a:latin typeface="Times New Roman" panose="02020603050405020304" pitchFamily="18" charset="0"/>
                          <a:cs typeface="Times New Roman" panose="02020603050405020304" pitchFamily="18" charset="0"/>
                        </a:rPr>
                        <a:t>Aspect</a:t>
                      </a:r>
                    </a:p>
                  </a:txBody>
                  <a:tcPr anchor="b"/>
                </a:tc>
                <a:tc>
                  <a:txBody>
                    <a:bodyPr/>
                    <a:lstStyle/>
                    <a:p>
                      <a:pPr algn="ctr" fontAlgn="b"/>
                      <a:r>
                        <a:rPr lang="en-MY" sz="2000" b="1" dirty="0">
                          <a:effectLst/>
                          <a:latin typeface="Times New Roman" panose="02020603050405020304" pitchFamily="18" charset="0"/>
                          <a:cs typeface="Times New Roman" panose="02020603050405020304" pitchFamily="18" charset="0"/>
                        </a:rPr>
                        <a:t>Forms of Academic Writing</a:t>
                      </a:r>
                    </a:p>
                  </a:txBody>
                  <a:tcPr anchor="b"/>
                </a:tc>
                <a:tc>
                  <a:txBody>
                    <a:bodyPr/>
                    <a:lstStyle/>
                    <a:p>
                      <a:pPr algn="ctr" fontAlgn="b"/>
                      <a:r>
                        <a:rPr lang="en-MY" sz="2000" b="1" dirty="0">
                          <a:effectLst/>
                          <a:latin typeface="Times New Roman" panose="02020603050405020304" pitchFamily="18" charset="0"/>
                          <a:cs typeface="Times New Roman" panose="02020603050405020304" pitchFamily="18" charset="0"/>
                        </a:rPr>
                        <a:t>Types of Academic Writing</a:t>
                      </a:r>
                    </a:p>
                  </a:txBody>
                  <a:tcPr anchor="b"/>
                </a:tc>
                <a:extLst>
                  <a:ext uri="{0D108BD9-81ED-4DB2-BD59-A6C34878D82A}">
                    <a16:rowId xmlns:a16="http://schemas.microsoft.com/office/drawing/2014/main" val="2991019814"/>
                  </a:ext>
                </a:extLst>
              </a:tr>
              <a:tr h="831240">
                <a:tc>
                  <a:txBody>
                    <a:bodyPr/>
                    <a:lstStyle/>
                    <a:p>
                      <a:pPr fontAlgn="base"/>
                      <a:r>
                        <a:rPr lang="en-MY" sz="2000" b="1" dirty="0">
                          <a:effectLst/>
                          <a:latin typeface="Times New Roman" panose="02020603050405020304" pitchFamily="18" charset="0"/>
                          <a:cs typeface="Times New Roman" panose="02020603050405020304" pitchFamily="18" charset="0"/>
                        </a:rPr>
                        <a:t>Definition</a:t>
                      </a:r>
                      <a:endParaRPr lang="en-MY" sz="2000" dirty="0">
                        <a:effectLst/>
                        <a:latin typeface="Times New Roman" panose="02020603050405020304" pitchFamily="18" charset="0"/>
                        <a:cs typeface="Times New Roman" panose="02020603050405020304" pitchFamily="18" charset="0"/>
                      </a:endParaRPr>
                    </a:p>
                  </a:txBody>
                  <a:tcPr anchor="ctr"/>
                </a:tc>
                <a:tc>
                  <a:txBody>
                    <a:bodyPr/>
                    <a:lstStyle/>
                    <a:p>
                      <a:pPr fontAlgn="base"/>
                      <a:r>
                        <a:rPr lang="en-US" dirty="0">
                          <a:effectLst/>
                          <a:latin typeface="Times New Roman" panose="02020603050405020304" pitchFamily="18" charset="0"/>
                          <a:cs typeface="Times New Roman" panose="02020603050405020304" pitchFamily="18" charset="0"/>
                        </a:rPr>
                        <a:t>Refers to the overall format and organization of the document.</a:t>
                      </a:r>
                    </a:p>
                  </a:txBody>
                  <a:tcPr anchor="ctr"/>
                </a:tc>
                <a:tc>
                  <a:txBody>
                    <a:bodyPr/>
                    <a:lstStyle/>
                    <a:p>
                      <a:pPr fontAlgn="base"/>
                      <a:r>
                        <a:rPr lang="en-US" dirty="0">
                          <a:effectLst/>
                          <a:latin typeface="Times New Roman" panose="02020603050405020304" pitchFamily="18" charset="0"/>
                          <a:cs typeface="Times New Roman" panose="02020603050405020304" pitchFamily="18" charset="0"/>
                        </a:rPr>
                        <a:t>Refers to the purpose, style, and approach of the writing.</a:t>
                      </a:r>
                    </a:p>
                  </a:txBody>
                  <a:tcPr anchor="ctr"/>
                </a:tc>
                <a:extLst>
                  <a:ext uri="{0D108BD9-81ED-4DB2-BD59-A6C34878D82A}">
                    <a16:rowId xmlns:a16="http://schemas.microsoft.com/office/drawing/2014/main" val="936082344"/>
                  </a:ext>
                </a:extLst>
              </a:tr>
              <a:tr h="1023777">
                <a:tc>
                  <a:txBody>
                    <a:bodyPr/>
                    <a:lstStyle/>
                    <a:p>
                      <a:pPr fontAlgn="base"/>
                      <a:r>
                        <a:rPr lang="en-MY" sz="2000" b="1" dirty="0">
                          <a:effectLst/>
                          <a:latin typeface="Times New Roman" panose="02020603050405020304" pitchFamily="18" charset="0"/>
                          <a:cs typeface="Times New Roman" panose="02020603050405020304" pitchFamily="18" charset="0"/>
                        </a:rPr>
                        <a:t>Examples</a:t>
                      </a:r>
                      <a:endParaRPr lang="en-MY" sz="2000" dirty="0">
                        <a:effectLst/>
                        <a:latin typeface="Times New Roman" panose="02020603050405020304" pitchFamily="18" charset="0"/>
                        <a:cs typeface="Times New Roman" panose="02020603050405020304" pitchFamily="18" charset="0"/>
                      </a:endParaRPr>
                    </a:p>
                  </a:txBody>
                  <a:tcPr anchor="ctr"/>
                </a:tc>
                <a:tc>
                  <a:txBody>
                    <a:bodyPr/>
                    <a:lstStyle/>
                    <a:p>
                      <a:pPr fontAlgn="base"/>
                      <a:r>
                        <a:rPr lang="en-US" dirty="0">
                          <a:effectLst/>
                          <a:highlight>
                            <a:srgbClr val="FFFF00"/>
                          </a:highlight>
                          <a:latin typeface="Times New Roman" panose="02020603050405020304" pitchFamily="18" charset="0"/>
                          <a:cs typeface="Times New Roman" panose="02020603050405020304" pitchFamily="18" charset="0"/>
                        </a:rPr>
                        <a:t>- Essays- Research papers- Reports- Theses/Dissertations</a:t>
                      </a:r>
                    </a:p>
                  </a:txBody>
                  <a:tcPr anchor="ctr"/>
                </a:tc>
                <a:tc>
                  <a:txBody>
                    <a:bodyPr/>
                    <a:lstStyle/>
                    <a:p>
                      <a:pPr fontAlgn="base"/>
                      <a:r>
                        <a:rPr lang="en-US" dirty="0">
                          <a:effectLst/>
                          <a:highlight>
                            <a:srgbClr val="FFFF00"/>
                          </a:highlight>
                          <a:latin typeface="Times New Roman" panose="02020603050405020304" pitchFamily="18" charset="0"/>
                          <a:cs typeface="Times New Roman" panose="02020603050405020304" pitchFamily="18" charset="0"/>
                        </a:rPr>
                        <a:t>- Descriptive- Analytical- Persuasive- Critical</a:t>
                      </a:r>
                    </a:p>
                  </a:txBody>
                  <a:tcPr anchor="ctr"/>
                </a:tc>
                <a:extLst>
                  <a:ext uri="{0D108BD9-81ED-4DB2-BD59-A6C34878D82A}">
                    <a16:rowId xmlns:a16="http://schemas.microsoft.com/office/drawing/2014/main" val="3850128081"/>
                  </a:ext>
                </a:extLst>
              </a:tr>
              <a:tr h="716644">
                <a:tc>
                  <a:txBody>
                    <a:bodyPr/>
                    <a:lstStyle/>
                    <a:p>
                      <a:pPr fontAlgn="base"/>
                      <a:r>
                        <a:rPr lang="en-MY" sz="2000" b="1" dirty="0">
                          <a:effectLst/>
                          <a:latin typeface="Times New Roman" panose="02020603050405020304" pitchFamily="18" charset="0"/>
                          <a:cs typeface="Times New Roman" panose="02020603050405020304" pitchFamily="18" charset="0"/>
                        </a:rPr>
                        <a:t>Structure</a:t>
                      </a:r>
                      <a:endParaRPr lang="en-MY" sz="2000" dirty="0">
                        <a:effectLst/>
                        <a:latin typeface="Times New Roman" panose="02020603050405020304" pitchFamily="18" charset="0"/>
                        <a:cs typeface="Times New Roman" panose="02020603050405020304" pitchFamily="18" charset="0"/>
                      </a:endParaRPr>
                    </a:p>
                  </a:txBody>
                  <a:tcPr anchor="ctr"/>
                </a:tc>
                <a:tc>
                  <a:txBody>
                    <a:bodyPr/>
                    <a:lstStyle/>
                    <a:p>
                      <a:pPr fontAlgn="base"/>
                      <a:r>
                        <a:rPr lang="en-US" b="1" dirty="0">
                          <a:effectLst/>
                          <a:latin typeface="Times New Roman" panose="02020603050405020304" pitchFamily="18" charset="0"/>
                          <a:cs typeface="Times New Roman" panose="02020603050405020304" pitchFamily="18" charset="0"/>
                        </a:rPr>
                        <a:t>Dictates specific sections </a:t>
                      </a:r>
                      <a:r>
                        <a:rPr lang="en-US" dirty="0">
                          <a:effectLst/>
                          <a:latin typeface="Times New Roman" panose="02020603050405020304" pitchFamily="18" charset="0"/>
                          <a:cs typeface="Times New Roman" panose="02020603050405020304" pitchFamily="18" charset="0"/>
                        </a:rPr>
                        <a:t>and order.</a:t>
                      </a:r>
                    </a:p>
                  </a:txBody>
                  <a:tcPr anchor="ctr"/>
                </a:tc>
                <a:tc>
                  <a:txBody>
                    <a:bodyPr/>
                    <a:lstStyle/>
                    <a:p>
                      <a:pPr fontAlgn="base"/>
                      <a:r>
                        <a:rPr lang="en-US" b="1" dirty="0">
                          <a:effectLst/>
                          <a:latin typeface="Times New Roman" panose="02020603050405020304" pitchFamily="18" charset="0"/>
                          <a:cs typeface="Times New Roman" panose="02020603050405020304" pitchFamily="18" charset="0"/>
                        </a:rPr>
                        <a:t>Affects presentation and argumentation </a:t>
                      </a:r>
                      <a:r>
                        <a:rPr lang="en-US" b="1" dirty="0">
                          <a:effectLst/>
                          <a:highlight>
                            <a:srgbClr val="FFFF00"/>
                          </a:highlight>
                          <a:latin typeface="Times New Roman" panose="02020603050405020304" pitchFamily="18" charset="0"/>
                          <a:cs typeface="Times New Roman" panose="02020603050405020304" pitchFamily="18" charset="0"/>
                        </a:rPr>
                        <a:t>within the sections</a:t>
                      </a:r>
                      <a:r>
                        <a:rPr lang="en-US" dirty="0">
                          <a:effectLst/>
                          <a:highlight>
                            <a:srgbClr val="FFFF00"/>
                          </a:highlight>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val="2341685708"/>
                  </a:ext>
                </a:extLst>
              </a:tr>
              <a:tr h="716644">
                <a:tc>
                  <a:txBody>
                    <a:bodyPr/>
                    <a:lstStyle/>
                    <a:p>
                      <a:pPr fontAlgn="base"/>
                      <a:r>
                        <a:rPr lang="en-MY" sz="2000" b="1" dirty="0">
                          <a:effectLst/>
                          <a:latin typeface="Times New Roman" panose="02020603050405020304" pitchFamily="18" charset="0"/>
                          <a:cs typeface="Times New Roman" panose="02020603050405020304" pitchFamily="18" charset="0"/>
                        </a:rPr>
                        <a:t>Purpose</a:t>
                      </a:r>
                      <a:endParaRPr lang="en-MY" sz="2000" dirty="0">
                        <a:effectLst/>
                        <a:latin typeface="Times New Roman" panose="02020603050405020304" pitchFamily="18" charset="0"/>
                        <a:cs typeface="Times New Roman" panose="02020603050405020304" pitchFamily="18" charset="0"/>
                      </a:endParaRPr>
                    </a:p>
                  </a:txBody>
                  <a:tcPr anchor="ctr"/>
                </a:tc>
                <a:tc>
                  <a:txBody>
                    <a:bodyPr/>
                    <a:lstStyle/>
                    <a:p>
                      <a:pPr fontAlgn="base"/>
                      <a:r>
                        <a:rPr lang="en-US" dirty="0">
                          <a:effectLst/>
                          <a:latin typeface="Times New Roman" panose="02020603050405020304" pitchFamily="18" charset="0"/>
                          <a:cs typeface="Times New Roman" panose="02020603050405020304" pitchFamily="18" charset="0"/>
                        </a:rPr>
                        <a:t>Guides the physical layout and coverage of the topic.</a:t>
                      </a:r>
                    </a:p>
                  </a:txBody>
                  <a:tcPr anchor="ctr"/>
                </a:tc>
                <a:tc>
                  <a:txBody>
                    <a:bodyPr/>
                    <a:lstStyle/>
                    <a:p>
                      <a:pPr fontAlgn="base"/>
                      <a:r>
                        <a:rPr lang="en-US" dirty="0">
                          <a:effectLst/>
                          <a:latin typeface="Times New Roman" panose="02020603050405020304" pitchFamily="18" charset="0"/>
                          <a:cs typeface="Times New Roman" panose="02020603050405020304" pitchFamily="18" charset="0"/>
                        </a:rPr>
                        <a:t>Focuses on conveying, analyzing, persuading, or critiquing content.</a:t>
                      </a:r>
                    </a:p>
                  </a:txBody>
                  <a:tcPr anchor="ctr"/>
                </a:tc>
                <a:extLst>
                  <a:ext uri="{0D108BD9-81ED-4DB2-BD59-A6C34878D82A}">
                    <a16:rowId xmlns:a16="http://schemas.microsoft.com/office/drawing/2014/main" val="895304861"/>
                  </a:ext>
                </a:extLst>
              </a:tr>
              <a:tr h="1023777">
                <a:tc>
                  <a:txBody>
                    <a:bodyPr/>
                    <a:lstStyle/>
                    <a:p>
                      <a:pPr fontAlgn="base"/>
                      <a:r>
                        <a:rPr lang="en-MY" sz="2000" b="1" dirty="0">
                          <a:effectLst/>
                          <a:latin typeface="Times New Roman" panose="02020603050405020304" pitchFamily="18" charset="0"/>
                          <a:cs typeface="Times New Roman" panose="02020603050405020304" pitchFamily="18" charset="0"/>
                        </a:rPr>
                        <a:t>Example of Form</a:t>
                      </a:r>
                      <a:endParaRPr lang="en-MY" sz="2000" dirty="0">
                        <a:effectLst/>
                        <a:latin typeface="Times New Roman" panose="02020603050405020304" pitchFamily="18" charset="0"/>
                        <a:cs typeface="Times New Roman" panose="02020603050405020304" pitchFamily="18" charset="0"/>
                      </a:endParaRPr>
                    </a:p>
                  </a:txBody>
                  <a:tcPr anchor="ctr"/>
                </a:tc>
                <a:tc>
                  <a:txBody>
                    <a:bodyPr/>
                    <a:lstStyle/>
                    <a:p>
                      <a:pPr fontAlgn="base"/>
                      <a:r>
                        <a:rPr lang="en-US" b="1" dirty="0">
                          <a:effectLst/>
                          <a:latin typeface="Times New Roman" panose="02020603050405020304" pitchFamily="18" charset="0"/>
                          <a:cs typeface="Times New Roman" panose="02020603050405020304" pitchFamily="18" charset="0"/>
                        </a:rPr>
                        <a:t>Research Paper: </a:t>
                      </a:r>
                      <a:r>
                        <a:rPr lang="en-US" dirty="0">
                          <a:effectLst/>
                          <a:latin typeface="Times New Roman" panose="02020603050405020304" pitchFamily="18" charset="0"/>
                          <a:cs typeface="Times New Roman" panose="02020603050405020304" pitchFamily="18" charset="0"/>
                        </a:rPr>
                        <a:t>Abstract, Introduction, Method, Results, Discussion, Conclusion</a:t>
                      </a:r>
                    </a:p>
                  </a:txBody>
                  <a:tcPr anchor="ctr"/>
                </a:tc>
                <a:tc>
                  <a:txBody>
                    <a:bodyPr/>
                    <a:lstStyle/>
                    <a:p>
                      <a:pPr fontAlgn="base"/>
                      <a:r>
                        <a:rPr lang="en-US" b="1" dirty="0">
                          <a:effectLst/>
                          <a:latin typeface="Times New Roman" panose="02020603050405020304" pitchFamily="18" charset="0"/>
                          <a:cs typeface="Times New Roman" panose="02020603050405020304" pitchFamily="18" charset="0"/>
                        </a:rPr>
                        <a:t>Persuasive: </a:t>
                      </a:r>
                      <a:r>
                        <a:rPr lang="en-US" dirty="0">
                          <a:effectLst/>
                          <a:latin typeface="Times New Roman" panose="02020603050405020304" pitchFamily="18" charset="0"/>
                          <a:cs typeface="Times New Roman" panose="02020603050405020304" pitchFamily="18" charset="0"/>
                        </a:rPr>
                        <a:t>Starts with a thesis, presents evidence, concludes with a strong position</a:t>
                      </a:r>
                    </a:p>
                  </a:txBody>
                  <a:tcPr anchor="ctr"/>
                </a:tc>
                <a:extLst>
                  <a:ext uri="{0D108BD9-81ED-4DB2-BD59-A6C34878D82A}">
                    <a16:rowId xmlns:a16="http://schemas.microsoft.com/office/drawing/2014/main" val="898032824"/>
                  </a:ext>
                </a:extLst>
              </a:tr>
              <a:tr h="716644">
                <a:tc>
                  <a:txBody>
                    <a:bodyPr/>
                    <a:lstStyle/>
                    <a:p>
                      <a:pPr fontAlgn="base"/>
                      <a:r>
                        <a:rPr lang="en-MY" sz="2000" b="1" dirty="0">
                          <a:effectLst/>
                          <a:latin typeface="Times New Roman" panose="02020603050405020304" pitchFamily="18" charset="0"/>
                          <a:cs typeface="Times New Roman" panose="02020603050405020304" pitchFamily="18" charset="0"/>
                        </a:rPr>
                        <a:t>Characteristic</a:t>
                      </a:r>
                      <a:endParaRPr lang="en-MY" sz="2000" dirty="0">
                        <a:effectLst/>
                        <a:latin typeface="Times New Roman" panose="02020603050405020304" pitchFamily="18" charset="0"/>
                        <a:cs typeface="Times New Roman" panose="02020603050405020304" pitchFamily="18" charset="0"/>
                      </a:endParaRPr>
                    </a:p>
                  </a:txBody>
                  <a:tcPr anchor="ctr"/>
                </a:tc>
                <a:tc>
                  <a:txBody>
                    <a:bodyPr/>
                    <a:lstStyle/>
                    <a:p>
                      <a:pPr fontAlgn="base"/>
                      <a:r>
                        <a:rPr lang="en-MY" dirty="0">
                          <a:effectLst/>
                          <a:latin typeface="Times New Roman" panose="02020603050405020304" pitchFamily="18" charset="0"/>
                          <a:cs typeface="Times New Roman" panose="02020603050405020304" pitchFamily="18" charset="0"/>
                        </a:rPr>
                        <a:t>More rigid and predictable.</a:t>
                      </a:r>
                    </a:p>
                  </a:txBody>
                  <a:tcPr anchor="ctr"/>
                </a:tc>
                <a:tc>
                  <a:txBody>
                    <a:bodyPr/>
                    <a:lstStyle/>
                    <a:p>
                      <a:pPr fontAlgn="base"/>
                      <a:r>
                        <a:rPr lang="en-US" dirty="0">
                          <a:effectLst/>
                          <a:latin typeface="Times New Roman" panose="02020603050405020304" pitchFamily="18" charset="0"/>
                          <a:cs typeface="Times New Roman" panose="02020603050405020304" pitchFamily="18" charset="0"/>
                        </a:rPr>
                        <a:t>More flexible, varies according to the goal of writing.</a:t>
                      </a:r>
                    </a:p>
                  </a:txBody>
                  <a:tcPr anchor="ctr"/>
                </a:tc>
                <a:extLst>
                  <a:ext uri="{0D108BD9-81ED-4DB2-BD59-A6C34878D82A}">
                    <a16:rowId xmlns:a16="http://schemas.microsoft.com/office/drawing/2014/main" val="4257394752"/>
                  </a:ext>
                </a:extLst>
              </a:tr>
            </a:tbl>
          </a:graphicData>
        </a:graphic>
      </p:graphicFrame>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sp>
        <p:nvSpPr>
          <p:cNvPr id="8" name="TextBox 7">
            <a:extLst>
              <a:ext uri="{FF2B5EF4-FFF2-40B4-BE49-F238E27FC236}">
                <a16:creationId xmlns:a16="http://schemas.microsoft.com/office/drawing/2014/main" id="{7F9A383F-B21A-2F48-7A79-41E8D76643DF}"/>
              </a:ext>
            </a:extLst>
          </p:cNvPr>
          <p:cNvSpPr txBox="1"/>
          <p:nvPr/>
        </p:nvSpPr>
        <p:spPr>
          <a:xfrm>
            <a:off x="1080022" y="411401"/>
            <a:ext cx="9658717" cy="510717"/>
          </a:xfrm>
          <a:prstGeom prst="rect">
            <a:avLst/>
          </a:prstGeom>
          <a:noFill/>
        </p:spPr>
        <p:txBody>
          <a:bodyPr wrap="square">
            <a:spAutoFit/>
          </a:bodyPr>
          <a:lstStyle/>
          <a:p>
            <a:pPr marL="0" marR="0" lvl="0" indent="0" algn="l" defTabSz="914400" rtl="0" eaLnBrk="1" fontAlgn="auto" latinLnBrk="0" hangingPunct="1">
              <a:lnSpc>
                <a:spcPts val="3149"/>
              </a:lnSpc>
              <a:spcBef>
                <a:spcPts val="0"/>
              </a:spcBef>
              <a:spcAft>
                <a:spcPts val="0"/>
              </a:spcAft>
              <a:buClrTx/>
              <a:buSzPct val="100000"/>
              <a:buFontTx/>
              <a:buNone/>
              <a:tabLst/>
              <a:defRPr/>
            </a:pPr>
            <a:r>
              <a:rPr kumimoji="0" lang="en-US" sz="4000" b="1" i="0" u="sng" strike="noStrike" kern="0" cap="none" spc="-35" normalizeH="0" baseline="0" noProof="0" dirty="0">
                <a:ln>
                  <a:noFill/>
                </a:ln>
                <a:solidFill>
                  <a:srgbClr val="272525"/>
                </a:solidFill>
                <a:effectLst/>
                <a:uLnTx/>
                <a:uFillTx/>
                <a:latin typeface="Times New Roman" panose="02020603050405020304" pitchFamily="18" charset="0"/>
                <a:ea typeface="Inter" pitchFamily="34" charset="-122"/>
                <a:cs typeface="Times New Roman" panose="02020603050405020304" pitchFamily="18" charset="0"/>
              </a:rPr>
              <a:t>Form</a:t>
            </a:r>
            <a:r>
              <a:rPr kumimoji="0" lang="en-US" sz="4000" b="1" i="0" u="none" strike="noStrike" kern="0" cap="none" spc="-35" normalizeH="0" baseline="0" noProof="0" dirty="0">
                <a:ln>
                  <a:noFill/>
                </a:ln>
                <a:solidFill>
                  <a:srgbClr val="272525"/>
                </a:solidFill>
                <a:effectLst/>
                <a:uLnTx/>
                <a:uFillTx/>
                <a:latin typeface="Times New Roman" panose="02020603050405020304" pitchFamily="18" charset="0"/>
                <a:ea typeface="Inter" pitchFamily="34" charset="-122"/>
                <a:cs typeface="Times New Roman" panose="02020603050405020304" pitchFamily="18" charset="0"/>
              </a:rPr>
              <a:t> VERSUS </a:t>
            </a:r>
            <a:r>
              <a:rPr kumimoji="0" lang="en-US" sz="4000" b="1" i="0" u="sng" strike="noStrike" kern="0" cap="none" spc="-35" normalizeH="0" baseline="0" noProof="0" dirty="0">
                <a:ln>
                  <a:noFill/>
                </a:ln>
                <a:solidFill>
                  <a:srgbClr val="272525"/>
                </a:solidFill>
                <a:effectLst/>
                <a:uLnTx/>
                <a:uFillTx/>
                <a:latin typeface="Times New Roman" panose="02020603050405020304" pitchFamily="18" charset="0"/>
                <a:ea typeface="Inter" pitchFamily="34" charset="-122"/>
                <a:cs typeface="Times New Roman" panose="02020603050405020304" pitchFamily="18" charset="0"/>
              </a:rPr>
              <a:t>Types</a:t>
            </a:r>
            <a:r>
              <a:rPr kumimoji="0" lang="en-US" sz="4000" b="1" i="0" u="none" strike="noStrike" kern="0" cap="none" spc="-35" normalizeH="0" baseline="0" noProof="0" dirty="0">
                <a:ln>
                  <a:noFill/>
                </a:ln>
                <a:solidFill>
                  <a:srgbClr val="272525"/>
                </a:solidFill>
                <a:effectLst/>
                <a:uLnTx/>
                <a:uFillTx/>
                <a:latin typeface="Times New Roman" panose="02020603050405020304" pitchFamily="18" charset="0"/>
                <a:ea typeface="Inter" pitchFamily="34" charset="-122"/>
                <a:cs typeface="Times New Roman" panose="02020603050405020304" pitchFamily="18" charset="0"/>
              </a:rPr>
              <a:t> of Academic Writing </a:t>
            </a:r>
          </a:p>
        </p:txBody>
      </p:sp>
    </p:spTree>
    <p:extLst>
      <p:ext uri="{BB962C8B-B14F-4D97-AF65-F5344CB8AC3E}">
        <p14:creationId xmlns:p14="http://schemas.microsoft.com/office/powerpoint/2010/main" val="33777686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7250"/>
            <a:endParaRPr lang="en-US">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defTabSz="892312"/>
            <a:endParaRPr lang="en-US">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630999" y="325163"/>
            <a:ext cx="9792208" cy="901803"/>
          </a:xfrm>
        </p:spPr>
        <p:txBody>
          <a:bodyPr>
            <a:normAutofit/>
          </a:bodyPr>
          <a:lstStyle/>
          <a:p>
            <a:pPr algn="ctr"/>
            <a:r>
              <a:rPr lang="en-US" sz="5625" dirty="0">
                <a:latin typeface="Times New Roman" panose="02020603050405020304" pitchFamily="18" charset="0"/>
                <a:cs typeface="Times New Roman" panose="02020603050405020304" pitchFamily="18" charset="0"/>
              </a:rPr>
              <a:t>Outline</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10313" y="1556904"/>
            <a:ext cx="11722609" cy="5052273"/>
          </a:xfrm>
        </p:spPr>
        <p:txBody>
          <a:bodyPr>
            <a:normAutofit fontScale="77500" lnSpcReduction="20000"/>
          </a:bodyPr>
          <a:lstStyle/>
          <a:p>
            <a:pPr marL="514329" indent="-514329">
              <a:buFont typeface="+mj-lt"/>
              <a:buAutoNum type="arabicPeriod"/>
            </a:pPr>
            <a:r>
              <a:rPr lang="en-US" sz="3200" dirty="0">
                <a:latin typeface="Times New Roman" panose="02020603050405020304" pitchFamily="18" charset="0"/>
                <a:cs typeface="Times New Roman" panose="02020603050405020304" pitchFamily="18" charset="0"/>
              </a:rPr>
              <a:t>Recap</a:t>
            </a:r>
          </a:p>
          <a:p>
            <a:pPr marL="514329" indent="-514329">
              <a:buFont typeface="+mj-lt"/>
              <a:buAutoNum type="arabicPeriod"/>
            </a:pPr>
            <a:r>
              <a:rPr lang="en-US" sz="3200" dirty="0">
                <a:latin typeface="Times New Roman" panose="02020603050405020304" pitchFamily="18" charset="0"/>
                <a:cs typeface="Times New Roman" panose="02020603050405020304" pitchFamily="18" charset="0"/>
              </a:rPr>
              <a:t>The significance of Academic Writing </a:t>
            </a:r>
          </a:p>
          <a:p>
            <a:pPr marL="514329" indent="-514329">
              <a:buFont typeface="+mj-lt"/>
              <a:buAutoNum type="arabicPeriod"/>
            </a:pPr>
            <a:r>
              <a:rPr lang="en-US" sz="3200" dirty="0">
                <a:latin typeface="Times New Roman" panose="02020603050405020304" pitchFamily="18" charset="0"/>
                <a:cs typeface="Times New Roman" panose="02020603050405020304" pitchFamily="18" charset="0"/>
              </a:rPr>
              <a:t>Be careful, Formal language is essential </a:t>
            </a:r>
          </a:p>
          <a:p>
            <a:pPr marL="514329" indent="-514329">
              <a:buFont typeface="+mj-lt"/>
              <a:buAutoNum type="arabicPeriod"/>
            </a:pPr>
            <a:r>
              <a:rPr lang="en-US" sz="3200" dirty="0">
                <a:latin typeface="Times New Roman" panose="02020603050405020304" pitchFamily="18" charset="0"/>
                <a:cs typeface="Times New Roman" panose="02020603050405020304" pitchFamily="18" charset="0"/>
              </a:rPr>
              <a:t>The purpose of academic writing</a:t>
            </a:r>
          </a:p>
          <a:p>
            <a:pPr marL="514329" indent="-514329">
              <a:buFont typeface="+mj-lt"/>
              <a:buAutoNum type="arabicPeriod"/>
            </a:pPr>
            <a:r>
              <a:rPr lang="en-US" sz="3200" dirty="0">
                <a:latin typeface="Times New Roman" panose="02020603050405020304" pitchFamily="18" charset="0"/>
                <a:cs typeface="Times New Roman" panose="02020603050405020304" pitchFamily="18" charset="0"/>
              </a:rPr>
              <a:t>Different type of academic writing </a:t>
            </a:r>
          </a:p>
          <a:p>
            <a:pPr marL="514329" indent="-514329">
              <a:buFont typeface="+mj-lt"/>
              <a:buAutoNum type="arabicPeriod"/>
            </a:pPr>
            <a:r>
              <a:rPr lang="en-US" sz="3200" dirty="0">
                <a:latin typeface="Times New Roman" panose="02020603050405020304" pitchFamily="18" charset="0"/>
                <a:cs typeface="Times New Roman" panose="02020603050405020304" pitchFamily="18" charset="0"/>
              </a:rPr>
              <a:t>Can I use more than one form of writing together </a:t>
            </a:r>
          </a:p>
          <a:p>
            <a:pPr marL="514329" indent="-514329">
              <a:buFont typeface="+mj-lt"/>
              <a:buAutoNum type="arabicPeriod"/>
            </a:pPr>
            <a:r>
              <a:rPr lang="en-US" sz="3200" dirty="0">
                <a:latin typeface="Times New Roman" panose="02020603050405020304" pitchFamily="18" charset="0"/>
                <a:cs typeface="Times New Roman" panose="02020603050405020304" pitchFamily="18" charset="0"/>
              </a:rPr>
              <a:t>Form VERSUS Types of Academic Writing </a:t>
            </a:r>
          </a:p>
          <a:p>
            <a:pPr marL="514329" indent="-514329">
              <a:buFont typeface="+mj-lt"/>
              <a:buAutoNum type="arabicPeriod"/>
            </a:pPr>
            <a:r>
              <a:rPr lang="en-US" sz="3200" dirty="0">
                <a:latin typeface="Times New Roman" panose="02020603050405020304" pitchFamily="18" charset="0"/>
                <a:cs typeface="Times New Roman" panose="02020603050405020304" pitchFamily="18" charset="0"/>
              </a:rPr>
              <a:t>Forms of academic writing </a:t>
            </a:r>
          </a:p>
          <a:p>
            <a:pPr marL="514329" indent="-514329">
              <a:buFont typeface="+mj-lt"/>
              <a:buAutoNum type="arabicPeriod"/>
            </a:pPr>
            <a:r>
              <a:rPr lang="en-US" sz="3200" dirty="0">
                <a:latin typeface="Times New Roman" panose="02020603050405020304" pitchFamily="18" charset="0"/>
                <a:cs typeface="Times New Roman" panose="02020603050405020304" pitchFamily="18" charset="0"/>
              </a:rPr>
              <a:t>The format of short and long writing tasks</a:t>
            </a:r>
          </a:p>
          <a:p>
            <a:pPr marL="514329" indent="-514329">
              <a:buFont typeface="+mj-lt"/>
              <a:buAutoNum type="arabicPeriod"/>
            </a:pPr>
            <a:r>
              <a:rPr lang="en-US" sz="3200" dirty="0">
                <a:latin typeface="Times New Roman" panose="02020603050405020304" pitchFamily="18" charset="0"/>
                <a:cs typeface="Times New Roman" panose="02020603050405020304" pitchFamily="18" charset="0"/>
              </a:rPr>
              <a:t>Exercises</a:t>
            </a:r>
          </a:p>
          <a:p>
            <a:pPr marL="514329" indent="-514329">
              <a:buFont typeface="+mj-lt"/>
              <a:buAutoNum type="arabicPeriod"/>
            </a:pPr>
            <a:r>
              <a:rPr lang="en-US" sz="3200" dirty="0">
                <a:latin typeface="Times New Roman" panose="02020603050405020304" pitchFamily="18" charset="0"/>
                <a:cs typeface="Times New Roman" panose="02020603050405020304" pitchFamily="18" charset="0"/>
              </a:rPr>
              <a:t>Reference </a:t>
            </a: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5170" y="247943"/>
            <a:ext cx="1047751" cy="1028700"/>
          </a:xfrm>
          <a:prstGeom prst="rect">
            <a:avLst/>
          </a:prstGeom>
        </p:spPr>
      </p:pic>
      <p:pic>
        <p:nvPicPr>
          <p:cNvPr id="4" name="Picture 3">
            <a:extLst>
              <a:ext uri="{FF2B5EF4-FFF2-40B4-BE49-F238E27FC236}">
                <a16:creationId xmlns:a16="http://schemas.microsoft.com/office/drawing/2014/main" id="{33C1E584-8149-FEAC-BB3D-97CA9110712C}"/>
              </a:ext>
            </a:extLst>
          </p:cNvPr>
          <p:cNvPicPr>
            <a:picLocks noChangeAspect="1"/>
          </p:cNvPicPr>
          <p:nvPr/>
        </p:nvPicPr>
        <p:blipFill>
          <a:blip r:embed="rId3"/>
          <a:stretch>
            <a:fillRect/>
          </a:stretch>
        </p:blipFill>
        <p:spPr>
          <a:xfrm>
            <a:off x="7806991" y="2157554"/>
            <a:ext cx="3602054" cy="2967749"/>
          </a:xfrm>
          <a:prstGeom prst="rect">
            <a:avLst/>
          </a:prstGeom>
          <a:ln>
            <a:noFill/>
          </a:ln>
          <a:effectLst>
            <a:softEdge rad="112500"/>
          </a:effectLst>
        </p:spPr>
      </p:pic>
    </p:spTree>
    <p:extLst>
      <p:ext uri="{BB962C8B-B14F-4D97-AF65-F5344CB8AC3E}">
        <p14:creationId xmlns:p14="http://schemas.microsoft.com/office/powerpoint/2010/main" val="8243082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graphicFrame>
        <p:nvGraphicFramePr>
          <p:cNvPr id="6" name="Table 5">
            <a:extLst>
              <a:ext uri="{FF2B5EF4-FFF2-40B4-BE49-F238E27FC236}">
                <a16:creationId xmlns:a16="http://schemas.microsoft.com/office/drawing/2014/main" id="{44BFC9FC-8BD7-17E0-DBF5-57F433D76ADB}"/>
              </a:ext>
            </a:extLst>
          </p:cNvPr>
          <p:cNvGraphicFramePr>
            <a:graphicFrameLocks noGrp="1"/>
          </p:cNvGraphicFramePr>
          <p:nvPr>
            <p:extLst>
              <p:ext uri="{D42A27DB-BD31-4B8C-83A1-F6EECF244321}">
                <p14:modId xmlns:p14="http://schemas.microsoft.com/office/powerpoint/2010/main" val="1826056955"/>
              </p:ext>
            </p:extLst>
          </p:nvPr>
        </p:nvGraphicFramePr>
        <p:xfrm>
          <a:off x="210312" y="226666"/>
          <a:ext cx="11722607" cy="6306997"/>
        </p:xfrm>
        <a:graphic>
          <a:graphicData uri="http://schemas.openxmlformats.org/drawingml/2006/table">
            <a:tbl>
              <a:tblPr/>
              <a:tblGrid>
                <a:gridCol w="1911234">
                  <a:extLst>
                    <a:ext uri="{9D8B030D-6E8A-4147-A177-3AD203B41FA5}">
                      <a16:colId xmlns:a16="http://schemas.microsoft.com/office/drawing/2014/main" val="871072529"/>
                    </a:ext>
                  </a:extLst>
                </a:gridCol>
                <a:gridCol w="4485731">
                  <a:extLst>
                    <a:ext uri="{9D8B030D-6E8A-4147-A177-3AD203B41FA5}">
                      <a16:colId xmlns:a16="http://schemas.microsoft.com/office/drawing/2014/main" val="286667277"/>
                    </a:ext>
                  </a:extLst>
                </a:gridCol>
                <a:gridCol w="5325642">
                  <a:extLst>
                    <a:ext uri="{9D8B030D-6E8A-4147-A177-3AD203B41FA5}">
                      <a16:colId xmlns:a16="http://schemas.microsoft.com/office/drawing/2014/main" val="3427400104"/>
                    </a:ext>
                  </a:extLst>
                </a:gridCol>
              </a:tblGrid>
              <a:tr h="369953">
                <a:tc>
                  <a:txBody>
                    <a:bodyPr/>
                    <a:lstStyle/>
                    <a:p>
                      <a:pPr algn="ctr" fontAlgn="b"/>
                      <a:r>
                        <a:rPr lang="en-MY" sz="2400" b="1" dirty="0">
                          <a:effectLst/>
                          <a:latin typeface="Times New Roman" panose="02020603050405020304" pitchFamily="18" charset="0"/>
                          <a:cs typeface="Times New Roman" panose="02020603050405020304" pitchFamily="18" charset="0"/>
                        </a:rPr>
                        <a:t>Form</a:t>
                      </a:r>
                    </a:p>
                  </a:txBody>
                  <a:tcPr marL="16175" marR="16175" marT="8088" marB="8088" anchor="b">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762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algn="ctr" fontAlgn="b"/>
                      <a:r>
                        <a:rPr lang="en-MY" sz="2400" b="1" dirty="0">
                          <a:effectLst/>
                          <a:latin typeface="Times New Roman" panose="02020603050405020304" pitchFamily="18" charset="0"/>
                          <a:cs typeface="Times New Roman" panose="02020603050405020304" pitchFamily="18" charset="0"/>
                        </a:rPr>
                        <a:t>Definition</a:t>
                      </a:r>
                    </a:p>
                  </a:txBody>
                  <a:tcPr marL="16175" marR="16175" marT="8088" marB="8088" anchor="b">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762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algn="ctr" fontAlgn="b"/>
                      <a:r>
                        <a:rPr lang="en-MY" sz="2400" b="1" dirty="0">
                          <a:effectLst/>
                          <a:latin typeface="Times New Roman" panose="02020603050405020304" pitchFamily="18" charset="0"/>
                          <a:cs typeface="Times New Roman" panose="02020603050405020304" pitchFamily="18" charset="0"/>
                        </a:rPr>
                        <a:t>Example</a:t>
                      </a:r>
                    </a:p>
                  </a:txBody>
                  <a:tcPr marL="16175" marR="16175" marT="8088" marB="8088" anchor="b">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762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2111426116"/>
                  </a:ext>
                </a:extLst>
              </a:tr>
              <a:tr h="913943">
                <a:tc>
                  <a:txBody>
                    <a:bodyPr/>
                    <a:lstStyle/>
                    <a:p>
                      <a:pPr algn="ctr" fontAlgn="base"/>
                      <a:r>
                        <a:rPr lang="en-MY" sz="2400" b="1" dirty="0">
                          <a:effectLst/>
                          <a:latin typeface="Times New Roman" panose="02020603050405020304" pitchFamily="18" charset="0"/>
                          <a:cs typeface="Times New Roman" panose="02020603050405020304" pitchFamily="18" charset="0"/>
                        </a:rPr>
                        <a:t>Notes</a:t>
                      </a:r>
                    </a:p>
                  </a:txBody>
                  <a:tcPr marL="16175" marR="16175" marT="8088" marB="8088"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marL="285750" indent="-285750" fontAlgn="base">
                        <a:buFont typeface="Arial" panose="020B0604020202020204" pitchFamily="34" charset="0"/>
                        <a:buChar char="•"/>
                      </a:pPr>
                      <a:r>
                        <a:rPr lang="en-US" sz="1800" dirty="0">
                          <a:effectLst/>
                          <a:latin typeface="Times New Roman" panose="02020603050405020304" pitchFamily="18" charset="0"/>
                          <a:cs typeface="Times New Roman" panose="02020603050405020304" pitchFamily="18" charset="0"/>
                        </a:rPr>
                        <a:t>Records documenting key information and main points from various sources.</a:t>
                      </a:r>
                    </a:p>
                    <a:p>
                      <a:pPr marL="285750" indent="-285750" fontAlgn="base">
                        <a:buFont typeface="Arial" panose="020B0604020202020204" pitchFamily="34" charset="0"/>
                        <a:buChar char="•"/>
                      </a:pPr>
                      <a:r>
                        <a:rPr lang="en-US" sz="1800" b="1" u="sng" dirty="0">
                          <a:effectLst/>
                          <a:latin typeface="Times New Roman" panose="02020603050405020304" pitchFamily="18" charset="0"/>
                          <a:cs typeface="Times New Roman" panose="02020603050405020304" pitchFamily="18" charset="0"/>
                        </a:rPr>
                        <a:t>informal but essential part of the academic process</a:t>
                      </a:r>
                    </a:p>
                  </a:txBody>
                  <a:tcPr marL="16175" marR="16175" marT="8088" marB="8088"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marL="285750" indent="-285750" fontAlgn="base">
                        <a:buFont typeface="Arial" panose="020B0604020202020204" pitchFamily="34" charset="0"/>
                        <a:buChar char="•"/>
                      </a:pPr>
                      <a:r>
                        <a:rPr lang="en-US" sz="1800" b="0" dirty="0">
                          <a:effectLst/>
                          <a:latin typeface="Times New Roman" panose="02020603050405020304" pitchFamily="18" charset="0"/>
                          <a:cs typeface="Times New Roman" panose="02020603050405020304" pitchFamily="18" charset="0"/>
                        </a:rPr>
                        <a:t>Key points from a lecture on business. </a:t>
                      </a:r>
                    </a:p>
                  </a:txBody>
                  <a:tcPr marL="16175" marR="16175" marT="8088" marB="8088"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1180729726"/>
                  </a:ext>
                </a:extLst>
              </a:tr>
              <a:tr h="812809">
                <a:tc>
                  <a:txBody>
                    <a:bodyPr/>
                    <a:lstStyle/>
                    <a:p>
                      <a:pPr algn="ctr" fontAlgn="base"/>
                      <a:r>
                        <a:rPr lang="en-MY" sz="2400" b="1" dirty="0">
                          <a:effectLst/>
                          <a:highlight>
                            <a:srgbClr val="FFFF00"/>
                          </a:highlight>
                          <a:latin typeface="Times New Roman" panose="02020603050405020304" pitchFamily="18" charset="0"/>
                          <a:cs typeface="Times New Roman" panose="02020603050405020304" pitchFamily="18" charset="0"/>
                        </a:rPr>
                        <a:t>Essays</a:t>
                      </a:r>
                    </a:p>
                  </a:txBody>
                  <a:tcPr marL="16175" marR="16175" marT="8088" marB="8088"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marL="285750" indent="-285750" fontAlgn="base">
                        <a:buFont typeface="Arial" panose="020B0604020202020204" pitchFamily="34" charset="0"/>
                        <a:buChar char="•"/>
                      </a:pPr>
                      <a:r>
                        <a:rPr lang="en-US" sz="1800" dirty="0">
                          <a:effectLst/>
                          <a:latin typeface="Times New Roman" panose="02020603050405020304" pitchFamily="18" charset="0"/>
                          <a:cs typeface="Times New Roman" panose="02020603050405020304" pitchFamily="18" charset="0"/>
                        </a:rPr>
                        <a:t>A piece of writing on a particular subject presenting the author's argument.</a:t>
                      </a:r>
                    </a:p>
                  </a:txBody>
                  <a:tcPr marL="16175" marR="16175" marT="8088" marB="8088"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marL="285750" indent="-285750" fontAlgn="base">
                        <a:buFont typeface="Arial" panose="020B0604020202020204" pitchFamily="34" charset="0"/>
                        <a:buChar char="•"/>
                      </a:pPr>
                      <a:r>
                        <a:rPr lang="en-US" sz="1800" b="0" dirty="0">
                          <a:effectLst/>
                          <a:latin typeface="Times New Roman" panose="02020603050405020304" pitchFamily="18" charset="0"/>
                          <a:cs typeface="Times New Roman" panose="02020603050405020304" pitchFamily="18" charset="0"/>
                        </a:rPr>
                        <a:t>Expository essay on the impact of climate change on agriculture.</a:t>
                      </a:r>
                    </a:p>
                  </a:txBody>
                  <a:tcPr marL="16175" marR="16175" marT="8088" marB="8088"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2840405401"/>
                  </a:ext>
                </a:extLst>
              </a:tr>
              <a:tr h="1078523">
                <a:tc>
                  <a:txBody>
                    <a:bodyPr/>
                    <a:lstStyle/>
                    <a:p>
                      <a:pPr algn="ctr" fontAlgn="base"/>
                      <a:r>
                        <a:rPr lang="en-MY" sz="2400" b="1" dirty="0">
                          <a:effectLst/>
                          <a:highlight>
                            <a:srgbClr val="FFFF00"/>
                          </a:highlight>
                          <a:latin typeface="Times New Roman" panose="02020603050405020304" pitchFamily="18" charset="0"/>
                          <a:cs typeface="Times New Roman" panose="02020603050405020304" pitchFamily="18" charset="0"/>
                        </a:rPr>
                        <a:t>Research Papers</a:t>
                      </a:r>
                    </a:p>
                  </a:txBody>
                  <a:tcPr marL="16175" marR="16175" marT="8088" marB="8088"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marL="285750" indent="-285750" fontAlgn="base">
                        <a:buFont typeface="Arial" panose="020B0604020202020204" pitchFamily="34" charset="0"/>
                        <a:buChar char="•"/>
                      </a:pPr>
                      <a:r>
                        <a:rPr lang="en-US" sz="1800" dirty="0">
                          <a:effectLst/>
                          <a:latin typeface="Times New Roman" panose="02020603050405020304" pitchFamily="18" charset="0"/>
                          <a:cs typeface="Times New Roman" panose="02020603050405020304" pitchFamily="18" charset="0"/>
                        </a:rPr>
                        <a:t>In-depth study and analysis of a particular topic, issue, or problem based on primary or secondary research.</a:t>
                      </a:r>
                    </a:p>
                  </a:txBody>
                  <a:tcPr marL="16175" marR="16175" marT="8088" marB="8088"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marL="285750" indent="-285750" fontAlgn="base">
                        <a:buFont typeface="Arial" panose="020B0604020202020204" pitchFamily="34" charset="0"/>
                        <a:buChar char="•"/>
                      </a:pPr>
                      <a:r>
                        <a:rPr lang="en-US" sz="1800" b="0" dirty="0">
                          <a:effectLst/>
                          <a:latin typeface="Times New Roman" panose="02020603050405020304" pitchFamily="18" charset="0"/>
                          <a:cs typeface="Times New Roman" panose="02020603050405020304" pitchFamily="18" charset="0"/>
                        </a:rPr>
                        <a:t>Study on the effects of a new teaching method on student performance.</a:t>
                      </a:r>
                    </a:p>
                  </a:txBody>
                  <a:tcPr marL="16175" marR="16175" marT="8088" marB="8088"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1257900623"/>
                  </a:ext>
                </a:extLst>
              </a:tr>
              <a:tr h="993104">
                <a:tc>
                  <a:txBody>
                    <a:bodyPr/>
                    <a:lstStyle/>
                    <a:p>
                      <a:pPr algn="ctr" fontAlgn="base"/>
                      <a:r>
                        <a:rPr lang="en-MY" sz="2400" b="1" dirty="0">
                          <a:effectLst/>
                          <a:latin typeface="Times New Roman" panose="02020603050405020304" pitchFamily="18" charset="0"/>
                          <a:cs typeface="Times New Roman" panose="02020603050405020304" pitchFamily="18" charset="0"/>
                        </a:rPr>
                        <a:t>Reports</a:t>
                      </a:r>
                    </a:p>
                  </a:txBody>
                  <a:tcPr marL="16175" marR="16175" marT="8088" marB="8088"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marL="285750" indent="-285750" fontAlgn="base">
                        <a:buFont typeface="Arial" panose="020B0604020202020204" pitchFamily="34" charset="0"/>
                        <a:buChar char="•"/>
                      </a:pPr>
                      <a:r>
                        <a:rPr lang="en-US" sz="1800" dirty="0">
                          <a:effectLst/>
                          <a:latin typeface="Times New Roman" panose="02020603050405020304" pitchFamily="18" charset="0"/>
                          <a:cs typeface="Times New Roman" panose="02020603050405020304" pitchFamily="18" charset="0"/>
                        </a:rPr>
                        <a:t>Structured documents conveying information, findings, or recommendations from research or analysis.</a:t>
                      </a:r>
                    </a:p>
                  </a:txBody>
                  <a:tcPr marL="16175" marR="16175" marT="8088" marB="8088"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marL="285750" indent="-285750" fontAlgn="base">
                        <a:buFont typeface="Arial" panose="020B0604020202020204" pitchFamily="34" charset="0"/>
                        <a:buChar char="•"/>
                      </a:pPr>
                      <a:r>
                        <a:rPr lang="en-US" sz="1800" b="0" dirty="0">
                          <a:effectLst/>
                          <a:latin typeface="Times New Roman" panose="02020603050405020304" pitchFamily="18" charset="0"/>
                          <a:cs typeface="Times New Roman" panose="02020603050405020304" pitchFamily="18" charset="0"/>
                        </a:rPr>
                        <a:t>Business report analyzing quarterly sales data.</a:t>
                      </a:r>
                    </a:p>
                  </a:txBody>
                  <a:tcPr marL="16175" marR="16175" marT="8088" marB="8088"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2517639319"/>
                  </a:ext>
                </a:extLst>
              </a:tr>
              <a:tr h="848646">
                <a:tc>
                  <a:txBody>
                    <a:bodyPr/>
                    <a:lstStyle/>
                    <a:p>
                      <a:pPr algn="ctr" fontAlgn="base"/>
                      <a:r>
                        <a:rPr lang="en-MY" sz="2400" b="1" dirty="0">
                          <a:effectLst/>
                          <a:latin typeface="Times New Roman" panose="02020603050405020304" pitchFamily="18" charset="0"/>
                          <a:cs typeface="Times New Roman" panose="02020603050405020304" pitchFamily="18" charset="0"/>
                        </a:rPr>
                        <a:t>Projects</a:t>
                      </a:r>
                    </a:p>
                  </a:txBody>
                  <a:tcPr marL="16175" marR="16175" marT="8088" marB="8088"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marL="285750" indent="-285750" fontAlgn="base">
                        <a:buFont typeface="Arial" panose="020B0604020202020204" pitchFamily="34" charset="0"/>
                        <a:buChar char="•"/>
                      </a:pPr>
                      <a:r>
                        <a:rPr lang="en-US" sz="1800" dirty="0">
                          <a:effectLst/>
                          <a:latin typeface="Times New Roman" panose="02020603050405020304" pitchFamily="18" charset="0"/>
                          <a:cs typeface="Times New Roman" panose="02020603050405020304" pitchFamily="18" charset="0"/>
                        </a:rPr>
                        <a:t>Extensive tasks demonstrating applied knowledge and skills, often culminating in a tangible product.</a:t>
                      </a:r>
                    </a:p>
                  </a:txBody>
                  <a:tcPr marL="16175" marR="16175" marT="8088" marB="8088"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marL="285750" indent="-285750" fontAlgn="base">
                        <a:buFont typeface="Arial" panose="020B0604020202020204" pitchFamily="34" charset="0"/>
                        <a:buChar char="•"/>
                      </a:pPr>
                      <a:r>
                        <a:rPr lang="en-US" sz="1800" b="0" dirty="0">
                          <a:effectLst/>
                          <a:latin typeface="Times New Roman" panose="02020603050405020304" pitchFamily="18" charset="0"/>
                          <a:cs typeface="Times New Roman" panose="02020603050405020304" pitchFamily="18" charset="0"/>
                        </a:rPr>
                        <a:t>Designing and constructing a prototype of an energy-efficient vehicle.</a:t>
                      </a:r>
                    </a:p>
                  </a:txBody>
                  <a:tcPr marL="16175" marR="16175" marT="8088" marB="8088"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833990149"/>
                  </a:ext>
                </a:extLst>
              </a:tr>
              <a:tr h="1078523">
                <a:tc>
                  <a:txBody>
                    <a:bodyPr/>
                    <a:lstStyle/>
                    <a:p>
                      <a:pPr algn="ctr" fontAlgn="base"/>
                      <a:r>
                        <a:rPr lang="en-MY" sz="2400" b="1" dirty="0">
                          <a:effectLst/>
                          <a:highlight>
                            <a:srgbClr val="FFFF00"/>
                          </a:highlight>
                          <a:latin typeface="Times New Roman" panose="02020603050405020304" pitchFamily="18" charset="0"/>
                          <a:cs typeface="Times New Roman" panose="02020603050405020304" pitchFamily="18" charset="0"/>
                        </a:rPr>
                        <a:t>Theses/</a:t>
                      </a:r>
                    </a:p>
                    <a:p>
                      <a:pPr algn="ctr" fontAlgn="base"/>
                      <a:r>
                        <a:rPr lang="en-MY" sz="2400" b="1" dirty="0">
                          <a:effectLst/>
                          <a:highlight>
                            <a:srgbClr val="FFFF00"/>
                          </a:highlight>
                          <a:latin typeface="Times New Roman" panose="02020603050405020304" pitchFamily="18" charset="0"/>
                          <a:cs typeface="Times New Roman" panose="02020603050405020304" pitchFamily="18" charset="0"/>
                        </a:rPr>
                        <a:t>Dissertations</a:t>
                      </a:r>
                    </a:p>
                  </a:txBody>
                  <a:tcPr marL="16175" marR="16175" marT="8088" marB="8088"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7620" cap="flat" cmpd="sng" algn="ctr">
                      <a:solidFill>
                        <a:srgbClr val="D9D9E3"/>
                      </a:solidFill>
                      <a:prstDash val="solid"/>
                      <a:round/>
                      <a:headEnd type="none" w="med" len="med"/>
                      <a:tailEnd type="none" w="med" len="med"/>
                    </a:lnB>
                  </a:tcPr>
                </a:tc>
                <a:tc>
                  <a:txBody>
                    <a:bodyPr/>
                    <a:lstStyle/>
                    <a:p>
                      <a:pPr marL="285750" indent="-285750" fontAlgn="base">
                        <a:buFont typeface="Arial" panose="020B0604020202020204" pitchFamily="34" charset="0"/>
                        <a:buChar char="•"/>
                      </a:pPr>
                      <a:r>
                        <a:rPr lang="en-US" sz="1800" dirty="0">
                          <a:effectLst/>
                          <a:latin typeface="Times New Roman" panose="02020603050405020304" pitchFamily="18" charset="0"/>
                          <a:cs typeface="Times New Roman" panose="02020603050405020304" pitchFamily="18" charset="0"/>
                        </a:rPr>
                        <a:t>Long-form piece of academic writing based on original research submitted for an academic degree.</a:t>
                      </a:r>
                    </a:p>
                  </a:txBody>
                  <a:tcPr marL="16175" marR="16175" marT="8088" marB="8088"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7620" cap="flat" cmpd="sng" algn="ctr">
                      <a:solidFill>
                        <a:srgbClr val="D9D9E3"/>
                      </a:solidFill>
                      <a:prstDash val="solid"/>
                      <a:round/>
                      <a:headEnd type="none" w="med" len="med"/>
                      <a:tailEnd type="none" w="med" len="med"/>
                    </a:lnB>
                  </a:tcPr>
                </a:tc>
                <a:tc>
                  <a:txBody>
                    <a:bodyPr/>
                    <a:lstStyle/>
                    <a:p>
                      <a:pPr marL="285750" indent="-285750" fontAlgn="base">
                        <a:buFont typeface="Arial" panose="020B0604020202020204" pitchFamily="34" charset="0"/>
                        <a:buChar char="•"/>
                      </a:pPr>
                      <a:r>
                        <a:rPr lang="en-US" sz="1800" b="0" dirty="0">
                          <a:effectLst/>
                          <a:latin typeface="Times New Roman" panose="02020603050405020304" pitchFamily="18" charset="0"/>
                          <a:cs typeface="Times New Roman" panose="02020603050405020304" pitchFamily="18" charset="0"/>
                        </a:rPr>
                        <a:t>Doctoral (PhD) dissertation investigating internet use and mental health of teenagers.</a:t>
                      </a:r>
                    </a:p>
                  </a:txBody>
                  <a:tcPr marL="16175" marR="16175" marT="8088" marB="8088"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762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3797129213"/>
                  </a:ext>
                </a:extLst>
              </a:tr>
            </a:tbl>
          </a:graphicData>
        </a:graphic>
      </p:graphicFrame>
    </p:spTree>
    <p:extLst>
      <p:ext uri="{BB962C8B-B14F-4D97-AF65-F5344CB8AC3E}">
        <p14:creationId xmlns:p14="http://schemas.microsoft.com/office/powerpoint/2010/main" val="3643698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7250"/>
            <a:endParaRPr lang="en-US">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defTabSz="892312"/>
            <a:endParaRPr lang="en-US">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420684" y="441157"/>
            <a:ext cx="10122854" cy="1028700"/>
          </a:xfrm>
        </p:spPr>
        <p:txBody>
          <a:bodyPr>
            <a:normAutofit fontScale="90000"/>
          </a:bodyPr>
          <a:lstStyle/>
          <a:p>
            <a:pPr algn="ctr"/>
            <a:r>
              <a:rPr lang="en-US" sz="6000" b="1" dirty="0">
                <a:latin typeface="Times New Roman" panose="02020603050405020304" pitchFamily="18" charset="0"/>
                <a:cs typeface="Times New Roman" panose="02020603050405020304" pitchFamily="18" charset="0"/>
              </a:rPr>
              <a:t> The format of short and long writing tasks</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59079" y="1892970"/>
            <a:ext cx="11632567" cy="4523873"/>
          </a:xfrm>
        </p:spPr>
        <p:txBody>
          <a:bodyPr>
            <a:normAutofit/>
          </a:bodyPr>
          <a:lstStyle/>
          <a:p>
            <a:r>
              <a:rPr lang="en-US" sz="4800" dirty="0">
                <a:highlight>
                  <a:srgbClr val="FFFF00"/>
                </a:highlight>
                <a:latin typeface="Times New Roman" panose="02020603050405020304" pitchFamily="18" charset="0"/>
                <a:cs typeface="Times New Roman" panose="02020603050405020304" pitchFamily="18" charset="0"/>
              </a:rPr>
              <a:t>Short essays </a:t>
            </a:r>
            <a:r>
              <a:rPr lang="en-US" sz="4800" dirty="0">
                <a:latin typeface="Times New Roman" panose="02020603050405020304" pitchFamily="18" charset="0"/>
                <a:cs typeface="Times New Roman" panose="02020603050405020304" pitchFamily="18" charset="0"/>
              </a:rPr>
              <a:t>(including exam answers) generally have this pattern:</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Introduction</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Main body</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Conclusion</a:t>
            </a:r>
            <a:endParaRPr lang="en-MY" sz="4800"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spTree>
    <p:extLst>
      <p:ext uri="{BB962C8B-B14F-4D97-AF65-F5344CB8AC3E}">
        <p14:creationId xmlns:p14="http://schemas.microsoft.com/office/powerpoint/2010/main" val="1287640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7250"/>
            <a:endParaRPr lang="en-US">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defTabSz="892312"/>
            <a:endParaRPr lang="en-US">
              <a:solidFill>
                <a:prstClr val="black"/>
              </a:solidFill>
              <a:latin typeface="Franklin Gothic Book" panose="02020404030301010803"/>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433138" y="385011"/>
            <a:ext cx="11245516" cy="6031832"/>
          </a:xfrm>
        </p:spPr>
        <p:txBody>
          <a:bodyPr>
            <a:normAutofit fontScale="70000" lnSpcReduction="20000"/>
          </a:bodyPr>
          <a:lstStyle/>
          <a:p>
            <a:pPr marL="0" indent="0" algn="ctr">
              <a:buNone/>
            </a:pPr>
            <a:r>
              <a:rPr lang="en-US" sz="4800" b="1" dirty="0">
                <a:highlight>
                  <a:srgbClr val="FFFF00"/>
                </a:highlight>
                <a:latin typeface="Times New Roman" panose="02020603050405020304" pitchFamily="18" charset="0"/>
                <a:cs typeface="Times New Roman" panose="02020603050405020304" pitchFamily="18" charset="0"/>
              </a:rPr>
              <a:t>Longer essays </a:t>
            </a:r>
            <a:r>
              <a:rPr lang="en-US" sz="4800" b="1" dirty="0">
                <a:latin typeface="Times New Roman" panose="02020603050405020304" pitchFamily="18" charset="0"/>
                <a:cs typeface="Times New Roman" panose="02020603050405020304" pitchFamily="18" charset="0"/>
              </a:rPr>
              <a:t>and reports may include</a:t>
            </a:r>
          </a:p>
          <a:p>
            <a:pPr marL="0" indent="0" algn="ctr">
              <a:buNone/>
            </a:pPr>
            <a:endParaRPr lang="en-US" sz="4800" b="1" dirty="0">
              <a:latin typeface="Times New Roman" panose="02020603050405020304" pitchFamily="18" charset="0"/>
              <a:cs typeface="Times New Roman" panose="02020603050405020304" pitchFamily="18" charset="0"/>
            </a:endParaRP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Introduction</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Main body</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Literature review</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Case study</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Discussion</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Conclusion</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References</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Appendices</a:t>
            </a:r>
            <a:endParaRPr lang="en-MY" sz="4800"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spTree>
    <p:extLst>
      <p:ext uri="{BB962C8B-B14F-4D97-AF65-F5344CB8AC3E}">
        <p14:creationId xmlns:p14="http://schemas.microsoft.com/office/powerpoint/2010/main" val="1609716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7250"/>
            <a:endParaRPr lang="en-US">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defTabSz="892312"/>
            <a:endParaRPr lang="en-US">
              <a:solidFill>
                <a:prstClr val="black"/>
              </a:solidFill>
              <a:latin typeface="Franklin Gothic Book" panose="02020404030301010803"/>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300354" y="248822"/>
            <a:ext cx="11378300" cy="6168021"/>
          </a:xfrm>
        </p:spPr>
        <p:txBody>
          <a:bodyPr numCol="2">
            <a:normAutofit fontScale="55000" lnSpcReduction="20000"/>
          </a:bodyPr>
          <a:lstStyle/>
          <a:p>
            <a:pPr marL="0" indent="0" algn="ctr">
              <a:buNone/>
            </a:pPr>
            <a:r>
              <a:rPr lang="en-US" sz="4800" b="1" dirty="0">
                <a:highlight>
                  <a:srgbClr val="FFFF00"/>
                </a:highlight>
                <a:latin typeface="Times New Roman" panose="02020603050405020304" pitchFamily="18" charset="0"/>
                <a:cs typeface="Times New Roman" panose="02020603050405020304" pitchFamily="18" charset="0"/>
              </a:rPr>
              <a:t>Dissertations and journal articles may have:</a:t>
            </a:r>
          </a:p>
          <a:p>
            <a:endParaRPr lang="en-US" sz="4800" b="1" dirty="0">
              <a:latin typeface="Times New Roman" panose="02020603050405020304" pitchFamily="18" charset="0"/>
              <a:cs typeface="Times New Roman" panose="02020603050405020304" pitchFamily="18" charset="0"/>
            </a:endParaRP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Abstract</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List of contents</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List of tables</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Introduction</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Main body</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Literature review</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Case study</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Findings</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Discussion</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Conclusion</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Acknowledgments</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Notes</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References</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Appendices</a:t>
            </a:r>
          </a:p>
          <a:p>
            <a:pPr marL="914400" indent="-914400">
              <a:buFont typeface="+mj-lt"/>
              <a:buAutoNum type="arabicPeriod"/>
            </a:pPr>
            <a:endParaRPr lang="en-US" sz="4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4800" dirty="0">
                <a:latin typeface="Times New Roman" panose="02020603050405020304" pitchFamily="18" charset="0"/>
                <a:cs typeface="Times New Roman" panose="02020603050405020304" pitchFamily="18" charset="0"/>
              </a:rPr>
              <a:t>In addition to these sections, </a:t>
            </a:r>
            <a:r>
              <a:rPr lang="en-US" sz="4800" dirty="0">
                <a:highlight>
                  <a:srgbClr val="FFFF00"/>
                </a:highlight>
                <a:latin typeface="Times New Roman" panose="02020603050405020304" pitchFamily="18" charset="0"/>
                <a:cs typeface="Times New Roman" panose="02020603050405020304" pitchFamily="18" charset="0"/>
              </a:rPr>
              <a:t>books may also include</a:t>
            </a:r>
            <a:r>
              <a:rPr lang="en-US" sz="4800" dirty="0">
                <a:latin typeface="Times New Roman" panose="02020603050405020304" pitchFamily="18" charset="0"/>
                <a:cs typeface="Times New Roman" panose="02020603050405020304" pitchFamily="18" charset="0"/>
              </a:rPr>
              <a:t>:</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Foreword</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Preface</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Bibliography/Further reading</a:t>
            </a:r>
            <a:endParaRPr lang="en-MY" sz="4800"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spTree>
    <p:extLst>
      <p:ext uri="{BB962C8B-B14F-4D97-AF65-F5344CB8AC3E}">
        <p14:creationId xmlns:p14="http://schemas.microsoft.com/office/powerpoint/2010/main" val="6629091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473242" y="1967589"/>
            <a:ext cx="11245516" cy="2922820"/>
          </a:xfrm>
        </p:spPr>
        <p:txBody>
          <a:bodyPr>
            <a:normAutofit/>
          </a:bodyPr>
          <a:lstStyle/>
          <a:p>
            <a:pPr algn="ctr"/>
            <a:r>
              <a:rPr lang="en-US" sz="6000" dirty="0">
                <a:latin typeface="Times New Roman" panose="02020603050405020304" pitchFamily="18" charset="0"/>
                <a:cs typeface="Times New Roman" panose="02020603050405020304" pitchFamily="18" charset="0"/>
              </a:rPr>
              <a:t>Let's Practice Reviewing What We've Learned.</a:t>
            </a:r>
            <a:endParaRPr lang="en-MY" sz="6000"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spTree>
    <p:extLst>
      <p:ext uri="{BB962C8B-B14F-4D97-AF65-F5344CB8AC3E}">
        <p14:creationId xmlns:p14="http://schemas.microsoft.com/office/powerpoint/2010/main" val="9582074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513346" y="2095336"/>
            <a:ext cx="11236202" cy="3258050"/>
          </a:xfrm>
        </p:spPr>
        <p:txBody>
          <a:bodyPr>
            <a:normAutofit lnSpcReduction="10000"/>
          </a:bodyPr>
          <a:lstStyle/>
          <a:p>
            <a:pPr marL="0" indent="0" algn="ctr">
              <a:buNone/>
            </a:pPr>
            <a:r>
              <a:rPr lang="en-US" sz="4800" dirty="0">
                <a:highlight>
                  <a:srgbClr val="FFFF00"/>
                </a:highlight>
                <a:latin typeface="Times New Roman" panose="02020603050405020304" pitchFamily="18" charset="0"/>
                <a:cs typeface="Times New Roman" panose="02020603050405020304" pitchFamily="18" charset="0"/>
              </a:rPr>
              <a:t>Discuss the meanings of the preceding terms</a:t>
            </a:r>
          </a:p>
          <a:p>
            <a:pPr marL="0" indent="0" algn="ctr">
              <a:buNone/>
            </a:pPr>
            <a:endParaRPr lang="en-US" sz="4800" dirty="0">
              <a:latin typeface="Times New Roman" panose="02020603050405020304" pitchFamily="18" charset="0"/>
              <a:cs typeface="Times New Roman" panose="02020603050405020304" pitchFamily="18" charset="0"/>
            </a:endParaRPr>
          </a:p>
          <a:p>
            <a:pPr marL="0" indent="0" algn="ctr">
              <a:buNone/>
            </a:pPr>
            <a:r>
              <a:rPr lang="en-US" sz="4800" dirty="0">
                <a:latin typeface="Times New Roman" panose="02020603050405020304" pitchFamily="18" charset="0"/>
                <a:cs typeface="Times New Roman" panose="02020603050405020304" pitchFamily="18" charset="0"/>
              </a:rPr>
              <a:t>Do some research and I will pick a student randomly to explain to us. </a:t>
            </a:r>
          </a:p>
          <a:p>
            <a:pPr algn="ctr"/>
            <a:endParaRPr lang="en-US" sz="4800"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spTree>
    <p:extLst>
      <p:ext uri="{BB962C8B-B14F-4D97-AF65-F5344CB8AC3E}">
        <p14:creationId xmlns:p14="http://schemas.microsoft.com/office/powerpoint/2010/main" val="30394224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300354" y="383458"/>
            <a:ext cx="10623285" cy="6033385"/>
          </a:xfrm>
        </p:spPr>
        <p:txBody>
          <a:bodyPr>
            <a:normAutofit fontScale="55000" lnSpcReduction="20000"/>
          </a:bodyPr>
          <a:lstStyle/>
          <a:p>
            <a:pPr marL="0" indent="0" algn="ctr">
              <a:buNone/>
            </a:pPr>
            <a:r>
              <a:rPr lang="en-US" sz="5800" b="1" dirty="0">
                <a:latin typeface="Times New Roman" panose="02020603050405020304" pitchFamily="18" charset="0"/>
                <a:cs typeface="Times New Roman" panose="02020603050405020304" pitchFamily="18" charset="0"/>
              </a:rPr>
              <a:t>Match the following definitions to terms in the preceding lists:</a:t>
            </a:r>
          </a:p>
          <a:p>
            <a:pPr marL="0" indent="0" algn="ctr">
              <a:buNone/>
            </a:pPr>
            <a:r>
              <a:rPr lang="en-US" sz="5100" b="1" dirty="0">
                <a:latin typeface="Times New Roman" panose="02020603050405020304" pitchFamily="18" charset="0"/>
                <a:cs typeface="Times New Roman" panose="02020603050405020304" pitchFamily="18" charset="0"/>
              </a:rPr>
              <a:t> </a:t>
            </a:r>
          </a:p>
          <a:p>
            <a:r>
              <a:rPr lang="en-US" sz="4800" b="1" dirty="0">
                <a:latin typeface="Times New Roman" panose="02020603050405020304" pitchFamily="18" charset="0"/>
                <a:cs typeface="Times New Roman" panose="02020603050405020304" pitchFamily="18" charset="0"/>
              </a:rPr>
              <a:t>a) </a:t>
            </a:r>
            <a:r>
              <a:rPr lang="en-US" sz="4800" dirty="0">
                <a:latin typeface="Times New Roman" panose="02020603050405020304" pitchFamily="18" charset="0"/>
                <a:cs typeface="Times New Roman" panose="02020603050405020304" pitchFamily="18" charset="0"/>
              </a:rPr>
              <a:t>A short summary which explains the paper’s purpose and main findings. </a:t>
            </a:r>
          </a:p>
          <a:p>
            <a:r>
              <a:rPr lang="en-US" sz="4800" b="1" dirty="0">
                <a:latin typeface="Times New Roman" panose="02020603050405020304" pitchFamily="18" charset="0"/>
                <a:cs typeface="Times New Roman" panose="02020603050405020304" pitchFamily="18" charset="0"/>
              </a:rPr>
              <a:t>b) </a:t>
            </a:r>
            <a:r>
              <a:rPr lang="en-US" sz="4800" dirty="0">
                <a:latin typeface="Times New Roman" panose="02020603050405020304" pitchFamily="18" charset="0"/>
                <a:cs typeface="Times New Roman" panose="02020603050405020304" pitchFamily="18" charset="0"/>
              </a:rPr>
              <a:t>A list of all the sources the writer has mentioned in the text. </a:t>
            </a:r>
          </a:p>
          <a:p>
            <a:r>
              <a:rPr lang="en-US" sz="4800" b="1" dirty="0">
                <a:latin typeface="Times New Roman" panose="02020603050405020304" pitchFamily="18" charset="0"/>
                <a:cs typeface="Times New Roman" panose="02020603050405020304" pitchFamily="18" charset="0"/>
              </a:rPr>
              <a:t>c) </a:t>
            </a:r>
            <a:r>
              <a:rPr lang="en-US" sz="4800" dirty="0">
                <a:latin typeface="Times New Roman" panose="02020603050405020304" pitchFamily="18" charset="0"/>
                <a:cs typeface="Times New Roman" panose="02020603050405020304" pitchFamily="18" charset="0"/>
              </a:rPr>
              <a:t>A section, after the conclusion, where additional information is included. </a:t>
            </a:r>
          </a:p>
          <a:p>
            <a:r>
              <a:rPr lang="en-US" sz="4800" b="1" dirty="0">
                <a:latin typeface="Times New Roman" panose="02020603050405020304" pitchFamily="18" charset="0"/>
                <a:cs typeface="Times New Roman" panose="02020603050405020304" pitchFamily="18" charset="0"/>
              </a:rPr>
              <a:t>d) </a:t>
            </a:r>
            <a:r>
              <a:rPr lang="en-US" sz="4800" dirty="0">
                <a:latin typeface="Times New Roman" panose="02020603050405020304" pitchFamily="18" charset="0"/>
                <a:cs typeface="Times New Roman" panose="02020603050405020304" pitchFamily="18" charset="0"/>
              </a:rPr>
              <a:t>A short section where people who have helped the writer are thanked. </a:t>
            </a:r>
          </a:p>
          <a:p>
            <a:r>
              <a:rPr lang="en-US" sz="4800" b="1" dirty="0">
                <a:latin typeface="Times New Roman" panose="02020603050405020304" pitchFamily="18" charset="0"/>
                <a:cs typeface="Times New Roman" panose="02020603050405020304" pitchFamily="18" charset="0"/>
              </a:rPr>
              <a:t>e) </a:t>
            </a:r>
            <a:r>
              <a:rPr lang="en-US" sz="4800" dirty="0">
                <a:latin typeface="Times New Roman" panose="02020603050405020304" pitchFamily="18" charset="0"/>
                <a:cs typeface="Times New Roman" panose="02020603050405020304" pitchFamily="18" charset="0"/>
              </a:rPr>
              <a:t>Part of the main body in which the views of other writers on the topic are discussed. </a:t>
            </a:r>
          </a:p>
          <a:p>
            <a:r>
              <a:rPr lang="en-US" sz="4800" b="1" dirty="0">
                <a:latin typeface="Times New Roman" panose="02020603050405020304" pitchFamily="18" charset="0"/>
                <a:cs typeface="Times New Roman" panose="02020603050405020304" pitchFamily="18" charset="0"/>
              </a:rPr>
              <a:t>f ) </a:t>
            </a:r>
            <a:r>
              <a:rPr lang="en-US" sz="4800" dirty="0">
                <a:latin typeface="Times New Roman" panose="02020603050405020304" pitchFamily="18" charset="0"/>
                <a:cs typeface="Times New Roman" panose="02020603050405020304" pitchFamily="18" charset="0"/>
              </a:rPr>
              <a:t>A section where one particular example is described in detail.</a:t>
            </a:r>
          </a:p>
          <a:p>
            <a:r>
              <a:rPr lang="en-US" sz="4800" b="1" dirty="0">
                <a:latin typeface="Times New Roman" panose="02020603050405020304" pitchFamily="18" charset="0"/>
                <a:cs typeface="Times New Roman" panose="02020603050405020304" pitchFamily="18" charset="0"/>
              </a:rPr>
              <a:t>g) </a:t>
            </a:r>
            <a:r>
              <a:rPr lang="en-US" sz="4800" dirty="0">
                <a:latin typeface="Times New Roman" panose="02020603050405020304" pitchFamily="18" charset="0"/>
                <a:cs typeface="Times New Roman" panose="02020603050405020304" pitchFamily="18" charset="0"/>
              </a:rPr>
              <a:t>A preliminary part of a book usually written by someone other than the author.</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spTree>
    <p:extLst>
      <p:ext uri="{BB962C8B-B14F-4D97-AF65-F5344CB8AC3E}">
        <p14:creationId xmlns:p14="http://schemas.microsoft.com/office/powerpoint/2010/main" val="2127799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300354" y="383458"/>
            <a:ext cx="10623285" cy="6033385"/>
          </a:xfrm>
        </p:spPr>
        <p:txBody>
          <a:bodyPr>
            <a:normAutofit/>
          </a:bodyPr>
          <a:lstStyle/>
          <a:p>
            <a:pPr marL="0" indent="0" algn="ctr">
              <a:spcAft>
                <a:spcPts val="1800"/>
              </a:spcAft>
              <a:buNone/>
            </a:pPr>
            <a:r>
              <a:rPr lang="en-US" sz="5800" b="1" dirty="0">
                <a:latin typeface="Times New Roman" panose="02020603050405020304" pitchFamily="18" charset="0"/>
                <a:cs typeface="Times New Roman" panose="02020603050405020304" pitchFamily="18" charset="0"/>
              </a:rPr>
              <a:t>Reference </a:t>
            </a:r>
          </a:p>
          <a:p>
            <a:pPr marL="228600" indent="-228600">
              <a:buFont typeface="+mj-lt"/>
              <a:buAutoNum type="arabicPeriod"/>
            </a:pPr>
            <a:r>
              <a:rPr lang="en-US" sz="2000" dirty="0">
                <a:latin typeface="Times New Roman" panose="02020603050405020304" pitchFamily="18" charset="0"/>
                <a:cs typeface="Times New Roman" panose="02020603050405020304" pitchFamily="18" charset="0"/>
              </a:rPr>
              <a:t>Description and discussion of types of writing reproduced, with permission, from "Types of Academic Writing" by University of Sydney Learning Centre https://sydney.edu.au/students/writing/types-of-academic-writing.html ↵</a:t>
            </a:r>
          </a:p>
          <a:p>
            <a:pPr marL="228600" indent="-228600">
              <a:buFont typeface="+mj-lt"/>
              <a:buAutoNum type="arabicPeriod"/>
            </a:pPr>
            <a:r>
              <a:rPr lang="en-US" sz="2000" dirty="0">
                <a:latin typeface="Times New Roman" panose="02020603050405020304" pitchFamily="18" charset="0"/>
                <a:cs typeface="Times New Roman" panose="02020603050405020304" pitchFamily="18" charset="0"/>
              </a:rPr>
              <a:t> Ruiz-Garrido, M., Palmer-Silveira, J., &amp; </a:t>
            </a:r>
            <a:r>
              <a:rPr lang="en-US" sz="2000" dirty="0" err="1">
                <a:latin typeface="Times New Roman" panose="02020603050405020304" pitchFamily="18" charset="0"/>
                <a:cs typeface="Times New Roman" panose="02020603050405020304" pitchFamily="18" charset="0"/>
              </a:rPr>
              <a:t>Fortanet</a:t>
            </a:r>
            <a:r>
              <a:rPr lang="en-US" sz="2000" dirty="0">
                <a:latin typeface="Times New Roman" panose="02020603050405020304" pitchFamily="18" charset="0"/>
                <a:cs typeface="Times New Roman" panose="02020603050405020304" pitchFamily="18" charset="0"/>
              </a:rPr>
              <a:t>-Gómez, I. (2010). English for professional and academic purposes. . </a:t>
            </a:r>
            <a:r>
              <a:rPr lang="en-US" sz="2000" dirty="0">
                <a:latin typeface="Times New Roman" panose="02020603050405020304" pitchFamily="18" charset="0"/>
                <a:cs typeface="Times New Roman" panose="02020603050405020304" pitchFamily="18" charset="0"/>
                <a:hlinkClick r:id="rId2"/>
              </a:rPr>
              <a:t>https://doi.org/10.1163/9789042029569</a:t>
            </a:r>
            <a:r>
              <a:rPr lang="en-US" sz="2000" dirty="0">
                <a:latin typeface="Times New Roman" panose="02020603050405020304" pitchFamily="18" charset="0"/>
                <a:cs typeface="Times New Roman" panose="02020603050405020304" pitchFamily="18" charset="0"/>
              </a:rPr>
              <a:t>.</a:t>
            </a:r>
          </a:p>
          <a:p>
            <a:pPr marL="228600" indent="-228600">
              <a:buFont typeface="+mj-lt"/>
              <a:buAutoNum type="arabicPeriod"/>
            </a:pPr>
            <a:r>
              <a:rPr lang="en-US" sz="2000" dirty="0">
                <a:latin typeface="Times New Roman" panose="02020603050405020304" pitchFamily="18" charset="0"/>
                <a:cs typeface="Times New Roman" panose="02020603050405020304" pitchFamily="18" charset="0"/>
              </a:rPr>
              <a:t>Ferreira, J. (2020). Writing Is Seeing – towards a </a:t>
            </a:r>
            <a:r>
              <a:rPr lang="en-US" sz="2000" dirty="0" err="1">
                <a:latin typeface="Times New Roman" panose="02020603050405020304" pitchFamily="18" charset="0"/>
                <a:cs typeface="Times New Roman" panose="02020603050405020304" pitchFamily="18" charset="0"/>
              </a:rPr>
              <a:t>Designerly</a:t>
            </a:r>
            <a:r>
              <a:rPr lang="en-US" sz="2000" dirty="0">
                <a:latin typeface="Times New Roman" panose="02020603050405020304" pitchFamily="18" charset="0"/>
                <a:cs typeface="Times New Roman" panose="02020603050405020304" pitchFamily="18" charset="0"/>
              </a:rPr>
              <a:t> Way of Writing. The Design Journal, 23, 697 - 713. </a:t>
            </a:r>
            <a:r>
              <a:rPr lang="en-US" sz="2000" dirty="0">
                <a:latin typeface="Times New Roman" panose="02020603050405020304" pitchFamily="18" charset="0"/>
                <a:cs typeface="Times New Roman" panose="02020603050405020304" pitchFamily="18" charset="0"/>
                <a:hlinkClick r:id="rId3"/>
              </a:rPr>
              <a:t>https://doi.org/10.1080/14606925.2020.1806521</a:t>
            </a:r>
            <a:r>
              <a:rPr lang="en-US" sz="2000" dirty="0">
                <a:latin typeface="Times New Roman" panose="02020603050405020304" pitchFamily="18" charset="0"/>
                <a:cs typeface="Times New Roman" panose="02020603050405020304" pitchFamily="18" charset="0"/>
              </a:rPr>
              <a:t>.</a:t>
            </a:r>
          </a:p>
          <a:p>
            <a:pPr marL="228600" indent="-228600">
              <a:buFont typeface="+mj-lt"/>
              <a:buAutoNum type="arabicPeriod"/>
            </a:pPr>
            <a:r>
              <a:rPr lang="en-US" sz="2000" b="0" i="0" dirty="0">
                <a:solidFill>
                  <a:srgbClr val="374151"/>
                </a:solidFill>
                <a:effectLst/>
                <a:latin typeface="Times New Roman" panose="02020603050405020304" pitchFamily="18" charset="0"/>
                <a:cs typeface="Times New Roman" panose="02020603050405020304" pitchFamily="18" charset="0"/>
              </a:rPr>
              <a:t>Yadav, K. (2020). Types of Content Writing. Retrieved from </a:t>
            </a:r>
            <a:r>
              <a:rPr lang="en-US" sz="2000" b="0" i="0" u="none" strike="noStrike" dirty="0">
                <a:effectLst/>
                <a:latin typeface="Times New Roman" panose="02020603050405020304" pitchFamily="18" charset="0"/>
                <a:cs typeface="Times New Roman" panose="02020603050405020304" pitchFamily="18" charset="0"/>
                <a:hlinkClick r:id="rId4"/>
              </a:rPr>
              <a:t>https://www.evelynlearning.com/types-of-content-writing/</a:t>
            </a:r>
            <a:endParaRPr lang="en-US" sz="2000"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spTree>
    <p:extLst>
      <p:ext uri="{BB962C8B-B14F-4D97-AF65-F5344CB8AC3E}">
        <p14:creationId xmlns:p14="http://schemas.microsoft.com/office/powerpoint/2010/main" val="2941460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7250"/>
            <a:endParaRPr lang="en-US">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defTabSz="892312"/>
            <a:endParaRPr lang="en-US">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631000" y="441158"/>
            <a:ext cx="9792208" cy="1028700"/>
          </a:xfrm>
        </p:spPr>
        <p:txBody>
          <a:bodyPr>
            <a:normAutofit/>
          </a:bodyPr>
          <a:lstStyle/>
          <a:p>
            <a:pPr algn="ctr"/>
            <a:r>
              <a:rPr lang="en-US" sz="6000" dirty="0">
                <a:latin typeface="Times New Roman" panose="02020603050405020304" pitchFamily="18" charset="0"/>
                <a:cs typeface="Times New Roman" panose="02020603050405020304" pitchFamily="18" charset="0"/>
              </a:rPr>
              <a:t>Learning Outcome</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59079" y="1892970"/>
            <a:ext cx="11549463" cy="4738364"/>
          </a:xfrm>
        </p:spPr>
        <p:txBody>
          <a:bodyPr>
            <a:normAutofit fontScale="70000" lnSpcReduction="20000"/>
          </a:bodyPr>
          <a:lstStyle/>
          <a:p>
            <a:pPr marL="482203" indent="-482203">
              <a:lnSpc>
                <a:spcPts val="3149"/>
              </a:lnSpc>
              <a:buSzPct val="100000"/>
              <a:buFont typeface="+mj-lt"/>
              <a:buAutoNum type="arabicPeriod"/>
            </a:pPr>
            <a:r>
              <a:rPr lang="en-US" sz="3200" dirty="0">
                <a:latin typeface="Times New Roman" panose="02020603050405020304" pitchFamily="18" charset="0"/>
                <a:cs typeface="Times New Roman" panose="02020603050405020304" pitchFamily="18" charset="0"/>
              </a:rPr>
              <a:t>Students will be able to define what constitutes academic research and articulate the differences between academic and non-academic research.</a:t>
            </a:r>
          </a:p>
          <a:p>
            <a:pPr marL="482203" indent="-482203">
              <a:lnSpc>
                <a:spcPts val="3149"/>
              </a:lnSpc>
              <a:buSzPct val="100000"/>
              <a:buFont typeface="+mj-lt"/>
              <a:buAutoNum type="arabicPeriod"/>
            </a:pPr>
            <a:endParaRPr lang="en-US" sz="3200" dirty="0">
              <a:latin typeface="Times New Roman" panose="02020603050405020304" pitchFamily="18" charset="0"/>
              <a:cs typeface="Times New Roman" panose="02020603050405020304" pitchFamily="18" charset="0"/>
            </a:endParaRPr>
          </a:p>
          <a:p>
            <a:pPr marL="482203" indent="-482203">
              <a:lnSpc>
                <a:spcPts val="3149"/>
              </a:lnSpc>
              <a:buSzPct val="100000"/>
              <a:buFont typeface="+mj-lt"/>
              <a:buAutoNum type="arabicPeriod"/>
            </a:pPr>
            <a:r>
              <a:rPr lang="en-US" sz="3200" dirty="0">
                <a:latin typeface="Times New Roman" panose="02020603050405020304" pitchFamily="18" charset="0"/>
                <a:cs typeface="Times New Roman" panose="02020603050405020304" pitchFamily="18" charset="0"/>
              </a:rPr>
              <a:t>Students will identify and describe four major genres of academic writing (e.g., descriptive, analytical, persuasive, critical) and outline the structural components of different forms of academic writing (e.g., essays, research papers, reports) with examples by the end of the course.</a:t>
            </a:r>
          </a:p>
          <a:p>
            <a:pPr marL="482203" indent="-482203">
              <a:lnSpc>
                <a:spcPts val="3149"/>
              </a:lnSpc>
              <a:buSzPct val="100000"/>
              <a:buFont typeface="+mj-lt"/>
              <a:buAutoNum type="arabicPeriod"/>
            </a:pPr>
            <a:endParaRPr lang="en-US" sz="3200" dirty="0">
              <a:latin typeface="Times New Roman" panose="02020603050405020304" pitchFamily="18" charset="0"/>
              <a:cs typeface="Times New Roman" panose="02020603050405020304" pitchFamily="18" charset="0"/>
            </a:endParaRPr>
          </a:p>
          <a:p>
            <a:pPr marL="482203" indent="-482203">
              <a:lnSpc>
                <a:spcPts val="3149"/>
              </a:lnSpc>
              <a:buSzPct val="100000"/>
              <a:buFont typeface="+mj-lt"/>
              <a:buAutoNum type="arabicPeriod"/>
            </a:pPr>
            <a:r>
              <a:rPr lang="en-US" sz="3200" dirty="0">
                <a:latin typeface="Times New Roman" panose="02020603050405020304" pitchFamily="18" charset="0"/>
                <a:cs typeface="Times New Roman" panose="02020603050405020304" pitchFamily="18" charset="0"/>
              </a:rPr>
              <a:t>Students will critically analyze and reflect on the types and structures of academic writing, identifying key characteristics and effectiveness of the form and type used by the end of the semester.</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spTree>
    <p:extLst>
      <p:ext uri="{BB962C8B-B14F-4D97-AF65-F5344CB8AC3E}">
        <p14:creationId xmlns:p14="http://schemas.microsoft.com/office/powerpoint/2010/main" val="14293645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7250"/>
            <a:endParaRPr lang="en-US">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defTabSz="892312"/>
            <a:endParaRPr lang="en-US">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631000" y="441158"/>
            <a:ext cx="9792208" cy="1028700"/>
          </a:xfrm>
        </p:spPr>
        <p:txBody>
          <a:bodyPr>
            <a:normAutofit/>
          </a:bodyPr>
          <a:lstStyle/>
          <a:p>
            <a:pPr algn="ctr"/>
            <a:r>
              <a:rPr lang="en-US" sz="6000" dirty="0">
                <a:latin typeface="Times New Roman" panose="02020603050405020304" pitchFamily="18" charset="0"/>
                <a:cs typeface="Times New Roman" panose="02020603050405020304" pitchFamily="18" charset="0"/>
              </a:rPr>
              <a:t>Recap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433138" y="1892970"/>
            <a:ext cx="8002939" cy="4523873"/>
          </a:xfrm>
        </p:spPr>
        <p:txBody>
          <a:bodyPr>
            <a:normAutofit fontScale="85000" lnSpcReduction="20000"/>
          </a:bodyPr>
          <a:lstStyle/>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What are the differences between academic and non-academic writing? </a:t>
            </a:r>
          </a:p>
          <a:p>
            <a:pPr marL="914400" indent="-914400">
              <a:buFont typeface="+mj-lt"/>
              <a:buAutoNum type="arabicPeriod"/>
            </a:pPr>
            <a:endParaRPr lang="en-US" sz="4800" dirty="0">
              <a:latin typeface="Times New Roman" panose="02020603050405020304" pitchFamily="18" charset="0"/>
              <a:cs typeface="Times New Roman" panose="02020603050405020304" pitchFamily="18" charset="0"/>
            </a:endParaRP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What are the meaning of Academic, Research and Writing?</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pic>
        <p:nvPicPr>
          <p:cNvPr id="4" name="Picture 3">
            <a:extLst>
              <a:ext uri="{FF2B5EF4-FFF2-40B4-BE49-F238E27FC236}">
                <a16:creationId xmlns:a16="http://schemas.microsoft.com/office/drawing/2014/main" id="{9FEBCC88-5D26-E5EC-803F-66E367A22E3A}"/>
              </a:ext>
            </a:extLst>
          </p:cNvPr>
          <p:cNvPicPr>
            <a:picLocks noChangeAspect="1"/>
          </p:cNvPicPr>
          <p:nvPr/>
        </p:nvPicPr>
        <p:blipFill>
          <a:blip r:embed="rId3"/>
          <a:stretch>
            <a:fillRect/>
          </a:stretch>
        </p:blipFill>
        <p:spPr>
          <a:xfrm>
            <a:off x="7649497" y="1587380"/>
            <a:ext cx="4242149" cy="3830193"/>
          </a:xfrm>
          <a:prstGeom prst="rect">
            <a:avLst/>
          </a:prstGeom>
          <a:ln>
            <a:noFill/>
          </a:ln>
          <a:effectLst>
            <a:softEdge rad="112500"/>
          </a:effectLst>
        </p:spPr>
      </p:pic>
    </p:spTree>
    <p:extLst>
      <p:ext uri="{BB962C8B-B14F-4D97-AF65-F5344CB8AC3E}">
        <p14:creationId xmlns:p14="http://schemas.microsoft.com/office/powerpoint/2010/main" val="30664755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7250"/>
            <a:endParaRPr lang="en-US">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defTabSz="892312"/>
            <a:endParaRPr lang="en-US">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621168" y="498856"/>
            <a:ext cx="9792208" cy="1028700"/>
          </a:xfrm>
        </p:spPr>
        <p:txBody>
          <a:bodyPr>
            <a:normAutofit fontScale="90000"/>
          </a:bodyPr>
          <a:lstStyle/>
          <a:p>
            <a:pPr algn="ctr"/>
            <a:r>
              <a:rPr lang="en-US" sz="6000" dirty="0">
                <a:latin typeface="Times New Roman" panose="02020603050405020304" pitchFamily="18" charset="0"/>
                <a:cs typeface="Times New Roman" panose="02020603050405020304" pitchFamily="18" charset="0"/>
              </a:rPr>
              <a:t>Be Careful, Formal Language Is Essential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59079" y="1892970"/>
            <a:ext cx="11632567" cy="4716208"/>
          </a:xfrm>
        </p:spPr>
        <p:txBody>
          <a:bodyPr>
            <a:normAutofit fontScale="40000" lnSpcReduction="20000"/>
          </a:bodyPr>
          <a:lstStyle/>
          <a:p>
            <a:r>
              <a:rPr lang="en-US" sz="4800" b="1" u="sng" dirty="0">
                <a:latin typeface="Times New Roman" panose="02020603050405020304" pitchFamily="18" charset="0"/>
                <a:cs typeface="Times New Roman" panose="02020603050405020304" pitchFamily="18" charset="0"/>
              </a:rPr>
              <a:t>You can make your writing more formal through the vocabulary that you use</a:t>
            </a:r>
            <a:r>
              <a:rPr lang="en-US" sz="4800" dirty="0">
                <a:latin typeface="Times New Roman" panose="02020603050405020304" pitchFamily="18" charset="0"/>
                <a:cs typeface="Times New Roman" panose="02020603050405020304" pitchFamily="18" charset="0"/>
              </a:rPr>
              <a:t>. For academic writing: </a:t>
            </a:r>
          </a:p>
          <a:p>
            <a:endParaRPr lang="en-US" sz="4800" dirty="0">
              <a:latin typeface="Times New Roman" panose="02020603050405020304" pitchFamily="18" charset="0"/>
              <a:cs typeface="Times New Roman" panose="02020603050405020304" pitchFamily="18" charset="0"/>
            </a:endParaRPr>
          </a:p>
          <a:p>
            <a:r>
              <a:rPr lang="en-US" sz="4800" dirty="0">
                <a:highlight>
                  <a:srgbClr val="FFFF00"/>
                </a:highlight>
                <a:latin typeface="Times New Roman" panose="02020603050405020304" pitchFamily="18" charset="0"/>
                <a:cs typeface="Times New Roman" panose="02020603050405020304" pitchFamily="18" charset="0"/>
              </a:rPr>
              <a:t>Choose formal instead of informal vocabulary</a:t>
            </a:r>
            <a:r>
              <a:rPr lang="en-US" sz="4800" dirty="0">
                <a:latin typeface="Times New Roman" panose="02020603050405020304" pitchFamily="18" charset="0"/>
                <a:cs typeface="Times New Roman" panose="02020603050405020304" pitchFamily="18" charset="0"/>
              </a:rPr>
              <a:t>. For example ‘somewhat’ is more formal that ‘a bit” and ‘insufficient’ is more formal that ‘not enough’. </a:t>
            </a:r>
          </a:p>
          <a:p>
            <a:endParaRPr lang="en-US" sz="4800" dirty="0">
              <a:latin typeface="Times New Roman" panose="02020603050405020304" pitchFamily="18" charset="0"/>
              <a:cs typeface="Times New Roman" panose="02020603050405020304" pitchFamily="18" charset="0"/>
            </a:endParaRPr>
          </a:p>
          <a:p>
            <a:r>
              <a:rPr lang="en-US" sz="4800" dirty="0">
                <a:highlight>
                  <a:srgbClr val="FFFF00"/>
                </a:highlight>
                <a:latin typeface="Times New Roman" panose="02020603050405020304" pitchFamily="18" charset="0"/>
                <a:cs typeface="Times New Roman" panose="02020603050405020304" pitchFamily="18" charset="0"/>
              </a:rPr>
              <a:t>Avoid contractions</a:t>
            </a:r>
            <a:r>
              <a:rPr lang="en-US" sz="4800" dirty="0">
                <a:latin typeface="Times New Roman" panose="02020603050405020304" pitchFamily="18" charset="0"/>
                <a:cs typeface="Times New Roman" panose="02020603050405020304" pitchFamily="18" charset="0"/>
              </a:rPr>
              <a:t>. For example, use ‘did not’ instead of ‘didn’t”</a:t>
            </a:r>
          </a:p>
          <a:p>
            <a:endParaRPr lang="en-US" sz="4800" dirty="0">
              <a:latin typeface="Times New Roman" panose="02020603050405020304" pitchFamily="18" charset="0"/>
              <a:cs typeface="Times New Roman" panose="02020603050405020304" pitchFamily="18" charset="0"/>
            </a:endParaRPr>
          </a:p>
          <a:p>
            <a:r>
              <a:rPr lang="en-US" sz="4800" dirty="0">
                <a:highlight>
                  <a:srgbClr val="FFFF00"/>
                </a:highlight>
                <a:latin typeface="Times New Roman" panose="02020603050405020304" pitchFamily="18" charset="0"/>
                <a:cs typeface="Times New Roman" panose="02020603050405020304" pitchFamily="18" charset="0"/>
              </a:rPr>
              <a:t>Avoid emotional language</a:t>
            </a:r>
            <a:r>
              <a:rPr lang="en-US" sz="4800" dirty="0">
                <a:latin typeface="Times New Roman" panose="02020603050405020304" pitchFamily="18" charset="0"/>
                <a:cs typeface="Times New Roman" panose="02020603050405020304" pitchFamily="18" charset="0"/>
              </a:rPr>
              <a:t>. For example, instead of strong words such as ‘wonderful’ or ‘terrible’ use more moderate words such as ‘helpful’ or ‘problematic’</a:t>
            </a:r>
          </a:p>
          <a:p>
            <a:endParaRPr lang="en-US" sz="4800" dirty="0">
              <a:latin typeface="Times New Roman" panose="02020603050405020304" pitchFamily="18" charset="0"/>
              <a:cs typeface="Times New Roman" panose="02020603050405020304" pitchFamily="18" charset="0"/>
            </a:endParaRPr>
          </a:p>
          <a:p>
            <a:r>
              <a:rPr lang="en-US" sz="4800" dirty="0">
                <a:highlight>
                  <a:srgbClr val="FFFF00"/>
                </a:highlight>
                <a:latin typeface="Times New Roman" panose="02020603050405020304" pitchFamily="18" charset="0"/>
                <a:cs typeface="Times New Roman" panose="02020603050405020304" pitchFamily="18" charset="0"/>
              </a:rPr>
              <a:t>Instead of using absolute positives and negative, such as ‘proof’ or ‘wrong’, use more cautious evaluation, such as ‘strong evidence’ or ‘less convincing’</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sp>
        <p:nvSpPr>
          <p:cNvPr id="6" name="TextBox 5">
            <a:extLst>
              <a:ext uri="{FF2B5EF4-FFF2-40B4-BE49-F238E27FC236}">
                <a16:creationId xmlns:a16="http://schemas.microsoft.com/office/drawing/2014/main" id="{BAE9C9BB-3B97-0046-EBCC-709A31579CBE}"/>
              </a:ext>
            </a:extLst>
          </p:cNvPr>
          <p:cNvSpPr txBox="1"/>
          <p:nvPr/>
        </p:nvSpPr>
        <p:spPr>
          <a:xfrm>
            <a:off x="8325853" y="6174478"/>
            <a:ext cx="3736609" cy="369332"/>
          </a:xfrm>
          <a:prstGeom prst="rect">
            <a:avLst/>
          </a:prstGeom>
          <a:noFill/>
        </p:spPr>
        <p:txBody>
          <a:bodyPr wrap="square">
            <a:spAutoFit/>
          </a:bodyPr>
          <a:lstStyle/>
          <a:p>
            <a:r>
              <a:rPr lang="en-MY" dirty="0">
                <a:latin typeface="Times New Roman" panose="02020603050405020304" pitchFamily="18" charset="0"/>
                <a:cs typeface="Times New Roman" panose="02020603050405020304" pitchFamily="18" charset="0"/>
              </a:rPr>
              <a:t>Source: (Ruiz-Garrido et al., 2010)</a:t>
            </a:r>
          </a:p>
        </p:txBody>
      </p:sp>
    </p:spTree>
    <p:extLst>
      <p:ext uri="{BB962C8B-B14F-4D97-AF65-F5344CB8AC3E}">
        <p14:creationId xmlns:p14="http://schemas.microsoft.com/office/powerpoint/2010/main" val="1809467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7250"/>
            <a:endParaRPr lang="en-US">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defTabSz="892312"/>
            <a:endParaRPr lang="en-US">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631000" y="441158"/>
            <a:ext cx="9792208" cy="1028700"/>
          </a:xfrm>
        </p:spPr>
        <p:txBody>
          <a:bodyPr>
            <a:normAutofit fontScale="90000"/>
          </a:bodyPr>
          <a:lstStyle/>
          <a:p>
            <a:pPr algn="ctr"/>
            <a:r>
              <a:rPr lang="en-US" sz="6000" dirty="0">
                <a:latin typeface="Times New Roman" panose="02020603050405020304" pitchFamily="18" charset="0"/>
                <a:cs typeface="Times New Roman" panose="02020603050405020304" pitchFamily="18" charset="0"/>
              </a:rPr>
              <a:t>The Purpose Of Academic Writing</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433138" y="1892970"/>
            <a:ext cx="7943946" cy="4523873"/>
          </a:xfrm>
        </p:spPr>
        <p:txBody>
          <a:bodyPr>
            <a:normAutofit fontScale="92500"/>
          </a:bodyPr>
          <a:lstStyle/>
          <a:p>
            <a:r>
              <a:rPr lang="en-US" sz="2800" dirty="0">
                <a:latin typeface="Times New Roman" panose="02020603050405020304" pitchFamily="18" charset="0"/>
                <a:cs typeface="Times New Roman" panose="02020603050405020304" pitchFamily="18" charset="0"/>
              </a:rPr>
              <a:t>To report on a piece of research the writer has conducted</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To answer a question the writer has been given or chosen</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To discuss a subject of common interest and give the writer's view</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To synthesize research done by others on a topic</a:t>
            </a:r>
            <a:endParaRPr lang="en-MY" sz="2800"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pic>
        <p:nvPicPr>
          <p:cNvPr id="6" name="Picture 5">
            <a:extLst>
              <a:ext uri="{FF2B5EF4-FFF2-40B4-BE49-F238E27FC236}">
                <a16:creationId xmlns:a16="http://schemas.microsoft.com/office/drawing/2014/main" id="{B58FA2A6-A63A-9A91-FD95-396D6446BE58}"/>
              </a:ext>
            </a:extLst>
          </p:cNvPr>
          <p:cNvPicPr>
            <a:picLocks noChangeAspect="1"/>
          </p:cNvPicPr>
          <p:nvPr/>
        </p:nvPicPr>
        <p:blipFill>
          <a:blip r:embed="rId3"/>
          <a:stretch>
            <a:fillRect/>
          </a:stretch>
        </p:blipFill>
        <p:spPr>
          <a:xfrm>
            <a:off x="7944465" y="2044838"/>
            <a:ext cx="3947181" cy="3560373"/>
          </a:xfrm>
          <a:prstGeom prst="rect">
            <a:avLst/>
          </a:prstGeom>
          <a:ln>
            <a:noFill/>
          </a:ln>
          <a:effectLst>
            <a:softEdge rad="112500"/>
          </a:effectLst>
        </p:spPr>
      </p:pic>
      <p:sp>
        <p:nvSpPr>
          <p:cNvPr id="7" name="TextBox 6">
            <a:extLst>
              <a:ext uri="{FF2B5EF4-FFF2-40B4-BE49-F238E27FC236}">
                <a16:creationId xmlns:a16="http://schemas.microsoft.com/office/drawing/2014/main" id="{919CA3B4-463A-8152-6229-F2A212F70C10}"/>
              </a:ext>
            </a:extLst>
          </p:cNvPr>
          <p:cNvSpPr txBox="1"/>
          <p:nvPr/>
        </p:nvSpPr>
        <p:spPr>
          <a:xfrm>
            <a:off x="9107746" y="6179591"/>
            <a:ext cx="3048000" cy="369332"/>
          </a:xfrm>
          <a:prstGeom prst="rect">
            <a:avLst/>
          </a:prstGeom>
          <a:noFill/>
        </p:spPr>
        <p:txBody>
          <a:bodyPr wrap="square">
            <a:spAutoFit/>
          </a:bodyPr>
          <a:lstStyle/>
          <a:p>
            <a:r>
              <a:rPr lang="en-MY" dirty="0">
                <a:latin typeface="Times New Roman" panose="02020603050405020304" pitchFamily="18" charset="0"/>
                <a:cs typeface="Times New Roman" panose="02020603050405020304" pitchFamily="18" charset="0"/>
              </a:rPr>
              <a:t>Source: (Ferreira, 2020)</a:t>
            </a:r>
          </a:p>
        </p:txBody>
      </p:sp>
    </p:spTree>
    <p:extLst>
      <p:ext uri="{BB962C8B-B14F-4D97-AF65-F5344CB8AC3E}">
        <p14:creationId xmlns:p14="http://schemas.microsoft.com/office/powerpoint/2010/main" val="1422875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7250"/>
            <a:endParaRPr lang="en-US">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defTabSz="892312"/>
            <a:endParaRPr lang="en-US">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436268" y="426761"/>
            <a:ext cx="10302471" cy="1028700"/>
          </a:xfrm>
        </p:spPr>
        <p:txBody>
          <a:bodyPr>
            <a:normAutofit fontScale="90000"/>
          </a:bodyPr>
          <a:lstStyle/>
          <a:p>
            <a:pPr algn="ctr"/>
            <a:r>
              <a:rPr lang="en-US" sz="6000" dirty="0">
                <a:latin typeface="Times New Roman" panose="02020603050405020304" pitchFamily="18" charset="0"/>
                <a:cs typeface="Times New Roman" panose="02020603050405020304" pitchFamily="18" charset="0"/>
              </a:rPr>
              <a:t>Different Type Of Academic Writing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1268361" y="2330245"/>
            <a:ext cx="10205884" cy="3663485"/>
          </a:xfrm>
        </p:spPr>
        <p:txBody>
          <a:bodyPr numCol="2">
            <a:normAutofit fontScale="92500" lnSpcReduction="10000"/>
          </a:bodyPr>
          <a:lstStyle/>
          <a:p>
            <a:pPr marL="482203" indent="-482203">
              <a:lnSpc>
                <a:spcPct val="150000"/>
              </a:lnSpc>
              <a:buSzPct val="100000"/>
              <a:buFont typeface="+mj-lt"/>
              <a:buAutoNum type="arabicPeriod"/>
            </a:pPr>
            <a:r>
              <a:rPr lang="en-US" sz="5400" kern="0" spc="-35" dirty="0">
                <a:solidFill>
                  <a:srgbClr val="272525"/>
                </a:solidFill>
                <a:latin typeface="Times New Roman" panose="02020603050405020304" pitchFamily="18" charset="0"/>
                <a:ea typeface="Inter" pitchFamily="34" charset="-122"/>
                <a:cs typeface="Times New Roman" panose="02020603050405020304" pitchFamily="18" charset="0"/>
              </a:rPr>
              <a:t>Descriptive</a:t>
            </a:r>
          </a:p>
          <a:p>
            <a:pPr marL="482203" indent="-482203">
              <a:lnSpc>
                <a:spcPct val="150000"/>
              </a:lnSpc>
              <a:buSzPct val="100000"/>
              <a:buFont typeface="+mj-lt"/>
              <a:buAutoNum type="arabicPeriod"/>
            </a:pPr>
            <a:r>
              <a:rPr lang="en-US" sz="5400" kern="0" spc="-35" dirty="0">
                <a:solidFill>
                  <a:srgbClr val="272525"/>
                </a:solidFill>
                <a:latin typeface="Times New Roman" panose="02020603050405020304" pitchFamily="18" charset="0"/>
                <a:ea typeface="Inter" pitchFamily="34" charset="-122"/>
                <a:cs typeface="Times New Roman" panose="02020603050405020304" pitchFamily="18" charset="0"/>
              </a:rPr>
              <a:t>Analytical </a:t>
            </a:r>
          </a:p>
          <a:p>
            <a:pPr marL="482203" indent="-482203">
              <a:lnSpc>
                <a:spcPct val="150000"/>
              </a:lnSpc>
              <a:buSzPct val="100000"/>
              <a:buFont typeface="+mj-lt"/>
              <a:buAutoNum type="arabicPeriod"/>
            </a:pPr>
            <a:endParaRPr lang="en-US" sz="5400" kern="0" spc="-35" dirty="0">
              <a:solidFill>
                <a:srgbClr val="272525"/>
              </a:solidFill>
              <a:latin typeface="Times New Roman" panose="02020603050405020304" pitchFamily="18" charset="0"/>
              <a:ea typeface="Inter" pitchFamily="34" charset="-122"/>
              <a:cs typeface="Times New Roman" panose="02020603050405020304" pitchFamily="18" charset="0"/>
            </a:endParaRPr>
          </a:p>
          <a:p>
            <a:pPr marL="482203" indent="-482203">
              <a:lnSpc>
                <a:spcPct val="150000"/>
              </a:lnSpc>
              <a:buSzPct val="100000"/>
              <a:buFont typeface="+mj-lt"/>
              <a:buAutoNum type="arabicPeriod"/>
            </a:pPr>
            <a:r>
              <a:rPr lang="en-US" sz="5400" kern="0" spc="-35" dirty="0">
                <a:solidFill>
                  <a:srgbClr val="272525"/>
                </a:solidFill>
                <a:latin typeface="Times New Roman" panose="02020603050405020304" pitchFamily="18" charset="0"/>
                <a:ea typeface="Inter" pitchFamily="34" charset="-122"/>
                <a:cs typeface="Times New Roman" panose="02020603050405020304" pitchFamily="18" charset="0"/>
              </a:rPr>
              <a:t>Persuasive </a:t>
            </a:r>
          </a:p>
          <a:p>
            <a:pPr marL="482203" indent="-482203">
              <a:lnSpc>
                <a:spcPct val="150000"/>
              </a:lnSpc>
              <a:buSzPct val="100000"/>
              <a:buFont typeface="+mj-lt"/>
              <a:buAutoNum type="arabicPeriod"/>
            </a:pPr>
            <a:r>
              <a:rPr lang="en-US" sz="5400" kern="0" spc="-35" dirty="0">
                <a:solidFill>
                  <a:srgbClr val="272525"/>
                </a:solidFill>
                <a:latin typeface="Times New Roman" panose="02020603050405020304" pitchFamily="18" charset="0"/>
                <a:ea typeface="Inter" pitchFamily="34" charset="-122"/>
                <a:cs typeface="Times New Roman" panose="02020603050405020304" pitchFamily="18" charset="0"/>
              </a:rPr>
              <a:t>Critical  </a:t>
            </a:r>
          </a:p>
          <a:p>
            <a:pPr marL="482203" indent="-482203">
              <a:lnSpc>
                <a:spcPct val="150000"/>
              </a:lnSpc>
              <a:buSzPct val="100000"/>
              <a:buFont typeface="+mj-lt"/>
              <a:buAutoNum type="arabicPeriod"/>
            </a:pPr>
            <a:endParaRPr lang="en-US" sz="5400"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spTree>
    <p:extLst>
      <p:ext uri="{BB962C8B-B14F-4D97-AF65-F5344CB8AC3E}">
        <p14:creationId xmlns:p14="http://schemas.microsoft.com/office/powerpoint/2010/main" val="3751060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1" end="1"/>
                                            </p:txEl>
                                          </p:spTgt>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3" end="3"/>
                                            </p:txEl>
                                          </p:spTgt>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7250"/>
            <a:endParaRPr lang="en-US">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defTabSz="892312"/>
            <a:endParaRPr lang="en-US">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631000" y="968303"/>
            <a:ext cx="9792208" cy="507110"/>
          </a:xfrm>
        </p:spPr>
        <p:txBody>
          <a:bodyPr>
            <a:noAutofit/>
          </a:bodyPr>
          <a:lstStyle/>
          <a:p>
            <a:pPr algn="ctr"/>
            <a:r>
              <a:rPr lang="en-US" sz="6600" dirty="0">
                <a:latin typeface="Times New Roman" panose="02020603050405020304" pitchFamily="18" charset="0"/>
                <a:cs typeface="Times New Roman" panose="02020603050405020304" pitchFamily="18" charset="0"/>
              </a:rPr>
              <a:t>Descriptive Writing </a:t>
            </a:r>
            <a:br>
              <a:rPr lang="en-US" sz="6600" dirty="0">
                <a:latin typeface="Times New Roman" panose="02020603050405020304" pitchFamily="18" charset="0"/>
                <a:cs typeface="Times New Roman" panose="02020603050405020304" pitchFamily="18" charset="0"/>
              </a:rPr>
            </a:br>
            <a:endParaRPr lang="en-US" sz="6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59079" y="1790191"/>
            <a:ext cx="7528069" cy="4523873"/>
          </a:xfrm>
        </p:spPr>
        <p:txBody>
          <a:bodyPr>
            <a:normAutofit fontScale="70000" lnSpcReduction="20000"/>
          </a:bodyPr>
          <a:lstStyle/>
          <a:p>
            <a:pPr>
              <a:lnSpc>
                <a:spcPts val="3149"/>
              </a:lnSpc>
              <a:buSzPct val="100000"/>
              <a:buFont typeface="Wingdings" panose="05000000000000000000" pitchFamily="2" charset="2"/>
              <a:buChar char="Ø"/>
            </a:pP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Descriptive writing is one of </a:t>
            </a:r>
            <a:r>
              <a:rPr lang="en-US" sz="3200"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the simplest and most used academic writing types. </a:t>
            </a:r>
          </a:p>
          <a:p>
            <a:pPr>
              <a:lnSpc>
                <a:spcPts val="3149"/>
              </a:lnSpc>
              <a:buSzPct val="100000"/>
              <a:buFont typeface="Wingdings" panose="05000000000000000000" pitchFamily="2" charset="2"/>
              <a:buChar char="Ø"/>
            </a:pPr>
            <a:endPar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endParaRPr>
          </a:p>
          <a:p>
            <a:pPr>
              <a:lnSpc>
                <a:spcPts val="3149"/>
              </a:lnSpc>
              <a:buSzPct val="100000"/>
              <a:buFont typeface="Wingdings" panose="05000000000000000000" pitchFamily="2" charset="2"/>
              <a:buChar char="Ø"/>
            </a:pP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The main purpose of descriptive writing is </a:t>
            </a:r>
            <a:r>
              <a:rPr lang="en-US" sz="3200"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to state facts and inform the audience. </a:t>
            </a:r>
          </a:p>
          <a:p>
            <a:pPr>
              <a:lnSpc>
                <a:spcPts val="3149"/>
              </a:lnSpc>
              <a:buSzPct val="100000"/>
              <a:buFont typeface="Wingdings" panose="05000000000000000000" pitchFamily="2" charset="2"/>
              <a:buChar char="Ø"/>
            </a:pPr>
            <a:endPar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endParaRPr>
          </a:p>
          <a:p>
            <a:pPr>
              <a:lnSpc>
                <a:spcPts val="3149"/>
              </a:lnSpc>
              <a:buSzPct val="100000"/>
              <a:buFont typeface="Wingdings" panose="05000000000000000000" pitchFamily="2" charset="2"/>
              <a:buChar char="Ø"/>
            </a:pP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Therefore, when you hear these terms in any academic piece – </a:t>
            </a:r>
            <a:r>
              <a:rPr lang="en-US" sz="3200" b="1" u="sng" kern="0" spc="-35" dirty="0">
                <a:solidFill>
                  <a:srgbClr val="272525"/>
                </a:solidFill>
                <a:latin typeface="Times New Roman" panose="02020603050405020304" pitchFamily="18" charset="0"/>
                <a:ea typeface="Inter" pitchFamily="34" charset="-122"/>
                <a:cs typeface="Times New Roman" panose="02020603050405020304" pitchFamily="18" charset="0"/>
              </a:rPr>
              <a:t>report , summarize, identify, record, define- know that is descriptive writing,</a:t>
            </a: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 which is mostly used for school level writing and completely theory-based projects. </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pic>
        <p:nvPicPr>
          <p:cNvPr id="4" name="Picture 3">
            <a:extLst>
              <a:ext uri="{FF2B5EF4-FFF2-40B4-BE49-F238E27FC236}">
                <a16:creationId xmlns:a16="http://schemas.microsoft.com/office/drawing/2014/main" id="{A7BD50C5-6E24-4BC9-9E39-501DB961D813}"/>
              </a:ext>
            </a:extLst>
          </p:cNvPr>
          <p:cNvPicPr>
            <a:picLocks noChangeAspect="1"/>
          </p:cNvPicPr>
          <p:nvPr/>
        </p:nvPicPr>
        <p:blipFill>
          <a:blip r:embed="rId3"/>
          <a:stretch>
            <a:fillRect/>
          </a:stretch>
        </p:blipFill>
        <p:spPr>
          <a:xfrm>
            <a:off x="7826937" y="1702080"/>
            <a:ext cx="3990975" cy="4162425"/>
          </a:xfrm>
          <a:prstGeom prst="rect">
            <a:avLst/>
          </a:prstGeom>
          <a:ln>
            <a:noFill/>
          </a:ln>
          <a:effectLst>
            <a:softEdge rad="112500"/>
          </a:effectLst>
        </p:spPr>
      </p:pic>
    </p:spTree>
    <p:extLst>
      <p:ext uri="{BB962C8B-B14F-4D97-AF65-F5344CB8AC3E}">
        <p14:creationId xmlns:p14="http://schemas.microsoft.com/office/powerpoint/2010/main" val="3002686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7250"/>
            <a:endParaRPr lang="en-US">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defTabSz="892312"/>
            <a:endParaRPr lang="en-US">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631000" y="441158"/>
            <a:ext cx="9792208" cy="1028700"/>
          </a:xfrm>
        </p:spPr>
        <p:txBody>
          <a:bodyPr>
            <a:normAutofit/>
          </a:bodyPr>
          <a:lstStyle/>
          <a:p>
            <a:pPr algn="ctr"/>
            <a:r>
              <a:rPr lang="en-US" sz="6600" dirty="0">
                <a:latin typeface="Times New Roman" panose="02020603050405020304" pitchFamily="18" charset="0"/>
                <a:cs typeface="Times New Roman" panose="02020603050405020304" pitchFamily="18" charset="0"/>
              </a:rPr>
              <a:t>Descriptive Writing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473242" y="2548619"/>
            <a:ext cx="10833855" cy="3390065"/>
          </a:xfrm>
        </p:spPr>
        <p:txBody>
          <a:bodyPr>
            <a:normAutofit/>
          </a:bodyPr>
          <a:lstStyle/>
          <a:p>
            <a:pPr>
              <a:lnSpc>
                <a:spcPts val="3149"/>
              </a:lnSpc>
              <a:buSzPct val="100000"/>
              <a:buFont typeface="Wingdings" panose="05000000000000000000" pitchFamily="2" charset="2"/>
              <a:buChar char="Ø"/>
            </a:pP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A lab report that inform the reader about the result of an experiment is an example of descriptive writing. </a:t>
            </a:r>
          </a:p>
          <a:p>
            <a:pPr>
              <a:lnSpc>
                <a:spcPts val="3149"/>
              </a:lnSpc>
              <a:buSzPct val="100000"/>
              <a:buFont typeface="Wingdings" panose="05000000000000000000" pitchFamily="2" charset="2"/>
              <a:buChar char="Ø"/>
            </a:pPr>
            <a:endPar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endParaRPr>
          </a:p>
          <a:p>
            <a:pPr>
              <a:lnSpc>
                <a:spcPts val="3149"/>
              </a:lnSpc>
              <a:buSzPct val="100000"/>
              <a:buFont typeface="Wingdings" panose="05000000000000000000" pitchFamily="2" charset="2"/>
              <a:buChar char="Ø"/>
            </a:pPr>
            <a:r>
              <a:rPr lang="en-US" sz="3200" b="1" u="sng" kern="0" spc="-35" dirty="0">
                <a:solidFill>
                  <a:srgbClr val="272525"/>
                </a:solidFill>
                <a:latin typeface="Times New Roman" panose="02020603050405020304" pitchFamily="18" charset="0"/>
                <a:ea typeface="Inter" pitchFamily="34" charset="-122"/>
                <a:cs typeface="Times New Roman" panose="02020603050405020304" pitchFamily="18" charset="0"/>
              </a:rPr>
              <a:t>Descriptive writing is also used for describing people, place, situations, events, etc. </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spTree>
    <p:extLst>
      <p:ext uri="{BB962C8B-B14F-4D97-AF65-F5344CB8AC3E}">
        <p14:creationId xmlns:p14="http://schemas.microsoft.com/office/powerpoint/2010/main" val="2718176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1869</TotalTime>
  <Words>2063</Words>
  <Application>Microsoft Office PowerPoint</Application>
  <PresentationFormat>Widescreen</PresentationFormat>
  <Paragraphs>212</Paragraphs>
  <Slides>27</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27</vt:i4>
      </vt:variant>
    </vt:vector>
  </HeadingPairs>
  <TitlesOfParts>
    <vt:vector size="38" baseType="lpstr">
      <vt:lpstr>Arial</vt:lpstr>
      <vt:lpstr>Calibri</vt:lpstr>
      <vt:lpstr>Calibri Light</vt:lpstr>
      <vt:lpstr>Century Schoolbook</vt:lpstr>
      <vt:lpstr>Courier New</vt:lpstr>
      <vt:lpstr>Franklin Gothic Book</vt:lpstr>
      <vt:lpstr>Garamond</vt:lpstr>
      <vt:lpstr>Times New Roman</vt:lpstr>
      <vt:lpstr>Wingdings</vt:lpstr>
      <vt:lpstr>Office Theme</vt:lpstr>
      <vt:lpstr>SavonVTI</vt:lpstr>
      <vt:lpstr>Academic Research and Writing</vt:lpstr>
      <vt:lpstr>Outline</vt:lpstr>
      <vt:lpstr>Learning Outcome</vt:lpstr>
      <vt:lpstr>Recap </vt:lpstr>
      <vt:lpstr>Be Careful, Formal Language Is Essential </vt:lpstr>
      <vt:lpstr>The Purpose Of Academic Writing</vt:lpstr>
      <vt:lpstr>Different Type Of Academic Writing </vt:lpstr>
      <vt:lpstr>Descriptive Writing  </vt:lpstr>
      <vt:lpstr>Descriptive Writing </vt:lpstr>
      <vt:lpstr>Analytical Writing </vt:lpstr>
      <vt:lpstr>Analytical writing </vt:lpstr>
      <vt:lpstr>How to get better at analytical writing </vt:lpstr>
      <vt:lpstr>Persuasive Writing </vt:lpstr>
      <vt:lpstr>To help reach your own point of view on the facts or ideas </vt:lpstr>
      <vt:lpstr>Critical Writing </vt:lpstr>
      <vt:lpstr>PowerPoint Presentation</vt:lpstr>
      <vt:lpstr>PowerPoint Presentation</vt:lpstr>
      <vt:lpstr>PowerPoint Presentation</vt:lpstr>
      <vt:lpstr>PowerPoint Presentation</vt:lpstr>
      <vt:lpstr>PowerPoint Presentation</vt:lpstr>
      <vt:lpstr> The format of short and long writing tasks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Omer Farouk</dc:creator>
  <cp:lastModifiedBy>Omer Farouk</cp:lastModifiedBy>
  <cp:revision>25</cp:revision>
  <dcterms:created xsi:type="dcterms:W3CDTF">2023-12-19T16:09:18Z</dcterms:created>
  <dcterms:modified xsi:type="dcterms:W3CDTF">2024-01-06T10:39:49Z</dcterms:modified>
</cp:coreProperties>
</file>