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63" r:id="rId5"/>
    <p:sldId id="264" r:id="rId6"/>
    <p:sldId id="265" r:id="rId7"/>
    <p:sldId id="277" r:id="rId8"/>
    <p:sldId id="280" r:id="rId9"/>
    <p:sldId id="281" r:id="rId10"/>
    <p:sldId id="270" r:id="rId11"/>
    <p:sldId id="276" r:id="rId12"/>
    <p:sldId id="282" r:id="rId13"/>
    <p:sldId id="260" r:id="rId14"/>
    <p:sldId id="271" r:id="rId15"/>
    <p:sldId id="269" r:id="rId16"/>
    <p:sldId id="268" r:id="rId17"/>
    <p:sldId id="259" r:id="rId18"/>
    <p:sldId id="272" r:id="rId19"/>
    <p:sldId id="262" r:id="rId20"/>
    <p:sldId id="273" r:id="rId21"/>
    <p:sldId id="266" r:id="rId22"/>
    <p:sldId id="267" r:id="rId23"/>
    <p:sldId id="274" r:id="rId24"/>
    <p:sldId id="275" r:id="rId25"/>
    <p:sldId id="287" r:id="rId26"/>
    <p:sldId id="290" r:id="rId27"/>
    <p:sldId id="283" r:id="rId28"/>
    <p:sldId id="289" r:id="rId29"/>
    <p:sldId id="284" r:id="rId30"/>
    <p:sldId id="288" r:id="rId31"/>
    <p:sldId id="285" r:id="rId32"/>
    <p:sldId id="291" r:id="rId33"/>
    <p:sldId id="286" r:id="rId34"/>
    <p:sldId id="278" r:id="rId35"/>
    <p:sldId id="27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9" autoAdjust="0"/>
  </p:normalViewPr>
  <p:slideViewPr>
    <p:cSldViewPr>
      <p:cViewPr varScale="1">
        <p:scale>
          <a:sx n="68" d="100"/>
          <a:sy n="68" d="100"/>
        </p:scale>
        <p:origin x="1440"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D4EC50-FDA7-4118-84C5-6A9EC8BCF51A}" type="datetimeFigureOut">
              <a:rPr lang="en-US" smtClean="0"/>
              <a:t>1/3/2024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3D57CC-80BF-4D12-A931-A551B520CDAE}" type="slidenum">
              <a:rPr lang="en-US" smtClean="0"/>
              <a:t>‹#›</a:t>
            </a:fld>
            <a:endParaRPr lang="en-US"/>
          </a:p>
        </p:txBody>
      </p:sp>
    </p:spTree>
    <p:extLst>
      <p:ext uri="{BB962C8B-B14F-4D97-AF65-F5344CB8AC3E}">
        <p14:creationId xmlns:p14="http://schemas.microsoft.com/office/powerpoint/2010/main" val="3140079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a:t>
            </a:r>
          </a:p>
          <a:p>
            <a:pPr marL="228600" indent="-228600">
              <a:buAutoNum type="arabicPeriod"/>
            </a:pPr>
            <a:r>
              <a:rPr lang="en-US" dirty="0"/>
              <a:t>54.7 miles</a:t>
            </a:r>
          </a:p>
          <a:p>
            <a:pPr marL="228600" indent="-228600">
              <a:buAutoNum type="arabicPeriod"/>
            </a:pPr>
            <a:r>
              <a:rPr lang="en-US" dirty="0"/>
              <a:t>14.2 feet</a:t>
            </a:r>
          </a:p>
          <a:p>
            <a:pPr marL="228600" indent="-228600">
              <a:buAutoNum type="arabicPeriod"/>
            </a:pPr>
            <a:r>
              <a:rPr lang="en-US" dirty="0"/>
              <a:t>17 feet</a:t>
            </a:r>
          </a:p>
        </p:txBody>
      </p:sp>
      <p:sp>
        <p:nvSpPr>
          <p:cNvPr id="4" name="Slide Number Placeholder 3"/>
          <p:cNvSpPr>
            <a:spLocks noGrp="1"/>
          </p:cNvSpPr>
          <p:nvPr>
            <p:ph type="sldNum" sz="quarter" idx="5"/>
          </p:nvPr>
        </p:nvSpPr>
        <p:spPr/>
        <p:txBody>
          <a:bodyPr/>
          <a:lstStyle/>
          <a:p>
            <a:fld id="{B33D57CC-80BF-4D12-A931-A551B520CDAE}" type="slidenum">
              <a:rPr lang="en-US" smtClean="0"/>
              <a:t>14</a:t>
            </a:fld>
            <a:endParaRPr lang="en-US"/>
          </a:p>
        </p:txBody>
      </p:sp>
    </p:spTree>
    <p:extLst>
      <p:ext uri="{BB962C8B-B14F-4D97-AF65-F5344CB8AC3E}">
        <p14:creationId xmlns:p14="http://schemas.microsoft.com/office/powerpoint/2010/main" val="349526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3D57CC-80BF-4D12-A931-A551B520CDAE}" type="slidenum">
              <a:rPr lang="en-US" smtClean="0"/>
              <a:t>34</a:t>
            </a:fld>
            <a:endParaRPr lang="en-US"/>
          </a:p>
        </p:txBody>
      </p:sp>
    </p:spTree>
    <p:extLst>
      <p:ext uri="{BB962C8B-B14F-4D97-AF65-F5344CB8AC3E}">
        <p14:creationId xmlns:p14="http://schemas.microsoft.com/office/powerpoint/2010/main" val="4090405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200.png"/><Relationship Id="rId3" Type="http://schemas.openxmlformats.org/officeDocument/2006/relationships/image" Target="../media/image100.png"/><Relationship Id="rId7" Type="http://schemas.openxmlformats.org/officeDocument/2006/relationships/image" Target="../media/image140.png"/><Relationship Id="rId12" Type="http://schemas.openxmlformats.org/officeDocument/2006/relationships/image" Target="../media/image190.png"/><Relationship Id="rId17" Type="http://schemas.openxmlformats.org/officeDocument/2006/relationships/image" Target="../media/image22.jpeg"/><Relationship Id="rId2" Type="http://schemas.openxmlformats.org/officeDocument/2006/relationships/image" Target="../media/image21.jpe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0.png"/><Relationship Id="rId11" Type="http://schemas.openxmlformats.org/officeDocument/2006/relationships/image" Target="../media/image180.png"/><Relationship Id="rId5" Type="http://schemas.openxmlformats.org/officeDocument/2006/relationships/image" Target="../media/image121.png"/><Relationship Id="rId15" Type="http://schemas.openxmlformats.org/officeDocument/2006/relationships/image" Target="../media/image220.png"/><Relationship Id="rId10" Type="http://schemas.openxmlformats.org/officeDocument/2006/relationships/image" Target="../media/image170.png"/><Relationship Id="rId4" Type="http://schemas.openxmlformats.org/officeDocument/2006/relationships/image" Target="../media/image110.png"/><Relationship Id="rId9" Type="http://schemas.openxmlformats.org/officeDocument/2006/relationships/image" Target="../media/image160.png"/><Relationship Id="rId14" Type="http://schemas.openxmlformats.org/officeDocument/2006/relationships/image" Target="../media/image210.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21.jpeg"/><Relationship Id="rId3" Type="http://schemas.openxmlformats.org/officeDocument/2006/relationships/image" Target="../media/image24.png"/><Relationship Id="rId21" Type="http://schemas.openxmlformats.org/officeDocument/2006/relationships/image" Target="../media/image42.jpe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2" Type="http://schemas.openxmlformats.org/officeDocument/2006/relationships/image" Target="../media/image23.jpeg"/><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10" Type="http://schemas.openxmlformats.org/officeDocument/2006/relationships/image" Target="../media/image65.png"/><Relationship Id="rId4" Type="http://schemas.openxmlformats.org/officeDocument/2006/relationships/image" Target="../media/image60.jpeg"/><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png"/><Relationship Id="rId4" Type="http://schemas.openxmlformats.org/officeDocument/2006/relationships/image" Target="../media/image6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73.png"/><Relationship Id="rId5" Type="http://schemas.microsoft.com/office/2007/relationships/hdphoto" Target="../media/hdphoto4.wdp"/><Relationship Id="rId4" Type="http://schemas.openxmlformats.org/officeDocument/2006/relationships/image" Target="../media/image72.png"/></Relationships>
</file>

<file path=ppt/slides/_rels/slide18.xml.rels><?xml version="1.0" encoding="UTF-8" standalone="yes"?>
<Relationships xmlns="http://schemas.openxmlformats.org/package/2006/relationships"><Relationship Id="rId8" Type="http://schemas.openxmlformats.org/officeDocument/2006/relationships/image" Target="../media/image390.png"/><Relationship Id="rId13" Type="http://schemas.openxmlformats.org/officeDocument/2006/relationships/image" Target="../media/image440.png"/><Relationship Id="rId3" Type="http://schemas.openxmlformats.org/officeDocument/2006/relationships/image" Target="../media/image340.png"/><Relationship Id="rId7" Type="http://schemas.openxmlformats.org/officeDocument/2006/relationships/image" Target="../media/image380.png"/><Relationship Id="rId12" Type="http://schemas.openxmlformats.org/officeDocument/2006/relationships/image" Target="../media/image430.png"/><Relationship Id="rId2" Type="http://schemas.openxmlformats.org/officeDocument/2006/relationships/image" Target="../media/image73.jpeg"/><Relationship Id="rId1" Type="http://schemas.openxmlformats.org/officeDocument/2006/relationships/slideLayout" Target="../slideLayouts/slideLayout7.xml"/><Relationship Id="rId6" Type="http://schemas.openxmlformats.org/officeDocument/2006/relationships/image" Target="../media/image370.png"/><Relationship Id="rId11" Type="http://schemas.openxmlformats.org/officeDocument/2006/relationships/image" Target="../media/image420.png"/><Relationship Id="rId5" Type="http://schemas.openxmlformats.org/officeDocument/2006/relationships/image" Target="../media/image360.png"/><Relationship Id="rId10" Type="http://schemas.openxmlformats.org/officeDocument/2006/relationships/image" Target="../media/image410.png"/><Relationship Id="rId4" Type="http://schemas.openxmlformats.org/officeDocument/2006/relationships/image" Target="../media/image350.png"/><Relationship Id="rId9" Type="http://schemas.openxmlformats.org/officeDocument/2006/relationships/image" Target="../media/image400.png"/><Relationship Id="rId14" Type="http://schemas.openxmlformats.org/officeDocument/2006/relationships/image" Target="../media/image450.png"/></Relationships>
</file>

<file path=ppt/slides/_rels/slide1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480.png"/><Relationship Id="rId7" Type="http://schemas.openxmlformats.org/officeDocument/2006/relationships/image" Target="../media/image520.png"/><Relationship Id="rId2" Type="http://schemas.openxmlformats.org/officeDocument/2006/relationships/image" Target="../media/image470.png"/><Relationship Id="rId1" Type="http://schemas.openxmlformats.org/officeDocument/2006/relationships/slideLayout" Target="../slideLayouts/slideLayout7.xml"/><Relationship Id="rId6" Type="http://schemas.openxmlformats.org/officeDocument/2006/relationships/image" Target="../media/image510.png"/><Relationship Id="rId5" Type="http://schemas.openxmlformats.org/officeDocument/2006/relationships/image" Target="../media/image500.png"/><Relationship Id="rId4" Type="http://schemas.openxmlformats.org/officeDocument/2006/relationships/image" Target="../media/image490.png"/><Relationship Id="rId9" Type="http://schemas.openxmlformats.org/officeDocument/2006/relationships/image" Target="../media/image75.jpeg"/></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2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2.xml"/><Relationship Id="rId5" Type="http://schemas.openxmlformats.org/officeDocument/2006/relationships/image" Target="../media/image81.gif"/><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2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0.png"/><Relationship Id="rId18" Type="http://schemas.openxmlformats.org/officeDocument/2006/relationships/image" Target="../media/image105.png"/><Relationship Id="rId26" Type="http://schemas.openxmlformats.org/officeDocument/2006/relationships/image" Target="../media/image114.png"/><Relationship Id="rId3" Type="http://schemas.openxmlformats.org/officeDocument/2006/relationships/image" Target="../media/image88.png"/><Relationship Id="rId21" Type="http://schemas.openxmlformats.org/officeDocument/2006/relationships/image" Target="../media/image108.png"/><Relationship Id="rId7" Type="http://schemas.openxmlformats.org/officeDocument/2006/relationships/image" Target="../media/image93.png"/><Relationship Id="rId12" Type="http://schemas.openxmlformats.org/officeDocument/2006/relationships/image" Target="../media/image98.png"/><Relationship Id="rId17" Type="http://schemas.openxmlformats.org/officeDocument/2006/relationships/image" Target="../media/image104.png"/><Relationship Id="rId25" Type="http://schemas.openxmlformats.org/officeDocument/2006/relationships/image" Target="../media/image113.png"/><Relationship Id="rId2" Type="http://schemas.openxmlformats.org/officeDocument/2006/relationships/image" Target="../media/image87.png"/><Relationship Id="rId16" Type="http://schemas.openxmlformats.org/officeDocument/2006/relationships/image" Target="../media/image102.png"/><Relationship Id="rId20"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image" Target="../media/image97.png"/><Relationship Id="rId24" Type="http://schemas.openxmlformats.org/officeDocument/2006/relationships/image" Target="../media/image112.png"/><Relationship Id="rId5" Type="http://schemas.openxmlformats.org/officeDocument/2006/relationships/image" Target="../media/image91.png"/><Relationship Id="rId15" Type="http://schemas.openxmlformats.org/officeDocument/2006/relationships/image" Target="../media/image101.png"/><Relationship Id="rId23" Type="http://schemas.openxmlformats.org/officeDocument/2006/relationships/image" Target="../media/image111.png"/><Relationship Id="rId28" Type="http://schemas.openxmlformats.org/officeDocument/2006/relationships/image" Target="../media/image116.png"/><Relationship Id="rId10" Type="http://schemas.openxmlformats.org/officeDocument/2006/relationships/image" Target="../media/image96.png"/><Relationship Id="rId19" Type="http://schemas.openxmlformats.org/officeDocument/2006/relationships/image" Target="../media/image106.png"/><Relationship Id="rId4" Type="http://schemas.openxmlformats.org/officeDocument/2006/relationships/image" Target="../media/image89.png"/><Relationship Id="rId9" Type="http://schemas.openxmlformats.org/officeDocument/2006/relationships/image" Target="../media/image95.png"/><Relationship Id="rId14" Type="http://schemas.openxmlformats.org/officeDocument/2006/relationships/image" Target="../media/image99.png"/><Relationship Id="rId22" Type="http://schemas.openxmlformats.org/officeDocument/2006/relationships/image" Target="../media/image109.png"/><Relationship Id="rId27" Type="http://schemas.openxmlformats.org/officeDocument/2006/relationships/image" Target="../media/image1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image" Target="../media/image122.png"/><Relationship Id="rId2"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3.png"/><Relationship Id="rId3" Type="http://schemas.openxmlformats.org/officeDocument/2006/relationships/image" Target="../media/image124.png"/><Relationship Id="rId7" Type="http://schemas.openxmlformats.org/officeDocument/2006/relationships/image" Target="../media/image128.png"/><Relationship Id="rId12" Type="http://schemas.openxmlformats.org/officeDocument/2006/relationships/image" Target="../media/image132.png"/><Relationship Id="rId2" Type="http://schemas.openxmlformats.org/officeDocument/2006/relationships/image" Target="../media/image123.png"/><Relationship Id="rId16" Type="http://schemas.openxmlformats.org/officeDocument/2006/relationships/image" Target="../media/image137.png"/><Relationship Id="rId1" Type="http://schemas.openxmlformats.org/officeDocument/2006/relationships/slideLayout" Target="../slideLayouts/slideLayout7.xml"/><Relationship Id="rId6" Type="http://schemas.openxmlformats.org/officeDocument/2006/relationships/image" Target="../media/image127.png"/><Relationship Id="rId11" Type="http://schemas.microsoft.com/office/2007/relationships/hdphoto" Target="../media/hdphoto8.wdp"/><Relationship Id="rId5" Type="http://schemas.openxmlformats.org/officeDocument/2006/relationships/image" Target="../media/image126.png"/><Relationship Id="rId15" Type="http://schemas.openxmlformats.org/officeDocument/2006/relationships/image" Target="../media/image136.png"/><Relationship Id="rId10" Type="http://schemas.openxmlformats.org/officeDocument/2006/relationships/image" Target="../media/image131.png"/><Relationship Id="rId4" Type="http://schemas.openxmlformats.org/officeDocument/2006/relationships/image" Target="../media/image125.png"/><Relationship Id="rId9" Type="http://schemas.microsoft.com/office/2007/relationships/hdphoto" Target="../media/hdphoto7.wdp"/><Relationship Id="rId14" Type="http://schemas.openxmlformats.org/officeDocument/2006/relationships/image" Target="../media/image1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145.png"/><Relationship Id="rId13" Type="http://schemas.openxmlformats.org/officeDocument/2006/relationships/image" Target="../media/image152.png"/><Relationship Id="rId18" Type="http://schemas.openxmlformats.org/officeDocument/2006/relationships/image" Target="../media/image157.png"/><Relationship Id="rId3" Type="http://schemas.openxmlformats.org/officeDocument/2006/relationships/image" Target="../media/image138.png"/><Relationship Id="rId21" Type="http://schemas.openxmlformats.org/officeDocument/2006/relationships/image" Target="../media/image161.png"/><Relationship Id="rId7" Type="http://schemas.openxmlformats.org/officeDocument/2006/relationships/image" Target="../media/image144.png"/><Relationship Id="rId12" Type="http://schemas.openxmlformats.org/officeDocument/2006/relationships/image" Target="../media/image149.png"/><Relationship Id="rId17" Type="http://schemas.openxmlformats.org/officeDocument/2006/relationships/image" Target="../media/image156.png"/><Relationship Id="rId2" Type="http://schemas.openxmlformats.org/officeDocument/2006/relationships/image" Target="../media/image134.png"/><Relationship Id="rId16" Type="http://schemas.openxmlformats.org/officeDocument/2006/relationships/image" Target="../media/image155.png"/><Relationship Id="rId20" Type="http://schemas.openxmlformats.org/officeDocument/2006/relationships/image" Target="../media/image159.png"/><Relationship Id="rId1" Type="http://schemas.openxmlformats.org/officeDocument/2006/relationships/slideLayout" Target="../slideLayouts/slideLayout7.xml"/><Relationship Id="rId6" Type="http://schemas.openxmlformats.org/officeDocument/2006/relationships/image" Target="../media/image143.png"/><Relationship Id="rId11" Type="http://schemas.openxmlformats.org/officeDocument/2006/relationships/image" Target="../media/image148.png"/><Relationship Id="rId5" Type="http://schemas.openxmlformats.org/officeDocument/2006/relationships/image" Target="../media/image142.png"/><Relationship Id="rId15" Type="http://schemas.openxmlformats.org/officeDocument/2006/relationships/image" Target="../media/image154.png"/><Relationship Id="rId10" Type="http://schemas.openxmlformats.org/officeDocument/2006/relationships/image" Target="../media/image147.png"/><Relationship Id="rId19" Type="http://schemas.openxmlformats.org/officeDocument/2006/relationships/image" Target="../media/image158.png"/><Relationship Id="rId4" Type="http://schemas.openxmlformats.org/officeDocument/2006/relationships/image" Target="../media/image139.png"/><Relationship Id="rId9" Type="http://schemas.openxmlformats.org/officeDocument/2006/relationships/image" Target="../media/image146.png"/><Relationship Id="rId14" Type="http://schemas.openxmlformats.org/officeDocument/2006/relationships/image" Target="../media/image153.png"/><Relationship Id="rId22" Type="http://schemas.openxmlformats.org/officeDocument/2006/relationships/image" Target="../media/image162.png"/></Relationships>
</file>

<file path=ppt/slides/_rels/slide34.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6.png"/><Relationship Id="rId5" Type="http://schemas.openxmlformats.org/officeDocument/2006/relationships/image" Target="../media/image165.jpeg"/><Relationship Id="rId4" Type="http://schemas.openxmlformats.org/officeDocument/2006/relationships/image" Target="../media/image164.jpeg"/></Relationships>
</file>

<file path=ppt/slides/_rels/slide35.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1.png"/><Relationship Id="rId4" Type="http://schemas.openxmlformats.org/officeDocument/2006/relationships/image" Target="../media/image141.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628" y="1164159"/>
            <a:ext cx="7772400" cy="1470025"/>
          </a:xfrm>
        </p:spPr>
        <p:txBody>
          <a:bodyPr>
            <a:noAutofit/>
          </a:bodyPr>
          <a:lstStyle/>
          <a:p>
            <a:r>
              <a:rPr lang="en-US" sz="5400" dirty="0">
                <a:latin typeface="Amasis MT Pro Medium" panose="02040604050005020304" pitchFamily="18" charset="0"/>
              </a:rPr>
              <a:t>Lecture 2</a:t>
            </a:r>
            <a:endParaRPr lang="ru-RU" dirty="0"/>
          </a:p>
        </p:txBody>
      </p:sp>
      <p:pic>
        <p:nvPicPr>
          <p:cNvPr id="4" name="Picture 2" descr="Tishk International University - TIU - previously Known As Ishik University">
            <a:extLst>
              <a:ext uri="{FF2B5EF4-FFF2-40B4-BE49-F238E27FC236}">
                <a16:creationId xmlns:a16="http://schemas.microsoft.com/office/drawing/2014/main" id="{A7FE41BB-0AF0-441A-A558-DFA647F8E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1844" y="-100369"/>
            <a:ext cx="1692712" cy="15237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8.2 - Difference of Squares">
            <a:extLst>
              <a:ext uri="{FF2B5EF4-FFF2-40B4-BE49-F238E27FC236}">
                <a16:creationId xmlns:a16="http://schemas.microsoft.com/office/drawing/2014/main" id="{098F5D79-518B-4951-BDAE-694714CAD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04" y="4684004"/>
            <a:ext cx="4906740" cy="17256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ythagoras Theorem (Pythagorean) - Formula, Proof, Examples">
            <a:extLst>
              <a:ext uri="{FF2B5EF4-FFF2-40B4-BE49-F238E27FC236}">
                <a16:creationId xmlns:a16="http://schemas.microsoft.com/office/drawing/2014/main" id="{379D2B23-4FC0-4D83-A525-682B014FB8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503"/>
          <a:stretch/>
        </p:blipFill>
        <p:spPr bwMode="auto">
          <a:xfrm>
            <a:off x="-228600" y="1715219"/>
            <a:ext cx="3360166" cy="24173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alculating Clipart Transparent Background, Calculator Math Clipart, Math  Clipart, Math Clip Art, Clipart PNG Image For Free Download">
            <a:extLst>
              <a:ext uri="{FF2B5EF4-FFF2-40B4-BE49-F238E27FC236}">
                <a16:creationId xmlns:a16="http://schemas.microsoft.com/office/drawing/2014/main" id="{3FC1C0E3-AE47-443B-BBF2-A7867C90E67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467601" y="3626471"/>
            <a:ext cx="1472340" cy="14723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C599276-1147-4540-978A-A9FAC91CA1C8}"/>
              </a:ext>
            </a:extLst>
          </p:cNvPr>
          <p:cNvSpPr txBox="1"/>
          <p:nvPr/>
        </p:nvSpPr>
        <p:spPr>
          <a:xfrm>
            <a:off x="3016628" y="2449154"/>
            <a:ext cx="4064571" cy="2246769"/>
          </a:xfrm>
          <a:prstGeom prst="rect">
            <a:avLst/>
          </a:prstGeom>
          <a:noFill/>
        </p:spPr>
        <p:txBody>
          <a:bodyPr wrap="square">
            <a:spAutoFit/>
          </a:bodyPr>
          <a:lstStyle/>
          <a:p>
            <a:pPr marL="285750" indent="-285750">
              <a:buFont typeface="Wingdings" panose="05000000000000000000" pitchFamily="2" charset="2"/>
              <a:buChar char="Ø"/>
            </a:pPr>
            <a:r>
              <a:rPr lang="en-US" sz="2000" dirty="0">
                <a:latin typeface="Amasis MT Pro Medium" panose="02040604050005020304" pitchFamily="18" charset="0"/>
              </a:rPr>
              <a:t>Surd Expressions</a:t>
            </a:r>
          </a:p>
          <a:p>
            <a:pPr marL="285750" indent="-285750">
              <a:buFont typeface="Wingdings" panose="05000000000000000000" pitchFamily="2" charset="2"/>
              <a:buChar char="Ø"/>
            </a:pPr>
            <a:r>
              <a:rPr lang="en-US" sz="2000" dirty="0">
                <a:latin typeface="Amasis MT Pro Medium" panose="02040604050005020304" pitchFamily="18" charset="0"/>
              </a:rPr>
              <a:t>Perfect Square Trinomials</a:t>
            </a:r>
          </a:p>
          <a:p>
            <a:pPr marL="285750" indent="-285750">
              <a:buFont typeface="Wingdings" panose="05000000000000000000" pitchFamily="2" charset="2"/>
              <a:buChar char="Ø"/>
            </a:pPr>
            <a:r>
              <a:rPr lang="en-US" sz="2000" dirty="0">
                <a:latin typeface="Amasis MT Pro Medium" panose="02040604050005020304" pitchFamily="18" charset="0"/>
              </a:rPr>
              <a:t>Theorem of Pythagoras</a:t>
            </a:r>
          </a:p>
          <a:p>
            <a:pPr marL="285750" indent="-285750">
              <a:buFont typeface="Wingdings" panose="05000000000000000000" pitchFamily="2" charset="2"/>
              <a:buChar char="Ø"/>
            </a:pPr>
            <a:r>
              <a:rPr lang="en-US" sz="2000" dirty="0">
                <a:latin typeface="Amasis MT Pro Medium" panose="02040604050005020304" pitchFamily="18" charset="0"/>
              </a:rPr>
              <a:t>Rationalizing the denominator</a:t>
            </a:r>
          </a:p>
          <a:p>
            <a:pPr marL="285750" indent="-285750">
              <a:buFont typeface="Wingdings" panose="05000000000000000000" pitchFamily="2" charset="2"/>
              <a:buChar char="Ø"/>
            </a:pPr>
            <a:r>
              <a:rPr lang="en-US" sz="2000" dirty="0">
                <a:latin typeface="Amasis MT Pro Medium" panose="02040604050005020304" pitchFamily="18" charset="0"/>
              </a:rPr>
              <a:t>Factorization of zero</a:t>
            </a:r>
          </a:p>
          <a:p>
            <a:pPr marL="285750" indent="-285750">
              <a:buFont typeface="Wingdings" panose="05000000000000000000" pitchFamily="2" charset="2"/>
              <a:buChar char="Ø"/>
            </a:pPr>
            <a:r>
              <a:rPr lang="en-US" sz="2000" dirty="0">
                <a:latin typeface="Amasis MT Pro Medium" panose="02040604050005020304" pitchFamily="18" charset="0"/>
              </a:rPr>
              <a:t>Inequalities</a:t>
            </a:r>
            <a:br>
              <a:rPr lang="en-US" sz="2000" dirty="0">
                <a:latin typeface="Amasis MT Pro Medium" panose="02040604050005020304" pitchFamily="18" charset="0"/>
              </a:rPr>
            </a:br>
            <a:endParaRPr lang="en-US" sz="2000" dirty="0"/>
          </a:p>
        </p:txBody>
      </p:sp>
      <p:pic>
        <p:nvPicPr>
          <p:cNvPr id="5" name="Picture 4" descr="A computer monitor with a graduation cap on top&#10;&#10;Description automatically generated">
            <a:extLst>
              <a:ext uri="{FF2B5EF4-FFF2-40B4-BE49-F238E27FC236}">
                <a16:creationId xmlns:a16="http://schemas.microsoft.com/office/drawing/2014/main" id="{A7BBD9A1-6A5B-2D1B-3258-312D4093D8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78" y="87536"/>
            <a:ext cx="956393" cy="1296096"/>
          </a:xfrm>
          <a:prstGeom prst="rect">
            <a:avLst/>
          </a:prstGeom>
        </p:spPr>
      </p:pic>
      <p:grpSp>
        <p:nvGrpSpPr>
          <p:cNvPr id="6" name="Group 5">
            <a:extLst>
              <a:ext uri="{FF2B5EF4-FFF2-40B4-BE49-F238E27FC236}">
                <a16:creationId xmlns:a16="http://schemas.microsoft.com/office/drawing/2014/main" id="{1C3E31A9-D480-FEA1-D337-911A7653AFFE}"/>
              </a:ext>
            </a:extLst>
          </p:cNvPr>
          <p:cNvGrpSpPr/>
          <p:nvPr/>
        </p:nvGrpSpPr>
        <p:grpSpPr>
          <a:xfrm>
            <a:off x="6400800" y="5301104"/>
            <a:ext cx="2839841" cy="1459184"/>
            <a:chOff x="9084089" y="4695237"/>
            <a:chExt cx="2839841" cy="1459184"/>
          </a:xfrm>
        </p:grpSpPr>
        <p:sp>
          <p:nvSpPr>
            <p:cNvPr id="7" name="TextBox 6">
              <a:extLst>
                <a:ext uri="{FF2B5EF4-FFF2-40B4-BE49-F238E27FC236}">
                  <a16:creationId xmlns:a16="http://schemas.microsoft.com/office/drawing/2014/main" id="{594101BB-6D3A-DEA1-4E19-90E556344F02}"/>
                </a:ext>
              </a:extLst>
            </p:cNvPr>
            <p:cNvSpPr txBox="1"/>
            <p:nvPr/>
          </p:nvSpPr>
          <p:spPr>
            <a:xfrm>
              <a:off x="9084089" y="4695237"/>
              <a:ext cx="2839841" cy="646331"/>
            </a:xfrm>
            <a:prstGeom prst="rect">
              <a:avLst/>
            </a:prstGeom>
            <a:noFill/>
          </p:spPr>
          <p:txBody>
            <a:bodyPr wrap="square">
              <a:spAutoFit/>
            </a:bodyPr>
            <a:lstStyle/>
            <a:p>
              <a:r>
                <a:rPr lang="en-US" i="0" dirty="0">
                  <a:solidFill>
                    <a:srgbClr val="333333"/>
                  </a:solidFill>
                  <a:effectLst/>
                  <a:latin typeface="Amasis MT Pro Medium" panose="02040604050005020304" pitchFamily="18" charset="0"/>
                </a:rPr>
                <a:t>Ms. Togzhan Nurtayeva</a:t>
              </a:r>
            </a:p>
            <a:p>
              <a:r>
                <a:rPr lang="en-US" i="0" dirty="0">
                  <a:solidFill>
                    <a:srgbClr val="333333"/>
                  </a:solidFill>
                  <a:effectLst/>
                  <a:latin typeface="Amasis MT Pro Medium" panose="02040604050005020304" pitchFamily="18" charset="0"/>
                </a:rPr>
                <a:t>Course Code: IT 161/A</a:t>
              </a:r>
              <a:endParaRPr lang="en-US" dirty="0">
                <a:latin typeface="Amasis MT Pro Medium" panose="02040604050005020304" pitchFamily="18" charset="0"/>
              </a:endParaRPr>
            </a:p>
          </p:txBody>
        </p:sp>
        <p:sp>
          <p:nvSpPr>
            <p:cNvPr id="9" name="TextBox 8">
              <a:extLst>
                <a:ext uri="{FF2B5EF4-FFF2-40B4-BE49-F238E27FC236}">
                  <a16:creationId xmlns:a16="http://schemas.microsoft.com/office/drawing/2014/main" id="{E5371D98-9102-7DBE-8D98-254F5C60C06F}"/>
                </a:ext>
              </a:extLst>
            </p:cNvPr>
            <p:cNvSpPr txBox="1"/>
            <p:nvPr/>
          </p:nvSpPr>
          <p:spPr>
            <a:xfrm>
              <a:off x="9084089" y="5231091"/>
              <a:ext cx="1992853" cy="923330"/>
            </a:xfrm>
            <a:prstGeom prst="rect">
              <a:avLst/>
            </a:prstGeom>
            <a:noFill/>
          </p:spPr>
          <p:txBody>
            <a:bodyPr wrap="none" rtlCol="0">
              <a:spAutoFit/>
            </a:bodyPr>
            <a:lstStyle/>
            <a:p>
              <a:r>
                <a:rPr lang="en-US" dirty="0">
                  <a:latin typeface="Amasis MT Pro Medium" panose="02040604050005020304" pitchFamily="18" charset="0"/>
                </a:rPr>
                <a:t>Semester 1</a:t>
              </a:r>
            </a:p>
            <a:p>
              <a:r>
                <a:rPr lang="en-US" dirty="0">
                  <a:latin typeface="Amasis MT Pro Medium" panose="02040604050005020304" pitchFamily="18" charset="0"/>
                </a:rPr>
                <a:t>Week 3-4</a:t>
              </a:r>
            </a:p>
            <a:p>
              <a:r>
                <a:rPr lang="en-US" dirty="0">
                  <a:latin typeface="Amasis MT Pro Medium" panose="02040604050005020304" pitchFamily="18" charset="0"/>
                </a:rPr>
                <a:t>Date: 20.12.2023 </a:t>
              </a:r>
            </a:p>
          </p:txBody>
        </p:sp>
      </p:grpSp>
    </p:spTree>
    <p:extLst>
      <p:ext uri="{BB962C8B-B14F-4D97-AF65-F5344CB8AC3E}">
        <p14:creationId xmlns:p14="http://schemas.microsoft.com/office/powerpoint/2010/main" val="2673160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ector back to school doodle elements pattern or background. Study and  learning objects. Book, notebook, bag, ball, chalkboard illustration Stock  Vector | Adobe Stock">
            <a:extLst>
              <a:ext uri="{FF2B5EF4-FFF2-40B4-BE49-F238E27FC236}">
                <a16:creationId xmlns:a16="http://schemas.microsoft.com/office/drawing/2014/main" id="{D32B8BFB-FF0D-43B1-AD40-B4D652830811}"/>
              </a:ext>
            </a:extLst>
          </p:cNvPr>
          <p:cNvPicPr>
            <a:picLocks noChangeAspect="1" noChangeArrowheads="1"/>
          </p:cNvPicPr>
          <p:nvPr/>
        </p:nvPicPr>
        <p:blipFill>
          <a:blip r:embed="rId2">
            <a:alphaModFix amt="9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53A7763-1A5C-4AFD-BE76-3E68854AE205}"/>
              </a:ext>
            </a:extLst>
          </p:cNvPr>
          <p:cNvSpPr txBox="1"/>
          <p:nvPr/>
        </p:nvSpPr>
        <p:spPr>
          <a:xfrm>
            <a:off x="457200" y="304800"/>
            <a:ext cx="1877437" cy="646331"/>
          </a:xfrm>
          <a:prstGeom prst="rect">
            <a:avLst/>
          </a:prstGeom>
          <a:noFill/>
        </p:spPr>
        <p:txBody>
          <a:bodyPr wrap="none" rtlCol="0">
            <a:spAutoFit/>
          </a:bodyPr>
          <a:lstStyle/>
          <a:p>
            <a:r>
              <a:rPr lang="en-US" sz="3600" dirty="0">
                <a:latin typeface="Amasis MT Pro Medium" panose="02040604050005020304" pitchFamily="18" charset="0"/>
              </a:rPr>
              <a:t>Practice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1526816-FEA7-4418-B13B-34CEE1F0D6F7}"/>
                  </a:ext>
                </a:extLst>
              </p:cNvPr>
              <p:cNvSpPr txBox="1"/>
              <p:nvPr/>
            </p:nvSpPr>
            <p:spPr>
              <a:xfrm>
                <a:off x="4665063" y="1546987"/>
                <a:ext cx="4572000" cy="403124"/>
              </a:xfrm>
              <a:prstGeom prst="rect">
                <a:avLst/>
              </a:prstGeom>
              <a:noFill/>
            </p:spPr>
            <p:txBody>
              <a:bodyPr wrap="square">
                <a:spAutoFit/>
              </a:bodyPr>
              <a:lstStyle/>
              <a:p>
                <a:pPr marL="285750" indent="-285750">
                  <a:buFont typeface="Wingdings" panose="05000000000000000000" pitchFamily="2" charset="2"/>
                  <a:buChar char="v"/>
                </a:pPr>
                <a14:m>
                  <m:oMath xmlns:m="http://schemas.openxmlformats.org/officeDocument/2006/math">
                    <m:r>
                      <a:rPr lang="en-US" b="0" i="1" dirty="0" smtClean="0">
                        <a:solidFill>
                          <a:srgbClr val="000000"/>
                        </a:solidFill>
                        <a:effectLst/>
                        <a:latin typeface="Cambria Math" panose="02040503050406030204" pitchFamily="18" charset="0"/>
                      </a:rPr>
                      <m:t>49</m:t>
                    </m:r>
                    <m:r>
                      <a:rPr lang="en-US" b="0" i="1" dirty="0" smtClean="0">
                        <a:solidFill>
                          <a:srgbClr val="000000"/>
                        </a:solidFill>
                        <a:effectLst/>
                        <a:latin typeface="Cambria Math" panose="02040503050406030204" pitchFamily="18" charset="0"/>
                      </a:rPr>
                      <m:t>𝑥</m:t>
                    </m:r>
                    <m:r>
                      <a:rPr lang="en-US" b="0" i="1" baseline="30000" dirty="0">
                        <a:solidFill>
                          <a:srgbClr val="000000"/>
                        </a:solidFill>
                        <a:effectLst/>
                        <a:latin typeface="Cambria Math" panose="02040503050406030204" pitchFamily="18" charset="0"/>
                      </a:rPr>
                      <m:t>2</m:t>
                    </m:r>
                    <m:r>
                      <a:rPr lang="en-US" b="0" i="1" dirty="0">
                        <a:solidFill>
                          <a:srgbClr val="000000"/>
                        </a:solidFill>
                        <a:effectLst/>
                        <a:latin typeface="Cambria Math" panose="02040503050406030204" pitchFamily="18" charset="0"/>
                      </a:rPr>
                      <m:t> + 84</m:t>
                    </m:r>
                    <m:r>
                      <a:rPr lang="en-US" b="0" i="1" dirty="0">
                        <a:solidFill>
                          <a:srgbClr val="000000"/>
                        </a:solidFill>
                        <a:effectLst/>
                        <a:latin typeface="Cambria Math" panose="02040503050406030204" pitchFamily="18" charset="0"/>
                      </a:rPr>
                      <m:t>𝑥</m:t>
                    </m:r>
                    <m:r>
                      <a:rPr lang="en-US" b="0" i="1" dirty="0">
                        <a:solidFill>
                          <a:srgbClr val="000000"/>
                        </a:solidFill>
                        <a:effectLst/>
                        <a:latin typeface="Cambria Math" panose="02040503050406030204" pitchFamily="18" charset="0"/>
                      </a:rPr>
                      <m:t> + 36</m:t>
                    </m:r>
                  </m:oMath>
                </a14:m>
                <a:endParaRPr lang="en-US" dirty="0"/>
              </a:p>
            </p:txBody>
          </p:sp>
        </mc:Choice>
        <mc:Fallback xmlns="">
          <p:sp>
            <p:nvSpPr>
              <p:cNvPr id="4" name="TextBox 3">
                <a:extLst>
                  <a:ext uri="{FF2B5EF4-FFF2-40B4-BE49-F238E27FC236}">
                    <a16:creationId xmlns:a16="http://schemas.microsoft.com/office/drawing/2014/main" id="{11526816-FEA7-4418-B13B-34CEE1F0D6F7}"/>
                  </a:ext>
                </a:extLst>
              </p:cNvPr>
              <p:cNvSpPr txBox="1">
                <a:spLocks noRot="1" noChangeAspect="1" noMove="1" noResize="1" noEditPoints="1" noAdjustHandles="1" noChangeArrowheads="1" noChangeShapeType="1" noTextEdit="1"/>
              </p:cNvSpPr>
              <p:nvPr/>
            </p:nvSpPr>
            <p:spPr>
              <a:xfrm>
                <a:off x="4665063" y="1546987"/>
                <a:ext cx="4572000" cy="403124"/>
              </a:xfrm>
              <a:prstGeom prst="rect">
                <a:avLst/>
              </a:prstGeom>
              <a:blipFill>
                <a:blip r:embed="rId3"/>
                <a:stretch>
                  <a:fillRect l="-800" t="-3030" b="-212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2CBBDF3-ABFC-4696-B3CE-03D6303CB8BE}"/>
                  </a:ext>
                </a:extLst>
              </p:cNvPr>
              <p:cNvSpPr txBox="1"/>
              <p:nvPr/>
            </p:nvSpPr>
            <p:spPr>
              <a:xfrm>
                <a:off x="4666235" y="4328014"/>
                <a:ext cx="4572000" cy="403124"/>
              </a:xfrm>
              <a:prstGeom prst="rect">
                <a:avLst/>
              </a:prstGeom>
              <a:noFill/>
            </p:spPr>
            <p:txBody>
              <a:bodyPr wrap="square">
                <a:spAutoFit/>
              </a:bodyPr>
              <a:lstStyle/>
              <a:p>
                <a:pPr marL="285750" indent="-285750">
                  <a:buFont typeface="Wingdings" panose="05000000000000000000" pitchFamily="2" charset="2"/>
                  <a:buChar char="v"/>
                </a:pPr>
                <a14:m>
                  <m:oMath xmlns:m="http://schemas.openxmlformats.org/officeDocument/2006/math">
                    <m:r>
                      <a:rPr lang="en-US" b="0" i="1" dirty="0" smtClean="0">
                        <a:solidFill>
                          <a:srgbClr val="000000"/>
                        </a:solidFill>
                        <a:effectLst/>
                        <a:latin typeface="Cambria Math" panose="02040503050406030204" pitchFamily="18" charset="0"/>
                      </a:rPr>
                      <m:t>81</m:t>
                    </m:r>
                    <m:r>
                      <a:rPr lang="en-US" b="0" i="1" dirty="0" smtClean="0">
                        <a:solidFill>
                          <a:srgbClr val="000000"/>
                        </a:solidFill>
                        <a:effectLst/>
                        <a:latin typeface="Cambria Math" panose="02040503050406030204" pitchFamily="18" charset="0"/>
                      </a:rPr>
                      <m:t>𝑥</m:t>
                    </m:r>
                    <m:r>
                      <a:rPr lang="en-US" b="0" i="1" baseline="30000" dirty="0">
                        <a:solidFill>
                          <a:srgbClr val="000000"/>
                        </a:solidFill>
                        <a:effectLst/>
                        <a:latin typeface="Cambria Math" panose="02040503050406030204" pitchFamily="18" charset="0"/>
                      </a:rPr>
                      <m:t>2</m:t>
                    </m:r>
                    <m:r>
                      <a:rPr lang="en-US" b="0" i="1" dirty="0">
                        <a:solidFill>
                          <a:srgbClr val="000000"/>
                        </a:solidFill>
                        <a:effectLst/>
                        <a:latin typeface="Cambria Math" panose="02040503050406030204" pitchFamily="18" charset="0"/>
                      </a:rPr>
                      <m:t> − 180</m:t>
                    </m:r>
                    <m:r>
                      <a:rPr lang="en-US" b="0" i="1" dirty="0">
                        <a:solidFill>
                          <a:srgbClr val="000000"/>
                        </a:solidFill>
                        <a:effectLst/>
                        <a:latin typeface="Cambria Math" panose="02040503050406030204" pitchFamily="18" charset="0"/>
                      </a:rPr>
                      <m:t>𝑥</m:t>
                    </m:r>
                    <m:r>
                      <a:rPr lang="en-US" b="0" i="1" dirty="0">
                        <a:solidFill>
                          <a:srgbClr val="000000"/>
                        </a:solidFill>
                        <a:effectLst/>
                        <a:latin typeface="Cambria Math" panose="02040503050406030204" pitchFamily="18" charset="0"/>
                      </a:rPr>
                      <m:t> + 100</m:t>
                    </m:r>
                  </m:oMath>
                </a14:m>
                <a:endParaRPr lang="en-US" dirty="0"/>
              </a:p>
            </p:txBody>
          </p:sp>
        </mc:Choice>
        <mc:Fallback xmlns="">
          <p:sp>
            <p:nvSpPr>
              <p:cNvPr id="6" name="TextBox 5">
                <a:extLst>
                  <a:ext uri="{FF2B5EF4-FFF2-40B4-BE49-F238E27FC236}">
                    <a16:creationId xmlns:a16="http://schemas.microsoft.com/office/drawing/2014/main" id="{22CBBDF3-ABFC-4696-B3CE-03D6303CB8BE}"/>
                  </a:ext>
                </a:extLst>
              </p:cNvPr>
              <p:cNvSpPr txBox="1">
                <a:spLocks noRot="1" noChangeAspect="1" noMove="1" noResize="1" noEditPoints="1" noAdjustHandles="1" noChangeArrowheads="1" noChangeShapeType="1" noTextEdit="1"/>
              </p:cNvSpPr>
              <p:nvPr/>
            </p:nvSpPr>
            <p:spPr>
              <a:xfrm>
                <a:off x="4666235" y="4328014"/>
                <a:ext cx="4572000" cy="403124"/>
              </a:xfrm>
              <a:prstGeom prst="rect">
                <a:avLst/>
              </a:prstGeom>
              <a:blipFill>
                <a:blip r:embed="rId4"/>
                <a:stretch>
                  <a:fillRect l="-800" t="-3030" b="-212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34736A7-BA72-4769-BB83-DC1777B7C2B7}"/>
                  </a:ext>
                </a:extLst>
              </p:cNvPr>
              <p:cNvSpPr txBox="1"/>
              <p:nvPr/>
            </p:nvSpPr>
            <p:spPr>
              <a:xfrm>
                <a:off x="4666235" y="3569057"/>
                <a:ext cx="4572000" cy="403124"/>
              </a:xfrm>
              <a:prstGeom prst="rect">
                <a:avLst/>
              </a:prstGeom>
              <a:noFill/>
            </p:spPr>
            <p:txBody>
              <a:bodyPr wrap="square">
                <a:spAutoFit/>
              </a:bodyPr>
              <a:lstStyle/>
              <a:p>
                <a:pPr marL="285750" indent="-285750">
                  <a:buFont typeface="Wingdings" panose="05000000000000000000" pitchFamily="2" charset="2"/>
                  <a:buChar char="v"/>
                </a:pPr>
                <a14:m>
                  <m:oMath xmlns:m="http://schemas.openxmlformats.org/officeDocument/2006/math">
                    <m:r>
                      <a:rPr lang="en-US" b="0" i="1" dirty="0" smtClean="0">
                        <a:solidFill>
                          <a:srgbClr val="000000"/>
                        </a:solidFill>
                        <a:effectLst/>
                        <a:latin typeface="Cambria Math" panose="02040503050406030204" pitchFamily="18" charset="0"/>
                      </a:rPr>
                      <m:t>9</m:t>
                    </m:r>
                    <m:r>
                      <a:rPr lang="en-US" b="0" i="1" dirty="0" smtClean="0">
                        <a:solidFill>
                          <a:srgbClr val="000000"/>
                        </a:solidFill>
                        <a:effectLst/>
                        <a:latin typeface="Cambria Math" panose="02040503050406030204" pitchFamily="18" charset="0"/>
                      </a:rPr>
                      <m:t>𝑥</m:t>
                    </m:r>
                    <m:r>
                      <a:rPr lang="en-US" b="0" i="1" baseline="30000" dirty="0" smtClean="0">
                        <a:solidFill>
                          <a:srgbClr val="000000"/>
                        </a:solidFill>
                        <a:effectLst/>
                        <a:latin typeface="Cambria Math" panose="02040503050406030204" pitchFamily="18" charset="0"/>
                      </a:rPr>
                      <m:t>2</m:t>
                    </m:r>
                    <m:r>
                      <a:rPr lang="en-US" b="0" i="1" dirty="0" smtClean="0">
                        <a:solidFill>
                          <a:srgbClr val="000000"/>
                        </a:solidFill>
                        <a:effectLst/>
                        <a:latin typeface="Cambria Math" panose="02040503050406030204" pitchFamily="18" charset="0"/>
                      </a:rPr>
                      <m:t> − 12</m:t>
                    </m:r>
                    <m:r>
                      <a:rPr lang="en-US" b="0" i="1" dirty="0" smtClean="0">
                        <a:solidFill>
                          <a:srgbClr val="000000"/>
                        </a:solidFill>
                        <a:effectLst/>
                        <a:latin typeface="Cambria Math" panose="02040503050406030204" pitchFamily="18" charset="0"/>
                      </a:rPr>
                      <m:t>𝑥</m:t>
                    </m:r>
                    <m:r>
                      <a:rPr lang="en-US" b="0" i="1" dirty="0" smtClean="0">
                        <a:solidFill>
                          <a:srgbClr val="000000"/>
                        </a:solidFill>
                        <a:effectLst/>
                        <a:latin typeface="Cambria Math" panose="02040503050406030204" pitchFamily="18" charset="0"/>
                      </a:rPr>
                      <m:t> + 4</m:t>
                    </m:r>
                  </m:oMath>
                </a14:m>
                <a:endParaRPr lang="en-US" dirty="0"/>
              </a:p>
            </p:txBody>
          </p:sp>
        </mc:Choice>
        <mc:Fallback xmlns="">
          <p:sp>
            <p:nvSpPr>
              <p:cNvPr id="8" name="TextBox 7">
                <a:extLst>
                  <a:ext uri="{FF2B5EF4-FFF2-40B4-BE49-F238E27FC236}">
                    <a16:creationId xmlns:a16="http://schemas.microsoft.com/office/drawing/2014/main" id="{034736A7-BA72-4769-BB83-DC1777B7C2B7}"/>
                  </a:ext>
                </a:extLst>
              </p:cNvPr>
              <p:cNvSpPr txBox="1">
                <a:spLocks noRot="1" noChangeAspect="1" noMove="1" noResize="1" noEditPoints="1" noAdjustHandles="1" noChangeArrowheads="1" noChangeShapeType="1" noTextEdit="1"/>
              </p:cNvSpPr>
              <p:nvPr/>
            </p:nvSpPr>
            <p:spPr>
              <a:xfrm>
                <a:off x="4666235" y="3569057"/>
                <a:ext cx="4572000" cy="403124"/>
              </a:xfrm>
              <a:prstGeom prst="rect">
                <a:avLst/>
              </a:prstGeom>
              <a:blipFill>
                <a:blip r:embed="rId5"/>
                <a:stretch>
                  <a:fillRect l="-800" t="-1493" b="-194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9511EB4-6C59-4456-A269-7CB18D7CE2B4}"/>
                  </a:ext>
                </a:extLst>
              </p:cNvPr>
              <p:cNvSpPr txBox="1"/>
              <p:nvPr/>
            </p:nvSpPr>
            <p:spPr>
              <a:xfrm>
                <a:off x="4665063" y="5095661"/>
                <a:ext cx="4572000" cy="403124"/>
              </a:xfrm>
              <a:prstGeom prst="rect">
                <a:avLst/>
              </a:prstGeom>
              <a:noFill/>
            </p:spPr>
            <p:txBody>
              <a:bodyPr wrap="square">
                <a:spAutoFit/>
              </a:bodyPr>
              <a:lstStyle/>
              <a:p>
                <a:pPr marL="285750" indent="-285750">
                  <a:buFont typeface="Wingdings" panose="05000000000000000000" pitchFamily="2" charset="2"/>
                  <a:buChar char="v"/>
                </a:pPr>
                <a14:m>
                  <m:oMath xmlns:m="http://schemas.openxmlformats.org/officeDocument/2006/math">
                    <m:r>
                      <a:rPr lang="en-US" b="0" i="1" dirty="0" smtClean="0">
                        <a:solidFill>
                          <a:srgbClr val="000000"/>
                        </a:solidFill>
                        <a:effectLst/>
                        <a:latin typeface="Cambria Math" panose="02040503050406030204" pitchFamily="18" charset="0"/>
                      </a:rPr>
                      <m:t>36</m:t>
                    </m:r>
                    <m:r>
                      <a:rPr lang="en-US" b="0" i="1" dirty="0" smtClean="0">
                        <a:solidFill>
                          <a:srgbClr val="000000"/>
                        </a:solidFill>
                        <a:effectLst/>
                        <a:latin typeface="Cambria Math" panose="02040503050406030204" pitchFamily="18" charset="0"/>
                      </a:rPr>
                      <m:t>𝑥</m:t>
                    </m:r>
                    <m:r>
                      <a:rPr lang="en-US" b="0" i="1" baseline="30000" dirty="0" smtClean="0">
                        <a:solidFill>
                          <a:srgbClr val="000000"/>
                        </a:solidFill>
                        <a:effectLst/>
                        <a:latin typeface="Cambria Math" panose="02040503050406030204" pitchFamily="18" charset="0"/>
                      </a:rPr>
                      <m:t>2</m:t>
                    </m:r>
                    <m:r>
                      <a:rPr lang="en-US" b="0" i="1" dirty="0" smtClean="0">
                        <a:solidFill>
                          <a:srgbClr val="000000"/>
                        </a:solidFill>
                        <a:effectLst/>
                        <a:latin typeface="Cambria Math" panose="02040503050406030204" pitchFamily="18" charset="0"/>
                      </a:rPr>
                      <m:t> + 132</m:t>
                    </m:r>
                    <m:r>
                      <a:rPr lang="en-US" b="0" i="1" dirty="0" smtClean="0">
                        <a:solidFill>
                          <a:srgbClr val="000000"/>
                        </a:solidFill>
                        <a:effectLst/>
                        <a:latin typeface="Cambria Math" panose="02040503050406030204" pitchFamily="18" charset="0"/>
                      </a:rPr>
                      <m:t>𝑥</m:t>
                    </m:r>
                    <m:r>
                      <a:rPr lang="en-US" b="0" i="1" dirty="0" smtClean="0">
                        <a:solidFill>
                          <a:srgbClr val="000000"/>
                        </a:solidFill>
                        <a:effectLst/>
                        <a:latin typeface="Cambria Math" panose="02040503050406030204" pitchFamily="18" charset="0"/>
                      </a:rPr>
                      <m:t> + 121</m:t>
                    </m:r>
                  </m:oMath>
                </a14:m>
                <a:endParaRPr lang="en-US" dirty="0"/>
              </a:p>
            </p:txBody>
          </p:sp>
        </mc:Choice>
        <mc:Fallback xmlns="">
          <p:sp>
            <p:nvSpPr>
              <p:cNvPr id="10" name="TextBox 9">
                <a:extLst>
                  <a:ext uri="{FF2B5EF4-FFF2-40B4-BE49-F238E27FC236}">
                    <a16:creationId xmlns:a16="http://schemas.microsoft.com/office/drawing/2014/main" id="{A9511EB4-6C59-4456-A269-7CB18D7CE2B4}"/>
                  </a:ext>
                </a:extLst>
              </p:cNvPr>
              <p:cNvSpPr txBox="1">
                <a:spLocks noRot="1" noChangeAspect="1" noMove="1" noResize="1" noEditPoints="1" noAdjustHandles="1" noChangeArrowheads="1" noChangeShapeType="1" noTextEdit="1"/>
              </p:cNvSpPr>
              <p:nvPr/>
            </p:nvSpPr>
            <p:spPr>
              <a:xfrm>
                <a:off x="4665063" y="5095661"/>
                <a:ext cx="4572000" cy="403124"/>
              </a:xfrm>
              <a:prstGeom prst="rect">
                <a:avLst/>
              </a:prstGeom>
              <a:blipFill>
                <a:blip r:embed="rId6"/>
                <a:stretch>
                  <a:fillRect l="-800" t="-3030" b="-212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AFA6FFA-2B8B-44DB-B22E-E2455BEA8642}"/>
                  </a:ext>
                </a:extLst>
              </p:cNvPr>
              <p:cNvSpPr txBox="1"/>
              <p:nvPr/>
            </p:nvSpPr>
            <p:spPr>
              <a:xfrm>
                <a:off x="457200" y="1573549"/>
                <a:ext cx="4572000" cy="369332"/>
              </a:xfrm>
              <a:prstGeom prst="rect">
                <a:avLst/>
              </a:prstGeom>
              <a:noFill/>
            </p:spPr>
            <p:txBody>
              <a:bodyPr wrap="square">
                <a:spAutoFit/>
              </a:bodyPr>
              <a:lstStyle/>
              <a:p>
                <a:pPr marL="285750" indent="-285750">
                  <a:buFont typeface="Wingdings" panose="05000000000000000000" pitchFamily="2" charset="2"/>
                  <a:buChar char="v"/>
                </a:pPr>
                <a:r>
                  <a:rPr lang="en-US" dirty="0"/>
                  <a:t> </a:t>
                </a:r>
                <a14:m>
                  <m:oMath xmlns:m="http://schemas.openxmlformats.org/officeDocument/2006/math">
                    <m:r>
                      <a:rPr lang="en-US" i="1" dirty="0" smtClean="0">
                        <a:latin typeface="Cambria Math" panose="02040503050406030204" pitchFamily="18" charset="0"/>
                      </a:rPr>
                      <m:t>64</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𝑛</m:t>
                        </m:r>
                      </m:e>
                      <m:sup>
                        <m:r>
                          <a:rPr lang="en-US" b="0" i="1" dirty="0" smtClean="0">
                            <a:latin typeface="Cambria Math" panose="02040503050406030204" pitchFamily="18" charset="0"/>
                          </a:rPr>
                          <m:t>2</m:t>
                        </m:r>
                      </m:sup>
                    </m:sSup>
                    <m:r>
                      <a:rPr lang="en-US" i="1" dirty="0" smtClean="0">
                        <a:latin typeface="Cambria Math" panose="02040503050406030204" pitchFamily="18" charset="0"/>
                      </a:rPr>
                      <m:t>− 32</m:t>
                    </m:r>
                    <m:r>
                      <a:rPr lang="en-US" i="1" dirty="0" smtClean="0">
                        <a:latin typeface="Cambria Math" panose="02040503050406030204" pitchFamily="18" charset="0"/>
                      </a:rPr>
                      <m:t>𝑛</m:t>
                    </m:r>
                    <m:r>
                      <a:rPr lang="en-US" i="1" dirty="0" smtClean="0">
                        <a:latin typeface="Cambria Math" panose="02040503050406030204" pitchFamily="18" charset="0"/>
                      </a:rPr>
                      <m:t>+4</m:t>
                    </m:r>
                  </m:oMath>
                </a14:m>
                <a:endParaRPr lang="en-US" dirty="0"/>
              </a:p>
            </p:txBody>
          </p:sp>
        </mc:Choice>
        <mc:Fallback xmlns="">
          <p:sp>
            <p:nvSpPr>
              <p:cNvPr id="12" name="TextBox 11">
                <a:extLst>
                  <a:ext uri="{FF2B5EF4-FFF2-40B4-BE49-F238E27FC236}">
                    <a16:creationId xmlns:a16="http://schemas.microsoft.com/office/drawing/2014/main" id="{8AFA6FFA-2B8B-44DB-B22E-E2455BEA8642}"/>
                  </a:ext>
                </a:extLst>
              </p:cNvPr>
              <p:cNvSpPr txBox="1">
                <a:spLocks noRot="1" noChangeAspect="1" noMove="1" noResize="1" noEditPoints="1" noAdjustHandles="1" noChangeArrowheads="1" noChangeShapeType="1" noTextEdit="1"/>
              </p:cNvSpPr>
              <p:nvPr/>
            </p:nvSpPr>
            <p:spPr>
              <a:xfrm>
                <a:off x="457200" y="1573549"/>
                <a:ext cx="4572000" cy="369332"/>
              </a:xfrm>
              <a:prstGeom prst="rect">
                <a:avLst/>
              </a:prstGeom>
              <a:blipFill>
                <a:blip r:embed="rId7"/>
                <a:stretch>
                  <a:fillRect l="-800" t="-3279"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46B0C81-4D9F-41F8-8FAE-C39C77B7748F}"/>
                  </a:ext>
                </a:extLst>
              </p:cNvPr>
              <p:cNvSpPr txBox="1"/>
              <p:nvPr/>
            </p:nvSpPr>
            <p:spPr>
              <a:xfrm>
                <a:off x="457200" y="5819832"/>
                <a:ext cx="4572000" cy="369332"/>
              </a:xfrm>
              <a:prstGeom prst="rect">
                <a:avLst/>
              </a:prstGeom>
              <a:noFill/>
            </p:spPr>
            <p:txBody>
              <a:bodyPr wrap="square">
                <a:spAutoFit/>
              </a:bodyPr>
              <a:lstStyle/>
              <a:p>
                <a:pPr marL="285750" indent="-285750">
                  <a:buFont typeface="Wingdings" panose="05000000000000000000" pitchFamily="2" charset="2"/>
                  <a:buChar char="v"/>
                </a:pPr>
                <a14:m>
                  <m:oMath xmlns:m="http://schemas.openxmlformats.org/officeDocument/2006/math">
                    <m:r>
                      <a:rPr lang="en-US" i="1" dirty="0" smtClean="0">
                        <a:latin typeface="Cambria Math" panose="02040503050406030204" pitchFamily="18" charset="0"/>
                      </a:rPr>
                      <m:t> 640</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𝑣</m:t>
                        </m:r>
                      </m:e>
                      <m:sup>
                        <m:r>
                          <a:rPr lang="en-US" b="0" i="1" dirty="0" smtClean="0">
                            <a:latin typeface="Cambria Math" panose="02040503050406030204" pitchFamily="18" charset="0"/>
                          </a:rPr>
                          <m:t>2</m:t>
                        </m:r>
                      </m:sup>
                    </m:sSup>
                    <m:r>
                      <a:rPr lang="en-US" i="1" dirty="0" smtClean="0">
                        <a:latin typeface="Cambria Math" panose="02040503050406030204" pitchFamily="18" charset="0"/>
                      </a:rPr>
                      <m:t>+1120</m:t>
                    </m:r>
                    <m:r>
                      <a:rPr lang="en-US" i="1" dirty="0" smtClean="0">
                        <a:latin typeface="Cambria Math" panose="02040503050406030204" pitchFamily="18" charset="0"/>
                      </a:rPr>
                      <m:t>𝑣</m:t>
                    </m:r>
                    <m:r>
                      <a:rPr lang="en-US" i="1" dirty="0" smtClean="0">
                        <a:latin typeface="Cambria Math" panose="02040503050406030204" pitchFamily="18" charset="0"/>
                      </a:rPr>
                      <m:t>+490</m:t>
                    </m:r>
                  </m:oMath>
                </a14:m>
                <a:endParaRPr lang="en-US" dirty="0"/>
              </a:p>
            </p:txBody>
          </p:sp>
        </mc:Choice>
        <mc:Fallback xmlns="">
          <p:sp>
            <p:nvSpPr>
              <p:cNvPr id="14" name="TextBox 13">
                <a:extLst>
                  <a:ext uri="{FF2B5EF4-FFF2-40B4-BE49-F238E27FC236}">
                    <a16:creationId xmlns:a16="http://schemas.microsoft.com/office/drawing/2014/main" id="{946B0C81-4D9F-41F8-8FAE-C39C77B7748F}"/>
                  </a:ext>
                </a:extLst>
              </p:cNvPr>
              <p:cNvSpPr txBox="1">
                <a:spLocks noRot="1" noChangeAspect="1" noMove="1" noResize="1" noEditPoints="1" noAdjustHandles="1" noChangeArrowheads="1" noChangeShapeType="1" noTextEdit="1"/>
              </p:cNvSpPr>
              <p:nvPr/>
            </p:nvSpPr>
            <p:spPr>
              <a:xfrm>
                <a:off x="457200" y="5819832"/>
                <a:ext cx="4572000" cy="369332"/>
              </a:xfrm>
              <a:prstGeom prst="rect">
                <a:avLst/>
              </a:prstGeom>
              <a:blipFill>
                <a:blip r:embed="rId8"/>
                <a:stretch>
                  <a:fillRect l="-800" t="-5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9048EEA-BCCB-4731-94C5-CA0BA8421908}"/>
                  </a:ext>
                </a:extLst>
              </p:cNvPr>
              <p:cNvSpPr txBox="1"/>
              <p:nvPr/>
            </p:nvSpPr>
            <p:spPr>
              <a:xfrm>
                <a:off x="457200" y="2989407"/>
                <a:ext cx="4572000" cy="369332"/>
              </a:xfrm>
              <a:prstGeom prst="rect">
                <a:avLst/>
              </a:prstGeom>
              <a:noFill/>
            </p:spPr>
            <p:txBody>
              <a:bodyPr wrap="square">
                <a:spAutoFit/>
              </a:bodyPr>
              <a:lstStyle/>
              <a:p>
                <a:pPr marL="285750" indent="-285750">
                  <a:buFont typeface="Wingdings" panose="05000000000000000000" pitchFamily="2" charset="2"/>
                  <a:buChar char="v"/>
                </a:pPr>
                <a14:m>
                  <m:oMath xmlns:m="http://schemas.openxmlformats.org/officeDocument/2006/math">
                    <m:r>
                      <a:rPr lang="en-US" i="1" dirty="0" smtClean="0">
                        <a:latin typeface="Cambria Math" panose="02040503050406030204" pitchFamily="18" charset="0"/>
                      </a:rPr>
                      <m:t> 9+ 18</m:t>
                    </m:r>
                    <m:r>
                      <a:rPr lang="en-US" i="1" dirty="0" smtClean="0">
                        <a:latin typeface="Cambria Math" panose="02040503050406030204" pitchFamily="18" charset="0"/>
                      </a:rPr>
                      <m:t>𝑝</m:t>
                    </m:r>
                    <m:r>
                      <a:rPr lang="en-US" i="1" dirty="0" smtClean="0">
                        <a:latin typeface="Cambria Math" panose="02040503050406030204" pitchFamily="18" charset="0"/>
                      </a:rPr>
                      <m:t>+9</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𝑝</m:t>
                        </m:r>
                      </m:e>
                      <m:sup>
                        <m:r>
                          <a:rPr lang="en-US" b="0" i="1" dirty="0" smtClean="0">
                            <a:latin typeface="Cambria Math" panose="02040503050406030204" pitchFamily="18" charset="0"/>
                          </a:rPr>
                          <m:t>2</m:t>
                        </m:r>
                      </m:sup>
                    </m:sSup>
                    <m:r>
                      <a:rPr lang="en-US" i="1" dirty="0" smtClean="0">
                        <a:latin typeface="Cambria Math" panose="02040503050406030204" pitchFamily="18" charset="0"/>
                      </a:rPr>
                      <m:t> </m:t>
                    </m:r>
                  </m:oMath>
                </a14:m>
                <a:endParaRPr lang="en-US" dirty="0"/>
              </a:p>
            </p:txBody>
          </p:sp>
        </mc:Choice>
        <mc:Fallback xmlns="">
          <p:sp>
            <p:nvSpPr>
              <p:cNvPr id="16" name="TextBox 15">
                <a:extLst>
                  <a:ext uri="{FF2B5EF4-FFF2-40B4-BE49-F238E27FC236}">
                    <a16:creationId xmlns:a16="http://schemas.microsoft.com/office/drawing/2014/main" id="{F9048EEA-BCCB-4731-94C5-CA0BA8421908}"/>
                  </a:ext>
                </a:extLst>
              </p:cNvPr>
              <p:cNvSpPr txBox="1">
                <a:spLocks noRot="1" noChangeAspect="1" noMove="1" noResize="1" noEditPoints="1" noAdjustHandles="1" noChangeArrowheads="1" noChangeShapeType="1" noTextEdit="1"/>
              </p:cNvSpPr>
              <p:nvPr/>
            </p:nvSpPr>
            <p:spPr>
              <a:xfrm>
                <a:off x="457200" y="2989407"/>
                <a:ext cx="4572000" cy="369332"/>
              </a:xfrm>
              <a:prstGeom prst="rect">
                <a:avLst/>
              </a:prstGeom>
              <a:blipFill>
                <a:blip r:embed="rId9"/>
                <a:stretch>
                  <a:fillRect l="-800" t="-3279"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A3199D1-D128-4ED7-94EC-F9A5469E0445}"/>
                  </a:ext>
                </a:extLst>
              </p:cNvPr>
              <p:cNvSpPr txBox="1"/>
              <p:nvPr/>
            </p:nvSpPr>
            <p:spPr>
              <a:xfrm>
                <a:off x="457200" y="5099514"/>
                <a:ext cx="4572000" cy="369332"/>
              </a:xfrm>
              <a:prstGeom prst="rect">
                <a:avLst/>
              </a:prstGeom>
              <a:noFill/>
            </p:spPr>
            <p:txBody>
              <a:bodyPr wrap="square">
                <a:spAutoFit/>
              </a:bodyPr>
              <a:lstStyle/>
              <a:p>
                <a:pPr marL="285750" indent="-285750">
                  <a:buFont typeface="Wingdings" panose="05000000000000000000" pitchFamily="2" charset="2"/>
                  <a:buChar char="v"/>
                </a:pPr>
                <a14:m>
                  <m:oMath xmlns:m="http://schemas.openxmlformats.org/officeDocument/2006/math">
                    <m:r>
                      <a:rPr lang="en-US" i="1" dirty="0" smtClean="0">
                        <a:latin typeface="Cambria Math" panose="02040503050406030204" pitchFamily="18" charset="0"/>
                      </a:rPr>
                      <m:t> 96</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𝑣</m:t>
                        </m:r>
                      </m:e>
                      <m:sup>
                        <m:r>
                          <a:rPr lang="en-US" b="0" i="1" dirty="0" smtClean="0">
                            <a:latin typeface="Cambria Math" panose="02040503050406030204" pitchFamily="18" charset="0"/>
                          </a:rPr>
                          <m:t>2</m:t>
                        </m:r>
                      </m:sup>
                    </m:sSup>
                    <m:r>
                      <a:rPr lang="en-US" i="1" dirty="0" smtClean="0">
                        <a:latin typeface="Cambria Math" panose="02040503050406030204" pitchFamily="18" charset="0"/>
                      </a:rPr>
                      <m:t>+48</m:t>
                    </m:r>
                    <m:r>
                      <a:rPr lang="en-US" i="1" dirty="0" smtClean="0">
                        <a:latin typeface="Cambria Math" panose="02040503050406030204" pitchFamily="18" charset="0"/>
                      </a:rPr>
                      <m:t>𝑣</m:t>
                    </m:r>
                    <m:r>
                      <a:rPr lang="en-US" i="1" dirty="0" smtClean="0">
                        <a:latin typeface="Cambria Math" panose="02040503050406030204" pitchFamily="18" charset="0"/>
                      </a:rPr>
                      <m:t>+6</m:t>
                    </m:r>
                  </m:oMath>
                </a14:m>
                <a:endParaRPr lang="en-US" dirty="0"/>
              </a:p>
            </p:txBody>
          </p:sp>
        </mc:Choice>
        <mc:Fallback xmlns="">
          <p:sp>
            <p:nvSpPr>
              <p:cNvPr id="18" name="TextBox 17">
                <a:extLst>
                  <a:ext uri="{FF2B5EF4-FFF2-40B4-BE49-F238E27FC236}">
                    <a16:creationId xmlns:a16="http://schemas.microsoft.com/office/drawing/2014/main" id="{4A3199D1-D128-4ED7-94EC-F9A5469E0445}"/>
                  </a:ext>
                </a:extLst>
              </p:cNvPr>
              <p:cNvSpPr txBox="1">
                <a:spLocks noRot="1" noChangeAspect="1" noMove="1" noResize="1" noEditPoints="1" noAdjustHandles="1" noChangeArrowheads="1" noChangeShapeType="1" noTextEdit="1"/>
              </p:cNvSpPr>
              <p:nvPr/>
            </p:nvSpPr>
            <p:spPr>
              <a:xfrm>
                <a:off x="457200" y="5099514"/>
                <a:ext cx="4572000" cy="369332"/>
              </a:xfrm>
              <a:prstGeom prst="rect">
                <a:avLst/>
              </a:prstGeom>
              <a:blipFill>
                <a:blip r:embed="rId10"/>
                <a:stretch>
                  <a:fillRect l="-800" t="-5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BC34619-DDEF-4FE0-8792-7B8C910880E0}"/>
                  </a:ext>
                </a:extLst>
              </p:cNvPr>
              <p:cNvSpPr txBox="1"/>
              <p:nvPr/>
            </p:nvSpPr>
            <p:spPr>
              <a:xfrm>
                <a:off x="457200" y="2282680"/>
                <a:ext cx="4572000" cy="369332"/>
              </a:xfrm>
              <a:prstGeom prst="rect">
                <a:avLst/>
              </a:prstGeom>
              <a:noFill/>
            </p:spPr>
            <p:txBody>
              <a:bodyPr wrap="square">
                <a:spAutoFit/>
              </a:bodyPr>
              <a:lstStyle/>
              <a:p>
                <a:pPr marL="285750" indent="-285750">
                  <a:buFont typeface="Wingdings" panose="05000000000000000000" pitchFamily="2" charset="2"/>
                  <a:buChar char="v"/>
                </a:pPr>
                <a14:m>
                  <m:oMath xmlns:m="http://schemas.openxmlformats.org/officeDocument/2006/math">
                    <m:r>
                      <a:rPr lang="en-US" i="1" dirty="0" smtClean="0">
                        <a:latin typeface="Cambria Math" panose="02040503050406030204" pitchFamily="18" charset="0"/>
                      </a:rPr>
                      <m:t>10−140</m:t>
                    </m:r>
                    <m:r>
                      <a:rPr lang="en-US" i="1" dirty="0" smtClean="0">
                        <a:latin typeface="Cambria Math" panose="02040503050406030204" pitchFamily="18" charset="0"/>
                      </a:rPr>
                      <m:t>𝑛</m:t>
                    </m:r>
                    <m:r>
                      <a:rPr lang="en-US" i="1" dirty="0" smtClean="0">
                        <a:latin typeface="Cambria Math" panose="02040503050406030204" pitchFamily="18" charset="0"/>
                      </a:rPr>
                      <m:t>+490</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𝑛</m:t>
                        </m:r>
                      </m:e>
                      <m:sup>
                        <m:r>
                          <a:rPr lang="en-US" b="0" i="1" dirty="0" smtClean="0">
                            <a:latin typeface="Cambria Math" panose="02040503050406030204" pitchFamily="18" charset="0"/>
                          </a:rPr>
                          <m:t>2</m:t>
                        </m:r>
                      </m:sup>
                    </m:sSup>
                  </m:oMath>
                </a14:m>
                <a:endParaRPr lang="en-US" dirty="0"/>
              </a:p>
            </p:txBody>
          </p:sp>
        </mc:Choice>
        <mc:Fallback xmlns="">
          <p:sp>
            <p:nvSpPr>
              <p:cNvPr id="20" name="TextBox 19">
                <a:extLst>
                  <a:ext uri="{FF2B5EF4-FFF2-40B4-BE49-F238E27FC236}">
                    <a16:creationId xmlns:a16="http://schemas.microsoft.com/office/drawing/2014/main" id="{ABC34619-DDEF-4FE0-8792-7B8C910880E0}"/>
                  </a:ext>
                </a:extLst>
              </p:cNvPr>
              <p:cNvSpPr txBox="1">
                <a:spLocks noRot="1" noChangeAspect="1" noMove="1" noResize="1" noEditPoints="1" noAdjustHandles="1" noChangeArrowheads="1" noChangeShapeType="1" noTextEdit="1"/>
              </p:cNvSpPr>
              <p:nvPr/>
            </p:nvSpPr>
            <p:spPr>
              <a:xfrm>
                <a:off x="457200" y="2282680"/>
                <a:ext cx="4572000" cy="369332"/>
              </a:xfrm>
              <a:prstGeom prst="rect">
                <a:avLst/>
              </a:prstGeom>
              <a:blipFill>
                <a:blip r:embed="rId11"/>
                <a:stretch>
                  <a:fillRect l="-800" t="-3279"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6658AE5-8EE5-4ECB-BF03-F0B316C5CE6D}"/>
                  </a:ext>
                </a:extLst>
              </p:cNvPr>
              <p:cNvSpPr txBox="1"/>
              <p:nvPr/>
            </p:nvSpPr>
            <p:spPr>
              <a:xfrm>
                <a:off x="457200" y="4355822"/>
                <a:ext cx="4572000" cy="369332"/>
              </a:xfrm>
              <a:prstGeom prst="rect">
                <a:avLst/>
              </a:prstGeom>
              <a:noFill/>
            </p:spPr>
            <p:txBody>
              <a:bodyPr wrap="square">
                <a:spAutoFit/>
              </a:bodyPr>
              <a:lstStyle/>
              <a:p>
                <a:pPr marL="285750" indent="-285750">
                  <a:buFont typeface="Wingdings" panose="05000000000000000000" pitchFamily="2" charset="2"/>
                  <a:buChar char="v"/>
                </a:pPr>
                <a14:m>
                  <m:oMath xmlns:m="http://schemas.openxmlformats.org/officeDocument/2006/math">
                    <m:r>
                      <a:rPr lang="en-US" i="1" dirty="0" smtClean="0">
                        <a:latin typeface="Cambria Math" panose="02040503050406030204" pitchFamily="18" charset="0"/>
                      </a:rPr>
                      <m:t>288</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𝑏</m:t>
                        </m:r>
                      </m:e>
                      <m:sup>
                        <m:r>
                          <a:rPr lang="en-US" b="0" i="1" dirty="0" smtClean="0">
                            <a:latin typeface="Cambria Math" panose="02040503050406030204" pitchFamily="18" charset="0"/>
                          </a:rPr>
                          <m:t>2</m:t>
                        </m:r>
                      </m:sup>
                    </m:sSup>
                    <m:r>
                      <a:rPr lang="en-US" i="1" dirty="0" smtClean="0">
                        <a:latin typeface="Cambria Math" panose="02040503050406030204" pitchFamily="18" charset="0"/>
                      </a:rPr>
                      <m:t>+672</m:t>
                    </m:r>
                    <m:r>
                      <a:rPr lang="en-US" i="1" dirty="0" smtClean="0">
                        <a:latin typeface="Cambria Math" panose="02040503050406030204" pitchFamily="18" charset="0"/>
                      </a:rPr>
                      <m:t>𝑏</m:t>
                    </m:r>
                    <m:r>
                      <a:rPr lang="en-US" i="1" dirty="0" smtClean="0">
                        <a:latin typeface="Cambria Math" panose="02040503050406030204" pitchFamily="18" charset="0"/>
                      </a:rPr>
                      <m:t>+392</m:t>
                    </m:r>
                  </m:oMath>
                </a14:m>
                <a:endParaRPr lang="en-US" dirty="0"/>
              </a:p>
            </p:txBody>
          </p:sp>
        </mc:Choice>
        <mc:Fallback xmlns="">
          <p:sp>
            <p:nvSpPr>
              <p:cNvPr id="22" name="TextBox 21">
                <a:extLst>
                  <a:ext uri="{FF2B5EF4-FFF2-40B4-BE49-F238E27FC236}">
                    <a16:creationId xmlns:a16="http://schemas.microsoft.com/office/drawing/2014/main" id="{66658AE5-8EE5-4ECB-BF03-F0B316C5CE6D}"/>
                  </a:ext>
                </a:extLst>
              </p:cNvPr>
              <p:cNvSpPr txBox="1">
                <a:spLocks noRot="1" noChangeAspect="1" noMove="1" noResize="1" noEditPoints="1" noAdjustHandles="1" noChangeArrowheads="1" noChangeShapeType="1" noTextEdit="1"/>
              </p:cNvSpPr>
              <p:nvPr/>
            </p:nvSpPr>
            <p:spPr>
              <a:xfrm>
                <a:off x="457200" y="4355822"/>
                <a:ext cx="4572000" cy="369332"/>
              </a:xfrm>
              <a:prstGeom prst="rect">
                <a:avLst/>
              </a:prstGeom>
              <a:blipFill>
                <a:blip r:embed="rId12"/>
                <a:stretch>
                  <a:fillRect l="-800" t="-5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5267706-0AA1-4502-BE01-E5E3255687C3}"/>
                  </a:ext>
                </a:extLst>
              </p:cNvPr>
              <p:cNvSpPr txBox="1"/>
              <p:nvPr/>
            </p:nvSpPr>
            <p:spPr>
              <a:xfrm>
                <a:off x="4760812" y="2247517"/>
                <a:ext cx="1192378" cy="276999"/>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r>
                      <a:rPr lang="en-US" b="0" i="1" smtClean="0">
                        <a:latin typeface="Cambria Math" panose="02040503050406030204" pitchFamily="18" charset="0"/>
                      </a:rPr>
                      <m:t>25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+9</m:t>
                    </m:r>
                  </m:oMath>
                </a14:m>
                <a:endParaRPr lang="en-US" dirty="0"/>
              </a:p>
            </p:txBody>
          </p:sp>
        </mc:Choice>
        <mc:Fallback xmlns="">
          <p:sp>
            <p:nvSpPr>
              <p:cNvPr id="23" name="TextBox 22">
                <a:extLst>
                  <a:ext uri="{FF2B5EF4-FFF2-40B4-BE49-F238E27FC236}">
                    <a16:creationId xmlns:a16="http://schemas.microsoft.com/office/drawing/2014/main" id="{05267706-0AA1-4502-BE01-E5E3255687C3}"/>
                  </a:ext>
                </a:extLst>
              </p:cNvPr>
              <p:cNvSpPr txBox="1">
                <a:spLocks noRot="1" noChangeAspect="1" noMove="1" noResize="1" noEditPoints="1" noAdjustHandles="1" noChangeArrowheads="1" noChangeShapeType="1" noTextEdit="1"/>
              </p:cNvSpPr>
              <p:nvPr/>
            </p:nvSpPr>
            <p:spPr>
              <a:xfrm>
                <a:off x="4760812" y="2247517"/>
                <a:ext cx="1192378" cy="276999"/>
              </a:xfrm>
              <a:prstGeom prst="rect">
                <a:avLst/>
              </a:prstGeom>
              <a:blipFill>
                <a:blip r:embed="rId13"/>
                <a:stretch>
                  <a:fillRect l="-11224" t="-22222" r="-5612" b="-4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B3A91F6-18AF-46D1-87B8-DE110593B195}"/>
                  </a:ext>
                </a:extLst>
              </p:cNvPr>
              <p:cNvSpPr txBox="1"/>
              <p:nvPr/>
            </p:nvSpPr>
            <p:spPr>
              <a:xfrm>
                <a:off x="4760812" y="2880349"/>
                <a:ext cx="1459502" cy="280077"/>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5</m:t>
                        </m:r>
                      </m:sup>
                    </m:sSup>
                    <m:r>
                      <a:rPr lang="en-US" b="0" i="1" smtClean="0">
                        <a:latin typeface="Cambria Math" panose="02040503050406030204" pitchFamily="18" charset="0"/>
                      </a:rPr>
                      <m:t>−162</m:t>
                    </m:r>
                    <m:r>
                      <a:rPr lang="en-US" b="0" i="1" smtClean="0">
                        <a:latin typeface="Cambria Math" panose="02040503050406030204" pitchFamily="18" charset="0"/>
                      </a:rPr>
                      <m:t>𝑦</m:t>
                    </m:r>
                  </m:oMath>
                </a14:m>
                <a:endParaRPr lang="en-US" dirty="0"/>
              </a:p>
            </p:txBody>
          </p:sp>
        </mc:Choice>
        <mc:Fallback xmlns="">
          <p:sp>
            <p:nvSpPr>
              <p:cNvPr id="24" name="TextBox 23">
                <a:extLst>
                  <a:ext uri="{FF2B5EF4-FFF2-40B4-BE49-F238E27FC236}">
                    <a16:creationId xmlns:a16="http://schemas.microsoft.com/office/drawing/2014/main" id="{1B3A91F6-18AF-46D1-87B8-DE110593B195}"/>
                  </a:ext>
                </a:extLst>
              </p:cNvPr>
              <p:cNvSpPr txBox="1">
                <a:spLocks noRot="1" noChangeAspect="1" noMove="1" noResize="1" noEditPoints="1" noAdjustHandles="1" noChangeArrowheads="1" noChangeShapeType="1" noTextEdit="1"/>
              </p:cNvSpPr>
              <p:nvPr/>
            </p:nvSpPr>
            <p:spPr>
              <a:xfrm>
                <a:off x="4760812" y="2880349"/>
                <a:ext cx="1459502" cy="280077"/>
              </a:xfrm>
              <a:prstGeom prst="rect">
                <a:avLst/>
              </a:prstGeom>
              <a:blipFill>
                <a:blip r:embed="rId14"/>
                <a:stretch>
                  <a:fillRect l="-9205" t="-19565" r="-6276" b="-434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ECBD2DF-1F9E-4242-B9AF-0E7DDC6BE804}"/>
                  </a:ext>
                </a:extLst>
              </p:cNvPr>
              <p:cNvSpPr txBox="1"/>
              <p:nvPr/>
            </p:nvSpPr>
            <p:spPr>
              <a:xfrm>
                <a:off x="4760812" y="5837222"/>
                <a:ext cx="1003223" cy="393441"/>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64</m:t>
                        </m:r>
                      </m:den>
                    </m:f>
                  </m:oMath>
                </a14:m>
                <a:endParaRPr lang="en-US" dirty="0"/>
              </a:p>
            </p:txBody>
          </p:sp>
        </mc:Choice>
        <mc:Fallback xmlns="">
          <p:sp>
            <p:nvSpPr>
              <p:cNvPr id="25" name="TextBox 24">
                <a:extLst>
                  <a:ext uri="{FF2B5EF4-FFF2-40B4-BE49-F238E27FC236}">
                    <a16:creationId xmlns:a16="http://schemas.microsoft.com/office/drawing/2014/main" id="{1ECBD2DF-1F9E-4242-B9AF-0E7DDC6BE804}"/>
                  </a:ext>
                </a:extLst>
              </p:cNvPr>
              <p:cNvSpPr txBox="1">
                <a:spLocks noRot="1" noChangeAspect="1" noMove="1" noResize="1" noEditPoints="1" noAdjustHandles="1" noChangeArrowheads="1" noChangeShapeType="1" noTextEdit="1"/>
              </p:cNvSpPr>
              <p:nvPr/>
            </p:nvSpPr>
            <p:spPr>
              <a:xfrm>
                <a:off x="4760812" y="5837222"/>
                <a:ext cx="1003223" cy="393441"/>
              </a:xfrm>
              <a:prstGeom prst="rect">
                <a:avLst/>
              </a:prstGeom>
              <a:blipFill>
                <a:blip r:embed="rId15"/>
                <a:stretch>
                  <a:fillRect l="-13333" r="-4242"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4EE3CDB-AC4D-467E-92FC-47906CDDED6D}"/>
                  </a:ext>
                </a:extLst>
              </p:cNvPr>
              <p:cNvSpPr txBox="1"/>
              <p:nvPr/>
            </p:nvSpPr>
            <p:spPr>
              <a:xfrm>
                <a:off x="547468" y="3714300"/>
                <a:ext cx="1448602" cy="276999"/>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𝑦</m:t>
                    </m:r>
                    <m:r>
                      <a:rPr lang="en-US" b="0" i="1" smtClean="0">
                        <a:latin typeface="Cambria Math" panose="02040503050406030204" pitchFamily="18" charset="0"/>
                      </a:rPr>
                      <m:t>−4</m:t>
                    </m:r>
                    <m:r>
                      <a:rPr lang="en-US" b="0" i="1" smtClean="0">
                        <a:latin typeface="Cambria Math" panose="02040503050406030204" pitchFamily="18" charset="0"/>
                      </a:rPr>
                      <m:t>𝑥</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3</m:t>
                        </m:r>
                      </m:sup>
                    </m:sSup>
                  </m:oMath>
                </a14:m>
                <a:endParaRPr lang="en-US" dirty="0"/>
              </a:p>
            </p:txBody>
          </p:sp>
        </mc:Choice>
        <mc:Fallback xmlns="">
          <p:sp>
            <p:nvSpPr>
              <p:cNvPr id="26" name="TextBox 25">
                <a:extLst>
                  <a:ext uri="{FF2B5EF4-FFF2-40B4-BE49-F238E27FC236}">
                    <a16:creationId xmlns:a16="http://schemas.microsoft.com/office/drawing/2014/main" id="{D4EE3CDB-AC4D-467E-92FC-47906CDDED6D}"/>
                  </a:ext>
                </a:extLst>
              </p:cNvPr>
              <p:cNvSpPr txBox="1">
                <a:spLocks noRot="1" noChangeAspect="1" noMove="1" noResize="1" noEditPoints="1" noAdjustHandles="1" noChangeArrowheads="1" noChangeShapeType="1" noTextEdit="1"/>
              </p:cNvSpPr>
              <p:nvPr/>
            </p:nvSpPr>
            <p:spPr>
              <a:xfrm>
                <a:off x="547468" y="3714300"/>
                <a:ext cx="1448602" cy="276999"/>
              </a:xfrm>
              <a:prstGeom prst="rect">
                <a:avLst/>
              </a:prstGeom>
              <a:blipFill>
                <a:blip r:embed="rId16"/>
                <a:stretch>
                  <a:fillRect l="-9283" t="-21739" r="-2532" b="-41304"/>
                </a:stretch>
              </a:blipFill>
            </p:spPr>
            <p:txBody>
              <a:bodyPr/>
              <a:lstStyle/>
              <a:p>
                <a:r>
                  <a:rPr lang="en-US">
                    <a:noFill/>
                  </a:rPr>
                  <a:t> </a:t>
                </a:r>
              </a:p>
            </p:txBody>
          </p:sp>
        </mc:Fallback>
      </mc:AlternateContent>
      <p:pic>
        <p:nvPicPr>
          <p:cNvPr id="1026" name="Picture 2" descr="Practice Test Images, Stock Photos &amp;amp; Vectors | Shutterstock">
            <a:extLst>
              <a:ext uri="{FF2B5EF4-FFF2-40B4-BE49-F238E27FC236}">
                <a16:creationId xmlns:a16="http://schemas.microsoft.com/office/drawing/2014/main" id="{0EEFA4F0-B2B9-4FB7-B076-ABF4C8368350}"/>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b="7143"/>
          <a:stretch/>
        </p:blipFill>
        <p:spPr bwMode="auto">
          <a:xfrm>
            <a:off x="7020592" y="104422"/>
            <a:ext cx="1857375"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971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8" name="Picture 16" descr="You Can Do It. Inspirational Vector Illustration, Motivational Quotes Flat  Stock Vector | Royalty-Free | FreeImages">
            <a:extLst>
              <a:ext uri="{FF2B5EF4-FFF2-40B4-BE49-F238E27FC236}">
                <a16:creationId xmlns:a16="http://schemas.microsoft.com/office/drawing/2014/main" id="{B6855791-AD10-4388-B019-DF460BDECA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168" b="16040"/>
          <a:stretch/>
        </p:blipFill>
        <p:spPr bwMode="auto">
          <a:xfrm>
            <a:off x="3200940" y="22450"/>
            <a:ext cx="2062183" cy="14598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9D2A90A-5553-498F-AC57-FC2DCDBB91A1}"/>
              </a:ext>
            </a:extLst>
          </p:cNvPr>
          <p:cNvPicPr>
            <a:picLocks noChangeAspect="1"/>
          </p:cNvPicPr>
          <p:nvPr/>
        </p:nvPicPr>
        <p:blipFill>
          <a:blip r:embed="rId3"/>
          <a:stretch>
            <a:fillRect/>
          </a:stretch>
        </p:blipFill>
        <p:spPr>
          <a:xfrm>
            <a:off x="707015" y="1676400"/>
            <a:ext cx="1220902" cy="732541"/>
          </a:xfrm>
          <a:prstGeom prst="rect">
            <a:avLst/>
          </a:prstGeom>
        </p:spPr>
      </p:pic>
      <p:pic>
        <p:nvPicPr>
          <p:cNvPr id="13" name="Picture 12">
            <a:extLst>
              <a:ext uri="{FF2B5EF4-FFF2-40B4-BE49-F238E27FC236}">
                <a16:creationId xmlns:a16="http://schemas.microsoft.com/office/drawing/2014/main" id="{A6E0E466-0D42-47D6-9C11-FA4A1EA40F1D}"/>
              </a:ext>
            </a:extLst>
          </p:cNvPr>
          <p:cNvPicPr>
            <a:picLocks noChangeAspect="1"/>
          </p:cNvPicPr>
          <p:nvPr/>
        </p:nvPicPr>
        <p:blipFill>
          <a:blip r:embed="rId4"/>
          <a:stretch>
            <a:fillRect/>
          </a:stretch>
        </p:blipFill>
        <p:spPr>
          <a:xfrm>
            <a:off x="2637892" y="1682203"/>
            <a:ext cx="1259456" cy="732541"/>
          </a:xfrm>
          <a:prstGeom prst="rect">
            <a:avLst/>
          </a:prstGeom>
        </p:spPr>
      </p:pic>
      <p:pic>
        <p:nvPicPr>
          <p:cNvPr id="15" name="Picture 14">
            <a:extLst>
              <a:ext uri="{FF2B5EF4-FFF2-40B4-BE49-F238E27FC236}">
                <a16:creationId xmlns:a16="http://schemas.microsoft.com/office/drawing/2014/main" id="{230A3FDE-77A1-497C-870D-8182B3F5BA15}"/>
              </a:ext>
            </a:extLst>
          </p:cNvPr>
          <p:cNvPicPr>
            <a:picLocks noChangeAspect="1"/>
          </p:cNvPicPr>
          <p:nvPr/>
        </p:nvPicPr>
        <p:blipFill>
          <a:blip r:embed="rId5"/>
          <a:stretch>
            <a:fillRect/>
          </a:stretch>
        </p:blipFill>
        <p:spPr>
          <a:xfrm>
            <a:off x="911985" y="2640687"/>
            <a:ext cx="939864" cy="732541"/>
          </a:xfrm>
          <a:prstGeom prst="rect">
            <a:avLst/>
          </a:prstGeom>
        </p:spPr>
      </p:pic>
      <p:pic>
        <p:nvPicPr>
          <p:cNvPr id="17" name="Picture 16">
            <a:extLst>
              <a:ext uri="{FF2B5EF4-FFF2-40B4-BE49-F238E27FC236}">
                <a16:creationId xmlns:a16="http://schemas.microsoft.com/office/drawing/2014/main" id="{091A56D4-5CE6-4064-94BE-A16920A95B1D}"/>
              </a:ext>
            </a:extLst>
          </p:cNvPr>
          <p:cNvPicPr>
            <a:picLocks noChangeAspect="1"/>
          </p:cNvPicPr>
          <p:nvPr/>
        </p:nvPicPr>
        <p:blipFill>
          <a:blip r:embed="rId6"/>
          <a:stretch>
            <a:fillRect/>
          </a:stretch>
        </p:blipFill>
        <p:spPr>
          <a:xfrm>
            <a:off x="2749082" y="2702451"/>
            <a:ext cx="970687" cy="710926"/>
          </a:xfrm>
          <a:prstGeom prst="rect">
            <a:avLst/>
          </a:prstGeom>
        </p:spPr>
      </p:pic>
      <p:pic>
        <p:nvPicPr>
          <p:cNvPr id="19" name="Picture 18">
            <a:extLst>
              <a:ext uri="{FF2B5EF4-FFF2-40B4-BE49-F238E27FC236}">
                <a16:creationId xmlns:a16="http://schemas.microsoft.com/office/drawing/2014/main" id="{3B1388EB-1C76-48C5-AC0C-DF81C49B6C37}"/>
              </a:ext>
            </a:extLst>
          </p:cNvPr>
          <p:cNvPicPr>
            <a:picLocks noChangeAspect="1"/>
          </p:cNvPicPr>
          <p:nvPr/>
        </p:nvPicPr>
        <p:blipFill>
          <a:blip r:embed="rId7"/>
          <a:stretch>
            <a:fillRect/>
          </a:stretch>
        </p:blipFill>
        <p:spPr>
          <a:xfrm>
            <a:off x="959914" y="3588691"/>
            <a:ext cx="876809" cy="710926"/>
          </a:xfrm>
          <a:prstGeom prst="rect">
            <a:avLst/>
          </a:prstGeom>
        </p:spPr>
      </p:pic>
      <p:pic>
        <p:nvPicPr>
          <p:cNvPr id="21" name="Picture 20">
            <a:extLst>
              <a:ext uri="{FF2B5EF4-FFF2-40B4-BE49-F238E27FC236}">
                <a16:creationId xmlns:a16="http://schemas.microsoft.com/office/drawing/2014/main" id="{2549A6C1-8F5D-4D2A-B952-08633F0BC420}"/>
              </a:ext>
            </a:extLst>
          </p:cNvPr>
          <p:cNvPicPr>
            <a:picLocks noChangeAspect="1"/>
          </p:cNvPicPr>
          <p:nvPr/>
        </p:nvPicPr>
        <p:blipFill>
          <a:blip r:embed="rId8"/>
          <a:stretch>
            <a:fillRect/>
          </a:stretch>
        </p:blipFill>
        <p:spPr>
          <a:xfrm>
            <a:off x="911985" y="4530173"/>
            <a:ext cx="976721" cy="732541"/>
          </a:xfrm>
          <a:prstGeom prst="rect">
            <a:avLst/>
          </a:prstGeom>
        </p:spPr>
      </p:pic>
      <p:pic>
        <p:nvPicPr>
          <p:cNvPr id="23" name="Picture 22">
            <a:extLst>
              <a:ext uri="{FF2B5EF4-FFF2-40B4-BE49-F238E27FC236}">
                <a16:creationId xmlns:a16="http://schemas.microsoft.com/office/drawing/2014/main" id="{9235EF03-C261-4F60-B795-B92AE9D24CA3}"/>
              </a:ext>
            </a:extLst>
          </p:cNvPr>
          <p:cNvPicPr>
            <a:picLocks noChangeAspect="1"/>
          </p:cNvPicPr>
          <p:nvPr/>
        </p:nvPicPr>
        <p:blipFill>
          <a:blip r:embed="rId9"/>
          <a:stretch>
            <a:fillRect/>
          </a:stretch>
        </p:blipFill>
        <p:spPr>
          <a:xfrm>
            <a:off x="2748767" y="3658844"/>
            <a:ext cx="1048347" cy="570619"/>
          </a:xfrm>
          <a:prstGeom prst="rect">
            <a:avLst/>
          </a:prstGeom>
        </p:spPr>
      </p:pic>
      <p:pic>
        <p:nvPicPr>
          <p:cNvPr id="25" name="Picture 24">
            <a:extLst>
              <a:ext uri="{FF2B5EF4-FFF2-40B4-BE49-F238E27FC236}">
                <a16:creationId xmlns:a16="http://schemas.microsoft.com/office/drawing/2014/main" id="{42EB4B93-EBFA-41D5-AA55-D18E1761E638}"/>
              </a:ext>
            </a:extLst>
          </p:cNvPr>
          <p:cNvPicPr>
            <a:picLocks noChangeAspect="1"/>
          </p:cNvPicPr>
          <p:nvPr/>
        </p:nvPicPr>
        <p:blipFill>
          <a:blip r:embed="rId10"/>
          <a:stretch>
            <a:fillRect/>
          </a:stretch>
        </p:blipFill>
        <p:spPr>
          <a:xfrm>
            <a:off x="2763583" y="5541048"/>
            <a:ext cx="971317" cy="580267"/>
          </a:xfrm>
          <a:prstGeom prst="rect">
            <a:avLst/>
          </a:prstGeom>
        </p:spPr>
      </p:pic>
      <p:pic>
        <p:nvPicPr>
          <p:cNvPr id="29" name="Picture 28">
            <a:extLst>
              <a:ext uri="{FF2B5EF4-FFF2-40B4-BE49-F238E27FC236}">
                <a16:creationId xmlns:a16="http://schemas.microsoft.com/office/drawing/2014/main" id="{E7F2E611-A6AD-4792-A251-5C919B70E952}"/>
              </a:ext>
            </a:extLst>
          </p:cNvPr>
          <p:cNvPicPr>
            <a:picLocks noChangeAspect="1"/>
          </p:cNvPicPr>
          <p:nvPr/>
        </p:nvPicPr>
        <p:blipFill>
          <a:blip r:embed="rId11"/>
          <a:stretch>
            <a:fillRect/>
          </a:stretch>
        </p:blipFill>
        <p:spPr>
          <a:xfrm>
            <a:off x="2763583" y="4614975"/>
            <a:ext cx="1008073" cy="540561"/>
          </a:xfrm>
          <a:prstGeom prst="rect">
            <a:avLst/>
          </a:prstGeom>
        </p:spPr>
      </p:pic>
      <p:pic>
        <p:nvPicPr>
          <p:cNvPr id="31" name="Picture 30">
            <a:extLst>
              <a:ext uri="{FF2B5EF4-FFF2-40B4-BE49-F238E27FC236}">
                <a16:creationId xmlns:a16="http://schemas.microsoft.com/office/drawing/2014/main" id="{1C2D896E-0DB2-4F3A-88B8-79823918E1FF}"/>
              </a:ext>
            </a:extLst>
          </p:cNvPr>
          <p:cNvPicPr>
            <a:picLocks noChangeAspect="1"/>
          </p:cNvPicPr>
          <p:nvPr/>
        </p:nvPicPr>
        <p:blipFill>
          <a:blip r:embed="rId12"/>
          <a:stretch>
            <a:fillRect/>
          </a:stretch>
        </p:blipFill>
        <p:spPr>
          <a:xfrm>
            <a:off x="873727" y="5493270"/>
            <a:ext cx="962996" cy="580267"/>
          </a:xfrm>
          <a:prstGeom prst="rect">
            <a:avLst/>
          </a:prstGeom>
        </p:spPr>
      </p:pic>
      <p:pic>
        <p:nvPicPr>
          <p:cNvPr id="35" name="Picture 34">
            <a:extLst>
              <a:ext uri="{FF2B5EF4-FFF2-40B4-BE49-F238E27FC236}">
                <a16:creationId xmlns:a16="http://schemas.microsoft.com/office/drawing/2014/main" id="{9BB80DAC-B4CF-4238-8A93-F7DFC4ED4529}"/>
              </a:ext>
            </a:extLst>
          </p:cNvPr>
          <p:cNvPicPr>
            <a:picLocks noChangeAspect="1"/>
          </p:cNvPicPr>
          <p:nvPr/>
        </p:nvPicPr>
        <p:blipFill>
          <a:blip r:embed="rId13"/>
          <a:stretch>
            <a:fillRect/>
          </a:stretch>
        </p:blipFill>
        <p:spPr>
          <a:xfrm>
            <a:off x="6787448" y="3625013"/>
            <a:ext cx="1149362" cy="597668"/>
          </a:xfrm>
          <a:prstGeom prst="rect">
            <a:avLst/>
          </a:prstGeom>
        </p:spPr>
      </p:pic>
      <p:pic>
        <p:nvPicPr>
          <p:cNvPr id="39" name="Picture 38">
            <a:extLst>
              <a:ext uri="{FF2B5EF4-FFF2-40B4-BE49-F238E27FC236}">
                <a16:creationId xmlns:a16="http://schemas.microsoft.com/office/drawing/2014/main" id="{8C97FA3B-7A2B-4BF3-AA72-3AC55B0F0E5F}"/>
              </a:ext>
            </a:extLst>
          </p:cNvPr>
          <p:cNvPicPr>
            <a:picLocks noChangeAspect="1"/>
          </p:cNvPicPr>
          <p:nvPr/>
        </p:nvPicPr>
        <p:blipFill>
          <a:blip r:embed="rId14"/>
          <a:stretch>
            <a:fillRect/>
          </a:stretch>
        </p:blipFill>
        <p:spPr>
          <a:xfrm>
            <a:off x="4799786" y="3588691"/>
            <a:ext cx="1173751" cy="599362"/>
          </a:xfrm>
          <a:prstGeom prst="rect">
            <a:avLst/>
          </a:prstGeom>
        </p:spPr>
      </p:pic>
      <p:pic>
        <p:nvPicPr>
          <p:cNvPr id="41" name="Picture 40">
            <a:extLst>
              <a:ext uri="{FF2B5EF4-FFF2-40B4-BE49-F238E27FC236}">
                <a16:creationId xmlns:a16="http://schemas.microsoft.com/office/drawing/2014/main" id="{9C5A46DA-CD9A-4299-9B63-DD0AE01E49A3}"/>
              </a:ext>
            </a:extLst>
          </p:cNvPr>
          <p:cNvPicPr>
            <a:picLocks noChangeAspect="1"/>
          </p:cNvPicPr>
          <p:nvPr/>
        </p:nvPicPr>
        <p:blipFill>
          <a:blip r:embed="rId15"/>
          <a:stretch>
            <a:fillRect/>
          </a:stretch>
        </p:blipFill>
        <p:spPr>
          <a:xfrm>
            <a:off x="4756934" y="2722059"/>
            <a:ext cx="1259456" cy="671710"/>
          </a:xfrm>
          <a:prstGeom prst="rect">
            <a:avLst/>
          </a:prstGeom>
        </p:spPr>
      </p:pic>
      <p:pic>
        <p:nvPicPr>
          <p:cNvPr id="43" name="Picture 42">
            <a:extLst>
              <a:ext uri="{FF2B5EF4-FFF2-40B4-BE49-F238E27FC236}">
                <a16:creationId xmlns:a16="http://schemas.microsoft.com/office/drawing/2014/main" id="{35885324-5CE1-4B08-AA51-1833E06E3ADA}"/>
              </a:ext>
            </a:extLst>
          </p:cNvPr>
          <p:cNvPicPr>
            <a:picLocks noChangeAspect="1"/>
          </p:cNvPicPr>
          <p:nvPr/>
        </p:nvPicPr>
        <p:blipFill>
          <a:blip r:embed="rId16"/>
          <a:stretch>
            <a:fillRect/>
          </a:stretch>
        </p:blipFill>
        <p:spPr>
          <a:xfrm>
            <a:off x="4849310" y="4508669"/>
            <a:ext cx="1046072" cy="753172"/>
          </a:xfrm>
          <a:prstGeom prst="rect">
            <a:avLst/>
          </a:prstGeom>
        </p:spPr>
      </p:pic>
      <p:pic>
        <p:nvPicPr>
          <p:cNvPr id="45" name="Picture 44">
            <a:extLst>
              <a:ext uri="{FF2B5EF4-FFF2-40B4-BE49-F238E27FC236}">
                <a16:creationId xmlns:a16="http://schemas.microsoft.com/office/drawing/2014/main" id="{73FAE2DB-89CB-472F-B876-53B87E73E5AE}"/>
              </a:ext>
            </a:extLst>
          </p:cNvPr>
          <p:cNvPicPr>
            <a:picLocks noChangeAspect="1"/>
          </p:cNvPicPr>
          <p:nvPr/>
        </p:nvPicPr>
        <p:blipFill>
          <a:blip r:embed="rId17"/>
          <a:stretch>
            <a:fillRect/>
          </a:stretch>
        </p:blipFill>
        <p:spPr>
          <a:xfrm>
            <a:off x="6769450" y="2762743"/>
            <a:ext cx="1231294" cy="615647"/>
          </a:xfrm>
          <a:prstGeom prst="rect">
            <a:avLst/>
          </a:prstGeom>
        </p:spPr>
      </p:pic>
      <p:pic>
        <p:nvPicPr>
          <p:cNvPr id="47" name="Picture 46">
            <a:extLst>
              <a:ext uri="{FF2B5EF4-FFF2-40B4-BE49-F238E27FC236}">
                <a16:creationId xmlns:a16="http://schemas.microsoft.com/office/drawing/2014/main" id="{05A3D018-DFE6-4EE4-9575-91D43EF691C5}"/>
              </a:ext>
            </a:extLst>
          </p:cNvPr>
          <p:cNvPicPr>
            <a:picLocks noChangeAspect="1"/>
          </p:cNvPicPr>
          <p:nvPr/>
        </p:nvPicPr>
        <p:blipFill>
          <a:blip r:embed="rId18"/>
          <a:stretch>
            <a:fillRect/>
          </a:stretch>
        </p:blipFill>
        <p:spPr>
          <a:xfrm>
            <a:off x="6777106" y="1734832"/>
            <a:ext cx="1261326" cy="615647"/>
          </a:xfrm>
          <a:prstGeom prst="rect">
            <a:avLst/>
          </a:prstGeom>
        </p:spPr>
      </p:pic>
      <p:pic>
        <p:nvPicPr>
          <p:cNvPr id="49" name="Picture 48">
            <a:extLst>
              <a:ext uri="{FF2B5EF4-FFF2-40B4-BE49-F238E27FC236}">
                <a16:creationId xmlns:a16="http://schemas.microsoft.com/office/drawing/2014/main" id="{A103D30A-4C55-4FEC-B9D8-DE2971923A73}"/>
              </a:ext>
            </a:extLst>
          </p:cNvPr>
          <p:cNvPicPr>
            <a:picLocks noChangeAspect="1"/>
          </p:cNvPicPr>
          <p:nvPr/>
        </p:nvPicPr>
        <p:blipFill>
          <a:blip r:embed="rId19"/>
          <a:stretch>
            <a:fillRect/>
          </a:stretch>
        </p:blipFill>
        <p:spPr>
          <a:xfrm>
            <a:off x="4756934" y="1706687"/>
            <a:ext cx="1173751" cy="645563"/>
          </a:xfrm>
          <a:prstGeom prst="rect">
            <a:avLst/>
          </a:prstGeom>
        </p:spPr>
      </p:pic>
      <p:pic>
        <p:nvPicPr>
          <p:cNvPr id="51" name="Picture 50">
            <a:extLst>
              <a:ext uri="{FF2B5EF4-FFF2-40B4-BE49-F238E27FC236}">
                <a16:creationId xmlns:a16="http://schemas.microsoft.com/office/drawing/2014/main" id="{723EC02A-C1B4-4CAB-9326-54F587114DE2}"/>
              </a:ext>
            </a:extLst>
          </p:cNvPr>
          <p:cNvPicPr>
            <a:picLocks noChangeAspect="1"/>
          </p:cNvPicPr>
          <p:nvPr/>
        </p:nvPicPr>
        <p:blipFill>
          <a:blip r:embed="rId20"/>
          <a:stretch>
            <a:fillRect/>
          </a:stretch>
        </p:blipFill>
        <p:spPr>
          <a:xfrm>
            <a:off x="4839906" y="5522980"/>
            <a:ext cx="1093510" cy="621006"/>
          </a:xfrm>
          <a:prstGeom prst="rect">
            <a:avLst/>
          </a:prstGeom>
        </p:spPr>
      </p:pic>
      <p:pic>
        <p:nvPicPr>
          <p:cNvPr id="8198" name="Picture 6" descr="Cute Cartoon Brain Having Idea Vector Stock Vector (Royalty Free) 90732823  | Shutterstock">
            <a:extLst>
              <a:ext uri="{FF2B5EF4-FFF2-40B4-BE49-F238E27FC236}">
                <a16:creationId xmlns:a16="http://schemas.microsoft.com/office/drawing/2014/main" id="{1E4396E4-9AFF-4C82-A9FD-EA8404A94BF0}"/>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b="7143"/>
          <a:stretch/>
        </p:blipFill>
        <p:spPr bwMode="auto">
          <a:xfrm>
            <a:off x="7245089" y="5288573"/>
            <a:ext cx="1586685" cy="131381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Light Blue Circle Clip Art Free PNG Image｜Illustoon">
            <a:extLst>
              <a:ext uri="{FF2B5EF4-FFF2-40B4-BE49-F238E27FC236}">
                <a16:creationId xmlns:a16="http://schemas.microsoft.com/office/drawing/2014/main" id="{A26DA490-4C5F-49F7-ABA0-CD6A7C1FAE7D}"/>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66761" y="1922528"/>
            <a:ext cx="240254" cy="24025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Light Blue Circle Clip Art Free PNG Image｜Illustoon">
            <a:extLst>
              <a:ext uri="{FF2B5EF4-FFF2-40B4-BE49-F238E27FC236}">
                <a16:creationId xmlns:a16="http://schemas.microsoft.com/office/drawing/2014/main" id="{B5D00AE4-6C5B-4251-BF4B-E09CCC5834BD}"/>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66761" y="2886830"/>
            <a:ext cx="240254" cy="24025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Light Blue Circle Clip Art Free PNG Image｜Illustoon">
            <a:extLst>
              <a:ext uri="{FF2B5EF4-FFF2-40B4-BE49-F238E27FC236}">
                <a16:creationId xmlns:a16="http://schemas.microsoft.com/office/drawing/2014/main" id="{DAC16A6C-3626-4C71-9201-F970DF033965}"/>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66761" y="3851132"/>
            <a:ext cx="240254" cy="24025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Light Blue Circle Clip Art Free PNG Image｜Illustoon">
            <a:extLst>
              <a:ext uri="{FF2B5EF4-FFF2-40B4-BE49-F238E27FC236}">
                <a16:creationId xmlns:a16="http://schemas.microsoft.com/office/drawing/2014/main" id="{4978D6CC-5E4D-4638-B061-EDBD6B01405C}"/>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66761" y="4783446"/>
            <a:ext cx="240254" cy="24025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Light Blue Circle Clip Art Free PNG Image｜Illustoon">
            <a:extLst>
              <a:ext uri="{FF2B5EF4-FFF2-40B4-BE49-F238E27FC236}">
                <a16:creationId xmlns:a16="http://schemas.microsoft.com/office/drawing/2014/main" id="{5821C845-A5BC-4DFA-9286-BECE9EEFC503}"/>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66761" y="5663276"/>
            <a:ext cx="240254" cy="240254"/>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Yellow Circle Clip Art Free PNG Image｜Illustoon">
            <a:extLst>
              <a:ext uri="{FF2B5EF4-FFF2-40B4-BE49-F238E27FC236}">
                <a16:creationId xmlns:a16="http://schemas.microsoft.com/office/drawing/2014/main" id="{16BB9B2A-F4B0-4FE1-8D73-010C2AE45142}"/>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09292" y="1934182"/>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0" descr="Yellow Circle Clip Art Free PNG Image｜Illustoon">
            <a:extLst>
              <a:ext uri="{FF2B5EF4-FFF2-40B4-BE49-F238E27FC236}">
                <a16:creationId xmlns:a16="http://schemas.microsoft.com/office/drawing/2014/main" id="{902DAFE1-259A-4A11-BCB8-9D0AD545AD8F}"/>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09292" y="2943614"/>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0" descr="Yellow Circle Clip Art Free PNG Image｜Illustoon">
            <a:extLst>
              <a:ext uri="{FF2B5EF4-FFF2-40B4-BE49-F238E27FC236}">
                <a16:creationId xmlns:a16="http://schemas.microsoft.com/office/drawing/2014/main" id="{73BA8FF7-2073-4596-AA4F-F4134C9FCB03}"/>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09292" y="3829853"/>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Yellow Circle Clip Art Free PNG Image｜Illustoon">
            <a:extLst>
              <a:ext uri="{FF2B5EF4-FFF2-40B4-BE49-F238E27FC236}">
                <a16:creationId xmlns:a16="http://schemas.microsoft.com/office/drawing/2014/main" id="{295B5AB4-B5BE-44A0-9522-75759EBFB236}"/>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09292" y="4770311"/>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0" descr="Yellow Circle Clip Art Free PNG Image｜Illustoon">
            <a:extLst>
              <a:ext uri="{FF2B5EF4-FFF2-40B4-BE49-F238E27FC236}">
                <a16:creationId xmlns:a16="http://schemas.microsoft.com/office/drawing/2014/main" id="{12A770EE-8D5E-4948-9788-ABE3B5CAC1E3}"/>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09292" y="567493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Circle Black and White Clip Art Free PNG Image｜Illustoon">
            <a:extLst>
              <a:ext uri="{FF2B5EF4-FFF2-40B4-BE49-F238E27FC236}">
                <a16:creationId xmlns:a16="http://schemas.microsoft.com/office/drawing/2014/main" id="{724934F4-FEB4-4583-AC05-4E9D67082F46}"/>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571186" y="1915168"/>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2" descr="Circle Black and White Clip Art Free PNG Image｜Illustoon">
            <a:extLst>
              <a:ext uri="{FF2B5EF4-FFF2-40B4-BE49-F238E27FC236}">
                <a16:creationId xmlns:a16="http://schemas.microsoft.com/office/drawing/2014/main" id="{2829587A-EC3B-4523-9FF1-7B3339DCFC2D}"/>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571186" y="3002169"/>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2" descr="Circle Black and White Clip Art Free PNG Image｜Illustoon">
            <a:extLst>
              <a:ext uri="{FF2B5EF4-FFF2-40B4-BE49-F238E27FC236}">
                <a16:creationId xmlns:a16="http://schemas.microsoft.com/office/drawing/2014/main" id="{DC8E6108-7B65-48CE-9E87-574237FE6F12}"/>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571186" y="3829853"/>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2" descr="Circle Black and White Clip Art Free PNG Image｜Illustoon">
            <a:extLst>
              <a:ext uri="{FF2B5EF4-FFF2-40B4-BE49-F238E27FC236}">
                <a16:creationId xmlns:a16="http://schemas.microsoft.com/office/drawing/2014/main" id="{D6750CD4-4686-4488-A8D6-80E1B567EFCC}"/>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571186" y="4736944"/>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2" descr="Circle Black and White Clip Art Free PNG Image｜Illustoon">
            <a:extLst>
              <a:ext uri="{FF2B5EF4-FFF2-40B4-BE49-F238E27FC236}">
                <a16:creationId xmlns:a16="http://schemas.microsoft.com/office/drawing/2014/main" id="{2F878BA7-0CC9-4E93-B2B8-2F302CD352C2}"/>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571186" y="5716881"/>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Purple Circle Clip Art Free PNG Image｜Illustoon">
            <a:extLst>
              <a:ext uri="{FF2B5EF4-FFF2-40B4-BE49-F238E27FC236}">
                <a16:creationId xmlns:a16="http://schemas.microsoft.com/office/drawing/2014/main" id="{FB99B4E6-EA95-4561-BD29-A93532D28A5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566801" y="192835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4" descr="Purple Circle Clip Art Free PNG Image｜Illustoon">
            <a:extLst>
              <a:ext uri="{FF2B5EF4-FFF2-40B4-BE49-F238E27FC236}">
                <a16:creationId xmlns:a16="http://schemas.microsoft.com/office/drawing/2014/main" id="{E008AA10-2730-49DF-860B-774212B01FDE}"/>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566801" y="2944961"/>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4" descr="Purple Circle Clip Art Free PNG Image｜Illustoon">
            <a:extLst>
              <a:ext uri="{FF2B5EF4-FFF2-40B4-BE49-F238E27FC236}">
                <a16:creationId xmlns:a16="http://schemas.microsoft.com/office/drawing/2014/main" id="{334F466D-636A-4848-9B98-30B39831473D}"/>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566801" y="3809933"/>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Vector back to school doodle elements pattern or background. Study and  learning objects. Book, notebook, bag, ball, chalkboard illustration Stock  Vector | Adobe Stock">
            <a:extLst>
              <a:ext uri="{FF2B5EF4-FFF2-40B4-BE49-F238E27FC236}">
                <a16:creationId xmlns:a16="http://schemas.microsoft.com/office/drawing/2014/main" id="{B9599517-2F7A-4255-A465-3E67FC240E9F}"/>
              </a:ext>
            </a:extLst>
          </p:cNvPr>
          <p:cNvPicPr>
            <a:picLocks noChangeAspect="1" noChangeArrowheads="1"/>
          </p:cNvPicPr>
          <p:nvPr/>
        </p:nvPicPr>
        <p:blipFill>
          <a:blip r:embed="rId26">
            <a:alphaModFix amt="9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73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hite background with black numbers&#10;&#10;Description automatically generated">
            <a:extLst>
              <a:ext uri="{FF2B5EF4-FFF2-40B4-BE49-F238E27FC236}">
                <a16:creationId xmlns:a16="http://schemas.microsoft.com/office/drawing/2014/main" id="{9D535449-B731-2BC7-A06A-FBFF2A20124F}"/>
              </a:ext>
            </a:extLst>
          </p:cNvPr>
          <p:cNvPicPr>
            <a:picLocks noChangeAspect="1"/>
          </p:cNvPicPr>
          <p:nvPr/>
        </p:nvPicPr>
        <p:blipFill>
          <a:blip r:embed="rId2"/>
          <a:stretch>
            <a:fillRect/>
          </a:stretch>
        </p:blipFill>
        <p:spPr>
          <a:xfrm>
            <a:off x="1618530" y="643466"/>
            <a:ext cx="1699176" cy="5571066"/>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996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descr="A math equations on a white background&#10;&#10;Description automatically generated">
            <a:extLst>
              <a:ext uri="{FF2B5EF4-FFF2-40B4-BE49-F238E27FC236}">
                <a16:creationId xmlns:a16="http://schemas.microsoft.com/office/drawing/2014/main" id="{75DDADF1-BDD5-EADA-23A2-4FA8F27AC79B}"/>
              </a:ext>
            </a:extLst>
          </p:cNvPr>
          <p:cNvPicPr>
            <a:picLocks noChangeAspect="1"/>
          </p:cNvPicPr>
          <p:nvPr/>
        </p:nvPicPr>
        <p:blipFill>
          <a:blip r:embed="rId3"/>
          <a:stretch>
            <a:fillRect/>
          </a:stretch>
        </p:blipFill>
        <p:spPr>
          <a:xfrm>
            <a:off x="5833257" y="643467"/>
            <a:ext cx="1685247" cy="5571066"/>
          </a:xfrm>
          <a:prstGeom prst="rect">
            <a:avLst/>
          </a:prstGeom>
        </p:spPr>
      </p:pic>
      <p:pic>
        <p:nvPicPr>
          <p:cNvPr id="6" name="Picture 2" descr="Colorful Arrows Royalty-Free Stock Image - Storyblocks">
            <a:extLst>
              <a:ext uri="{FF2B5EF4-FFF2-40B4-BE49-F238E27FC236}">
                <a16:creationId xmlns:a16="http://schemas.microsoft.com/office/drawing/2014/main" id="{39076D5C-1E50-5EC2-F4D4-76FE7BEEE51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33" t="51553" r="54864" b="5203"/>
          <a:stretch/>
        </p:blipFill>
        <p:spPr bwMode="auto">
          <a:xfrm rot="13421119">
            <a:off x="909501" y="1625924"/>
            <a:ext cx="512258" cy="541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olorful Arrows Royalty-Free Stock Image - Storyblocks">
            <a:extLst>
              <a:ext uri="{FF2B5EF4-FFF2-40B4-BE49-F238E27FC236}">
                <a16:creationId xmlns:a16="http://schemas.microsoft.com/office/drawing/2014/main" id="{01447C3C-4D7C-3ADA-C1D1-63C0DBF86A1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4045" t="4745" r="2564" b="52012"/>
          <a:stretch/>
        </p:blipFill>
        <p:spPr bwMode="auto">
          <a:xfrm rot="2730653">
            <a:off x="890796" y="2686408"/>
            <a:ext cx="491063" cy="5014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olorful Arrows Royalty-Free Stock Image - Storyblocks">
            <a:extLst>
              <a:ext uri="{FF2B5EF4-FFF2-40B4-BE49-F238E27FC236}">
                <a16:creationId xmlns:a16="http://schemas.microsoft.com/office/drawing/2014/main" id="{0DF93511-A9C2-0FF6-FFF2-7E0123665A1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313" t="51553" r="5377" b="5203"/>
          <a:stretch/>
        </p:blipFill>
        <p:spPr bwMode="auto">
          <a:xfrm rot="18841857">
            <a:off x="823455" y="3678701"/>
            <a:ext cx="525144" cy="5251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lorful Arrows Royalty-Free Stock Image - Storyblocks">
            <a:extLst>
              <a:ext uri="{FF2B5EF4-FFF2-40B4-BE49-F238E27FC236}">
                <a16:creationId xmlns:a16="http://schemas.microsoft.com/office/drawing/2014/main" id="{A6C09078-6211-D740-6DC5-B8CCB702F22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737" t="3333" r="51276" b="50000"/>
          <a:stretch/>
        </p:blipFill>
        <p:spPr bwMode="auto">
          <a:xfrm rot="8092052">
            <a:off x="854247" y="591185"/>
            <a:ext cx="476287" cy="5556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olorful Arrows Royalty-Free Stock Image - Storyblocks">
            <a:extLst>
              <a:ext uri="{FF2B5EF4-FFF2-40B4-BE49-F238E27FC236}">
                <a16:creationId xmlns:a16="http://schemas.microsoft.com/office/drawing/2014/main" id="{58CC5C23-C280-F5E7-B3D0-9D125F4B4E8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33" t="51553" r="54864" b="5203"/>
          <a:stretch/>
        </p:blipFill>
        <p:spPr bwMode="auto">
          <a:xfrm rot="13421119">
            <a:off x="858842" y="5734334"/>
            <a:ext cx="512258" cy="5416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olorful Arrows Royalty-Free Stock Image - Storyblocks">
            <a:extLst>
              <a:ext uri="{FF2B5EF4-FFF2-40B4-BE49-F238E27FC236}">
                <a16:creationId xmlns:a16="http://schemas.microsoft.com/office/drawing/2014/main" id="{C9F23029-A364-B00E-E6AC-58745BE3617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737" t="3333" r="51276" b="50000"/>
          <a:stretch/>
        </p:blipFill>
        <p:spPr bwMode="auto">
          <a:xfrm rot="8092052">
            <a:off x="803588" y="4699595"/>
            <a:ext cx="476287" cy="55566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olorful Arrows Royalty-Free Stock Image - Storyblocks">
            <a:extLst>
              <a:ext uri="{FF2B5EF4-FFF2-40B4-BE49-F238E27FC236}">
                <a16:creationId xmlns:a16="http://schemas.microsoft.com/office/drawing/2014/main" id="{01D679B2-BE29-1078-9E98-17BD989E5FE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4045" t="4745" r="2564" b="52012"/>
          <a:stretch/>
        </p:blipFill>
        <p:spPr bwMode="auto">
          <a:xfrm rot="2730653">
            <a:off x="5098220" y="660040"/>
            <a:ext cx="491063" cy="50146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olorful Arrows Royalty-Free Stock Image - Storyblocks">
            <a:extLst>
              <a:ext uri="{FF2B5EF4-FFF2-40B4-BE49-F238E27FC236}">
                <a16:creationId xmlns:a16="http://schemas.microsoft.com/office/drawing/2014/main" id="{277D2102-D2EF-12C1-50D7-48BC4F7EB4D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313" t="51553" r="5377" b="5203"/>
          <a:stretch/>
        </p:blipFill>
        <p:spPr bwMode="auto">
          <a:xfrm rot="18841857">
            <a:off x="5030879" y="1652333"/>
            <a:ext cx="525144" cy="5251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olorful Arrows Royalty-Free Stock Image - Storyblocks">
            <a:extLst>
              <a:ext uri="{FF2B5EF4-FFF2-40B4-BE49-F238E27FC236}">
                <a16:creationId xmlns:a16="http://schemas.microsoft.com/office/drawing/2014/main" id="{C2083BBC-40CC-7695-DB4C-7404C250086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33" t="51553" r="54864" b="5203"/>
          <a:stretch/>
        </p:blipFill>
        <p:spPr bwMode="auto">
          <a:xfrm rot="13421119">
            <a:off x="5066266" y="3707966"/>
            <a:ext cx="512258" cy="5416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olorful Arrows Royalty-Free Stock Image - Storyblocks">
            <a:extLst>
              <a:ext uri="{FF2B5EF4-FFF2-40B4-BE49-F238E27FC236}">
                <a16:creationId xmlns:a16="http://schemas.microsoft.com/office/drawing/2014/main" id="{B87627CA-3E7E-D1DD-1A86-EA9F9570178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737" t="3333" r="51276" b="50000"/>
          <a:stretch/>
        </p:blipFill>
        <p:spPr bwMode="auto">
          <a:xfrm rot="8092052">
            <a:off x="5011012" y="2673227"/>
            <a:ext cx="476287" cy="55566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olorful Arrows Royalty-Free Stock Image - Storyblocks">
            <a:extLst>
              <a:ext uri="{FF2B5EF4-FFF2-40B4-BE49-F238E27FC236}">
                <a16:creationId xmlns:a16="http://schemas.microsoft.com/office/drawing/2014/main" id="{5E1532D9-385A-A470-679A-78D25E1EC0B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4045" t="4745" r="2564" b="52012"/>
          <a:stretch/>
        </p:blipFill>
        <p:spPr bwMode="auto">
          <a:xfrm rot="2730653">
            <a:off x="5098220" y="4704215"/>
            <a:ext cx="491063" cy="50146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olorful Arrows Royalty-Free Stock Image - Storyblocks">
            <a:extLst>
              <a:ext uri="{FF2B5EF4-FFF2-40B4-BE49-F238E27FC236}">
                <a16:creationId xmlns:a16="http://schemas.microsoft.com/office/drawing/2014/main" id="{A403AB71-CCEC-B02D-94CA-BDCE77140A9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313" t="51553" r="5377" b="5203"/>
          <a:stretch/>
        </p:blipFill>
        <p:spPr bwMode="auto">
          <a:xfrm rot="18841857">
            <a:off x="5030879" y="5696508"/>
            <a:ext cx="525144" cy="52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781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2950" y="338328"/>
            <a:ext cx="7658100" cy="1078992"/>
          </a:xfrm>
        </p:spPr>
        <p:txBody>
          <a:bodyPr vert="horz" lIns="91440" tIns="45720" rIns="91440" bIns="45720" rtlCol="0" anchor="b">
            <a:normAutofit/>
          </a:bodyPr>
          <a:lstStyle/>
          <a:p>
            <a:pPr algn="ctr">
              <a:lnSpc>
                <a:spcPct val="90000"/>
              </a:lnSpc>
            </a:pPr>
            <a:r>
              <a:rPr lang="en-US" sz="4700" cap="none"/>
              <a:t>Theorem of Pythagoras</a:t>
            </a:r>
          </a:p>
        </p:txBody>
      </p:sp>
      <p:sp>
        <p:nvSpPr>
          <p:cNvPr id="135" name="Rectangle 134">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9144000" cy="471625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173" y="2423160"/>
            <a:ext cx="4210176"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D315F700-BB69-44E2-B26E-C61084B3030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9361" y="3208886"/>
            <a:ext cx="3730752" cy="2358861"/>
          </a:xfrm>
          <a:prstGeom prst="rect">
            <a:avLst/>
          </a:prstGeom>
          <a:noFill/>
          <a:extLst>
            <a:ext uri="{909E8E84-426E-40DD-AFC4-6F175D3DCCD1}">
              <a14:hiddenFill xmlns:a14="http://schemas.microsoft.com/office/drawing/2010/main">
                <a:solidFill>
                  <a:srgbClr val="FFFFFF"/>
                </a:solidFill>
              </a14:hiddenFill>
            </a:ext>
          </a:extLst>
        </p:spPr>
      </p:pic>
      <p:sp>
        <p:nvSpPr>
          <p:cNvPr id="139"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1061" y="2423160"/>
            <a:ext cx="4210177"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270E50C-D9EF-45B6-B175-F17ADF93E86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9846" b="9960"/>
          <a:stretch/>
        </p:blipFill>
        <p:spPr>
          <a:xfrm>
            <a:off x="5274966" y="3124200"/>
            <a:ext cx="3126084" cy="2699740"/>
          </a:xfrm>
          <a:prstGeom prst="rect">
            <a:avLst/>
          </a:prstGeom>
        </p:spPr>
      </p:pic>
    </p:spTree>
    <p:extLst>
      <p:ext uri="{BB962C8B-B14F-4D97-AF65-F5344CB8AC3E}">
        <p14:creationId xmlns:p14="http://schemas.microsoft.com/office/powerpoint/2010/main" val="105721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6B24B9-CCBF-431C-8FB5-FBABE6F0D171}"/>
              </a:ext>
            </a:extLst>
          </p:cNvPr>
          <p:cNvSpPr txBox="1"/>
          <p:nvPr/>
        </p:nvSpPr>
        <p:spPr>
          <a:xfrm>
            <a:off x="389359" y="1599529"/>
            <a:ext cx="5334000" cy="1200329"/>
          </a:xfrm>
          <a:prstGeom prst="rect">
            <a:avLst/>
          </a:prstGeom>
          <a:noFill/>
        </p:spPr>
        <p:txBody>
          <a:bodyPr wrap="square" rtlCol="0">
            <a:spAutoFit/>
          </a:bodyPr>
          <a:lstStyle/>
          <a:p>
            <a:r>
              <a:rPr lang="en-US" dirty="0">
                <a:latin typeface="Amasis MT Pro" panose="02040504050005020304" pitchFamily="18" charset="0"/>
              </a:rPr>
              <a:t>Adam is on his way home from work. He drives 35 miles due North and then 42 miles due West. Find the shortest distance he can cover to reach home early.</a:t>
            </a:r>
          </a:p>
        </p:txBody>
      </p:sp>
      <p:pic>
        <p:nvPicPr>
          <p:cNvPr id="4" name="Picture 3">
            <a:extLst>
              <a:ext uri="{FF2B5EF4-FFF2-40B4-BE49-F238E27FC236}">
                <a16:creationId xmlns:a16="http://schemas.microsoft.com/office/drawing/2014/main" id="{E715BC64-9171-4DAC-9072-410DD9A41E24}"/>
              </a:ext>
            </a:extLst>
          </p:cNvPr>
          <p:cNvPicPr>
            <a:picLocks noChangeAspect="1"/>
          </p:cNvPicPr>
          <p:nvPr/>
        </p:nvPicPr>
        <p:blipFill rotWithShape="1">
          <a:blip r:embed="rId3"/>
          <a:srcRect l="65834" t="51482" r="23333" b="32041"/>
          <a:stretch/>
        </p:blipFill>
        <p:spPr>
          <a:xfrm>
            <a:off x="6045090" y="1020000"/>
            <a:ext cx="2361848" cy="2019778"/>
          </a:xfrm>
          <a:prstGeom prst="rect">
            <a:avLst/>
          </a:prstGeom>
        </p:spPr>
      </p:pic>
      <p:pic>
        <p:nvPicPr>
          <p:cNvPr id="6" name="Picture 5">
            <a:extLst>
              <a:ext uri="{FF2B5EF4-FFF2-40B4-BE49-F238E27FC236}">
                <a16:creationId xmlns:a16="http://schemas.microsoft.com/office/drawing/2014/main" id="{C88F0FC0-9B99-4B18-BD37-6CAB47CD001E}"/>
              </a:ext>
            </a:extLst>
          </p:cNvPr>
          <p:cNvPicPr>
            <a:picLocks noChangeAspect="1"/>
          </p:cNvPicPr>
          <p:nvPr/>
        </p:nvPicPr>
        <p:blipFill rotWithShape="1">
          <a:blip r:embed="rId4"/>
          <a:srcRect l="62643" t="45553" r="20000" b="36487"/>
          <a:stretch/>
        </p:blipFill>
        <p:spPr>
          <a:xfrm>
            <a:off x="5745811" y="3138453"/>
            <a:ext cx="3014691" cy="1753806"/>
          </a:xfrm>
          <a:prstGeom prst="rect">
            <a:avLst/>
          </a:prstGeom>
        </p:spPr>
      </p:pic>
      <p:sp>
        <p:nvSpPr>
          <p:cNvPr id="7" name="TextBox 6">
            <a:extLst>
              <a:ext uri="{FF2B5EF4-FFF2-40B4-BE49-F238E27FC236}">
                <a16:creationId xmlns:a16="http://schemas.microsoft.com/office/drawing/2014/main" id="{6BAF03B1-6642-4037-874D-76BA233C0640}"/>
              </a:ext>
            </a:extLst>
          </p:cNvPr>
          <p:cNvSpPr txBox="1"/>
          <p:nvPr/>
        </p:nvSpPr>
        <p:spPr>
          <a:xfrm>
            <a:off x="383498" y="3354912"/>
            <a:ext cx="5102902" cy="923330"/>
          </a:xfrm>
          <a:prstGeom prst="rect">
            <a:avLst/>
          </a:prstGeom>
          <a:noFill/>
        </p:spPr>
        <p:txBody>
          <a:bodyPr wrap="square" rtlCol="0">
            <a:spAutoFit/>
          </a:bodyPr>
          <a:lstStyle/>
          <a:p>
            <a:r>
              <a:rPr lang="en-US" dirty="0">
                <a:latin typeface="Amasis MT Pro" panose="02040504050005020304" pitchFamily="18" charset="0"/>
              </a:rPr>
              <a:t>Rachel bought a rug for her apartment. The rug is 11 feet long and 9 feet wide. Find the diagonal length of the rug. </a:t>
            </a:r>
          </a:p>
        </p:txBody>
      </p:sp>
      <p:sp>
        <p:nvSpPr>
          <p:cNvPr id="10" name="TextBox 9">
            <a:extLst>
              <a:ext uri="{FF2B5EF4-FFF2-40B4-BE49-F238E27FC236}">
                <a16:creationId xmlns:a16="http://schemas.microsoft.com/office/drawing/2014/main" id="{2636CB1D-1192-4E3B-9651-340B148B516F}"/>
              </a:ext>
            </a:extLst>
          </p:cNvPr>
          <p:cNvSpPr txBox="1"/>
          <p:nvPr/>
        </p:nvSpPr>
        <p:spPr>
          <a:xfrm>
            <a:off x="384670" y="407074"/>
            <a:ext cx="1877437" cy="646331"/>
          </a:xfrm>
          <a:prstGeom prst="rect">
            <a:avLst/>
          </a:prstGeom>
          <a:noFill/>
        </p:spPr>
        <p:txBody>
          <a:bodyPr wrap="none" rtlCol="0">
            <a:spAutoFit/>
          </a:bodyPr>
          <a:lstStyle/>
          <a:p>
            <a:r>
              <a:rPr lang="en-US" sz="3600" dirty="0">
                <a:latin typeface="Amasis MT Pro Medium" panose="02040604050005020304" pitchFamily="18" charset="0"/>
              </a:rPr>
              <a:t>Practice</a:t>
            </a:r>
          </a:p>
        </p:txBody>
      </p:sp>
      <p:sp>
        <p:nvSpPr>
          <p:cNvPr id="11" name="TextBox 10">
            <a:extLst>
              <a:ext uri="{FF2B5EF4-FFF2-40B4-BE49-F238E27FC236}">
                <a16:creationId xmlns:a16="http://schemas.microsoft.com/office/drawing/2014/main" id="{71EE4F34-D433-44D3-BF2A-7C2307477C12}"/>
              </a:ext>
            </a:extLst>
          </p:cNvPr>
          <p:cNvSpPr txBox="1"/>
          <p:nvPr/>
        </p:nvSpPr>
        <p:spPr>
          <a:xfrm>
            <a:off x="383498" y="5140775"/>
            <a:ext cx="5026702" cy="923330"/>
          </a:xfrm>
          <a:prstGeom prst="rect">
            <a:avLst/>
          </a:prstGeom>
          <a:noFill/>
        </p:spPr>
        <p:txBody>
          <a:bodyPr wrap="square" rtlCol="0">
            <a:spAutoFit/>
          </a:bodyPr>
          <a:lstStyle/>
          <a:p>
            <a:r>
              <a:rPr lang="en-US" dirty="0">
                <a:latin typeface="Amasis MT Pro" panose="02040504050005020304" pitchFamily="18" charset="0"/>
              </a:rPr>
              <a:t>A 15 feet tree casts a shadow that is 8 feet long. What is the distance from the tip of the tree to the tip of its shadow?</a:t>
            </a:r>
          </a:p>
        </p:txBody>
      </p:sp>
      <p:pic>
        <p:nvPicPr>
          <p:cNvPr id="9" name="Picture 8">
            <a:extLst>
              <a:ext uri="{FF2B5EF4-FFF2-40B4-BE49-F238E27FC236}">
                <a16:creationId xmlns:a16="http://schemas.microsoft.com/office/drawing/2014/main" id="{6DC4EABA-9876-43C1-A9E6-0CD4E15A1B64}"/>
              </a:ext>
            </a:extLst>
          </p:cNvPr>
          <p:cNvPicPr>
            <a:picLocks noChangeAspect="1"/>
          </p:cNvPicPr>
          <p:nvPr/>
        </p:nvPicPr>
        <p:blipFill rotWithShape="1">
          <a:blip r:embed="rId5"/>
          <a:srcRect l="64739" t="61878" r="20833" b="17392"/>
          <a:stretch/>
        </p:blipFill>
        <p:spPr>
          <a:xfrm>
            <a:off x="6082604" y="4910026"/>
            <a:ext cx="2361849" cy="1907976"/>
          </a:xfrm>
          <a:prstGeom prst="rect">
            <a:avLst/>
          </a:prstGeom>
        </p:spPr>
      </p:pic>
    </p:spTree>
    <p:extLst>
      <p:ext uri="{BB962C8B-B14F-4D97-AF65-F5344CB8AC3E}">
        <p14:creationId xmlns:p14="http://schemas.microsoft.com/office/powerpoint/2010/main" val="1231209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tationery flat lay, books, background studying, creative lifestyle,  planning Hand drawn objects set, illustration pastel colors Stock Vector  Image by ©DafnaDar #285522288">
            <a:extLst>
              <a:ext uri="{FF2B5EF4-FFF2-40B4-BE49-F238E27FC236}">
                <a16:creationId xmlns:a16="http://schemas.microsoft.com/office/drawing/2014/main" id="{D7747D47-BB21-41BF-B7E5-5A586C5DCB3D}"/>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b="6528"/>
          <a:stretch/>
        </p:blipFill>
        <p:spPr bwMode="auto">
          <a:xfrm>
            <a:off x="2689225" y="0"/>
            <a:ext cx="64547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93" r="493"/>
          <a:stretch/>
        </p:blipFill>
        <p:spPr>
          <a:xfrm>
            <a:off x="1516856" y="223837"/>
            <a:ext cx="6110287" cy="6410325"/>
          </a:xfrm>
          <a:prstGeom prst="rect">
            <a:avLst/>
          </a:prstGeom>
        </p:spPr>
      </p:pic>
      <p:pic>
        <p:nvPicPr>
          <p:cNvPr id="4" name="Picture 2" descr="109,748 Arrow Right Cliparts, Stock Vector and Royalty Free Arrow Right  Illustrations">
            <a:extLst>
              <a:ext uri="{FF2B5EF4-FFF2-40B4-BE49-F238E27FC236}">
                <a16:creationId xmlns:a16="http://schemas.microsoft.com/office/drawing/2014/main" id="{66F9CD4D-3320-4CA8-BF03-48D4B1DBE50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111" r="50000" b="53556"/>
          <a:stretch/>
        </p:blipFill>
        <p:spPr bwMode="auto">
          <a:xfrm rot="2205931">
            <a:off x="1399164" y="356055"/>
            <a:ext cx="455629" cy="3402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09,748 Arrow Right Cliparts, Stock Vector and Royalty Free Arrow Right  Illustrations">
            <a:extLst>
              <a:ext uri="{FF2B5EF4-FFF2-40B4-BE49-F238E27FC236}">
                <a16:creationId xmlns:a16="http://schemas.microsoft.com/office/drawing/2014/main" id="{C5660D96-E009-411F-B5AD-B4F4E1F5889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778" t="10889" b="53555"/>
          <a:stretch/>
        </p:blipFill>
        <p:spPr bwMode="auto">
          <a:xfrm rot="1987375">
            <a:off x="1398580" y="2781197"/>
            <a:ext cx="465181" cy="3429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109,748 Arrow Right Cliparts, Stock Vector and Royalty Free Arrow Right  Illustrations">
            <a:extLst>
              <a:ext uri="{FF2B5EF4-FFF2-40B4-BE49-F238E27FC236}">
                <a16:creationId xmlns:a16="http://schemas.microsoft.com/office/drawing/2014/main" id="{FC750AA0-CEE2-4132-B653-A9DC0D687A9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1778" r="50000" b="14445"/>
          <a:stretch/>
        </p:blipFill>
        <p:spPr bwMode="auto">
          <a:xfrm rot="3051152">
            <a:off x="4786739" y="349744"/>
            <a:ext cx="478315" cy="3231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109,748 Arrow Right Cliparts, Stock Vector and Royalty Free Arrow Right  Illustrations">
            <a:extLst>
              <a:ext uri="{FF2B5EF4-FFF2-40B4-BE49-F238E27FC236}">
                <a16:creationId xmlns:a16="http://schemas.microsoft.com/office/drawing/2014/main" id="{636B3B89-F3B6-4464-B9A7-8763F5569D7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0000" t="51778" b="12666"/>
          <a:stretch/>
        </p:blipFill>
        <p:spPr bwMode="auto">
          <a:xfrm rot="1967517">
            <a:off x="1320249" y="4460965"/>
            <a:ext cx="531091" cy="3776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109,748 Arrow Right Cliparts, Stock Vector and Royalty Free Arrow Right  Illustrations">
            <a:extLst>
              <a:ext uri="{FF2B5EF4-FFF2-40B4-BE49-F238E27FC236}">
                <a16:creationId xmlns:a16="http://schemas.microsoft.com/office/drawing/2014/main" id="{4DB8EE6E-FEEE-4D50-BA2F-6190B7FDB150}"/>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50000" t="51778" b="12666"/>
          <a:stretch/>
        </p:blipFill>
        <p:spPr bwMode="auto">
          <a:xfrm rot="2969077">
            <a:off x="4792402" y="2206649"/>
            <a:ext cx="491713" cy="3496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9,748 Arrow Right Cliparts, Stock Vector and Royalty Free Arrow Right  Illustrations">
            <a:extLst>
              <a:ext uri="{FF2B5EF4-FFF2-40B4-BE49-F238E27FC236}">
                <a16:creationId xmlns:a16="http://schemas.microsoft.com/office/drawing/2014/main" id="{AFFF57EE-C592-4931-A5C6-A244357416FF}"/>
              </a:ext>
            </a:extLst>
          </p:cNvPr>
          <p:cNvPicPr>
            <a:picLocks noChangeAspect="1" noChangeArrowheads="1"/>
          </p:cNvPicPr>
          <p:nvPr/>
        </p:nvPicPr>
        <p:blipFill rotWithShape="1">
          <a:blip r:embed="rId10" cstate="print">
            <a:duotone>
              <a:schemeClr val="accent2">
                <a:shade val="45000"/>
                <a:satMod val="135000"/>
              </a:schemeClr>
              <a:prstClr val="white"/>
            </a:duotone>
            <a:extLst>
              <a:ext uri="{BEBA8EAE-BF5A-486C-A8C5-ECC9F3942E4B}">
                <a14:imgProps xmlns:a14="http://schemas.microsoft.com/office/drawing/2010/main">
                  <a14:imgLayer r:embed="rId9">
                    <a14:imgEffect>
                      <a14:sharpenSoften amount="50000"/>
                    </a14:imgEffect>
                    <a14:imgEffect>
                      <a14:saturation sat="0"/>
                    </a14:imgEffect>
                  </a14:imgLayer>
                </a14:imgProps>
              </a:ext>
              <a:ext uri="{28A0092B-C50C-407E-A947-70E740481C1C}">
                <a14:useLocalDpi xmlns:a14="http://schemas.microsoft.com/office/drawing/2010/main" val="0"/>
              </a:ext>
            </a:extLst>
          </a:blip>
          <a:srcRect l="50000" t="51778" b="12666"/>
          <a:stretch/>
        </p:blipFill>
        <p:spPr bwMode="auto">
          <a:xfrm rot="2606393">
            <a:off x="4807459" y="4772703"/>
            <a:ext cx="505272" cy="359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024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15116"/>
          <a:stretch/>
        </p:blipFill>
        <p:spPr>
          <a:xfrm>
            <a:off x="257276" y="457200"/>
            <a:ext cx="6705600" cy="5691963"/>
          </a:xfrm>
          <a:prstGeom prst="rect">
            <a:avLst/>
          </a:prstGeom>
        </p:spPr>
      </p:pic>
      <p:pic>
        <p:nvPicPr>
          <p:cNvPr id="4" name="Picture 2" descr="Image Suggests Stock Illustrations – 3,001 Image Suggests Stock  Illustrations, Vectors &amp; Clipart - Dreamstime">
            <a:extLst>
              <a:ext uri="{FF2B5EF4-FFF2-40B4-BE49-F238E27FC236}">
                <a16:creationId xmlns:a16="http://schemas.microsoft.com/office/drawing/2014/main" id="{33A5022E-FDC2-FA47-2CF5-F9D862C51BA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276" t="15525" r="19030" b="16770"/>
          <a:stretch/>
        </p:blipFill>
        <p:spPr bwMode="auto">
          <a:xfrm>
            <a:off x="6782559" y="3806429"/>
            <a:ext cx="514836" cy="5649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oods A-Frame 3-Person 3-Season Tent - Brown | Woods">
            <a:extLst>
              <a:ext uri="{FF2B5EF4-FFF2-40B4-BE49-F238E27FC236}">
                <a16:creationId xmlns:a16="http://schemas.microsoft.com/office/drawing/2014/main" id="{DB9A7EE8-A5CC-4792-A70C-AB8CA6D26F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1857" y="2362200"/>
            <a:ext cx="1617785" cy="161778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ypes of Triangles">
            <a:extLst>
              <a:ext uri="{FF2B5EF4-FFF2-40B4-BE49-F238E27FC236}">
                <a16:creationId xmlns:a16="http://schemas.microsoft.com/office/drawing/2014/main" id="{43AF4FF2-7362-F685-3465-324CAB52DA8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82" t="4644" r="49298" b="3820"/>
          <a:stretch/>
        </p:blipFill>
        <p:spPr bwMode="auto">
          <a:xfrm>
            <a:off x="7115655" y="4200214"/>
            <a:ext cx="2028345" cy="26577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ble Study Clipart">
            <a:extLst>
              <a:ext uri="{FF2B5EF4-FFF2-40B4-BE49-F238E27FC236}">
                <a16:creationId xmlns:a16="http://schemas.microsoft.com/office/drawing/2014/main" id="{7EB5CCA8-2AA5-0F14-322E-FAEDC2A161E4}"/>
              </a:ext>
            </a:extLst>
          </p:cNvPr>
          <p:cNvPicPr>
            <a:picLocks noChangeAspect="1" noChangeArrowheads="1"/>
          </p:cNvPicPr>
          <p:nvPr/>
        </p:nvPicPr>
        <p:blipFill>
          <a:blip r:embed="rId6" cstate="print">
            <a:alphaModFix amt="35000"/>
            <a:extLst>
              <a:ext uri="{28A0092B-C50C-407E-A947-70E740481C1C}">
                <a14:useLocalDpi xmlns:a14="http://schemas.microsoft.com/office/drawing/2010/main" val="0"/>
              </a:ext>
            </a:extLst>
          </a:blip>
          <a:srcRect/>
          <a:stretch>
            <a:fillRect/>
          </a:stretch>
        </p:blipFill>
        <p:spPr bwMode="auto">
          <a:xfrm>
            <a:off x="7624892" y="85415"/>
            <a:ext cx="1344308" cy="947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581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ck to school background, with bright accessories supplies for school and  study - pen, pencils, markers, pencils, rulers, paperclips, sticks, noteboo  Stock Photo - Alamy">
            <a:extLst>
              <a:ext uri="{FF2B5EF4-FFF2-40B4-BE49-F238E27FC236}">
                <a16:creationId xmlns:a16="http://schemas.microsoft.com/office/drawing/2014/main" id="{E803DF9E-5026-4C8B-A6A1-05B2B09AD1AF}"/>
              </a:ext>
            </a:extLst>
          </p:cNvPr>
          <p:cNvPicPr>
            <a:picLocks noChangeAspect="1" noChangeArrowheads="1"/>
          </p:cNvPicPr>
          <p:nvPr/>
        </p:nvPicPr>
        <p:blipFill rotWithShape="1">
          <a:blip r:embed="rId2">
            <a:alphaModFix amt="5000"/>
            <a:extLst>
              <a:ext uri="{28A0092B-C50C-407E-A947-70E740481C1C}">
                <a14:useLocalDpi xmlns:a14="http://schemas.microsoft.com/office/drawing/2010/main" val="0"/>
              </a:ext>
            </a:extLst>
          </a:blip>
          <a:srcRect b="5257"/>
          <a:stretch/>
        </p:blipFill>
        <p:spPr bwMode="auto">
          <a:xfrm>
            <a:off x="-4690" y="0"/>
            <a:ext cx="91619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44592"/>
            <a:ext cx="8229600" cy="1143000"/>
          </a:xfrm>
        </p:spPr>
        <p:txBody>
          <a:bodyPr/>
          <a:lstStyle/>
          <a:p>
            <a:r>
              <a:rPr lang="en-US" dirty="0">
                <a:latin typeface="Amasis MT Pro Medium" panose="02040604050005020304" pitchFamily="18" charset="0"/>
              </a:rPr>
              <a:t>Rationalizing the denominator</a:t>
            </a:r>
            <a:endParaRPr lang="ru-R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f>
                      <m:fPr>
                        <m:ctrlPr>
                          <a:rPr lang="ru-RU" i="1" smtClean="0">
                            <a:latin typeface="Cambria Math" panose="02040503050406030204" pitchFamily="18" charset="0"/>
                          </a:rPr>
                        </m:ctrlPr>
                      </m:fPr>
                      <m:num>
                        <m:r>
                          <a:rPr lang="en-US" b="0" i="1" smtClean="0">
                            <a:latin typeface="Cambria Math"/>
                          </a:rPr>
                          <m:t>1</m:t>
                        </m:r>
                      </m:num>
                      <m:den>
                        <m:r>
                          <a:rPr lang="en-US" b="0" i="1" smtClean="0">
                            <a:latin typeface="Cambria Math"/>
                          </a:rPr>
                          <m:t>𝑎</m:t>
                        </m:r>
                        <m:r>
                          <a:rPr lang="en-US" b="0" i="1" smtClean="0">
                            <a:latin typeface="Cambria Math"/>
                            <a:ea typeface="Cambria Math"/>
                          </a:rPr>
                          <m:t>±</m:t>
                        </m:r>
                        <m:rad>
                          <m:radPr>
                            <m:degHide m:val="on"/>
                            <m:ctrlPr>
                              <a:rPr lang="en-US" b="0" i="1" smtClean="0">
                                <a:latin typeface="Cambria Math" panose="02040503050406030204" pitchFamily="18" charset="0"/>
                                <a:ea typeface="Cambria Math"/>
                              </a:rPr>
                            </m:ctrlPr>
                          </m:radPr>
                          <m:deg/>
                          <m:e>
                            <m:r>
                              <a:rPr lang="en-US" b="0" i="1" smtClean="0">
                                <a:latin typeface="Cambria Math"/>
                                <a:ea typeface="Cambria Math"/>
                              </a:rPr>
                              <m:t>𝑏</m:t>
                            </m:r>
                          </m:e>
                        </m:rad>
                      </m:den>
                    </m:f>
                    <m:r>
                      <a:rPr lang="en-US" b="0" i="1" smtClean="0">
                        <a:latin typeface="Cambria Math"/>
                      </a:rPr>
                      <m:t>=</m:t>
                    </m:r>
                    <m:d>
                      <m:dPr>
                        <m:ctrlPr>
                          <a:rPr lang="en-US" b="0" i="1" smtClean="0">
                            <a:latin typeface="Cambria Math" panose="02040503050406030204" pitchFamily="18" charset="0"/>
                          </a:rPr>
                        </m:ctrlPr>
                      </m:dPr>
                      <m:e>
                        <m:f>
                          <m:fPr>
                            <m:ctrlPr>
                              <a:rPr lang="ru-RU" i="1">
                                <a:latin typeface="Cambria Math" panose="02040503050406030204" pitchFamily="18" charset="0"/>
                              </a:rPr>
                            </m:ctrlPr>
                          </m:fPr>
                          <m:num>
                            <m:r>
                              <a:rPr lang="en-US" i="1">
                                <a:latin typeface="Cambria Math"/>
                              </a:rPr>
                              <m:t>1</m:t>
                            </m:r>
                          </m:num>
                          <m:den>
                            <m:r>
                              <a:rPr lang="en-US" i="1">
                                <a:latin typeface="Cambria Math"/>
                              </a:rPr>
                              <m:t>𝑎</m:t>
                            </m:r>
                            <m:r>
                              <a:rPr lang="en-US" i="1">
                                <a:latin typeface="Cambria Math"/>
                                <a:ea typeface="Cambria Math"/>
                              </a:rPr>
                              <m:t>±</m:t>
                            </m:r>
                            <m:rad>
                              <m:radPr>
                                <m:degHide m:val="on"/>
                                <m:ctrlPr>
                                  <a:rPr lang="en-US" i="1">
                                    <a:latin typeface="Cambria Math" panose="02040503050406030204" pitchFamily="18" charset="0"/>
                                    <a:ea typeface="Cambria Math"/>
                                  </a:rPr>
                                </m:ctrlPr>
                              </m:radPr>
                              <m:deg/>
                              <m:e>
                                <m:r>
                                  <a:rPr lang="en-US" i="1">
                                    <a:latin typeface="Cambria Math"/>
                                    <a:ea typeface="Cambria Math"/>
                                  </a:rPr>
                                  <m:t>𝑏</m:t>
                                </m:r>
                              </m:e>
                            </m:rad>
                          </m:den>
                        </m:f>
                      </m:e>
                    </m:d>
                    <m:d>
                      <m:dPr>
                        <m:ctrlPr>
                          <a:rPr lang="en-US" b="0" i="1" smtClean="0">
                            <a:latin typeface="Cambria Math" panose="02040503050406030204" pitchFamily="18" charset="0"/>
                            <a:ea typeface="Cambria Math"/>
                          </a:rPr>
                        </m:ctrlPr>
                      </m:dPr>
                      <m:e>
                        <m:f>
                          <m:fPr>
                            <m:ctrlPr>
                              <a:rPr lang="en-US" b="0" i="1" smtClean="0">
                                <a:latin typeface="Cambria Math" panose="02040503050406030204" pitchFamily="18" charset="0"/>
                              </a:rPr>
                            </m:ctrlPr>
                          </m:fPr>
                          <m:num>
                            <m:r>
                              <a:rPr lang="en-US" i="1">
                                <a:latin typeface="Cambria Math"/>
                              </a:rPr>
                              <m:t>𝑎</m:t>
                            </m:r>
                            <m:r>
                              <a:rPr lang="en-US" i="1">
                                <a:latin typeface="Cambria Math"/>
                                <a:ea typeface="Cambria Math"/>
                              </a:rPr>
                              <m:t>∓</m:t>
                            </m:r>
                            <m:rad>
                              <m:radPr>
                                <m:degHide m:val="on"/>
                                <m:ctrlPr>
                                  <a:rPr lang="en-US" i="1">
                                    <a:latin typeface="Cambria Math" panose="02040503050406030204" pitchFamily="18" charset="0"/>
                                    <a:ea typeface="Cambria Math"/>
                                  </a:rPr>
                                </m:ctrlPr>
                              </m:radPr>
                              <m:deg/>
                              <m:e>
                                <m:r>
                                  <a:rPr lang="en-US" i="1">
                                    <a:latin typeface="Cambria Math"/>
                                    <a:ea typeface="Cambria Math"/>
                                  </a:rPr>
                                  <m:t>𝑏</m:t>
                                </m:r>
                              </m:e>
                            </m:rad>
                          </m:num>
                          <m:den>
                            <m:r>
                              <a:rPr lang="en-US" i="1">
                                <a:latin typeface="Cambria Math"/>
                              </a:rPr>
                              <m:t>𝑎</m:t>
                            </m:r>
                            <m:r>
                              <a:rPr lang="en-US" i="1">
                                <a:latin typeface="Cambria Math"/>
                                <a:ea typeface="Cambria Math"/>
                              </a:rPr>
                              <m:t>∓</m:t>
                            </m:r>
                            <m:rad>
                              <m:radPr>
                                <m:degHide m:val="on"/>
                                <m:ctrlPr>
                                  <a:rPr lang="en-US" i="1">
                                    <a:latin typeface="Cambria Math" panose="02040503050406030204" pitchFamily="18" charset="0"/>
                                    <a:ea typeface="Cambria Math"/>
                                  </a:rPr>
                                </m:ctrlPr>
                              </m:radPr>
                              <m:deg/>
                              <m:e>
                                <m:r>
                                  <a:rPr lang="en-US" i="1">
                                    <a:latin typeface="Cambria Math"/>
                                    <a:ea typeface="Cambria Math"/>
                                  </a:rPr>
                                  <m:t>𝑏</m:t>
                                </m:r>
                              </m:e>
                            </m:rad>
                          </m:den>
                        </m:f>
                      </m:e>
                    </m:d>
                    <m:r>
                      <a:rPr lang="en-US" b="0" i="1" smtClean="0">
                        <a:latin typeface="Cambria Math"/>
                      </a:rPr>
                      <m:t>=</m:t>
                    </m:r>
                    <m:f>
                      <m:fPr>
                        <m:ctrlPr>
                          <a:rPr lang="en-US" b="0" i="1" smtClean="0">
                            <a:latin typeface="Cambria Math" panose="02040503050406030204" pitchFamily="18" charset="0"/>
                          </a:rPr>
                        </m:ctrlPr>
                      </m:fPr>
                      <m:num>
                        <m:r>
                          <a:rPr lang="en-US" i="1">
                            <a:latin typeface="Cambria Math"/>
                          </a:rPr>
                          <m:t>𝑎</m:t>
                        </m:r>
                        <m:r>
                          <a:rPr lang="en-US" i="1">
                            <a:latin typeface="Cambria Math"/>
                            <a:ea typeface="Cambria Math"/>
                          </a:rPr>
                          <m:t>∓</m:t>
                        </m:r>
                        <m:rad>
                          <m:radPr>
                            <m:degHide m:val="on"/>
                            <m:ctrlPr>
                              <a:rPr lang="en-US" i="1">
                                <a:latin typeface="Cambria Math" panose="02040503050406030204" pitchFamily="18" charset="0"/>
                                <a:ea typeface="Cambria Math"/>
                              </a:rPr>
                            </m:ctrlPr>
                          </m:radPr>
                          <m:deg/>
                          <m:e>
                            <m:r>
                              <a:rPr lang="en-US" i="1">
                                <a:latin typeface="Cambria Math"/>
                                <a:ea typeface="Cambria Math"/>
                              </a:rPr>
                              <m:t>𝑏</m:t>
                            </m:r>
                          </m:e>
                        </m:rad>
                      </m:num>
                      <m:den>
                        <m:sSup>
                          <m:sSupPr>
                            <m:ctrlPr>
                              <a:rPr lang="en-US" b="0" i="1" smtClean="0">
                                <a:latin typeface="Cambria Math" panose="02040503050406030204" pitchFamily="18" charset="0"/>
                              </a:rPr>
                            </m:ctrlPr>
                          </m:sSupPr>
                          <m:e>
                            <m:r>
                              <a:rPr lang="en-US" b="0" i="1" smtClean="0">
                                <a:latin typeface="Cambria Math"/>
                              </a:rPr>
                              <m:t>𝑎</m:t>
                            </m:r>
                          </m:e>
                          <m:sup>
                            <m:r>
                              <a:rPr lang="en-US" b="0" i="1" smtClean="0">
                                <a:latin typeface="Cambria Math"/>
                              </a:rPr>
                              <m:t>2</m:t>
                            </m:r>
                          </m:sup>
                        </m:sSup>
                        <m:r>
                          <a:rPr lang="en-US" b="0" i="1" smtClean="0">
                            <a:latin typeface="Cambria Math"/>
                          </a:rPr>
                          <m:t>−</m:t>
                        </m:r>
                        <m:r>
                          <a:rPr lang="en-US" b="0" i="1" smtClean="0">
                            <a:latin typeface="Cambria Math"/>
                          </a:rPr>
                          <m:t>𝑏</m:t>
                        </m:r>
                      </m:den>
                    </m:f>
                  </m:oMath>
                </a14:m>
                <a:endParaRPr lang="ru-R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ru-RU">
                    <a:noFill/>
                  </a:rPr>
                  <a:t> </a:t>
                </a:r>
              </a:p>
            </p:txBody>
          </p:sp>
        </mc:Fallback>
      </mc:AlternateContent>
      <p:grpSp>
        <p:nvGrpSpPr>
          <p:cNvPr id="7" name="Group 6">
            <a:extLst>
              <a:ext uri="{FF2B5EF4-FFF2-40B4-BE49-F238E27FC236}">
                <a16:creationId xmlns:a16="http://schemas.microsoft.com/office/drawing/2014/main" id="{898C7F8A-1039-482E-9DFE-044D4E77C6CF}"/>
              </a:ext>
            </a:extLst>
          </p:cNvPr>
          <p:cNvGrpSpPr/>
          <p:nvPr/>
        </p:nvGrpSpPr>
        <p:grpSpPr>
          <a:xfrm>
            <a:off x="1866900" y="3581400"/>
            <a:ext cx="5410200" cy="1975578"/>
            <a:chOff x="685800" y="3346655"/>
            <a:chExt cx="5562600" cy="2063545"/>
          </a:xfrm>
        </p:grpSpPr>
        <p:pic>
          <p:nvPicPr>
            <p:cNvPr id="2050" name="Picture 2" descr="RD Sharma Ex VSAQs Chapter 3 Class 9 Rationalisation Solutions">
              <a:extLst>
                <a:ext uri="{FF2B5EF4-FFF2-40B4-BE49-F238E27FC236}">
                  <a16:creationId xmlns:a16="http://schemas.microsoft.com/office/drawing/2014/main" id="{135B61A2-23E7-4030-9C4F-D08E63EAF94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300000"/>
                      </a14:imgEffect>
                    </a14:imgLayer>
                  </a14:imgProps>
                </a:ext>
                <a:ext uri="{28A0092B-C50C-407E-A947-70E740481C1C}">
                  <a14:useLocalDpi xmlns:a14="http://schemas.microsoft.com/office/drawing/2010/main" val="0"/>
                </a:ext>
              </a:extLst>
            </a:blip>
            <a:srcRect t="10356" b="42005"/>
            <a:stretch/>
          </p:blipFill>
          <p:spPr bwMode="auto">
            <a:xfrm>
              <a:off x="685800" y="3346655"/>
              <a:ext cx="5562600" cy="206354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F57420D-1B8C-428C-842D-770980FCF1BB}"/>
                </a:ext>
              </a:extLst>
            </p:cNvPr>
            <p:cNvSpPr/>
            <p:nvPr/>
          </p:nvSpPr>
          <p:spPr>
            <a:xfrm>
              <a:off x="2081011" y="3903806"/>
              <a:ext cx="2247900" cy="46174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0099A69B-9486-43CA-A908-DAA5B103C821}"/>
                  </a:ext>
                </a:extLst>
              </p:cNvPr>
              <p:cNvSpPr/>
              <p:nvPr/>
            </p:nvSpPr>
            <p:spPr>
              <a:xfrm>
                <a:off x="3275034" y="6069439"/>
                <a:ext cx="3610540" cy="461665"/>
              </a:xfrm>
              <a:prstGeom prst="rect">
                <a:avLst/>
              </a:prstGeom>
              <a:ln>
                <a:solidFill>
                  <a:schemeClr val="accent6">
                    <a:lumMod val="50000"/>
                  </a:schemeClr>
                </a:solidFill>
              </a:ln>
              <a:effectLst>
                <a:glow rad="63500">
                  <a:schemeClr val="accent2">
                    <a:satMod val="175000"/>
                    <a:alpha val="40000"/>
                  </a:schemeClr>
                </a:glow>
              </a:effectLst>
              <a:scene3d>
                <a:camera prst="orthographicFront"/>
                <a:lightRig rig="threePt" dir="t"/>
              </a:scene3d>
              <a:sp3d>
                <a:bevelT/>
              </a:sp3d>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a:rPr>
                            <m:t>𝑎</m:t>
                          </m:r>
                        </m:e>
                        <m:sup>
                          <m:r>
                            <a:rPr lang="en-US" sz="2400" i="1">
                              <a:latin typeface="Cambria Math"/>
                            </a:rPr>
                            <m:t>2</m:t>
                          </m:r>
                        </m:sup>
                      </m:sSup>
                      <m:r>
                        <a:rPr lang="en-US" sz="2400" i="1">
                          <a:latin typeface="Cambria Math"/>
                        </a:rPr>
                        <m:t>−</m:t>
                      </m:r>
                      <m:sSup>
                        <m:sSupPr>
                          <m:ctrlPr>
                            <a:rPr lang="en-US" sz="2400" i="1">
                              <a:latin typeface="Cambria Math" panose="02040503050406030204" pitchFamily="18" charset="0"/>
                            </a:rPr>
                          </m:ctrlPr>
                        </m:sSupPr>
                        <m:e>
                          <m:r>
                            <a:rPr lang="en-US" sz="2400" i="1">
                              <a:latin typeface="Cambria Math"/>
                            </a:rPr>
                            <m:t>𝑏</m:t>
                          </m:r>
                        </m:e>
                        <m:sup>
                          <m:r>
                            <a:rPr lang="en-US" sz="2400" i="1">
                              <a:latin typeface="Cambria Math"/>
                            </a:rPr>
                            <m:t>2</m:t>
                          </m:r>
                        </m:sup>
                      </m:sSup>
                      <m:r>
                        <a:rPr lang="en-US" sz="2400" i="1">
                          <a:latin typeface="Cambria Math"/>
                        </a:rPr>
                        <m:t>=(</m:t>
                      </m:r>
                      <m:r>
                        <a:rPr lang="en-US" sz="2400" i="1">
                          <a:latin typeface="Cambria Math"/>
                        </a:rPr>
                        <m:t>𝑎</m:t>
                      </m:r>
                      <m:r>
                        <a:rPr lang="en-US" sz="2400" i="1">
                          <a:latin typeface="Cambria Math"/>
                        </a:rPr>
                        <m:t>+</m:t>
                      </m:r>
                      <m:r>
                        <a:rPr lang="en-US" sz="2400" i="1">
                          <a:latin typeface="Cambria Math"/>
                        </a:rPr>
                        <m:t>𝑏</m:t>
                      </m:r>
                      <m:r>
                        <a:rPr lang="en-US" sz="2400" i="1">
                          <a:latin typeface="Cambria Math"/>
                        </a:rPr>
                        <m:t>)(</m:t>
                      </m:r>
                      <m:r>
                        <a:rPr lang="en-US" sz="2400" i="1">
                          <a:latin typeface="Cambria Math"/>
                        </a:rPr>
                        <m:t>𝑎</m:t>
                      </m:r>
                      <m:r>
                        <a:rPr lang="en-US" sz="2400" i="1">
                          <a:latin typeface="Cambria Math"/>
                        </a:rPr>
                        <m:t>−</m:t>
                      </m:r>
                      <m:r>
                        <a:rPr lang="en-US" sz="2400" i="1">
                          <a:latin typeface="Cambria Math"/>
                        </a:rPr>
                        <m:t>𝑏</m:t>
                      </m:r>
                      <m:r>
                        <a:rPr lang="en-US" sz="2400" i="1">
                          <a:latin typeface="Cambria Math"/>
                        </a:rPr>
                        <m:t>)</m:t>
                      </m:r>
                    </m:oMath>
                  </m:oMathPara>
                </a14:m>
                <a:endParaRPr lang="ru-RU" sz="2400" dirty="0"/>
              </a:p>
            </p:txBody>
          </p:sp>
        </mc:Choice>
        <mc:Fallback xmlns="">
          <p:sp>
            <p:nvSpPr>
              <p:cNvPr id="9" name="Rectangle 8">
                <a:extLst>
                  <a:ext uri="{FF2B5EF4-FFF2-40B4-BE49-F238E27FC236}">
                    <a16:creationId xmlns:a16="http://schemas.microsoft.com/office/drawing/2014/main" id="{0099A69B-9486-43CA-A908-DAA5B103C821}"/>
                  </a:ext>
                </a:extLst>
              </p:cNvPr>
              <p:cNvSpPr>
                <a:spLocks noRot="1" noChangeAspect="1" noMove="1" noResize="1" noEditPoints="1" noAdjustHandles="1" noChangeArrowheads="1" noChangeShapeType="1" noTextEdit="1"/>
              </p:cNvSpPr>
              <p:nvPr/>
            </p:nvSpPr>
            <p:spPr>
              <a:xfrm>
                <a:off x="3275034" y="6069439"/>
                <a:ext cx="3610540" cy="461665"/>
              </a:xfrm>
              <a:prstGeom prst="rect">
                <a:avLst/>
              </a:prstGeom>
              <a:blipFill>
                <a:blip r:embed="rId6"/>
                <a:stretch>
                  <a:fillRect/>
                </a:stretch>
              </a:blipFill>
              <a:ln>
                <a:solidFill>
                  <a:schemeClr val="accent6">
                    <a:lumMod val="50000"/>
                  </a:schemeClr>
                </a:solidFill>
              </a:ln>
              <a:effectLst>
                <a:glow rad="63500">
                  <a:schemeClr val="accent2">
                    <a:satMod val="175000"/>
                    <a:alpha val="40000"/>
                  </a:schemeClr>
                </a:glow>
              </a:effectLst>
            </p:spPr>
            <p:txBody>
              <a:bodyPr/>
              <a:lstStyle/>
              <a:p>
                <a:r>
                  <a:rPr lang="en-US">
                    <a:noFill/>
                  </a:rPr>
                  <a:t> </a:t>
                </a:r>
              </a:p>
            </p:txBody>
          </p:sp>
        </mc:Fallback>
      </mc:AlternateContent>
      <p:sp>
        <p:nvSpPr>
          <p:cNvPr id="10" name="Arrow: Curved Left 9">
            <a:extLst>
              <a:ext uri="{FF2B5EF4-FFF2-40B4-BE49-F238E27FC236}">
                <a16:creationId xmlns:a16="http://schemas.microsoft.com/office/drawing/2014/main" id="{96E5C148-0886-4647-BDC6-C507ED928ABB}"/>
              </a:ext>
            </a:extLst>
          </p:cNvPr>
          <p:cNvSpPr/>
          <p:nvPr/>
        </p:nvSpPr>
        <p:spPr>
          <a:xfrm rot="10800000">
            <a:off x="2348370" y="4290094"/>
            <a:ext cx="796968" cy="2120661"/>
          </a:xfrm>
          <a:prstGeom prst="curvedLeftArrow">
            <a:avLst/>
          </a:prstGeom>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89039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2South Will Enhance an Already Vibrant Nashville Neighborhood | Powerpoint  background design, Online jobs for teens, Free photos">
            <a:extLst>
              <a:ext uri="{FF2B5EF4-FFF2-40B4-BE49-F238E27FC236}">
                <a16:creationId xmlns:a16="http://schemas.microsoft.com/office/drawing/2014/main" id="{03CBFA99-6864-44C4-A589-684C7AB1F3F1}"/>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1" y="0"/>
            <a:ext cx="915130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7C038C-D274-48FF-8638-723B33A05F78}"/>
              </a:ext>
            </a:extLst>
          </p:cNvPr>
          <p:cNvSpPr txBox="1"/>
          <p:nvPr/>
        </p:nvSpPr>
        <p:spPr>
          <a:xfrm>
            <a:off x="384670" y="407074"/>
            <a:ext cx="1877437" cy="646331"/>
          </a:xfrm>
          <a:prstGeom prst="rect">
            <a:avLst/>
          </a:prstGeom>
          <a:noFill/>
        </p:spPr>
        <p:txBody>
          <a:bodyPr wrap="none" rtlCol="0">
            <a:spAutoFit/>
          </a:bodyPr>
          <a:lstStyle/>
          <a:p>
            <a:r>
              <a:rPr lang="en-US" sz="3600" dirty="0">
                <a:latin typeface="Amasis MT Pro Medium" panose="02040604050005020304" pitchFamily="18" charset="0"/>
              </a:rPr>
              <a:t>Practice</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0CEB38D-34B1-47EE-BDF9-1073D8BD5549}"/>
                  </a:ext>
                </a:extLst>
              </p:cNvPr>
              <p:cNvSpPr txBox="1"/>
              <p:nvPr/>
            </p:nvSpPr>
            <p:spPr>
              <a:xfrm>
                <a:off x="2549774" y="1883062"/>
                <a:ext cx="859274" cy="542584"/>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f>
                      <m:fPr>
                        <m:ctrlPr>
                          <a:rPr lang="en-US" sz="2400" i="1" smtClean="0">
                            <a:latin typeface="Cambria Math" panose="02040503050406030204" pitchFamily="18" charset="0"/>
                          </a:rPr>
                        </m:ctrlPr>
                      </m:fPr>
                      <m:num>
                        <m:r>
                          <a:rPr lang="ru-RU" sz="2400" b="0" i="1" smtClean="0">
                            <a:latin typeface="Cambria Math" panose="02040503050406030204" pitchFamily="18" charset="0"/>
                          </a:rPr>
                          <m:t>1</m:t>
                        </m:r>
                      </m:num>
                      <m:den>
                        <m:r>
                          <a:rPr lang="ru-RU" sz="2400" b="0" i="1" smtClean="0">
                            <a:latin typeface="Cambria Math" panose="02040503050406030204" pitchFamily="18" charset="0"/>
                          </a:rPr>
                          <m:t>3−</m:t>
                        </m:r>
                        <m:rad>
                          <m:radPr>
                            <m:degHide m:val="on"/>
                            <m:ctrlPr>
                              <a:rPr lang="ru-RU" sz="2400" b="0" i="1" smtClean="0">
                                <a:latin typeface="Cambria Math" panose="02040503050406030204" pitchFamily="18" charset="0"/>
                              </a:rPr>
                            </m:ctrlPr>
                          </m:radPr>
                          <m:deg/>
                          <m:e>
                            <m:r>
                              <a:rPr lang="ru-RU" sz="2400" b="0" i="1" smtClean="0">
                                <a:latin typeface="Cambria Math" panose="02040503050406030204" pitchFamily="18" charset="0"/>
                              </a:rPr>
                              <m:t>5</m:t>
                            </m:r>
                          </m:e>
                        </m:rad>
                      </m:den>
                    </m:f>
                  </m:oMath>
                </a14:m>
                <a:endParaRPr lang="en-US" sz="2400" dirty="0"/>
              </a:p>
            </p:txBody>
          </p:sp>
        </mc:Choice>
        <mc:Fallback xmlns="">
          <p:sp>
            <p:nvSpPr>
              <p:cNvPr id="2" name="TextBox 1">
                <a:extLst>
                  <a:ext uri="{FF2B5EF4-FFF2-40B4-BE49-F238E27FC236}">
                    <a16:creationId xmlns:a16="http://schemas.microsoft.com/office/drawing/2014/main" id="{30CEB38D-34B1-47EE-BDF9-1073D8BD5549}"/>
                  </a:ext>
                </a:extLst>
              </p:cNvPr>
              <p:cNvSpPr txBox="1">
                <a:spLocks noRot="1" noChangeAspect="1" noMove="1" noResize="1" noEditPoints="1" noAdjustHandles="1" noChangeArrowheads="1" noChangeShapeType="1" noTextEdit="1"/>
              </p:cNvSpPr>
              <p:nvPr/>
            </p:nvSpPr>
            <p:spPr>
              <a:xfrm>
                <a:off x="2549774" y="1883062"/>
                <a:ext cx="859274" cy="54258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F7A29E6-84F1-43FC-9565-2261D06D1FDF}"/>
                  </a:ext>
                </a:extLst>
              </p:cNvPr>
              <p:cNvSpPr txBox="1"/>
              <p:nvPr/>
            </p:nvSpPr>
            <p:spPr>
              <a:xfrm>
                <a:off x="2549774" y="3248601"/>
                <a:ext cx="859274" cy="545790"/>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f>
                      <m:fPr>
                        <m:ctrlPr>
                          <a:rPr lang="en-US" sz="2400" i="1" smtClean="0">
                            <a:latin typeface="Cambria Math" panose="02040503050406030204" pitchFamily="18" charset="0"/>
                          </a:rPr>
                        </m:ctrlPr>
                      </m:fPr>
                      <m:num>
                        <m:r>
                          <a:rPr lang="ru-RU" sz="2400" b="0" i="1" smtClean="0">
                            <a:latin typeface="Cambria Math" panose="02040503050406030204" pitchFamily="18" charset="0"/>
                          </a:rPr>
                          <m:t>2</m:t>
                        </m:r>
                      </m:num>
                      <m:den>
                        <m:r>
                          <a:rPr lang="ru-RU" sz="2400" b="0" i="1" smtClean="0">
                            <a:latin typeface="Cambria Math" panose="02040503050406030204" pitchFamily="18" charset="0"/>
                          </a:rPr>
                          <m:t>4+</m:t>
                        </m:r>
                        <m:rad>
                          <m:radPr>
                            <m:degHide m:val="on"/>
                            <m:ctrlPr>
                              <a:rPr lang="ru-RU" sz="2400" b="0" i="1" smtClean="0">
                                <a:latin typeface="Cambria Math" panose="02040503050406030204" pitchFamily="18" charset="0"/>
                              </a:rPr>
                            </m:ctrlPr>
                          </m:radPr>
                          <m:deg/>
                          <m:e>
                            <m:r>
                              <a:rPr lang="ru-RU" sz="2400" b="0" i="1" smtClean="0">
                                <a:latin typeface="Cambria Math" panose="02040503050406030204" pitchFamily="18" charset="0"/>
                              </a:rPr>
                              <m:t>3</m:t>
                            </m:r>
                          </m:e>
                        </m:rad>
                      </m:den>
                    </m:f>
                  </m:oMath>
                </a14:m>
                <a:endParaRPr lang="en-US" sz="2400" dirty="0"/>
              </a:p>
            </p:txBody>
          </p:sp>
        </mc:Choice>
        <mc:Fallback xmlns="">
          <p:sp>
            <p:nvSpPr>
              <p:cNvPr id="7" name="TextBox 6">
                <a:extLst>
                  <a:ext uri="{FF2B5EF4-FFF2-40B4-BE49-F238E27FC236}">
                    <a16:creationId xmlns:a16="http://schemas.microsoft.com/office/drawing/2014/main" id="{BF7A29E6-84F1-43FC-9565-2261D06D1FDF}"/>
                  </a:ext>
                </a:extLst>
              </p:cNvPr>
              <p:cNvSpPr txBox="1">
                <a:spLocks noRot="1" noChangeAspect="1" noMove="1" noResize="1" noEditPoints="1" noAdjustHandles="1" noChangeArrowheads="1" noChangeShapeType="1" noTextEdit="1"/>
              </p:cNvSpPr>
              <p:nvPr/>
            </p:nvSpPr>
            <p:spPr>
              <a:xfrm>
                <a:off x="2549774" y="3248601"/>
                <a:ext cx="859274" cy="545790"/>
              </a:xfrm>
              <a:prstGeom prst="rect">
                <a:avLst/>
              </a:prstGeom>
              <a:blipFill>
                <a:blip r:embed="rId4"/>
                <a:stretch>
                  <a:fillRect b="-11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6A66007-3636-49F9-8A0F-52B16FF886DF}"/>
                  </a:ext>
                </a:extLst>
              </p:cNvPr>
              <p:cNvSpPr txBox="1"/>
              <p:nvPr/>
            </p:nvSpPr>
            <p:spPr>
              <a:xfrm>
                <a:off x="2549773" y="4754561"/>
                <a:ext cx="859274" cy="544829"/>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f>
                      <m:fPr>
                        <m:ctrlPr>
                          <a:rPr lang="en-US" sz="2400" i="1" smtClean="0">
                            <a:latin typeface="Cambria Math" panose="02040503050406030204" pitchFamily="18" charset="0"/>
                          </a:rPr>
                        </m:ctrlPr>
                      </m:fPr>
                      <m:num>
                        <m:r>
                          <a:rPr lang="ru-RU" sz="2400" b="0" i="1" smtClean="0">
                            <a:latin typeface="Cambria Math" panose="02040503050406030204" pitchFamily="18" charset="0"/>
                          </a:rPr>
                          <m:t>6</m:t>
                        </m:r>
                      </m:num>
                      <m:den>
                        <m:r>
                          <a:rPr lang="ru-RU" sz="2400" b="0" i="1" smtClean="0">
                            <a:latin typeface="Cambria Math" panose="02040503050406030204" pitchFamily="18" charset="0"/>
                          </a:rPr>
                          <m:t>5−</m:t>
                        </m:r>
                        <m:rad>
                          <m:radPr>
                            <m:degHide m:val="on"/>
                            <m:ctrlPr>
                              <a:rPr lang="ru-RU" sz="2400" b="0" i="1" smtClean="0">
                                <a:latin typeface="Cambria Math" panose="02040503050406030204" pitchFamily="18" charset="0"/>
                              </a:rPr>
                            </m:ctrlPr>
                          </m:radPr>
                          <m:deg/>
                          <m:e>
                            <m:r>
                              <a:rPr lang="ru-RU" sz="2400" b="0" i="1" smtClean="0">
                                <a:latin typeface="Cambria Math" panose="02040503050406030204" pitchFamily="18" charset="0"/>
                              </a:rPr>
                              <m:t>2</m:t>
                            </m:r>
                          </m:e>
                        </m:rad>
                      </m:den>
                    </m:f>
                  </m:oMath>
                </a14:m>
                <a:endParaRPr lang="en-US" sz="2400" dirty="0"/>
              </a:p>
            </p:txBody>
          </p:sp>
        </mc:Choice>
        <mc:Fallback xmlns="">
          <p:sp>
            <p:nvSpPr>
              <p:cNvPr id="8" name="TextBox 7">
                <a:extLst>
                  <a:ext uri="{FF2B5EF4-FFF2-40B4-BE49-F238E27FC236}">
                    <a16:creationId xmlns:a16="http://schemas.microsoft.com/office/drawing/2014/main" id="{D6A66007-3636-49F9-8A0F-52B16FF886DF}"/>
                  </a:ext>
                </a:extLst>
              </p:cNvPr>
              <p:cNvSpPr txBox="1">
                <a:spLocks noRot="1" noChangeAspect="1" noMove="1" noResize="1" noEditPoints="1" noAdjustHandles="1" noChangeArrowheads="1" noChangeShapeType="1" noTextEdit="1"/>
              </p:cNvSpPr>
              <p:nvPr/>
            </p:nvSpPr>
            <p:spPr>
              <a:xfrm>
                <a:off x="2549773" y="4754561"/>
                <a:ext cx="859274" cy="544829"/>
              </a:xfrm>
              <a:prstGeom prst="rect">
                <a:avLst/>
              </a:prstGeom>
              <a:blipFill>
                <a:blip r:embed="rId5"/>
                <a:stretch>
                  <a:fillRect b="-11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83BFDFC-8EBD-4F42-A66A-4686912747FD}"/>
                  </a:ext>
                </a:extLst>
              </p:cNvPr>
              <p:cNvSpPr txBox="1"/>
              <p:nvPr/>
            </p:nvSpPr>
            <p:spPr>
              <a:xfrm>
                <a:off x="4553932" y="1883061"/>
                <a:ext cx="1000402" cy="545342"/>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f>
                      <m:fPr>
                        <m:ctrlPr>
                          <a:rPr lang="en-US" sz="2400" i="1" smtClean="0">
                            <a:latin typeface="Cambria Math" panose="02040503050406030204" pitchFamily="18" charset="0"/>
                          </a:rPr>
                        </m:ctrlPr>
                      </m:fPr>
                      <m:num>
                        <m:r>
                          <a:rPr lang="ru-RU" sz="2400" b="0" i="1" smtClean="0">
                            <a:latin typeface="Cambria Math" panose="02040503050406030204" pitchFamily="18" charset="0"/>
                          </a:rPr>
                          <m:t>1</m:t>
                        </m:r>
                      </m:num>
                      <m:den>
                        <m:rad>
                          <m:radPr>
                            <m:degHide m:val="on"/>
                            <m:ctrlPr>
                              <a:rPr lang="en-US" sz="2400" i="1" smtClean="0">
                                <a:latin typeface="Cambria Math" panose="02040503050406030204" pitchFamily="18" charset="0"/>
                              </a:rPr>
                            </m:ctrlPr>
                          </m:radPr>
                          <m:deg/>
                          <m:e>
                            <m:r>
                              <a:rPr lang="ru-RU" sz="2400" b="0" i="1" smtClean="0">
                                <a:latin typeface="Cambria Math" panose="02040503050406030204" pitchFamily="18" charset="0"/>
                              </a:rPr>
                              <m:t>9</m:t>
                            </m:r>
                          </m:e>
                        </m:rad>
                        <m:r>
                          <a:rPr lang="ru-RU" sz="2400" b="0" i="1" smtClean="0">
                            <a:latin typeface="Cambria Math" panose="02040503050406030204" pitchFamily="18" charset="0"/>
                          </a:rPr>
                          <m:t>−</m:t>
                        </m:r>
                        <m:rad>
                          <m:radPr>
                            <m:degHide m:val="on"/>
                            <m:ctrlPr>
                              <a:rPr lang="ru-RU" sz="2400" b="0" i="1" smtClean="0">
                                <a:latin typeface="Cambria Math" panose="02040503050406030204" pitchFamily="18" charset="0"/>
                              </a:rPr>
                            </m:ctrlPr>
                          </m:radPr>
                          <m:deg/>
                          <m:e>
                            <m:r>
                              <a:rPr lang="ru-RU" sz="2400" b="0" i="1" smtClean="0">
                                <a:latin typeface="Cambria Math" panose="02040503050406030204" pitchFamily="18" charset="0"/>
                              </a:rPr>
                              <m:t>8</m:t>
                            </m:r>
                          </m:e>
                        </m:rad>
                      </m:den>
                    </m:f>
                  </m:oMath>
                </a14:m>
                <a:endParaRPr lang="en-US" sz="2400" dirty="0"/>
              </a:p>
            </p:txBody>
          </p:sp>
        </mc:Choice>
        <mc:Fallback xmlns="">
          <p:sp>
            <p:nvSpPr>
              <p:cNvPr id="9" name="TextBox 8">
                <a:extLst>
                  <a:ext uri="{FF2B5EF4-FFF2-40B4-BE49-F238E27FC236}">
                    <a16:creationId xmlns:a16="http://schemas.microsoft.com/office/drawing/2014/main" id="{883BFDFC-8EBD-4F42-A66A-4686912747FD}"/>
                  </a:ext>
                </a:extLst>
              </p:cNvPr>
              <p:cNvSpPr txBox="1">
                <a:spLocks noRot="1" noChangeAspect="1" noMove="1" noResize="1" noEditPoints="1" noAdjustHandles="1" noChangeArrowheads="1" noChangeShapeType="1" noTextEdit="1"/>
              </p:cNvSpPr>
              <p:nvPr/>
            </p:nvSpPr>
            <p:spPr>
              <a:xfrm>
                <a:off x="4553932" y="1883061"/>
                <a:ext cx="1000402" cy="545342"/>
              </a:xfrm>
              <a:prstGeom prst="rect">
                <a:avLst/>
              </a:prstGeom>
              <a:blipFill>
                <a:blip r:embed="rId6"/>
                <a:stretch>
                  <a:fillRect b="-11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5A2FE74-CBF2-4CB2-8548-FA638BDC7BBD}"/>
                  </a:ext>
                </a:extLst>
              </p:cNvPr>
              <p:cNvSpPr txBox="1"/>
              <p:nvPr/>
            </p:nvSpPr>
            <p:spPr>
              <a:xfrm>
                <a:off x="7045574" y="4731543"/>
                <a:ext cx="1034322" cy="580736"/>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f>
                      <m:fPr>
                        <m:ctrlPr>
                          <a:rPr lang="en-US" sz="2400" i="1" smtClean="0">
                            <a:latin typeface="Cambria Math" panose="02040503050406030204" pitchFamily="18" charset="0"/>
                          </a:rPr>
                        </m:ctrlPr>
                      </m:fPr>
                      <m:num>
                        <m:r>
                          <a:rPr lang="ru-RU" sz="2400" b="0" i="1" smtClean="0">
                            <a:latin typeface="Cambria Math" panose="02040503050406030204" pitchFamily="18" charset="0"/>
                          </a:rPr>
                          <m:t>1</m:t>
                        </m:r>
                      </m:num>
                      <m:den>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𝑥</m:t>
                            </m:r>
                          </m:e>
                        </m:rad>
                        <m:r>
                          <a:rPr lang="ru-RU" sz="2400" b="0" i="1" smtClean="0">
                            <a:latin typeface="Cambria Math" panose="02040503050406030204" pitchFamily="18" charset="0"/>
                          </a:rPr>
                          <m:t>−</m:t>
                        </m:r>
                        <m:rad>
                          <m:radPr>
                            <m:degHide m:val="on"/>
                            <m:ctrlPr>
                              <a:rPr lang="ru-RU" sz="2400" b="0" i="1" smtClean="0">
                                <a:latin typeface="Cambria Math" panose="02040503050406030204" pitchFamily="18" charset="0"/>
                              </a:rPr>
                            </m:ctrlPr>
                          </m:radPr>
                          <m:deg/>
                          <m:e>
                            <m:r>
                              <a:rPr lang="en-US" sz="2400" b="0" i="1" smtClean="0">
                                <a:latin typeface="Cambria Math" panose="02040503050406030204" pitchFamily="18" charset="0"/>
                              </a:rPr>
                              <m:t>𝑦</m:t>
                            </m:r>
                          </m:e>
                        </m:rad>
                      </m:den>
                    </m:f>
                  </m:oMath>
                </a14:m>
                <a:endParaRPr lang="en-US" sz="2400" dirty="0"/>
              </a:p>
            </p:txBody>
          </p:sp>
        </mc:Choice>
        <mc:Fallback xmlns="">
          <p:sp>
            <p:nvSpPr>
              <p:cNvPr id="10" name="TextBox 9">
                <a:extLst>
                  <a:ext uri="{FF2B5EF4-FFF2-40B4-BE49-F238E27FC236}">
                    <a16:creationId xmlns:a16="http://schemas.microsoft.com/office/drawing/2014/main" id="{85A2FE74-CBF2-4CB2-8548-FA638BDC7BBD}"/>
                  </a:ext>
                </a:extLst>
              </p:cNvPr>
              <p:cNvSpPr txBox="1">
                <a:spLocks noRot="1" noChangeAspect="1" noMove="1" noResize="1" noEditPoints="1" noAdjustHandles="1" noChangeArrowheads="1" noChangeShapeType="1" noTextEdit="1"/>
              </p:cNvSpPr>
              <p:nvPr/>
            </p:nvSpPr>
            <p:spPr>
              <a:xfrm>
                <a:off x="7045574" y="4731543"/>
                <a:ext cx="1034322" cy="580736"/>
              </a:xfrm>
              <a:prstGeom prst="rect">
                <a:avLst/>
              </a:prstGeom>
              <a:blipFill>
                <a:blip r:embed="rId7"/>
                <a:stretch>
                  <a:fillRect b="-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714E46D-963F-4E0F-A93A-7BA8B2A82D52}"/>
                  </a:ext>
                </a:extLst>
              </p:cNvPr>
              <p:cNvSpPr txBox="1"/>
              <p:nvPr/>
            </p:nvSpPr>
            <p:spPr>
              <a:xfrm>
                <a:off x="949574" y="1883062"/>
                <a:ext cx="565924" cy="544829"/>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2</m:t>
                            </m:r>
                          </m:e>
                        </m:rad>
                      </m:den>
                    </m:f>
                  </m:oMath>
                </a14:m>
                <a:endParaRPr lang="en-US" sz="2400" dirty="0"/>
              </a:p>
            </p:txBody>
          </p:sp>
        </mc:Choice>
        <mc:Fallback xmlns="">
          <p:sp>
            <p:nvSpPr>
              <p:cNvPr id="11" name="TextBox 10">
                <a:extLst>
                  <a:ext uri="{FF2B5EF4-FFF2-40B4-BE49-F238E27FC236}">
                    <a16:creationId xmlns:a16="http://schemas.microsoft.com/office/drawing/2014/main" id="{3714E46D-963F-4E0F-A93A-7BA8B2A82D52}"/>
                  </a:ext>
                </a:extLst>
              </p:cNvPr>
              <p:cNvSpPr txBox="1">
                <a:spLocks noRot="1" noChangeAspect="1" noMove="1" noResize="1" noEditPoints="1" noAdjustHandles="1" noChangeArrowheads="1" noChangeShapeType="1" noTextEdit="1"/>
              </p:cNvSpPr>
              <p:nvPr/>
            </p:nvSpPr>
            <p:spPr>
              <a:xfrm>
                <a:off x="949574" y="1883062"/>
                <a:ext cx="565924" cy="544829"/>
              </a:xfrm>
              <a:prstGeom prst="rect">
                <a:avLst/>
              </a:prstGeom>
              <a:blipFill>
                <a:blip r:embed="rId8"/>
                <a:stretch>
                  <a:fillRect b="-11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F540EC7-18E3-4A64-96E1-2BD5B97E6DDE}"/>
                  </a:ext>
                </a:extLst>
              </p:cNvPr>
              <p:cNvSpPr txBox="1"/>
              <p:nvPr/>
            </p:nvSpPr>
            <p:spPr>
              <a:xfrm>
                <a:off x="949573" y="3248602"/>
                <a:ext cx="565924" cy="548612"/>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5</m:t>
                            </m:r>
                          </m:e>
                        </m:rad>
                      </m:den>
                    </m:f>
                  </m:oMath>
                </a14:m>
                <a:endParaRPr lang="en-US" sz="2400" dirty="0"/>
              </a:p>
            </p:txBody>
          </p:sp>
        </mc:Choice>
        <mc:Fallback xmlns="">
          <p:sp>
            <p:nvSpPr>
              <p:cNvPr id="12" name="TextBox 11">
                <a:extLst>
                  <a:ext uri="{FF2B5EF4-FFF2-40B4-BE49-F238E27FC236}">
                    <a16:creationId xmlns:a16="http://schemas.microsoft.com/office/drawing/2014/main" id="{0F540EC7-18E3-4A64-96E1-2BD5B97E6DDE}"/>
                  </a:ext>
                </a:extLst>
              </p:cNvPr>
              <p:cNvSpPr txBox="1">
                <a:spLocks noRot="1" noChangeAspect="1" noMove="1" noResize="1" noEditPoints="1" noAdjustHandles="1" noChangeArrowheads="1" noChangeShapeType="1" noTextEdit="1"/>
              </p:cNvSpPr>
              <p:nvPr/>
            </p:nvSpPr>
            <p:spPr>
              <a:xfrm>
                <a:off x="949573" y="3248602"/>
                <a:ext cx="565924" cy="54861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4103FAF-E0E3-4D75-83F3-880CCE1CA163}"/>
                  </a:ext>
                </a:extLst>
              </p:cNvPr>
              <p:cNvSpPr txBox="1"/>
              <p:nvPr/>
            </p:nvSpPr>
            <p:spPr>
              <a:xfrm>
                <a:off x="4767580" y="3217438"/>
                <a:ext cx="695768" cy="609719"/>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f>
                      <m:fPr>
                        <m:ctrlPr>
                          <a:rPr lang="en-US" sz="2400" i="1" smtClean="0">
                            <a:latin typeface="Cambria Math" panose="02040503050406030204" pitchFamily="18" charset="0"/>
                          </a:rPr>
                        </m:ctrlPr>
                      </m:fPr>
                      <m:num>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8</m:t>
                            </m:r>
                          </m:e>
                        </m:rad>
                      </m:num>
                      <m:den>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24</m:t>
                            </m:r>
                          </m:e>
                        </m:rad>
                      </m:den>
                    </m:f>
                  </m:oMath>
                </a14:m>
                <a:endParaRPr lang="en-US" sz="2400" dirty="0"/>
              </a:p>
            </p:txBody>
          </p:sp>
        </mc:Choice>
        <mc:Fallback xmlns="">
          <p:sp>
            <p:nvSpPr>
              <p:cNvPr id="13" name="TextBox 12">
                <a:extLst>
                  <a:ext uri="{FF2B5EF4-FFF2-40B4-BE49-F238E27FC236}">
                    <a16:creationId xmlns:a16="http://schemas.microsoft.com/office/drawing/2014/main" id="{54103FAF-E0E3-4D75-83F3-880CCE1CA163}"/>
                  </a:ext>
                </a:extLst>
              </p:cNvPr>
              <p:cNvSpPr txBox="1">
                <a:spLocks noRot="1" noChangeAspect="1" noMove="1" noResize="1" noEditPoints="1" noAdjustHandles="1" noChangeArrowheads="1" noChangeShapeType="1" noTextEdit="1"/>
              </p:cNvSpPr>
              <p:nvPr/>
            </p:nvSpPr>
            <p:spPr>
              <a:xfrm>
                <a:off x="4767580" y="3217438"/>
                <a:ext cx="695768" cy="60971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07DFBB2-E5AA-4877-9055-9D048711EFF2}"/>
                  </a:ext>
                </a:extLst>
              </p:cNvPr>
              <p:cNvSpPr txBox="1"/>
              <p:nvPr/>
            </p:nvSpPr>
            <p:spPr>
              <a:xfrm>
                <a:off x="885452" y="4815146"/>
                <a:ext cx="695768" cy="611001"/>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f>
                      <m:fPr>
                        <m:ctrlPr>
                          <a:rPr lang="en-US" sz="2400" i="1" smtClean="0">
                            <a:latin typeface="Cambria Math" panose="02040503050406030204" pitchFamily="18" charset="0"/>
                          </a:rPr>
                        </m:ctrlPr>
                      </m:fPr>
                      <m:num>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5</m:t>
                            </m:r>
                          </m:e>
                        </m:rad>
                      </m:num>
                      <m:den>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45</m:t>
                            </m:r>
                          </m:e>
                        </m:rad>
                      </m:den>
                    </m:f>
                  </m:oMath>
                </a14:m>
                <a:endParaRPr lang="en-US" sz="2400" dirty="0"/>
              </a:p>
            </p:txBody>
          </p:sp>
        </mc:Choice>
        <mc:Fallback xmlns="">
          <p:sp>
            <p:nvSpPr>
              <p:cNvPr id="14" name="TextBox 13">
                <a:extLst>
                  <a:ext uri="{FF2B5EF4-FFF2-40B4-BE49-F238E27FC236}">
                    <a16:creationId xmlns:a16="http://schemas.microsoft.com/office/drawing/2014/main" id="{A07DFBB2-E5AA-4877-9055-9D048711EFF2}"/>
                  </a:ext>
                </a:extLst>
              </p:cNvPr>
              <p:cNvSpPr txBox="1">
                <a:spLocks noRot="1" noChangeAspect="1" noMove="1" noResize="1" noEditPoints="1" noAdjustHandles="1" noChangeArrowheads="1" noChangeShapeType="1" noTextEdit="1"/>
              </p:cNvSpPr>
              <p:nvPr/>
            </p:nvSpPr>
            <p:spPr>
              <a:xfrm>
                <a:off x="885452" y="4815146"/>
                <a:ext cx="695768" cy="61100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8C0C57C-B82F-4576-9571-C3F62D8742AF}"/>
                  </a:ext>
                </a:extLst>
              </p:cNvPr>
              <p:cNvSpPr txBox="1"/>
              <p:nvPr/>
            </p:nvSpPr>
            <p:spPr>
              <a:xfrm>
                <a:off x="4572000" y="4800600"/>
                <a:ext cx="989117" cy="516103"/>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𝑥</m:t>
                        </m:r>
                      </m:num>
                      <m:den>
                        <m:r>
                          <a:rPr lang="en-US" sz="2400" b="0" i="1" smtClean="0">
                            <a:latin typeface="Cambria Math" panose="02040503050406030204" pitchFamily="18" charset="0"/>
                          </a:rPr>
                          <m:t>4</m:t>
                        </m:r>
                        <m:r>
                          <a:rPr lang="ru-RU" sz="2400" b="0" i="1" smtClean="0">
                            <a:latin typeface="Cambria Math" panose="02040503050406030204" pitchFamily="18" charset="0"/>
                          </a:rPr>
                          <m:t>−</m:t>
                        </m:r>
                        <m:r>
                          <a:rPr lang="en-US" sz="2400" b="0" i="1" smtClean="0">
                            <a:latin typeface="Cambria Math" panose="02040503050406030204" pitchFamily="18" charset="0"/>
                          </a:rPr>
                          <m:t>3</m:t>
                        </m:r>
                        <m:rad>
                          <m:radPr>
                            <m:degHide m:val="on"/>
                            <m:ctrlPr>
                              <a:rPr lang="ru-RU" sz="2400" b="0" i="1" smtClean="0">
                                <a:latin typeface="Cambria Math" panose="02040503050406030204" pitchFamily="18" charset="0"/>
                              </a:rPr>
                            </m:ctrlPr>
                          </m:radPr>
                          <m:deg/>
                          <m:e>
                            <m:r>
                              <a:rPr lang="en-US" sz="2400" b="0" i="1" smtClean="0">
                                <a:latin typeface="Cambria Math" panose="02040503050406030204" pitchFamily="18" charset="0"/>
                              </a:rPr>
                              <m:t>7</m:t>
                            </m:r>
                          </m:e>
                        </m:rad>
                      </m:den>
                    </m:f>
                  </m:oMath>
                </a14:m>
                <a:endParaRPr lang="en-US" sz="2400" dirty="0"/>
              </a:p>
            </p:txBody>
          </p:sp>
        </mc:Choice>
        <mc:Fallback xmlns="">
          <p:sp>
            <p:nvSpPr>
              <p:cNvPr id="15" name="TextBox 14">
                <a:extLst>
                  <a:ext uri="{FF2B5EF4-FFF2-40B4-BE49-F238E27FC236}">
                    <a16:creationId xmlns:a16="http://schemas.microsoft.com/office/drawing/2014/main" id="{B8C0C57C-B82F-4576-9571-C3F62D8742AF}"/>
                  </a:ext>
                </a:extLst>
              </p:cNvPr>
              <p:cNvSpPr txBox="1">
                <a:spLocks noRot="1" noChangeAspect="1" noMove="1" noResize="1" noEditPoints="1" noAdjustHandles="1" noChangeArrowheads="1" noChangeShapeType="1" noTextEdit="1"/>
              </p:cNvSpPr>
              <p:nvPr/>
            </p:nvSpPr>
            <p:spPr>
              <a:xfrm>
                <a:off x="4572000" y="4800600"/>
                <a:ext cx="989117" cy="516103"/>
              </a:xfrm>
              <a:prstGeom prst="rect">
                <a:avLst/>
              </a:prstGeom>
              <a:blipFill>
                <a:blip r:embed="rId12"/>
                <a:stretch>
                  <a:fillRect b="-1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BE5781E-C3D0-42A5-8930-FC1047ED7814}"/>
                  </a:ext>
                </a:extLst>
              </p:cNvPr>
              <p:cNvSpPr txBox="1"/>
              <p:nvPr/>
            </p:nvSpPr>
            <p:spPr>
              <a:xfrm>
                <a:off x="7045574" y="1889322"/>
                <a:ext cx="1118961" cy="544444"/>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𝑦</m:t>
                        </m:r>
                        <m:r>
                          <a:rPr lang="en-US" sz="2400" b="0" i="1" smtClean="0">
                            <a:latin typeface="Cambria Math" panose="02040503050406030204" pitchFamily="18" charset="0"/>
                          </a:rPr>
                          <m:t>+1</m:t>
                        </m:r>
                      </m:num>
                      <m:den>
                        <m:r>
                          <a:rPr lang="en-US" sz="2400" b="0" i="1" smtClean="0">
                            <a:latin typeface="Cambria Math" panose="02040503050406030204" pitchFamily="18" charset="0"/>
                          </a:rPr>
                          <m:t>5+2</m:t>
                        </m:r>
                        <m:rad>
                          <m:radPr>
                            <m:degHide m:val="on"/>
                            <m:ctrlPr>
                              <a:rPr lang="ru-RU" sz="2400" b="0" i="1" smtClean="0">
                                <a:latin typeface="Cambria Math" panose="02040503050406030204" pitchFamily="18" charset="0"/>
                              </a:rPr>
                            </m:ctrlPr>
                          </m:radPr>
                          <m:deg/>
                          <m:e>
                            <m:r>
                              <a:rPr lang="en-US" sz="2400" b="0" i="1" smtClean="0">
                                <a:latin typeface="Cambria Math" panose="02040503050406030204" pitchFamily="18" charset="0"/>
                              </a:rPr>
                              <m:t>11</m:t>
                            </m:r>
                          </m:e>
                        </m:rad>
                      </m:den>
                    </m:f>
                  </m:oMath>
                </a14:m>
                <a:endParaRPr lang="en-US" sz="2400" dirty="0"/>
              </a:p>
            </p:txBody>
          </p:sp>
        </mc:Choice>
        <mc:Fallback xmlns="">
          <p:sp>
            <p:nvSpPr>
              <p:cNvPr id="16" name="TextBox 15">
                <a:extLst>
                  <a:ext uri="{FF2B5EF4-FFF2-40B4-BE49-F238E27FC236}">
                    <a16:creationId xmlns:a16="http://schemas.microsoft.com/office/drawing/2014/main" id="{6BE5781E-C3D0-42A5-8930-FC1047ED7814}"/>
                  </a:ext>
                </a:extLst>
              </p:cNvPr>
              <p:cNvSpPr txBox="1">
                <a:spLocks noRot="1" noChangeAspect="1" noMove="1" noResize="1" noEditPoints="1" noAdjustHandles="1" noChangeArrowheads="1" noChangeShapeType="1" noTextEdit="1"/>
              </p:cNvSpPr>
              <p:nvPr/>
            </p:nvSpPr>
            <p:spPr>
              <a:xfrm>
                <a:off x="7045574" y="1889322"/>
                <a:ext cx="1118961" cy="544444"/>
              </a:xfrm>
              <a:prstGeom prst="rect">
                <a:avLst/>
              </a:prstGeom>
              <a:blipFill>
                <a:blip r:embed="rId13"/>
                <a:stretch>
                  <a:fillRect b="-11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B865044-9787-4E85-A46D-DF3654932769}"/>
                  </a:ext>
                </a:extLst>
              </p:cNvPr>
              <p:cNvSpPr txBox="1"/>
              <p:nvPr/>
            </p:nvSpPr>
            <p:spPr>
              <a:xfrm>
                <a:off x="7109693" y="3206035"/>
                <a:ext cx="989117" cy="544829"/>
              </a:xfrm>
              <a:prstGeom prst="rect">
                <a:avLst/>
              </a:prstGeom>
              <a:noFill/>
            </p:spPr>
            <p:txBody>
              <a:bodyPr wrap="none" lIns="0" tIns="0" rIns="0" bIns="0" rtlCol="0">
                <a:spAutoFit/>
              </a:bodyPr>
              <a:lstStyle/>
              <a:p>
                <a:pPr marL="285750" indent="-285750">
                  <a:buFont typeface="Wingdings" panose="05000000000000000000" pitchFamily="2" charset="2"/>
                  <a:buChar char="v"/>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𝑥</m:t>
                        </m:r>
                        <m:r>
                          <a:rPr lang="en-US" sz="2400" b="0" i="1" smtClean="0">
                            <a:latin typeface="Cambria Math" panose="02040503050406030204" pitchFamily="18" charset="0"/>
                          </a:rPr>
                          <m:t>−2</m:t>
                        </m:r>
                      </m:num>
                      <m:den>
                        <m:r>
                          <a:rPr lang="en-US" sz="2400" b="0" i="1" smtClean="0">
                            <a:latin typeface="Cambria Math" panose="02040503050406030204" pitchFamily="18" charset="0"/>
                          </a:rPr>
                          <m:t>6</m:t>
                        </m:r>
                        <m:r>
                          <a:rPr lang="ru-RU" sz="2400" b="0" i="1" smtClean="0">
                            <a:latin typeface="Cambria Math" panose="02040503050406030204" pitchFamily="18" charset="0"/>
                          </a:rPr>
                          <m:t>−</m:t>
                        </m:r>
                        <m:r>
                          <a:rPr lang="en-US" sz="2400" b="0" i="1" smtClean="0">
                            <a:latin typeface="Cambria Math" panose="02040503050406030204" pitchFamily="18" charset="0"/>
                          </a:rPr>
                          <m:t>7</m:t>
                        </m:r>
                        <m:rad>
                          <m:radPr>
                            <m:degHide m:val="on"/>
                            <m:ctrlPr>
                              <a:rPr lang="ru-RU" sz="2400" b="0" i="1" smtClean="0">
                                <a:latin typeface="Cambria Math" panose="02040503050406030204" pitchFamily="18" charset="0"/>
                              </a:rPr>
                            </m:ctrlPr>
                          </m:radPr>
                          <m:deg/>
                          <m:e>
                            <m:r>
                              <a:rPr lang="en-US" sz="2400" b="0" i="1" smtClean="0">
                                <a:latin typeface="Cambria Math" panose="02040503050406030204" pitchFamily="18" charset="0"/>
                              </a:rPr>
                              <m:t>2</m:t>
                            </m:r>
                          </m:e>
                        </m:rad>
                      </m:den>
                    </m:f>
                  </m:oMath>
                </a14:m>
                <a:endParaRPr lang="en-US" sz="2400" dirty="0"/>
              </a:p>
            </p:txBody>
          </p:sp>
        </mc:Choice>
        <mc:Fallback xmlns="">
          <p:sp>
            <p:nvSpPr>
              <p:cNvPr id="17" name="TextBox 16">
                <a:extLst>
                  <a:ext uri="{FF2B5EF4-FFF2-40B4-BE49-F238E27FC236}">
                    <a16:creationId xmlns:a16="http://schemas.microsoft.com/office/drawing/2014/main" id="{8B865044-9787-4E85-A46D-DF3654932769}"/>
                  </a:ext>
                </a:extLst>
              </p:cNvPr>
              <p:cNvSpPr txBox="1">
                <a:spLocks noRot="1" noChangeAspect="1" noMove="1" noResize="1" noEditPoints="1" noAdjustHandles="1" noChangeArrowheads="1" noChangeShapeType="1" noTextEdit="1"/>
              </p:cNvSpPr>
              <p:nvPr/>
            </p:nvSpPr>
            <p:spPr>
              <a:xfrm>
                <a:off x="7109693" y="3206035"/>
                <a:ext cx="989117" cy="544829"/>
              </a:xfrm>
              <a:prstGeom prst="rect">
                <a:avLst/>
              </a:prstGeom>
              <a:blipFill>
                <a:blip r:embed="rId14"/>
                <a:stretch>
                  <a:fillRect b="-1124"/>
                </a:stretch>
              </a:blipFill>
            </p:spPr>
            <p:txBody>
              <a:bodyPr/>
              <a:lstStyle/>
              <a:p>
                <a:r>
                  <a:rPr lang="en-US">
                    <a:noFill/>
                  </a:rPr>
                  <a:t> </a:t>
                </a:r>
              </a:p>
            </p:txBody>
          </p:sp>
        </mc:Fallback>
      </mc:AlternateContent>
    </p:spTree>
    <p:extLst>
      <p:ext uri="{BB962C8B-B14F-4D97-AF65-F5344CB8AC3E}">
        <p14:creationId xmlns:p14="http://schemas.microsoft.com/office/powerpoint/2010/main" val="1698070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9144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4554" y="489439"/>
            <a:ext cx="8354891" cy="930447"/>
          </a:xfrm>
        </p:spPr>
        <p:txBody>
          <a:bodyPr vert="horz" lIns="91440" tIns="45720" rIns="91440" bIns="45720" rtlCol="0" anchor="b">
            <a:normAutofit/>
          </a:bodyPr>
          <a:lstStyle/>
          <a:p>
            <a:pPr>
              <a:lnSpc>
                <a:spcPct val="90000"/>
              </a:lnSpc>
            </a:pPr>
            <a:r>
              <a:rPr lang="en-US" sz="4700" kern="1200" dirty="0">
                <a:solidFill>
                  <a:schemeClr val="bg1"/>
                </a:solidFill>
                <a:latin typeface="Amasis MT Pro Medium" panose="02040604050005020304" pitchFamily="18" charset="0"/>
              </a:rPr>
              <a:t>Factorization of Zero</a:t>
            </a:r>
          </a:p>
        </p:txBody>
      </p:sp>
      <p:cxnSp>
        <p:nvCxnSpPr>
          <p:cNvPr id="75" name="Straight Connector 74">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1479733"/>
            <a:ext cx="20574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Solving quadratic equations by factoring (article) | Khan Academy">
            <a:extLst>
              <a:ext uri="{FF2B5EF4-FFF2-40B4-BE49-F238E27FC236}">
                <a16:creationId xmlns:a16="http://schemas.microsoft.com/office/drawing/2014/main" id="{CD5526CE-CDEB-449A-B7E5-4C55DC563A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428"/>
          <a:stretch/>
        </p:blipFill>
        <p:spPr bwMode="auto">
          <a:xfrm>
            <a:off x="240030" y="2520901"/>
            <a:ext cx="8622615" cy="3810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868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383" y="274638"/>
            <a:ext cx="8229600" cy="1143000"/>
          </a:xfrm>
        </p:spPr>
        <p:txBody>
          <a:bodyPr/>
          <a:lstStyle/>
          <a:p>
            <a:r>
              <a:rPr lang="en-US" dirty="0">
                <a:latin typeface="Amasis MT Pro Medium" panose="02040604050005020304" pitchFamily="18" charset="0"/>
              </a:rPr>
              <a:t>Surd Expressions</a:t>
            </a:r>
            <a:endParaRPr lang="ru-R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0513" y="1752600"/>
                <a:ext cx="8229600" cy="4525963"/>
              </a:xfrm>
            </p:spPr>
            <p:txBody>
              <a:bodyPr>
                <a:normAutofit fontScale="70000" lnSpcReduction="20000"/>
              </a:bodyPr>
              <a:lstStyle/>
              <a:p>
                <a:pPr>
                  <a:lnSpc>
                    <a:spcPct val="120000"/>
                  </a:lnSpc>
                </a:pPr>
                <a:r>
                  <a:rPr lang="en-US" sz="2800" dirty="0">
                    <a:latin typeface="Amasis MT Pro" panose="02040504050005020304" pitchFamily="18" charset="0"/>
                  </a:rPr>
                  <a:t>Any expression involving a square root symbol </a:t>
                </a:r>
                <a14:m>
                  <m:oMath xmlns:m="http://schemas.openxmlformats.org/officeDocument/2006/math">
                    <m:rad>
                      <m:radPr>
                        <m:degHide m:val="on"/>
                        <m:ctrlPr>
                          <a:rPr lang="en-US" sz="2800" i="1" smtClean="0">
                            <a:latin typeface="Cambria Math" panose="02040503050406030204" pitchFamily="18" charset="0"/>
                          </a:rPr>
                        </m:ctrlPr>
                      </m:radPr>
                      <m:deg/>
                      <m:e/>
                    </m:rad>
                    <m:r>
                      <a:rPr lang="en-US" sz="2800" b="0" i="1" smtClean="0">
                        <a:latin typeface="Cambria Math"/>
                      </a:rPr>
                      <m:t> </m:t>
                    </m:r>
                  </m:oMath>
                </a14:m>
                <a:r>
                  <a:rPr lang="en-US" sz="2800" dirty="0">
                    <a:latin typeface="Amasis MT Pro" panose="02040504050005020304" pitchFamily="18" charset="0"/>
                  </a:rPr>
                  <a:t> </a:t>
                </a:r>
                <a:br>
                  <a:rPr lang="en-US" sz="2800" dirty="0">
                    <a:latin typeface="Amasis MT Pro" panose="02040504050005020304" pitchFamily="18" charset="0"/>
                  </a:rPr>
                </a:br>
                <a:endParaRPr lang="en-US" sz="2800" dirty="0">
                  <a:latin typeface="Amasis MT Pro" panose="02040504050005020304" pitchFamily="18" charset="0"/>
                </a:endParaRPr>
              </a:p>
              <a:p>
                <a:pPr>
                  <a:lnSpc>
                    <a:spcPct val="120000"/>
                  </a:lnSpc>
                </a:pPr>
                <a:r>
                  <a:rPr lang="en-US" sz="2800" dirty="0">
                    <a:latin typeface="Amasis MT Pro" panose="02040504050005020304" pitchFamily="18" charset="0"/>
                  </a:rPr>
                  <a:t>When we can't simplify a number to remove a square root (or cube root etc.) then it is </a:t>
                </a:r>
                <a:r>
                  <a:rPr lang="en-US" sz="2800" b="1" dirty="0">
                    <a:latin typeface="Amasis MT Pro" panose="02040504050005020304" pitchFamily="18" charset="0"/>
                  </a:rPr>
                  <a:t>a surd</a:t>
                </a:r>
                <a:r>
                  <a:rPr lang="en-US" sz="2800" dirty="0">
                    <a:latin typeface="Amasis MT Pro" panose="02040504050005020304" pitchFamily="18" charset="0"/>
                  </a:rPr>
                  <a:t>.</a:t>
                </a:r>
                <a:br>
                  <a:rPr lang="en-US" sz="2800" dirty="0">
                    <a:latin typeface="Amasis MT Pro" panose="02040504050005020304" pitchFamily="18" charset="0"/>
                  </a:rPr>
                </a:br>
                <a:endParaRPr lang="en-US" sz="2800" dirty="0">
                  <a:latin typeface="Amasis MT Pro" panose="02040504050005020304" pitchFamily="18" charset="0"/>
                </a:endParaRPr>
              </a:p>
              <a:p>
                <a:pPr>
                  <a:lnSpc>
                    <a:spcPct val="120000"/>
                  </a:lnSpc>
                </a:pPr>
                <a:r>
                  <a:rPr lang="en-US" sz="2800" dirty="0">
                    <a:latin typeface="Amasis MT Pro" panose="02040504050005020304" pitchFamily="18" charset="0"/>
                  </a:rPr>
                  <a:t>The surds have a decimal which goes on forever without repeating, and are </a:t>
                </a:r>
                <a:r>
                  <a:rPr lang="en-US" sz="2800" u="sng" dirty="0">
                    <a:latin typeface="Amasis MT Pro" panose="02040504050005020304" pitchFamily="18" charset="0"/>
                  </a:rPr>
                  <a:t>Irrational Numbers</a:t>
                </a:r>
                <a:r>
                  <a:rPr lang="en-US" sz="2800" dirty="0">
                    <a:latin typeface="Amasis MT Pro" panose="02040504050005020304" pitchFamily="18" charset="0"/>
                  </a:rPr>
                  <a:t>.</a:t>
                </a:r>
              </a:p>
              <a:p>
                <a:endParaRPr lang="en-US" sz="2800" dirty="0">
                  <a:latin typeface="Amasis MT Pro" panose="02040504050005020304" pitchFamily="18" charset="0"/>
                </a:endParaRPr>
              </a:p>
              <a:p>
                <a14:m>
                  <m:oMath xmlns:m="http://schemas.openxmlformats.org/officeDocument/2006/math">
                    <m:rad>
                      <m:radPr>
                        <m:degHide m:val="on"/>
                        <m:ctrlPr>
                          <a:rPr lang="ru-RU" sz="2800" i="1" smtClean="0">
                            <a:latin typeface="Cambria Math" panose="02040503050406030204" pitchFamily="18" charset="0"/>
                          </a:rPr>
                        </m:ctrlPr>
                      </m:radPr>
                      <m:deg/>
                      <m:e>
                        <m:r>
                          <a:rPr lang="en-US" sz="2800" b="0" i="1" smtClean="0">
                            <a:latin typeface="Cambria Math"/>
                          </a:rPr>
                          <m:t>2</m:t>
                        </m:r>
                      </m:e>
                    </m:rad>
                    <m:r>
                      <a:rPr lang="en-US" sz="2800" b="0" i="1" smtClean="0">
                        <a:latin typeface="Cambria Math"/>
                      </a:rPr>
                      <m:t>, </m:t>
                    </m:r>
                    <m:rad>
                      <m:radPr>
                        <m:degHide m:val="on"/>
                        <m:ctrlPr>
                          <a:rPr lang="en-US" sz="2800" b="0" i="1" smtClean="0">
                            <a:latin typeface="Cambria Math" panose="02040503050406030204" pitchFamily="18" charset="0"/>
                            <a:ea typeface="Cambria Math"/>
                          </a:rPr>
                        </m:ctrlPr>
                      </m:radPr>
                      <m:deg/>
                      <m:e>
                        <m:r>
                          <a:rPr lang="en-US" sz="2800" b="0" i="1" smtClean="0">
                            <a:latin typeface="Cambria Math"/>
                            <a:ea typeface="Cambria Math"/>
                          </a:rPr>
                          <m:t>3</m:t>
                        </m:r>
                      </m:e>
                    </m:rad>
                    <m:r>
                      <a:rPr lang="en-US" sz="2800" b="0" i="1" smtClean="0">
                        <a:latin typeface="Cambria Math"/>
                        <a:ea typeface="Cambria Math"/>
                      </a:rPr>
                      <m:t>+1, </m:t>
                    </m:r>
                    <m:f>
                      <m:fPr>
                        <m:ctrlPr>
                          <a:rPr lang="en-US" sz="2800" b="0" i="1" smtClean="0">
                            <a:latin typeface="Cambria Math" panose="02040503050406030204" pitchFamily="18" charset="0"/>
                            <a:ea typeface="Cambria Math"/>
                          </a:rPr>
                        </m:ctrlPr>
                      </m:fPr>
                      <m:num>
                        <m:rad>
                          <m:radPr>
                            <m:degHide m:val="on"/>
                            <m:ctrlPr>
                              <a:rPr lang="en-US" sz="2800" b="0" i="1" smtClean="0">
                                <a:latin typeface="Cambria Math" panose="02040503050406030204" pitchFamily="18" charset="0"/>
                                <a:ea typeface="Cambria Math"/>
                              </a:rPr>
                            </m:ctrlPr>
                          </m:radPr>
                          <m:deg/>
                          <m:e>
                            <m:r>
                              <a:rPr lang="en-US" sz="2800" b="0" i="1" smtClean="0">
                                <a:latin typeface="Cambria Math"/>
                                <a:ea typeface="Cambria Math"/>
                              </a:rPr>
                              <m:t>13−</m:t>
                            </m:r>
                            <m:r>
                              <a:rPr lang="en-US" sz="2800" b="0" i="1" smtClean="0">
                                <a:latin typeface="Cambria Math"/>
                                <a:ea typeface="Cambria Math"/>
                              </a:rPr>
                              <m:t>𝑎</m:t>
                            </m:r>
                          </m:e>
                        </m:rad>
                      </m:num>
                      <m:den>
                        <m:rad>
                          <m:radPr>
                            <m:degHide m:val="on"/>
                            <m:ctrlPr>
                              <a:rPr lang="en-US" sz="2800" b="0" i="1" smtClean="0">
                                <a:latin typeface="Cambria Math" panose="02040503050406030204" pitchFamily="18" charset="0"/>
                                <a:ea typeface="Cambria Math"/>
                              </a:rPr>
                            </m:ctrlPr>
                          </m:radPr>
                          <m:deg/>
                          <m:e>
                            <m:r>
                              <a:rPr lang="en-US" sz="2800" b="0" i="1" smtClean="0">
                                <a:latin typeface="Cambria Math"/>
                                <a:ea typeface="Cambria Math"/>
                              </a:rPr>
                              <m:t>𝑏</m:t>
                            </m:r>
                            <m:r>
                              <a:rPr lang="en-US" sz="2800" b="0" i="1" smtClean="0">
                                <a:latin typeface="Cambria Math"/>
                                <a:ea typeface="Cambria Math"/>
                              </a:rPr>
                              <m:t>+</m:t>
                            </m:r>
                            <m:r>
                              <a:rPr lang="en-US" sz="2800" b="0" i="1" smtClean="0">
                                <a:latin typeface="Cambria Math"/>
                                <a:ea typeface="Cambria Math"/>
                              </a:rPr>
                              <m:t>𝑐</m:t>
                            </m:r>
                          </m:e>
                        </m:rad>
                      </m:den>
                    </m:f>
                  </m:oMath>
                </a14:m>
                <a:r>
                  <a:rPr lang="en-US" sz="2800" dirty="0">
                    <a:latin typeface="Amasis MT Pro" panose="02040504050005020304" pitchFamily="18" charset="0"/>
                  </a:rPr>
                  <a:t> , … - surd expressions</a:t>
                </a:r>
              </a:p>
              <a:p>
                <a:pPr marL="0" indent="0">
                  <a:buNone/>
                </a:pPr>
                <a:endParaRPr lang="en-US" sz="2800" i="1" dirty="0">
                  <a:latin typeface="Amasis MT Pro" panose="02040504050005020304" pitchFamily="18" charset="0"/>
                </a:endParaRPr>
              </a:p>
              <a:p>
                <a14:m>
                  <m:oMath xmlns:m="http://schemas.openxmlformats.org/officeDocument/2006/math">
                    <m:rad>
                      <m:radPr>
                        <m:degHide m:val="on"/>
                        <m:ctrlPr>
                          <a:rPr lang="en-US" sz="2800" i="1">
                            <a:latin typeface="Cambria Math" panose="02040503050406030204" pitchFamily="18" charset="0"/>
                          </a:rPr>
                        </m:ctrlPr>
                      </m:radPr>
                      <m:deg/>
                      <m:e>
                        <m:r>
                          <a:rPr lang="en-US" sz="2800" b="0" i="1" smtClean="0">
                            <a:latin typeface="Cambria Math"/>
                          </a:rPr>
                          <m:t>𝑎</m:t>
                        </m:r>
                      </m:e>
                    </m:rad>
                  </m:oMath>
                </a14:m>
                <a:r>
                  <a:rPr lang="en-US" sz="2800" dirty="0">
                    <a:latin typeface="Amasis MT Pro" panose="02040504050005020304" pitchFamily="18" charset="0"/>
                  </a:rPr>
                  <a:t> </a:t>
                </a:r>
                <a:r>
                  <a:rPr lang="en-US" sz="2800" dirty="0">
                    <a:latin typeface="Amasis MT Pro" panose="02040504050005020304" pitchFamily="18" charset="0"/>
                    <a:ea typeface="Cambria Math"/>
                  </a:rPr>
                  <a:t>⟶</a:t>
                </a:r>
                <a:r>
                  <a:rPr lang="en-US" sz="2800" dirty="0">
                    <a:latin typeface="Amasis MT Pro" panose="02040504050005020304" pitchFamily="18" charset="0"/>
                  </a:rPr>
                  <a:t> </a:t>
                </a:r>
                <a:r>
                  <a:rPr lang="en-US" sz="2800" i="1" dirty="0">
                    <a:solidFill>
                      <a:srgbClr val="FF0000"/>
                    </a:solidFill>
                    <a:latin typeface="Amasis MT Pro" panose="02040504050005020304" pitchFamily="18" charset="0"/>
                  </a:rPr>
                  <a:t>a </a:t>
                </a:r>
                <a:r>
                  <a:rPr lang="en-US" sz="2800" dirty="0">
                    <a:solidFill>
                      <a:srgbClr val="FF0000"/>
                    </a:solidFill>
                    <a:latin typeface="Amasis MT Pro" panose="02040504050005020304" pitchFamily="18" charset="0"/>
                    <a:ea typeface="Cambria Math"/>
                  </a:rPr>
                  <a:t>≥ 0</a:t>
                </a:r>
                <a:r>
                  <a:rPr lang="en-US" sz="2800" dirty="0">
                    <a:latin typeface="Amasis MT Pro" panose="02040504050005020304" pitchFamily="18" charset="0"/>
                  </a:rPr>
                  <a:t> </a:t>
                </a:r>
              </a:p>
              <a:p>
                <a:r>
                  <a:rPr lang="en-US" sz="2800" dirty="0">
                    <a:solidFill>
                      <a:schemeClr val="accent3">
                        <a:lumMod val="50000"/>
                      </a:schemeClr>
                    </a:solidFill>
                    <a:latin typeface="Amasis MT Pro" panose="02040504050005020304" pitchFamily="18" charset="0"/>
                  </a:rPr>
                  <a:t>- </a:t>
                </a:r>
                <a14:m>
                  <m:oMath xmlns:m="http://schemas.openxmlformats.org/officeDocument/2006/math">
                    <m:rad>
                      <m:radPr>
                        <m:degHide m:val="on"/>
                        <m:ctrlPr>
                          <a:rPr lang="en-US" sz="2800" i="1">
                            <a:solidFill>
                              <a:schemeClr val="accent3">
                                <a:lumMod val="50000"/>
                              </a:schemeClr>
                            </a:solidFill>
                            <a:latin typeface="Cambria Math" panose="02040503050406030204" pitchFamily="18" charset="0"/>
                          </a:rPr>
                        </m:ctrlPr>
                      </m:radPr>
                      <m:deg/>
                      <m:e>
                        <m:r>
                          <a:rPr lang="en-US" sz="2800" i="1">
                            <a:solidFill>
                              <a:schemeClr val="accent3">
                                <a:lumMod val="50000"/>
                              </a:schemeClr>
                            </a:solidFill>
                            <a:latin typeface="Cambria Math"/>
                          </a:rPr>
                          <m:t>𝑎</m:t>
                        </m:r>
                      </m:e>
                    </m:rad>
                  </m:oMath>
                </a14:m>
                <a:r>
                  <a:rPr lang="en-US" sz="2800" dirty="0">
                    <a:solidFill>
                      <a:schemeClr val="accent3">
                        <a:lumMod val="50000"/>
                      </a:schemeClr>
                    </a:solidFill>
                    <a:latin typeface="Amasis MT Pro" panose="02040504050005020304" pitchFamily="18" charset="0"/>
                  </a:rPr>
                  <a:t> is possible </a:t>
                </a:r>
              </a:p>
              <a:p>
                <a14:m>
                  <m:oMath xmlns:m="http://schemas.openxmlformats.org/officeDocument/2006/math">
                    <m:rad>
                      <m:radPr>
                        <m:degHide m:val="on"/>
                        <m:ctrlPr>
                          <a:rPr lang="ru-RU" sz="2800" i="1" smtClean="0">
                            <a:solidFill>
                              <a:schemeClr val="accent3">
                                <a:lumMod val="50000"/>
                              </a:schemeClr>
                            </a:solidFill>
                            <a:latin typeface="Cambria Math" panose="02040503050406030204" pitchFamily="18" charset="0"/>
                          </a:rPr>
                        </m:ctrlPr>
                      </m:radPr>
                      <m:deg/>
                      <m:e>
                        <m:r>
                          <a:rPr lang="en-US" sz="2800" b="0" i="1" smtClean="0">
                            <a:solidFill>
                              <a:schemeClr val="accent3">
                                <a:lumMod val="50000"/>
                              </a:schemeClr>
                            </a:solidFill>
                            <a:latin typeface="Cambria Math" panose="02040503050406030204" pitchFamily="18" charset="0"/>
                          </a:rPr>
                          <m:t>−</m:t>
                        </m:r>
                        <m:r>
                          <a:rPr lang="en-US" sz="2800" b="0" i="1" smtClean="0">
                            <a:solidFill>
                              <a:schemeClr val="accent3">
                                <a:lumMod val="50000"/>
                              </a:schemeClr>
                            </a:solidFill>
                            <a:latin typeface="Cambria Math" panose="02040503050406030204" pitchFamily="18" charset="0"/>
                          </a:rPr>
                          <m:t>𝑎</m:t>
                        </m:r>
                      </m:e>
                    </m:rad>
                  </m:oMath>
                </a14:m>
                <a:r>
                  <a:rPr lang="en-US" sz="2800" dirty="0">
                    <a:solidFill>
                      <a:schemeClr val="accent3">
                        <a:lumMod val="50000"/>
                      </a:schemeClr>
                    </a:solidFill>
                  </a:rPr>
                  <a:t> </a:t>
                </a:r>
                <a:r>
                  <a:rPr lang="en-US" sz="2800" dirty="0">
                    <a:solidFill>
                      <a:schemeClr val="accent3">
                        <a:lumMod val="50000"/>
                      </a:schemeClr>
                    </a:solidFill>
                    <a:latin typeface="Amasis MT Pro" panose="02040504050005020304" pitchFamily="18" charset="0"/>
                  </a:rPr>
                  <a:t>is an imaginary number</a:t>
                </a:r>
                <a:endParaRPr lang="ru-RU" sz="2800" dirty="0">
                  <a:solidFill>
                    <a:schemeClr val="accent3">
                      <a:lumMod val="50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0513" y="1752600"/>
                <a:ext cx="8229600" cy="4525963"/>
              </a:xfrm>
              <a:blipFill>
                <a:blip r:embed="rId2"/>
                <a:stretch>
                  <a:fillRect l="-667" b="-135"/>
                </a:stretch>
              </a:blipFill>
            </p:spPr>
            <p:txBody>
              <a:bodyPr/>
              <a:lstStyle/>
              <a:p>
                <a:r>
                  <a:rPr lang="en-US">
                    <a:noFill/>
                  </a:rPr>
                  <a:t> </a:t>
                </a:r>
              </a:p>
            </p:txBody>
          </p:sp>
        </mc:Fallback>
      </mc:AlternateContent>
      <p:pic>
        <p:nvPicPr>
          <p:cNvPr id="1026" name="Picture 2" descr="Square root - Free interface icons">
            <a:extLst>
              <a:ext uri="{FF2B5EF4-FFF2-40B4-BE49-F238E27FC236}">
                <a16:creationId xmlns:a16="http://schemas.microsoft.com/office/drawing/2014/main" id="{85A2DFA3-2C65-49B2-BE0E-AB7C8B9DFB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138113"/>
            <a:ext cx="1279525" cy="127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890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7C038C-D274-48FF-8638-723B33A05F78}"/>
              </a:ext>
            </a:extLst>
          </p:cNvPr>
          <p:cNvSpPr txBox="1"/>
          <p:nvPr/>
        </p:nvSpPr>
        <p:spPr>
          <a:xfrm>
            <a:off x="228600" y="351037"/>
            <a:ext cx="1877437" cy="646331"/>
          </a:xfrm>
          <a:prstGeom prst="rect">
            <a:avLst/>
          </a:prstGeom>
          <a:noFill/>
        </p:spPr>
        <p:txBody>
          <a:bodyPr wrap="none" rtlCol="0">
            <a:spAutoFit/>
          </a:bodyPr>
          <a:lstStyle/>
          <a:p>
            <a:r>
              <a:rPr lang="en-US" sz="3600" dirty="0">
                <a:latin typeface="Amasis MT Pro Medium" panose="02040604050005020304" pitchFamily="18" charset="0"/>
              </a:rPr>
              <a:t>Practice</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714E46D-963F-4E0F-A93A-7BA8B2A82D52}"/>
                  </a:ext>
                </a:extLst>
              </p:cNvPr>
              <p:cNvSpPr txBox="1"/>
              <p:nvPr/>
            </p:nvSpPr>
            <p:spPr>
              <a:xfrm>
                <a:off x="1085738" y="1716116"/>
                <a:ext cx="2616614" cy="369332"/>
              </a:xfrm>
              <a:prstGeom prst="rect">
                <a:avLst/>
              </a:prstGeom>
              <a:noFill/>
            </p:spPr>
            <p:txBody>
              <a:bodyPr wrap="none" lIns="0" tIns="0" rIns="0" bIns="0" rtlCol="0">
                <a:spAutoFit/>
              </a:bodyPr>
              <a:lstStyle/>
              <a:p>
                <a:pPr marL="342900" indent="-342900">
                  <a:buFont typeface="Arial" panose="020B0604020202020204" pitchFamily="34" charset="0"/>
                  <a:buChar char="•"/>
                </a:pPr>
                <a14:m>
                  <m:oMath xmlns:m="http://schemas.openxmlformats.org/officeDocument/2006/math">
                    <m:r>
                      <a:rPr lang="en-US" sz="2400" i="1" smtClean="0">
                        <a:latin typeface="Cambria Math" panose="02040503050406030204" pitchFamily="18" charset="0"/>
                      </a:rPr>
                      <m:t>(</m:t>
                    </m:r>
                    <m:r>
                      <a:rPr lang="en-US" sz="2400" b="0" i="1" smtClean="0">
                        <a:latin typeface="Cambria Math" panose="02040503050406030204" pitchFamily="18" charset="0"/>
                      </a:rPr>
                      <m:t>2</m:t>
                    </m:r>
                    <m:r>
                      <a:rPr lang="en-US" sz="2400" b="0" i="1" smtClean="0">
                        <a:latin typeface="Cambria Math" panose="02040503050406030204" pitchFamily="18" charset="0"/>
                      </a:rPr>
                      <m:t>𝑥</m:t>
                    </m:r>
                    <m:r>
                      <a:rPr lang="en-US" sz="2400" b="0" i="1" smtClean="0">
                        <a:latin typeface="Cambria Math" panose="02040503050406030204" pitchFamily="18" charset="0"/>
                      </a:rPr>
                      <m:t>+1)(3</m:t>
                    </m:r>
                    <m:r>
                      <a:rPr lang="en-US" sz="2400" b="0" i="1" smtClean="0">
                        <a:latin typeface="Cambria Math" panose="02040503050406030204" pitchFamily="18" charset="0"/>
                      </a:rPr>
                      <m:t>𝑥</m:t>
                    </m:r>
                    <m:r>
                      <a:rPr lang="en-US" sz="2400" b="0" i="1" smtClean="0">
                        <a:latin typeface="Cambria Math" panose="02040503050406030204" pitchFamily="18" charset="0"/>
                      </a:rPr>
                      <m:t>−4)</m:t>
                    </m:r>
                  </m:oMath>
                </a14:m>
                <a:endParaRPr lang="en-US" sz="2400" dirty="0"/>
              </a:p>
            </p:txBody>
          </p:sp>
        </mc:Choice>
        <mc:Fallback xmlns="">
          <p:sp>
            <p:nvSpPr>
              <p:cNvPr id="11" name="TextBox 10">
                <a:extLst>
                  <a:ext uri="{FF2B5EF4-FFF2-40B4-BE49-F238E27FC236}">
                    <a16:creationId xmlns:a16="http://schemas.microsoft.com/office/drawing/2014/main" id="{3714E46D-963F-4E0F-A93A-7BA8B2A82D52}"/>
                  </a:ext>
                </a:extLst>
              </p:cNvPr>
              <p:cNvSpPr txBox="1">
                <a:spLocks noRot="1" noChangeAspect="1" noMove="1" noResize="1" noEditPoints="1" noAdjustHandles="1" noChangeArrowheads="1" noChangeShapeType="1" noTextEdit="1"/>
              </p:cNvSpPr>
              <p:nvPr/>
            </p:nvSpPr>
            <p:spPr>
              <a:xfrm>
                <a:off x="1085738" y="1716116"/>
                <a:ext cx="2616614" cy="369332"/>
              </a:xfrm>
              <a:prstGeom prst="rect">
                <a:avLst/>
              </a:prstGeom>
              <a:blipFill>
                <a:blip r:embed="rId2"/>
                <a:stretch>
                  <a:fillRect l="-6527" t="-21667" r="-4895" b="-4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F540EC7-18E3-4A64-96E1-2BD5B97E6DDE}"/>
                  </a:ext>
                </a:extLst>
              </p:cNvPr>
              <p:cNvSpPr txBox="1"/>
              <p:nvPr/>
            </p:nvSpPr>
            <p:spPr>
              <a:xfrm>
                <a:off x="1085738" y="2842192"/>
                <a:ext cx="2779992" cy="524631"/>
              </a:xfrm>
              <a:prstGeom prst="rect">
                <a:avLst/>
              </a:prstGeom>
              <a:noFill/>
            </p:spPr>
            <p:txBody>
              <a:bodyPr wrap="none" lIns="0" tIns="0" rIns="0" bIns="0" rtlCol="0">
                <a:spAutoFit/>
              </a:bodyPr>
              <a:lstStyle/>
              <a:p>
                <a:pPr marL="342900" indent="-342900">
                  <a:buFont typeface="Arial" panose="020B0604020202020204" pitchFamily="34" charset="0"/>
                  <a:buChar char="•"/>
                </a:pPr>
                <a14:m>
                  <m:oMath xmlns:m="http://schemas.openxmlformats.org/officeDocument/2006/math">
                    <m:r>
                      <a:rPr lang="en-US" sz="2400" i="1" smtClean="0">
                        <a:latin typeface="Cambria Math" panose="02040503050406030204" pitchFamily="18" charset="0"/>
                      </a:rPr>
                      <m:t>3</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4</m:t>
                        </m:r>
                        <m:r>
                          <a:rPr lang="en-US" sz="2400" b="0" i="1" smtClean="0">
                            <a:latin typeface="Cambria Math" panose="02040503050406030204" pitchFamily="18" charset="0"/>
                          </a:rPr>
                          <m:t>𝑥</m:t>
                        </m:r>
                      </m:num>
                      <m:den>
                        <m:r>
                          <a:rPr lang="en-US" sz="2400" b="0" i="1" smtClean="0">
                            <a:latin typeface="Cambria Math" panose="02040503050406030204" pitchFamily="18" charset="0"/>
                          </a:rPr>
                          <m:t>5</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7</m:t>
                        </m:r>
                      </m:den>
                    </m:f>
                    <m:r>
                      <a:rPr lang="en-US" sz="2400" b="0" i="1" smtClean="0">
                        <a:latin typeface="Cambria Math" panose="02040503050406030204" pitchFamily="18" charset="0"/>
                      </a:rPr>
                      <m:t>)(1</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3</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m:t>
                        </m:r>
                        <m:r>
                          <a:rPr lang="en-US" sz="2400" b="0" i="1" smtClean="0">
                            <a:latin typeface="Cambria Math" panose="02040503050406030204" pitchFamily="18" charset="0"/>
                          </a:rPr>
                          <m:t>𝑥</m:t>
                        </m:r>
                      </m:num>
                      <m:den>
                        <m:r>
                          <a:rPr lang="en-US" sz="2400" b="0" i="1" smtClean="0">
                            <a:latin typeface="Cambria Math" panose="02040503050406030204" pitchFamily="18" charset="0"/>
                          </a:rPr>
                          <m:t>10</m:t>
                        </m:r>
                      </m:den>
                    </m:f>
                    <m:r>
                      <a:rPr lang="en-US" sz="2400" b="0" i="1" smtClean="0">
                        <a:latin typeface="Cambria Math" panose="02040503050406030204" pitchFamily="18" charset="0"/>
                      </a:rPr>
                      <m:t>)</m:t>
                    </m:r>
                  </m:oMath>
                </a14:m>
                <a:endParaRPr lang="en-US" sz="2400" dirty="0"/>
              </a:p>
            </p:txBody>
          </p:sp>
        </mc:Choice>
        <mc:Fallback xmlns="">
          <p:sp>
            <p:nvSpPr>
              <p:cNvPr id="12" name="TextBox 11">
                <a:extLst>
                  <a:ext uri="{FF2B5EF4-FFF2-40B4-BE49-F238E27FC236}">
                    <a16:creationId xmlns:a16="http://schemas.microsoft.com/office/drawing/2014/main" id="{0F540EC7-18E3-4A64-96E1-2BD5B97E6DDE}"/>
                  </a:ext>
                </a:extLst>
              </p:cNvPr>
              <p:cNvSpPr txBox="1">
                <a:spLocks noRot="1" noChangeAspect="1" noMove="1" noResize="1" noEditPoints="1" noAdjustHandles="1" noChangeArrowheads="1" noChangeShapeType="1" noTextEdit="1"/>
              </p:cNvSpPr>
              <p:nvPr/>
            </p:nvSpPr>
            <p:spPr>
              <a:xfrm>
                <a:off x="1085738" y="2842192"/>
                <a:ext cx="2779992" cy="5246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07DFBB2-E5AA-4877-9055-9D048711EFF2}"/>
                  </a:ext>
                </a:extLst>
              </p:cNvPr>
              <p:cNvSpPr txBox="1"/>
              <p:nvPr/>
            </p:nvSpPr>
            <p:spPr>
              <a:xfrm>
                <a:off x="1085738" y="4134076"/>
                <a:ext cx="2996590" cy="404150"/>
              </a:xfrm>
              <a:prstGeom prst="rect">
                <a:avLst/>
              </a:prstGeom>
              <a:noFill/>
            </p:spPr>
            <p:txBody>
              <a:bodyPr wrap="none" lIns="0" tIns="0" rIns="0" bIns="0" rtlCol="0">
                <a:spAutoFit/>
              </a:bodyPr>
              <a:lstStyle/>
              <a:p>
                <a:pPr marL="342900" indent="-342900">
                  <a:buFont typeface="Arial" panose="020B0604020202020204" pitchFamily="34" charset="0"/>
                  <a:buChar char="•"/>
                </a:pPr>
                <a14:m>
                  <m:oMath xmlns:m="http://schemas.openxmlformats.org/officeDocument/2006/math">
                    <m:r>
                      <a:rPr lang="en-US" sz="2400" i="1" smtClean="0">
                        <a:latin typeface="Cambria Math" panose="02040503050406030204" pitchFamily="18" charset="0"/>
                      </a:rPr>
                      <m:t>(</m:t>
                    </m:r>
                    <m:r>
                      <a:rPr lang="en-US" sz="2400" b="0" i="1" smtClean="0">
                        <a:latin typeface="Cambria Math" panose="02040503050406030204" pitchFamily="18" charset="0"/>
                      </a:rPr>
                      <m:t>2</m:t>
                    </m:r>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3</m:t>
                        </m:r>
                      </m:e>
                    </m:rad>
                    <m:r>
                      <a:rPr lang="en-US" sz="2400" b="0" i="1" smtClean="0">
                        <a:latin typeface="Cambria Math" panose="02040503050406030204" pitchFamily="18" charset="0"/>
                      </a:rPr>
                      <m:t>𝑦</m:t>
                    </m:r>
                    <m:r>
                      <a:rPr lang="en-US" sz="2400" b="0" i="1" smtClean="0">
                        <a:latin typeface="Cambria Math" panose="02040503050406030204" pitchFamily="18" charset="0"/>
                      </a:rPr>
                      <m:t>−4)(4</m:t>
                    </m:r>
                    <m:r>
                      <a:rPr lang="en-US" sz="2400" b="0" i="1" smtClean="0">
                        <a:latin typeface="Cambria Math" panose="02040503050406030204" pitchFamily="18" charset="0"/>
                      </a:rPr>
                      <m:t>𝑦</m:t>
                    </m:r>
                    <m:r>
                      <a:rPr lang="en-US" sz="2400" b="0" i="1" smtClean="0">
                        <a:latin typeface="Cambria Math" panose="02040503050406030204" pitchFamily="18" charset="0"/>
                      </a:rPr>
                      <m:t>+7)</m:t>
                    </m:r>
                  </m:oMath>
                </a14:m>
                <a:endParaRPr lang="en-US" sz="2400" dirty="0"/>
              </a:p>
            </p:txBody>
          </p:sp>
        </mc:Choice>
        <mc:Fallback xmlns="">
          <p:sp>
            <p:nvSpPr>
              <p:cNvPr id="14" name="TextBox 13">
                <a:extLst>
                  <a:ext uri="{FF2B5EF4-FFF2-40B4-BE49-F238E27FC236}">
                    <a16:creationId xmlns:a16="http://schemas.microsoft.com/office/drawing/2014/main" id="{A07DFBB2-E5AA-4877-9055-9D048711EFF2}"/>
                  </a:ext>
                </a:extLst>
              </p:cNvPr>
              <p:cNvSpPr txBox="1">
                <a:spLocks noRot="1" noChangeAspect="1" noMove="1" noResize="1" noEditPoints="1" noAdjustHandles="1" noChangeArrowheads="1" noChangeShapeType="1" noTextEdit="1"/>
              </p:cNvSpPr>
              <p:nvPr/>
            </p:nvSpPr>
            <p:spPr>
              <a:xfrm>
                <a:off x="1085738" y="4134076"/>
                <a:ext cx="2996590" cy="40415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D268EC3-54DE-45EE-A972-4EB45AF04696}"/>
                  </a:ext>
                </a:extLst>
              </p:cNvPr>
              <p:cNvSpPr txBox="1"/>
              <p:nvPr/>
            </p:nvSpPr>
            <p:spPr>
              <a:xfrm>
                <a:off x="5398122" y="1716116"/>
                <a:ext cx="2908360" cy="524631"/>
              </a:xfrm>
              <a:prstGeom prst="rect">
                <a:avLst/>
              </a:prstGeom>
              <a:noFill/>
            </p:spPr>
            <p:txBody>
              <a:bodyPr wrap="none" lIns="0" tIns="0" rIns="0" bIns="0" rtlCol="0">
                <a:spAutoFit/>
              </a:bodyPr>
              <a:lstStyle/>
              <a:p>
                <a:pPr marL="342900" indent="-342900">
                  <a:buFont typeface="Arial" panose="020B0604020202020204" pitchFamily="34" charset="0"/>
                  <a:buChar char="•"/>
                </a:pPr>
                <a14:m>
                  <m:oMath xmlns:m="http://schemas.openxmlformats.org/officeDocument/2006/math">
                    <m:r>
                      <a:rPr lang="en-US" sz="2400" i="1" smtClean="0">
                        <a:latin typeface="Cambria Math" panose="02040503050406030204" pitchFamily="18" charset="0"/>
                      </a:rPr>
                      <m:t>(</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5</m:t>
                        </m:r>
                      </m:den>
                    </m:f>
                    <m:r>
                      <a:rPr lang="en-US" sz="2400" b="0" i="1" smtClean="0">
                        <a:latin typeface="Cambria Math" panose="02040503050406030204" pitchFamily="18" charset="0"/>
                      </a:rPr>
                      <m:t>𝑥</m:t>
                    </m:r>
                    <m:r>
                      <a:rPr lang="en-US" sz="2400" b="0" i="1" smtClean="0">
                        <a:latin typeface="Cambria Math" panose="02040503050406030204" pitchFamily="18" charset="0"/>
                      </a:rPr>
                      <m:t>+1)(4</m:t>
                    </m:r>
                    <m:r>
                      <a:rPr lang="en-US" sz="2400" b="0" i="1" smtClean="0">
                        <a:latin typeface="Cambria Math" panose="02040503050406030204" pitchFamily="18" charset="0"/>
                      </a:rPr>
                      <m:t>𝑥</m:t>
                    </m:r>
                    <m:r>
                      <a:rPr lang="en-US" sz="2400" b="0" i="1" smtClean="0">
                        <a:latin typeface="Cambria Math" panose="02040503050406030204" pitchFamily="18" charset="0"/>
                      </a:rPr>
                      <m:t>+4)</m:t>
                    </m:r>
                  </m:oMath>
                </a14:m>
                <a:endParaRPr lang="en-US" sz="2400" dirty="0"/>
              </a:p>
            </p:txBody>
          </p:sp>
        </mc:Choice>
        <mc:Fallback xmlns="">
          <p:sp>
            <p:nvSpPr>
              <p:cNvPr id="18" name="TextBox 17">
                <a:extLst>
                  <a:ext uri="{FF2B5EF4-FFF2-40B4-BE49-F238E27FC236}">
                    <a16:creationId xmlns:a16="http://schemas.microsoft.com/office/drawing/2014/main" id="{1D268EC3-54DE-45EE-A972-4EB45AF04696}"/>
                  </a:ext>
                </a:extLst>
              </p:cNvPr>
              <p:cNvSpPr txBox="1">
                <a:spLocks noRot="1" noChangeAspect="1" noMove="1" noResize="1" noEditPoints="1" noAdjustHandles="1" noChangeArrowheads="1" noChangeShapeType="1" noTextEdit="1"/>
              </p:cNvSpPr>
              <p:nvPr/>
            </p:nvSpPr>
            <p:spPr>
              <a:xfrm>
                <a:off x="5398122" y="1716116"/>
                <a:ext cx="2908360" cy="5246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2514EA8-712C-4EC7-8F46-686417F04FE1}"/>
                  </a:ext>
                </a:extLst>
              </p:cNvPr>
              <p:cNvSpPr txBox="1"/>
              <p:nvPr/>
            </p:nvSpPr>
            <p:spPr>
              <a:xfrm>
                <a:off x="5398122" y="2842192"/>
                <a:ext cx="2770759" cy="524631"/>
              </a:xfrm>
              <a:prstGeom prst="rect">
                <a:avLst/>
              </a:prstGeom>
              <a:noFill/>
            </p:spPr>
            <p:txBody>
              <a:bodyPr wrap="none" lIns="0" tIns="0" rIns="0" bIns="0" rtlCol="0">
                <a:spAutoFit/>
              </a:bodyPr>
              <a:lstStyle/>
              <a:p>
                <a:pPr marL="342900" indent="-342900">
                  <a:buFont typeface="Arial" panose="020B0604020202020204" pitchFamily="34" charset="0"/>
                  <a:buChar char="•"/>
                </a:pPr>
                <a14:m>
                  <m:oMath xmlns:m="http://schemas.openxmlformats.org/officeDocument/2006/math">
                    <m:r>
                      <a:rPr lang="en-US" sz="2400" i="1" smtClean="0">
                        <a:latin typeface="Cambria Math" panose="02040503050406030204" pitchFamily="18" charset="0"/>
                      </a:rPr>
                      <m:t>9</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𝑥</m:t>
                        </m:r>
                      </m:num>
                      <m:den>
                        <m:r>
                          <a:rPr lang="en-US" sz="2400" b="0" i="1" smtClean="0">
                            <a:latin typeface="Cambria Math" panose="02040503050406030204" pitchFamily="18" charset="0"/>
                          </a:rPr>
                          <m:t>11</m:t>
                        </m:r>
                      </m:den>
                    </m:f>
                    <m:r>
                      <a:rPr lang="en-US" sz="2400" b="0" i="1" smtClean="0">
                        <a:latin typeface="Cambria Math" panose="02040503050406030204" pitchFamily="18" charset="0"/>
                      </a:rPr>
                      <m:t>−2</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5</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m:t>
                        </m:r>
                        <m:r>
                          <a:rPr lang="en-US" sz="2400" b="0" i="1" smtClean="0">
                            <a:latin typeface="Cambria Math" panose="02040503050406030204" pitchFamily="18" charset="0"/>
                          </a:rPr>
                          <m:t>𝑥</m:t>
                        </m:r>
                      </m:num>
                      <m:den>
                        <m:r>
                          <a:rPr lang="en-US" sz="2400" b="0" i="1" smtClean="0">
                            <a:latin typeface="Cambria Math" panose="02040503050406030204" pitchFamily="18" charset="0"/>
                          </a:rPr>
                          <m:t>12</m:t>
                        </m:r>
                      </m:den>
                    </m:f>
                    <m:r>
                      <a:rPr lang="en-US" sz="2400" b="0" i="1" smtClean="0">
                        <a:latin typeface="Cambria Math" panose="02040503050406030204" pitchFamily="18" charset="0"/>
                      </a:rPr>
                      <m:t>)</m:t>
                    </m:r>
                  </m:oMath>
                </a14:m>
                <a:endParaRPr lang="en-US" sz="2400" dirty="0"/>
              </a:p>
            </p:txBody>
          </p:sp>
        </mc:Choice>
        <mc:Fallback xmlns="">
          <p:sp>
            <p:nvSpPr>
              <p:cNvPr id="19" name="TextBox 18">
                <a:extLst>
                  <a:ext uri="{FF2B5EF4-FFF2-40B4-BE49-F238E27FC236}">
                    <a16:creationId xmlns:a16="http://schemas.microsoft.com/office/drawing/2014/main" id="{D2514EA8-712C-4EC7-8F46-686417F04FE1}"/>
                  </a:ext>
                </a:extLst>
              </p:cNvPr>
              <p:cNvSpPr txBox="1">
                <a:spLocks noRot="1" noChangeAspect="1" noMove="1" noResize="1" noEditPoints="1" noAdjustHandles="1" noChangeArrowheads="1" noChangeShapeType="1" noTextEdit="1"/>
              </p:cNvSpPr>
              <p:nvPr/>
            </p:nvSpPr>
            <p:spPr>
              <a:xfrm>
                <a:off x="5398122" y="2842192"/>
                <a:ext cx="2770759" cy="5246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956E2BC-F49A-4568-A060-14C1DC61E3B3}"/>
                  </a:ext>
                </a:extLst>
              </p:cNvPr>
              <p:cNvSpPr txBox="1"/>
              <p:nvPr/>
            </p:nvSpPr>
            <p:spPr>
              <a:xfrm>
                <a:off x="5398122" y="4130357"/>
                <a:ext cx="3461460" cy="407869"/>
              </a:xfrm>
              <a:prstGeom prst="rect">
                <a:avLst/>
              </a:prstGeom>
              <a:noFill/>
            </p:spPr>
            <p:txBody>
              <a:bodyPr wrap="none" lIns="0" tIns="0" rIns="0" bIns="0" rtlCol="0">
                <a:spAutoFit/>
              </a:bodyPr>
              <a:lstStyle/>
              <a:p>
                <a:pPr marL="342900" indent="-342900">
                  <a:buFont typeface="Arial" panose="020B0604020202020204" pitchFamily="34" charset="0"/>
                  <a:buChar char="•"/>
                </a:pPr>
                <a14:m>
                  <m:oMath xmlns:m="http://schemas.openxmlformats.org/officeDocument/2006/math">
                    <m:r>
                      <a:rPr lang="en-US" sz="2400" i="1" smtClean="0">
                        <a:latin typeface="Cambria Math" panose="02040503050406030204" pitchFamily="18" charset="0"/>
                      </a:rPr>
                      <m:t>(</m:t>
                    </m:r>
                    <m:r>
                      <a:rPr lang="en-US" sz="2400" b="0" i="1" smtClean="0">
                        <a:latin typeface="Cambria Math" panose="02040503050406030204" pitchFamily="18" charset="0"/>
                      </a:rPr>
                      <m:t>9</m:t>
                    </m:r>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5</m:t>
                        </m:r>
                      </m:e>
                    </m:rad>
                    <m:r>
                      <a:rPr lang="en-US" sz="2400" b="0" i="1" smtClean="0">
                        <a:latin typeface="Cambria Math" panose="02040503050406030204" pitchFamily="18" charset="0"/>
                      </a:rPr>
                      <m:t>𝑧</m:t>
                    </m:r>
                    <m:r>
                      <a:rPr lang="en-US" sz="2400" b="0" i="1" smtClean="0">
                        <a:latin typeface="Cambria Math" panose="02040503050406030204" pitchFamily="18" charset="0"/>
                      </a:rPr>
                      <m:t>−13)(24</m:t>
                    </m:r>
                    <m:r>
                      <a:rPr lang="en-US" sz="2400" b="0" i="1" smtClean="0">
                        <a:latin typeface="Cambria Math" panose="02040503050406030204" pitchFamily="18" charset="0"/>
                      </a:rPr>
                      <m:t>𝑧</m:t>
                    </m:r>
                    <m:r>
                      <a:rPr lang="en-US" sz="2400" b="0" i="1" smtClean="0">
                        <a:latin typeface="Cambria Math" panose="02040503050406030204" pitchFamily="18" charset="0"/>
                      </a:rPr>
                      <m:t>+43)</m:t>
                    </m:r>
                  </m:oMath>
                </a14:m>
                <a:endParaRPr lang="en-US" sz="2400" dirty="0"/>
              </a:p>
            </p:txBody>
          </p:sp>
        </mc:Choice>
        <mc:Fallback xmlns="">
          <p:sp>
            <p:nvSpPr>
              <p:cNvPr id="20" name="TextBox 19">
                <a:extLst>
                  <a:ext uri="{FF2B5EF4-FFF2-40B4-BE49-F238E27FC236}">
                    <a16:creationId xmlns:a16="http://schemas.microsoft.com/office/drawing/2014/main" id="{7956E2BC-F49A-4568-A060-14C1DC61E3B3}"/>
                  </a:ext>
                </a:extLst>
              </p:cNvPr>
              <p:cNvSpPr txBox="1">
                <a:spLocks noRot="1" noChangeAspect="1" noMove="1" noResize="1" noEditPoints="1" noAdjustHandles="1" noChangeArrowheads="1" noChangeShapeType="1" noTextEdit="1"/>
              </p:cNvSpPr>
              <p:nvPr/>
            </p:nvSpPr>
            <p:spPr>
              <a:xfrm>
                <a:off x="5398122" y="4130357"/>
                <a:ext cx="3461460" cy="40786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D6D2C3D-DC68-411E-BAA8-B0D795F731CA}"/>
                  </a:ext>
                </a:extLst>
              </p:cNvPr>
              <p:cNvSpPr txBox="1"/>
              <p:nvPr/>
            </p:nvSpPr>
            <p:spPr>
              <a:xfrm>
                <a:off x="2565679" y="5301760"/>
                <a:ext cx="4411208" cy="529889"/>
              </a:xfrm>
              <a:prstGeom prst="rect">
                <a:avLst/>
              </a:prstGeom>
              <a:noFill/>
            </p:spPr>
            <p:txBody>
              <a:bodyPr wrap="none" lIns="0" tIns="0" rIns="0" bIns="0" rtlCol="0">
                <a:spAutoFit/>
              </a:bodyPr>
              <a:lstStyle/>
              <a:p>
                <a:pPr marL="342900" indent="-342900">
                  <a:buFont typeface="Arial" panose="020B0604020202020204" pitchFamily="34" charset="0"/>
                  <a:buChar char="•"/>
                </a:pPr>
                <a14:m>
                  <m:oMath xmlns:m="http://schemas.openxmlformats.org/officeDocument/2006/math">
                    <m:r>
                      <a:rPr lang="en-US" sz="2400" i="1" smtClean="0">
                        <a:latin typeface="Cambria Math" panose="02040503050406030204" pitchFamily="18" charset="0"/>
                      </a:rPr>
                      <m:t>(</m:t>
                    </m:r>
                    <m:r>
                      <a:rPr lang="en-US" sz="2400" b="0" i="1" smtClean="0">
                        <a:latin typeface="Cambria Math" panose="02040503050406030204" pitchFamily="18" charset="0"/>
                      </a:rPr>
                      <m:t>7−3</m:t>
                    </m:r>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5</m:t>
                        </m:r>
                      </m:e>
                    </m:rad>
                    <m:r>
                      <a:rPr lang="en-US" sz="2400" b="0" i="1" smtClean="0">
                        <a:latin typeface="Cambria Math" panose="02040503050406030204" pitchFamily="18" charset="0"/>
                      </a:rPr>
                      <m:t>𝑦</m:t>
                    </m:r>
                    <m:r>
                      <a:rPr lang="en-US" sz="2400" b="0" i="1" smtClean="0">
                        <a:latin typeface="Cambria Math" panose="02040503050406030204" pitchFamily="18" charset="0"/>
                      </a:rPr>
                      <m:t>)(3</m:t>
                    </m:r>
                    <m:r>
                      <a:rPr lang="en-US" sz="2400" b="0" i="1" smtClean="0">
                        <a:latin typeface="Cambria Math" panose="02040503050406030204" pitchFamily="18" charset="0"/>
                      </a:rPr>
                      <m:t>𝑦</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15</m:t>
                        </m:r>
                        <m:r>
                          <a:rPr lang="en-US" sz="2400" b="0" i="1" smtClean="0">
                            <a:latin typeface="Cambria Math" panose="02040503050406030204" pitchFamily="18" charset="0"/>
                          </a:rPr>
                          <m:t>𝑦</m:t>
                        </m:r>
                      </m:num>
                      <m:den>
                        <m:r>
                          <a:rPr lang="en-US" sz="2400" b="0" i="1" smtClean="0">
                            <a:latin typeface="Cambria Math" panose="02040503050406030204" pitchFamily="18" charset="0"/>
                          </a:rPr>
                          <m:t>17</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34</m:t>
                        </m:r>
                      </m:num>
                      <m:den>
                        <m:r>
                          <a:rPr lang="en-US" sz="2400" b="0" i="1" smtClean="0">
                            <a:latin typeface="Cambria Math" panose="02040503050406030204" pitchFamily="18" charset="0"/>
                          </a:rPr>
                          <m:t>55</m:t>
                        </m:r>
                      </m:den>
                    </m:f>
                    <m:r>
                      <a:rPr lang="en-US" sz="2400" b="0" i="1" smtClean="0">
                        <a:latin typeface="Cambria Math" panose="02040503050406030204" pitchFamily="18" charset="0"/>
                      </a:rPr>
                      <m:t>)</m:t>
                    </m:r>
                  </m:oMath>
                </a14:m>
                <a:endParaRPr lang="en-US" sz="2400" dirty="0"/>
              </a:p>
            </p:txBody>
          </p:sp>
        </mc:Choice>
        <mc:Fallback xmlns="">
          <p:sp>
            <p:nvSpPr>
              <p:cNvPr id="21" name="TextBox 20">
                <a:extLst>
                  <a:ext uri="{FF2B5EF4-FFF2-40B4-BE49-F238E27FC236}">
                    <a16:creationId xmlns:a16="http://schemas.microsoft.com/office/drawing/2014/main" id="{0D6D2C3D-DC68-411E-BAA8-B0D795F731CA}"/>
                  </a:ext>
                </a:extLst>
              </p:cNvPr>
              <p:cNvSpPr txBox="1">
                <a:spLocks noRot="1" noChangeAspect="1" noMove="1" noResize="1" noEditPoints="1" noAdjustHandles="1" noChangeArrowheads="1" noChangeShapeType="1" noTextEdit="1"/>
              </p:cNvSpPr>
              <p:nvPr/>
            </p:nvSpPr>
            <p:spPr>
              <a:xfrm>
                <a:off x="2565679" y="5301760"/>
                <a:ext cx="4411208" cy="529889"/>
              </a:xfrm>
              <a:prstGeom prst="rect">
                <a:avLst/>
              </a:prstGeom>
              <a:blipFill>
                <a:blip r:embed="rId8"/>
                <a:stretch>
                  <a:fillRect/>
                </a:stretch>
              </a:blipFill>
            </p:spPr>
            <p:txBody>
              <a:bodyPr/>
              <a:lstStyle/>
              <a:p>
                <a:r>
                  <a:rPr lang="en-US">
                    <a:noFill/>
                  </a:rPr>
                  <a:t> </a:t>
                </a:r>
              </a:p>
            </p:txBody>
          </p:sp>
        </mc:Fallback>
      </mc:AlternateContent>
      <p:pic>
        <p:nvPicPr>
          <p:cNvPr id="6146" name="Picture 2" descr="Sticker with PRACTICE Text on Notebooks on the White Background Stock Photo  - Image of scientific, business: 231259292">
            <a:extLst>
              <a:ext uri="{FF2B5EF4-FFF2-40B4-BE49-F238E27FC236}">
                <a16:creationId xmlns:a16="http://schemas.microsoft.com/office/drawing/2014/main" id="{18F109EA-98FF-46C2-B993-93B5C9EC0D17}"/>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8482"/>
          <a:stretch/>
        </p:blipFill>
        <p:spPr bwMode="auto">
          <a:xfrm>
            <a:off x="6783501" y="0"/>
            <a:ext cx="2345415" cy="155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129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49192-1A22-4547-A231-F90A26A9FD5F}"/>
              </a:ext>
            </a:extLst>
          </p:cNvPr>
          <p:cNvSpPr>
            <a:spLocks noGrp="1"/>
          </p:cNvSpPr>
          <p:nvPr>
            <p:ph type="title"/>
          </p:nvPr>
        </p:nvSpPr>
        <p:spPr>
          <a:xfrm>
            <a:off x="228600" y="228600"/>
            <a:ext cx="8229600" cy="1143000"/>
          </a:xfrm>
        </p:spPr>
        <p:txBody>
          <a:bodyPr/>
          <a:lstStyle/>
          <a:p>
            <a:r>
              <a:rPr lang="en-US" dirty="0">
                <a:latin typeface="Amasis MT Pro Medium" panose="02040604050005020304" pitchFamily="18" charset="0"/>
              </a:rPr>
              <a:t>Inequalities</a:t>
            </a:r>
          </a:p>
        </p:txBody>
      </p:sp>
      <p:pic>
        <p:nvPicPr>
          <p:cNvPr id="5122" name="Picture 2" descr="Graphing Linear Inequalities on a Number Line (examples, solutions, videos,  worksheets, games, activities)">
            <a:extLst>
              <a:ext uri="{FF2B5EF4-FFF2-40B4-BE49-F238E27FC236}">
                <a16:creationId xmlns:a16="http://schemas.microsoft.com/office/drawing/2014/main" id="{F59F709F-2C0D-4549-8FFB-957376715CEE}"/>
              </a:ext>
            </a:extLst>
          </p:cNvPr>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983" t="13972" r="3156" b="2197"/>
          <a:stretch/>
        </p:blipFill>
        <p:spPr bwMode="auto">
          <a:xfrm>
            <a:off x="1276349" y="1981200"/>
            <a:ext cx="6591301" cy="39059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hemical equilibrium clipart - Clip Art Library">
            <a:extLst>
              <a:ext uri="{FF2B5EF4-FFF2-40B4-BE49-F238E27FC236}">
                <a16:creationId xmlns:a16="http://schemas.microsoft.com/office/drawing/2014/main" id="{8161CC33-FF04-43EC-BD64-BBC3FFFCF8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0483" y="342900"/>
            <a:ext cx="2074333"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340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remium Photo | Workplace with smartphone laptop and notebook | Wallpaper  powerpoint, Powerpoint background design, Background powerpoint">
            <a:extLst>
              <a:ext uri="{FF2B5EF4-FFF2-40B4-BE49-F238E27FC236}">
                <a16:creationId xmlns:a16="http://schemas.microsoft.com/office/drawing/2014/main" id="{B743CF8A-7CFA-4423-97CA-8567E564DD68}"/>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24618" y="15240"/>
            <a:ext cx="9094764" cy="68357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FA2F911-2FFF-428F-B308-D10515936FB5}"/>
              </a:ext>
            </a:extLst>
          </p:cNvPr>
          <p:cNvSpPr>
            <a:spLocks noGrp="1"/>
          </p:cNvSpPr>
          <p:nvPr>
            <p:ph type="title"/>
          </p:nvPr>
        </p:nvSpPr>
        <p:spPr/>
        <p:txBody>
          <a:bodyPr/>
          <a:lstStyle/>
          <a:p>
            <a:r>
              <a:rPr lang="en-US" dirty="0">
                <a:latin typeface="Amasis MT Pro Medium" panose="02040604050005020304" pitchFamily="18" charset="0"/>
              </a:rPr>
              <a:t>Inequalities</a:t>
            </a:r>
          </a:p>
        </p:txBody>
      </p:sp>
      <p:pic>
        <p:nvPicPr>
          <p:cNvPr id="6146" name="Picture 2" descr="Solving Compound Inequalities">
            <a:extLst>
              <a:ext uri="{FF2B5EF4-FFF2-40B4-BE49-F238E27FC236}">
                <a16:creationId xmlns:a16="http://schemas.microsoft.com/office/drawing/2014/main" id="{3CECC418-A293-4B36-A4C8-11DBF0FE0E1B}"/>
              </a:ext>
            </a:extLst>
          </p:cNvPr>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73995" y="2048871"/>
            <a:ext cx="659601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lgebraic Equations &amp; Inequalities - Ms. Pannek's Class Website">
            <a:extLst>
              <a:ext uri="{FF2B5EF4-FFF2-40B4-BE49-F238E27FC236}">
                <a16:creationId xmlns:a16="http://schemas.microsoft.com/office/drawing/2014/main" id="{F04ABC12-015D-43AC-B393-02D2AE4E45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63" r="14276"/>
          <a:stretch/>
        </p:blipFill>
        <p:spPr bwMode="auto">
          <a:xfrm>
            <a:off x="6604782" y="15240"/>
            <a:ext cx="2514600" cy="1735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711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ree Photo | Blue surface with study tools | Background for powerpoint  presentation, Wallpaper powerpoint, Powerpoint background design">
            <a:extLst>
              <a:ext uri="{FF2B5EF4-FFF2-40B4-BE49-F238E27FC236}">
                <a16:creationId xmlns:a16="http://schemas.microsoft.com/office/drawing/2014/main" id="{827047E3-065C-45DB-B3A3-30F8A69AB4C9}"/>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 y="-1"/>
            <a:ext cx="915371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7C038C-D274-48FF-8638-723B33A05F78}"/>
              </a:ext>
            </a:extLst>
          </p:cNvPr>
          <p:cNvSpPr txBox="1"/>
          <p:nvPr/>
        </p:nvSpPr>
        <p:spPr>
          <a:xfrm>
            <a:off x="384670" y="407074"/>
            <a:ext cx="1877437" cy="646331"/>
          </a:xfrm>
          <a:prstGeom prst="rect">
            <a:avLst/>
          </a:prstGeom>
          <a:noFill/>
        </p:spPr>
        <p:txBody>
          <a:bodyPr wrap="none" rtlCol="0">
            <a:spAutoFit/>
          </a:bodyPr>
          <a:lstStyle/>
          <a:p>
            <a:r>
              <a:rPr lang="en-US" sz="3600" dirty="0">
                <a:latin typeface="Amasis MT Pro Medium" panose="02040604050005020304" pitchFamily="18" charset="0"/>
              </a:rPr>
              <a:t>Practice</a:t>
            </a:r>
          </a:p>
        </p:txBody>
      </p:sp>
      <p:sp>
        <p:nvSpPr>
          <p:cNvPr id="5" name="TextBox 4">
            <a:extLst>
              <a:ext uri="{FF2B5EF4-FFF2-40B4-BE49-F238E27FC236}">
                <a16:creationId xmlns:a16="http://schemas.microsoft.com/office/drawing/2014/main" id="{7AEB345C-CC71-49B8-BE75-F94F4A49CE07}"/>
              </a:ext>
            </a:extLst>
          </p:cNvPr>
          <p:cNvSpPr txBox="1"/>
          <p:nvPr/>
        </p:nvSpPr>
        <p:spPr>
          <a:xfrm>
            <a:off x="762000" y="1543205"/>
            <a:ext cx="5791200" cy="923330"/>
          </a:xfrm>
          <a:prstGeom prst="rect">
            <a:avLst/>
          </a:prstGeom>
          <a:noFill/>
        </p:spPr>
        <p:txBody>
          <a:bodyPr wrap="square">
            <a:spAutoFit/>
          </a:bodyPr>
          <a:lstStyle/>
          <a:p>
            <a:r>
              <a:rPr lang="en-US" dirty="0">
                <a:latin typeface="Amasis MT Pro" panose="02040504050005020304" pitchFamily="18" charset="0"/>
              </a:rPr>
              <a:t> If  5  times  a  number  is  increased  by  4,  the  result  is  at  least  19.    Find  the  least  possible number  that  satisfies  these  conditions. </a:t>
            </a:r>
          </a:p>
        </p:txBody>
      </p:sp>
      <p:sp>
        <p:nvSpPr>
          <p:cNvPr id="6" name="TextBox 5">
            <a:extLst>
              <a:ext uri="{FF2B5EF4-FFF2-40B4-BE49-F238E27FC236}">
                <a16:creationId xmlns:a16="http://schemas.microsoft.com/office/drawing/2014/main" id="{2FB14D59-3A61-4FD8-B3DB-9B141D56519E}"/>
              </a:ext>
            </a:extLst>
          </p:cNvPr>
          <p:cNvSpPr txBox="1"/>
          <p:nvPr/>
        </p:nvSpPr>
        <p:spPr>
          <a:xfrm>
            <a:off x="762000" y="3001781"/>
            <a:ext cx="5791200" cy="646331"/>
          </a:xfrm>
          <a:prstGeom prst="rect">
            <a:avLst/>
          </a:prstGeom>
          <a:noFill/>
        </p:spPr>
        <p:txBody>
          <a:bodyPr wrap="square">
            <a:spAutoFit/>
          </a:bodyPr>
          <a:lstStyle/>
          <a:p>
            <a:r>
              <a:rPr lang="en-US" dirty="0">
                <a:latin typeface="Amasis MT Pro" panose="02040504050005020304" pitchFamily="18" charset="0"/>
              </a:rPr>
              <a:t> The  sum  of  twice  a  number  and  5  is  at  most  15.    What  are  the  possible  values  for  the number? </a:t>
            </a:r>
          </a:p>
        </p:txBody>
      </p:sp>
      <p:sp>
        <p:nvSpPr>
          <p:cNvPr id="8" name="TextBox 7">
            <a:extLst>
              <a:ext uri="{FF2B5EF4-FFF2-40B4-BE49-F238E27FC236}">
                <a16:creationId xmlns:a16="http://schemas.microsoft.com/office/drawing/2014/main" id="{B3EDB959-96DC-46D8-8789-AD98F3AC4813}"/>
              </a:ext>
            </a:extLst>
          </p:cNvPr>
          <p:cNvSpPr txBox="1"/>
          <p:nvPr/>
        </p:nvSpPr>
        <p:spPr>
          <a:xfrm>
            <a:off x="767862" y="5364935"/>
            <a:ext cx="5791200" cy="923330"/>
          </a:xfrm>
          <a:prstGeom prst="rect">
            <a:avLst/>
          </a:prstGeom>
          <a:noFill/>
        </p:spPr>
        <p:txBody>
          <a:bodyPr wrap="square">
            <a:spAutoFit/>
          </a:bodyPr>
          <a:lstStyle/>
          <a:p>
            <a:r>
              <a:rPr lang="en-US" dirty="0">
                <a:latin typeface="Amasis MT Pro" panose="02040504050005020304" pitchFamily="18" charset="0"/>
              </a:rPr>
              <a:t>The cost  of  a  gallon  of  orange  juice  is  $3.50.    What  is  the  maximum  number  of  containers you can  buy  for  $15? </a:t>
            </a:r>
          </a:p>
        </p:txBody>
      </p:sp>
      <p:sp>
        <p:nvSpPr>
          <p:cNvPr id="10" name="TextBox 9">
            <a:extLst>
              <a:ext uri="{FF2B5EF4-FFF2-40B4-BE49-F238E27FC236}">
                <a16:creationId xmlns:a16="http://schemas.microsoft.com/office/drawing/2014/main" id="{931EF2C6-3C29-4C8D-B970-EB49CAFF5085}"/>
              </a:ext>
            </a:extLst>
          </p:cNvPr>
          <p:cNvSpPr txBox="1"/>
          <p:nvPr/>
        </p:nvSpPr>
        <p:spPr>
          <a:xfrm>
            <a:off x="762000" y="4183358"/>
            <a:ext cx="5791200" cy="646331"/>
          </a:xfrm>
          <a:prstGeom prst="rect">
            <a:avLst/>
          </a:prstGeom>
          <a:noFill/>
        </p:spPr>
        <p:txBody>
          <a:bodyPr wrap="square">
            <a:spAutoFit/>
          </a:bodyPr>
          <a:lstStyle/>
          <a:p>
            <a:r>
              <a:rPr lang="en-US" dirty="0">
                <a:latin typeface="Amasis MT Pro" panose="02040504050005020304" pitchFamily="18" charset="0"/>
              </a:rPr>
              <a:t> Three  times  a number  increased  by  8  is  no  more  than  the  number  decreased  by  4.    Find the  number. </a:t>
            </a:r>
          </a:p>
        </p:txBody>
      </p:sp>
      <p:pic>
        <p:nvPicPr>
          <p:cNvPr id="2050" name="Picture 2" descr="Spanish present tense practice [only exercises] - Spanish2learn">
            <a:extLst>
              <a:ext uri="{FF2B5EF4-FFF2-40B4-BE49-F238E27FC236}">
                <a16:creationId xmlns:a16="http://schemas.microsoft.com/office/drawing/2014/main" id="{5D2B17A4-387E-48AF-9701-BEFF1FD26A1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54" t="25481" r="10010" b="9022"/>
          <a:stretch/>
        </p:blipFill>
        <p:spPr bwMode="auto">
          <a:xfrm>
            <a:off x="6885586" y="1"/>
            <a:ext cx="2258413" cy="10534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58 Practice Makes Perfect Cliparts, Stock Vector and Royalty Free Practice  Makes Perfect Illustrations">
            <a:extLst>
              <a:ext uri="{FF2B5EF4-FFF2-40B4-BE49-F238E27FC236}">
                <a16:creationId xmlns:a16="http://schemas.microsoft.com/office/drawing/2014/main" id="{5DB3977E-C53D-4CD1-B963-1F8C07DC3C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4070" y="5147137"/>
            <a:ext cx="1710863" cy="1710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684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99D9CCF-C6D1-4943-9035-4F39D73F29BC}"/>
              </a:ext>
            </a:extLst>
          </p:cNvPr>
          <p:cNvPicPr>
            <a:picLocks noChangeAspect="1"/>
          </p:cNvPicPr>
          <p:nvPr/>
        </p:nvPicPr>
        <p:blipFill rotWithShape="1">
          <a:blip r:embed="rId2"/>
          <a:srcRect l="19167" t="24803" r="35000" b="23320"/>
          <a:stretch/>
        </p:blipFill>
        <p:spPr>
          <a:xfrm>
            <a:off x="342900" y="736430"/>
            <a:ext cx="8458200" cy="5385140"/>
          </a:xfrm>
          <a:prstGeom prst="rect">
            <a:avLst/>
          </a:prstGeom>
        </p:spPr>
      </p:pic>
    </p:spTree>
    <p:extLst>
      <p:ext uri="{BB962C8B-B14F-4D97-AF65-F5344CB8AC3E}">
        <p14:creationId xmlns:p14="http://schemas.microsoft.com/office/powerpoint/2010/main" val="4058756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Hourglass and a calendar">
            <a:extLst>
              <a:ext uri="{FF2B5EF4-FFF2-40B4-BE49-F238E27FC236}">
                <a16:creationId xmlns:a16="http://schemas.microsoft.com/office/drawing/2014/main" id="{50AABD11-61CC-5E3F-CE11-390AB1C2F288}"/>
              </a:ext>
            </a:extLst>
          </p:cNvPr>
          <p:cNvPicPr>
            <a:picLocks noChangeAspect="1"/>
          </p:cNvPicPr>
          <p:nvPr/>
        </p:nvPicPr>
        <p:blipFill rotWithShape="1">
          <a:blip r:embed="rId2"/>
          <a:srcRect l="10667" r="2" b="2"/>
          <a:stretch/>
        </p:blipFill>
        <p:spPr>
          <a:xfrm>
            <a:off x="20" y="10"/>
            <a:ext cx="9143980" cy="6857990"/>
          </a:xfrm>
          <a:prstGeom prst="rect">
            <a:avLst/>
          </a:prstGeom>
        </p:spPr>
      </p:pic>
      <p:sp useBgFill="1">
        <p:nvSpPr>
          <p:cNvPr id="8" name="Rectangle 7">
            <a:extLst>
              <a:ext uri="{FF2B5EF4-FFF2-40B4-BE49-F238E27FC236}">
                <a16:creationId xmlns:a16="http://schemas.microsoft.com/office/drawing/2014/main" id="{8870DEF6-46A2-D4F8-8BE6-91165D93E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950" y="1860919"/>
            <a:ext cx="3731460" cy="310864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99D39-CE36-EEE2-5A20-9DD87393DE82}"/>
              </a:ext>
            </a:extLst>
          </p:cNvPr>
          <p:cNvSpPr>
            <a:spLocks noGrp="1"/>
          </p:cNvSpPr>
          <p:nvPr>
            <p:ph type="title"/>
          </p:nvPr>
        </p:nvSpPr>
        <p:spPr>
          <a:xfrm>
            <a:off x="1567896" y="2299175"/>
            <a:ext cx="3098526" cy="1735597"/>
          </a:xfrm>
        </p:spPr>
        <p:txBody>
          <a:bodyPr vert="horz" lIns="91440" tIns="45720" rIns="91440" bIns="45720" rtlCol="0" anchor="t">
            <a:normAutofit/>
          </a:bodyPr>
          <a:lstStyle/>
          <a:p>
            <a:pPr>
              <a:lnSpc>
                <a:spcPct val="90000"/>
              </a:lnSpc>
            </a:pPr>
            <a:r>
              <a:rPr lang="en-US" sz="5400" b="1" dirty="0"/>
              <a:t>Practice Time</a:t>
            </a:r>
          </a:p>
        </p:txBody>
      </p:sp>
      <p:cxnSp>
        <p:nvCxnSpPr>
          <p:cNvPr id="10" name="Straight Connector 9">
            <a:extLst>
              <a:ext uri="{FF2B5EF4-FFF2-40B4-BE49-F238E27FC236}">
                <a16:creationId xmlns:a16="http://schemas.microsoft.com/office/drawing/2014/main" id="{522632D6-DED9-FDEC-FD9F-09FF0A4544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2377" y="403477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756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91743" y="-15978"/>
            <a:ext cx="5360514" cy="5876916"/>
            <a:chOff x="329184" y="-99107"/>
            <a:chExt cx="524256" cy="5876916"/>
          </a:xfrm>
        </p:grpSpPr>
        <p:cxnSp>
          <p:nvCxnSpPr>
            <p:cNvPr id="21" name="Straight Connector 2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angle 2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1055718"/>
            <a:ext cx="8249304"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8C28D6-573F-52E5-9051-A30BFC220B9D}"/>
              </a:ext>
            </a:extLst>
          </p:cNvPr>
          <p:cNvSpPr>
            <a:spLocks noGrp="1"/>
          </p:cNvSpPr>
          <p:nvPr>
            <p:ph type="title"/>
          </p:nvPr>
        </p:nvSpPr>
        <p:spPr>
          <a:xfrm>
            <a:off x="1143000" y="1584683"/>
            <a:ext cx="6858000" cy="2551829"/>
          </a:xfrm>
        </p:spPr>
        <p:txBody>
          <a:bodyPr vert="horz" lIns="91440" tIns="45720" rIns="91440" bIns="45720" rtlCol="0" anchor="ctr">
            <a:normAutofit/>
          </a:bodyPr>
          <a:lstStyle/>
          <a:p>
            <a:pPr>
              <a:lnSpc>
                <a:spcPct val="90000"/>
              </a:lnSpc>
            </a:pPr>
            <a:r>
              <a:rPr lang="en-US" sz="5300" kern="1200">
                <a:solidFill>
                  <a:schemeClr val="tx1"/>
                </a:solidFill>
                <a:latin typeface="+mj-lt"/>
                <a:ea typeface="+mj-ea"/>
                <a:cs typeface="+mj-cs"/>
              </a:rPr>
              <a:t>Perfect Square Trinomials &amp; </a:t>
            </a:r>
            <a:r>
              <a:rPr lang="en-US" sz="5300" b="0" i="0" kern="1200">
                <a:solidFill>
                  <a:schemeClr val="tx1"/>
                </a:solidFill>
                <a:effectLst/>
                <a:latin typeface="+mj-lt"/>
                <a:ea typeface="+mj-ea"/>
                <a:cs typeface="+mj-cs"/>
              </a:rPr>
              <a:t>Difference of two squares</a:t>
            </a:r>
            <a:endParaRPr lang="en-US" sz="5300" kern="1200">
              <a:solidFill>
                <a:schemeClr val="tx1"/>
              </a:solidFill>
              <a:latin typeface="+mj-lt"/>
              <a:ea typeface="+mj-ea"/>
              <a:cs typeface="+mj-cs"/>
            </a:endParaRPr>
          </a:p>
        </p:txBody>
      </p:sp>
    </p:spTree>
    <p:extLst>
      <p:ext uri="{BB962C8B-B14F-4D97-AF65-F5344CB8AC3E}">
        <p14:creationId xmlns:p14="http://schemas.microsoft.com/office/powerpoint/2010/main" val="18282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6E8BE0-D3D3-1DC4-60B1-C2990A3BE98C}"/>
              </a:ext>
            </a:extLst>
          </p:cNvPr>
          <p:cNvPicPr>
            <a:picLocks noChangeAspect="1"/>
          </p:cNvPicPr>
          <p:nvPr/>
        </p:nvPicPr>
        <p:blipFill>
          <a:blip r:embed="rId2"/>
          <a:stretch>
            <a:fillRect/>
          </a:stretch>
        </p:blipFill>
        <p:spPr>
          <a:xfrm>
            <a:off x="6934200" y="1856313"/>
            <a:ext cx="1798229" cy="518508"/>
          </a:xfrm>
          <a:prstGeom prst="rect">
            <a:avLst/>
          </a:prstGeom>
        </p:spPr>
      </p:pic>
      <p:pic>
        <p:nvPicPr>
          <p:cNvPr id="5" name="Picture 4">
            <a:extLst>
              <a:ext uri="{FF2B5EF4-FFF2-40B4-BE49-F238E27FC236}">
                <a16:creationId xmlns:a16="http://schemas.microsoft.com/office/drawing/2014/main" id="{16A8A17C-DE49-7E01-12AB-A41E080C1395}"/>
              </a:ext>
            </a:extLst>
          </p:cNvPr>
          <p:cNvPicPr>
            <a:picLocks noChangeAspect="1"/>
          </p:cNvPicPr>
          <p:nvPr/>
        </p:nvPicPr>
        <p:blipFill>
          <a:blip r:embed="rId3"/>
          <a:stretch>
            <a:fillRect/>
          </a:stretch>
        </p:blipFill>
        <p:spPr>
          <a:xfrm>
            <a:off x="514946" y="1291410"/>
            <a:ext cx="1836134" cy="354342"/>
          </a:xfrm>
          <a:prstGeom prst="rect">
            <a:avLst/>
          </a:prstGeom>
        </p:spPr>
      </p:pic>
      <p:pic>
        <p:nvPicPr>
          <p:cNvPr id="7" name="Picture 6">
            <a:extLst>
              <a:ext uri="{FF2B5EF4-FFF2-40B4-BE49-F238E27FC236}">
                <a16:creationId xmlns:a16="http://schemas.microsoft.com/office/drawing/2014/main" id="{BA063EC5-BAB6-B1F8-4158-DB834762F253}"/>
              </a:ext>
            </a:extLst>
          </p:cNvPr>
          <p:cNvPicPr>
            <a:picLocks noChangeAspect="1"/>
          </p:cNvPicPr>
          <p:nvPr/>
        </p:nvPicPr>
        <p:blipFill>
          <a:blip r:embed="rId4"/>
          <a:stretch>
            <a:fillRect/>
          </a:stretch>
        </p:blipFill>
        <p:spPr>
          <a:xfrm>
            <a:off x="3759545" y="3151696"/>
            <a:ext cx="1674170" cy="374349"/>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72B4707-71F4-EAA2-C8F4-3354699D52AC}"/>
                  </a:ext>
                </a:extLst>
              </p:cNvPr>
              <p:cNvSpPr txBox="1"/>
              <p:nvPr/>
            </p:nvSpPr>
            <p:spPr>
              <a:xfrm>
                <a:off x="228274" y="4448597"/>
                <a:ext cx="2580449" cy="403124"/>
              </a:xfrm>
              <a:prstGeom prst="rect">
                <a:avLst/>
              </a:prstGeom>
              <a:noFill/>
            </p:spPr>
            <p:txBody>
              <a:bodyPr wrap="square">
                <a:spAutoFit/>
              </a:bodyPr>
              <a:lstStyle/>
              <a:p>
                <a:pPr marL="285750" indent="-285750">
                  <a:buFont typeface="Wingdings" panose="05000000000000000000" pitchFamily="2" charset="2"/>
                  <a:buChar char="Ø"/>
                </a:pPr>
                <a14:m>
                  <m:oMath xmlns:m="http://schemas.openxmlformats.org/officeDocument/2006/math">
                    <m:r>
                      <a:rPr lang="en-US" b="0" i="1" dirty="0" smtClean="0">
                        <a:solidFill>
                          <a:srgbClr val="000000"/>
                        </a:solidFill>
                        <a:effectLst/>
                        <a:latin typeface="Cambria Math" panose="02040503050406030204" pitchFamily="18" charset="0"/>
                      </a:rPr>
                      <m:t>36</m:t>
                    </m:r>
                    <m:r>
                      <a:rPr lang="en-US" b="0" i="1" dirty="0" smtClean="0">
                        <a:solidFill>
                          <a:srgbClr val="000000"/>
                        </a:solidFill>
                        <a:effectLst/>
                        <a:latin typeface="Cambria Math" panose="02040503050406030204" pitchFamily="18" charset="0"/>
                      </a:rPr>
                      <m:t>𝑥</m:t>
                    </m:r>
                    <m:r>
                      <a:rPr lang="en-US" b="0" i="1" baseline="30000" dirty="0">
                        <a:solidFill>
                          <a:srgbClr val="000000"/>
                        </a:solidFill>
                        <a:effectLst/>
                        <a:latin typeface="Cambria Math" panose="02040503050406030204" pitchFamily="18" charset="0"/>
                      </a:rPr>
                      <m:t>2</m:t>
                    </m:r>
                    <m:r>
                      <a:rPr lang="en-US" b="0" i="1" dirty="0">
                        <a:solidFill>
                          <a:srgbClr val="000000"/>
                        </a:solidFill>
                        <a:effectLst/>
                        <a:latin typeface="Cambria Math" panose="02040503050406030204" pitchFamily="18" charset="0"/>
                      </a:rPr>
                      <m:t> + 132</m:t>
                    </m:r>
                    <m:r>
                      <a:rPr lang="en-US" b="0" i="1" dirty="0">
                        <a:solidFill>
                          <a:srgbClr val="000000"/>
                        </a:solidFill>
                        <a:effectLst/>
                        <a:latin typeface="Cambria Math" panose="02040503050406030204" pitchFamily="18" charset="0"/>
                      </a:rPr>
                      <m:t>𝑥</m:t>
                    </m:r>
                    <m:r>
                      <a:rPr lang="en-US" b="0" i="1" dirty="0">
                        <a:solidFill>
                          <a:srgbClr val="000000"/>
                        </a:solidFill>
                        <a:effectLst/>
                        <a:latin typeface="Cambria Math" panose="02040503050406030204" pitchFamily="18" charset="0"/>
                      </a:rPr>
                      <m:t> + 121</m:t>
                    </m:r>
                  </m:oMath>
                </a14:m>
                <a:r>
                  <a:rPr lang="en-US" dirty="0"/>
                  <a:t> </a:t>
                </a:r>
              </a:p>
            </p:txBody>
          </p:sp>
        </mc:Choice>
        <mc:Fallback xmlns="">
          <p:sp>
            <p:nvSpPr>
              <p:cNvPr id="9" name="TextBox 8">
                <a:extLst>
                  <a:ext uri="{FF2B5EF4-FFF2-40B4-BE49-F238E27FC236}">
                    <a16:creationId xmlns:a16="http://schemas.microsoft.com/office/drawing/2014/main" id="{B72B4707-71F4-EAA2-C8F4-3354699D52AC}"/>
                  </a:ext>
                </a:extLst>
              </p:cNvPr>
              <p:cNvSpPr txBox="1">
                <a:spLocks noRot="1" noChangeAspect="1" noMove="1" noResize="1" noEditPoints="1" noAdjustHandles="1" noChangeArrowheads="1" noChangeShapeType="1" noTextEdit="1"/>
              </p:cNvSpPr>
              <p:nvPr/>
            </p:nvSpPr>
            <p:spPr>
              <a:xfrm>
                <a:off x="228274" y="4448597"/>
                <a:ext cx="2580449" cy="403124"/>
              </a:xfrm>
              <a:prstGeom prst="rect">
                <a:avLst/>
              </a:prstGeom>
              <a:blipFill>
                <a:blip r:embed="rId5"/>
                <a:stretch>
                  <a:fillRect l="-1415" t="-3030" b="-212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BF053A6-BF3F-C6C8-EAD7-1283E05487AF}"/>
                  </a:ext>
                </a:extLst>
              </p:cNvPr>
              <p:cNvSpPr txBox="1"/>
              <p:nvPr/>
            </p:nvSpPr>
            <p:spPr>
              <a:xfrm>
                <a:off x="247850" y="3748949"/>
                <a:ext cx="2128511" cy="403124"/>
              </a:xfrm>
              <a:prstGeom prst="rect">
                <a:avLst/>
              </a:prstGeom>
              <a:noFill/>
            </p:spPr>
            <p:txBody>
              <a:bodyPr wrap="square">
                <a:spAutoFit/>
              </a:bodyPr>
              <a:lstStyle/>
              <a:p>
                <a:pPr marL="285750" indent="-285750">
                  <a:buFont typeface="Wingdings" panose="05000000000000000000" pitchFamily="2" charset="2"/>
                  <a:buChar char="Ø"/>
                </a:pPr>
                <a14:m>
                  <m:oMath xmlns:m="http://schemas.openxmlformats.org/officeDocument/2006/math">
                    <m:r>
                      <a:rPr lang="en-US" b="0" i="1" dirty="0" smtClean="0">
                        <a:solidFill>
                          <a:srgbClr val="000000"/>
                        </a:solidFill>
                        <a:effectLst/>
                        <a:latin typeface="Cambria Math" panose="02040503050406030204" pitchFamily="18" charset="0"/>
                      </a:rPr>
                      <m:t>𝑥</m:t>
                    </m:r>
                    <m:r>
                      <a:rPr lang="en-US" b="0" i="1" baseline="30000" dirty="0">
                        <a:solidFill>
                          <a:srgbClr val="000000"/>
                        </a:solidFill>
                        <a:effectLst/>
                        <a:latin typeface="Cambria Math" panose="02040503050406030204" pitchFamily="18" charset="0"/>
                      </a:rPr>
                      <m:t>2</m:t>
                    </m:r>
                    <m:r>
                      <a:rPr lang="en-US" b="0" i="1" dirty="0">
                        <a:solidFill>
                          <a:srgbClr val="000000"/>
                        </a:solidFill>
                        <a:effectLst/>
                        <a:latin typeface="Cambria Math" panose="02040503050406030204" pitchFamily="18" charset="0"/>
                      </a:rPr>
                      <m:t> + 18</m:t>
                    </m:r>
                    <m:r>
                      <a:rPr lang="en-US" b="0" i="1" dirty="0">
                        <a:solidFill>
                          <a:srgbClr val="000000"/>
                        </a:solidFill>
                        <a:effectLst/>
                        <a:latin typeface="Cambria Math" panose="02040503050406030204" pitchFamily="18" charset="0"/>
                      </a:rPr>
                      <m:t>𝑥</m:t>
                    </m:r>
                    <m:r>
                      <a:rPr lang="en-US" b="0" i="1" dirty="0">
                        <a:solidFill>
                          <a:srgbClr val="000000"/>
                        </a:solidFill>
                        <a:effectLst/>
                        <a:latin typeface="Cambria Math" panose="02040503050406030204" pitchFamily="18" charset="0"/>
                      </a:rPr>
                      <m:t> + 81</m:t>
                    </m:r>
                  </m:oMath>
                </a14:m>
                <a:r>
                  <a:rPr lang="en-US" dirty="0"/>
                  <a:t> </a:t>
                </a:r>
              </a:p>
            </p:txBody>
          </p:sp>
        </mc:Choice>
        <mc:Fallback xmlns="">
          <p:sp>
            <p:nvSpPr>
              <p:cNvPr id="11" name="TextBox 10">
                <a:extLst>
                  <a:ext uri="{FF2B5EF4-FFF2-40B4-BE49-F238E27FC236}">
                    <a16:creationId xmlns:a16="http://schemas.microsoft.com/office/drawing/2014/main" id="{2BF053A6-BF3F-C6C8-EAD7-1283E05487AF}"/>
                  </a:ext>
                </a:extLst>
              </p:cNvPr>
              <p:cNvSpPr txBox="1">
                <a:spLocks noRot="1" noChangeAspect="1" noMove="1" noResize="1" noEditPoints="1" noAdjustHandles="1" noChangeArrowheads="1" noChangeShapeType="1" noTextEdit="1"/>
              </p:cNvSpPr>
              <p:nvPr/>
            </p:nvSpPr>
            <p:spPr>
              <a:xfrm>
                <a:off x="247850" y="3748949"/>
                <a:ext cx="2128511" cy="403124"/>
              </a:xfrm>
              <a:prstGeom prst="rect">
                <a:avLst/>
              </a:prstGeom>
              <a:blipFill>
                <a:blip r:embed="rId6"/>
                <a:stretch>
                  <a:fillRect l="-2006" t="-3030" b="-212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453537D-52E7-352D-620B-A08C4B6047F4}"/>
                  </a:ext>
                </a:extLst>
              </p:cNvPr>
              <p:cNvSpPr txBox="1"/>
              <p:nvPr/>
            </p:nvSpPr>
            <p:spPr>
              <a:xfrm>
                <a:off x="6791903" y="3983897"/>
                <a:ext cx="1237262"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+16</m:t>
                    </m:r>
                  </m:oMath>
                </a14:m>
                <a:endParaRPr lang="en-US" dirty="0"/>
              </a:p>
            </p:txBody>
          </p:sp>
        </mc:Choice>
        <mc:Fallback xmlns="">
          <p:sp>
            <p:nvSpPr>
              <p:cNvPr id="12" name="TextBox 11">
                <a:extLst>
                  <a:ext uri="{FF2B5EF4-FFF2-40B4-BE49-F238E27FC236}">
                    <a16:creationId xmlns:a16="http://schemas.microsoft.com/office/drawing/2014/main" id="{D453537D-52E7-352D-620B-A08C4B6047F4}"/>
                  </a:ext>
                </a:extLst>
              </p:cNvPr>
              <p:cNvSpPr txBox="1">
                <a:spLocks noRot="1" noChangeAspect="1" noMove="1" noResize="1" noEditPoints="1" noAdjustHandles="1" noChangeArrowheads="1" noChangeShapeType="1" noTextEdit="1"/>
              </p:cNvSpPr>
              <p:nvPr/>
            </p:nvSpPr>
            <p:spPr>
              <a:xfrm>
                <a:off x="6791903" y="3983897"/>
                <a:ext cx="1237262" cy="276999"/>
              </a:xfrm>
              <a:prstGeom prst="rect">
                <a:avLst/>
              </a:prstGeom>
              <a:blipFill>
                <a:blip r:embed="rId7"/>
                <a:stretch>
                  <a:fillRect l="-10345" t="-22222" r="-5911" b="-4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C5F1087-4D28-4567-DD91-DC7CF79142A3}"/>
                  </a:ext>
                </a:extLst>
              </p:cNvPr>
              <p:cNvSpPr txBox="1"/>
              <p:nvPr/>
            </p:nvSpPr>
            <p:spPr>
              <a:xfrm>
                <a:off x="304195" y="2594678"/>
                <a:ext cx="1510735"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r>
                      <a:rPr lang="en-US" b="0" i="1" smtClean="0">
                        <a:latin typeface="Cambria Math" panose="02040503050406030204" pitchFamily="18" charset="0"/>
                      </a:rPr>
                      <m:t>36</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r>
                      <a:rPr lang="en-US" b="0" i="1" smtClean="0">
                        <a:latin typeface="Cambria Math" panose="02040503050406030204" pitchFamily="18" charset="0"/>
                      </a:rPr>
                      <m:t>−121</m:t>
                    </m:r>
                  </m:oMath>
                </a14:m>
                <a:endParaRPr lang="en-US" dirty="0"/>
              </a:p>
            </p:txBody>
          </p:sp>
        </mc:Choice>
        <mc:Fallback xmlns="">
          <p:sp>
            <p:nvSpPr>
              <p:cNvPr id="13" name="TextBox 12">
                <a:extLst>
                  <a:ext uri="{FF2B5EF4-FFF2-40B4-BE49-F238E27FC236}">
                    <a16:creationId xmlns:a16="http://schemas.microsoft.com/office/drawing/2014/main" id="{5C5F1087-4D28-4567-DD91-DC7CF79142A3}"/>
                  </a:ext>
                </a:extLst>
              </p:cNvPr>
              <p:cNvSpPr txBox="1">
                <a:spLocks noRot="1" noChangeAspect="1" noMove="1" noResize="1" noEditPoints="1" noAdjustHandles="1" noChangeArrowheads="1" noChangeShapeType="1" noTextEdit="1"/>
              </p:cNvSpPr>
              <p:nvPr/>
            </p:nvSpPr>
            <p:spPr>
              <a:xfrm>
                <a:off x="304195" y="2594678"/>
                <a:ext cx="1510735" cy="276999"/>
              </a:xfrm>
              <a:prstGeom prst="rect">
                <a:avLst/>
              </a:prstGeom>
              <a:blipFill>
                <a:blip r:embed="rId8"/>
                <a:stretch>
                  <a:fillRect l="-8871" t="-22222" r="-4435" b="-4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756A9FE-6DC5-A682-8B90-BA33339E8518}"/>
                  </a:ext>
                </a:extLst>
              </p:cNvPr>
              <p:cNvSpPr txBox="1"/>
              <p:nvPr/>
            </p:nvSpPr>
            <p:spPr>
              <a:xfrm>
                <a:off x="3501342" y="4557878"/>
                <a:ext cx="1429879"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−81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oMath>
                </a14:m>
                <a:endParaRPr lang="en-US" dirty="0"/>
              </a:p>
            </p:txBody>
          </p:sp>
        </mc:Choice>
        <mc:Fallback xmlns="">
          <p:sp>
            <p:nvSpPr>
              <p:cNvPr id="14" name="TextBox 13">
                <a:extLst>
                  <a:ext uri="{FF2B5EF4-FFF2-40B4-BE49-F238E27FC236}">
                    <a16:creationId xmlns:a16="http://schemas.microsoft.com/office/drawing/2014/main" id="{2756A9FE-6DC5-A682-8B90-BA33339E8518}"/>
                  </a:ext>
                </a:extLst>
              </p:cNvPr>
              <p:cNvSpPr txBox="1">
                <a:spLocks noRot="1" noChangeAspect="1" noMove="1" noResize="1" noEditPoints="1" noAdjustHandles="1" noChangeArrowheads="1" noChangeShapeType="1" noTextEdit="1"/>
              </p:cNvSpPr>
              <p:nvPr/>
            </p:nvSpPr>
            <p:spPr>
              <a:xfrm>
                <a:off x="3501342" y="4557878"/>
                <a:ext cx="1429879" cy="276999"/>
              </a:xfrm>
              <a:prstGeom prst="rect">
                <a:avLst/>
              </a:prstGeom>
              <a:blipFill>
                <a:blip r:embed="rId9"/>
                <a:stretch>
                  <a:fillRect l="-8936" t="-22222" r="-2553" b="-4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A9DE6CC-DB47-AE42-1C53-1306078F8857}"/>
                  </a:ext>
                </a:extLst>
              </p:cNvPr>
              <p:cNvSpPr txBox="1"/>
              <p:nvPr/>
            </p:nvSpPr>
            <p:spPr>
              <a:xfrm>
                <a:off x="3553984" y="5175793"/>
                <a:ext cx="1320618"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r>
                      <a:rPr lang="en-US" b="0" i="1" smtClean="0">
                        <a:latin typeface="Cambria Math" panose="02040503050406030204" pitchFamily="18" charset="0"/>
                      </a:rPr>
                      <m:t>12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−75</m:t>
                    </m:r>
                  </m:oMath>
                </a14:m>
                <a:endParaRPr lang="en-US" dirty="0"/>
              </a:p>
            </p:txBody>
          </p:sp>
        </mc:Choice>
        <mc:Fallback xmlns="">
          <p:sp>
            <p:nvSpPr>
              <p:cNvPr id="15" name="TextBox 14">
                <a:extLst>
                  <a:ext uri="{FF2B5EF4-FFF2-40B4-BE49-F238E27FC236}">
                    <a16:creationId xmlns:a16="http://schemas.microsoft.com/office/drawing/2014/main" id="{7A9DE6CC-DB47-AE42-1C53-1306078F8857}"/>
                  </a:ext>
                </a:extLst>
              </p:cNvPr>
              <p:cNvSpPr txBox="1">
                <a:spLocks noRot="1" noChangeAspect="1" noMove="1" noResize="1" noEditPoints="1" noAdjustHandles="1" noChangeArrowheads="1" noChangeShapeType="1" noTextEdit="1"/>
              </p:cNvSpPr>
              <p:nvPr/>
            </p:nvSpPr>
            <p:spPr>
              <a:xfrm>
                <a:off x="3553984" y="5175793"/>
                <a:ext cx="1320618" cy="276999"/>
              </a:xfrm>
              <a:prstGeom prst="rect">
                <a:avLst/>
              </a:prstGeom>
              <a:blipFill>
                <a:blip r:embed="rId10"/>
                <a:stretch>
                  <a:fillRect l="-9677" t="-22222" r="-5530" b="-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624F300-BD1E-707D-F896-6502C2909571}"/>
                  </a:ext>
                </a:extLst>
              </p:cNvPr>
              <p:cNvSpPr txBox="1"/>
              <p:nvPr/>
            </p:nvSpPr>
            <p:spPr>
              <a:xfrm>
                <a:off x="3570549" y="5843521"/>
                <a:ext cx="1175258"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𝑏</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3</m:t>
                        </m:r>
                      </m:sup>
                    </m:sSup>
                  </m:oMath>
                </a14:m>
                <a:endParaRPr lang="en-US" dirty="0"/>
              </a:p>
            </p:txBody>
          </p:sp>
        </mc:Choice>
        <mc:Fallback xmlns="">
          <p:sp>
            <p:nvSpPr>
              <p:cNvPr id="16" name="TextBox 15">
                <a:extLst>
                  <a:ext uri="{FF2B5EF4-FFF2-40B4-BE49-F238E27FC236}">
                    <a16:creationId xmlns:a16="http://schemas.microsoft.com/office/drawing/2014/main" id="{8624F300-BD1E-707D-F896-6502C2909571}"/>
                  </a:ext>
                </a:extLst>
              </p:cNvPr>
              <p:cNvSpPr txBox="1">
                <a:spLocks noRot="1" noChangeAspect="1" noMove="1" noResize="1" noEditPoints="1" noAdjustHandles="1" noChangeArrowheads="1" noChangeShapeType="1" noTextEdit="1"/>
              </p:cNvSpPr>
              <p:nvPr/>
            </p:nvSpPr>
            <p:spPr>
              <a:xfrm>
                <a:off x="3570549" y="5843521"/>
                <a:ext cx="1175258" cy="276999"/>
              </a:xfrm>
              <a:prstGeom prst="rect">
                <a:avLst/>
              </a:prstGeom>
              <a:blipFill>
                <a:blip r:embed="rId11"/>
                <a:stretch>
                  <a:fillRect l="-11399" t="-22222" r="-2591" b="-4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BB938F9-A349-9757-C07E-44CCFD9F3E31}"/>
                  </a:ext>
                </a:extLst>
              </p:cNvPr>
              <p:cNvSpPr txBox="1"/>
              <p:nvPr/>
            </p:nvSpPr>
            <p:spPr>
              <a:xfrm>
                <a:off x="6709751" y="1329385"/>
                <a:ext cx="1064137"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r>
                      <a:rPr lang="en-US" i="1" smtClean="0">
                        <a:latin typeface="Cambria Math" panose="02040503050406030204" pitchFamily="18" charset="0"/>
                      </a:rPr>
                      <m:t>9</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4</m:t>
                        </m:r>
                      </m:sup>
                    </m:sSup>
                    <m:r>
                      <a:rPr lang="en-US" b="0" i="1" smtClean="0">
                        <a:latin typeface="Cambria Math" panose="02040503050406030204" pitchFamily="18" charset="0"/>
                      </a:rPr>
                      <m:t>−4</m:t>
                    </m:r>
                  </m:oMath>
                </a14:m>
                <a:endParaRPr lang="en-US" dirty="0"/>
              </a:p>
            </p:txBody>
          </p:sp>
        </mc:Choice>
        <mc:Fallback xmlns="">
          <p:sp>
            <p:nvSpPr>
              <p:cNvPr id="17" name="TextBox 16">
                <a:extLst>
                  <a:ext uri="{FF2B5EF4-FFF2-40B4-BE49-F238E27FC236}">
                    <a16:creationId xmlns:a16="http://schemas.microsoft.com/office/drawing/2014/main" id="{0BB938F9-A349-9757-C07E-44CCFD9F3E31}"/>
                  </a:ext>
                </a:extLst>
              </p:cNvPr>
              <p:cNvSpPr txBox="1">
                <a:spLocks noRot="1" noChangeAspect="1" noMove="1" noResize="1" noEditPoints="1" noAdjustHandles="1" noChangeArrowheads="1" noChangeShapeType="1" noTextEdit="1"/>
              </p:cNvSpPr>
              <p:nvPr/>
            </p:nvSpPr>
            <p:spPr>
              <a:xfrm>
                <a:off x="6709751" y="1329385"/>
                <a:ext cx="1064137" cy="276999"/>
              </a:xfrm>
              <a:prstGeom prst="rect">
                <a:avLst/>
              </a:prstGeom>
              <a:blipFill>
                <a:blip r:embed="rId12"/>
                <a:stretch>
                  <a:fillRect l="-12644" t="-21739" r="-6897" b="-41304"/>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76322C67-3666-6ED7-A4C6-777949B55EC2}"/>
              </a:ext>
            </a:extLst>
          </p:cNvPr>
          <p:cNvPicPr>
            <a:picLocks noChangeAspect="1"/>
          </p:cNvPicPr>
          <p:nvPr/>
        </p:nvPicPr>
        <p:blipFill>
          <a:blip r:embed="rId13"/>
          <a:stretch>
            <a:fillRect/>
          </a:stretch>
        </p:blipFill>
        <p:spPr>
          <a:xfrm>
            <a:off x="6933336" y="2642595"/>
            <a:ext cx="1912560" cy="347738"/>
          </a:xfrm>
          <a:prstGeom prst="rect">
            <a:avLst/>
          </a:prstGeom>
        </p:spPr>
      </p:pic>
      <p:pic>
        <p:nvPicPr>
          <p:cNvPr id="21" name="Picture 20">
            <a:extLst>
              <a:ext uri="{FF2B5EF4-FFF2-40B4-BE49-F238E27FC236}">
                <a16:creationId xmlns:a16="http://schemas.microsoft.com/office/drawing/2014/main" id="{D12835C8-459A-B684-33D4-3881251879EB}"/>
              </a:ext>
            </a:extLst>
          </p:cNvPr>
          <p:cNvPicPr>
            <a:picLocks noChangeAspect="1"/>
          </p:cNvPicPr>
          <p:nvPr/>
        </p:nvPicPr>
        <p:blipFill>
          <a:blip r:embed="rId14"/>
          <a:stretch>
            <a:fillRect/>
          </a:stretch>
        </p:blipFill>
        <p:spPr>
          <a:xfrm>
            <a:off x="3720423" y="1184640"/>
            <a:ext cx="1961269" cy="418139"/>
          </a:xfrm>
          <a:prstGeom prst="rect">
            <a:avLst/>
          </a:prstGeom>
        </p:spPr>
      </p:pic>
      <p:pic>
        <p:nvPicPr>
          <p:cNvPr id="23" name="Picture 22">
            <a:extLst>
              <a:ext uri="{FF2B5EF4-FFF2-40B4-BE49-F238E27FC236}">
                <a16:creationId xmlns:a16="http://schemas.microsoft.com/office/drawing/2014/main" id="{599DDCF6-E267-88EC-A698-2BD0FAD29EC1}"/>
              </a:ext>
            </a:extLst>
          </p:cNvPr>
          <p:cNvPicPr>
            <a:picLocks noChangeAspect="1"/>
          </p:cNvPicPr>
          <p:nvPr/>
        </p:nvPicPr>
        <p:blipFill>
          <a:blip r:embed="rId15"/>
          <a:stretch>
            <a:fillRect/>
          </a:stretch>
        </p:blipFill>
        <p:spPr>
          <a:xfrm>
            <a:off x="3640196" y="535018"/>
            <a:ext cx="1855943" cy="455846"/>
          </a:xfrm>
          <a:prstGeom prst="rect">
            <a:avLst/>
          </a:prstGeom>
        </p:spPr>
      </p:pic>
      <p:pic>
        <p:nvPicPr>
          <p:cNvPr id="25" name="Picture 24">
            <a:extLst>
              <a:ext uri="{FF2B5EF4-FFF2-40B4-BE49-F238E27FC236}">
                <a16:creationId xmlns:a16="http://schemas.microsoft.com/office/drawing/2014/main" id="{C9449517-975C-5620-B40D-DF89B008CB7B}"/>
              </a:ext>
            </a:extLst>
          </p:cNvPr>
          <p:cNvPicPr>
            <a:picLocks noChangeAspect="1"/>
          </p:cNvPicPr>
          <p:nvPr/>
        </p:nvPicPr>
        <p:blipFill>
          <a:blip r:embed="rId16"/>
          <a:stretch>
            <a:fillRect/>
          </a:stretch>
        </p:blipFill>
        <p:spPr>
          <a:xfrm>
            <a:off x="6908306" y="552347"/>
            <a:ext cx="1937590" cy="381334"/>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4A6AF99-7202-1ABB-7122-1E9845DF8490}"/>
                  </a:ext>
                </a:extLst>
              </p:cNvPr>
              <p:cNvSpPr txBox="1"/>
              <p:nvPr/>
            </p:nvSpPr>
            <p:spPr>
              <a:xfrm>
                <a:off x="3466024" y="3914437"/>
                <a:ext cx="1250855"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+2)</m:t>
                        </m:r>
                      </m:e>
                      <m:sup>
                        <m:r>
                          <a:rPr lang="en-US" b="0" i="1" smtClean="0">
                            <a:latin typeface="Cambria Math" panose="02040503050406030204" pitchFamily="18" charset="0"/>
                          </a:rPr>
                          <m:t>2</m:t>
                        </m:r>
                      </m:sup>
                    </m:sSup>
                  </m:oMath>
                </a14:m>
                <a:endParaRPr lang="en-US" dirty="0"/>
              </a:p>
            </p:txBody>
          </p:sp>
        </mc:Choice>
        <mc:Fallback xmlns="">
          <p:sp>
            <p:nvSpPr>
              <p:cNvPr id="26" name="TextBox 25">
                <a:extLst>
                  <a:ext uri="{FF2B5EF4-FFF2-40B4-BE49-F238E27FC236}">
                    <a16:creationId xmlns:a16="http://schemas.microsoft.com/office/drawing/2014/main" id="{54A6AF99-7202-1ABB-7122-1E9845DF8490}"/>
                  </a:ext>
                </a:extLst>
              </p:cNvPr>
              <p:cNvSpPr txBox="1">
                <a:spLocks noRot="1" noChangeAspect="1" noMove="1" noResize="1" noEditPoints="1" noAdjustHandles="1" noChangeArrowheads="1" noChangeShapeType="1" noTextEdit="1"/>
              </p:cNvSpPr>
              <p:nvPr/>
            </p:nvSpPr>
            <p:spPr>
              <a:xfrm>
                <a:off x="3466024" y="3914437"/>
                <a:ext cx="1250855" cy="276999"/>
              </a:xfrm>
              <a:prstGeom prst="rect">
                <a:avLst/>
              </a:prstGeom>
              <a:blipFill>
                <a:blip r:embed="rId17"/>
                <a:stretch>
                  <a:fillRect l="-10732" t="-21739" r="-2927" b="-41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DDA9FA6-BF8A-682D-0AE9-56F80CAC0EE5}"/>
                  </a:ext>
                </a:extLst>
              </p:cNvPr>
              <p:cNvSpPr txBox="1"/>
              <p:nvPr/>
            </p:nvSpPr>
            <p:spPr>
              <a:xfrm>
                <a:off x="6791903" y="5259353"/>
                <a:ext cx="1254254"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(8</m:t>
                        </m:r>
                        <m:r>
                          <a:rPr lang="en-US" b="0" i="1" smtClean="0">
                            <a:latin typeface="Cambria Math" panose="02040503050406030204" pitchFamily="18" charset="0"/>
                          </a:rPr>
                          <m:t>𝑦</m:t>
                        </m:r>
                        <m:r>
                          <a:rPr lang="en-US" b="0" i="1" smtClean="0">
                            <a:latin typeface="Cambria Math" panose="02040503050406030204" pitchFamily="18" charset="0"/>
                          </a:rPr>
                          <m:t>−2)</m:t>
                        </m:r>
                      </m:e>
                      <m:sup>
                        <m:r>
                          <a:rPr lang="en-US" b="0" i="1" smtClean="0">
                            <a:latin typeface="Cambria Math" panose="02040503050406030204" pitchFamily="18" charset="0"/>
                          </a:rPr>
                          <m:t>2</m:t>
                        </m:r>
                      </m:sup>
                    </m:sSup>
                  </m:oMath>
                </a14:m>
                <a:endParaRPr lang="en-US" dirty="0"/>
              </a:p>
            </p:txBody>
          </p:sp>
        </mc:Choice>
        <mc:Fallback xmlns="">
          <p:sp>
            <p:nvSpPr>
              <p:cNvPr id="27" name="TextBox 26">
                <a:extLst>
                  <a:ext uri="{FF2B5EF4-FFF2-40B4-BE49-F238E27FC236}">
                    <a16:creationId xmlns:a16="http://schemas.microsoft.com/office/drawing/2014/main" id="{7DDA9FA6-BF8A-682D-0AE9-56F80CAC0EE5}"/>
                  </a:ext>
                </a:extLst>
              </p:cNvPr>
              <p:cNvSpPr txBox="1">
                <a:spLocks noRot="1" noChangeAspect="1" noMove="1" noResize="1" noEditPoints="1" noAdjustHandles="1" noChangeArrowheads="1" noChangeShapeType="1" noTextEdit="1"/>
              </p:cNvSpPr>
              <p:nvPr/>
            </p:nvSpPr>
            <p:spPr>
              <a:xfrm>
                <a:off x="6791903" y="5259353"/>
                <a:ext cx="1254254" cy="276999"/>
              </a:xfrm>
              <a:prstGeom prst="rect">
                <a:avLst/>
              </a:prstGeom>
              <a:blipFill>
                <a:blip r:embed="rId18"/>
                <a:stretch>
                  <a:fillRect l="-10194" t="-22222" r="-3398" b="-4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8C7AD03-27E2-E35B-4F80-06ABEEEF9949}"/>
                  </a:ext>
                </a:extLst>
              </p:cNvPr>
              <p:cNvSpPr txBox="1"/>
              <p:nvPr/>
            </p:nvSpPr>
            <p:spPr>
              <a:xfrm>
                <a:off x="304195" y="5843521"/>
                <a:ext cx="1363835"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−9)</m:t>
                        </m:r>
                      </m:e>
                      <m:sup>
                        <m:r>
                          <a:rPr lang="en-US" b="0" i="1" smtClean="0">
                            <a:latin typeface="Cambria Math" panose="02040503050406030204" pitchFamily="18" charset="0"/>
                          </a:rPr>
                          <m:t>2</m:t>
                        </m:r>
                      </m:sup>
                    </m:sSup>
                  </m:oMath>
                </a14:m>
                <a:endParaRPr lang="en-US" dirty="0"/>
              </a:p>
            </p:txBody>
          </p:sp>
        </mc:Choice>
        <mc:Fallback xmlns="">
          <p:sp>
            <p:nvSpPr>
              <p:cNvPr id="28" name="TextBox 27">
                <a:extLst>
                  <a:ext uri="{FF2B5EF4-FFF2-40B4-BE49-F238E27FC236}">
                    <a16:creationId xmlns:a16="http://schemas.microsoft.com/office/drawing/2014/main" id="{28C7AD03-27E2-E35B-4F80-06ABEEEF9949}"/>
                  </a:ext>
                </a:extLst>
              </p:cNvPr>
              <p:cNvSpPr txBox="1">
                <a:spLocks noRot="1" noChangeAspect="1" noMove="1" noResize="1" noEditPoints="1" noAdjustHandles="1" noChangeArrowheads="1" noChangeShapeType="1" noTextEdit="1"/>
              </p:cNvSpPr>
              <p:nvPr/>
            </p:nvSpPr>
            <p:spPr>
              <a:xfrm>
                <a:off x="304195" y="5843521"/>
                <a:ext cx="1363835" cy="276999"/>
              </a:xfrm>
              <a:prstGeom prst="rect">
                <a:avLst/>
              </a:prstGeom>
              <a:blipFill>
                <a:blip r:embed="rId19"/>
                <a:stretch>
                  <a:fillRect l="-9821" t="-22222" r="-2679" b="-4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435C42F-B2B9-16F4-FF4A-DC423F65463B}"/>
                  </a:ext>
                </a:extLst>
              </p:cNvPr>
              <p:cNvSpPr txBox="1"/>
              <p:nvPr/>
            </p:nvSpPr>
            <p:spPr>
              <a:xfrm>
                <a:off x="6791903" y="4641438"/>
                <a:ext cx="1251496"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(5</m:t>
                        </m:r>
                        <m:r>
                          <a:rPr lang="en-US" b="0" i="1" smtClean="0">
                            <a:latin typeface="Cambria Math" panose="02040503050406030204" pitchFamily="18" charset="0"/>
                          </a:rPr>
                          <m:t>𝑝</m:t>
                        </m:r>
                        <m:r>
                          <a:rPr lang="en-US" b="0" i="1" smtClean="0">
                            <a:latin typeface="Cambria Math" panose="02040503050406030204" pitchFamily="18" charset="0"/>
                          </a:rPr>
                          <m:t>+3)</m:t>
                        </m:r>
                      </m:e>
                      <m:sup>
                        <m:r>
                          <a:rPr lang="en-US" b="0" i="1" smtClean="0">
                            <a:latin typeface="Cambria Math" panose="02040503050406030204" pitchFamily="18" charset="0"/>
                          </a:rPr>
                          <m:t>2</m:t>
                        </m:r>
                      </m:sup>
                    </m:sSup>
                  </m:oMath>
                </a14:m>
                <a:endParaRPr lang="en-US" dirty="0"/>
              </a:p>
            </p:txBody>
          </p:sp>
        </mc:Choice>
        <mc:Fallback xmlns="">
          <p:sp>
            <p:nvSpPr>
              <p:cNvPr id="29" name="TextBox 28">
                <a:extLst>
                  <a:ext uri="{FF2B5EF4-FFF2-40B4-BE49-F238E27FC236}">
                    <a16:creationId xmlns:a16="http://schemas.microsoft.com/office/drawing/2014/main" id="{9435C42F-B2B9-16F4-FF4A-DC423F65463B}"/>
                  </a:ext>
                </a:extLst>
              </p:cNvPr>
              <p:cNvSpPr txBox="1">
                <a:spLocks noRot="1" noChangeAspect="1" noMove="1" noResize="1" noEditPoints="1" noAdjustHandles="1" noChangeArrowheads="1" noChangeShapeType="1" noTextEdit="1"/>
              </p:cNvSpPr>
              <p:nvPr/>
            </p:nvSpPr>
            <p:spPr>
              <a:xfrm>
                <a:off x="6791903" y="4641438"/>
                <a:ext cx="1251496" cy="276999"/>
              </a:xfrm>
              <a:prstGeom prst="rect">
                <a:avLst/>
              </a:prstGeom>
              <a:blipFill>
                <a:blip r:embed="rId20"/>
                <a:stretch>
                  <a:fillRect l="-10244" t="-21739" r="-3415" b="-41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3EE8469-7194-C7EE-7722-A4E58127039C}"/>
                  </a:ext>
                </a:extLst>
              </p:cNvPr>
              <p:cNvSpPr txBox="1"/>
              <p:nvPr/>
            </p:nvSpPr>
            <p:spPr>
              <a:xfrm>
                <a:off x="304195" y="5148245"/>
                <a:ext cx="1254254"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(2</m:t>
                        </m:r>
                        <m:r>
                          <a:rPr lang="en-US" b="0" i="1" smtClean="0">
                            <a:latin typeface="Cambria Math" panose="02040503050406030204" pitchFamily="18" charset="0"/>
                          </a:rPr>
                          <m:t>𝑦</m:t>
                        </m:r>
                        <m:r>
                          <a:rPr lang="en-US" b="0" i="1" smtClean="0">
                            <a:latin typeface="Cambria Math" panose="02040503050406030204" pitchFamily="18" charset="0"/>
                          </a:rPr>
                          <m:t>+5)</m:t>
                        </m:r>
                      </m:e>
                      <m:sup>
                        <m:r>
                          <a:rPr lang="en-US" b="0" i="1" smtClean="0">
                            <a:latin typeface="Cambria Math" panose="02040503050406030204" pitchFamily="18" charset="0"/>
                          </a:rPr>
                          <m:t>2</m:t>
                        </m:r>
                      </m:sup>
                    </m:sSup>
                  </m:oMath>
                </a14:m>
                <a:endParaRPr lang="en-US" dirty="0"/>
              </a:p>
            </p:txBody>
          </p:sp>
        </mc:Choice>
        <mc:Fallback xmlns="">
          <p:sp>
            <p:nvSpPr>
              <p:cNvPr id="30" name="TextBox 29">
                <a:extLst>
                  <a:ext uri="{FF2B5EF4-FFF2-40B4-BE49-F238E27FC236}">
                    <a16:creationId xmlns:a16="http://schemas.microsoft.com/office/drawing/2014/main" id="{23EE8469-7194-C7EE-7722-A4E58127039C}"/>
                  </a:ext>
                </a:extLst>
              </p:cNvPr>
              <p:cNvSpPr txBox="1">
                <a:spLocks noRot="1" noChangeAspect="1" noMove="1" noResize="1" noEditPoints="1" noAdjustHandles="1" noChangeArrowheads="1" noChangeShapeType="1" noTextEdit="1"/>
              </p:cNvSpPr>
              <p:nvPr/>
            </p:nvSpPr>
            <p:spPr>
              <a:xfrm>
                <a:off x="304195" y="5148245"/>
                <a:ext cx="1254254" cy="276999"/>
              </a:xfrm>
              <a:prstGeom prst="rect">
                <a:avLst/>
              </a:prstGeom>
              <a:blipFill>
                <a:blip r:embed="rId21"/>
                <a:stretch>
                  <a:fillRect l="-10680" t="-22222" r="-2913" b="-4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20BA336-F535-09AA-5724-642CACDDF2A4}"/>
                  </a:ext>
                </a:extLst>
              </p:cNvPr>
              <p:cNvSpPr txBox="1"/>
              <p:nvPr/>
            </p:nvSpPr>
            <p:spPr>
              <a:xfrm>
                <a:off x="271065" y="1993915"/>
                <a:ext cx="1998496"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+1)(3</m:t>
                    </m:r>
                    <m:r>
                      <a:rPr lang="en-US" b="0" i="1" smtClean="0">
                        <a:latin typeface="Cambria Math" panose="02040503050406030204" pitchFamily="18" charset="0"/>
                      </a:rPr>
                      <m:t>𝑥</m:t>
                    </m:r>
                    <m:r>
                      <a:rPr lang="en-US" b="0" i="1" smtClean="0">
                        <a:latin typeface="Cambria Math" panose="02040503050406030204" pitchFamily="18" charset="0"/>
                      </a:rPr>
                      <m:t>−1)</m:t>
                    </m:r>
                  </m:oMath>
                </a14:m>
                <a:endParaRPr lang="en-US" dirty="0"/>
              </a:p>
            </p:txBody>
          </p:sp>
        </mc:Choice>
        <mc:Fallback xmlns="">
          <p:sp>
            <p:nvSpPr>
              <p:cNvPr id="31" name="TextBox 30">
                <a:extLst>
                  <a:ext uri="{FF2B5EF4-FFF2-40B4-BE49-F238E27FC236}">
                    <a16:creationId xmlns:a16="http://schemas.microsoft.com/office/drawing/2014/main" id="{420BA336-F535-09AA-5724-642CACDDF2A4}"/>
                  </a:ext>
                </a:extLst>
              </p:cNvPr>
              <p:cNvSpPr txBox="1">
                <a:spLocks noRot="1" noChangeAspect="1" noMove="1" noResize="1" noEditPoints="1" noAdjustHandles="1" noChangeArrowheads="1" noChangeShapeType="1" noTextEdit="1"/>
              </p:cNvSpPr>
              <p:nvPr/>
            </p:nvSpPr>
            <p:spPr>
              <a:xfrm>
                <a:off x="271065" y="1993915"/>
                <a:ext cx="1998496" cy="276999"/>
              </a:xfrm>
              <a:prstGeom prst="rect">
                <a:avLst/>
              </a:prstGeom>
              <a:blipFill>
                <a:blip r:embed="rId22"/>
                <a:stretch>
                  <a:fillRect l="-6402" t="-21739" r="-4573" b="-41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7BB0B0E-828A-C39F-5AB2-07C8C31C69B9}"/>
                  </a:ext>
                </a:extLst>
              </p:cNvPr>
              <p:cNvSpPr txBox="1"/>
              <p:nvPr/>
            </p:nvSpPr>
            <p:spPr>
              <a:xfrm>
                <a:off x="6719160" y="3375897"/>
                <a:ext cx="2126736"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r>
                      <a:rPr lang="en-US" b="0" i="1" smtClean="0">
                        <a:latin typeface="Cambria Math" panose="02040503050406030204" pitchFamily="18" charset="0"/>
                      </a:rPr>
                      <m:t>6(2</m:t>
                    </m:r>
                    <m:r>
                      <a:rPr lang="en-US" b="0" i="1" smtClean="0">
                        <a:latin typeface="Cambria Math" panose="02040503050406030204" pitchFamily="18" charset="0"/>
                      </a:rPr>
                      <m:t>𝑥</m:t>
                    </m:r>
                    <m:r>
                      <a:rPr lang="en-US" b="0" i="1" smtClean="0">
                        <a:latin typeface="Cambria Math" panose="02040503050406030204" pitchFamily="18" charset="0"/>
                      </a:rPr>
                      <m:t>+3)(2</m:t>
                    </m:r>
                    <m:r>
                      <a:rPr lang="en-US" b="0" i="1" smtClean="0">
                        <a:latin typeface="Cambria Math" panose="02040503050406030204" pitchFamily="18" charset="0"/>
                      </a:rPr>
                      <m:t>𝑥</m:t>
                    </m:r>
                    <m:r>
                      <a:rPr lang="en-US" b="0" i="1" smtClean="0">
                        <a:latin typeface="Cambria Math" panose="02040503050406030204" pitchFamily="18" charset="0"/>
                      </a:rPr>
                      <m:t>−3)</m:t>
                    </m:r>
                  </m:oMath>
                </a14:m>
                <a:endParaRPr lang="en-US" dirty="0"/>
              </a:p>
            </p:txBody>
          </p:sp>
        </mc:Choice>
        <mc:Fallback xmlns="">
          <p:sp>
            <p:nvSpPr>
              <p:cNvPr id="32" name="TextBox 31">
                <a:extLst>
                  <a:ext uri="{FF2B5EF4-FFF2-40B4-BE49-F238E27FC236}">
                    <a16:creationId xmlns:a16="http://schemas.microsoft.com/office/drawing/2014/main" id="{E7BB0B0E-828A-C39F-5AB2-07C8C31C69B9}"/>
                  </a:ext>
                </a:extLst>
              </p:cNvPr>
              <p:cNvSpPr txBox="1">
                <a:spLocks noRot="1" noChangeAspect="1" noMove="1" noResize="1" noEditPoints="1" noAdjustHandles="1" noChangeArrowheads="1" noChangeShapeType="1" noTextEdit="1"/>
              </p:cNvSpPr>
              <p:nvPr/>
            </p:nvSpPr>
            <p:spPr>
              <a:xfrm>
                <a:off x="6719160" y="3375897"/>
                <a:ext cx="2126736" cy="276999"/>
              </a:xfrm>
              <a:prstGeom prst="rect">
                <a:avLst/>
              </a:prstGeom>
              <a:blipFill>
                <a:blip r:embed="rId23"/>
                <a:stretch>
                  <a:fillRect l="-6017" t="-22222" r="-4298" b="-4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5BFC016-0817-2538-9890-3A5B44F6F22F}"/>
                  </a:ext>
                </a:extLst>
              </p:cNvPr>
              <p:cNvSpPr txBox="1"/>
              <p:nvPr/>
            </p:nvSpPr>
            <p:spPr>
              <a:xfrm>
                <a:off x="228275" y="3148186"/>
                <a:ext cx="2580448" cy="369332"/>
              </a:xfrm>
              <a:prstGeom prst="rect">
                <a:avLst/>
              </a:prstGeom>
              <a:noFill/>
            </p:spPr>
            <p:txBody>
              <a:bodyPr wrap="square">
                <a:spAutoFit/>
              </a:bodyPr>
              <a:lstStyle/>
              <a:p>
                <a:pPr marL="285750" indent="-285750">
                  <a:buFont typeface="Wingdings" panose="05000000000000000000" pitchFamily="2" charset="2"/>
                  <a:buChar char="Ø"/>
                </a:pPr>
                <a14:m>
                  <m:oMath xmlns:m="http://schemas.openxmlformats.org/officeDocument/2006/math">
                    <m:r>
                      <a:rPr lang="en-US" i="1" dirty="0" smtClean="0">
                        <a:latin typeface="Cambria Math" panose="02040503050406030204" pitchFamily="18" charset="0"/>
                      </a:rPr>
                      <m:t>6</m:t>
                    </m:r>
                    <m:d>
                      <m:dPr>
                        <m:ctrlPr>
                          <a:rPr lang="en-US" i="1" dirty="0" smtClean="0">
                            <a:latin typeface="Cambria Math" panose="02040503050406030204" pitchFamily="18" charset="0"/>
                          </a:rPr>
                        </m:ctrlPr>
                      </m:dPr>
                      <m:e>
                        <m:r>
                          <a:rPr lang="en-US" i="1" dirty="0" smtClean="0">
                            <a:latin typeface="Cambria Math" panose="02040503050406030204" pitchFamily="18" charset="0"/>
                          </a:rPr>
                          <m:t>7</m:t>
                        </m:r>
                        <m:r>
                          <a:rPr lang="en-US" i="1" dirty="0" smtClean="0">
                            <a:latin typeface="Cambria Math" panose="02040503050406030204" pitchFamily="18" charset="0"/>
                          </a:rPr>
                          <m:t>𝑟</m:t>
                        </m:r>
                        <m:r>
                          <a:rPr lang="en-US" i="1" dirty="0" smtClean="0">
                            <a:latin typeface="Cambria Math" panose="02040503050406030204" pitchFamily="18" charset="0"/>
                          </a:rPr>
                          <m:t> + 5</m:t>
                        </m:r>
                      </m:e>
                    </m:d>
                    <m:d>
                      <m:dPr>
                        <m:ctrlPr>
                          <a:rPr lang="en-US" i="1" dirty="0" smtClean="0">
                            <a:latin typeface="Cambria Math" panose="02040503050406030204" pitchFamily="18" charset="0"/>
                          </a:rPr>
                        </m:ctrlPr>
                      </m:dPr>
                      <m:e>
                        <m:r>
                          <a:rPr lang="en-US" i="1" dirty="0" smtClean="0">
                            <a:latin typeface="Cambria Math" panose="02040503050406030204" pitchFamily="18" charset="0"/>
                          </a:rPr>
                          <m:t>7</m:t>
                        </m:r>
                        <m:r>
                          <a:rPr lang="en-US" i="1" dirty="0" smtClean="0">
                            <a:latin typeface="Cambria Math" panose="02040503050406030204" pitchFamily="18" charset="0"/>
                          </a:rPr>
                          <m:t>𝑟</m:t>
                        </m:r>
                        <m:r>
                          <a:rPr lang="en-US" i="1" dirty="0" smtClean="0">
                            <a:latin typeface="Cambria Math" panose="02040503050406030204" pitchFamily="18" charset="0"/>
                          </a:rPr>
                          <m:t> − 5</m:t>
                        </m:r>
                      </m:e>
                    </m:d>
                  </m:oMath>
                </a14:m>
                <a:r>
                  <a:rPr lang="en-US" dirty="0"/>
                  <a:t> </a:t>
                </a:r>
              </a:p>
            </p:txBody>
          </p:sp>
        </mc:Choice>
        <mc:Fallback xmlns="">
          <p:sp>
            <p:nvSpPr>
              <p:cNvPr id="34" name="TextBox 33">
                <a:extLst>
                  <a:ext uri="{FF2B5EF4-FFF2-40B4-BE49-F238E27FC236}">
                    <a16:creationId xmlns:a16="http://schemas.microsoft.com/office/drawing/2014/main" id="{55BFC016-0817-2538-9890-3A5B44F6F22F}"/>
                  </a:ext>
                </a:extLst>
              </p:cNvPr>
              <p:cNvSpPr txBox="1">
                <a:spLocks noRot="1" noChangeAspect="1" noMove="1" noResize="1" noEditPoints="1" noAdjustHandles="1" noChangeArrowheads="1" noChangeShapeType="1" noTextEdit="1"/>
              </p:cNvSpPr>
              <p:nvPr/>
            </p:nvSpPr>
            <p:spPr>
              <a:xfrm>
                <a:off x="228275" y="3148186"/>
                <a:ext cx="2580448" cy="369332"/>
              </a:xfrm>
              <a:prstGeom prst="rect">
                <a:avLst/>
              </a:prstGeom>
              <a:blipFill>
                <a:blip r:embed="rId24"/>
                <a:stretch>
                  <a:fillRect l="-1415" t="-3279"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1DA820F-E69E-91AF-BEEC-66962A4B48D6}"/>
                  </a:ext>
                </a:extLst>
              </p:cNvPr>
              <p:cNvSpPr txBox="1"/>
              <p:nvPr/>
            </p:nvSpPr>
            <p:spPr>
              <a:xfrm>
                <a:off x="3448636" y="1989897"/>
                <a:ext cx="2965171"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r>
                      <a:rPr lang="en-US" b="0" i="1" smtClean="0">
                        <a:latin typeface="Cambria Math" panose="02040503050406030204" pitchFamily="18" charset="0"/>
                      </a:rPr>
                      <m:t>5(5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endParaRPr lang="en-US" dirty="0"/>
              </a:p>
            </p:txBody>
          </p:sp>
        </mc:Choice>
        <mc:Fallback xmlns="">
          <p:sp>
            <p:nvSpPr>
              <p:cNvPr id="35" name="TextBox 34">
                <a:extLst>
                  <a:ext uri="{FF2B5EF4-FFF2-40B4-BE49-F238E27FC236}">
                    <a16:creationId xmlns:a16="http://schemas.microsoft.com/office/drawing/2014/main" id="{81DA820F-E69E-91AF-BEEC-66962A4B48D6}"/>
                  </a:ext>
                </a:extLst>
              </p:cNvPr>
              <p:cNvSpPr txBox="1">
                <a:spLocks noRot="1" noChangeAspect="1" noMove="1" noResize="1" noEditPoints="1" noAdjustHandles="1" noChangeArrowheads="1" noChangeShapeType="1" noTextEdit="1"/>
              </p:cNvSpPr>
              <p:nvPr/>
            </p:nvSpPr>
            <p:spPr>
              <a:xfrm>
                <a:off x="3448636" y="1989897"/>
                <a:ext cx="2965171" cy="276999"/>
              </a:xfrm>
              <a:prstGeom prst="rect">
                <a:avLst/>
              </a:prstGeom>
              <a:blipFill>
                <a:blip r:embed="rId25"/>
                <a:stretch>
                  <a:fillRect l="-4527" t="-21739" r="-3086" b="-41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D3B9EBA-6143-9283-8B28-A7568F1F803C}"/>
                  </a:ext>
                </a:extLst>
              </p:cNvPr>
              <p:cNvSpPr txBox="1"/>
              <p:nvPr/>
            </p:nvSpPr>
            <p:spPr>
              <a:xfrm>
                <a:off x="247850" y="650044"/>
                <a:ext cx="258045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3</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3</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r>
                      <a:rPr lang="en-US" b="0" i="1" smtClean="0">
                        <a:latin typeface="Cambria Math" panose="02040503050406030204" pitchFamily="18" charset="0"/>
                      </a:rPr>
                      <m:t>)</m:t>
                    </m:r>
                  </m:oMath>
                </a14:m>
                <a:endParaRPr lang="en-US" dirty="0"/>
              </a:p>
            </p:txBody>
          </p:sp>
        </mc:Choice>
        <mc:Fallback xmlns="">
          <p:sp>
            <p:nvSpPr>
              <p:cNvPr id="36" name="TextBox 35">
                <a:extLst>
                  <a:ext uri="{FF2B5EF4-FFF2-40B4-BE49-F238E27FC236}">
                    <a16:creationId xmlns:a16="http://schemas.microsoft.com/office/drawing/2014/main" id="{DD3B9EBA-6143-9283-8B28-A7568F1F803C}"/>
                  </a:ext>
                </a:extLst>
              </p:cNvPr>
              <p:cNvSpPr txBox="1">
                <a:spLocks noRot="1" noChangeAspect="1" noMove="1" noResize="1" noEditPoints="1" noAdjustHandles="1" noChangeArrowheads="1" noChangeShapeType="1" noTextEdit="1"/>
              </p:cNvSpPr>
              <p:nvPr/>
            </p:nvSpPr>
            <p:spPr>
              <a:xfrm>
                <a:off x="247850" y="650044"/>
                <a:ext cx="2580450" cy="276999"/>
              </a:xfrm>
              <a:prstGeom prst="rect">
                <a:avLst/>
              </a:prstGeom>
              <a:blipFill>
                <a:blip r:embed="rId26"/>
                <a:stretch>
                  <a:fillRect l="-5201" t="-22222" r="-3546" b="-4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CEE824F-6EBE-0255-0206-68985BFBEEE5}"/>
                  </a:ext>
                </a:extLst>
              </p:cNvPr>
              <p:cNvSpPr txBox="1"/>
              <p:nvPr/>
            </p:nvSpPr>
            <p:spPr>
              <a:xfrm>
                <a:off x="3466024" y="2574663"/>
                <a:ext cx="1184363"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−9</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oMath>
                </a14:m>
                <a:endParaRPr lang="en-US" dirty="0"/>
              </a:p>
            </p:txBody>
          </p:sp>
        </mc:Choice>
        <mc:Fallback xmlns="">
          <p:sp>
            <p:nvSpPr>
              <p:cNvPr id="37" name="TextBox 36">
                <a:extLst>
                  <a:ext uri="{FF2B5EF4-FFF2-40B4-BE49-F238E27FC236}">
                    <a16:creationId xmlns:a16="http://schemas.microsoft.com/office/drawing/2014/main" id="{0CEE824F-6EBE-0255-0206-68985BFBEEE5}"/>
                  </a:ext>
                </a:extLst>
              </p:cNvPr>
              <p:cNvSpPr txBox="1">
                <a:spLocks noRot="1" noChangeAspect="1" noMove="1" noResize="1" noEditPoints="1" noAdjustHandles="1" noChangeArrowheads="1" noChangeShapeType="1" noTextEdit="1"/>
              </p:cNvSpPr>
              <p:nvPr/>
            </p:nvSpPr>
            <p:spPr>
              <a:xfrm>
                <a:off x="3466024" y="2574663"/>
                <a:ext cx="1184363" cy="276999"/>
              </a:xfrm>
              <a:prstGeom prst="rect">
                <a:avLst/>
              </a:prstGeom>
              <a:blipFill>
                <a:blip r:embed="rId27"/>
                <a:stretch>
                  <a:fillRect l="-11340" t="-21739" r="-3093" b="-41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19CA385-B5C5-6A8F-2358-3744F4E2E0F5}"/>
                  </a:ext>
                </a:extLst>
              </p:cNvPr>
              <p:cNvSpPr txBox="1"/>
              <p:nvPr/>
            </p:nvSpPr>
            <p:spPr>
              <a:xfrm>
                <a:off x="6791903" y="5950960"/>
                <a:ext cx="1351267"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r>
                          <a:rPr lang="en-US" b="0" i="1" smtClean="0">
                            <a:latin typeface="Cambria Math" panose="02040503050406030204" pitchFamily="18" charset="0"/>
                          </a:rPr>
                          <m:t>+8)</m:t>
                        </m:r>
                      </m:e>
                      <m:sup>
                        <m:r>
                          <a:rPr lang="en-US" b="0" i="1" smtClean="0">
                            <a:latin typeface="Cambria Math" panose="02040503050406030204" pitchFamily="18" charset="0"/>
                          </a:rPr>
                          <m:t>2</m:t>
                        </m:r>
                      </m:sup>
                    </m:sSup>
                  </m:oMath>
                </a14:m>
                <a:endParaRPr lang="en-US" dirty="0"/>
              </a:p>
            </p:txBody>
          </p:sp>
        </mc:Choice>
        <mc:Fallback xmlns="">
          <p:sp>
            <p:nvSpPr>
              <p:cNvPr id="38" name="TextBox 37">
                <a:extLst>
                  <a:ext uri="{FF2B5EF4-FFF2-40B4-BE49-F238E27FC236}">
                    <a16:creationId xmlns:a16="http://schemas.microsoft.com/office/drawing/2014/main" id="{C19CA385-B5C5-6A8F-2358-3744F4E2E0F5}"/>
                  </a:ext>
                </a:extLst>
              </p:cNvPr>
              <p:cNvSpPr txBox="1">
                <a:spLocks noRot="1" noChangeAspect="1" noMove="1" noResize="1" noEditPoints="1" noAdjustHandles="1" noChangeArrowheads="1" noChangeShapeType="1" noTextEdit="1"/>
              </p:cNvSpPr>
              <p:nvPr/>
            </p:nvSpPr>
            <p:spPr>
              <a:xfrm>
                <a:off x="6791903" y="5950960"/>
                <a:ext cx="1351267" cy="276999"/>
              </a:xfrm>
              <a:prstGeom prst="rect">
                <a:avLst/>
              </a:prstGeom>
              <a:blipFill>
                <a:blip r:embed="rId28"/>
                <a:stretch>
                  <a:fillRect l="-9459" t="-21739" r="-3153" b="-41304"/>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252D7D74-E2D1-17F9-D5B5-6D29E70E62FA}"/>
              </a:ext>
            </a:extLst>
          </p:cNvPr>
          <p:cNvSpPr txBox="1"/>
          <p:nvPr/>
        </p:nvSpPr>
        <p:spPr>
          <a:xfrm>
            <a:off x="6681408" y="664906"/>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40" name="TextBox 39">
            <a:extLst>
              <a:ext uri="{FF2B5EF4-FFF2-40B4-BE49-F238E27FC236}">
                <a16:creationId xmlns:a16="http://schemas.microsoft.com/office/drawing/2014/main" id="{3166BE63-051C-A4B7-E567-853EADB0F649}"/>
              </a:ext>
            </a:extLst>
          </p:cNvPr>
          <p:cNvSpPr txBox="1"/>
          <p:nvPr/>
        </p:nvSpPr>
        <p:spPr>
          <a:xfrm>
            <a:off x="6706438" y="2715735"/>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41" name="TextBox 40">
            <a:extLst>
              <a:ext uri="{FF2B5EF4-FFF2-40B4-BE49-F238E27FC236}">
                <a16:creationId xmlns:a16="http://schemas.microsoft.com/office/drawing/2014/main" id="{BD626B58-48DE-3F42-C24D-03ED7F9BC969}"/>
              </a:ext>
            </a:extLst>
          </p:cNvPr>
          <p:cNvSpPr txBox="1"/>
          <p:nvPr/>
        </p:nvSpPr>
        <p:spPr>
          <a:xfrm>
            <a:off x="3448636" y="1278354"/>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42" name="TextBox 41">
            <a:extLst>
              <a:ext uri="{FF2B5EF4-FFF2-40B4-BE49-F238E27FC236}">
                <a16:creationId xmlns:a16="http://schemas.microsoft.com/office/drawing/2014/main" id="{0B216C57-C289-285A-A3BC-1A46E3E3FFD0}"/>
              </a:ext>
            </a:extLst>
          </p:cNvPr>
          <p:cNvSpPr txBox="1"/>
          <p:nvPr/>
        </p:nvSpPr>
        <p:spPr>
          <a:xfrm>
            <a:off x="3469476" y="607665"/>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43" name="TextBox 42">
            <a:extLst>
              <a:ext uri="{FF2B5EF4-FFF2-40B4-BE49-F238E27FC236}">
                <a16:creationId xmlns:a16="http://schemas.microsoft.com/office/drawing/2014/main" id="{2AFC01CE-35DE-34C5-D216-2A4A07B248A0}"/>
              </a:ext>
            </a:extLst>
          </p:cNvPr>
          <p:cNvSpPr txBox="1"/>
          <p:nvPr/>
        </p:nvSpPr>
        <p:spPr>
          <a:xfrm>
            <a:off x="6697094" y="2026047"/>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44" name="TextBox 43">
            <a:extLst>
              <a:ext uri="{FF2B5EF4-FFF2-40B4-BE49-F238E27FC236}">
                <a16:creationId xmlns:a16="http://schemas.microsoft.com/office/drawing/2014/main" id="{2450FBA3-5125-6131-F28C-DC8736D97635}"/>
              </a:ext>
            </a:extLst>
          </p:cNvPr>
          <p:cNvSpPr txBox="1"/>
          <p:nvPr/>
        </p:nvSpPr>
        <p:spPr>
          <a:xfrm>
            <a:off x="3445323" y="3198054"/>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45" name="TextBox 44">
            <a:extLst>
              <a:ext uri="{FF2B5EF4-FFF2-40B4-BE49-F238E27FC236}">
                <a16:creationId xmlns:a16="http://schemas.microsoft.com/office/drawing/2014/main" id="{7BA02572-000D-B592-A7F9-9FF0DC0D896E}"/>
              </a:ext>
            </a:extLst>
          </p:cNvPr>
          <p:cNvSpPr txBox="1"/>
          <p:nvPr/>
        </p:nvSpPr>
        <p:spPr>
          <a:xfrm>
            <a:off x="252259" y="1330382"/>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cxnSp>
        <p:nvCxnSpPr>
          <p:cNvPr id="47" name="Straight Connector 46">
            <a:extLst>
              <a:ext uri="{FF2B5EF4-FFF2-40B4-BE49-F238E27FC236}">
                <a16:creationId xmlns:a16="http://schemas.microsoft.com/office/drawing/2014/main" id="{5800BF84-5E79-4BB1-2901-28D2604E5A1F}"/>
              </a:ext>
            </a:extLst>
          </p:cNvPr>
          <p:cNvCxnSpPr/>
          <p:nvPr/>
        </p:nvCxnSpPr>
        <p:spPr>
          <a:xfrm>
            <a:off x="3048000" y="304800"/>
            <a:ext cx="0" cy="617220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Connector 47">
            <a:extLst>
              <a:ext uri="{FF2B5EF4-FFF2-40B4-BE49-F238E27FC236}">
                <a16:creationId xmlns:a16="http://schemas.microsoft.com/office/drawing/2014/main" id="{65C6766A-1077-B4CE-D6CC-87D1441D0FAE}"/>
              </a:ext>
            </a:extLst>
          </p:cNvPr>
          <p:cNvCxnSpPr/>
          <p:nvPr/>
        </p:nvCxnSpPr>
        <p:spPr>
          <a:xfrm>
            <a:off x="6553200" y="342900"/>
            <a:ext cx="0" cy="617220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01726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91743" y="-15978"/>
            <a:ext cx="5360514" cy="5876916"/>
            <a:chOff x="329184" y="-99107"/>
            <a:chExt cx="524256" cy="5876916"/>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1055718"/>
            <a:ext cx="8249304"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6E94EE-E02B-A85E-0851-E6E02DC00DE7}"/>
              </a:ext>
            </a:extLst>
          </p:cNvPr>
          <p:cNvSpPr>
            <a:spLocks noGrp="1"/>
          </p:cNvSpPr>
          <p:nvPr>
            <p:ph type="title"/>
          </p:nvPr>
        </p:nvSpPr>
        <p:spPr>
          <a:xfrm>
            <a:off x="1143000" y="1584683"/>
            <a:ext cx="6858000" cy="2551829"/>
          </a:xfrm>
        </p:spPr>
        <p:txBody>
          <a:bodyPr vert="horz" lIns="91440" tIns="45720" rIns="91440" bIns="45720" rtlCol="0" anchor="ctr">
            <a:normAutofit/>
          </a:bodyPr>
          <a:lstStyle/>
          <a:p>
            <a:pPr fontAlgn="ctr">
              <a:lnSpc>
                <a:spcPct val="90000"/>
              </a:lnSpc>
            </a:pPr>
            <a:r>
              <a:rPr lang="en-US" sz="5700" b="0" i="0" kern="1200">
                <a:solidFill>
                  <a:schemeClr val="tx1"/>
                </a:solidFill>
                <a:effectLst/>
                <a:latin typeface="+mj-lt"/>
                <a:ea typeface="+mj-ea"/>
                <a:cs typeface="+mj-cs"/>
              </a:rPr>
              <a:t>Pythagorean theorem</a:t>
            </a:r>
            <a:endParaRPr lang="en-US" sz="5700" kern="1200">
              <a:solidFill>
                <a:schemeClr val="tx1"/>
              </a:solidFill>
              <a:latin typeface="+mj-lt"/>
              <a:ea typeface="+mj-ea"/>
              <a:cs typeface="+mj-cs"/>
            </a:endParaRPr>
          </a:p>
        </p:txBody>
      </p:sp>
    </p:spTree>
    <p:extLst>
      <p:ext uri="{BB962C8B-B14F-4D97-AF65-F5344CB8AC3E}">
        <p14:creationId xmlns:p14="http://schemas.microsoft.com/office/powerpoint/2010/main" val="90995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0CB313-31AD-432F-65B9-4C367BBA1AF9}"/>
              </a:ext>
            </a:extLst>
          </p:cNvPr>
          <p:cNvPicPr>
            <a:picLocks noChangeAspect="1"/>
          </p:cNvPicPr>
          <p:nvPr/>
        </p:nvPicPr>
        <p:blipFill>
          <a:blip r:embed="rId2"/>
          <a:stretch>
            <a:fillRect/>
          </a:stretch>
        </p:blipFill>
        <p:spPr>
          <a:xfrm>
            <a:off x="7256008" y="3114986"/>
            <a:ext cx="1676400" cy="1942059"/>
          </a:xfrm>
          <a:prstGeom prst="rect">
            <a:avLst/>
          </a:prstGeom>
        </p:spPr>
      </p:pic>
      <p:pic>
        <p:nvPicPr>
          <p:cNvPr id="5" name="Picture 4">
            <a:extLst>
              <a:ext uri="{FF2B5EF4-FFF2-40B4-BE49-F238E27FC236}">
                <a16:creationId xmlns:a16="http://schemas.microsoft.com/office/drawing/2014/main" id="{049BCDC7-8E91-05C1-2701-9301FD23E814}"/>
              </a:ext>
            </a:extLst>
          </p:cNvPr>
          <p:cNvPicPr>
            <a:picLocks noChangeAspect="1"/>
          </p:cNvPicPr>
          <p:nvPr/>
        </p:nvPicPr>
        <p:blipFill>
          <a:blip r:embed="rId3"/>
          <a:stretch>
            <a:fillRect/>
          </a:stretch>
        </p:blipFill>
        <p:spPr>
          <a:xfrm>
            <a:off x="7141002" y="334796"/>
            <a:ext cx="1906412" cy="2341074"/>
          </a:xfrm>
          <a:prstGeom prst="rect">
            <a:avLst/>
          </a:prstGeom>
        </p:spPr>
      </p:pic>
      <p:pic>
        <p:nvPicPr>
          <p:cNvPr id="7" name="Picture 6">
            <a:extLst>
              <a:ext uri="{FF2B5EF4-FFF2-40B4-BE49-F238E27FC236}">
                <a16:creationId xmlns:a16="http://schemas.microsoft.com/office/drawing/2014/main" id="{E661F3BA-8EFE-3E68-C8CD-12AAAF9D0708}"/>
              </a:ext>
            </a:extLst>
          </p:cNvPr>
          <p:cNvPicPr>
            <a:picLocks noChangeAspect="1"/>
          </p:cNvPicPr>
          <p:nvPr/>
        </p:nvPicPr>
        <p:blipFill>
          <a:blip r:embed="rId4"/>
          <a:stretch>
            <a:fillRect/>
          </a:stretch>
        </p:blipFill>
        <p:spPr>
          <a:xfrm>
            <a:off x="609600" y="5951125"/>
            <a:ext cx="4057649" cy="533400"/>
          </a:xfrm>
          <a:prstGeom prst="rect">
            <a:avLst/>
          </a:prstGeom>
        </p:spPr>
      </p:pic>
      <p:pic>
        <p:nvPicPr>
          <p:cNvPr id="9" name="Picture 8">
            <a:extLst>
              <a:ext uri="{FF2B5EF4-FFF2-40B4-BE49-F238E27FC236}">
                <a16:creationId xmlns:a16="http://schemas.microsoft.com/office/drawing/2014/main" id="{591A99B4-053B-C52C-14C6-A881E1E7BCAB}"/>
              </a:ext>
            </a:extLst>
          </p:cNvPr>
          <p:cNvPicPr>
            <a:picLocks noChangeAspect="1"/>
          </p:cNvPicPr>
          <p:nvPr/>
        </p:nvPicPr>
        <p:blipFill>
          <a:blip r:embed="rId5"/>
          <a:stretch>
            <a:fillRect/>
          </a:stretch>
        </p:blipFill>
        <p:spPr>
          <a:xfrm>
            <a:off x="209216" y="341422"/>
            <a:ext cx="6614733" cy="2575783"/>
          </a:xfrm>
          <a:prstGeom prst="rect">
            <a:avLst/>
          </a:prstGeom>
        </p:spPr>
      </p:pic>
      <p:pic>
        <p:nvPicPr>
          <p:cNvPr id="11" name="Picture 10">
            <a:extLst>
              <a:ext uri="{FF2B5EF4-FFF2-40B4-BE49-F238E27FC236}">
                <a16:creationId xmlns:a16="http://schemas.microsoft.com/office/drawing/2014/main" id="{6CD4AC80-28B8-089A-66DC-276EFB2DD3D8}"/>
              </a:ext>
            </a:extLst>
          </p:cNvPr>
          <p:cNvPicPr>
            <a:picLocks noChangeAspect="1"/>
          </p:cNvPicPr>
          <p:nvPr/>
        </p:nvPicPr>
        <p:blipFill>
          <a:blip r:embed="rId6"/>
          <a:stretch>
            <a:fillRect/>
          </a:stretch>
        </p:blipFill>
        <p:spPr>
          <a:xfrm>
            <a:off x="5675243" y="4343400"/>
            <a:ext cx="1295512" cy="1569856"/>
          </a:xfrm>
          <a:prstGeom prst="rect">
            <a:avLst/>
          </a:prstGeom>
        </p:spPr>
      </p:pic>
      <p:pic>
        <p:nvPicPr>
          <p:cNvPr id="13" name="Picture 12">
            <a:extLst>
              <a:ext uri="{FF2B5EF4-FFF2-40B4-BE49-F238E27FC236}">
                <a16:creationId xmlns:a16="http://schemas.microsoft.com/office/drawing/2014/main" id="{B194BE0F-7355-08BD-6F48-9C75BD2FB444}"/>
              </a:ext>
            </a:extLst>
          </p:cNvPr>
          <p:cNvPicPr>
            <a:picLocks noChangeAspect="1"/>
          </p:cNvPicPr>
          <p:nvPr/>
        </p:nvPicPr>
        <p:blipFill>
          <a:blip r:embed="rId7"/>
          <a:stretch>
            <a:fillRect/>
          </a:stretch>
        </p:blipFill>
        <p:spPr>
          <a:xfrm>
            <a:off x="533400" y="4873111"/>
            <a:ext cx="4676026" cy="763433"/>
          </a:xfrm>
          <a:prstGeom prst="rect">
            <a:avLst/>
          </a:prstGeom>
        </p:spPr>
      </p:pic>
      <p:sp>
        <p:nvSpPr>
          <p:cNvPr id="15" name="TextBox 14">
            <a:extLst>
              <a:ext uri="{FF2B5EF4-FFF2-40B4-BE49-F238E27FC236}">
                <a16:creationId xmlns:a16="http://schemas.microsoft.com/office/drawing/2014/main" id="{A5C35C67-0942-D373-CD9C-9C5CC6ADBD4D}"/>
              </a:ext>
            </a:extLst>
          </p:cNvPr>
          <p:cNvSpPr txBox="1"/>
          <p:nvPr/>
        </p:nvSpPr>
        <p:spPr>
          <a:xfrm>
            <a:off x="533400" y="3608963"/>
            <a:ext cx="5105400" cy="954107"/>
          </a:xfrm>
          <a:prstGeom prst="rect">
            <a:avLst/>
          </a:prstGeom>
          <a:noFill/>
        </p:spPr>
        <p:txBody>
          <a:bodyPr wrap="square">
            <a:spAutoFit/>
          </a:bodyPr>
          <a:lstStyle/>
          <a:p>
            <a:r>
              <a:rPr lang="en-US" sz="1400" b="1" dirty="0">
                <a:latin typeface="Avenir Next LT Pro Light" panose="020B0304020202020204" pitchFamily="34" charset="0"/>
              </a:rPr>
              <a:t>To wash a window that is 8 </a:t>
            </a:r>
            <a:r>
              <a:rPr lang="en-US" sz="1400" b="1" dirty="0" err="1">
                <a:latin typeface="Avenir Next LT Pro Light" panose="020B0304020202020204" pitchFamily="34" charset="0"/>
              </a:rPr>
              <a:t>metres</a:t>
            </a:r>
            <a:r>
              <a:rPr lang="en-US" sz="1400" b="1" dirty="0">
                <a:latin typeface="Avenir Next LT Pro Light" panose="020B0304020202020204" pitchFamily="34" charset="0"/>
              </a:rPr>
              <a:t> off the ground, Aisha leans a 10 </a:t>
            </a:r>
            <a:r>
              <a:rPr lang="en-US" sz="1400" b="1" dirty="0" err="1">
                <a:latin typeface="Avenir Next LT Pro Light" panose="020B0304020202020204" pitchFamily="34" charset="0"/>
              </a:rPr>
              <a:t>metre</a:t>
            </a:r>
            <a:r>
              <a:rPr lang="en-US" sz="1400" b="1" dirty="0">
                <a:latin typeface="Avenir Next LT Pro Light" panose="020B0304020202020204" pitchFamily="34" charset="0"/>
              </a:rPr>
              <a:t> ladder against the side of the building. To reach the window, how far from the building should Aisha place the base of the ladder?</a:t>
            </a:r>
          </a:p>
        </p:txBody>
      </p:sp>
      <p:sp>
        <p:nvSpPr>
          <p:cNvPr id="16" name="TextBox 15">
            <a:extLst>
              <a:ext uri="{FF2B5EF4-FFF2-40B4-BE49-F238E27FC236}">
                <a16:creationId xmlns:a16="http://schemas.microsoft.com/office/drawing/2014/main" id="{C18BC7BB-92A4-4AC3-3676-F24004DC9D76}"/>
              </a:ext>
            </a:extLst>
          </p:cNvPr>
          <p:cNvSpPr txBox="1"/>
          <p:nvPr/>
        </p:nvSpPr>
        <p:spPr>
          <a:xfrm>
            <a:off x="7117811" y="685800"/>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17" name="TextBox 16">
            <a:extLst>
              <a:ext uri="{FF2B5EF4-FFF2-40B4-BE49-F238E27FC236}">
                <a16:creationId xmlns:a16="http://schemas.microsoft.com/office/drawing/2014/main" id="{4F89E12C-002A-5512-38D0-6E21BE781C25}"/>
              </a:ext>
            </a:extLst>
          </p:cNvPr>
          <p:cNvSpPr txBox="1"/>
          <p:nvPr/>
        </p:nvSpPr>
        <p:spPr>
          <a:xfrm>
            <a:off x="7117811" y="3331260"/>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18" name="TextBox 17">
            <a:extLst>
              <a:ext uri="{FF2B5EF4-FFF2-40B4-BE49-F238E27FC236}">
                <a16:creationId xmlns:a16="http://schemas.microsoft.com/office/drawing/2014/main" id="{2C670A5D-BA8F-F614-AACF-316C0FEAE8C6}"/>
              </a:ext>
            </a:extLst>
          </p:cNvPr>
          <p:cNvSpPr txBox="1"/>
          <p:nvPr/>
        </p:nvSpPr>
        <p:spPr>
          <a:xfrm>
            <a:off x="214740" y="3663093"/>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19" name="TextBox 18">
            <a:extLst>
              <a:ext uri="{FF2B5EF4-FFF2-40B4-BE49-F238E27FC236}">
                <a16:creationId xmlns:a16="http://schemas.microsoft.com/office/drawing/2014/main" id="{0A1CC417-D33A-6915-A851-8E18EF4D4074}"/>
              </a:ext>
            </a:extLst>
          </p:cNvPr>
          <p:cNvSpPr txBox="1"/>
          <p:nvPr/>
        </p:nvSpPr>
        <p:spPr>
          <a:xfrm>
            <a:off x="209216" y="4918545"/>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20" name="TextBox 19">
            <a:extLst>
              <a:ext uri="{FF2B5EF4-FFF2-40B4-BE49-F238E27FC236}">
                <a16:creationId xmlns:a16="http://schemas.microsoft.com/office/drawing/2014/main" id="{7DEAF4B8-1430-8AE4-FAE2-14ED39430202}"/>
              </a:ext>
            </a:extLst>
          </p:cNvPr>
          <p:cNvSpPr txBox="1"/>
          <p:nvPr/>
        </p:nvSpPr>
        <p:spPr>
          <a:xfrm>
            <a:off x="209216" y="5941432"/>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cxnSp>
        <p:nvCxnSpPr>
          <p:cNvPr id="21" name="Straight Connector 20">
            <a:extLst>
              <a:ext uri="{FF2B5EF4-FFF2-40B4-BE49-F238E27FC236}">
                <a16:creationId xmlns:a16="http://schemas.microsoft.com/office/drawing/2014/main" id="{66ED8DD8-1D39-B461-D500-5AA1B6A19981}"/>
              </a:ext>
            </a:extLst>
          </p:cNvPr>
          <p:cNvCxnSpPr/>
          <p:nvPr/>
        </p:nvCxnSpPr>
        <p:spPr>
          <a:xfrm>
            <a:off x="6957503" y="245160"/>
            <a:ext cx="0" cy="617220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727438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ath Background Images – Browse 355,138 Stock Photos, Vectors, and Video |  Adobe Stock">
            <a:extLst>
              <a:ext uri="{FF2B5EF4-FFF2-40B4-BE49-F238E27FC236}">
                <a16:creationId xmlns:a16="http://schemas.microsoft.com/office/drawing/2014/main" id="{B9309FF1-EB5F-45E7-983D-915B6FE02F2C}"/>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38346" y="228600"/>
            <a:ext cx="8400854" cy="1143000"/>
          </a:xfrm>
        </p:spPr>
        <p:txBody>
          <a:bodyPr>
            <a:normAutofit fontScale="90000"/>
          </a:bodyPr>
          <a:lstStyle/>
          <a:p>
            <a:r>
              <a:rPr lang="en-US" b="1" dirty="0">
                <a:latin typeface="Amasis MT Pro Medium" panose="02040604050005020304" pitchFamily="18" charset="0"/>
              </a:rPr>
              <a:t>Squares and Differences of Squares</a:t>
            </a:r>
            <a:endParaRPr lang="ru-RU"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438400"/>
                <a:ext cx="8229600" cy="3687763"/>
              </a:xfrm>
            </p:spPr>
            <p:txBody>
              <a:bodyPr/>
              <a:lstStyle/>
              <a:p>
                <a:pPr>
                  <a:lnSpc>
                    <a:spcPct val="150000"/>
                  </a:lnSpc>
                </a:pP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m:t>
                        </m:r>
                        <m:r>
                          <a:rPr lang="en-US" b="0" i="1" smtClean="0">
                            <a:latin typeface="Cambria Math"/>
                          </a:rPr>
                          <m:t>𝑎</m:t>
                        </m:r>
                        <m:r>
                          <a:rPr lang="en-US" b="0" i="1" smtClean="0">
                            <a:latin typeface="Cambria Math"/>
                          </a:rPr>
                          <m:t>+</m:t>
                        </m:r>
                        <m:r>
                          <a:rPr lang="en-US" b="0" i="1" smtClean="0">
                            <a:latin typeface="Cambria Math"/>
                          </a:rPr>
                          <m:t>𝑏</m:t>
                        </m:r>
                        <m:r>
                          <a:rPr lang="en-US" b="0" i="1" smtClean="0">
                            <a:latin typeface="Cambria Math"/>
                          </a:rPr>
                          <m:t>)</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𝑎</m:t>
                        </m:r>
                      </m:e>
                      <m:sup>
                        <m:r>
                          <a:rPr lang="en-US" b="0" i="1" smtClean="0">
                            <a:latin typeface="Cambria Math"/>
                          </a:rPr>
                          <m:t>2</m:t>
                        </m:r>
                      </m:sup>
                    </m:sSup>
                    <m:r>
                      <a:rPr lang="en-US" b="0" i="1" smtClean="0">
                        <a:latin typeface="Cambria Math"/>
                      </a:rPr>
                      <m:t>+2</m:t>
                    </m:r>
                    <m:r>
                      <a:rPr lang="en-US" b="0" i="1" smtClean="0">
                        <a:latin typeface="Cambria Math"/>
                      </a:rPr>
                      <m:t>𝑎𝑏</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𝑏</m:t>
                        </m:r>
                      </m:e>
                      <m:sup>
                        <m:r>
                          <a:rPr lang="en-US" b="0" i="1" smtClean="0">
                            <a:latin typeface="Cambria Math"/>
                          </a:rPr>
                          <m:t>2</m:t>
                        </m:r>
                      </m:sup>
                    </m:sSup>
                  </m:oMath>
                </a14:m>
                <a:endParaRPr lang="en-US" b="0" dirty="0"/>
              </a:p>
              <a:p>
                <a:pPr>
                  <a:lnSpc>
                    <a:spcPct val="150000"/>
                  </a:lnSpc>
                </a:pPr>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a:rPr>
                          <m:t>(</m:t>
                        </m:r>
                        <m:r>
                          <a:rPr lang="en-US" i="1">
                            <a:latin typeface="Cambria Math"/>
                          </a:rPr>
                          <m:t>𝑎</m:t>
                        </m:r>
                        <m:r>
                          <a:rPr lang="en-US" b="0" i="1" smtClean="0">
                            <a:latin typeface="Cambria Math"/>
                          </a:rPr>
                          <m:t>−</m:t>
                        </m:r>
                        <m:r>
                          <a:rPr lang="en-US" i="1">
                            <a:latin typeface="Cambria Math"/>
                          </a:rPr>
                          <m:t>𝑏</m:t>
                        </m:r>
                        <m:r>
                          <a:rPr lang="en-US" i="1">
                            <a:latin typeface="Cambria Math"/>
                          </a:rPr>
                          <m:t>)</m:t>
                        </m:r>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r>
                          <a:rPr lang="en-US" i="1">
                            <a:latin typeface="Cambria Math"/>
                          </a:rPr>
                          <m:t>𝑎</m:t>
                        </m:r>
                      </m:e>
                      <m:sup>
                        <m:r>
                          <a:rPr lang="en-US" i="1">
                            <a:latin typeface="Cambria Math"/>
                          </a:rPr>
                          <m:t>2</m:t>
                        </m:r>
                      </m:sup>
                    </m:sSup>
                    <m:r>
                      <a:rPr lang="en-US" b="0" i="1" smtClean="0">
                        <a:latin typeface="Cambria Math"/>
                      </a:rPr>
                      <m:t>−</m:t>
                    </m:r>
                    <m:r>
                      <a:rPr lang="en-US" i="1">
                        <a:latin typeface="Cambria Math"/>
                      </a:rPr>
                      <m:t>2</m:t>
                    </m:r>
                    <m:r>
                      <a:rPr lang="en-US" i="1">
                        <a:latin typeface="Cambria Math"/>
                      </a:rPr>
                      <m:t>𝑎𝑏</m:t>
                    </m:r>
                    <m:r>
                      <a:rPr lang="en-US" i="1">
                        <a:latin typeface="Cambria Math"/>
                      </a:rPr>
                      <m:t>+</m:t>
                    </m:r>
                    <m:sSup>
                      <m:sSupPr>
                        <m:ctrlPr>
                          <a:rPr lang="en-US" i="1">
                            <a:latin typeface="Cambria Math" panose="02040503050406030204" pitchFamily="18" charset="0"/>
                          </a:rPr>
                        </m:ctrlPr>
                      </m:sSupPr>
                      <m:e>
                        <m:r>
                          <a:rPr lang="en-US" i="1">
                            <a:latin typeface="Cambria Math"/>
                          </a:rPr>
                          <m:t>𝑏</m:t>
                        </m:r>
                      </m:e>
                      <m:sup>
                        <m:r>
                          <a:rPr lang="en-US" i="1">
                            <a:latin typeface="Cambria Math"/>
                          </a:rPr>
                          <m:t>2</m:t>
                        </m:r>
                      </m:sup>
                    </m:sSup>
                  </m:oMath>
                </a14:m>
                <a:endParaRPr lang="en-US" dirty="0"/>
              </a:p>
              <a:p>
                <a:pPr>
                  <a:lnSpc>
                    <a:spcPct val="150000"/>
                  </a:lnSpc>
                </a:pPr>
                <a:r>
                  <a:rPr lang="en-US"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𝑎</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𝑏</m:t>
                        </m:r>
                      </m:e>
                      <m:sup>
                        <m:r>
                          <a:rPr lang="en-US" b="0" i="1" smtClean="0">
                            <a:latin typeface="Cambria Math"/>
                          </a:rPr>
                          <m:t>2</m:t>
                        </m:r>
                      </m:sup>
                    </m:sSup>
                    <m:r>
                      <a:rPr lang="en-US" b="0" i="1" smtClean="0">
                        <a:latin typeface="Cambria Math"/>
                      </a:rPr>
                      <m:t>=(</m:t>
                    </m:r>
                    <m:r>
                      <a:rPr lang="en-US" b="0" i="1" smtClean="0">
                        <a:latin typeface="Cambria Math"/>
                      </a:rPr>
                      <m:t>𝑎</m:t>
                    </m:r>
                    <m:r>
                      <a:rPr lang="en-US" b="0" i="1" smtClean="0">
                        <a:latin typeface="Cambria Math"/>
                      </a:rPr>
                      <m:t>+</m:t>
                    </m:r>
                    <m:r>
                      <a:rPr lang="en-US" b="0" i="1" smtClean="0">
                        <a:latin typeface="Cambria Math"/>
                      </a:rPr>
                      <m:t>𝑏</m:t>
                    </m:r>
                    <m:r>
                      <a:rPr lang="en-US" b="0" i="1" smtClean="0">
                        <a:latin typeface="Cambria Math"/>
                      </a:rPr>
                      <m:t>)(</m:t>
                    </m:r>
                    <m:r>
                      <a:rPr lang="en-US" b="0" i="1" smtClean="0">
                        <a:latin typeface="Cambria Math"/>
                      </a:rPr>
                      <m:t>𝑎</m:t>
                    </m:r>
                    <m:r>
                      <a:rPr lang="en-US" b="0" i="1" smtClean="0">
                        <a:latin typeface="Cambria Math"/>
                      </a:rPr>
                      <m:t>−</m:t>
                    </m:r>
                    <m:r>
                      <a:rPr lang="en-US" b="0" i="1" smtClean="0">
                        <a:latin typeface="Cambria Math"/>
                      </a:rPr>
                      <m:t>𝑏</m:t>
                    </m:r>
                    <m:r>
                      <a:rPr lang="en-US" b="0" i="1" smtClean="0">
                        <a:latin typeface="Cambria Math"/>
                      </a:rPr>
                      <m:t>)</m:t>
                    </m:r>
                  </m:oMath>
                </a14:m>
                <a:endParaRPr lang="ru-RU" dirty="0"/>
              </a:p>
              <a:p>
                <a:endParaRPr lang="ru-R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438400"/>
                <a:ext cx="8229600" cy="3687763"/>
              </a:xfrm>
              <a:blipFill>
                <a:blip r:embed="rId3"/>
                <a:stretch>
                  <a:fillRect l="-1704"/>
                </a:stretch>
              </a:blipFill>
            </p:spPr>
            <p:txBody>
              <a:bodyPr/>
              <a:lstStyle/>
              <a:p>
                <a:r>
                  <a:rPr lang="en-US">
                    <a:noFill/>
                  </a:rPr>
                  <a:t> </a:t>
                </a:r>
              </a:p>
            </p:txBody>
          </p:sp>
        </mc:Fallback>
      </mc:AlternateContent>
      <p:pic>
        <p:nvPicPr>
          <p:cNvPr id="1026" name="Picture 2" descr="Premium Vector | Important message banner badge important with exclamation  mark">
            <a:extLst>
              <a:ext uri="{FF2B5EF4-FFF2-40B4-BE49-F238E27FC236}">
                <a16:creationId xmlns:a16="http://schemas.microsoft.com/office/drawing/2014/main" id="{97B5213A-5D01-62FC-04D5-C425A45BA4E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1618" y="2631281"/>
            <a:ext cx="2252382" cy="159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874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91743" y="-15978"/>
            <a:ext cx="5360514" cy="5876916"/>
            <a:chOff x="329184" y="-99107"/>
            <a:chExt cx="524256" cy="5876916"/>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1055718"/>
            <a:ext cx="8249304"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388C9A-FF70-CEF8-C5C6-7E8BB6C23CC4}"/>
              </a:ext>
            </a:extLst>
          </p:cNvPr>
          <p:cNvSpPr>
            <a:spLocks noGrp="1"/>
          </p:cNvSpPr>
          <p:nvPr>
            <p:ph type="title"/>
          </p:nvPr>
        </p:nvSpPr>
        <p:spPr>
          <a:xfrm>
            <a:off x="1143000" y="1584683"/>
            <a:ext cx="6858000" cy="2551829"/>
          </a:xfrm>
        </p:spPr>
        <p:txBody>
          <a:bodyPr vert="horz" lIns="91440" tIns="45720" rIns="91440" bIns="45720" rtlCol="0" anchor="ctr">
            <a:normAutofit/>
          </a:bodyPr>
          <a:lstStyle/>
          <a:p>
            <a:pPr>
              <a:lnSpc>
                <a:spcPct val="90000"/>
              </a:lnSpc>
            </a:pPr>
            <a:r>
              <a:rPr lang="en-US" sz="5700" kern="1200">
                <a:solidFill>
                  <a:schemeClr val="tx1"/>
                </a:solidFill>
                <a:latin typeface="+mj-lt"/>
                <a:ea typeface="+mj-ea"/>
                <a:cs typeface="+mj-cs"/>
              </a:rPr>
              <a:t>Rationalising the Denominator &amp; Factorization of Zero</a:t>
            </a:r>
          </a:p>
        </p:txBody>
      </p:sp>
    </p:spTree>
    <p:extLst>
      <p:ext uri="{BB962C8B-B14F-4D97-AF65-F5344CB8AC3E}">
        <p14:creationId xmlns:p14="http://schemas.microsoft.com/office/powerpoint/2010/main" val="403111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7865C3-7ABB-8EF9-CC62-6284F80DFC73}"/>
              </a:ext>
            </a:extLst>
          </p:cNvPr>
          <p:cNvPicPr>
            <a:picLocks noChangeAspect="1"/>
          </p:cNvPicPr>
          <p:nvPr/>
        </p:nvPicPr>
        <p:blipFill>
          <a:blip r:embed="rId2"/>
          <a:stretch>
            <a:fillRect/>
          </a:stretch>
        </p:blipFill>
        <p:spPr>
          <a:xfrm>
            <a:off x="993518" y="777782"/>
            <a:ext cx="739204" cy="662997"/>
          </a:xfrm>
          <a:prstGeom prst="rect">
            <a:avLst/>
          </a:prstGeom>
        </p:spPr>
      </p:pic>
      <p:pic>
        <p:nvPicPr>
          <p:cNvPr id="5" name="Picture 4">
            <a:extLst>
              <a:ext uri="{FF2B5EF4-FFF2-40B4-BE49-F238E27FC236}">
                <a16:creationId xmlns:a16="http://schemas.microsoft.com/office/drawing/2014/main" id="{17822FEE-6313-1B8F-8309-C820CE8B548B}"/>
              </a:ext>
            </a:extLst>
          </p:cNvPr>
          <p:cNvPicPr>
            <a:picLocks noChangeAspect="1"/>
          </p:cNvPicPr>
          <p:nvPr/>
        </p:nvPicPr>
        <p:blipFill>
          <a:blip r:embed="rId3"/>
          <a:stretch>
            <a:fillRect/>
          </a:stretch>
        </p:blipFill>
        <p:spPr>
          <a:xfrm>
            <a:off x="2971800" y="777782"/>
            <a:ext cx="762066" cy="739204"/>
          </a:xfrm>
          <a:prstGeom prst="rect">
            <a:avLst/>
          </a:prstGeom>
        </p:spPr>
      </p:pic>
      <p:pic>
        <p:nvPicPr>
          <p:cNvPr id="7" name="Picture 6">
            <a:extLst>
              <a:ext uri="{FF2B5EF4-FFF2-40B4-BE49-F238E27FC236}">
                <a16:creationId xmlns:a16="http://schemas.microsoft.com/office/drawing/2014/main" id="{5A155931-D1D1-2288-1966-AB36F14EC343}"/>
              </a:ext>
            </a:extLst>
          </p:cNvPr>
          <p:cNvPicPr>
            <a:picLocks noChangeAspect="1"/>
          </p:cNvPicPr>
          <p:nvPr/>
        </p:nvPicPr>
        <p:blipFill>
          <a:blip r:embed="rId4"/>
          <a:stretch>
            <a:fillRect/>
          </a:stretch>
        </p:blipFill>
        <p:spPr>
          <a:xfrm>
            <a:off x="4901831" y="824431"/>
            <a:ext cx="876376" cy="723963"/>
          </a:xfrm>
          <a:prstGeom prst="rect">
            <a:avLst/>
          </a:prstGeom>
        </p:spPr>
      </p:pic>
      <p:pic>
        <p:nvPicPr>
          <p:cNvPr id="9" name="Picture 8">
            <a:extLst>
              <a:ext uri="{FF2B5EF4-FFF2-40B4-BE49-F238E27FC236}">
                <a16:creationId xmlns:a16="http://schemas.microsoft.com/office/drawing/2014/main" id="{58FF06D5-4B9B-9EAA-A6E2-2CF20515997E}"/>
              </a:ext>
            </a:extLst>
          </p:cNvPr>
          <p:cNvPicPr>
            <a:picLocks noChangeAspect="1"/>
          </p:cNvPicPr>
          <p:nvPr/>
        </p:nvPicPr>
        <p:blipFill>
          <a:blip r:embed="rId5"/>
          <a:stretch>
            <a:fillRect/>
          </a:stretch>
        </p:blipFill>
        <p:spPr>
          <a:xfrm>
            <a:off x="791570" y="2461473"/>
            <a:ext cx="1143099" cy="693480"/>
          </a:xfrm>
          <a:prstGeom prst="rect">
            <a:avLst/>
          </a:prstGeom>
        </p:spPr>
      </p:pic>
      <p:pic>
        <p:nvPicPr>
          <p:cNvPr id="11" name="Picture 10">
            <a:extLst>
              <a:ext uri="{FF2B5EF4-FFF2-40B4-BE49-F238E27FC236}">
                <a16:creationId xmlns:a16="http://schemas.microsoft.com/office/drawing/2014/main" id="{7D7D476B-714A-444F-FD8B-089AB5BE12C0}"/>
              </a:ext>
            </a:extLst>
          </p:cNvPr>
          <p:cNvPicPr>
            <a:picLocks noChangeAspect="1"/>
          </p:cNvPicPr>
          <p:nvPr/>
        </p:nvPicPr>
        <p:blipFill>
          <a:blip r:embed="rId6"/>
          <a:stretch>
            <a:fillRect/>
          </a:stretch>
        </p:blipFill>
        <p:spPr>
          <a:xfrm>
            <a:off x="7109264" y="2404318"/>
            <a:ext cx="800169" cy="807790"/>
          </a:xfrm>
          <a:prstGeom prst="rect">
            <a:avLst/>
          </a:prstGeom>
        </p:spPr>
      </p:pic>
      <p:pic>
        <p:nvPicPr>
          <p:cNvPr id="13" name="Picture 12">
            <a:extLst>
              <a:ext uri="{FF2B5EF4-FFF2-40B4-BE49-F238E27FC236}">
                <a16:creationId xmlns:a16="http://schemas.microsoft.com/office/drawing/2014/main" id="{271C9314-184F-6FF7-2E3E-C4C8AA0988DA}"/>
              </a:ext>
            </a:extLst>
          </p:cNvPr>
          <p:cNvPicPr>
            <a:picLocks noChangeAspect="1"/>
          </p:cNvPicPr>
          <p:nvPr/>
        </p:nvPicPr>
        <p:blipFill>
          <a:blip r:embed="rId7"/>
          <a:stretch>
            <a:fillRect/>
          </a:stretch>
        </p:blipFill>
        <p:spPr>
          <a:xfrm>
            <a:off x="4961788" y="2415843"/>
            <a:ext cx="502964" cy="815411"/>
          </a:xfrm>
          <a:prstGeom prst="rect">
            <a:avLst/>
          </a:prstGeom>
        </p:spPr>
      </p:pic>
      <p:pic>
        <p:nvPicPr>
          <p:cNvPr id="15" name="Picture 14">
            <a:extLst>
              <a:ext uri="{FF2B5EF4-FFF2-40B4-BE49-F238E27FC236}">
                <a16:creationId xmlns:a16="http://schemas.microsoft.com/office/drawing/2014/main" id="{D94DDB1E-A241-1591-B4DB-856ADF015F66}"/>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Lst>
          </a:blip>
          <a:stretch>
            <a:fillRect/>
          </a:stretch>
        </p:blipFill>
        <p:spPr>
          <a:xfrm>
            <a:off x="6949485" y="863793"/>
            <a:ext cx="1119729" cy="723963"/>
          </a:xfrm>
          <a:prstGeom prst="rect">
            <a:avLst/>
          </a:prstGeom>
        </p:spPr>
      </p:pic>
      <p:pic>
        <p:nvPicPr>
          <p:cNvPr id="17" name="Picture 16">
            <a:extLst>
              <a:ext uri="{FF2B5EF4-FFF2-40B4-BE49-F238E27FC236}">
                <a16:creationId xmlns:a16="http://schemas.microsoft.com/office/drawing/2014/main" id="{7EA31095-56F7-03D6-1EF7-82EBA715134C}"/>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2774933" y="2476809"/>
            <a:ext cx="1155799" cy="693480"/>
          </a:xfrm>
          <a:prstGeom prst="rect">
            <a:avLst/>
          </a:prstGeom>
        </p:spPr>
      </p:pic>
      <p:pic>
        <p:nvPicPr>
          <p:cNvPr id="19" name="Picture 18">
            <a:extLst>
              <a:ext uri="{FF2B5EF4-FFF2-40B4-BE49-F238E27FC236}">
                <a16:creationId xmlns:a16="http://schemas.microsoft.com/office/drawing/2014/main" id="{3944BB0D-DCEE-025C-C8AC-1E6E31F7CE62}"/>
              </a:ext>
            </a:extLst>
          </p:cNvPr>
          <p:cNvPicPr>
            <a:picLocks noChangeAspect="1"/>
          </p:cNvPicPr>
          <p:nvPr/>
        </p:nvPicPr>
        <p:blipFill>
          <a:blip r:embed="rId12"/>
          <a:stretch>
            <a:fillRect/>
          </a:stretch>
        </p:blipFill>
        <p:spPr>
          <a:xfrm>
            <a:off x="727527" y="4114776"/>
            <a:ext cx="2133600" cy="381000"/>
          </a:xfrm>
          <a:prstGeom prst="rect">
            <a:avLst/>
          </a:prstGeom>
        </p:spPr>
      </p:pic>
      <p:pic>
        <p:nvPicPr>
          <p:cNvPr id="21" name="Picture 20">
            <a:extLst>
              <a:ext uri="{FF2B5EF4-FFF2-40B4-BE49-F238E27FC236}">
                <a16:creationId xmlns:a16="http://schemas.microsoft.com/office/drawing/2014/main" id="{3BD4BDE8-5F47-2A42-78E5-3A166EAC0DB1}"/>
              </a:ext>
            </a:extLst>
          </p:cNvPr>
          <p:cNvPicPr>
            <a:picLocks noChangeAspect="1"/>
          </p:cNvPicPr>
          <p:nvPr/>
        </p:nvPicPr>
        <p:blipFill>
          <a:blip r:embed="rId13"/>
          <a:stretch>
            <a:fillRect/>
          </a:stretch>
        </p:blipFill>
        <p:spPr>
          <a:xfrm>
            <a:off x="5301187" y="5070385"/>
            <a:ext cx="2138706" cy="502537"/>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09713BF-F79B-7F63-5974-637A97875D71}"/>
                  </a:ext>
                </a:extLst>
              </p:cNvPr>
              <p:cNvSpPr txBox="1"/>
              <p:nvPr/>
            </p:nvSpPr>
            <p:spPr>
              <a:xfrm>
                <a:off x="369275" y="6119442"/>
                <a:ext cx="3451394" cy="393121"/>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r>
                      <a:rPr lang="en-US" i="1" smtClean="0">
                        <a:latin typeface="Cambria Math" panose="02040503050406030204" pitchFamily="18" charset="0"/>
                      </a:rPr>
                      <m:t>(</m:t>
                    </m:r>
                    <m:r>
                      <a:rPr lang="en-US" b="0" i="1" smtClean="0">
                        <a:latin typeface="Cambria Math" panose="02040503050406030204" pitchFamily="18" charset="0"/>
                      </a:rPr>
                      <m:t>13−2</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8</m:t>
                        </m:r>
                      </m:e>
                    </m:rad>
                    <m:r>
                      <a:rPr lang="en-US" b="0" i="1" smtClean="0">
                        <a:latin typeface="Cambria Math" panose="02040503050406030204" pitchFamily="18" charset="0"/>
                      </a:rPr>
                      <m:t>𝑦</m:t>
                    </m:r>
                    <m:r>
                      <a:rPr lang="en-US" b="0" i="1" smtClean="0">
                        <a:latin typeface="Cambria Math" panose="02040503050406030204" pitchFamily="18" charset="0"/>
                      </a:rPr>
                      <m:t>)(5</m:t>
                    </m:r>
                    <m:r>
                      <a:rPr lang="en-US" b="0" i="1" smtClean="0">
                        <a:latin typeface="Cambria Math" panose="02040503050406030204" pitchFamily="18" charset="0"/>
                      </a:rPr>
                      <m:t>𝑦</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13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14</m:t>
                        </m:r>
                        <m:r>
                          <a:rPr lang="en-US" b="0" i="1" smtClean="0">
                            <a:latin typeface="Cambria Math" panose="02040503050406030204" pitchFamily="18" charset="0"/>
                          </a:rPr>
                          <m:t>𝑦</m:t>
                        </m:r>
                      </m:num>
                      <m:den>
                        <m:r>
                          <a:rPr lang="en-US" b="0" i="1" smtClean="0">
                            <a:latin typeface="Cambria Math" panose="02040503050406030204" pitchFamily="18" charset="0"/>
                          </a:rPr>
                          <m:t>23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46</m:t>
                        </m:r>
                      </m:num>
                      <m:den>
                        <m:r>
                          <a:rPr lang="en-US" b="0" i="1" smtClean="0">
                            <a:latin typeface="Cambria Math" panose="02040503050406030204" pitchFamily="18" charset="0"/>
                          </a:rPr>
                          <m:t>77</m:t>
                        </m:r>
                      </m:den>
                    </m:f>
                    <m:r>
                      <a:rPr lang="en-US" b="0" i="1" smtClean="0">
                        <a:latin typeface="Cambria Math" panose="02040503050406030204" pitchFamily="18" charset="0"/>
                      </a:rPr>
                      <m:t>)</m:t>
                    </m:r>
                  </m:oMath>
                </a14:m>
                <a:endParaRPr lang="en-US" dirty="0"/>
              </a:p>
            </p:txBody>
          </p:sp>
        </mc:Choice>
        <mc:Fallback xmlns="">
          <p:sp>
            <p:nvSpPr>
              <p:cNvPr id="22" name="TextBox 21">
                <a:extLst>
                  <a:ext uri="{FF2B5EF4-FFF2-40B4-BE49-F238E27FC236}">
                    <a16:creationId xmlns:a16="http://schemas.microsoft.com/office/drawing/2014/main" id="{C09713BF-F79B-7F63-5974-637A97875D71}"/>
                  </a:ext>
                </a:extLst>
              </p:cNvPr>
              <p:cNvSpPr txBox="1">
                <a:spLocks noRot="1" noChangeAspect="1" noMove="1" noResize="1" noEditPoints="1" noAdjustHandles="1" noChangeArrowheads="1" noChangeShapeType="1" noTextEdit="1"/>
              </p:cNvSpPr>
              <p:nvPr/>
            </p:nvSpPr>
            <p:spPr>
              <a:xfrm>
                <a:off x="369275" y="6119442"/>
                <a:ext cx="3451394" cy="393121"/>
              </a:xfrm>
              <a:prstGeom prst="rect">
                <a:avLst/>
              </a:prstGeom>
              <a:blipFill>
                <a:blip r:embed="rId14"/>
                <a:stretch>
                  <a:fillRect l="-3887" r="-2297"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C438CF8-FBD6-E7B3-5712-1D193F5CCE6D}"/>
                  </a:ext>
                </a:extLst>
              </p:cNvPr>
              <p:cNvSpPr txBox="1"/>
              <p:nvPr/>
            </p:nvSpPr>
            <p:spPr>
              <a:xfrm>
                <a:off x="4961788" y="4050608"/>
                <a:ext cx="2133789" cy="397353"/>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r>
                      <a:rPr lang="en-US" i="1" smtClean="0">
                        <a:latin typeface="Cambria Math" panose="02040503050406030204" pitchFamily="18" charset="0"/>
                      </a:rPr>
                      <m:t>4</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r>
                          <a:rPr lang="en-US" b="0" i="1" smtClean="0">
                            <a:latin typeface="Cambria Math" panose="02040503050406030204" pitchFamily="18" charset="0"/>
                          </a:rPr>
                          <m:t>𝑦</m:t>
                        </m:r>
                      </m:num>
                      <m:den>
                        <m:r>
                          <a:rPr lang="en-US" b="0" i="1" smtClean="0">
                            <a:latin typeface="Cambria Math" panose="02040503050406030204" pitchFamily="18" charset="0"/>
                          </a:rPr>
                          <m:t>12</m:t>
                        </m:r>
                      </m:den>
                    </m:f>
                    <m:r>
                      <a:rPr lang="en-US" b="0" i="1" smtClean="0">
                        <a:latin typeface="Cambria Math" panose="02040503050406030204" pitchFamily="18" charset="0"/>
                      </a:rPr>
                      <m:t>+2</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7</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9</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r>
                          <a:rPr lang="en-US" b="0" i="1" smtClean="0">
                            <a:latin typeface="Cambria Math" panose="02040503050406030204" pitchFamily="18" charset="0"/>
                          </a:rPr>
                          <m:t>𝑦</m:t>
                        </m:r>
                      </m:num>
                      <m:den>
                        <m:r>
                          <a:rPr lang="en-US" b="0" i="1" smtClean="0">
                            <a:latin typeface="Cambria Math" panose="02040503050406030204" pitchFamily="18" charset="0"/>
                          </a:rPr>
                          <m:t>15</m:t>
                        </m:r>
                      </m:den>
                    </m:f>
                    <m:r>
                      <a:rPr lang="en-US" b="0" i="1" smtClean="0">
                        <a:latin typeface="Cambria Math" panose="02040503050406030204" pitchFamily="18" charset="0"/>
                      </a:rPr>
                      <m:t>)</m:t>
                    </m:r>
                  </m:oMath>
                </a14:m>
                <a:endParaRPr lang="en-US" dirty="0"/>
              </a:p>
            </p:txBody>
          </p:sp>
        </mc:Choice>
        <mc:Fallback xmlns="">
          <p:sp>
            <p:nvSpPr>
              <p:cNvPr id="23" name="TextBox 22">
                <a:extLst>
                  <a:ext uri="{FF2B5EF4-FFF2-40B4-BE49-F238E27FC236}">
                    <a16:creationId xmlns:a16="http://schemas.microsoft.com/office/drawing/2014/main" id="{3C438CF8-FBD6-E7B3-5712-1D193F5CCE6D}"/>
                  </a:ext>
                </a:extLst>
              </p:cNvPr>
              <p:cNvSpPr txBox="1">
                <a:spLocks noRot="1" noChangeAspect="1" noMove="1" noResize="1" noEditPoints="1" noAdjustHandles="1" noChangeArrowheads="1" noChangeShapeType="1" noTextEdit="1"/>
              </p:cNvSpPr>
              <p:nvPr/>
            </p:nvSpPr>
            <p:spPr>
              <a:xfrm>
                <a:off x="4961788" y="4050608"/>
                <a:ext cx="2133789" cy="397353"/>
              </a:xfrm>
              <a:prstGeom prst="rect">
                <a:avLst/>
              </a:prstGeom>
              <a:blipFill>
                <a:blip r:embed="rId15"/>
                <a:stretch>
                  <a:fillRect l="-6286" t="-1515" r="-4571"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E0385E4-266A-BA15-6404-92D341BB0DD3}"/>
                  </a:ext>
                </a:extLst>
              </p:cNvPr>
              <p:cNvSpPr txBox="1"/>
              <p:nvPr/>
            </p:nvSpPr>
            <p:spPr>
              <a:xfrm>
                <a:off x="372588" y="5281267"/>
                <a:ext cx="2663037" cy="303096"/>
              </a:xfrm>
              <a:prstGeom prst="rect">
                <a:avLst/>
              </a:prstGeom>
              <a:noFill/>
            </p:spPr>
            <p:txBody>
              <a:bodyPr wrap="none" lIns="0" tIns="0" rIns="0" bIns="0" rtlCol="0">
                <a:spAutoFit/>
              </a:bodyPr>
              <a:lstStyle/>
              <a:p>
                <a:pPr marL="285750" indent="-285750">
                  <a:buFont typeface="Wingdings" panose="05000000000000000000" pitchFamily="2" charset="2"/>
                  <a:buChar char="Ø"/>
                </a:pPr>
                <a14:m>
                  <m:oMath xmlns:m="http://schemas.openxmlformats.org/officeDocument/2006/math">
                    <m:r>
                      <a:rPr lang="en-US" i="1" smtClean="0">
                        <a:latin typeface="Cambria Math" panose="02040503050406030204" pitchFamily="18" charset="0"/>
                      </a:rPr>
                      <m:t>(</m:t>
                    </m:r>
                    <m:r>
                      <a:rPr lang="en-US" b="0" i="1" smtClean="0">
                        <a:latin typeface="Cambria Math" panose="02040503050406030204" pitchFamily="18" charset="0"/>
                      </a:rPr>
                      <m:t>6</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r>
                      <a:rPr lang="en-US" b="0" i="1" smtClean="0">
                        <a:latin typeface="Cambria Math" panose="02040503050406030204" pitchFamily="18" charset="0"/>
                      </a:rPr>
                      <m:t>𝑥</m:t>
                    </m:r>
                    <m:r>
                      <a:rPr lang="en-US" b="0" i="1" smtClean="0">
                        <a:latin typeface="Cambria Math" panose="02040503050406030204" pitchFamily="18" charset="0"/>
                      </a:rPr>
                      <m:t>−18)(16</m:t>
                    </m:r>
                    <m:r>
                      <a:rPr lang="en-US" b="0" i="1" smtClean="0">
                        <a:latin typeface="Cambria Math" panose="02040503050406030204" pitchFamily="18" charset="0"/>
                      </a:rPr>
                      <m:t>𝑥</m:t>
                    </m:r>
                    <m:r>
                      <a:rPr lang="en-US" b="0" i="1" smtClean="0">
                        <a:latin typeface="Cambria Math" panose="02040503050406030204" pitchFamily="18" charset="0"/>
                      </a:rPr>
                      <m:t>+70)</m:t>
                    </m:r>
                  </m:oMath>
                </a14:m>
                <a:endParaRPr lang="en-US" dirty="0"/>
              </a:p>
            </p:txBody>
          </p:sp>
        </mc:Choice>
        <mc:Fallback xmlns="">
          <p:sp>
            <p:nvSpPr>
              <p:cNvPr id="24" name="TextBox 23">
                <a:extLst>
                  <a:ext uri="{FF2B5EF4-FFF2-40B4-BE49-F238E27FC236}">
                    <a16:creationId xmlns:a16="http://schemas.microsoft.com/office/drawing/2014/main" id="{FE0385E4-266A-BA15-6404-92D341BB0DD3}"/>
                  </a:ext>
                </a:extLst>
              </p:cNvPr>
              <p:cNvSpPr txBox="1">
                <a:spLocks noRot="1" noChangeAspect="1" noMove="1" noResize="1" noEditPoints="1" noAdjustHandles="1" noChangeArrowheads="1" noChangeShapeType="1" noTextEdit="1"/>
              </p:cNvSpPr>
              <p:nvPr/>
            </p:nvSpPr>
            <p:spPr>
              <a:xfrm>
                <a:off x="372588" y="5281267"/>
                <a:ext cx="2663037" cy="303096"/>
              </a:xfrm>
              <a:prstGeom prst="rect">
                <a:avLst/>
              </a:prstGeom>
              <a:blipFill>
                <a:blip r:embed="rId16"/>
                <a:stretch>
                  <a:fillRect l="-4805" t="-10000" r="-3204" b="-40000"/>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5116F128-E8C2-7838-9911-6C47A26A2775}"/>
              </a:ext>
            </a:extLst>
          </p:cNvPr>
          <p:cNvSpPr txBox="1"/>
          <p:nvPr/>
        </p:nvSpPr>
        <p:spPr>
          <a:xfrm>
            <a:off x="611279" y="909413"/>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28" name="TextBox 27">
            <a:extLst>
              <a:ext uri="{FF2B5EF4-FFF2-40B4-BE49-F238E27FC236}">
                <a16:creationId xmlns:a16="http://schemas.microsoft.com/office/drawing/2014/main" id="{ABD48749-18E6-D52C-56CA-CF50907EC976}"/>
              </a:ext>
            </a:extLst>
          </p:cNvPr>
          <p:cNvSpPr txBox="1"/>
          <p:nvPr/>
        </p:nvSpPr>
        <p:spPr>
          <a:xfrm>
            <a:off x="386087" y="2685048"/>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29" name="TextBox 28">
            <a:extLst>
              <a:ext uri="{FF2B5EF4-FFF2-40B4-BE49-F238E27FC236}">
                <a16:creationId xmlns:a16="http://schemas.microsoft.com/office/drawing/2014/main" id="{B6AFA937-4FF0-889E-F183-F8A4E6D8DF5A}"/>
              </a:ext>
            </a:extLst>
          </p:cNvPr>
          <p:cNvSpPr txBox="1"/>
          <p:nvPr/>
        </p:nvSpPr>
        <p:spPr>
          <a:xfrm>
            <a:off x="2433493" y="2684628"/>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30" name="TextBox 29">
            <a:extLst>
              <a:ext uri="{FF2B5EF4-FFF2-40B4-BE49-F238E27FC236}">
                <a16:creationId xmlns:a16="http://schemas.microsoft.com/office/drawing/2014/main" id="{384AF176-AA56-9DA6-2CC2-B5F9786A1CB2}"/>
              </a:ext>
            </a:extLst>
          </p:cNvPr>
          <p:cNvSpPr txBox="1"/>
          <p:nvPr/>
        </p:nvSpPr>
        <p:spPr>
          <a:xfrm>
            <a:off x="4572000" y="2690025"/>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31" name="TextBox 30">
            <a:extLst>
              <a:ext uri="{FF2B5EF4-FFF2-40B4-BE49-F238E27FC236}">
                <a16:creationId xmlns:a16="http://schemas.microsoft.com/office/drawing/2014/main" id="{E42AFF4F-ECE2-5B61-89FD-39F43ADFE9BE}"/>
              </a:ext>
            </a:extLst>
          </p:cNvPr>
          <p:cNvSpPr txBox="1"/>
          <p:nvPr/>
        </p:nvSpPr>
        <p:spPr>
          <a:xfrm>
            <a:off x="6924857" y="2606350"/>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32" name="TextBox 31">
            <a:extLst>
              <a:ext uri="{FF2B5EF4-FFF2-40B4-BE49-F238E27FC236}">
                <a16:creationId xmlns:a16="http://schemas.microsoft.com/office/drawing/2014/main" id="{556FDC16-DB7C-9125-E914-94558238A99B}"/>
              </a:ext>
            </a:extLst>
          </p:cNvPr>
          <p:cNvSpPr txBox="1"/>
          <p:nvPr/>
        </p:nvSpPr>
        <p:spPr>
          <a:xfrm>
            <a:off x="6583417" y="1066413"/>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33" name="TextBox 32">
            <a:extLst>
              <a:ext uri="{FF2B5EF4-FFF2-40B4-BE49-F238E27FC236}">
                <a16:creationId xmlns:a16="http://schemas.microsoft.com/office/drawing/2014/main" id="{EF59B31A-D8E9-5E26-6F7E-CFB72B2032D8}"/>
              </a:ext>
            </a:extLst>
          </p:cNvPr>
          <p:cNvSpPr txBox="1"/>
          <p:nvPr/>
        </p:nvSpPr>
        <p:spPr>
          <a:xfrm>
            <a:off x="4560391" y="1038933"/>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34" name="TextBox 33">
            <a:extLst>
              <a:ext uri="{FF2B5EF4-FFF2-40B4-BE49-F238E27FC236}">
                <a16:creationId xmlns:a16="http://schemas.microsoft.com/office/drawing/2014/main" id="{1589A160-DC55-4165-836D-86D05DA4E76F}"/>
              </a:ext>
            </a:extLst>
          </p:cNvPr>
          <p:cNvSpPr txBox="1"/>
          <p:nvPr/>
        </p:nvSpPr>
        <p:spPr>
          <a:xfrm>
            <a:off x="2630360" y="1033536"/>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35" name="TextBox 34">
            <a:extLst>
              <a:ext uri="{FF2B5EF4-FFF2-40B4-BE49-F238E27FC236}">
                <a16:creationId xmlns:a16="http://schemas.microsoft.com/office/drawing/2014/main" id="{034E5953-80D8-3AC5-F21E-1D6440074199}"/>
              </a:ext>
            </a:extLst>
          </p:cNvPr>
          <p:cNvSpPr txBox="1"/>
          <p:nvPr/>
        </p:nvSpPr>
        <p:spPr>
          <a:xfrm>
            <a:off x="379531" y="4183684"/>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sp>
        <p:nvSpPr>
          <p:cNvPr id="36" name="TextBox 35">
            <a:extLst>
              <a:ext uri="{FF2B5EF4-FFF2-40B4-BE49-F238E27FC236}">
                <a16:creationId xmlns:a16="http://schemas.microsoft.com/office/drawing/2014/main" id="{573A667C-6EC2-3C90-36B1-DB6F27FCADC4}"/>
              </a:ext>
            </a:extLst>
          </p:cNvPr>
          <p:cNvSpPr txBox="1"/>
          <p:nvPr/>
        </p:nvSpPr>
        <p:spPr>
          <a:xfrm>
            <a:off x="4965101" y="5183153"/>
            <a:ext cx="341440" cy="276999"/>
          </a:xfrm>
          <a:prstGeom prst="rect">
            <a:avLst/>
          </a:prstGeom>
          <a:noFill/>
        </p:spPr>
        <p:txBody>
          <a:bodyPr wrap="none" lIns="0" tIns="0" rIns="0" bIns="0" rtlCol="0">
            <a:spAutoFit/>
          </a:bodyPr>
          <a:lstStyle/>
          <a:p>
            <a:pPr marL="285750" indent="-285750">
              <a:buFont typeface="Wingdings" panose="05000000000000000000" pitchFamily="2" charset="2"/>
              <a:buChar char="Ø"/>
            </a:pPr>
            <a:r>
              <a:rPr lang="en-US" dirty="0"/>
              <a:t> </a:t>
            </a:r>
          </a:p>
        </p:txBody>
      </p:sp>
      <p:cxnSp>
        <p:nvCxnSpPr>
          <p:cNvPr id="37" name="Straight Connector 36">
            <a:extLst>
              <a:ext uri="{FF2B5EF4-FFF2-40B4-BE49-F238E27FC236}">
                <a16:creationId xmlns:a16="http://schemas.microsoft.com/office/drawing/2014/main" id="{D5A26455-29FA-C5FA-3183-69B3E9B0063D}"/>
              </a:ext>
            </a:extLst>
          </p:cNvPr>
          <p:cNvCxnSpPr>
            <a:cxnSpLocks/>
          </p:cNvCxnSpPr>
          <p:nvPr/>
        </p:nvCxnSpPr>
        <p:spPr>
          <a:xfrm flipH="1" flipV="1">
            <a:off x="403850" y="3716089"/>
            <a:ext cx="8359150" cy="19341"/>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97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91743" y="-15978"/>
            <a:ext cx="5360514" cy="5876916"/>
            <a:chOff x="329184" y="-99107"/>
            <a:chExt cx="524256" cy="5876916"/>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1055718"/>
            <a:ext cx="8249304"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063D13-E34D-624C-9FAF-D1F8BC42156C}"/>
              </a:ext>
            </a:extLst>
          </p:cNvPr>
          <p:cNvSpPr>
            <a:spLocks noGrp="1"/>
          </p:cNvSpPr>
          <p:nvPr>
            <p:ph type="title"/>
          </p:nvPr>
        </p:nvSpPr>
        <p:spPr>
          <a:xfrm>
            <a:off x="1143000" y="1584683"/>
            <a:ext cx="6858000" cy="2551829"/>
          </a:xfrm>
        </p:spPr>
        <p:txBody>
          <a:bodyPr vert="horz" lIns="91440" tIns="45720" rIns="91440" bIns="45720" rtlCol="0" anchor="ctr">
            <a:normAutofit/>
          </a:bodyPr>
          <a:lstStyle/>
          <a:p>
            <a:pPr>
              <a:lnSpc>
                <a:spcPct val="90000"/>
              </a:lnSpc>
            </a:pPr>
            <a:r>
              <a:rPr lang="en-US" sz="5700" kern="1200">
                <a:solidFill>
                  <a:schemeClr val="tx1"/>
                </a:solidFill>
                <a:latin typeface="+mj-lt"/>
                <a:ea typeface="+mj-ea"/>
                <a:cs typeface="+mj-cs"/>
              </a:rPr>
              <a:t>Inequalities </a:t>
            </a:r>
          </a:p>
        </p:txBody>
      </p:sp>
    </p:spTree>
    <p:extLst>
      <p:ext uri="{BB962C8B-B14F-4D97-AF65-F5344CB8AC3E}">
        <p14:creationId xmlns:p14="http://schemas.microsoft.com/office/powerpoint/2010/main" val="35967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F9E464-01AA-E1F7-F7DC-4D3BE41ADB8F}"/>
              </a:ext>
            </a:extLst>
          </p:cNvPr>
          <p:cNvPicPr>
            <a:picLocks noChangeAspect="1"/>
          </p:cNvPicPr>
          <p:nvPr/>
        </p:nvPicPr>
        <p:blipFill>
          <a:blip r:embed="rId2"/>
          <a:stretch>
            <a:fillRect/>
          </a:stretch>
        </p:blipFill>
        <p:spPr>
          <a:xfrm>
            <a:off x="823131" y="2165770"/>
            <a:ext cx="1046283" cy="609486"/>
          </a:xfrm>
          <a:prstGeom prst="rect">
            <a:avLst/>
          </a:prstGeom>
        </p:spPr>
      </p:pic>
      <p:pic>
        <p:nvPicPr>
          <p:cNvPr id="5" name="Picture 4">
            <a:extLst>
              <a:ext uri="{FF2B5EF4-FFF2-40B4-BE49-F238E27FC236}">
                <a16:creationId xmlns:a16="http://schemas.microsoft.com/office/drawing/2014/main" id="{0A770A93-46BA-DA1F-9E31-6EA25F26965E}"/>
              </a:ext>
            </a:extLst>
          </p:cNvPr>
          <p:cNvPicPr>
            <a:picLocks noChangeAspect="1"/>
          </p:cNvPicPr>
          <p:nvPr/>
        </p:nvPicPr>
        <p:blipFill>
          <a:blip r:embed="rId3"/>
          <a:stretch>
            <a:fillRect/>
          </a:stretch>
        </p:blipFill>
        <p:spPr>
          <a:xfrm>
            <a:off x="3880235" y="1295697"/>
            <a:ext cx="1190060" cy="409693"/>
          </a:xfrm>
          <a:prstGeom prst="rect">
            <a:avLst/>
          </a:prstGeom>
        </p:spPr>
      </p:pic>
      <p:pic>
        <p:nvPicPr>
          <p:cNvPr id="7" name="Picture 6">
            <a:extLst>
              <a:ext uri="{FF2B5EF4-FFF2-40B4-BE49-F238E27FC236}">
                <a16:creationId xmlns:a16="http://schemas.microsoft.com/office/drawing/2014/main" id="{AFAFA666-23ED-ACB3-4322-53D6E317DF6A}"/>
              </a:ext>
            </a:extLst>
          </p:cNvPr>
          <p:cNvPicPr>
            <a:picLocks noChangeAspect="1"/>
          </p:cNvPicPr>
          <p:nvPr/>
        </p:nvPicPr>
        <p:blipFill>
          <a:blip r:embed="rId4"/>
          <a:stretch>
            <a:fillRect/>
          </a:stretch>
        </p:blipFill>
        <p:spPr>
          <a:xfrm>
            <a:off x="718908" y="4848105"/>
            <a:ext cx="1074708" cy="629334"/>
          </a:xfrm>
          <a:prstGeom prst="rect">
            <a:avLst/>
          </a:prstGeom>
        </p:spPr>
      </p:pic>
      <p:pic>
        <p:nvPicPr>
          <p:cNvPr id="9" name="Picture 8">
            <a:extLst>
              <a:ext uri="{FF2B5EF4-FFF2-40B4-BE49-F238E27FC236}">
                <a16:creationId xmlns:a16="http://schemas.microsoft.com/office/drawing/2014/main" id="{42AEC8AC-374D-7F37-48F6-CF749843F824}"/>
              </a:ext>
            </a:extLst>
          </p:cNvPr>
          <p:cNvPicPr>
            <a:picLocks noChangeAspect="1"/>
          </p:cNvPicPr>
          <p:nvPr/>
        </p:nvPicPr>
        <p:blipFill>
          <a:blip r:embed="rId5"/>
          <a:stretch>
            <a:fillRect/>
          </a:stretch>
        </p:blipFill>
        <p:spPr>
          <a:xfrm>
            <a:off x="6699973" y="4924086"/>
            <a:ext cx="1556656" cy="457200"/>
          </a:xfrm>
          <a:prstGeom prst="rect">
            <a:avLst/>
          </a:prstGeom>
        </p:spPr>
      </p:pic>
      <p:pic>
        <p:nvPicPr>
          <p:cNvPr id="11" name="Picture 10">
            <a:extLst>
              <a:ext uri="{FF2B5EF4-FFF2-40B4-BE49-F238E27FC236}">
                <a16:creationId xmlns:a16="http://schemas.microsoft.com/office/drawing/2014/main" id="{E7FBA7C7-8D2A-29AB-17F3-CC5A7F5150CD}"/>
              </a:ext>
            </a:extLst>
          </p:cNvPr>
          <p:cNvPicPr>
            <a:picLocks noChangeAspect="1"/>
          </p:cNvPicPr>
          <p:nvPr/>
        </p:nvPicPr>
        <p:blipFill>
          <a:blip r:embed="rId6"/>
          <a:stretch>
            <a:fillRect/>
          </a:stretch>
        </p:blipFill>
        <p:spPr>
          <a:xfrm>
            <a:off x="715549" y="4075923"/>
            <a:ext cx="1494196" cy="403836"/>
          </a:xfrm>
          <a:prstGeom prst="rect">
            <a:avLst/>
          </a:prstGeom>
        </p:spPr>
      </p:pic>
      <p:pic>
        <p:nvPicPr>
          <p:cNvPr id="13" name="Picture 12">
            <a:extLst>
              <a:ext uri="{FF2B5EF4-FFF2-40B4-BE49-F238E27FC236}">
                <a16:creationId xmlns:a16="http://schemas.microsoft.com/office/drawing/2014/main" id="{B16DD1C5-B018-F643-9904-C6F250E7D075}"/>
              </a:ext>
            </a:extLst>
          </p:cNvPr>
          <p:cNvPicPr>
            <a:picLocks noChangeAspect="1"/>
          </p:cNvPicPr>
          <p:nvPr/>
        </p:nvPicPr>
        <p:blipFill>
          <a:blip r:embed="rId7"/>
          <a:stretch>
            <a:fillRect/>
          </a:stretch>
        </p:blipFill>
        <p:spPr>
          <a:xfrm>
            <a:off x="3825243" y="4849460"/>
            <a:ext cx="1889758" cy="464860"/>
          </a:xfrm>
          <a:prstGeom prst="rect">
            <a:avLst/>
          </a:prstGeom>
        </p:spPr>
      </p:pic>
      <p:pic>
        <p:nvPicPr>
          <p:cNvPr id="15" name="Picture 14">
            <a:extLst>
              <a:ext uri="{FF2B5EF4-FFF2-40B4-BE49-F238E27FC236}">
                <a16:creationId xmlns:a16="http://schemas.microsoft.com/office/drawing/2014/main" id="{895D1041-A7CF-ED7C-4D6F-840F8BA9A42C}"/>
              </a:ext>
            </a:extLst>
          </p:cNvPr>
          <p:cNvPicPr>
            <a:picLocks noChangeAspect="1"/>
          </p:cNvPicPr>
          <p:nvPr/>
        </p:nvPicPr>
        <p:blipFill>
          <a:blip r:embed="rId8"/>
          <a:stretch>
            <a:fillRect/>
          </a:stretch>
        </p:blipFill>
        <p:spPr>
          <a:xfrm>
            <a:off x="3876505" y="3088859"/>
            <a:ext cx="1000914" cy="536572"/>
          </a:xfrm>
          <a:prstGeom prst="rect">
            <a:avLst/>
          </a:prstGeom>
        </p:spPr>
      </p:pic>
      <p:pic>
        <p:nvPicPr>
          <p:cNvPr id="17" name="Picture 16">
            <a:extLst>
              <a:ext uri="{FF2B5EF4-FFF2-40B4-BE49-F238E27FC236}">
                <a16:creationId xmlns:a16="http://schemas.microsoft.com/office/drawing/2014/main" id="{FE474CB2-3651-35AC-5B4E-595F68A4063A}"/>
              </a:ext>
            </a:extLst>
          </p:cNvPr>
          <p:cNvPicPr>
            <a:picLocks noChangeAspect="1"/>
          </p:cNvPicPr>
          <p:nvPr/>
        </p:nvPicPr>
        <p:blipFill>
          <a:blip r:embed="rId9"/>
          <a:stretch>
            <a:fillRect/>
          </a:stretch>
        </p:blipFill>
        <p:spPr>
          <a:xfrm>
            <a:off x="6736416" y="3088859"/>
            <a:ext cx="1088136" cy="533400"/>
          </a:xfrm>
          <a:prstGeom prst="rect">
            <a:avLst/>
          </a:prstGeom>
        </p:spPr>
      </p:pic>
      <p:pic>
        <p:nvPicPr>
          <p:cNvPr id="29" name="Picture 28">
            <a:extLst>
              <a:ext uri="{FF2B5EF4-FFF2-40B4-BE49-F238E27FC236}">
                <a16:creationId xmlns:a16="http://schemas.microsoft.com/office/drawing/2014/main" id="{0EE47CDF-A3AC-7296-2762-2310185616D2}"/>
              </a:ext>
            </a:extLst>
          </p:cNvPr>
          <p:cNvPicPr>
            <a:picLocks noChangeAspect="1"/>
          </p:cNvPicPr>
          <p:nvPr/>
        </p:nvPicPr>
        <p:blipFill>
          <a:blip r:embed="rId10"/>
          <a:stretch>
            <a:fillRect/>
          </a:stretch>
        </p:blipFill>
        <p:spPr>
          <a:xfrm>
            <a:off x="6691256" y="2124694"/>
            <a:ext cx="1632204" cy="533400"/>
          </a:xfrm>
          <a:prstGeom prst="rect">
            <a:avLst/>
          </a:prstGeom>
        </p:spPr>
      </p:pic>
      <p:pic>
        <p:nvPicPr>
          <p:cNvPr id="31" name="Picture 30">
            <a:extLst>
              <a:ext uri="{FF2B5EF4-FFF2-40B4-BE49-F238E27FC236}">
                <a16:creationId xmlns:a16="http://schemas.microsoft.com/office/drawing/2014/main" id="{34CE4833-F281-D54C-CA46-E794E616B4E3}"/>
              </a:ext>
            </a:extLst>
          </p:cNvPr>
          <p:cNvPicPr>
            <a:picLocks noChangeAspect="1"/>
          </p:cNvPicPr>
          <p:nvPr/>
        </p:nvPicPr>
        <p:blipFill>
          <a:blip r:embed="rId11"/>
          <a:stretch>
            <a:fillRect/>
          </a:stretch>
        </p:blipFill>
        <p:spPr>
          <a:xfrm>
            <a:off x="751814" y="1242527"/>
            <a:ext cx="1885950" cy="533400"/>
          </a:xfrm>
          <a:prstGeom prst="rect">
            <a:avLst/>
          </a:prstGeom>
        </p:spPr>
      </p:pic>
      <p:cxnSp>
        <p:nvCxnSpPr>
          <p:cNvPr id="32" name="Straight Connector 31">
            <a:extLst>
              <a:ext uri="{FF2B5EF4-FFF2-40B4-BE49-F238E27FC236}">
                <a16:creationId xmlns:a16="http://schemas.microsoft.com/office/drawing/2014/main" id="{AB0C77DE-2FE5-C410-A937-389748B80A4A}"/>
              </a:ext>
            </a:extLst>
          </p:cNvPr>
          <p:cNvCxnSpPr/>
          <p:nvPr/>
        </p:nvCxnSpPr>
        <p:spPr>
          <a:xfrm>
            <a:off x="3048000" y="304800"/>
            <a:ext cx="0" cy="617220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447C55A5-BD13-8A18-942C-E2B313671C40}"/>
              </a:ext>
            </a:extLst>
          </p:cNvPr>
          <p:cNvCxnSpPr/>
          <p:nvPr/>
        </p:nvCxnSpPr>
        <p:spPr>
          <a:xfrm>
            <a:off x="6096000" y="193642"/>
            <a:ext cx="0" cy="617220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TextBox 34">
            <a:extLst>
              <a:ext uri="{FF2B5EF4-FFF2-40B4-BE49-F238E27FC236}">
                <a16:creationId xmlns:a16="http://schemas.microsoft.com/office/drawing/2014/main" id="{D35B232D-CC95-1536-8D1F-230F9F95BE7E}"/>
              </a:ext>
            </a:extLst>
          </p:cNvPr>
          <p:cNvSpPr txBox="1"/>
          <p:nvPr/>
        </p:nvSpPr>
        <p:spPr>
          <a:xfrm>
            <a:off x="276732" y="1336058"/>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36" name="TextBox 35">
            <a:extLst>
              <a:ext uri="{FF2B5EF4-FFF2-40B4-BE49-F238E27FC236}">
                <a16:creationId xmlns:a16="http://schemas.microsoft.com/office/drawing/2014/main" id="{83081989-1993-8D93-5C2C-AA04150D8424}"/>
              </a:ext>
            </a:extLst>
          </p:cNvPr>
          <p:cNvSpPr txBox="1"/>
          <p:nvPr/>
        </p:nvSpPr>
        <p:spPr>
          <a:xfrm>
            <a:off x="283515" y="2312403"/>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37" name="TextBox 36">
            <a:extLst>
              <a:ext uri="{FF2B5EF4-FFF2-40B4-BE49-F238E27FC236}">
                <a16:creationId xmlns:a16="http://schemas.microsoft.com/office/drawing/2014/main" id="{65BC3D1A-64C9-4BEA-16EB-9502F188C43C}"/>
              </a:ext>
            </a:extLst>
          </p:cNvPr>
          <p:cNvSpPr txBox="1"/>
          <p:nvPr/>
        </p:nvSpPr>
        <p:spPr>
          <a:xfrm>
            <a:off x="283515" y="3172479"/>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38" name="TextBox 37">
            <a:extLst>
              <a:ext uri="{FF2B5EF4-FFF2-40B4-BE49-F238E27FC236}">
                <a16:creationId xmlns:a16="http://schemas.microsoft.com/office/drawing/2014/main" id="{ABB4C0D1-EF63-C47A-889B-1899430E7F23}"/>
              </a:ext>
            </a:extLst>
          </p:cNvPr>
          <p:cNvSpPr txBox="1"/>
          <p:nvPr/>
        </p:nvSpPr>
        <p:spPr>
          <a:xfrm>
            <a:off x="283515" y="4075923"/>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39" name="TextBox 38">
            <a:extLst>
              <a:ext uri="{FF2B5EF4-FFF2-40B4-BE49-F238E27FC236}">
                <a16:creationId xmlns:a16="http://schemas.microsoft.com/office/drawing/2014/main" id="{EE3375BA-B6A4-4554-E7A6-872FC51C0177}"/>
              </a:ext>
            </a:extLst>
          </p:cNvPr>
          <p:cNvSpPr txBox="1"/>
          <p:nvPr/>
        </p:nvSpPr>
        <p:spPr>
          <a:xfrm>
            <a:off x="276732" y="4983730"/>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40" name="TextBox 39">
            <a:extLst>
              <a:ext uri="{FF2B5EF4-FFF2-40B4-BE49-F238E27FC236}">
                <a16:creationId xmlns:a16="http://schemas.microsoft.com/office/drawing/2014/main" id="{F074F813-852B-B225-DAC7-07467FA5AF1C}"/>
              </a:ext>
            </a:extLst>
          </p:cNvPr>
          <p:cNvSpPr txBox="1"/>
          <p:nvPr/>
        </p:nvSpPr>
        <p:spPr>
          <a:xfrm>
            <a:off x="3388745" y="1348051"/>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41" name="TextBox 40">
            <a:extLst>
              <a:ext uri="{FF2B5EF4-FFF2-40B4-BE49-F238E27FC236}">
                <a16:creationId xmlns:a16="http://schemas.microsoft.com/office/drawing/2014/main" id="{1F961297-10E3-70EB-9AA5-FBED9C7D427F}"/>
              </a:ext>
            </a:extLst>
          </p:cNvPr>
          <p:cNvSpPr txBox="1"/>
          <p:nvPr/>
        </p:nvSpPr>
        <p:spPr>
          <a:xfrm>
            <a:off x="3388745" y="2250076"/>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42" name="TextBox 41">
            <a:extLst>
              <a:ext uri="{FF2B5EF4-FFF2-40B4-BE49-F238E27FC236}">
                <a16:creationId xmlns:a16="http://schemas.microsoft.com/office/drawing/2014/main" id="{1226DB99-1696-3D42-5528-7EAC90246A47}"/>
              </a:ext>
            </a:extLst>
          </p:cNvPr>
          <p:cNvSpPr txBox="1"/>
          <p:nvPr/>
        </p:nvSpPr>
        <p:spPr>
          <a:xfrm>
            <a:off x="3381380" y="3172479"/>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43" name="TextBox 42">
            <a:extLst>
              <a:ext uri="{FF2B5EF4-FFF2-40B4-BE49-F238E27FC236}">
                <a16:creationId xmlns:a16="http://schemas.microsoft.com/office/drawing/2014/main" id="{CFB74021-2277-3865-7EB7-140B40D3071C}"/>
              </a:ext>
            </a:extLst>
          </p:cNvPr>
          <p:cNvSpPr txBox="1"/>
          <p:nvPr/>
        </p:nvSpPr>
        <p:spPr>
          <a:xfrm>
            <a:off x="3381380" y="4104555"/>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44" name="TextBox 43">
            <a:extLst>
              <a:ext uri="{FF2B5EF4-FFF2-40B4-BE49-F238E27FC236}">
                <a16:creationId xmlns:a16="http://schemas.microsoft.com/office/drawing/2014/main" id="{6D4EBEEA-51A1-3997-002E-7B5220E08E69}"/>
              </a:ext>
            </a:extLst>
          </p:cNvPr>
          <p:cNvSpPr txBox="1"/>
          <p:nvPr/>
        </p:nvSpPr>
        <p:spPr>
          <a:xfrm>
            <a:off x="3381380" y="4927201"/>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45" name="TextBox 44">
            <a:extLst>
              <a:ext uri="{FF2B5EF4-FFF2-40B4-BE49-F238E27FC236}">
                <a16:creationId xmlns:a16="http://schemas.microsoft.com/office/drawing/2014/main" id="{D77014AE-55E9-1B37-5D90-A032F4176FB5}"/>
              </a:ext>
            </a:extLst>
          </p:cNvPr>
          <p:cNvSpPr txBox="1"/>
          <p:nvPr/>
        </p:nvSpPr>
        <p:spPr>
          <a:xfrm>
            <a:off x="6257591" y="1324561"/>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46" name="TextBox 45">
            <a:extLst>
              <a:ext uri="{FF2B5EF4-FFF2-40B4-BE49-F238E27FC236}">
                <a16:creationId xmlns:a16="http://schemas.microsoft.com/office/drawing/2014/main" id="{6B6A7F19-C4AE-ED70-A531-3FE56FE7908F}"/>
              </a:ext>
            </a:extLst>
          </p:cNvPr>
          <p:cNvSpPr txBox="1"/>
          <p:nvPr/>
        </p:nvSpPr>
        <p:spPr>
          <a:xfrm>
            <a:off x="6252439" y="2214992"/>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47" name="TextBox 46">
            <a:extLst>
              <a:ext uri="{FF2B5EF4-FFF2-40B4-BE49-F238E27FC236}">
                <a16:creationId xmlns:a16="http://schemas.microsoft.com/office/drawing/2014/main" id="{A0BABE99-97AB-8581-DECD-64C83722CAF8}"/>
              </a:ext>
            </a:extLst>
          </p:cNvPr>
          <p:cNvSpPr txBox="1"/>
          <p:nvPr/>
        </p:nvSpPr>
        <p:spPr>
          <a:xfrm>
            <a:off x="6261156" y="3181534"/>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48" name="TextBox 47">
            <a:extLst>
              <a:ext uri="{FF2B5EF4-FFF2-40B4-BE49-F238E27FC236}">
                <a16:creationId xmlns:a16="http://schemas.microsoft.com/office/drawing/2014/main" id="{2210411A-CD4D-28B2-57D1-846ECA4225D4}"/>
              </a:ext>
            </a:extLst>
          </p:cNvPr>
          <p:cNvSpPr txBox="1"/>
          <p:nvPr/>
        </p:nvSpPr>
        <p:spPr>
          <a:xfrm>
            <a:off x="6297599" y="4098853"/>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49" name="TextBox 48">
            <a:extLst>
              <a:ext uri="{FF2B5EF4-FFF2-40B4-BE49-F238E27FC236}">
                <a16:creationId xmlns:a16="http://schemas.microsoft.com/office/drawing/2014/main" id="{447D5C82-D112-EE6D-27EE-C6D1488B5A12}"/>
              </a:ext>
            </a:extLst>
          </p:cNvPr>
          <p:cNvSpPr txBox="1"/>
          <p:nvPr/>
        </p:nvSpPr>
        <p:spPr>
          <a:xfrm>
            <a:off x="6297599" y="4956008"/>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25F13DE-AFFE-2B53-1AC8-7A0053FCFEDF}"/>
                  </a:ext>
                </a:extLst>
              </p:cNvPr>
              <p:cNvSpPr txBox="1"/>
              <p:nvPr/>
            </p:nvSpPr>
            <p:spPr>
              <a:xfrm>
                <a:off x="6727038" y="1359872"/>
                <a:ext cx="15931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4</m:t>
                          </m:r>
                          <m:r>
                            <a:rPr lang="en-US" b="0" i="1" smtClean="0">
                              <a:latin typeface="Cambria Math" panose="02040503050406030204" pitchFamily="18" charset="0"/>
                            </a:rPr>
                            <m:t>𝑥</m:t>
                          </m:r>
                          <m:r>
                            <a:rPr lang="en-US" b="0" i="1" smtClean="0">
                              <a:latin typeface="Cambria Math" panose="02040503050406030204" pitchFamily="18" charset="0"/>
                            </a:rPr>
                            <m:t>−1</m:t>
                          </m:r>
                        </m:e>
                      </m:d>
                      <m:r>
                        <a:rPr lang="en-US" b="0" i="1" smtClean="0">
                          <a:latin typeface="Cambria Math" panose="02040503050406030204" pitchFamily="18" charset="0"/>
                        </a:rPr>
                        <m:t>&lt;38</m:t>
                      </m:r>
                    </m:oMath>
                  </m:oMathPara>
                </a14:m>
                <a:endParaRPr lang="en-US" dirty="0"/>
              </a:p>
            </p:txBody>
          </p:sp>
        </mc:Choice>
        <mc:Fallback xmlns="">
          <p:sp>
            <p:nvSpPr>
              <p:cNvPr id="2" name="TextBox 1">
                <a:extLst>
                  <a:ext uri="{FF2B5EF4-FFF2-40B4-BE49-F238E27FC236}">
                    <a16:creationId xmlns:a16="http://schemas.microsoft.com/office/drawing/2014/main" id="{025F13DE-AFFE-2B53-1AC8-7A0053FCFEDF}"/>
                  </a:ext>
                </a:extLst>
              </p:cNvPr>
              <p:cNvSpPr txBox="1">
                <a:spLocks noRot="1" noChangeAspect="1" noMove="1" noResize="1" noEditPoints="1" noAdjustHandles="1" noChangeArrowheads="1" noChangeShapeType="1" noTextEdit="1"/>
              </p:cNvSpPr>
              <p:nvPr/>
            </p:nvSpPr>
            <p:spPr>
              <a:xfrm>
                <a:off x="6727038" y="1359872"/>
                <a:ext cx="1593192" cy="276999"/>
              </a:xfrm>
              <a:prstGeom prst="rect">
                <a:avLst/>
              </a:prstGeom>
              <a:blipFill>
                <a:blip r:embed="rId12"/>
                <a:stretch>
                  <a:fillRect l="-3448" r="-3065"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4C0CD25-0BB6-E4A8-36F9-7EA4D2B1B6D1}"/>
                  </a:ext>
                </a:extLst>
              </p:cNvPr>
              <p:cNvSpPr txBox="1"/>
              <p:nvPr/>
            </p:nvSpPr>
            <p:spPr>
              <a:xfrm>
                <a:off x="6727038" y="4027542"/>
                <a:ext cx="1596143" cy="4725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−9−</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𝑥</m:t>
                          </m:r>
                        </m:num>
                        <m:den>
                          <m:r>
                            <a:rPr lang="en-US" b="0" i="1" smtClean="0">
                              <a:latin typeface="Cambria Math" panose="02040503050406030204" pitchFamily="18" charset="0"/>
                            </a:rPr>
                            <m:t>2</m:t>
                          </m:r>
                        </m:den>
                      </m:f>
                      <m:r>
                        <a:rPr lang="en-US" b="0" i="1" smtClean="0">
                          <a:latin typeface="Cambria Math" panose="02040503050406030204" pitchFamily="18" charset="0"/>
                        </a:rPr>
                        <m:t>+1</m:t>
                      </m:r>
                    </m:oMath>
                  </m:oMathPara>
                </a14:m>
                <a:endParaRPr lang="en-US" dirty="0"/>
              </a:p>
            </p:txBody>
          </p:sp>
        </mc:Choice>
        <mc:Fallback xmlns="">
          <p:sp>
            <p:nvSpPr>
              <p:cNvPr id="4" name="TextBox 3">
                <a:extLst>
                  <a:ext uri="{FF2B5EF4-FFF2-40B4-BE49-F238E27FC236}">
                    <a16:creationId xmlns:a16="http://schemas.microsoft.com/office/drawing/2014/main" id="{44C0CD25-0BB6-E4A8-36F9-7EA4D2B1B6D1}"/>
                  </a:ext>
                </a:extLst>
              </p:cNvPr>
              <p:cNvSpPr txBox="1">
                <a:spLocks noRot="1" noChangeAspect="1" noMove="1" noResize="1" noEditPoints="1" noAdjustHandles="1" noChangeArrowheads="1" noChangeShapeType="1" noTextEdit="1"/>
              </p:cNvSpPr>
              <p:nvPr/>
            </p:nvSpPr>
            <p:spPr>
              <a:xfrm>
                <a:off x="6727038" y="4027542"/>
                <a:ext cx="1596143" cy="4725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39B9854-5AEA-D3B9-DB43-133935D6C70B}"/>
                  </a:ext>
                </a:extLst>
              </p:cNvPr>
              <p:cNvSpPr txBox="1"/>
              <p:nvPr/>
            </p:nvSpPr>
            <p:spPr>
              <a:xfrm>
                <a:off x="3812204" y="4005691"/>
                <a:ext cx="1589731"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−4</m:t>
                      </m:r>
                    </m:oMath>
                  </m:oMathPara>
                </a14:m>
                <a:endParaRPr lang="en-US" dirty="0"/>
              </a:p>
            </p:txBody>
          </p:sp>
        </mc:Choice>
        <mc:Fallback xmlns="">
          <p:sp>
            <p:nvSpPr>
              <p:cNvPr id="6" name="TextBox 5">
                <a:extLst>
                  <a:ext uri="{FF2B5EF4-FFF2-40B4-BE49-F238E27FC236}">
                    <a16:creationId xmlns:a16="http://schemas.microsoft.com/office/drawing/2014/main" id="{139B9854-5AEA-D3B9-DB43-133935D6C70B}"/>
                  </a:ext>
                </a:extLst>
              </p:cNvPr>
              <p:cNvSpPr txBox="1">
                <a:spLocks noRot="1" noChangeAspect="1" noMove="1" noResize="1" noEditPoints="1" noAdjustHandles="1" noChangeArrowheads="1" noChangeShapeType="1" noTextEdit="1"/>
              </p:cNvSpPr>
              <p:nvPr/>
            </p:nvSpPr>
            <p:spPr>
              <a:xfrm>
                <a:off x="3812204" y="4005691"/>
                <a:ext cx="1589731" cy="51860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0A8224A-9E7A-1A84-B8D4-874F839EC78A}"/>
                  </a:ext>
                </a:extLst>
              </p:cNvPr>
              <p:cNvSpPr txBox="1"/>
              <p:nvPr/>
            </p:nvSpPr>
            <p:spPr>
              <a:xfrm>
                <a:off x="674642" y="3192681"/>
                <a:ext cx="18710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+1</m:t>
                          </m:r>
                        </m:e>
                      </m:d>
                      <m:r>
                        <a:rPr lang="en-US" b="0" i="1" smtClean="0">
                          <a:latin typeface="Cambria Math" panose="02040503050406030204" pitchFamily="18" charset="0"/>
                        </a:rPr>
                        <m:t>&lt;2</m:t>
                      </m:r>
                      <m:r>
                        <a:rPr lang="en-US" b="0" i="1" smtClean="0">
                          <a:latin typeface="Cambria Math" panose="02040503050406030204" pitchFamily="18" charset="0"/>
                        </a:rPr>
                        <m:t>𝑥</m:t>
                      </m:r>
                      <m:r>
                        <a:rPr lang="en-US" b="0" i="1" smtClean="0">
                          <a:latin typeface="Cambria Math" panose="02040503050406030204" pitchFamily="18" charset="0"/>
                        </a:rPr>
                        <m:t>+3</m:t>
                      </m:r>
                    </m:oMath>
                  </m:oMathPara>
                </a14:m>
                <a:endParaRPr lang="en-US" dirty="0"/>
              </a:p>
            </p:txBody>
          </p:sp>
        </mc:Choice>
        <mc:Fallback xmlns="">
          <p:sp>
            <p:nvSpPr>
              <p:cNvPr id="8" name="TextBox 7">
                <a:extLst>
                  <a:ext uri="{FF2B5EF4-FFF2-40B4-BE49-F238E27FC236}">
                    <a16:creationId xmlns:a16="http://schemas.microsoft.com/office/drawing/2014/main" id="{30A8224A-9E7A-1A84-B8D4-874F839EC78A}"/>
                  </a:ext>
                </a:extLst>
              </p:cNvPr>
              <p:cNvSpPr txBox="1">
                <a:spLocks noRot="1" noChangeAspect="1" noMove="1" noResize="1" noEditPoints="1" noAdjustHandles="1" noChangeArrowheads="1" noChangeShapeType="1" noTextEdit="1"/>
              </p:cNvSpPr>
              <p:nvPr/>
            </p:nvSpPr>
            <p:spPr>
              <a:xfrm>
                <a:off x="674642" y="3192681"/>
                <a:ext cx="1871089" cy="276999"/>
              </a:xfrm>
              <a:prstGeom prst="rect">
                <a:avLst/>
              </a:prstGeom>
              <a:blipFill>
                <a:blip r:embed="rId15"/>
                <a:stretch>
                  <a:fillRect l="-2606" r="-2280" b="-6667"/>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B93BECAE-9E9F-3EB1-D931-21524197B982}"/>
              </a:ext>
            </a:extLst>
          </p:cNvPr>
          <p:cNvPicPr>
            <a:picLocks noChangeAspect="1"/>
          </p:cNvPicPr>
          <p:nvPr/>
        </p:nvPicPr>
        <p:blipFill>
          <a:blip r:embed="rId16"/>
          <a:stretch>
            <a:fillRect/>
          </a:stretch>
        </p:blipFill>
        <p:spPr>
          <a:xfrm>
            <a:off x="548712" y="5771675"/>
            <a:ext cx="2057400" cy="561975"/>
          </a:xfrm>
          <a:prstGeom prst="rect">
            <a:avLst/>
          </a:prstGeom>
        </p:spPr>
      </p:pic>
      <p:pic>
        <p:nvPicPr>
          <p:cNvPr id="16" name="Picture 15">
            <a:extLst>
              <a:ext uri="{FF2B5EF4-FFF2-40B4-BE49-F238E27FC236}">
                <a16:creationId xmlns:a16="http://schemas.microsoft.com/office/drawing/2014/main" id="{2054FCC6-5F22-AEA4-CA91-DF5F2A898B30}"/>
              </a:ext>
            </a:extLst>
          </p:cNvPr>
          <p:cNvPicPr>
            <a:picLocks noChangeAspect="1"/>
          </p:cNvPicPr>
          <p:nvPr/>
        </p:nvPicPr>
        <p:blipFill>
          <a:blip r:embed="rId17"/>
          <a:stretch>
            <a:fillRect/>
          </a:stretch>
        </p:blipFill>
        <p:spPr>
          <a:xfrm>
            <a:off x="3812204" y="5811284"/>
            <a:ext cx="1657350" cy="533400"/>
          </a:xfrm>
          <a:prstGeom prst="rect">
            <a:avLst/>
          </a:prstGeom>
        </p:spPr>
      </p:pic>
      <p:pic>
        <p:nvPicPr>
          <p:cNvPr id="20" name="Picture 19">
            <a:extLst>
              <a:ext uri="{FF2B5EF4-FFF2-40B4-BE49-F238E27FC236}">
                <a16:creationId xmlns:a16="http://schemas.microsoft.com/office/drawing/2014/main" id="{C068E6D4-3713-7D65-BC73-EC025729AA94}"/>
              </a:ext>
            </a:extLst>
          </p:cNvPr>
          <p:cNvPicPr>
            <a:picLocks noChangeAspect="1"/>
          </p:cNvPicPr>
          <p:nvPr/>
        </p:nvPicPr>
        <p:blipFill>
          <a:blip r:embed="rId18"/>
          <a:stretch>
            <a:fillRect/>
          </a:stretch>
        </p:blipFill>
        <p:spPr>
          <a:xfrm>
            <a:off x="6743915" y="629007"/>
            <a:ext cx="1695450" cy="542925"/>
          </a:xfrm>
          <a:prstGeom prst="rect">
            <a:avLst/>
          </a:prstGeom>
        </p:spPr>
      </p:pic>
      <p:pic>
        <p:nvPicPr>
          <p:cNvPr id="24" name="Picture 23">
            <a:extLst>
              <a:ext uri="{FF2B5EF4-FFF2-40B4-BE49-F238E27FC236}">
                <a16:creationId xmlns:a16="http://schemas.microsoft.com/office/drawing/2014/main" id="{3E6714ED-0F4D-626D-9BBE-A61251B09233}"/>
              </a:ext>
            </a:extLst>
          </p:cNvPr>
          <p:cNvPicPr>
            <a:picLocks noChangeAspect="1"/>
          </p:cNvPicPr>
          <p:nvPr/>
        </p:nvPicPr>
        <p:blipFill>
          <a:blip r:embed="rId19"/>
          <a:stretch>
            <a:fillRect/>
          </a:stretch>
        </p:blipFill>
        <p:spPr>
          <a:xfrm>
            <a:off x="3829187" y="2337358"/>
            <a:ext cx="1428750" cy="238125"/>
          </a:xfrm>
          <a:prstGeom prst="rect">
            <a:avLst/>
          </a:prstGeom>
        </p:spPr>
      </p:pic>
      <p:pic>
        <p:nvPicPr>
          <p:cNvPr id="28" name="Picture 27">
            <a:extLst>
              <a:ext uri="{FF2B5EF4-FFF2-40B4-BE49-F238E27FC236}">
                <a16:creationId xmlns:a16="http://schemas.microsoft.com/office/drawing/2014/main" id="{38D2615C-D09F-3828-1951-03ADB66ADE9D}"/>
              </a:ext>
            </a:extLst>
          </p:cNvPr>
          <p:cNvPicPr>
            <a:picLocks noChangeAspect="1"/>
          </p:cNvPicPr>
          <p:nvPr/>
        </p:nvPicPr>
        <p:blipFill>
          <a:blip r:embed="rId20"/>
          <a:stretch>
            <a:fillRect/>
          </a:stretch>
        </p:blipFill>
        <p:spPr>
          <a:xfrm>
            <a:off x="3788046" y="557845"/>
            <a:ext cx="1895475" cy="504825"/>
          </a:xfrm>
          <a:prstGeom prst="rect">
            <a:avLst/>
          </a:prstGeom>
        </p:spPr>
      </p:pic>
      <p:pic>
        <p:nvPicPr>
          <p:cNvPr id="34" name="Picture 33">
            <a:extLst>
              <a:ext uri="{FF2B5EF4-FFF2-40B4-BE49-F238E27FC236}">
                <a16:creationId xmlns:a16="http://schemas.microsoft.com/office/drawing/2014/main" id="{3D83BFDD-3A80-1C98-5552-BCDAB9DC297F}"/>
              </a:ext>
            </a:extLst>
          </p:cNvPr>
          <p:cNvPicPr>
            <a:picLocks noChangeAspect="1"/>
          </p:cNvPicPr>
          <p:nvPr/>
        </p:nvPicPr>
        <p:blipFill>
          <a:blip r:embed="rId21"/>
          <a:stretch>
            <a:fillRect/>
          </a:stretch>
        </p:blipFill>
        <p:spPr>
          <a:xfrm>
            <a:off x="6371154" y="5837187"/>
            <a:ext cx="2733675" cy="590550"/>
          </a:xfrm>
          <a:prstGeom prst="rect">
            <a:avLst/>
          </a:prstGeom>
        </p:spPr>
      </p:pic>
      <p:pic>
        <p:nvPicPr>
          <p:cNvPr id="51" name="Picture 50">
            <a:extLst>
              <a:ext uri="{FF2B5EF4-FFF2-40B4-BE49-F238E27FC236}">
                <a16:creationId xmlns:a16="http://schemas.microsoft.com/office/drawing/2014/main" id="{9B085F78-A6B7-08E5-1EB7-50B54D1D277A}"/>
              </a:ext>
            </a:extLst>
          </p:cNvPr>
          <p:cNvPicPr>
            <a:picLocks noChangeAspect="1"/>
          </p:cNvPicPr>
          <p:nvPr/>
        </p:nvPicPr>
        <p:blipFill rotWithShape="1">
          <a:blip r:embed="rId22"/>
          <a:srcRect t="6508"/>
          <a:stretch/>
        </p:blipFill>
        <p:spPr>
          <a:xfrm>
            <a:off x="805828" y="454029"/>
            <a:ext cx="1601757" cy="569054"/>
          </a:xfrm>
          <a:prstGeom prst="rect">
            <a:avLst/>
          </a:prstGeom>
        </p:spPr>
      </p:pic>
      <p:sp>
        <p:nvSpPr>
          <p:cNvPr id="52" name="TextBox 51">
            <a:extLst>
              <a:ext uri="{FF2B5EF4-FFF2-40B4-BE49-F238E27FC236}">
                <a16:creationId xmlns:a16="http://schemas.microsoft.com/office/drawing/2014/main" id="{C57C6651-25AD-6788-3192-48B275234755}"/>
              </a:ext>
            </a:extLst>
          </p:cNvPr>
          <p:cNvSpPr txBox="1"/>
          <p:nvPr/>
        </p:nvSpPr>
        <p:spPr>
          <a:xfrm>
            <a:off x="3270480" y="610314"/>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53" name="TextBox 52">
            <a:extLst>
              <a:ext uri="{FF2B5EF4-FFF2-40B4-BE49-F238E27FC236}">
                <a16:creationId xmlns:a16="http://schemas.microsoft.com/office/drawing/2014/main" id="{57EA1B85-171B-A1BB-D3D1-E009541954BF}"/>
              </a:ext>
            </a:extLst>
          </p:cNvPr>
          <p:cNvSpPr txBox="1"/>
          <p:nvPr/>
        </p:nvSpPr>
        <p:spPr>
          <a:xfrm>
            <a:off x="327636" y="524350"/>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54" name="TextBox 53">
            <a:extLst>
              <a:ext uri="{FF2B5EF4-FFF2-40B4-BE49-F238E27FC236}">
                <a16:creationId xmlns:a16="http://schemas.microsoft.com/office/drawing/2014/main" id="{0FB63A5D-F5FB-5490-A793-9AF0DC4357BD}"/>
              </a:ext>
            </a:extLst>
          </p:cNvPr>
          <p:cNvSpPr txBox="1"/>
          <p:nvPr/>
        </p:nvSpPr>
        <p:spPr>
          <a:xfrm>
            <a:off x="172865" y="5837187"/>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55" name="TextBox 54">
            <a:extLst>
              <a:ext uri="{FF2B5EF4-FFF2-40B4-BE49-F238E27FC236}">
                <a16:creationId xmlns:a16="http://schemas.microsoft.com/office/drawing/2014/main" id="{98B8E53F-A6CD-1043-E3CF-0D0F30148354}"/>
              </a:ext>
            </a:extLst>
          </p:cNvPr>
          <p:cNvSpPr txBox="1"/>
          <p:nvPr/>
        </p:nvSpPr>
        <p:spPr>
          <a:xfrm>
            <a:off x="3388745" y="5793497"/>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56" name="TextBox 55">
            <a:extLst>
              <a:ext uri="{FF2B5EF4-FFF2-40B4-BE49-F238E27FC236}">
                <a16:creationId xmlns:a16="http://schemas.microsoft.com/office/drawing/2014/main" id="{D94D4982-4765-0AB8-00A6-81C41C13B43E}"/>
              </a:ext>
            </a:extLst>
          </p:cNvPr>
          <p:cNvSpPr txBox="1"/>
          <p:nvPr/>
        </p:nvSpPr>
        <p:spPr>
          <a:xfrm>
            <a:off x="6014169" y="5912784"/>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
        <p:nvSpPr>
          <p:cNvPr id="57" name="TextBox 56">
            <a:extLst>
              <a:ext uri="{FF2B5EF4-FFF2-40B4-BE49-F238E27FC236}">
                <a16:creationId xmlns:a16="http://schemas.microsoft.com/office/drawing/2014/main" id="{33594CA1-1A94-D43A-8B03-4C2C801AF7A3}"/>
              </a:ext>
            </a:extLst>
          </p:cNvPr>
          <p:cNvSpPr txBox="1"/>
          <p:nvPr/>
        </p:nvSpPr>
        <p:spPr>
          <a:xfrm>
            <a:off x="6261156" y="703563"/>
            <a:ext cx="438817" cy="369332"/>
          </a:xfrm>
          <a:prstGeom prst="rect">
            <a:avLst/>
          </a:prstGeom>
          <a:noFill/>
        </p:spPr>
        <p:txBody>
          <a:bodyPr wrap="square">
            <a:spAutoFit/>
          </a:bodyPr>
          <a:lstStyle/>
          <a:p>
            <a:pPr marL="285750" indent="-285750">
              <a:buFont typeface="Wingdings" panose="05000000000000000000" pitchFamily="2" charset="2"/>
              <a:buChar char="Ø"/>
            </a:pPr>
            <a:r>
              <a:rPr lang="en-US" dirty="0"/>
              <a:t> </a:t>
            </a:r>
          </a:p>
        </p:txBody>
      </p:sp>
    </p:spTree>
    <p:extLst>
      <p:ext uri="{BB962C8B-B14F-4D97-AF65-F5344CB8AC3E}">
        <p14:creationId xmlns:p14="http://schemas.microsoft.com/office/powerpoint/2010/main" val="144348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ummer School Reading And Learning Poster Background | Poster background  design, Paper background design, Background design">
            <a:extLst>
              <a:ext uri="{FF2B5EF4-FFF2-40B4-BE49-F238E27FC236}">
                <a16:creationId xmlns:a16="http://schemas.microsoft.com/office/drawing/2014/main" id="{AF9BA88D-4B39-439C-91E5-1DA200933914}"/>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tomic Habits: An Easy &amp; Proven Way to Build Good Habits &amp; Break Bad O –  Brave + Kind Bookshop">
            <a:extLst>
              <a:ext uri="{FF2B5EF4-FFF2-40B4-BE49-F238E27FC236}">
                <a16:creationId xmlns:a16="http://schemas.microsoft.com/office/drawing/2014/main" id="{90BE4122-F2FE-41C1-BA72-28A7F51157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4689" y="62148"/>
            <a:ext cx="2287750" cy="28334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مراجعة كتاب العادات الذرية - مفيد مراجعة كتاب العادات الذرية">
            <a:extLst>
              <a:ext uri="{FF2B5EF4-FFF2-40B4-BE49-F238E27FC236}">
                <a16:creationId xmlns:a16="http://schemas.microsoft.com/office/drawing/2014/main" id="{83FDFCA9-AE67-4CA6-B1AB-4C5D4769E84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500" r="20833"/>
          <a:stretch/>
        </p:blipFill>
        <p:spPr bwMode="auto">
          <a:xfrm>
            <a:off x="91561" y="57752"/>
            <a:ext cx="3111122" cy="28378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Reading cartoon bee">
            <a:extLst>
              <a:ext uri="{FF2B5EF4-FFF2-40B4-BE49-F238E27FC236}">
                <a16:creationId xmlns:a16="http://schemas.microsoft.com/office/drawing/2014/main" id="{C7FF85C5-A8F9-4640-AC2A-7C4D11B20E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9834" y="3365755"/>
            <a:ext cx="1157459" cy="1539270"/>
          </a:xfrm>
          <a:prstGeom prst="rect">
            <a:avLst/>
          </a:prstGeom>
        </p:spPr>
      </p:pic>
      <p:sp>
        <p:nvSpPr>
          <p:cNvPr id="8" name="TextBox 7">
            <a:extLst>
              <a:ext uri="{FF2B5EF4-FFF2-40B4-BE49-F238E27FC236}">
                <a16:creationId xmlns:a16="http://schemas.microsoft.com/office/drawing/2014/main" id="{23702EE5-458D-4BB5-9569-48AEC3373968}"/>
              </a:ext>
            </a:extLst>
          </p:cNvPr>
          <p:cNvSpPr txBox="1"/>
          <p:nvPr/>
        </p:nvSpPr>
        <p:spPr>
          <a:xfrm>
            <a:off x="685800" y="3599527"/>
            <a:ext cx="5867400" cy="2554545"/>
          </a:xfrm>
          <a:prstGeom prst="rect">
            <a:avLst/>
          </a:prstGeom>
          <a:noFill/>
        </p:spPr>
        <p:txBody>
          <a:bodyPr wrap="square">
            <a:spAutoFit/>
          </a:bodyPr>
          <a:lstStyle/>
          <a:p>
            <a:pPr algn="ctr"/>
            <a:r>
              <a:rPr lang="en-US" sz="2000" b="1" dirty="0">
                <a:latin typeface="Amasis MT Pro" panose="02040504050005020304" pitchFamily="18" charset="0"/>
              </a:rPr>
              <a:t>Why must we read?</a:t>
            </a:r>
          </a:p>
          <a:p>
            <a:endParaRPr lang="en-US" sz="2000" dirty="0">
              <a:latin typeface="Amasis MT Pro" panose="02040504050005020304" pitchFamily="18" charset="0"/>
            </a:endParaRPr>
          </a:p>
          <a:p>
            <a:pPr algn="just"/>
            <a:r>
              <a:rPr lang="en-US" sz="2000" dirty="0">
                <a:latin typeface="Amasis MT Pro" panose="02040504050005020304" pitchFamily="18" charset="0"/>
              </a:rPr>
              <a:t>Reading is good for you because it </a:t>
            </a:r>
            <a:r>
              <a:rPr lang="en-US" sz="2000" b="1" dirty="0">
                <a:latin typeface="Amasis MT Pro" panose="02040504050005020304" pitchFamily="18" charset="0"/>
              </a:rPr>
              <a:t>improves</a:t>
            </a:r>
            <a:r>
              <a:rPr lang="en-US" sz="2000" dirty="0">
                <a:latin typeface="Amasis MT Pro" panose="02040504050005020304" pitchFamily="18" charset="0"/>
              </a:rPr>
              <a:t> your </a:t>
            </a:r>
            <a:r>
              <a:rPr lang="en-US" sz="2000" b="1" dirty="0">
                <a:latin typeface="Amasis MT Pro" panose="02040504050005020304" pitchFamily="18" charset="0"/>
              </a:rPr>
              <a:t>focus</a:t>
            </a:r>
            <a:r>
              <a:rPr lang="en-US" sz="2000" dirty="0">
                <a:latin typeface="Amasis MT Pro" panose="02040504050005020304" pitchFamily="18" charset="0"/>
              </a:rPr>
              <a:t>, </a:t>
            </a:r>
            <a:r>
              <a:rPr lang="en-US" sz="2000" b="1" dirty="0">
                <a:latin typeface="Amasis MT Pro" panose="02040504050005020304" pitchFamily="18" charset="0"/>
              </a:rPr>
              <a:t>memory</a:t>
            </a:r>
            <a:r>
              <a:rPr lang="en-US" sz="2000" dirty="0">
                <a:latin typeface="Amasis MT Pro" panose="02040504050005020304" pitchFamily="18" charset="0"/>
              </a:rPr>
              <a:t>, </a:t>
            </a:r>
            <a:r>
              <a:rPr lang="en-US" sz="2000" b="1" dirty="0">
                <a:latin typeface="Amasis MT Pro" panose="02040504050005020304" pitchFamily="18" charset="0"/>
              </a:rPr>
              <a:t>empathy</a:t>
            </a:r>
            <a:r>
              <a:rPr lang="en-US" sz="2000" dirty="0">
                <a:latin typeface="Amasis MT Pro" panose="02040504050005020304" pitchFamily="18" charset="0"/>
              </a:rPr>
              <a:t>, and </a:t>
            </a:r>
            <a:r>
              <a:rPr lang="en-US" sz="2000" b="1" dirty="0">
                <a:latin typeface="Amasis MT Pro" panose="02040504050005020304" pitchFamily="18" charset="0"/>
              </a:rPr>
              <a:t>communication</a:t>
            </a:r>
            <a:r>
              <a:rPr lang="en-US" sz="2000" dirty="0">
                <a:latin typeface="Amasis MT Pro" panose="02040504050005020304" pitchFamily="18" charset="0"/>
              </a:rPr>
              <a:t> </a:t>
            </a:r>
            <a:r>
              <a:rPr lang="en-US" sz="2000" b="1" dirty="0">
                <a:latin typeface="Amasis MT Pro" panose="02040504050005020304" pitchFamily="18" charset="0"/>
              </a:rPr>
              <a:t>skills</a:t>
            </a:r>
            <a:r>
              <a:rPr lang="en-US" sz="2000" dirty="0">
                <a:latin typeface="Amasis MT Pro" panose="02040504050005020304" pitchFamily="18" charset="0"/>
              </a:rPr>
              <a:t>. It can </a:t>
            </a:r>
            <a:r>
              <a:rPr lang="en-US" sz="2000" u="sng" dirty="0">
                <a:latin typeface="Amasis MT Pro" panose="02040504050005020304" pitchFamily="18" charset="0"/>
              </a:rPr>
              <a:t>reduce stress</a:t>
            </a:r>
            <a:r>
              <a:rPr lang="en-US" sz="2000" dirty="0">
                <a:latin typeface="Amasis MT Pro" panose="02040504050005020304" pitchFamily="18" charset="0"/>
              </a:rPr>
              <a:t>, </a:t>
            </a:r>
            <a:r>
              <a:rPr lang="en-US" sz="2000" u="sng" dirty="0">
                <a:latin typeface="Amasis MT Pro" panose="02040504050005020304" pitchFamily="18" charset="0"/>
              </a:rPr>
              <a:t>improve your mental health</a:t>
            </a:r>
            <a:r>
              <a:rPr lang="en-US" sz="2000" dirty="0">
                <a:latin typeface="Amasis MT Pro" panose="02040504050005020304" pitchFamily="18" charset="0"/>
              </a:rPr>
              <a:t>, and help you </a:t>
            </a:r>
            <a:r>
              <a:rPr lang="en-US" sz="2000" u="sng" dirty="0">
                <a:latin typeface="Amasis MT Pro" panose="02040504050005020304" pitchFamily="18" charset="0"/>
              </a:rPr>
              <a:t>live longer</a:t>
            </a:r>
            <a:r>
              <a:rPr lang="en-US" sz="2000" dirty="0">
                <a:latin typeface="Amasis MT Pro" panose="02040504050005020304" pitchFamily="18" charset="0"/>
              </a:rPr>
              <a:t>. Reading also allows you to learn new things to </a:t>
            </a:r>
            <a:r>
              <a:rPr lang="en-US" sz="2000" u="sng" dirty="0">
                <a:latin typeface="Amasis MT Pro" panose="02040504050005020304" pitchFamily="18" charset="0"/>
              </a:rPr>
              <a:t>help you succeed</a:t>
            </a:r>
            <a:r>
              <a:rPr lang="en-US" sz="2000" dirty="0">
                <a:latin typeface="Amasis MT Pro" panose="02040504050005020304" pitchFamily="18" charset="0"/>
              </a:rPr>
              <a:t> in your </a:t>
            </a:r>
            <a:r>
              <a:rPr lang="en-US" sz="2000" i="1" dirty="0">
                <a:latin typeface="Amasis MT Pro" panose="02040504050005020304" pitchFamily="18" charset="0"/>
              </a:rPr>
              <a:t>work</a:t>
            </a:r>
            <a:r>
              <a:rPr lang="en-US" sz="2000" dirty="0">
                <a:latin typeface="Amasis MT Pro" panose="02040504050005020304" pitchFamily="18" charset="0"/>
              </a:rPr>
              <a:t> and </a:t>
            </a:r>
            <a:r>
              <a:rPr lang="en-US" sz="2000" i="1" dirty="0">
                <a:latin typeface="Amasis MT Pro" panose="02040504050005020304" pitchFamily="18" charset="0"/>
              </a:rPr>
              <a:t>relationships</a:t>
            </a:r>
            <a:r>
              <a:rPr lang="en-US" sz="2000" dirty="0">
                <a:latin typeface="Amasis MT Pro" panose="02040504050005020304" pitchFamily="18" charset="0"/>
              </a:rPr>
              <a:t>.</a:t>
            </a:r>
          </a:p>
        </p:txBody>
      </p:sp>
      <p:sp>
        <p:nvSpPr>
          <p:cNvPr id="12" name="TextBox 11">
            <a:extLst>
              <a:ext uri="{FF2B5EF4-FFF2-40B4-BE49-F238E27FC236}">
                <a16:creationId xmlns:a16="http://schemas.microsoft.com/office/drawing/2014/main" id="{62262A77-8431-4259-82DF-778A1C393F43}"/>
              </a:ext>
            </a:extLst>
          </p:cNvPr>
          <p:cNvSpPr txBox="1"/>
          <p:nvPr/>
        </p:nvSpPr>
        <p:spPr>
          <a:xfrm>
            <a:off x="3215219" y="322514"/>
            <a:ext cx="3337981" cy="2308324"/>
          </a:xfrm>
          <a:prstGeom prst="rect">
            <a:avLst/>
          </a:prstGeom>
          <a:noFill/>
        </p:spPr>
        <p:txBody>
          <a:bodyPr wrap="square">
            <a:spAutoFit/>
          </a:bodyPr>
          <a:lstStyle/>
          <a:p>
            <a:pPr algn="just"/>
            <a:r>
              <a:rPr lang="en-US" dirty="0">
                <a:latin typeface="Amasis MT Pro" panose="02040504050005020304" pitchFamily="18" charset="0"/>
              </a:rPr>
              <a:t> Atomic Habits is the definitive guide to </a:t>
            </a:r>
            <a:r>
              <a:rPr lang="en-US" b="1" dirty="0">
                <a:latin typeface="Amasis MT Pro" panose="02040504050005020304" pitchFamily="18" charset="0"/>
              </a:rPr>
              <a:t>breaking bad behaviors </a:t>
            </a:r>
            <a:r>
              <a:rPr lang="en-US" dirty="0">
                <a:latin typeface="Amasis MT Pro" panose="02040504050005020304" pitchFamily="18" charset="0"/>
              </a:rPr>
              <a:t>and </a:t>
            </a:r>
            <a:r>
              <a:rPr lang="en-US" b="1" dirty="0">
                <a:latin typeface="Amasis MT Pro" panose="02040504050005020304" pitchFamily="18" charset="0"/>
              </a:rPr>
              <a:t>adopting good ones</a:t>
            </a:r>
            <a:r>
              <a:rPr lang="en-US" dirty="0">
                <a:latin typeface="Amasis MT Pro" panose="02040504050005020304" pitchFamily="18" charset="0"/>
              </a:rPr>
              <a:t> in four steps, showing you how small, incremental, everyday routines compound into massive, positive change over time.</a:t>
            </a:r>
          </a:p>
        </p:txBody>
      </p:sp>
    </p:spTree>
    <p:extLst>
      <p:ext uri="{BB962C8B-B14F-4D97-AF65-F5344CB8AC3E}">
        <p14:creationId xmlns:p14="http://schemas.microsoft.com/office/powerpoint/2010/main" val="3689992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Freeform: Shape 615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55" name="Right Triangle 615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descr="Ten Amazing Benefits of Reading Books Fine Art Print. Multiple - Etsy  Ireland">
            <a:extLst>
              <a:ext uri="{FF2B5EF4-FFF2-40B4-BE49-F238E27FC236}">
                <a16:creationId xmlns:a16="http://schemas.microsoft.com/office/drawing/2014/main" id="{0CB8CDDE-263B-425E-A3C7-2CA1E1C4C2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38049" y="647700"/>
            <a:ext cx="4241482" cy="5562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x Meow">
            <a:extLst>
              <a:ext uri="{FF2B5EF4-FFF2-40B4-BE49-F238E27FC236}">
                <a16:creationId xmlns:a16="http://schemas.microsoft.com/office/drawing/2014/main" id="{9A377C41-E90F-40A0-9BC1-41210EEBB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780" y="533400"/>
            <a:ext cx="1905000" cy="1905000"/>
          </a:xfrm>
          <a:prstGeom prst="rect">
            <a:avLst/>
          </a:prstGeom>
        </p:spPr>
      </p:pic>
    </p:spTree>
    <p:extLst>
      <p:ext uri="{BB962C8B-B14F-4D97-AF65-F5344CB8AC3E}">
        <p14:creationId xmlns:p14="http://schemas.microsoft.com/office/powerpoint/2010/main" val="2492091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hool math drawing tools background Stock Photo by ©pixeldreams 19597183">
            <a:extLst>
              <a:ext uri="{FF2B5EF4-FFF2-40B4-BE49-F238E27FC236}">
                <a16:creationId xmlns:a16="http://schemas.microsoft.com/office/drawing/2014/main" id="{98D933B3-454C-4326-87B9-5BFF237595AA}"/>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7CD5265-0504-4AC6-8C93-1A366BA9E166}"/>
              </a:ext>
            </a:extLst>
          </p:cNvPr>
          <p:cNvSpPr/>
          <p:nvPr/>
        </p:nvSpPr>
        <p:spPr>
          <a:xfrm>
            <a:off x="2667000" y="1676400"/>
            <a:ext cx="4724400" cy="1066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85F892-889B-42A0-BD98-802A558AF082}"/>
                  </a:ext>
                </a:extLst>
              </p:cNvPr>
              <p:cNvSpPr>
                <a:spLocks noGrp="1"/>
              </p:cNvSpPr>
              <p:nvPr>
                <p:ph idx="1"/>
              </p:nvPr>
            </p:nvSpPr>
            <p:spPr>
              <a:xfrm>
                <a:off x="762786" y="1905000"/>
                <a:ext cx="8382000" cy="4297363"/>
              </a:xfrm>
            </p:spPr>
            <p:txBody>
              <a:bodyPr/>
              <a:lstStyle/>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a:rPr>
                            <m:t>(</m:t>
                          </m:r>
                          <m:r>
                            <a:rPr lang="en-US" i="1">
                              <a:latin typeface="Cambria Math"/>
                            </a:rPr>
                            <m:t>𝑎</m:t>
                          </m:r>
                          <m:r>
                            <a:rPr lang="en-US" i="1">
                              <a:latin typeface="Cambria Math"/>
                            </a:rPr>
                            <m:t>+</m:t>
                          </m:r>
                          <m:r>
                            <a:rPr lang="en-US" i="1">
                              <a:latin typeface="Cambria Math"/>
                            </a:rPr>
                            <m:t>𝑏</m:t>
                          </m:r>
                          <m:r>
                            <a:rPr lang="en-US" i="1">
                              <a:latin typeface="Cambria Math"/>
                            </a:rPr>
                            <m:t>)</m:t>
                          </m:r>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r>
                            <a:rPr lang="en-US" i="1">
                              <a:latin typeface="Cambria Math"/>
                            </a:rPr>
                            <m:t>𝑎</m:t>
                          </m:r>
                        </m:e>
                        <m:sup>
                          <m:r>
                            <a:rPr lang="en-US" i="1">
                              <a:latin typeface="Cambria Math"/>
                            </a:rPr>
                            <m:t>2</m:t>
                          </m:r>
                        </m:sup>
                      </m:sSup>
                      <m:r>
                        <a:rPr lang="en-US" i="1">
                          <a:latin typeface="Cambria Math"/>
                        </a:rPr>
                        <m:t>+2</m:t>
                      </m:r>
                      <m:r>
                        <a:rPr lang="en-US" i="1">
                          <a:latin typeface="Cambria Math"/>
                        </a:rPr>
                        <m:t>𝑎𝑏</m:t>
                      </m:r>
                      <m:r>
                        <a:rPr lang="en-US" i="1">
                          <a:latin typeface="Cambria Math"/>
                        </a:rPr>
                        <m:t>+</m:t>
                      </m:r>
                      <m:sSup>
                        <m:sSupPr>
                          <m:ctrlPr>
                            <a:rPr lang="en-US" i="1">
                              <a:latin typeface="Cambria Math" panose="02040503050406030204" pitchFamily="18" charset="0"/>
                            </a:rPr>
                          </m:ctrlPr>
                        </m:sSupPr>
                        <m:e>
                          <m:r>
                            <a:rPr lang="en-US" i="1">
                              <a:latin typeface="Cambria Math"/>
                            </a:rPr>
                            <m:t>𝑏</m:t>
                          </m:r>
                        </m:e>
                        <m:sup>
                          <m:r>
                            <a:rPr lang="en-US" i="1">
                              <a:latin typeface="Cambria Math"/>
                            </a:rPr>
                            <m:t>2</m:t>
                          </m:r>
                        </m:sup>
                      </m:sSup>
                    </m:oMath>
                  </m:oMathPara>
                </a14:m>
                <a:endParaRPr lang="en-US" dirty="0"/>
              </a:p>
              <a:p>
                <a:endParaRPr lang="en-US" dirty="0"/>
              </a:p>
              <a:p>
                <a:endParaRPr lang="en-US" dirty="0"/>
              </a:p>
              <a:p>
                <a14:m>
                  <m:oMath xmlns:m="http://schemas.openxmlformats.org/officeDocument/2006/math">
                    <m:sSup>
                      <m:sSupPr>
                        <m:ctrlPr>
                          <a:rPr lang="en-US" i="1" smtClean="0">
                            <a:latin typeface="Cambria Math" panose="02040503050406030204" pitchFamily="18" charset="0"/>
                          </a:rPr>
                        </m:ctrlPr>
                      </m:sSupPr>
                      <m:e>
                        <m:r>
                          <a:rPr lang="en-US" i="1">
                            <a:latin typeface="Cambria Math"/>
                          </a:rPr>
                          <m:t>(</m:t>
                        </m:r>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i="1">
                            <a:latin typeface="Cambria Math"/>
                          </a:rPr>
                          <m:t>+</m:t>
                        </m:r>
                        <m:r>
                          <a:rPr lang="en-US" b="0" i="1" smtClean="0">
                            <a:latin typeface="Cambria Math" panose="02040503050406030204" pitchFamily="18" charset="0"/>
                          </a:rPr>
                          <m:t>5</m:t>
                        </m:r>
                        <m:r>
                          <a:rPr lang="en-US" i="1">
                            <a:latin typeface="Cambria Math"/>
                          </a:rPr>
                          <m:t>)</m:t>
                        </m:r>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e>
                      <m:sup>
                        <m:r>
                          <a:rPr lang="en-US" i="1">
                            <a:latin typeface="Cambria Math"/>
                          </a:rPr>
                          <m:t>2</m:t>
                        </m:r>
                      </m:sup>
                    </m:sSup>
                    <m:r>
                      <a:rPr lang="en-US" i="1">
                        <a:latin typeface="Cambria Math"/>
                      </a:rPr>
                      <m:t>+2</m:t>
                    </m:r>
                    <m:r>
                      <a:rPr lang="en-US"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m:t>
                            </m:r>
                          </m:sup>
                        </m:sSup>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5</m:t>
                        </m:r>
                      </m:e>
                    </m:d>
                    <m:r>
                      <a:rPr lang="en-US" i="1">
                        <a:latin typeface="Cambria Math"/>
                      </a:rPr>
                      <m:t>+</m:t>
                    </m:r>
                    <m:sSup>
                      <m:sSupPr>
                        <m:ctrlPr>
                          <a:rPr lang="en-US" i="1">
                            <a:latin typeface="Cambria Math" panose="02040503050406030204" pitchFamily="18" charset="0"/>
                          </a:rPr>
                        </m:ctrlPr>
                      </m:sSupPr>
                      <m:e>
                        <m:r>
                          <a:rPr lang="en-US" b="0" i="1" smtClean="0">
                            <a:latin typeface="Cambria Math" panose="02040503050406030204" pitchFamily="18" charset="0"/>
                          </a:rPr>
                          <m:t>5</m:t>
                        </m:r>
                      </m:e>
                      <m:sup>
                        <m:r>
                          <a:rPr lang="en-US" i="1">
                            <a:latin typeface="Cambria Math"/>
                          </a:rPr>
                          <m:t>2</m:t>
                        </m:r>
                      </m:sup>
                    </m:sSup>
                    <m:r>
                      <a:rPr lang="en-US" b="0" i="1" smtClean="0">
                        <a:latin typeface="Cambria Math" panose="02040503050406030204" pitchFamily="18" charset="0"/>
                      </a:rPr>
                      <m:t>= </m:t>
                    </m:r>
                    <m:sSup>
                      <m:sSupPr>
                        <m:ctrlPr>
                          <a:rPr lang="en-US" b="0" i="1" smtClean="0">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4</m:t>
                        </m:r>
                        <m:r>
                          <a:rPr lang="en-US" b="0" i="1" smtClean="0">
                            <a:solidFill>
                              <a:schemeClr val="accent2"/>
                            </a:solidFill>
                            <a:latin typeface="Cambria Math" panose="02040503050406030204" pitchFamily="18" charset="0"/>
                          </a:rPr>
                          <m:t>𝑥</m:t>
                        </m:r>
                      </m:e>
                      <m:sup>
                        <m:r>
                          <a:rPr lang="en-US" b="0" i="1" smtClean="0">
                            <a:solidFill>
                              <a:schemeClr val="accent2"/>
                            </a:solidFill>
                            <a:latin typeface="Cambria Math" panose="02040503050406030204" pitchFamily="18" charset="0"/>
                          </a:rPr>
                          <m:t>4</m:t>
                        </m:r>
                      </m:sup>
                    </m:sSup>
                    <m:r>
                      <a:rPr lang="en-US" b="0" i="1" smtClean="0">
                        <a:solidFill>
                          <a:schemeClr val="accent2"/>
                        </a:solidFill>
                        <a:latin typeface="Cambria Math" panose="02040503050406030204" pitchFamily="18" charset="0"/>
                      </a:rPr>
                      <m:t>+20</m:t>
                    </m:r>
                    <m:sSup>
                      <m:sSupPr>
                        <m:ctrlPr>
                          <a:rPr lang="en-US" b="0" i="1" smtClean="0">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𝑥</m:t>
                        </m:r>
                      </m:e>
                      <m:sup>
                        <m:r>
                          <a:rPr lang="en-US" b="0" i="1" smtClean="0">
                            <a:solidFill>
                              <a:schemeClr val="accent2"/>
                            </a:solidFill>
                            <a:latin typeface="Cambria Math" panose="02040503050406030204" pitchFamily="18" charset="0"/>
                          </a:rPr>
                          <m:t>2</m:t>
                        </m:r>
                      </m:sup>
                    </m:sSup>
                    <m:r>
                      <a:rPr lang="en-US" b="0" i="1" smtClean="0">
                        <a:solidFill>
                          <a:schemeClr val="accent2"/>
                        </a:solidFill>
                        <a:latin typeface="Cambria Math" panose="02040503050406030204" pitchFamily="18" charset="0"/>
                      </a:rPr>
                      <m:t>+25</m:t>
                    </m:r>
                  </m:oMath>
                </a14:m>
                <a:endParaRPr lang="en-US" dirty="0"/>
              </a:p>
            </p:txBody>
          </p:sp>
        </mc:Choice>
        <mc:Fallback xmlns="">
          <p:sp>
            <p:nvSpPr>
              <p:cNvPr id="3" name="Content Placeholder 2">
                <a:extLst>
                  <a:ext uri="{FF2B5EF4-FFF2-40B4-BE49-F238E27FC236}">
                    <a16:creationId xmlns:a16="http://schemas.microsoft.com/office/drawing/2014/main" id="{C785F892-889B-42A0-BD98-802A558AF082}"/>
                  </a:ext>
                </a:extLst>
              </p:cNvPr>
              <p:cNvSpPr>
                <a:spLocks noGrp="1" noRot="1" noChangeAspect="1" noMove="1" noResize="1" noEditPoints="1" noAdjustHandles="1" noChangeArrowheads="1" noChangeShapeType="1" noTextEdit="1"/>
              </p:cNvSpPr>
              <p:nvPr>
                <p:ph idx="1"/>
              </p:nvPr>
            </p:nvSpPr>
            <p:spPr>
              <a:xfrm>
                <a:off x="762786" y="1905000"/>
                <a:ext cx="8382000" cy="4297363"/>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4497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chool Supplies Borders PNG Transparent, Creative Math School Supplies  Border Elements, Mathematics, Ruler, Learning Tool PNG Image For Free  Download | Creative math, Math design, Math wallpaper">
            <a:extLst>
              <a:ext uri="{FF2B5EF4-FFF2-40B4-BE49-F238E27FC236}">
                <a16:creationId xmlns:a16="http://schemas.microsoft.com/office/drawing/2014/main" id="{610B47A1-C775-49C7-884B-C368327BE36B}"/>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DEFDD2BF-34E9-46A5-BF7C-989F58A4EE27}"/>
              </a:ext>
            </a:extLst>
          </p:cNvPr>
          <p:cNvSpPr/>
          <p:nvPr/>
        </p:nvSpPr>
        <p:spPr>
          <a:xfrm>
            <a:off x="2438400" y="1524000"/>
            <a:ext cx="4724400" cy="1066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B29795-830B-4D07-B1A8-CA65E3100481}"/>
                  </a:ext>
                </a:extLst>
              </p:cNvPr>
              <p:cNvSpPr>
                <a:spLocks noGrp="1"/>
              </p:cNvSpPr>
              <p:nvPr>
                <p:ph idx="1"/>
              </p:nvPr>
            </p:nvSpPr>
            <p:spPr>
              <a:xfrm>
                <a:off x="533400" y="1752600"/>
                <a:ext cx="8458200" cy="4221163"/>
              </a:xfrm>
            </p:spPr>
            <p:txBody>
              <a:bodyPr/>
              <a:lstStyle/>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a:rPr>
                            <m:t>(</m:t>
                          </m:r>
                          <m:r>
                            <a:rPr lang="en-US" i="1">
                              <a:latin typeface="Cambria Math"/>
                            </a:rPr>
                            <m:t>𝑎</m:t>
                          </m:r>
                          <m:r>
                            <a:rPr lang="en-US" b="0" i="1" smtClean="0">
                              <a:latin typeface="Cambria Math" panose="02040503050406030204" pitchFamily="18" charset="0"/>
                            </a:rPr>
                            <m:t>−</m:t>
                          </m:r>
                          <m:r>
                            <a:rPr lang="en-US" i="1">
                              <a:latin typeface="Cambria Math"/>
                            </a:rPr>
                            <m:t>𝑏</m:t>
                          </m:r>
                          <m:r>
                            <a:rPr lang="en-US" i="1">
                              <a:latin typeface="Cambria Math"/>
                            </a:rPr>
                            <m:t>)</m:t>
                          </m:r>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r>
                            <a:rPr lang="en-US" i="1">
                              <a:latin typeface="Cambria Math"/>
                            </a:rPr>
                            <m:t>𝑎</m:t>
                          </m:r>
                        </m:e>
                        <m:sup>
                          <m:r>
                            <a:rPr lang="en-US" i="1">
                              <a:latin typeface="Cambria Math"/>
                            </a:rPr>
                            <m:t>2</m:t>
                          </m:r>
                        </m:sup>
                      </m:sSup>
                      <m:r>
                        <a:rPr lang="en-US" b="0" i="1" smtClean="0">
                          <a:latin typeface="Cambria Math" panose="02040503050406030204" pitchFamily="18" charset="0"/>
                        </a:rPr>
                        <m:t>−</m:t>
                      </m:r>
                      <m:r>
                        <a:rPr lang="en-US" i="1">
                          <a:latin typeface="Cambria Math"/>
                        </a:rPr>
                        <m:t>2</m:t>
                      </m:r>
                      <m:r>
                        <a:rPr lang="en-US" i="1">
                          <a:latin typeface="Cambria Math"/>
                        </a:rPr>
                        <m:t>𝑎𝑏</m:t>
                      </m:r>
                      <m:r>
                        <a:rPr lang="en-US" i="1">
                          <a:latin typeface="Cambria Math"/>
                        </a:rPr>
                        <m:t>+</m:t>
                      </m:r>
                      <m:sSup>
                        <m:sSupPr>
                          <m:ctrlPr>
                            <a:rPr lang="en-US" i="1">
                              <a:latin typeface="Cambria Math" panose="02040503050406030204" pitchFamily="18" charset="0"/>
                            </a:rPr>
                          </m:ctrlPr>
                        </m:sSupPr>
                        <m:e>
                          <m:r>
                            <a:rPr lang="en-US" i="1">
                              <a:latin typeface="Cambria Math"/>
                            </a:rPr>
                            <m:t>𝑏</m:t>
                          </m:r>
                        </m:e>
                        <m:sup>
                          <m:r>
                            <a:rPr lang="en-US" i="1">
                              <a:latin typeface="Cambria Math"/>
                            </a:rPr>
                            <m:t>2</m:t>
                          </m:r>
                        </m:sup>
                      </m:sSup>
                    </m:oMath>
                  </m:oMathPara>
                </a14:m>
                <a:endParaRPr lang="en-US" dirty="0"/>
              </a:p>
              <a:p>
                <a:endParaRPr lang="en-US" dirty="0"/>
              </a:p>
              <a:p>
                <a:endParaRPr lang="en-US" dirty="0"/>
              </a:p>
              <a:p>
                <a14:m>
                  <m:oMath xmlns:m="http://schemas.openxmlformats.org/officeDocument/2006/math">
                    <m:sSup>
                      <m:sSupPr>
                        <m:ctrlPr>
                          <a:rPr lang="en-US" i="1">
                            <a:latin typeface="Cambria Math" panose="02040503050406030204" pitchFamily="18" charset="0"/>
                          </a:rPr>
                        </m:ctrlPr>
                      </m:sSupPr>
                      <m:e>
                        <m:r>
                          <a:rPr lang="en-US" i="1">
                            <a:latin typeface="Cambria Math"/>
                          </a:rPr>
                          <m:t>(</m:t>
                        </m:r>
                        <m:r>
                          <a:rPr lang="en-US" b="0" i="1" smtClean="0">
                            <a:latin typeface="Cambria Math" panose="02040503050406030204" pitchFamily="18" charset="0"/>
                          </a:rPr>
                          <m:t>3</m:t>
                        </m:r>
                        <m:sSup>
                          <m:sSupPr>
                            <m:ctrlPr>
                              <a:rPr lang="en-US" i="1">
                                <a:latin typeface="Cambria Math" panose="02040503050406030204" pitchFamily="18" charset="0"/>
                              </a:rPr>
                            </m:ctrlPr>
                          </m:sSupPr>
                          <m:e>
                            <m:r>
                              <a:rPr lang="en-US" b="0" i="1" smtClean="0">
                                <a:latin typeface="Cambria Math" panose="02040503050406030204" pitchFamily="18" charset="0"/>
                              </a:rPr>
                              <m:t>𝑦</m:t>
                            </m:r>
                          </m:e>
                          <m:sup>
                            <m:r>
                              <a:rPr lang="en-US" i="1">
                                <a:latin typeface="Cambria Math" panose="02040503050406030204" pitchFamily="18" charset="0"/>
                              </a:rPr>
                              <m:t>2</m:t>
                            </m:r>
                          </m:sup>
                        </m:sSup>
                        <m:r>
                          <a:rPr lang="en-US" b="0" i="1" smtClean="0">
                            <a:latin typeface="Cambria Math" panose="02040503050406030204" pitchFamily="18" charset="0"/>
                          </a:rPr>
                          <m:t>−7</m:t>
                        </m:r>
                        <m:r>
                          <a:rPr lang="en-US" i="1">
                            <a:latin typeface="Cambria Math"/>
                          </a:rPr>
                          <m:t>)</m:t>
                        </m:r>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r>
                          <a:rPr lang="en-US" i="1">
                            <a:latin typeface="Cambria Math" panose="02040503050406030204" pitchFamily="18" charset="0"/>
                          </a:rPr>
                          <m:t>(</m:t>
                        </m:r>
                        <m:r>
                          <a:rPr lang="en-US" b="0" i="1" smtClean="0">
                            <a:latin typeface="Cambria Math" panose="02040503050406030204" pitchFamily="18" charset="0"/>
                          </a:rPr>
                          <m:t>3</m:t>
                        </m:r>
                        <m:sSup>
                          <m:sSupPr>
                            <m:ctrlPr>
                              <a:rPr lang="en-US" i="1">
                                <a:latin typeface="Cambria Math" panose="02040503050406030204" pitchFamily="18" charset="0"/>
                              </a:rPr>
                            </m:ctrlPr>
                          </m:sSupPr>
                          <m:e>
                            <m:r>
                              <a:rPr lang="en-US" b="0" i="1" smtClean="0">
                                <a:latin typeface="Cambria Math" panose="02040503050406030204" pitchFamily="18" charset="0"/>
                              </a:rPr>
                              <m:t>𝑦</m:t>
                            </m:r>
                          </m:e>
                          <m:sup>
                            <m:r>
                              <a:rPr lang="en-US" i="1">
                                <a:latin typeface="Cambria Math" panose="02040503050406030204" pitchFamily="18" charset="0"/>
                              </a:rPr>
                              <m:t>2</m:t>
                            </m:r>
                          </m:sup>
                        </m:sSup>
                        <m:r>
                          <a:rPr lang="en-US" i="1">
                            <a:latin typeface="Cambria Math" panose="02040503050406030204" pitchFamily="18" charset="0"/>
                          </a:rPr>
                          <m:t>)</m:t>
                        </m:r>
                      </m:e>
                      <m:sup>
                        <m:r>
                          <a:rPr lang="en-US" i="1">
                            <a:latin typeface="Cambria Math"/>
                          </a:rPr>
                          <m:t>2</m:t>
                        </m:r>
                      </m:sup>
                    </m:sSup>
                    <m:r>
                      <a:rPr lang="en-US" b="0" i="1" smtClean="0">
                        <a:latin typeface="Cambria Math" panose="02040503050406030204" pitchFamily="18" charset="0"/>
                      </a:rPr>
                      <m:t>−</m:t>
                    </m:r>
                    <m:r>
                      <a:rPr lang="en-US" i="1">
                        <a:latin typeface="Cambria Math"/>
                      </a:rPr>
                      <m:t>2</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3</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𝑦</m:t>
                            </m:r>
                          </m:e>
                          <m:sup>
                            <m:r>
                              <a:rPr lang="en-US" i="1">
                                <a:latin typeface="Cambria Math" panose="02040503050406030204" pitchFamily="18" charset="0"/>
                                <a:ea typeface="Cambria Math" panose="02040503050406030204" pitchFamily="18" charset="0"/>
                              </a:rPr>
                              <m:t>2</m:t>
                            </m:r>
                          </m:sup>
                        </m:sSup>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7</m:t>
                        </m:r>
                      </m:e>
                    </m:d>
                    <m:r>
                      <a:rPr lang="en-US" i="1">
                        <a:latin typeface="Cambria Math"/>
                      </a:rPr>
                      <m:t>+</m:t>
                    </m:r>
                    <m:sSup>
                      <m:sSupPr>
                        <m:ctrlPr>
                          <a:rPr lang="en-US" i="1">
                            <a:latin typeface="Cambria Math" panose="02040503050406030204" pitchFamily="18" charset="0"/>
                          </a:rPr>
                        </m:ctrlPr>
                      </m:sSupPr>
                      <m:e>
                        <m:r>
                          <a:rPr lang="en-US" b="0" i="1" smtClean="0">
                            <a:latin typeface="Cambria Math" panose="02040503050406030204" pitchFamily="18" charset="0"/>
                          </a:rPr>
                          <m:t>7</m:t>
                        </m:r>
                      </m:e>
                      <m:sup>
                        <m:r>
                          <a:rPr lang="en-US" i="1">
                            <a:latin typeface="Cambria Math"/>
                          </a:rPr>
                          <m:t>2</m:t>
                        </m:r>
                      </m:sup>
                    </m:sSup>
                    <m:r>
                      <a:rPr lang="en-US" i="1">
                        <a:latin typeface="Cambria Math" panose="02040503050406030204" pitchFamily="18" charset="0"/>
                      </a:rPr>
                      <m:t>= </m:t>
                    </m:r>
                    <m:sSup>
                      <m:sSupPr>
                        <m:ctrlPr>
                          <a:rPr lang="en-US" i="1">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9</m:t>
                        </m:r>
                        <m:r>
                          <a:rPr lang="en-US" b="0" i="1" smtClean="0">
                            <a:solidFill>
                              <a:schemeClr val="accent2"/>
                            </a:solidFill>
                            <a:latin typeface="Cambria Math" panose="02040503050406030204" pitchFamily="18" charset="0"/>
                          </a:rPr>
                          <m:t>𝑦</m:t>
                        </m:r>
                      </m:e>
                      <m:sup>
                        <m:r>
                          <a:rPr lang="en-US" i="1">
                            <a:solidFill>
                              <a:schemeClr val="accent2"/>
                            </a:solidFill>
                            <a:latin typeface="Cambria Math" panose="02040503050406030204" pitchFamily="18" charset="0"/>
                          </a:rPr>
                          <m:t>4</m:t>
                        </m:r>
                      </m:sup>
                    </m:sSup>
                    <m:r>
                      <a:rPr lang="en-US" b="0" i="1" smtClean="0">
                        <a:solidFill>
                          <a:schemeClr val="accent2"/>
                        </a:solidFill>
                        <a:latin typeface="Cambria Math" panose="02040503050406030204" pitchFamily="18" charset="0"/>
                      </a:rPr>
                      <m:t>−4</m:t>
                    </m:r>
                    <m:r>
                      <a:rPr lang="en-US" i="1">
                        <a:solidFill>
                          <a:schemeClr val="accent2"/>
                        </a:solidFill>
                        <a:latin typeface="Cambria Math" panose="02040503050406030204" pitchFamily="18" charset="0"/>
                      </a:rPr>
                      <m:t>2</m:t>
                    </m:r>
                    <m:sSup>
                      <m:sSupPr>
                        <m:ctrlPr>
                          <a:rPr lang="en-US" i="1">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𝑦</m:t>
                        </m:r>
                      </m:e>
                      <m:sup>
                        <m:r>
                          <a:rPr lang="en-US" i="1">
                            <a:solidFill>
                              <a:schemeClr val="accent2"/>
                            </a:solidFill>
                            <a:latin typeface="Cambria Math" panose="02040503050406030204" pitchFamily="18" charset="0"/>
                          </a:rPr>
                          <m:t>2</m:t>
                        </m:r>
                      </m:sup>
                    </m:sSup>
                    <m:r>
                      <a:rPr lang="en-US" i="1">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49</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69B29795-830B-4D07-B1A8-CA65E3100481}"/>
                  </a:ext>
                </a:extLst>
              </p:cNvPr>
              <p:cNvSpPr>
                <a:spLocks noGrp="1" noRot="1" noChangeAspect="1" noMove="1" noResize="1" noEditPoints="1" noAdjustHandles="1" noChangeArrowheads="1" noChangeShapeType="1" noTextEdit="1"/>
              </p:cNvSpPr>
              <p:nvPr>
                <p:ph idx="1"/>
              </p:nvPr>
            </p:nvSpPr>
            <p:spPr>
              <a:xfrm>
                <a:off x="533400" y="1752600"/>
                <a:ext cx="8458200" cy="4221163"/>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21671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836482-3F87-472E-8ECF-D3CC579487BA}"/>
              </a:ext>
            </a:extLst>
          </p:cNvPr>
          <p:cNvPicPr>
            <a:picLocks noChangeAspect="1"/>
          </p:cNvPicPr>
          <p:nvPr/>
        </p:nvPicPr>
        <p:blipFill>
          <a:blip r:embed="rId2">
            <a:alphaModFix amt="5000"/>
          </a:blip>
          <a:stretch>
            <a:fillRect/>
          </a:stretch>
        </p:blipFill>
        <p:spPr>
          <a:xfrm>
            <a:off x="0" y="0"/>
            <a:ext cx="9144000" cy="6858000"/>
          </a:xfrm>
          <a:prstGeom prst="rect">
            <a:avLst/>
          </a:prstGeom>
        </p:spPr>
      </p:pic>
      <p:sp>
        <p:nvSpPr>
          <p:cNvPr id="11" name="Rectangle: Rounded Corners 10">
            <a:extLst>
              <a:ext uri="{FF2B5EF4-FFF2-40B4-BE49-F238E27FC236}">
                <a16:creationId xmlns:a16="http://schemas.microsoft.com/office/drawing/2014/main" id="{C3123011-BDF5-4252-8812-6B261F568383}"/>
              </a:ext>
            </a:extLst>
          </p:cNvPr>
          <p:cNvSpPr/>
          <p:nvPr/>
        </p:nvSpPr>
        <p:spPr>
          <a:xfrm>
            <a:off x="2209800" y="172322"/>
            <a:ext cx="4724400" cy="89447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C7D0366-CAA3-4344-8BCA-822931DA0391}"/>
                  </a:ext>
                </a:extLst>
              </p:cNvPr>
              <p:cNvSpPr>
                <a:spLocks noGrp="1"/>
              </p:cNvSpPr>
              <p:nvPr>
                <p:ph idx="1"/>
              </p:nvPr>
            </p:nvSpPr>
            <p:spPr>
              <a:xfrm>
                <a:off x="457200" y="325432"/>
                <a:ext cx="8229600" cy="5800732"/>
              </a:xfrm>
            </p:spPr>
            <p:txBody>
              <a:bodyPr>
                <a:normAutofit lnSpcReduction="10000"/>
              </a:bodyPr>
              <a:lstStyle/>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a:rPr>
                            <m:t>𝑎</m:t>
                          </m:r>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r>
                            <a:rPr lang="en-US" i="1">
                              <a:latin typeface="Cambria Math"/>
                            </a:rPr>
                            <m:t>𝑏</m:t>
                          </m:r>
                        </m:e>
                        <m:sup>
                          <m:r>
                            <a:rPr lang="en-US" i="1">
                              <a:latin typeface="Cambria Math"/>
                            </a:rPr>
                            <m:t>2</m:t>
                          </m:r>
                        </m:sup>
                      </m:sSup>
                      <m:r>
                        <a:rPr lang="en-US" i="1">
                          <a:latin typeface="Cambria Math"/>
                        </a:rPr>
                        <m:t>=(</m:t>
                      </m:r>
                      <m:r>
                        <a:rPr lang="en-US" i="1">
                          <a:latin typeface="Cambria Math"/>
                        </a:rPr>
                        <m:t>𝑎</m:t>
                      </m:r>
                      <m:r>
                        <a:rPr lang="en-US" i="1">
                          <a:latin typeface="Cambria Math"/>
                        </a:rPr>
                        <m:t>+</m:t>
                      </m:r>
                      <m:r>
                        <a:rPr lang="en-US" i="1">
                          <a:latin typeface="Cambria Math"/>
                        </a:rPr>
                        <m:t>𝑏</m:t>
                      </m:r>
                      <m:r>
                        <a:rPr lang="en-US" i="1">
                          <a:latin typeface="Cambria Math"/>
                        </a:rPr>
                        <m:t>)(</m:t>
                      </m:r>
                      <m:r>
                        <a:rPr lang="en-US" i="1">
                          <a:latin typeface="Cambria Math"/>
                        </a:rPr>
                        <m:t>𝑎</m:t>
                      </m:r>
                      <m:r>
                        <a:rPr lang="en-US" i="1">
                          <a:latin typeface="Cambria Math"/>
                        </a:rPr>
                        <m:t>−</m:t>
                      </m:r>
                      <m:r>
                        <a:rPr lang="en-US" i="1">
                          <a:latin typeface="Cambria Math"/>
                        </a:rPr>
                        <m:t>𝑏</m:t>
                      </m:r>
                      <m:r>
                        <a:rPr lang="en-US" i="1">
                          <a:latin typeface="Cambria Math"/>
                        </a:rPr>
                        <m:t>)</m:t>
                      </m:r>
                    </m:oMath>
                  </m:oMathPara>
                </a14:m>
                <a:endParaRPr lang="ru-RU" dirty="0"/>
              </a:p>
              <a:p>
                <a:endParaRPr lang="en-US" dirty="0"/>
              </a:p>
              <a:p>
                <a:endParaRPr lang="en-US" dirty="0"/>
              </a:p>
              <a:p>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4</m:t>
                        </m:r>
                        <m:r>
                          <a:rPr lang="en-US" b="0" i="1" smtClean="0">
                            <a:latin typeface="Cambria Math" panose="02040503050406030204" pitchFamily="18" charset="0"/>
                          </a:rPr>
                          <m:t>𝑧</m:t>
                        </m:r>
                      </m:e>
                      <m:sup>
                        <m:r>
                          <a:rPr lang="en-US" i="1">
                            <a:latin typeface="Cambria Math"/>
                          </a:rPr>
                          <m:t>2</m:t>
                        </m:r>
                      </m:sup>
                    </m:sSup>
                    <m:r>
                      <a:rPr lang="en-US" i="1">
                        <a:latin typeface="Cambria Math"/>
                      </a:rPr>
                      <m:t>−</m:t>
                    </m:r>
                    <m:r>
                      <a:rPr lang="en-US" b="0" i="1" smtClean="0">
                        <a:latin typeface="Cambria Math" panose="02040503050406030204" pitchFamily="18" charset="0"/>
                      </a:rPr>
                      <m:t>81</m:t>
                    </m:r>
                    <m:r>
                      <a:rPr lang="en-US" i="1">
                        <a:latin typeface="Cambria Math"/>
                      </a:rPr>
                      <m:t>=(</m:t>
                    </m:r>
                    <m:r>
                      <a:rPr lang="en-US" b="0" i="1" smtClean="0">
                        <a:latin typeface="Cambria Math" panose="02040503050406030204" pitchFamily="18" charset="0"/>
                      </a:rPr>
                      <m:t>2</m:t>
                    </m:r>
                    <m:r>
                      <a:rPr lang="en-US" b="0" i="1" smtClean="0">
                        <a:latin typeface="Cambria Math" panose="02040503050406030204" pitchFamily="18" charset="0"/>
                      </a:rPr>
                      <m:t>𝑧</m:t>
                    </m:r>
                    <m:r>
                      <a:rPr lang="en-US" i="1">
                        <a:latin typeface="Cambria Math"/>
                      </a:rPr>
                      <m:t>+</m:t>
                    </m:r>
                    <m:r>
                      <a:rPr lang="en-US" b="0" i="1" smtClean="0">
                        <a:latin typeface="Cambria Math" panose="02040503050406030204" pitchFamily="18" charset="0"/>
                      </a:rPr>
                      <m:t>9</m:t>
                    </m:r>
                    <m:r>
                      <a:rPr lang="en-US" i="1">
                        <a:latin typeface="Cambria Math"/>
                      </a:rPr>
                      <m:t>)(</m:t>
                    </m:r>
                    <m:r>
                      <a:rPr lang="en-US" b="0" i="1" smtClean="0">
                        <a:latin typeface="Cambria Math" panose="02040503050406030204" pitchFamily="18" charset="0"/>
                      </a:rPr>
                      <m:t>2</m:t>
                    </m:r>
                    <m:r>
                      <a:rPr lang="en-US" b="0" i="1" smtClean="0">
                        <a:latin typeface="Cambria Math" panose="02040503050406030204" pitchFamily="18" charset="0"/>
                      </a:rPr>
                      <m:t>𝑧</m:t>
                    </m:r>
                    <m:r>
                      <a:rPr lang="en-US" i="1">
                        <a:latin typeface="Cambria Math"/>
                      </a:rPr>
                      <m:t>−</m:t>
                    </m:r>
                    <m:r>
                      <a:rPr lang="en-US" b="0" i="1" smtClean="0">
                        <a:latin typeface="Cambria Math" panose="02040503050406030204" pitchFamily="18" charset="0"/>
                      </a:rPr>
                      <m:t>9</m:t>
                    </m:r>
                    <m:r>
                      <a:rPr lang="en-US" i="1">
                        <a:latin typeface="Cambria Math"/>
                      </a:rPr>
                      <m:t>)</m:t>
                    </m:r>
                  </m:oMath>
                </a14:m>
                <a:endParaRPr lang="ru-RU" dirty="0"/>
              </a:p>
              <a:p>
                <a:endParaRPr lang="en-US" dirty="0"/>
              </a:p>
              <a:p>
                <a:endParaRPr lang="en-US" dirty="0"/>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AC7D0366-CAA3-4344-8BCA-822931DA0391}"/>
                  </a:ext>
                </a:extLst>
              </p:cNvPr>
              <p:cNvSpPr>
                <a:spLocks noGrp="1" noRot="1" noChangeAspect="1" noMove="1" noResize="1" noEditPoints="1" noAdjustHandles="1" noChangeArrowheads="1" noChangeShapeType="1" noTextEdit="1"/>
              </p:cNvSpPr>
              <p:nvPr>
                <p:ph idx="1"/>
              </p:nvPr>
            </p:nvSpPr>
            <p:spPr>
              <a:xfrm>
                <a:off x="457200" y="325432"/>
                <a:ext cx="8229600" cy="5800732"/>
              </a:xfrm>
              <a:blipFill>
                <a:blip r:embed="rId3"/>
                <a:stretch>
                  <a:fillRect l="-1704"/>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5FDA899E-70D3-46C3-B106-1A444BA34D96}"/>
              </a:ext>
            </a:extLst>
          </p:cNvPr>
          <p:cNvCxnSpPr>
            <a:cxnSpLocks/>
          </p:cNvCxnSpPr>
          <p:nvPr/>
        </p:nvCxnSpPr>
        <p:spPr>
          <a:xfrm flipH="1">
            <a:off x="923140" y="2594717"/>
            <a:ext cx="268128" cy="689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EA6B060-1A0D-4CAA-875E-CA265FBBE0F8}"/>
                  </a:ext>
                </a:extLst>
              </p:cNvPr>
              <p:cNvSpPr txBox="1"/>
              <p:nvPr/>
            </p:nvSpPr>
            <p:spPr>
              <a:xfrm>
                <a:off x="231364" y="3377264"/>
                <a:ext cx="107388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2</m:t>
                      </m:r>
                      <m:r>
                        <a:rPr lang="en-US" sz="2400" b="0" i="1" smtClean="0">
                          <a:latin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𝑧</m:t>
                      </m:r>
                    </m:oMath>
                  </m:oMathPara>
                </a14:m>
                <a:endParaRPr lang="en-US" sz="2400" dirty="0"/>
              </a:p>
            </p:txBody>
          </p:sp>
        </mc:Choice>
        <mc:Fallback xmlns="">
          <p:sp>
            <p:nvSpPr>
              <p:cNvPr id="6" name="TextBox 5">
                <a:extLst>
                  <a:ext uri="{FF2B5EF4-FFF2-40B4-BE49-F238E27FC236}">
                    <a16:creationId xmlns:a16="http://schemas.microsoft.com/office/drawing/2014/main" id="{9EA6B060-1A0D-4CAA-875E-CA265FBBE0F8}"/>
                  </a:ext>
                </a:extLst>
              </p:cNvPr>
              <p:cNvSpPr txBox="1">
                <a:spLocks noRot="1" noChangeAspect="1" noMove="1" noResize="1" noEditPoints="1" noAdjustHandles="1" noChangeArrowheads="1" noChangeShapeType="1" noTextEdit="1"/>
              </p:cNvSpPr>
              <p:nvPr/>
            </p:nvSpPr>
            <p:spPr>
              <a:xfrm>
                <a:off x="231364" y="3377264"/>
                <a:ext cx="1073884" cy="369332"/>
              </a:xfrm>
              <a:prstGeom prst="rect">
                <a:avLst/>
              </a:prstGeom>
              <a:blipFill>
                <a:blip r:embed="rId4"/>
                <a:stretch>
                  <a:fillRect l="-6818" r="-5682" b="-6557"/>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595D35D1-770F-43DF-8C29-A783C4603E90}"/>
              </a:ext>
            </a:extLst>
          </p:cNvPr>
          <p:cNvCxnSpPr>
            <a:cxnSpLocks/>
          </p:cNvCxnSpPr>
          <p:nvPr/>
        </p:nvCxnSpPr>
        <p:spPr>
          <a:xfrm>
            <a:off x="2209800" y="2598621"/>
            <a:ext cx="267569" cy="7057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422818B-28D7-490F-9B4A-337722A4645B}"/>
                  </a:ext>
                </a:extLst>
              </p:cNvPr>
              <p:cNvSpPr txBox="1"/>
              <p:nvPr/>
            </p:nvSpPr>
            <p:spPr>
              <a:xfrm>
                <a:off x="2056531" y="3377264"/>
                <a:ext cx="76520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9</m:t>
                      </m:r>
                      <m:r>
                        <a:rPr lang="en-US" sz="2400" b="0" i="1" smtClean="0">
                          <a:latin typeface="Cambria Math" panose="02040503050406030204" pitchFamily="18" charset="0"/>
                          <a:ea typeface="Cambria Math" panose="02040503050406030204" pitchFamily="18" charset="0"/>
                        </a:rPr>
                        <m:t>×9</m:t>
                      </m:r>
                    </m:oMath>
                  </m:oMathPara>
                </a14:m>
                <a:endParaRPr lang="en-US" sz="2400" dirty="0"/>
              </a:p>
            </p:txBody>
          </p:sp>
        </mc:Choice>
        <mc:Fallback xmlns="">
          <p:sp>
            <p:nvSpPr>
              <p:cNvPr id="9" name="TextBox 8">
                <a:extLst>
                  <a:ext uri="{FF2B5EF4-FFF2-40B4-BE49-F238E27FC236}">
                    <a16:creationId xmlns:a16="http://schemas.microsoft.com/office/drawing/2014/main" id="{2422818B-28D7-490F-9B4A-337722A4645B}"/>
                  </a:ext>
                </a:extLst>
              </p:cNvPr>
              <p:cNvSpPr txBox="1">
                <a:spLocks noRot="1" noChangeAspect="1" noMove="1" noResize="1" noEditPoints="1" noAdjustHandles="1" noChangeArrowheads="1" noChangeShapeType="1" noTextEdit="1"/>
              </p:cNvSpPr>
              <p:nvPr/>
            </p:nvSpPr>
            <p:spPr>
              <a:xfrm>
                <a:off x="2056531" y="3377264"/>
                <a:ext cx="765209" cy="369332"/>
              </a:xfrm>
              <a:prstGeom prst="rect">
                <a:avLst/>
              </a:prstGeom>
              <a:blipFill>
                <a:blip r:embed="rId5"/>
                <a:stretch>
                  <a:fillRect l="-8730" r="-9524"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B6B7245-06AE-4A4B-A6BD-4BDE7409D5BF}"/>
                  </a:ext>
                </a:extLst>
              </p:cNvPr>
              <p:cNvSpPr txBox="1"/>
              <p:nvPr/>
            </p:nvSpPr>
            <p:spPr>
              <a:xfrm>
                <a:off x="208083" y="3835814"/>
                <a:ext cx="30451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=2</m:t>
                      </m:r>
                      <m:r>
                        <a:rPr lang="en-US" sz="2400" b="0" i="1" smtClean="0">
                          <a:latin typeface="Cambria Math" panose="02040503050406030204" pitchFamily="18" charset="0"/>
                        </a:rPr>
                        <m:t>𝑧</m:t>
                      </m:r>
                      <m:r>
                        <a:rPr lang="en-US" sz="2400" b="0" i="1" smtClean="0">
                          <a:latin typeface="Cambria Math" panose="02040503050406030204" pitchFamily="18" charset="0"/>
                        </a:rPr>
                        <m:t>                 </m:t>
                      </m:r>
                      <m:r>
                        <a:rPr lang="en-US" sz="2400" b="0" i="1" smtClean="0">
                          <a:latin typeface="Cambria Math" panose="02040503050406030204" pitchFamily="18" charset="0"/>
                        </a:rPr>
                        <m:t>𝑏</m:t>
                      </m:r>
                      <m:r>
                        <a:rPr lang="en-US" sz="2400" b="0" i="1" smtClean="0">
                          <a:latin typeface="Cambria Math" panose="02040503050406030204" pitchFamily="18" charset="0"/>
                        </a:rPr>
                        <m:t>=9</m:t>
                      </m:r>
                    </m:oMath>
                  </m:oMathPara>
                </a14:m>
                <a:endParaRPr lang="en-US" sz="2400" dirty="0"/>
              </a:p>
            </p:txBody>
          </p:sp>
        </mc:Choice>
        <mc:Fallback xmlns="">
          <p:sp>
            <p:nvSpPr>
              <p:cNvPr id="10" name="TextBox 9">
                <a:extLst>
                  <a:ext uri="{FF2B5EF4-FFF2-40B4-BE49-F238E27FC236}">
                    <a16:creationId xmlns:a16="http://schemas.microsoft.com/office/drawing/2014/main" id="{9B6B7245-06AE-4A4B-A6BD-4BDE7409D5BF}"/>
                  </a:ext>
                </a:extLst>
              </p:cNvPr>
              <p:cNvSpPr txBox="1">
                <a:spLocks noRot="1" noChangeAspect="1" noMove="1" noResize="1" noEditPoints="1" noAdjustHandles="1" noChangeArrowheads="1" noChangeShapeType="1" noTextEdit="1"/>
              </p:cNvSpPr>
              <p:nvPr/>
            </p:nvSpPr>
            <p:spPr>
              <a:xfrm>
                <a:off x="208083" y="3835814"/>
                <a:ext cx="3045129"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A667CE4-A304-4835-8007-A6BDD513229D}"/>
                  </a:ext>
                </a:extLst>
              </p:cNvPr>
              <p:cNvSpPr txBox="1"/>
              <p:nvPr/>
            </p:nvSpPr>
            <p:spPr>
              <a:xfrm>
                <a:off x="923140" y="5257800"/>
                <a:ext cx="5712660" cy="430887"/>
              </a:xfrm>
              <a:prstGeom prst="rect">
                <a:avLst/>
              </a:prstGeom>
              <a:noFill/>
            </p:spPr>
            <p:txBody>
              <a:bodyPr wrap="square" lIns="0" tIns="0" rIns="0" bIns="0" rtlCol="0">
                <a:spAutoFit/>
              </a:bodyPr>
              <a:lstStyle/>
              <a:p>
                <a14:m>
                  <m:oMath xmlns:m="http://schemas.openxmlformats.org/officeDocument/2006/math">
                    <m:r>
                      <a:rPr lang="en-US" sz="2800" b="0" i="1" smtClean="0">
                        <a:latin typeface="Cambria Math" panose="02040503050406030204" pitchFamily="18" charset="0"/>
                      </a:rPr>
                      <m:t>54</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−6</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𝑦</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oMath>
                </a14:m>
                <a:r>
                  <a:rPr lang="en-US" sz="2800" dirty="0"/>
                  <a:t> </a:t>
                </a:r>
              </a:p>
            </p:txBody>
          </p:sp>
        </mc:Choice>
        <mc:Fallback xmlns="">
          <p:sp>
            <p:nvSpPr>
              <p:cNvPr id="12" name="TextBox 11">
                <a:extLst>
                  <a:ext uri="{FF2B5EF4-FFF2-40B4-BE49-F238E27FC236}">
                    <a16:creationId xmlns:a16="http://schemas.microsoft.com/office/drawing/2014/main" id="{FA667CE4-A304-4835-8007-A6BDD513229D}"/>
                  </a:ext>
                </a:extLst>
              </p:cNvPr>
              <p:cNvSpPr txBox="1">
                <a:spLocks noRot="1" noChangeAspect="1" noMove="1" noResize="1" noEditPoints="1" noAdjustHandles="1" noChangeArrowheads="1" noChangeShapeType="1" noTextEdit="1"/>
              </p:cNvSpPr>
              <p:nvPr/>
            </p:nvSpPr>
            <p:spPr>
              <a:xfrm>
                <a:off x="923140" y="5257800"/>
                <a:ext cx="5712660" cy="43088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3B21D30-DC13-EC46-25F1-CD133A66815D}"/>
                  </a:ext>
                </a:extLst>
              </p:cNvPr>
              <p:cNvSpPr txBox="1"/>
              <p:nvPr/>
            </p:nvSpPr>
            <p:spPr>
              <a:xfrm>
                <a:off x="2362200" y="5211633"/>
                <a:ext cx="4572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6(3</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r>
                        <a:rPr lang="en-US" sz="2800" b="0" i="1" smtClean="0">
                          <a:latin typeface="Cambria Math" panose="02040503050406030204" pitchFamily="18" charset="0"/>
                        </a:rPr>
                        <m:t>)(3</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r>
                        <a:rPr lang="en-US" sz="2800" b="0" i="1" smtClean="0">
                          <a:latin typeface="Cambria Math" panose="02040503050406030204" pitchFamily="18" charset="0"/>
                        </a:rPr>
                        <m:t>)</m:t>
                      </m:r>
                    </m:oMath>
                  </m:oMathPara>
                </a14:m>
                <a:endParaRPr lang="en-US" sz="2800" dirty="0"/>
              </a:p>
            </p:txBody>
          </p:sp>
        </mc:Choice>
        <mc:Fallback xmlns="">
          <p:sp>
            <p:nvSpPr>
              <p:cNvPr id="14" name="TextBox 13">
                <a:extLst>
                  <a:ext uri="{FF2B5EF4-FFF2-40B4-BE49-F238E27FC236}">
                    <a16:creationId xmlns:a16="http://schemas.microsoft.com/office/drawing/2014/main" id="{B3B21D30-DC13-EC46-25F1-CD133A66815D}"/>
                  </a:ext>
                </a:extLst>
              </p:cNvPr>
              <p:cNvSpPr txBox="1">
                <a:spLocks noRot="1" noChangeAspect="1" noMove="1" noResize="1" noEditPoints="1" noAdjustHandles="1" noChangeArrowheads="1" noChangeShapeType="1" noTextEdit="1"/>
              </p:cNvSpPr>
              <p:nvPr/>
            </p:nvSpPr>
            <p:spPr>
              <a:xfrm>
                <a:off x="2362200" y="5211633"/>
                <a:ext cx="4572000" cy="52322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11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90" name="Rectangle 718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1" name="Freeform: Shape 719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3" name="Rectangle 719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4" name="Rectangle 719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5" name="Freeform: Shape 719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00" name="Isosceles Triangle 719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Perfect Square Trinomials (examples, solutions, videos, worksheets,  activities)">
            <a:extLst>
              <a:ext uri="{FF2B5EF4-FFF2-40B4-BE49-F238E27FC236}">
                <a16:creationId xmlns:a16="http://schemas.microsoft.com/office/drawing/2014/main" id="{D20252C1-297D-432E-BF23-A25F96367E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42" r="7137" b="2"/>
          <a:stretch/>
        </p:blipFill>
        <p:spPr bwMode="auto">
          <a:xfrm>
            <a:off x="530812" y="643467"/>
            <a:ext cx="8082374"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202" name="Isosceles Triangle 720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Quick Recap: Make Sure to not Miss out on Significant Information! –  Hamrobazar Blog">
            <a:extLst>
              <a:ext uri="{FF2B5EF4-FFF2-40B4-BE49-F238E27FC236}">
                <a16:creationId xmlns:a16="http://schemas.microsoft.com/office/drawing/2014/main" id="{D8806B51-668A-4465-9E01-47258F9E68F8}"/>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9461" y="-157119"/>
            <a:ext cx="1873250"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416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80D526F-9505-048F-DFA1-4A1A42022B12}"/>
              </a:ext>
            </a:extLst>
          </p:cNvPr>
          <p:cNvSpPr txBox="1"/>
          <p:nvPr/>
        </p:nvSpPr>
        <p:spPr>
          <a:xfrm>
            <a:off x="752540" y="2819400"/>
            <a:ext cx="3107040" cy="2387600"/>
          </a:xfrm>
          <a:prstGeom prst="rect">
            <a:avLst/>
          </a:prstGeom>
        </p:spPr>
        <p:txBody>
          <a:bodyPr vert="horz" lIns="91440" tIns="45720" rIns="91440" bIns="45720" rtlCol="0" anchor="t">
            <a:normAutofit/>
          </a:bodyPr>
          <a:lstStyle/>
          <a:p>
            <a:pPr algn="just">
              <a:lnSpc>
                <a:spcPct val="90000"/>
              </a:lnSpc>
              <a:spcBef>
                <a:spcPct val="0"/>
              </a:spcBef>
              <a:spcAft>
                <a:spcPts val="600"/>
              </a:spcAft>
            </a:pPr>
            <a:r>
              <a:rPr lang="en-US" sz="2400" kern="1200" dirty="0">
                <a:solidFill>
                  <a:schemeClr val="tx1"/>
                </a:solidFill>
                <a:latin typeface="Amasis MT Pro" panose="02040504050005020304" pitchFamily="18" charset="0"/>
                <a:ea typeface="+mj-ea"/>
                <a:cs typeface="+mj-cs"/>
              </a:rPr>
              <a:t>Match Column A with its factor in Column B by joining its line.</a:t>
            </a:r>
          </a:p>
        </p:txBody>
      </p:sp>
      <p:grpSp>
        <p:nvGrpSpPr>
          <p:cNvPr id="20"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984992"/>
            <a:ext cx="548639" cy="673460"/>
            <a:chOff x="3940602" y="308034"/>
            <a:chExt cx="2116791" cy="3428999"/>
          </a:xfrm>
          <a:solidFill>
            <a:schemeClr val="accent4"/>
          </a:solidFill>
        </p:grpSpPr>
        <p:sp>
          <p:nvSpPr>
            <p:cNvPr id="21"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table of equations with red dots&#10;&#10;Description automatically generated">
            <a:extLst>
              <a:ext uri="{FF2B5EF4-FFF2-40B4-BE49-F238E27FC236}">
                <a16:creationId xmlns:a16="http://schemas.microsoft.com/office/drawing/2014/main" id="{A3BBA22D-2B0B-9E1A-18D2-E79F479F02FD}"/>
              </a:ext>
            </a:extLst>
          </p:cNvPr>
          <p:cNvPicPr>
            <a:picLocks noChangeAspect="1"/>
          </p:cNvPicPr>
          <p:nvPr/>
        </p:nvPicPr>
        <p:blipFill>
          <a:blip r:embed="rId2"/>
          <a:stretch>
            <a:fillRect/>
          </a:stretch>
        </p:blipFill>
        <p:spPr>
          <a:xfrm>
            <a:off x="4441869" y="1396283"/>
            <a:ext cx="4152000" cy="4006680"/>
          </a:xfrm>
          <a:prstGeom prst="rect">
            <a:avLst/>
          </a:prstGeom>
        </p:spPr>
      </p:pic>
    </p:spTree>
    <p:extLst>
      <p:ext uri="{BB962C8B-B14F-4D97-AF65-F5344CB8AC3E}">
        <p14:creationId xmlns:p14="http://schemas.microsoft.com/office/powerpoint/2010/main" val="391767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F9587691-3D51-C25F-E585-2429A8A171D2}"/>
              </a:ext>
            </a:extLst>
          </p:cNvPr>
          <p:cNvSpPr txBox="1"/>
          <p:nvPr/>
        </p:nvSpPr>
        <p:spPr>
          <a:xfrm>
            <a:off x="621506" y="533400"/>
            <a:ext cx="7900987" cy="81740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600" kern="1200" dirty="0">
                <a:solidFill>
                  <a:schemeClr val="tx1"/>
                </a:solidFill>
                <a:latin typeface="Amasis MT Pro" panose="02040504050005020304" pitchFamily="18" charset="0"/>
                <a:ea typeface="+mj-ea"/>
                <a:cs typeface="+mj-cs"/>
              </a:rPr>
              <a:t>Complete the following expression to make a perfect square trinomial.</a:t>
            </a:r>
          </a:p>
        </p:txBody>
      </p:sp>
      <p:pic>
        <p:nvPicPr>
          <p:cNvPr id="3" name="Picture 2">
            <a:extLst>
              <a:ext uri="{FF2B5EF4-FFF2-40B4-BE49-F238E27FC236}">
                <a16:creationId xmlns:a16="http://schemas.microsoft.com/office/drawing/2014/main" id="{07C374DE-AAB4-A2FC-5748-07F2471A74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6608" y="2819400"/>
            <a:ext cx="7926246" cy="2895600"/>
          </a:xfrm>
          <a:prstGeom prst="rect">
            <a:avLst/>
          </a:prstGeom>
        </p:spPr>
      </p:pic>
    </p:spTree>
    <p:extLst>
      <p:ext uri="{BB962C8B-B14F-4D97-AF65-F5344CB8AC3E}">
        <p14:creationId xmlns:p14="http://schemas.microsoft.com/office/powerpoint/2010/main" val="10137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TotalTime>
  <Words>1074</Words>
  <Application>Microsoft Office PowerPoint</Application>
  <PresentationFormat>On-screen Show (4:3)</PresentationFormat>
  <Paragraphs>192</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Lecture 2</vt:lpstr>
      <vt:lpstr>Surd Expressions</vt:lpstr>
      <vt:lpstr>Squares and Differences of Squares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Theorem of Pythagoras</vt:lpstr>
      <vt:lpstr>PowerPoint Presentation</vt:lpstr>
      <vt:lpstr>PowerPoint Presentation</vt:lpstr>
      <vt:lpstr>PowerPoint Presentation</vt:lpstr>
      <vt:lpstr>Rationalizing the denominator</vt:lpstr>
      <vt:lpstr>PowerPoint Presentation</vt:lpstr>
      <vt:lpstr>Factorization of Zero</vt:lpstr>
      <vt:lpstr>PowerPoint Presentation</vt:lpstr>
      <vt:lpstr>Inequalities</vt:lpstr>
      <vt:lpstr>Inequalities</vt:lpstr>
      <vt:lpstr>PowerPoint Presentation</vt:lpstr>
      <vt:lpstr>PowerPoint Presentation</vt:lpstr>
      <vt:lpstr>Practice Time</vt:lpstr>
      <vt:lpstr>Perfect Square Trinomials &amp; Difference of two squares</vt:lpstr>
      <vt:lpstr>PowerPoint Presentation</vt:lpstr>
      <vt:lpstr>Pythagorean theorem</vt:lpstr>
      <vt:lpstr>PowerPoint Presentation</vt:lpstr>
      <vt:lpstr>Rationalising the Denominator &amp; Factorization of Zero</vt:lpstr>
      <vt:lpstr>PowerPoint Presentation</vt:lpstr>
      <vt:lpstr>Inequalities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dc:title>
  <dc:creator>Togzhan Nurtayeva</dc:creator>
  <cp:lastModifiedBy>Togzhan Nurtayeva</cp:lastModifiedBy>
  <cp:revision>73</cp:revision>
  <dcterms:created xsi:type="dcterms:W3CDTF">2021-01-07T07:18:36Z</dcterms:created>
  <dcterms:modified xsi:type="dcterms:W3CDTF">2024-01-03T12:54:59Z</dcterms:modified>
</cp:coreProperties>
</file>