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305" r:id="rId3"/>
    <p:sldId id="467" r:id="rId4"/>
    <p:sldId id="258" r:id="rId5"/>
    <p:sldId id="257" r:id="rId6"/>
    <p:sldId id="261" r:id="rId7"/>
    <p:sldId id="260" r:id="rId8"/>
    <p:sldId id="262" r:id="rId9"/>
    <p:sldId id="267" r:id="rId10"/>
    <p:sldId id="263" r:id="rId11"/>
    <p:sldId id="265" r:id="rId12"/>
    <p:sldId id="268" r:id="rId13"/>
    <p:sldId id="269" r:id="rId14"/>
    <p:sldId id="266" r:id="rId15"/>
    <p:sldId id="271" r:id="rId16"/>
    <p:sldId id="299" r:id="rId17"/>
    <p:sldId id="264" r:id="rId18"/>
    <p:sldId id="300" r:id="rId19"/>
    <p:sldId id="301" r:id="rId20"/>
    <p:sldId id="302" r:id="rId21"/>
    <p:sldId id="468" r:id="rId22"/>
    <p:sldId id="303" r:id="rId23"/>
    <p:sldId id="304" r:id="rId24"/>
    <p:sldId id="4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2B526-AF49-4AFF-B626-B8B65B9D476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D38A-A8FB-4C2B-86B6-8875AADB9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3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2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4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59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72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2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110E-10C2-4412-A919-0AE833BFFC9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C590-D644-4325-A205-B169CABA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8" cy="3042706"/>
          </a:xfrm>
        </p:spPr>
        <p:txBody>
          <a:bodyPr>
            <a:normAutofit/>
          </a:bodyPr>
          <a:lstStyle/>
          <a:p>
            <a:r>
              <a:rPr lang="en-US" sz="4000" b="1" i="1" u="none" strike="noStrike" baseline="0" dirty="0">
                <a:solidFill>
                  <a:srgbClr val="C00000"/>
                </a:solidFill>
              </a:rPr>
              <a:t>Introduction to Biology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889404"/>
            <a:ext cx="5355264" cy="16404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Peshraw S. Hamadamin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Biology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First Semester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Week 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Date 1/10/2023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D450-9C28-40EC-8864-6C750C7F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256" y="546935"/>
            <a:ext cx="8825286" cy="35011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5- Adaptation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n-US" sz="24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refers to the process of adjusting in behavior, physiology, or structure of organisms to become more suited to an environment.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order to improve their chances at survival in that environment.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light bones of flying birds and mammals, and the long daggerlike canine teeth of carnivores.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48AD-7FE3-4EE9-AF37-9F9AA01C4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77" y="4048084"/>
            <a:ext cx="5336499" cy="2642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ADAF4D-A8AF-4386-837F-3BC54A59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620" y="4048083"/>
            <a:ext cx="3565379" cy="2642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D0722-FE7E-7044-7DAD-B4D992CE6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976" y="0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F25F-0404-4544-8C17-089FA422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416" y="248001"/>
            <a:ext cx="8889168" cy="537022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 Energy use and metabolism: </a:t>
            </a:r>
          </a:p>
          <a:p>
            <a:pPr marL="342900" lvl="2" indent="-342900"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 organisms must take in and transform energy to do work, to live.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>
              <a:lnSpc>
                <a:spcPct val="15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Living things get their energy from food</a:t>
            </a:r>
          </a:p>
          <a:p>
            <a:pPr marL="342900" lvl="2" indent="-342900">
              <a:lnSpc>
                <a:spcPct val="15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Most plants and some unicellular organisms use light energy from the Sun to make their own food and fuel their activities.</a:t>
            </a:r>
          </a:p>
          <a:p>
            <a:pPr marL="342900" lvl="2" indent="-342900">
              <a:lnSpc>
                <a:spcPct val="15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Organisms that cannot make their own food get energy by consuming other organisms.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etabolism. Explanation Diagram with Woman, Food, and Chemical Reactions in  a Body Stock Vector - Illustration of infographic, food: 209429137">
            <a:extLst>
              <a:ext uri="{FF2B5EF4-FFF2-40B4-BE49-F238E27FC236}">
                <a16:creationId xmlns:a16="http://schemas.microsoft.com/office/drawing/2014/main" id="{87756E0A-116C-46DC-BED7-E4F8642BE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3"/>
          <a:stretch/>
        </p:blipFill>
        <p:spPr bwMode="auto">
          <a:xfrm>
            <a:off x="6787530" y="3064317"/>
            <a:ext cx="3880470" cy="36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53FAE-8728-41EA-BE16-6E9941B18EF7}"/>
              </a:ext>
            </a:extLst>
          </p:cNvPr>
          <p:cNvSpPr txBox="1"/>
          <p:nvPr/>
        </p:nvSpPr>
        <p:spPr>
          <a:xfrm>
            <a:off x="1778624" y="3330357"/>
            <a:ext cx="45720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chemical reactions and energy transformations, essential for growth, maintenance, and reproduction</a:t>
            </a:r>
            <a:r>
              <a:rPr lang="en-US" dirty="0"/>
              <a:t>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15CC9-04C4-B250-B8E0-D1550EE0C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2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021C-074A-4CBF-860F-DDCC40492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0201"/>
            <a:ext cx="5493895" cy="45259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living things are both complex and highly ordered. Your body is composed of many different kinds of cells, each containing many complex molecular structures.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nonliving things may also be complex, but they do not exhibit this degree of ordered complexity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941D5-863F-4810-8EB3-D4B2CFCB426B}"/>
              </a:ext>
            </a:extLst>
          </p:cNvPr>
          <p:cNvSpPr txBox="1"/>
          <p:nvPr/>
        </p:nvSpPr>
        <p:spPr>
          <a:xfrm>
            <a:off x="1636426" y="731838"/>
            <a:ext cx="7967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7- Specific organization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50C32-9DA9-4DBB-AC1E-A2102881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52" y="0"/>
            <a:ext cx="23652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1E302-4858-91E3-27E4-1E6AC9AF5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6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hotos shows a white, furry polar bear.">
            <a:extLst>
              <a:ext uri="{FF2B5EF4-FFF2-40B4-BE49-F238E27FC236}">
                <a16:creationId xmlns:a16="http://schemas.microsoft.com/office/drawing/2014/main" id="{0F3E090D-B1CB-4BCE-9ECF-DAF2F07D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3683000"/>
            <a:ext cx="4445000" cy="3175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2E060B-007F-4C20-9503-AFCEDA84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90928"/>
            <a:ext cx="8546123" cy="28177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8- Regulation (Homeostasis)</a:t>
            </a:r>
          </a:p>
          <a:p>
            <a:pPr>
              <a:lnSpc>
                <a:spcPct val="16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External environment may change, but internal environment remains fairly constant.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organisms maintain relatively constant internal conditions that are different from their environment, a process called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homeostasis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47B160-E874-3D80-8C4B-43957501A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0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2E48E66-25CC-473C-8591-FD8483894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9755" y="160337"/>
            <a:ext cx="6161649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9- Responsiveness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228CABE-77FF-4C2C-B4C2-1E9C3ED57F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Reaction(s) to various </a:t>
            </a:r>
            <a:r>
              <a:rPr lang="en-US" altLang="en-US" b="1" u="sng" dirty="0"/>
              <a:t>stimuli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Examples of stimuli:  light, heat, pH, vibration, smell.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53AF2-3B4B-97B9-F5C3-FA7E74680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785" y="44698"/>
            <a:ext cx="8229600" cy="4598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Some Branches of Biology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2461"/>
              </p:ext>
            </p:extLst>
          </p:nvPr>
        </p:nvGraphicFramePr>
        <p:xfrm>
          <a:off x="1853786" y="970672"/>
          <a:ext cx="8484431" cy="5612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18">
                  <a:extLst>
                    <a:ext uri="{9D8B030D-6E8A-4147-A177-3AD203B41FA5}">
                      <a16:colId xmlns:a16="http://schemas.microsoft.com/office/drawing/2014/main" val="1185390164"/>
                    </a:ext>
                  </a:extLst>
                </a:gridCol>
                <a:gridCol w="5902213">
                  <a:extLst>
                    <a:ext uri="{9D8B030D-6E8A-4147-A177-3AD203B41FA5}">
                      <a16:colId xmlns:a16="http://schemas.microsoft.com/office/drawing/2014/main" val="34311986"/>
                    </a:ext>
                  </a:extLst>
                </a:gridCol>
              </a:tblGrid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Branch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1045728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Paleontology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history of life using fossils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4027968"/>
                  </a:ext>
                </a:extLst>
              </a:tr>
              <a:tr h="63655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Molecular biology and Biochemistry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1F1D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biological processes at the molecular and chemical level.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0471105"/>
                  </a:ext>
                </a:extLst>
              </a:tr>
              <a:tr h="38628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1F1D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Microbiology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1F1F1D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structure and function of single-celled organisms. </a:t>
                      </a:r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8957348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Neurobiology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nervous system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036042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animals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3337234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Botany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7877566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heredity and genes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7107578"/>
                  </a:ext>
                </a:extLst>
              </a:tr>
              <a:tr h="63655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organisms interact with other organisms and with their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8850680"/>
                  </a:ext>
                </a:extLst>
              </a:tr>
              <a:tr h="63655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Biotechnology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 to use biological processes, for example manipulating micro-organisms to produce medicines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7240958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Forensic Biology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applications of biology to law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5200253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functions of organisms and their parts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6983371"/>
                  </a:ext>
                </a:extLst>
              </a:tr>
              <a:tr h="3685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many more!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2883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F6498CC-DF64-B12A-2599-006C48F96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2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928467" y="1714425"/>
            <a:ext cx="9493348" cy="4273213"/>
          </a:xfrm>
          <a:noFill/>
          <a:ln/>
        </p:spPr>
        <p:txBody>
          <a:bodyPr vert="horz" wrap="square" lIns="92062" tIns="46032" rIns="92062" bIns="46032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/>
              <a:t>The organization of the biological world is hierarchical—that is, each level builds on the level below it.</a:t>
            </a:r>
          </a:p>
          <a:p>
            <a:r>
              <a:rPr lang="en-US" sz="2400" b="1" dirty="0"/>
              <a:t>Levels of biological organization:</a:t>
            </a:r>
          </a:p>
          <a:p>
            <a:pPr lvl="1">
              <a:lnSpc>
                <a:spcPct val="0"/>
              </a:lnSpc>
              <a:buFontTx/>
              <a:buNone/>
            </a:pPr>
            <a:endParaRPr lang="en-US" sz="24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Atoms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Molecules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Subcellular organelles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Cells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5748" y="457200"/>
            <a:ext cx="6603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2060"/>
                </a:solidFill>
              </a:rPr>
              <a:t>Levels of Organization of living things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F949C-DEE0-AFF1-C716-412CD6B74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1514" y="1429044"/>
            <a:ext cx="839137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Tissues*</a:t>
            </a:r>
          </a:p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Organs*</a:t>
            </a:r>
          </a:p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Organ systems*</a:t>
            </a:r>
          </a:p>
          <a:p>
            <a:pPr marL="914208"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b="1" dirty="0">
                <a:solidFill>
                  <a:srgbClr val="002060"/>
                </a:solidFill>
              </a:rPr>
              <a:t>Organism:  </a:t>
            </a:r>
            <a:r>
              <a:rPr lang="en-US" sz="2400" b="1" dirty="0"/>
              <a:t>May consist of a single cell or a complex multicellular organism.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* Level of organization not found in all organisms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9E5C9-7524-AFFE-D6D8-7D80E55B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976" y="0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n2e_fig_01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33401"/>
            <a:ext cx="7453313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5E4080-027F-1CDA-D756-9391D064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76161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3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08998" y="6248440"/>
            <a:ext cx="1905149" cy="4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577" tIns="51289" rIns="102577" bIns="51289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47517" y="6248440"/>
            <a:ext cx="2896968" cy="4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577" tIns="51289" rIns="102577" bIns="51289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08998" y="6248440"/>
            <a:ext cx="1905149" cy="4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577" tIns="51289" rIns="102577" bIns="51289" anchor="ctr"/>
          <a:lstStyle/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69362" y="853007"/>
            <a:ext cx="11784037" cy="5852160"/>
          </a:xfrm>
          <a:noFill/>
          <a:ln/>
        </p:spPr>
        <p:txBody>
          <a:bodyPr vert="horz" wrap="square" lIns="92062" tIns="46032" rIns="92062" bIns="46032" numCol="1" anchor="t" anchorCtr="0" compatLnSpc="1">
            <a:prstTxWarp prst="textNoShape">
              <a:avLst/>
            </a:prstTxWarp>
            <a:noAutofit/>
          </a:bodyPr>
          <a:lstStyle/>
          <a:p>
            <a:pPr marL="457200" lvl="1" indent="0">
              <a:buNone/>
            </a:pPr>
            <a:endParaRPr lang="en-US" sz="2400" b="1" u="sng" dirty="0">
              <a:solidFill>
                <a:srgbClr val="002060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sz="2000" b="1" u="sng" dirty="0">
                <a:solidFill>
                  <a:srgbClr val="002060"/>
                </a:solidFill>
              </a:rPr>
              <a:t>The Population level</a:t>
            </a:r>
            <a:r>
              <a:rPr lang="en-US" sz="2000" b="1" dirty="0"/>
              <a:t>: </a:t>
            </a:r>
            <a:r>
              <a:rPr lang="en-US" sz="2000" dirty="0"/>
              <a:t>refers to a group of individuals of the same species that live in a specific geographic area and are capable of interbreeding.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All populations of a particular kind of organism together form a </a:t>
            </a:r>
            <a:r>
              <a:rPr lang="en-US" sz="2000" b="1" dirty="0">
                <a:solidFill>
                  <a:srgbClr val="FF0000"/>
                </a:solidFill>
              </a:rPr>
              <a:t>species</a:t>
            </a:r>
            <a:r>
              <a:rPr lang="en-US" sz="2000" dirty="0"/>
              <a:t>, its members similar in appearance and able to interbreed.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dirty="0"/>
              <a:t>e.g. Humans, regardless of differences in skin color, hair type, or other features, belong to the same species. Humans can interbreed and produce fertile offspring, which is a key criterion for being classified as members of the same species.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species</a:t>
            </a:r>
            <a:r>
              <a:rPr lang="en-US" dirty="0"/>
              <a:t> is fundamental concept  to the field of biology and is defined as a group of organisms that are capable of interbreeding and producing fertile offspring in nature.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sz="2000" b="1" u="sng" dirty="0">
                <a:solidFill>
                  <a:srgbClr val="002060"/>
                </a:solidFill>
              </a:rPr>
              <a:t>The Community </a:t>
            </a:r>
            <a:r>
              <a:rPr lang="en-US" sz="2000" dirty="0">
                <a:solidFill>
                  <a:srgbClr val="66FF33"/>
                </a:solidFill>
              </a:rPr>
              <a:t>:</a:t>
            </a:r>
            <a:r>
              <a:rPr lang="en-US" sz="2000" dirty="0"/>
              <a:t> Several different populations living together in same area (e.g.: lake, forest, jungle).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68E46-C77E-33AC-726E-9E9C98BF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4" y="121181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0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06" y="628718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Define biology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Characteristics of living organisms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Level of organization of organism 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 of organization beyond organism:</a:t>
            </a:r>
          </a:p>
          <a:p>
            <a:endParaRPr lang="en-US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 you define population, community, ecosystem, and biosphere? How are  they each related to each other? | Socratic">
            <a:extLst>
              <a:ext uri="{FF2B5EF4-FFF2-40B4-BE49-F238E27FC236}">
                <a16:creationId xmlns:a16="http://schemas.microsoft.com/office/drawing/2014/main" id="{A8FDE41D-C27D-F267-26F3-DC62E086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3" y="505918"/>
            <a:ext cx="8280684" cy="58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7CA18-1C84-14A6-AC02-48041A8F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0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4" y="1088646"/>
            <a:ext cx="10564837" cy="468070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 startAt="10"/>
            </a:pPr>
            <a:r>
              <a:rPr lang="en-US" sz="2400" b="1" u="sng" dirty="0">
                <a:solidFill>
                  <a:srgbClr val="002060"/>
                </a:solidFill>
              </a:rPr>
              <a:t>The ecosystem level </a:t>
            </a:r>
            <a:r>
              <a:rPr lang="en-US" sz="2400" b="1" dirty="0"/>
              <a:t>: Interactions of community with non-living environment (air, water, soil).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dirty="0"/>
              <a:t>An ecosystem is a biological community of interacting organisms (including plants, animals, and microorganisms) and their physical environment. This concept encompasses both living organisms and their non-living surroundings</a:t>
            </a:r>
            <a:endParaRPr lang="en-US" sz="2000" b="1" dirty="0"/>
          </a:p>
          <a:p>
            <a:pPr marL="457200" indent="-457200">
              <a:lnSpc>
                <a:spcPct val="160000"/>
              </a:lnSpc>
              <a:buFont typeface="+mj-lt"/>
              <a:buAutoNum type="arabicPeriod" startAt="10"/>
            </a:pPr>
            <a:r>
              <a:rPr lang="en-US" sz="2400" b="1" dirty="0">
                <a:solidFill>
                  <a:srgbClr val="002060"/>
                </a:solidFill>
              </a:rPr>
              <a:t>Biosphere(</a:t>
            </a:r>
            <a:r>
              <a:rPr lang="en-US" sz="2400" b="1" u="sng" dirty="0">
                <a:solidFill>
                  <a:srgbClr val="002060"/>
                </a:solidFill>
              </a:rPr>
              <a:t>Ecosphere)</a:t>
            </a:r>
            <a:r>
              <a:rPr lang="en-US" sz="2400" b="1" dirty="0"/>
              <a:t>: All ecosystems on planet earth: It </a:t>
            </a:r>
            <a:r>
              <a:rPr lang="en-US" sz="2200" dirty="0"/>
              <a:t>is made up of the parts of earth where life exists and it include </a:t>
            </a:r>
            <a:r>
              <a:rPr lang="en-US" sz="2200" dirty="0">
                <a:solidFill>
                  <a:srgbClr val="C00000"/>
                </a:solidFill>
              </a:rPr>
              <a:t>lithosphere, atmosphere and hydrosphere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0F5E8-AA26-E93F-4C23-6C02389DD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341" y="-17585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ry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788" y="371475"/>
            <a:ext cx="6222332" cy="611505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139104-2B61-E9A5-1C12-637D8CA2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76" y="-51434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2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E8DB-995F-A44F-6E8F-183A175A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789E-1CB5-0E47-F264-AFF36CFA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825" y="1974947"/>
            <a:ext cx="9853246" cy="3623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A., Cain, M. L. 1., Wasserman, S. A.,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Minorsky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V., Reece, J. B., &amp; Campbell, N. A. (2017). Campbell biology. Eleventh edition. New York, NY, Pearson Education, Inc.</a:t>
            </a:r>
          </a:p>
          <a:p>
            <a:pPr>
              <a:lnSpc>
                <a:spcPct val="150000"/>
              </a:lnSpc>
            </a:pPr>
            <a:r>
              <a:rPr lang="en-US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Mader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Sylvia S. and Michael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Windelspecht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2022.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New York, NY: McGraw-Hill Education.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C613D-B63B-6BD1-8C80-9C05B829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976" y="0"/>
            <a:ext cx="10120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7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112" y="2397210"/>
            <a:ext cx="9792208" cy="286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Introducing the characteristics of living organism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Understanding different levels of organization of organisms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Defining different fields of Biology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A31A-7BDE-4A5B-BEE0-A3E2104A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89" y="146111"/>
            <a:ext cx="8050655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biology?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D0C2E-D573-413B-B533-5E98864A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00" y="1962744"/>
            <a:ext cx="8050655" cy="44552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Biology  (Greek or Latin origin)</a:t>
            </a:r>
          </a:p>
          <a:p>
            <a:pPr lvl="2">
              <a:lnSpc>
                <a:spcPct val="10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Bios = life</a:t>
            </a:r>
          </a:p>
          <a:p>
            <a:pPr lvl="2">
              <a:lnSpc>
                <a:spcPct val="10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Logos = study of</a:t>
            </a:r>
          </a:p>
          <a:p>
            <a:pPr lvl="2">
              <a:lnSpc>
                <a:spcPct val="100000"/>
              </a:lnSpc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Biology</a:t>
            </a:r>
            <a:r>
              <a:rPr lang="en-US" sz="2200" dirty="0">
                <a:solidFill>
                  <a:srgbClr val="3B3835"/>
                </a:solidFill>
              </a:rPr>
              <a:t> is the branch of science which deals with the study of living organisms.</a:t>
            </a:r>
          </a:p>
          <a:p>
            <a:pPr algn="just">
              <a:lnSpc>
                <a:spcPct val="170000"/>
              </a:lnSpc>
            </a:pPr>
            <a:r>
              <a:rPr lang="en-US" sz="2200" dirty="0">
                <a:solidFill>
                  <a:srgbClr val="202124"/>
                </a:solidFill>
              </a:rPr>
              <a:t>The study of living organisms, divided into many specialized fields that cover their morphology, physiology, anatomy, behavior, origin, interaction with environment and distribution.</a:t>
            </a:r>
            <a:endParaRPr lang="en-US" sz="2000" dirty="0">
              <a:solidFill>
                <a:srgbClr val="202124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4B8EF-4418-4061-BC23-364E5C64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02" y="3770908"/>
            <a:ext cx="2904709" cy="2910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D1DBB-0A40-F46B-3CB3-3855D4A96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  <p:pic>
        <p:nvPicPr>
          <p:cNvPr id="6" name="Picture 2" descr="Introduction to Biology: Revise your basics | Miles Smart Tutoring">
            <a:extLst>
              <a:ext uri="{FF2B5EF4-FFF2-40B4-BE49-F238E27FC236}">
                <a16:creationId xmlns:a16="http://schemas.microsoft.com/office/drawing/2014/main" id="{712992CC-0FB1-A8EF-4C70-AE70EEC3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01" y="440002"/>
            <a:ext cx="4417369" cy="24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5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DCDFAB-7E5B-4350-AC02-8A95670D5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Characteristics of Life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C05F4E8-3B39-4CD0-A0C5-C261AAF0FB1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 dirty="0"/>
              <a:t>Cellular composition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Growth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Movement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Reproduction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/>
              <a:t>Adaptation</a:t>
            </a:r>
          </a:p>
          <a:p>
            <a:pPr marL="609600" indent="-609600">
              <a:buFontTx/>
              <a:buAutoNum type="arabicPeriod"/>
            </a:pPr>
            <a:endParaRPr lang="en-US" altLang="en-US" sz="2800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C816E60-1022-4DEF-976D-46578B3079B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Metabolism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Specific organization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Homeostasis</a:t>
            </a:r>
          </a:p>
          <a:p>
            <a:pPr marL="533400" indent="-533400">
              <a:buFontTx/>
              <a:buAutoNum type="arabicPeriod" startAt="6"/>
            </a:pPr>
            <a:r>
              <a:rPr lang="en-US" altLang="en-US" sz="2800" dirty="0"/>
              <a:t>Responsiveness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60AC6-4326-B2F6-CA15-CEA10F58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C993FA-7B2D-4BD1-93DB-C7E6ED371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1-Cellular Composition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BBC8322-5AE7-459D-8144-95CEECA91C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Made up of at least one cell</a:t>
            </a:r>
          </a:p>
          <a:p>
            <a:endParaRPr lang="en-US" altLang="en-US" sz="2000" dirty="0"/>
          </a:p>
          <a:p>
            <a:r>
              <a:rPr lang="en-US" altLang="en-US" sz="2000" b="1" u="sng" dirty="0"/>
              <a:t>Uni</a:t>
            </a:r>
            <a:r>
              <a:rPr lang="en-US" altLang="en-US" sz="2000" dirty="0"/>
              <a:t>cellular - made of one cell (bacteria, amoeba, paramecium)</a:t>
            </a:r>
          </a:p>
          <a:p>
            <a:endParaRPr lang="en-US" altLang="en-US" sz="2000" dirty="0"/>
          </a:p>
          <a:p>
            <a:r>
              <a:rPr lang="en-US" altLang="en-US" sz="2000" b="1" u="sng" dirty="0"/>
              <a:t>Multi</a:t>
            </a:r>
            <a:r>
              <a:rPr lang="en-US" altLang="en-US" sz="2000" dirty="0"/>
              <a:t>cellular - made up of two or more cells (plants, fungi, animals)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E3EF9-4F60-49AD-9B30-D18BDD17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000"/>
          <a:stretch/>
        </p:blipFill>
        <p:spPr>
          <a:xfrm>
            <a:off x="2243529" y="3911365"/>
            <a:ext cx="6835515" cy="2698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ED49C-6AA5-23A7-8CD9-27A3278A2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5D1E6B-EB2E-4A2E-85A6-DEF4995B8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2-Growth and development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E941820-1333-42CF-8152-32BF23C44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17638"/>
            <a:ext cx="8229600" cy="2284932"/>
          </a:xfrm>
        </p:spPr>
        <p:txBody>
          <a:bodyPr/>
          <a:lstStyle/>
          <a:p>
            <a:r>
              <a:rPr lang="en-US" altLang="en-US" dirty="0">
                <a:solidFill>
                  <a:srgbClr val="A6000D"/>
                </a:solidFill>
                <a:cs typeface="Times New Roman" panose="02020603050405020304" pitchFamily="18" charset="0"/>
              </a:rPr>
              <a:t>Growth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in means increase in the mass of an organism.</a:t>
            </a:r>
            <a:endParaRPr lang="en-US" altLang="en-US" dirty="0"/>
          </a:p>
          <a:p>
            <a:r>
              <a:rPr lang="en-US" altLang="en-US" dirty="0"/>
              <a:t>Increase in cell size (unicellular) and/or an increase in cell number (multicellular)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B4929-B391-4E4B-A0FB-4401218C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25" y="3967980"/>
            <a:ext cx="5352192" cy="2615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41EE5-9D42-C3F3-6595-CCA438200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74C7-DA21-41F4-8338-23621EDD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278" y="400988"/>
            <a:ext cx="8229600" cy="4525963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3- Movement: </a:t>
            </a:r>
          </a:p>
          <a:p>
            <a:pPr lvl="1">
              <a:lnSpc>
                <a:spcPct val="160000"/>
              </a:lnSpc>
            </a:pPr>
            <a:r>
              <a:rPr lang="en-US" sz="2400" b="1" dirty="0"/>
              <a:t>Internal movement:  Characteristic of all life.</a:t>
            </a:r>
          </a:p>
          <a:p>
            <a:pPr lvl="1">
              <a:lnSpc>
                <a:spcPct val="160000"/>
              </a:lnSpc>
            </a:pPr>
            <a:r>
              <a:rPr lang="en-US" sz="2400" b="1" dirty="0"/>
              <a:t>Locomotion:  Self-propelled movement from point A to point B.  Not observed in all life forms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16024-AE98-4D16-9B09-A55F537C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24" y="3429001"/>
            <a:ext cx="4194958" cy="3148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E4DA1-1EFE-46E0-9A0F-2DED518A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79" y="3429000"/>
            <a:ext cx="3190875" cy="3181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926A5-7BC2-E578-0E80-AA30E6C8D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480673-E20C-40DA-B0DA-5BBDD0F85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1620"/>
            <a:ext cx="8229600" cy="657160"/>
          </a:xfrm>
        </p:spPr>
        <p:txBody>
          <a:bodyPr/>
          <a:lstStyle/>
          <a:p>
            <a:pPr algn="l"/>
            <a:r>
              <a:rPr lang="en-US" altLang="en-US" sz="3200" b="1" dirty="0">
                <a:solidFill>
                  <a:srgbClr val="FF0000"/>
                </a:solidFill>
              </a:rPr>
              <a:t>4- Reproduction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2B6DA7D-89D6-472C-8E95-2224E9635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0453" y="1025485"/>
            <a:ext cx="7427626" cy="3787697"/>
          </a:xfrm>
        </p:spPr>
        <p:txBody>
          <a:bodyPr/>
          <a:lstStyle/>
          <a:p>
            <a:r>
              <a:rPr lang="en-US" altLang="en-US" sz="2000" b="1" u="sng" dirty="0">
                <a:solidFill>
                  <a:schemeClr val="accent2"/>
                </a:solidFill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</a:rPr>
              <a:t>sexual</a:t>
            </a:r>
            <a:r>
              <a:rPr lang="en-US" altLang="en-US" sz="2000" dirty="0"/>
              <a:t>- cell division (mitosis)—one cell becomes two     Ex:  bacteria </a:t>
            </a:r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FF0000"/>
                </a:solidFill>
              </a:rPr>
              <a:t>Sexual</a:t>
            </a:r>
            <a:r>
              <a:rPr lang="en-US" altLang="en-US" sz="2000" dirty="0"/>
              <a:t>- union of sex cells (sperm and egg) Ex:  plants and animals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997F9-4440-489B-B846-BE93BA32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58" y="2818684"/>
            <a:ext cx="8928143" cy="3787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4530A-1240-A591-A3FA-ABEE78A8D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t="8700" r="11932" b="10512"/>
          <a:stretch/>
        </p:blipFill>
        <p:spPr>
          <a:xfrm>
            <a:off x="11000937" y="0"/>
            <a:ext cx="1012874" cy="914401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1736</TotalTime>
  <Words>974</Words>
  <Application>Microsoft Office PowerPoint</Application>
  <PresentationFormat>Widescreen</PresentationFormat>
  <Paragraphs>119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Century Gothic</vt:lpstr>
      <vt:lpstr>Century Schoolbook</vt:lpstr>
      <vt:lpstr>Franklin Gothic Book</vt:lpstr>
      <vt:lpstr>Garamond</vt:lpstr>
      <vt:lpstr>Times New Roman</vt:lpstr>
      <vt:lpstr>Office Theme</vt:lpstr>
      <vt:lpstr>SavonVTI</vt:lpstr>
      <vt:lpstr>Introduction to Biology</vt:lpstr>
      <vt:lpstr>Outline</vt:lpstr>
      <vt:lpstr>Objectives </vt:lpstr>
      <vt:lpstr>What is biology?</vt:lpstr>
      <vt:lpstr>Characteristics of Life</vt:lpstr>
      <vt:lpstr>1-Cellular Composition</vt:lpstr>
      <vt:lpstr>2-Growth and development </vt:lpstr>
      <vt:lpstr>PowerPoint Presentation</vt:lpstr>
      <vt:lpstr>4- Reproduction</vt:lpstr>
      <vt:lpstr>PowerPoint Presentation</vt:lpstr>
      <vt:lpstr>PowerPoint Presentation</vt:lpstr>
      <vt:lpstr>PowerPoint Presentation</vt:lpstr>
      <vt:lpstr>PowerPoint Presentation</vt:lpstr>
      <vt:lpstr>9- Responsiveness</vt:lpstr>
      <vt:lpstr>Some Branches of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biology</dc:title>
  <dc:creator>Peshraw Salih</dc:creator>
  <cp:lastModifiedBy>Peshraw Salih</cp:lastModifiedBy>
  <cp:revision>28</cp:revision>
  <dcterms:created xsi:type="dcterms:W3CDTF">2021-12-18T17:52:44Z</dcterms:created>
  <dcterms:modified xsi:type="dcterms:W3CDTF">2023-12-27T20:34:08Z</dcterms:modified>
</cp:coreProperties>
</file>