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5" r:id="rId10"/>
    <p:sldId id="266" r:id="rId11"/>
    <p:sldId id="267" r:id="rId12"/>
    <p:sldId id="271" r:id="rId13"/>
    <p:sldId id="272" r:id="rId14"/>
    <p:sldId id="268" r:id="rId15"/>
    <p:sldId id="269" r:id="rId16"/>
    <p:sldId id="270" r:id="rId17"/>
    <p:sldId id="273" r:id="rId18"/>
    <p:sldId id="264"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142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fs1\instructor\CSE200\workingcopy-notes\office2010\slides_problems\newslides\Excel_Lectures\Lecture2_Intro_WritingFormulas\FoodExamp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strRef>
              <c:f>Sheet1!$A$2:$A$7</c:f>
              <c:strCache>
                <c:ptCount val="6"/>
                <c:pt idx="0">
                  <c:v>cereal</c:v>
                </c:pt>
                <c:pt idx="1">
                  <c:v>milk</c:v>
                </c:pt>
                <c:pt idx="2">
                  <c:v>eggs</c:v>
                </c:pt>
                <c:pt idx="3">
                  <c:v>cheese</c:v>
                </c:pt>
                <c:pt idx="4">
                  <c:v>meat</c:v>
                </c:pt>
                <c:pt idx="5">
                  <c:v>pasta</c:v>
                </c:pt>
              </c:strCache>
            </c:strRef>
          </c:cat>
          <c:val>
            <c:numRef>
              <c:f>Sheet1!$D$2:$D$7</c:f>
              <c:numCache>
                <c:formatCode>_("$"* #,##0.00_);_("$"* \(#,##0.00\);_("$"* "-"??_);_(@_)</c:formatCode>
                <c:ptCount val="6"/>
                <c:pt idx="0">
                  <c:v>5</c:v>
                </c:pt>
                <c:pt idx="1">
                  <c:v>1.5</c:v>
                </c:pt>
                <c:pt idx="2">
                  <c:v>1</c:v>
                </c:pt>
                <c:pt idx="3">
                  <c:v>7</c:v>
                </c:pt>
                <c:pt idx="4">
                  <c:v>3.75</c:v>
                </c:pt>
                <c:pt idx="5">
                  <c:v>3</c:v>
                </c:pt>
              </c:numCache>
            </c:numRef>
          </c:val>
          <c:extLst>
            <c:ext xmlns:c16="http://schemas.microsoft.com/office/drawing/2014/chart" uri="{C3380CC4-5D6E-409C-BE32-E72D297353CC}">
              <c16:uniqueId val="{00000000-E709-4A21-91EB-4674C3BA6EA2}"/>
            </c:ext>
          </c:extLst>
        </c:ser>
        <c:dLbls>
          <c:showLegendKey val="0"/>
          <c:showVal val="0"/>
          <c:showCatName val="0"/>
          <c:showSerName val="0"/>
          <c:showPercent val="0"/>
          <c:showBubbleSize val="0"/>
        </c:dLbls>
        <c:gapWidth val="150"/>
        <c:shape val="cylinder"/>
        <c:axId val="99076608"/>
        <c:axId val="90420864"/>
        <c:axId val="0"/>
      </c:bar3DChart>
      <c:catAx>
        <c:axId val="99076608"/>
        <c:scaling>
          <c:orientation val="minMax"/>
        </c:scaling>
        <c:delete val="0"/>
        <c:axPos val="b"/>
        <c:numFmt formatCode="General" sourceLinked="0"/>
        <c:majorTickMark val="out"/>
        <c:minorTickMark val="none"/>
        <c:tickLblPos val="nextTo"/>
        <c:crossAx val="90420864"/>
        <c:crosses val="autoZero"/>
        <c:auto val="1"/>
        <c:lblAlgn val="ctr"/>
        <c:lblOffset val="100"/>
        <c:noMultiLvlLbl val="0"/>
      </c:catAx>
      <c:valAx>
        <c:axId val="90420864"/>
        <c:scaling>
          <c:orientation val="minMax"/>
        </c:scaling>
        <c:delete val="0"/>
        <c:axPos val="l"/>
        <c:majorGridlines/>
        <c:numFmt formatCode="_(&quot;$&quot;* #,##0.00_);_(&quot;$&quot;* \(#,##0.00\);_(&quot;$&quot;* &quot;-&quot;??_);_(@_)" sourceLinked="1"/>
        <c:majorTickMark val="out"/>
        <c:minorTickMark val="none"/>
        <c:tickLblPos val="nextTo"/>
        <c:crossAx val="990766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016079-B471-4732-911A-AA38CBECF5BB}" type="datetimeFigureOut">
              <a:rPr lang="en-US" smtClean="0"/>
              <a:t>2/17/2024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7E1783-78FA-4E62-B783-8CF78FCDD167}" type="slidenum">
              <a:rPr lang="en-US" smtClean="0"/>
              <a:t>‹#›</a:t>
            </a:fld>
            <a:endParaRPr lang="en-US"/>
          </a:p>
        </p:txBody>
      </p:sp>
    </p:spTree>
    <p:extLst>
      <p:ext uri="{BB962C8B-B14F-4D97-AF65-F5344CB8AC3E}">
        <p14:creationId xmlns:p14="http://schemas.microsoft.com/office/powerpoint/2010/main" val="1242946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cap="flat"/>
        </p:spPr>
      </p:sp>
      <p:sp>
        <p:nvSpPr>
          <p:cNvPr id="99331" name="Rectangle 3"/>
          <p:cNvSpPr>
            <a:spLocks noGrp="1" noChangeArrowheads="1"/>
          </p:cNvSpPr>
          <p:nvPr>
            <p:ph type="body" idx="1"/>
          </p:nvPr>
        </p:nvSpPr>
        <p:spPr>
          <a:ln/>
        </p:spPr>
        <p:txBody>
          <a:bodyPr/>
          <a:lstStyle/>
          <a:p>
            <a:r>
              <a:rPr lang="en-US" dirty="0"/>
              <a:t>For those of you who</a:t>
            </a:r>
            <a:r>
              <a:rPr lang="en-US" baseline="0" dirty="0"/>
              <a:t> have never used Excel or any other spreadsheet software application – many of these techniques and concepts will be new.  We have provided both videos and reading to get you up to speed on the basics of these types of software packages and in specific Excel.  For those of you whom have used spreadsheet software.. Some of this may be a review.. but perhaps not all.  Like last class – it helps to know something about the tools you’re using to understand the types of results.  </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r>
              <a:rPr lang="en-US" dirty="0"/>
              <a:t>What else do we need to know in order to write an Excel formula?  </a:t>
            </a:r>
          </a:p>
          <a:p>
            <a:endParaRPr lang="en-US" dirty="0"/>
          </a:p>
          <a:p>
            <a:r>
              <a:rPr lang="en-US" dirty="0"/>
              <a:t>Consider for example if we want to tell Excel to multiply two values and one of the values is the result of a previous subtraction such as </a:t>
            </a:r>
            <a:r>
              <a:rPr lang="en-US" b="1" i="1" dirty="0">
                <a:solidFill>
                  <a:srgbClr val="FF0033"/>
                </a:solidFill>
              </a:rPr>
              <a:t>multiply 3 by the difference of the values in cells E10 and E11 – </a:t>
            </a:r>
            <a:r>
              <a:rPr lang="en-US" dirty="0">
                <a:solidFill>
                  <a:srgbClr val="FF0033"/>
                </a:solidFill>
              </a:rPr>
              <a:t>(write out words on callout)</a:t>
            </a:r>
          </a:p>
          <a:p>
            <a:endParaRPr lang="en-US" dirty="0">
              <a:solidFill>
                <a:srgbClr val="FF0033"/>
              </a:solidFill>
            </a:endParaRPr>
          </a:p>
          <a:p>
            <a:r>
              <a:rPr lang="en-US" dirty="0">
                <a:solidFill>
                  <a:srgbClr val="FF0033"/>
                </a:solidFill>
              </a:rPr>
              <a:t>How do we tell Excel to multiply two values, and how do we indicate that we want the subtraction performed BEFORE the multiplication.</a:t>
            </a:r>
            <a:endParaRPr lang="en-US" dirty="0"/>
          </a:p>
          <a:p>
            <a:r>
              <a:rPr lang="en-US" dirty="0"/>
              <a:t> </a:t>
            </a:r>
          </a:p>
          <a:p>
            <a:r>
              <a:rPr lang="en-US" dirty="0"/>
              <a:t>To understand how write this formula so that we get the desired result we will now learn about the types of operators available in Excel and their representative symbols, and how the order of these operators will affect our resulting values.  We will also discuss the difference between Data Precision and Cell Display to see how these will impact what we view on the worksheet.  </a:t>
            </a:r>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r>
              <a:rPr lang="en-US" dirty="0"/>
              <a:t>Formulas are composed of two elements – operators and operands…the values we require and the operations we wish to perform on them.</a:t>
            </a:r>
          </a:p>
          <a:p>
            <a:endParaRPr lang="en-US" dirty="0"/>
          </a:p>
          <a:p>
            <a:r>
              <a:rPr lang="en-US" dirty="0"/>
              <a:t>The Arithmetic operators available to us in Excel include addition – represented by a plus sign, subtraction represented by a minus sign, multiplication represented by an asterisk, division represented by a slash and exponentiation represented by the hat symbol found above the value 6 on most keyboards. (use a callout for this list)</a:t>
            </a:r>
          </a:p>
          <a:p>
            <a:endParaRPr lang="en-US" dirty="0"/>
          </a:p>
          <a:p>
            <a:r>
              <a:rPr lang="en-US" dirty="0"/>
              <a:t>In the example here, the operands B2 and 5 are acted on by the addition operator.  To perform this operation, Excel will take the value in cell B2 and add it the value 5. </a:t>
            </a:r>
          </a:p>
          <a:p>
            <a:endParaRPr lang="en-US" dirty="0"/>
          </a:p>
          <a:p>
            <a:r>
              <a:rPr lang="en-US" dirty="0"/>
              <a:t>In addition to arithmetic operators Excel provides relational operators </a:t>
            </a:r>
          </a:p>
          <a:p>
            <a:r>
              <a:rPr lang="en-US" dirty="0"/>
              <a:t>the greater than relationship is represented by the greater than symbol usually found above the period on the keyboard</a:t>
            </a:r>
          </a:p>
          <a:p>
            <a:r>
              <a:rPr lang="en-US" dirty="0"/>
              <a:t>The less than relationship is represented by the less than symbol</a:t>
            </a:r>
          </a:p>
          <a:p>
            <a:r>
              <a:rPr lang="en-US" dirty="0"/>
              <a:t>The greater than or equal to relationship is represented by typing the symbol greater than immediately followed by and equal sign  </a:t>
            </a:r>
          </a:p>
          <a:p>
            <a:r>
              <a:rPr lang="en-US" dirty="0"/>
              <a:t>And the less than or equal to relationship is represented by typing the symbol less than immediately followed by and equal sign  </a:t>
            </a:r>
          </a:p>
          <a:p>
            <a:r>
              <a:rPr lang="en-US" dirty="0"/>
              <a:t>A less than sign followed by a greater than sign represents a ‘not equal to’ relationship</a:t>
            </a:r>
          </a:p>
          <a:p>
            <a:r>
              <a:rPr lang="en-US" dirty="0"/>
              <a:t>To represent an equal to relationship the equal sign is used as seen here (callout =B2=5) – here the first equal sign indicates a formula will follow and the 2</a:t>
            </a:r>
            <a:r>
              <a:rPr lang="en-US" baseline="30000" dirty="0"/>
              <a:t>nd</a:t>
            </a:r>
            <a:r>
              <a:rPr lang="en-US" dirty="0"/>
              <a:t> indicated that the values B2 and 5 be tested to see if they are equal. </a:t>
            </a:r>
          </a:p>
          <a:p>
            <a:r>
              <a:rPr lang="en-US" dirty="0"/>
              <a:t>We will be using these relational operators later in this course when we discuss Boolean logic.</a:t>
            </a:r>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r>
              <a:rPr lang="en-US" dirty="0"/>
              <a:t>Which operation is performed first is prescribed by the order of the precedence rules.. Similar to those you learned in algebra.. Remember the computer is very consistent about applying those rules.. So on a math test if you forgot to write a parenthesis, but you knew what you were doing…you might still end of with the correct answer.. But not here…Excel will only do exactly what you tell it to do!</a:t>
            </a:r>
          </a:p>
          <a:p>
            <a:endParaRPr lang="en-US" dirty="0"/>
          </a:p>
          <a:p>
            <a:r>
              <a:rPr lang="en-US" dirty="0"/>
              <a:t>The prescribed order of operations are as follows:</a:t>
            </a:r>
          </a:p>
          <a:p>
            <a:pPr>
              <a:buFontTx/>
              <a:buChar char="•"/>
            </a:pPr>
            <a:r>
              <a:rPr lang="en-US" dirty="0"/>
              <a:t>First are foremost – operations in parentheses will be performed.  </a:t>
            </a:r>
          </a:p>
          <a:p>
            <a:pPr>
              <a:buFontTx/>
              <a:buChar char="•"/>
            </a:pPr>
            <a:r>
              <a:rPr lang="en-US" dirty="0"/>
              <a:t>Next in order is Exponentiation –</a:t>
            </a:r>
          </a:p>
          <a:p>
            <a:pPr>
              <a:buFontTx/>
              <a:buChar char="•"/>
            </a:pPr>
            <a:r>
              <a:rPr lang="en-US" dirty="0"/>
              <a:t>Division and Multiplication follow with equal precedence ..evaluated from left to </a:t>
            </a:r>
            <a:r>
              <a:rPr lang="en-US" dirty="0" err="1"/>
              <a:t>right..so</a:t>
            </a:r>
            <a:r>
              <a:rPr lang="en-US" dirty="0"/>
              <a:t> in the formula =25/5*2 will first divide twenty five by five and then multiply by 2 resulting the value 10 – if you had wanted to perform the multiplication of 5*2 first and then divide 25 by the resulting value 10 to get 2.5 – you would need to include parentheses (use a callout)</a:t>
            </a:r>
          </a:p>
          <a:p>
            <a:pPr>
              <a:buFontTx/>
              <a:buChar char="•"/>
            </a:pPr>
            <a:r>
              <a:rPr lang="en-US" dirty="0"/>
              <a:t>Next in order of precedence are the arithmetic operators of addition and subtraction – again they have equal precedence and are evaluated from left to right.</a:t>
            </a:r>
          </a:p>
          <a:p>
            <a:pPr>
              <a:buFontTx/>
              <a:buChar char="•"/>
            </a:pPr>
            <a:r>
              <a:rPr lang="en-US" dirty="0"/>
              <a:t>And last to be evaluated will be relational operators such as greater than, or less than. 	</a:t>
            </a:r>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r>
              <a:rPr lang="en-US" sz="1200" dirty="0"/>
              <a:t>Displayed on this slide are two sample spreadsheets.  Consider the one on the left where the formula = 1 divided by 8 has been placed in cells B1 through B4.  Cell B1 has been formatted using the Increase/Decrease decimal toolbar to show zero decimal places and thus 1/8 is displayed as a zero.  In cell B2 we show this same value displayed with 1 decimal place, in row 3 with 2 decimal places and finally in row 4 with three decimal places.</a:t>
            </a:r>
          </a:p>
          <a:p>
            <a:endParaRPr lang="en-US" sz="1200" dirty="0"/>
          </a:p>
          <a:p>
            <a:r>
              <a:rPr lang="en-US" sz="1200" dirty="0"/>
              <a:t>What value would result if we write another formula = B1 *100..(put in callout)?   At first glance it might seem like the computer would perform the computation zero times 100.. And get a result of zero.  But such is not the case.  Even though the displayed value in cell B1 is zero.. The actual value stored by the computer is still the calculation of one divided by eight or .125.. Thus the result of this formula would be 12.5.  </a:t>
            </a:r>
          </a:p>
          <a:p>
            <a:endParaRPr lang="en-US" sz="1200" dirty="0"/>
          </a:p>
          <a:p>
            <a:r>
              <a:rPr lang="en-US" sz="1200" dirty="0"/>
              <a:t>The difference between the displayed value and the precise value stored in a cell can sometimes cause confusion .. Consider the example in the right box of this slide.  Here the identical values were entered in cells a2 to a4 as in cells b2 to b4.. But they are displayed with a different number of decimal places.  Upon first glance if you were to add the values in column B.. It seems that the resulting value is just plain wrong.. Adding the ones column we have 1+1+8.. this should give use a zero in the ones column ..eventually resulting in the value 170 not 171.  Clearly your boss might think either you don’t know what you’re doing or Excel has some sort of ‘bug’ and just can’t add.</a:t>
            </a:r>
          </a:p>
          <a:p>
            <a:endParaRPr lang="en-US" sz="1200" dirty="0"/>
          </a:p>
          <a:p>
            <a:r>
              <a:rPr lang="en-US" sz="1200" dirty="0"/>
              <a:t>In truth we need to be careful to display appropriate numbers of decimal places when presenting data – and most importantly to be aware that the differences are often attributable to rounding of the displays and not the actual values stored – and thus not cause for panic.</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r>
              <a:rPr lang="en-US"/>
              <a:t>Indeed there are several ways to change a number’s format without actually changing the precise value stored in a cell.  In cell E2 for example is the calculation 4 divided 6.34 (show callout =d2/d4) results in the value .63.. When its displayed in percentage format.. The cell will contain the numerals 63 with a percentage sign… however the precise value stored is still .63.  if you multiply cell E2 by 100 you will get 63 not 6300.  (have call out .63*100 vs. 63*100)</a:t>
            </a:r>
          </a:p>
          <a:p>
            <a:endParaRPr lang="en-US"/>
          </a:p>
          <a:p>
            <a:r>
              <a:rPr lang="en-US"/>
              <a:t>The currency format will display a dollar sign symbol and 2 decimal places.. again w/o changing the precise value stored.  </a:t>
            </a:r>
          </a:p>
          <a:p>
            <a:endParaRPr lang="en-US"/>
          </a:p>
          <a:p>
            <a:r>
              <a:rPr lang="en-US"/>
              <a:t>Excel even gives us an option to display commas..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r>
              <a:rPr lang="en-US" dirty="0"/>
              <a:t>Excel also has a facility for storing dates.</a:t>
            </a:r>
          </a:p>
          <a:p>
            <a:r>
              <a:rPr lang="en-US" dirty="0"/>
              <a:t>If you type into a cell ‘1/27/2013’ for example without an equal sign – normally Excel will perceive that this entry is a date and store it as such.  In a similar manner if you enter the text </a:t>
            </a:r>
            <a:r>
              <a:rPr lang="en-US" dirty="0" err="1"/>
              <a:t>february</a:t>
            </a:r>
            <a:r>
              <a:rPr lang="en-US" dirty="0"/>
              <a:t> 1, 2013– Excel will also most likely perceive this to be a date.  Dates entered in a ‘date format’  are converted into values…based on a precise mathematical formula – where January 1, 1900 is the value 1 and each succeeding day is one more than the previous.  This allows us to perform arithmetic operations on dates.. So for example you calculate the date it will be five days from today or the number of days it took to ship an item if you have both the ship date and received date.  While these dates are stored as numbers – they can be displayed in a variety of formats which can be specified from the Format Cells Number tab.</a:t>
            </a:r>
          </a:p>
          <a:p>
            <a:endParaRPr lang="en-US" dirty="0"/>
          </a:p>
          <a:p>
            <a:r>
              <a:rPr lang="en-US" dirty="0"/>
              <a:t>Now in cell C1 lets subtract the 2 dates to see how many days lie between them..=b1-a1.  You might end up with the value 5 or some strange answer like January 5, 1900 .  What is going on?  Actually</a:t>
            </a:r>
            <a:r>
              <a:rPr lang="en-US" baseline="0" dirty="0"/>
              <a:t> </a:t>
            </a:r>
            <a:r>
              <a:rPr lang="en-US" dirty="0"/>
              <a:t>– the precise values of these two displays are actually the same.   But somehow  Excel decided to display the value as a date – when we actually wanted a number display.   In some cases the opposite can happen – if you add 5 days to a specific date – at times you might erroneously get a number instead of a new date.  To correct this problem we can modify the cell display.</a:t>
            </a:r>
          </a:p>
          <a:p>
            <a:endParaRPr lang="en-US" dirty="0"/>
          </a:p>
          <a:p>
            <a:r>
              <a:rPr lang="en-US" dirty="0"/>
              <a:t>To change the cell display use the Format menu and select Cells and the Number tab of the dialog box.  Then choose the correct display in this case the Number format</a:t>
            </a:r>
          </a:p>
          <a:p>
            <a:endParaRPr lang="en-US" dirty="0"/>
          </a:p>
          <a:p>
            <a:r>
              <a:rPr lang="en-US" dirty="0"/>
              <a:t>Also note that dates cannot be typed directly in a formula.  If you write 1/27/2013-1/22/2013 directly into a cell ..the computer will interpret this as 1 divided by 27 divided by 2013..  To subtract these dates you will need to enter each individual date into a cell – say place </a:t>
            </a:r>
            <a:r>
              <a:rPr lang="en-US" dirty="0" err="1"/>
              <a:t>jan</a:t>
            </a:r>
            <a:r>
              <a:rPr lang="en-US" dirty="0"/>
              <a:t> 27 in cell a1 and </a:t>
            </a:r>
            <a:r>
              <a:rPr lang="en-US" dirty="0" err="1"/>
              <a:t>jan</a:t>
            </a:r>
            <a:r>
              <a:rPr lang="en-US" dirty="0"/>
              <a:t> 22 in cell b1 and then write the formula a1-b1!</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Create the worksheet similar to the Foods worksheet for</a:t>
            </a:r>
            <a:r>
              <a:rPr lang="en-US" i="1" baseline="0" dirty="0"/>
              <a:t> this week problems.. Demonstrating each of the feature listed here:</a:t>
            </a:r>
          </a:p>
          <a:p>
            <a:endParaRPr lang="en-US" baseline="0" dirty="0"/>
          </a:p>
          <a:p>
            <a:pPr>
              <a:lnSpc>
                <a:spcPct val="80000"/>
              </a:lnSpc>
            </a:pPr>
            <a:r>
              <a:rPr lang="en-US" sz="500" dirty="0"/>
              <a:t>Lets switch now to a new worksheet and begin learning how to enter data, format our cells, insert and delete columns, rows and worksheets as well demonstrate how to write simple formulas.</a:t>
            </a:r>
          </a:p>
          <a:p>
            <a:pPr>
              <a:lnSpc>
                <a:spcPct val="80000"/>
              </a:lnSpc>
            </a:pPr>
            <a:endParaRPr lang="en-US" sz="500" dirty="0"/>
          </a:p>
          <a:p>
            <a:pPr>
              <a:lnSpc>
                <a:spcPct val="80000"/>
              </a:lnSpc>
            </a:pPr>
            <a:r>
              <a:rPr lang="en-US" sz="500" dirty="0"/>
              <a:t>Use spreadsheet:</a:t>
            </a:r>
          </a:p>
          <a:p>
            <a:pPr marL="171450" indent="-171450">
              <a:lnSpc>
                <a:spcPct val="80000"/>
              </a:lnSpc>
              <a:buFont typeface="Arial" pitchFamily="34" charset="0"/>
              <a:buChar char="•"/>
            </a:pPr>
            <a:r>
              <a:rPr lang="en-US" sz="500" dirty="0"/>
              <a:t>Consider the Simple formulas spreadsheet available in your course notes – similar to the one we’ve used in our slides listing food quantities and prices(show original spreadsheet for a moment).  Lets try to re-create some of these elements beginning with a new worksheet. </a:t>
            </a:r>
          </a:p>
          <a:p>
            <a:pPr marL="171450" lvl="0" indent="-171450">
              <a:lnSpc>
                <a:spcPct val="80000"/>
              </a:lnSpc>
              <a:buFont typeface="Arial" pitchFamily="34" charset="0"/>
              <a:buChar char="•"/>
            </a:pPr>
            <a:r>
              <a:rPr lang="en-US" sz="700" dirty="0"/>
              <a:t>(follow steps) To launch EXCEL click on the start menu and select Excel.. If its not pinned to your menu then select ‘all programs’ ‘</a:t>
            </a:r>
            <a:r>
              <a:rPr lang="en-US" sz="700" dirty="0" err="1"/>
              <a:t>microsoft</a:t>
            </a:r>
            <a:r>
              <a:rPr lang="en-US" sz="700" dirty="0"/>
              <a:t> office’ and then excel.</a:t>
            </a:r>
          </a:p>
          <a:p>
            <a:pPr marL="171450" lvl="0" indent="-171450">
              <a:lnSpc>
                <a:spcPct val="80000"/>
              </a:lnSpc>
              <a:buFont typeface="Arial" pitchFamily="34" charset="0"/>
              <a:buChar char="•"/>
            </a:pPr>
            <a:r>
              <a:rPr lang="en-US" sz="700" dirty="0"/>
              <a:t>Here is our workbook:  Note the ribbons, scroll bars and worksheet tabs.</a:t>
            </a:r>
          </a:p>
          <a:p>
            <a:pPr marL="171450" indent="-171450">
              <a:lnSpc>
                <a:spcPct val="80000"/>
              </a:lnSpc>
              <a:buFont typeface="Arial" pitchFamily="34" charset="0"/>
              <a:buChar char="•"/>
            </a:pPr>
            <a:r>
              <a:rPr lang="en-US" sz="500" dirty="0"/>
              <a:t>In cell A1 lets type ‘food item’  - To type in a cell first select it by clicking you mouse in the desired location. When you’re done typing click enter to -  the active cell is then changed to the cell below what you’ve just typed.  Now lets type cereal then enter, milk, cheese, and meat. (type in make error typing ‘mead’</a:t>
            </a:r>
          </a:p>
          <a:p>
            <a:pPr marL="171450" indent="-171450">
              <a:lnSpc>
                <a:spcPct val="80000"/>
              </a:lnSpc>
              <a:buFont typeface="Arial" pitchFamily="34" charset="0"/>
              <a:buChar char="•"/>
            </a:pPr>
            <a:r>
              <a:rPr lang="en-US" sz="500" dirty="0"/>
              <a:t>Unfortunately I’ve incorrectly typed the word ‘meat’ – to correct an error while your still typing you can use the backspace key as seen here.. Or you can use your mouse to highlight parts of the text to delete or type over, or use click between 2 letters to insert text.  </a:t>
            </a:r>
          </a:p>
          <a:p>
            <a:pPr marL="171450" marR="0" indent="-171450" algn="l" defTabSz="965200" rtl="0" eaLnBrk="0" fontAlgn="base" latinLnBrk="0" hangingPunct="0">
              <a:lnSpc>
                <a:spcPct val="80000"/>
              </a:lnSpc>
              <a:spcBef>
                <a:spcPct val="30000"/>
              </a:spcBef>
              <a:spcAft>
                <a:spcPct val="0"/>
              </a:spcAft>
              <a:buClrTx/>
              <a:buSzTx/>
              <a:buFont typeface="Arial" pitchFamily="34" charset="0"/>
              <a:buChar char="•"/>
              <a:tabLst/>
              <a:defRPr/>
            </a:pPr>
            <a:r>
              <a:rPr lang="en-US" sz="500" dirty="0"/>
              <a:t>One can also create line breaks within a cell wrapping the text to automatically size to</a:t>
            </a:r>
            <a:r>
              <a:rPr lang="en-US" sz="500" baseline="0" dirty="0"/>
              <a:t> the column.. Use the Wrap Text button on the Home ribbon.  You wrap the text at a specific point </a:t>
            </a:r>
            <a:r>
              <a:rPr lang="en-US" sz="500" dirty="0"/>
              <a:t>double </a:t>
            </a:r>
            <a:r>
              <a:rPr lang="en-US" sz="500" dirty="0" err="1"/>
              <a:t>clickon</a:t>
            </a:r>
            <a:r>
              <a:rPr lang="en-US" sz="500" dirty="0"/>
              <a:t> the cell, which gets you into the edit mode, and then place the cursor where you’d like a new like and typing Alt Enter. Now lets fill in column B - to move to different cells you can use either the mouse or the up/down arrows on your keyboard.  In cell B1 lets type price per package, and the values 2.5, 1.5, 3.5, 3.75. </a:t>
            </a:r>
          </a:p>
          <a:p>
            <a:pPr marL="171450" indent="-171450">
              <a:lnSpc>
                <a:spcPct val="80000"/>
              </a:lnSpc>
              <a:buFont typeface="Arial" pitchFamily="34" charset="0"/>
              <a:buChar char="•"/>
            </a:pPr>
            <a:r>
              <a:rPr lang="en-US" sz="500" dirty="0"/>
              <a:t>Our new spreadsheet contains may of the elements of the original – but looks completely different.</a:t>
            </a:r>
          </a:p>
          <a:p>
            <a:pPr marL="171450" indent="-171450">
              <a:lnSpc>
                <a:spcPct val="80000"/>
              </a:lnSpc>
              <a:buFont typeface="Arial" pitchFamily="34" charset="0"/>
              <a:buChar char="•"/>
            </a:pPr>
            <a:r>
              <a:rPr lang="en-US" sz="500" dirty="0"/>
              <a:t>Shown here are the two worksheets side by side – consider the differences-  For one thing the text of the original is larger, darker and in some places italicized.  Row 1 is in yellow and the other rows are highlighted in grey.  The title in column B seems to extend over the line and doesn’t wrap around as in our original worksheet.  All of these elements can be modified using the formatting tools.</a:t>
            </a:r>
          </a:p>
          <a:p>
            <a:pPr marL="641350" lvl="1" indent="-171450">
              <a:lnSpc>
                <a:spcPct val="80000"/>
              </a:lnSpc>
              <a:buFont typeface="Arial" pitchFamily="34" charset="0"/>
              <a:buChar char="•"/>
            </a:pPr>
            <a:r>
              <a:rPr lang="en-US" sz="800" dirty="0"/>
              <a:t>First lets change the font size of cell A1 to 12 and bold the text</a:t>
            </a:r>
            <a:r>
              <a:rPr lang="en-US" sz="800" baseline="0" dirty="0"/>
              <a:t> using the Bold button on the Font group of the home ribbon.  This ribbon group can be used to italicize, underline, capitalize text.  Or to change font or font sizes.  The Paragraph group buttons can be used to align the text.  Even more options are available by launching the format dialog box from the launch button located at the bottom-right of the ribbon group</a:t>
            </a:r>
          </a:p>
          <a:p>
            <a:pPr marL="641350" lvl="1" indent="-171450">
              <a:lnSpc>
                <a:spcPct val="80000"/>
              </a:lnSpc>
              <a:buFont typeface="Arial" pitchFamily="34" charset="0"/>
              <a:buChar char="•"/>
            </a:pPr>
            <a:r>
              <a:rPr lang="en-US" sz="800" dirty="0"/>
              <a:t>Use the fill color button on this same ribbon group to change the cell color to yellow.  </a:t>
            </a:r>
          </a:p>
          <a:p>
            <a:pPr marL="641350" lvl="1" indent="-171450">
              <a:lnSpc>
                <a:spcPct val="80000"/>
              </a:lnSpc>
              <a:buFont typeface="Arial" pitchFamily="34" charset="0"/>
              <a:buChar char="•"/>
            </a:pPr>
            <a:r>
              <a:rPr lang="en-US" sz="800" dirty="0"/>
              <a:t>Now that we’ve done all of this formatting in cell A1 – will we need to do it again and again for each cell on my worksheet?  If you select multiple cells at once you can simultaneously set the formats for all selected cell.  But since we didn’t originally</a:t>
            </a:r>
            <a:r>
              <a:rPr lang="en-US" sz="800" baseline="0" dirty="0"/>
              <a:t> do that, we can accomplish this by copying only the cell format in cell A1- </a:t>
            </a:r>
            <a:r>
              <a:rPr lang="en-US" sz="800" dirty="0"/>
              <a:t> without actually copying the contents.  A neat tool that will allow  you to do this is the format painter.. </a:t>
            </a:r>
          </a:p>
          <a:p>
            <a:pPr marL="641350" lvl="1" indent="-171450">
              <a:lnSpc>
                <a:spcPct val="80000"/>
              </a:lnSpc>
              <a:buFont typeface="Arial" pitchFamily="34" charset="0"/>
              <a:buChar char="•"/>
            </a:pPr>
            <a:r>
              <a:rPr lang="en-US" sz="800" dirty="0"/>
              <a:t>Click on the cell you wish to emulate, then click on the ‘paintbrush’ toolbar button.  One click will let you copy this format to a single selection – double clicking will allow you to copy the format to multiple selections. Here we’ll click once.. Notice the cursor turns into a paintbrush.. Now click on cell B1.. And the format is copied.  Note that these formats are not linked – if  you later change the format in the original cell.. It will have no affect on any other cells.  (demo by changing format)..</a:t>
            </a:r>
          </a:p>
          <a:p>
            <a:pPr marL="641350" lvl="1" indent="-171450">
              <a:lnSpc>
                <a:spcPct val="80000"/>
              </a:lnSpc>
              <a:buFont typeface="Arial" pitchFamily="34" charset="0"/>
              <a:buChar char="•"/>
            </a:pPr>
            <a:r>
              <a:rPr lang="en-US" sz="800" dirty="0"/>
              <a:t>By the way to undo an action use the ‘undo’ toolbar button – this is also available from the edit menu.</a:t>
            </a:r>
          </a:p>
          <a:p>
            <a:pPr marL="171450" indent="-171450">
              <a:lnSpc>
                <a:spcPct val="80000"/>
              </a:lnSpc>
              <a:buFont typeface="Arial" pitchFamily="34" charset="0"/>
              <a:buChar char="•"/>
            </a:pPr>
            <a:r>
              <a:rPr lang="en-US" sz="500" dirty="0"/>
              <a:t>Now consider the values we typed in column B, notice that on the original worksheet all values contain 2 decimal places and are lined up by their decimal point.  </a:t>
            </a:r>
          </a:p>
          <a:p>
            <a:pPr marL="641350" lvl="1" indent="-171450">
              <a:lnSpc>
                <a:spcPct val="80000"/>
              </a:lnSpc>
              <a:buFont typeface="Arial" pitchFamily="34" charset="0"/>
              <a:buChar char="•"/>
            </a:pPr>
            <a:r>
              <a:rPr lang="en-US" sz="800" dirty="0"/>
              <a:t>To accomplish this we can again use the tool buttons on</a:t>
            </a:r>
            <a:r>
              <a:rPr lang="en-US" sz="800" baseline="0" dirty="0"/>
              <a:t> the</a:t>
            </a:r>
            <a:r>
              <a:rPr lang="en-US" sz="800" dirty="0"/>
              <a:t> Number group</a:t>
            </a:r>
            <a:r>
              <a:rPr lang="en-US" sz="800" baseline="0" dirty="0"/>
              <a:t> of the Home ribbon.  </a:t>
            </a:r>
            <a:r>
              <a:rPr lang="en-US" sz="800" dirty="0"/>
              <a:t>first selecting the range of cells we wish to format – (demo select cells, format, cells, number) then select the ,</a:t>
            </a:r>
            <a:r>
              <a:rPr lang="en-US" sz="800" baseline="0" dirty="0"/>
              <a:t> button to select comma style.  This automatically provides 2</a:t>
            </a:r>
            <a:r>
              <a:rPr lang="en-US" sz="800" dirty="0"/>
              <a:t> 2 decimal places – and for larger number thousands</a:t>
            </a:r>
            <a:r>
              <a:rPr lang="en-US" sz="800" baseline="0" dirty="0"/>
              <a:t> separators.  To increase or decrease the number of decimal places you can also use the increase/decrease decimal buttons or go into the formatting dialog box and select another options.</a:t>
            </a:r>
            <a:endParaRPr lang="en-US" sz="800" dirty="0"/>
          </a:p>
          <a:p>
            <a:pPr marL="171450" indent="-171450">
              <a:lnSpc>
                <a:spcPct val="80000"/>
              </a:lnSpc>
              <a:buFont typeface="Arial" pitchFamily="34" charset="0"/>
              <a:buChar char="•"/>
            </a:pPr>
            <a:r>
              <a:rPr lang="en-US" sz="500" dirty="0"/>
              <a:t>Another difference between the 2 worksheets is the width of column B and how the title price per package is laid out.  Just place your cursor</a:t>
            </a:r>
            <a:r>
              <a:rPr lang="en-US" sz="500" baseline="0" dirty="0"/>
              <a:t> on the column heading line between B and C and drag. </a:t>
            </a:r>
            <a:r>
              <a:rPr lang="en-US" sz="700" dirty="0"/>
              <a:t>To exactly size a column to fit the widest text in that column double click on the line</a:t>
            </a:r>
            <a:endParaRPr lang="en-US" sz="500" dirty="0"/>
          </a:p>
          <a:p>
            <a:pPr marL="641350" lvl="1" indent="-171450">
              <a:lnSpc>
                <a:spcPct val="80000"/>
              </a:lnSpc>
              <a:buFont typeface="Arial" pitchFamily="34" charset="0"/>
              <a:buChar char="•"/>
            </a:pPr>
            <a:r>
              <a:rPr lang="en-US" sz="800" dirty="0"/>
              <a:t>Notice that when we did this – the title still appears on one line.  To wrap the text of the title to fit on multiple lines within a cell – we can again use text wrap button.</a:t>
            </a:r>
            <a:endParaRPr lang="en-US" sz="800" i="1" dirty="0"/>
          </a:p>
          <a:p>
            <a:pPr marL="641350" lvl="1" indent="-171450">
              <a:lnSpc>
                <a:spcPct val="80000"/>
              </a:lnSpc>
              <a:buFont typeface="Arial" pitchFamily="34" charset="0"/>
              <a:buChar char="•"/>
            </a:pPr>
            <a:endParaRPr lang="en-US" sz="800" dirty="0"/>
          </a:p>
          <a:p>
            <a:pPr marL="171450" indent="-171450">
              <a:lnSpc>
                <a:spcPct val="80000"/>
              </a:lnSpc>
              <a:buFont typeface="Arial" pitchFamily="34" charset="0"/>
              <a:buChar char="•"/>
            </a:pPr>
            <a:endParaRPr lang="en-US" sz="500" dirty="0">
              <a:solidFill>
                <a:srgbClr val="C00000"/>
              </a:solidFill>
            </a:endParaRPr>
          </a:p>
          <a:p>
            <a:pPr marL="171450" indent="-171450">
              <a:lnSpc>
                <a:spcPct val="80000"/>
              </a:lnSpc>
              <a:buFont typeface="Arial" pitchFamily="34" charset="0"/>
              <a:buChar char="•"/>
            </a:pPr>
            <a:endParaRPr lang="en-US" sz="500" dirty="0">
              <a:solidFill>
                <a:srgbClr val="C00000"/>
              </a:solidFill>
            </a:endParaRPr>
          </a:p>
          <a:p>
            <a:pPr marL="171450" indent="-171450">
              <a:lnSpc>
                <a:spcPct val="80000"/>
              </a:lnSpc>
              <a:buFont typeface="Arial" pitchFamily="34" charset="0"/>
              <a:buChar char="•"/>
            </a:pPr>
            <a:r>
              <a:rPr lang="en-US" sz="500" dirty="0">
                <a:solidFill>
                  <a:srgbClr val="C00000"/>
                </a:solidFill>
              </a:rPr>
              <a:t>Not complete</a:t>
            </a:r>
          </a:p>
          <a:p>
            <a:pPr marL="171450" indent="-171450">
              <a:lnSpc>
                <a:spcPct val="80000"/>
              </a:lnSpc>
              <a:buFont typeface="Arial" pitchFamily="34" charset="0"/>
              <a:buChar char="•"/>
            </a:pPr>
            <a:endParaRPr lang="en-US" sz="500" dirty="0">
              <a:solidFill>
                <a:srgbClr val="C00000"/>
              </a:solidFill>
            </a:endParaRPr>
          </a:p>
          <a:p>
            <a:pPr marL="171450" indent="-171450">
              <a:lnSpc>
                <a:spcPct val="80000"/>
              </a:lnSpc>
              <a:buFont typeface="Arial" pitchFamily="34" charset="0"/>
              <a:buChar char="•"/>
            </a:pPr>
            <a:endParaRPr lang="en-US" sz="500" dirty="0">
              <a:solidFill>
                <a:srgbClr val="C00000"/>
              </a:solidFill>
            </a:endParaRPr>
          </a:p>
          <a:p>
            <a:pPr marL="171450" indent="-171450">
              <a:lnSpc>
                <a:spcPct val="80000"/>
              </a:lnSpc>
              <a:buFont typeface="Arial" pitchFamily="34" charset="0"/>
              <a:buChar char="•"/>
            </a:pPr>
            <a:r>
              <a:rPr lang="en-US" sz="500" dirty="0">
                <a:solidFill>
                  <a:srgbClr val="C00000"/>
                </a:solidFill>
              </a:rPr>
              <a:t>Now lets add the number of packages in column C – first by typing our label in cell c1, #</a:t>
            </a:r>
            <a:r>
              <a:rPr lang="en-US" sz="500" dirty="0" err="1">
                <a:solidFill>
                  <a:srgbClr val="C00000"/>
                </a:solidFill>
              </a:rPr>
              <a:t>pkgs</a:t>
            </a:r>
            <a:r>
              <a:rPr lang="en-US" sz="500" dirty="0">
                <a:solidFill>
                  <a:srgbClr val="C00000"/>
                </a:solidFill>
              </a:rPr>
              <a:t>, and then by – typing in 2,1,2,1 in cells C2:C5</a:t>
            </a:r>
            <a:r>
              <a:rPr lang="en-US" sz="500" baseline="0" dirty="0">
                <a:solidFill>
                  <a:srgbClr val="C00000"/>
                </a:solidFill>
              </a:rPr>
              <a:t> use the increase/decrease buttons to format the values</a:t>
            </a:r>
          </a:p>
          <a:p>
            <a:pPr marL="171450" indent="-171450">
              <a:lnSpc>
                <a:spcPct val="80000"/>
              </a:lnSpc>
              <a:buFont typeface="Arial" pitchFamily="34" charset="0"/>
              <a:buChar char="•"/>
            </a:pPr>
            <a:r>
              <a:rPr lang="en-US" sz="500" dirty="0">
                <a:solidFill>
                  <a:srgbClr val="C00000"/>
                </a:solidFill>
              </a:rPr>
              <a:t>To complete the formatting of the new worksheets lets italicize and bold column A (bold, italicize column A), Lets bold </a:t>
            </a:r>
            <a:r>
              <a:rPr lang="en-US" sz="500" dirty="0" err="1">
                <a:solidFill>
                  <a:srgbClr val="C00000"/>
                </a:solidFill>
              </a:rPr>
              <a:t>bold</a:t>
            </a:r>
            <a:r>
              <a:rPr lang="en-US" sz="500" dirty="0">
                <a:solidFill>
                  <a:srgbClr val="C00000"/>
                </a:solidFill>
              </a:rPr>
              <a:t> columns B and C (highlight b2:c5 – click on bold toolbar button).  Lets copy the format from column B title to column C title by using the paintbrush and then lets change the background of cells a2:c5 by selecting the entire area and choosing the fill color grey (click on a2:c5, click on fill toolbar button and select grey). Also notice that there are lines on the original spreadsheets.  Lets highlight the entire selection and then from the toolbar button borders, select the border – ‘all borders’</a:t>
            </a:r>
          </a:p>
          <a:p>
            <a:pPr marL="171450" indent="-171450">
              <a:lnSpc>
                <a:spcPct val="80000"/>
              </a:lnSpc>
              <a:buFont typeface="Arial" pitchFamily="34" charset="0"/>
              <a:buChar char="•"/>
            </a:pPr>
            <a:r>
              <a:rPr lang="en-US" sz="500" dirty="0">
                <a:solidFill>
                  <a:srgbClr val="C00000"/>
                </a:solidFill>
              </a:rPr>
              <a:t> One last formatting issue is to adjust the height of column A on our spreadsheet to remove the extra space that was somehow created when we wrapped the text.  Row height like column widths can be directly sized from the Format menu – in this case selecting the Row option and then typing in the height.  Alternatively one can click on the line below the row number of the row you wish to adjust, and then drag the line up or down until the desired height is obtained.</a:t>
            </a:r>
          </a:p>
          <a:p>
            <a:pPr marL="171450" indent="-171450">
              <a:lnSpc>
                <a:spcPct val="80000"/>
              </a:lnSpc>
              <a:buFont typeface="Arial" pitchFamily="34" charset="0"/>
              <a:buChar char="•"/>
            </a:pPr>
            <a:r>
              <a:rPr lang="en-US" sz="500" dirty="0">
                <a:solidFill>
                  <a:srgbClr val="C00000"/>
                </a:solidFill>
              </a:rPr>
              <a:t>Now let maximize our current worksheet so that its easier to work with and then input the column title total</a:t>
            </a:r>
          </a:p>
          <a:p>
            <a:pPr marL="171450" indent="-171450">
              <a:lnSpc>
                <a:spcPct val="80000"/>
              </a:lnSpc>
              <a:buFont typeface="Arial" pitchFamily="34" charset="0"/>
              <a:buChar char="•"/>
            </a:pPr>
            <a:r>
              <a:rPr lang="en-US" sz="500" dirty="0">
                <a:solidFill>
                  <a:srgbClr val="C00000"/>
                </a:solidFill>
              </a:rPr>
              <a:t>To calculate the total price we want to multiply the price per package by the number of packages.  If we type 2.5 * 2 – however - if  the price were to change to say $3 per package notice that the new price is not reflected into the total – we would need to retype the formula to get a new price</a:t>
            </a:r>
          </a:p>
          <a:p>
            <a:pPr marL="171450" indent="-171450">
              <a:lnSpc>
                <a:spcPct val="80000"/>
              </a:lnSpc>
              <a:buFont typeface="Arial" pitchFamily="34" charset="0"/>
              <a:buChar char="•"/>
            </a:pPr>
            <a:r>
              <a:rPr lang="en-US" sz="500" dirty="0">
                <a:solidFill>
                  <a:srgbClr val="C00000"/>
                </a:solidFill>
              </a:rPr>
              <a:t>  – A better method is to refer to the cells containing the values  - remember a formula begins with an equal sign – then you can type in the cell reference such as B2 or just use the mouse to highlight the cell containing the desired value.. (demo)</a:t>
            </a:r>
          </a:p>
          <a:p>
            <a:pPr marL="171450" indent="-171450">
              <a:lnSpc>
                <a:spcPct val="80000"/>
              </a:lnSpc>
              <a:buFont typeface="Arial" pitchFamily="34" charset="0"/>
              <a:buChar char="•"/>
            </a:pPr>
            <a:r>
              <a:rPr lang="en-US" sz="500" dirty="0">
                <a:solidFill>
                  <a:srgbClr val="C00000"/>
                </a:solidFill>
              </a:rPr>
              <a:t>When we use formulas it is also possible to copy them – to obtain similar values for other cells – we’ll be talking about this in much more detail in the next lecture.  Now lets just go ahead and copy the formulas.  Lets also go ahead and copy the format from column C using the paintbrush into column D.  Since we want column D to also have currency lets highlight cells d2 to d5 and use the currency style toolbar button.</a:t>
            </a:r>
          </a:p>
          <a:p>
            <a:pPr marL="171450" indent="-171450">
              <a:lnSpc>
                <a:spcPct val="80000"/>
              </a:lnSpc>
              <a:buFont typeface="Arial" pitchFamily="34" charset="0"/>
              <a:buChar char="•"/>
            </a:pPr>
            <a:r>
              <a:rPr lang="en-US" sz="500" dirty="0">
                <a:solidFill>
                  <a:srgbClr val="C00000"/>
                </a:solidFill>
              </a:rPr>
              <a:t>Another thing we can do is total up these values – by summing the cells d2,d3,, through d8 – (type in totals and do sum).  Column D is formatted as currency – this can be quickly accomplished by clicking on the currency style toolbar button.</a:t>
            </a:r>
          </a:p>
          <a:p>
            <a:pPr marL="171450" indent="-171450">
              <a:lnSpc>
                <a:spcPct val="80000"/>
              </a:lnSpc>
              <a:buFont typeface="Arial" pitchFamily="34" charset="0"/>
              <a:buChar char="•"/>
            </a:pPr>
            <a:r>
              <a:rPr lang="en-US" sz="500" dirty="0">
                <a:solidFill>
                  <a:srgbClr val="C00000"/>
                </a:solidFill>
              </a:rPr>
              <a:t> If you look at the original worksheet you will notice that the line for eggs has been omitted from our worksheet.  To correct this error we will need to insert a row between milk and cheese.</a:t>
            </a:r>
          </a:p>
          <a:p>
            <a:pPr marL="641350" lvl="1" indent="-171450">
              <a:lnSpc>
                <a:spcPct val="80000"/>
              </a:lnSpc>
              <a:buFont typeface="Arial" pitchFamily="34" charset="0"/>
              <a:buChar char="•"/>
            </a:pPr>
            <a:r>
              <a:rPr lang="en-US" sz="800" dirty="0">
                <a:solidFill>
                  <a:srgbClr val="C00000"/>
                </a:solidFill>
              </a:rPr>
              <a:t>To insert a row – click on a cell in the row just below where you want the insertion and then select insert row from the menu (demo) </a:t>
            </a:r>
          </a:p>
          <a:p>
            <a:pPr marL="641350" lvl="1" indent="-171450">
              <a:lnSpc>
                <a:spcPct val="80000"/>
              </a:lnSpc>
              <a:buFont typeface="Arial" pitchFamily="34" charset="0"/>
              <a:buChar char="•"/>
            </a:pPr>
            <a:r>
              <a:rPr lang="en-US" sz="800" dirty="0">
                <a:solidFill>
                  <a:srgbClr val="C00000"/>
                </a:solidFill>
              </a:rPr>
              <a:t>In a similar manner one can insert a column by clicking on the column just to the right of where you want it inserted – and then selecting Insert/Columns from the menu.</a:t>
            </a:r>
          </a:p>
          <a:p>
            <a:pPr marL="641350" lvl="1" indent="-171450">
              <a:lnSpc>
                <a:spcPct val="80000"/>
              </a:lnSpc>
              <a:buFont typeface="Arial" pitchFamily="34" charset="0"/>
              <a:buChar char="•"/>
            </a:pPr>
            <a:r>
              <a:rPr lang="en-US" sz="800" dirty="0">
                <a:solidFill>
                  <a:srgbClr val="C00000"/>
                </a:solidFill>
              </a:rPr>
              <a:t>Now we can fill the data for eggs, price $1, quantity 1 and total 1.</a:t>
            </a:r>
          </a:p>
          <a:p>
            <a:pPr marL="641350" lvl="1" indent="-171450">
              <a:lnSpc>
                <a:spcPct val="80000"/>
              </a:lnSpc>
              <a:buFont typeface="Arial" pitchFamily="34" charset="0"/>
              <a:buChar char="•"/>
            </a:pPr>
            <a:r>
              <a:rPr lang="en-US" sz="800" dirty="0">
                <a:solidFill>
                  <a:srgbClr val="C00000"/>
                </a:solidFill>
              </a:rPr>
              <a:t>Note that the current total is 17.25.  When total value for eggs of $1 is entered this total of 17.25 does not change to 18.25 as desired. </a:t>
            </a:r>
          </a:p>
          <a:p>
            <a:pPr marL="641350" lvl="1" indent="-171450">
              <a:lnSpc>
                <a:spcPct val="80000"/>
              </a:lnSpc>
              <a:buFont typeface="Arial" pitchFamily="34" charset="0"/>
              <a:buChar char="•"/>
            </a:pPr>
            <a:r>
              <a:rPr lang="en-US" sz="800" dirty="0">
                <a:solidFill>
                  <a:srgbClr val="C00000"/>
                </a:solidFill>
              </a:rPr>
              <a:t>Lets double click on the cell to take a look at the formula.  The formula in cell D7 for Total is =d2+d3+d5+d6.  The row references for cheese and meat automatically changed when we inserted a row for eggs– however the row for eggs was not included in this formula! We will need to change the formula to update the total  to add cell D4.  We’ll see in the next lecture how to make this happen automatically.</a:t>
            </a:r>
          </a:p>
          <a:p>
            <a:pPr marL="171450" indent="-171450">
              <a:lnSpc>
                <a:spcPct val="80000"/>
              </a:lnSpc>
              <a:buFont typeface="Arial" pitchFamily="34" charset="0"/>
              <a:buChar char="•"/>
            </a:pPr>
            <a:r>
              <a:rPr lang="en-US" sz="500" dirty="0">
                <a:solidFill>
                  <a:srgbClr val="C00000"/>
                </a:solidFill>
              </a:rPr>
              <a:t>One last task we’ll do here is to change the worksheet name.  In our original worksheet we named the sheet ‘finished list’.  To accomplish this task move the cursor to the active sheet tab (demo) and right click to reveal  the tab menu.  You can also double click on the tab and type the sheet name in directly – lets also modify the tab color..(demo) and move around the sheet order – placing after sheet 2 (demo).</a:t>
            </a:r>
          </a:p>
          <a:p>
            <a:pPr marL="171450" indent="-171450">
              <a:lnSpc>
                <a:spcPct val="80000"/>
              </a:lnSpc>
              <a:buFont typeface="Arial" pitchFamily="34" charset="0"/>
              <a:buChar char="•"/>
            </a:pPr>
            <a:r>
              <a:rPr lang="en-US" sz="500" dirty="0">
                <a:solidFill>
                  <a:srgbClr val="C00000"/>
                </a:solidFill>
              </a:rPr>
              <a:t>We’ve now demonstrated many of the basic mechanical skills required to build a spreadsheet lets just end this demonstration by saving our file.  To save a file for the first time select file then save as.. This will bring up the save as dialog box where you can maneuver to the desired directory and give your file a name.  When re-saving a file you can use the file save menu selection or click on the save toolbar button.</a:t>
            </a:r>
          </a:p>
          <a:p>
            <a:pPr marL="641350" lvl="1" indent="-171450">
              <a:lnSpc>
                <a:spcPct val="80000"/>
              </a:lnSpc>
              <a:buFont typeface="Arial" pitchFamily="34" charset="0"/>
              <a:buChar char="•"/>
            </a:pPr>
            <a:endParaRPr lang="en-US" sz="800" dirty="0">
              <a:solidFill>
                <a:srgbClr val="C00000"/>
              </a:solidFill>
            </a:endParaRPr>
          </a:p>
          <a:p>
            <a:pPr marL="641350" lvl="1" indent="-171450">
              <a:lnSpc>
                <a:spcPct val="80000"/>
              </a:lnSpc>
              <a:buFont typeface="Arial" pitchFamily="34" charset="0"/>
              <a:buChar char="•"/>
            </a:pPr>
            <a:endParaRPr lang="en-US" sz="800" dirty="0">
              <a:solidFill>
                <a:srgbClr val="C00000"/>
              </a:solidFill>
            </a:endParaRPr>
          </a:p>
          <a:p>
            <a:pPr marL="641350" lvl="1" indent="-171450">
              <a:lnSpc>
                <a:spcPct val="80000"/>
              </a:lnSpc>
              <a:buFont typeface="Arial" pitchFamily="34" charset="0"/>
              <a:buChar char="•"/>
            </a:pPr>
            <a:endParaRPr lang="en-US" sz="800" dirty="0">
              <a:solidFill>
                <a:srgbClr val="C00000"/>
              </a:solidFill>
            </a:endParaRPr>
          </a:p>
          <a:p>
            <a:pPr marL="171450" indent="-171450">
              <a:lnSpc>
                <a:spcPct val="80000"/>
              </a:lnSpc>
              <a:buFont typeface="Arial" pitchFamily="34" charset="0"/>
              <a:buChar char="•"/>
            </a:pPr>
            <a:endParaRPr lang="en-US" sz="500" dirty="0">
              <a:solidFill>
                <a:srgbClr val="C00000"/>
              </a:solidFill>
            </a:endParaRPr>
          </a:p>
          <a:p>
            <a:pPr>
              <a:lnSpc>
                <a:spcPct val="80000"/>
              </a:lnSpc>
            </a:pPr>
            <a:endParaRPr lang="en-US" sz="500" dirty="0">
              <a:solidFill>
                <a:srgbClr val="C00000"/>
              </a:solidFill>
            </a:endParaRPr>
          </a:p>
          <a:p>
            <a:pPr>
              <a:lnSpc>
                <a:spcPct val="80000"/>
              </a:lnSpc>
            </a:pPr>
            <a:endParaRPr lang="en-US" sz="500" dirty="0">
              <a:solidFill>
                <a:srgbClr val="C00000"/>
              </a:solidFill>
            </a:endParaRPr>
          </a:p>
          <a:p>
            <a:pPr>
              <a:lnSpc>
                <a:spcPct val="80000"/>
              </a:lnSpc>
            </a:pPr>
            <a:endParaRPr lang="en-US" sz="500" dirty="0">
              <a:solidFill>
                <a:srgbClr val="C00000"/>
              </a:solidFill>
            </a:endParaRPr>
          </a:p>
          <a:p>
            <a:pPr>
              <a:lnSpc>
                <a:spcPct val="80000"/>
              </a:lnSpc>
            </a:pPr>
            <a:endParaRPr lang="en-US" sz="500" dirty="0">
              <a:solidFill>
                <a:srgbClr val="C00000"/>
              </a:solidFill>
            </a:endParaRPr>
          </a:p>
          <a:p>
            <a:pPr>
              <a:lnSpc>
                <a:spcPct val="80000"/>
              </a:lnSpc>
            </a:pPr>
            <a:endParaRPr lang="en-US" sz="500" dirty="0">
              <a:solidFill>
                <a:srgbClr val="C00000"/>
              </a:solidFill>
            </a:endParaRPr>
          </a:p>
          <a:p>
            <a:r>
              <a:rPr lang="en-US" baseline="0" dirty="0" err="1">
                <a:solidFill>
                  <a:srgbClr val="C00000"/>
                </a:solidFill>
              </a:rPr>
              <a:t>atures</a:t>
            </a:r>
            <a:r>
              <a:rPr lang="en-US" baseline="0" dirty="0">
                <a:solidFill>
                  <a:srgbClr val="C00000"/>
                </a:solidFill>
              </a:rPr>
              <a:t> listed here.</a:t>
            </a:r>
            <a:endParaRPr lang="en-US" dirty="0">
              <a:solidFill>
                <a:srgbClr val="C00000"/>
              </a:solidFill>
            </a:endParaRPr>
          </a:p>
        </p:txBody>
      </p:sp>
      <p:sp>
        <p:nvSpPr>
          <p:cNvPr id="4" name="Slide Number Placeholder 3"/>
          <p:cNvSpPr>
            <a:spLocks noGrp="1"/>
          </p:cNvSpPr>
          <p:nvPr>
            <p:ph type="sldNum" sz="quarter" idx="10"/>
          </p:nvPr>
        </p:nvSpPr>
        <p:spPr/>
        <p:txBody>
          <a:bodyPr/>
          <a:lstStyle/>
          <a:p>
            <a:fld id="{AB67C3BE-D225-49CD-A48B-9C1A28A185ED}" type="slidenum">
              <a:rPr lang="en-US" smtClean="0"/>
              <a:pPr/>
              <a:t>17</a:t>
            </a:fld>
            <a:endParaRPr lang="en-US"/>
          </a:p>
        </p:txBody>
      </p:sp>
    </p:spTree>
    <p:extLst>
      <p:ext uri="{BB962C8B-B14F-4D97-AF65-F5344CB8AC3E}">
        <p14:creationId xmlns:p14="http://schemas.microsoft.com/office/powerpoint/2010/main" val="1922985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cap="flat"/>
        </p:spPr>
      </p:sp>
      <p:sp>
        <p:nvSpPr>
          <p:cNvPr id="107523" name="Rectangle 3"/>
          <p:cNvSpPr>
            <a:spLocks noGrp="1" noChangeArrowheads="1"/>
          </p:cNvSpPr>
          <p:nvPr>
            <p:ph type="body" idx="1"/>
          </p:nvPr>
        </p:nvSpPr>
        <p:spPr>
          <a:ln/>
        </p:spPr>
        <p:txBody>
          <a:bodyPr/>
          <a:lstStyle/>
          <a:p>
            <a:r>
              <a:rPr lang="en-US" dirty="0"/>
              <a:t>To learn how to write simple formulas and setup simple worksheets – you can get on Excel yourself and try to mimic what we’ve done here.. Our first</a:t>
            </a:r>
            <a:r>
              <a:rPr lang="en-US" baseline="0" dirty="0"/>
              <a:t> Excel lab </a:t>
            </a:r>
            <a:r>
              <a:rPr lang="en-US" dirty="0"/>
              <a:t>also leads you through several exercises and tutorials that will help you learn the mechanics of using a spreadsheet.  It is recommended that you try this out as well as feel comfortable with spreadsheet nomenclature – by reviewing the vocabulary listed here.</a:t>
            </a:r>
          </a:p>
          <a:p>
            <a:endParaRPr lang="en-US" dirty="0"/>
          </a:p>
          <a:p>
            <a:r>
              <a:rPr lang="en-US" dirty="0"/>
              <a:t>In the next lecture several lectures we will cover in more depth how create more complex worksheets</a:t>
            </a:r>
            <a:r>
              <a:rPr lang="en-US" baseline="0" dirty="0"/>
              <a:t> and how to copy formulas to model our problem solutions.</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67C3BE-D225-49CD-A48B-9C1A28A185ED}" type="slidenum">
              <a:rPr lang="en-US" smtClean="0"/>
              <a:pPr/>
              <a:t>19</a:t>
            </a:fld>
            <a:endParaRPr lang="en-US"/>
          </a:p>
        </p:txBody>
      </p:sp>
    </p:spTree>
    <p:extLst>
      <p:ext uri="{BB962C8B-B14F-4D97-AF65-F5344CB8AC3E}">
        <p14:creationId xmlns:p14="http://schemas.microsoft.com/office/powerpoint/2010/main" val="2042356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Excel is basically a software package that allows you to easily work with data in a grid-like format using columns and rows to display information.  Being ‘electronic’ there are many features that make it easier to use than the pencil and paper version – the most notable is the ability for our spreadsheets to be automatically recalculated if any of the data inputs are later updated – but for this to happen we will need to learn how to properly setup and write spreadsheet formulas</a:t>
            </a:r>
          </a:p>
        </p:txBody>
      </p:sp>
      <p:sp>
        <p:nvSpPr>
          <p:cNvPr id="4" name="Slide Number Placeholder 3"/>
          <p:cNvSpPr>
            <a:spLocks noGrp="1"/>
          </p:cNvSpPr>
          <p:nvPr>
            <p:ph type="sldNum" sz="quarter" idx="10"/>
          </p:nvPr>
        </p:nvSpPr>
        <p:spPr/>
        <p:txBody>
          <a:bodyPr/>
          <a:lstStyle/>
          <a:p>
            <a:fld id="{AB67C3BE-D225-49CD-A48B-9C1A28A185ED}" type="slidenum">
              <a:rPr lang="en-US" smtClean="0"/>
              <a:pPr/>
              <a:t>3</a:t>
            </a:fld>
            <a:endParaRPr lang="en-US"/>
          </a:p>
        </p:txBody>
      </p:sp>
    </p:spTree>
    <p:extLst>
      <p:ext uri="{BB962C8B-B14F-4D97-AF65-F5344CB8AC3E}">
        <p14:creationId xmlns:p14="http://schemas.microsoft.com/office/powerpoint/2010/main" val="2225039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brief overview of the Excel window with the home ribbon displayed.  For those not familiar</a:t>
            </a:r>
            <a:r>
              <a:rPr lang="en-US" baseline="0" dirty="0"/>
              <a:t> with this version of Excel – I recommend you use the SAM tutorials to catch up – you will be responsible for knowing the terminology presented and being able to correctly identify/use the various worksheet features.</a:t>
            </a:r>
          </a:p>
          <a:p>
            <a:endParaRPr lang="en-US" baseline="0" dirty="0"/>
          </a:p>
          <a:p>
            <a:r>
              <a:rPr lang="en-US" baseline="0" dirty="0"/>
              <a:t>The center of the Excel window is the worksheet and worksheet cells – with the row numbers displayed on the left and column letters above.  Just above the column letters are two boxes – the name box which we will use later to give a name to a cell or range of cells – and the formula bar.  When you click on a specific cell - the contents of this active cell will be displayed in the formula bar.  If the value 5 is typed into the cell this value will appear in the formula bar – however if the value 5 is a result of a calculation – the cells typically displays this value but the formula bar will list the actual formula that was written and is saved to this cell.  Notice that just to the  left of the formula bar is the FX button – which launches the function wizard – as we will see later.</a:t>
            </a:r>
          </a:p>
          <a:p>
            <a:endParaRPr lang="en-US" baseline="0" dirty="0"/>
          </a:p>
          <a:p>
            <a:r>
              <a:rPr lang="en-US" baseline="0" dirty="0"/>
              <a:t>Just above the name box and formula bar is the ribbon.  Which ribbon is displayed will be determined by which ribbon tab is selected.. The tabs are just above the ribbon buttons – seen here is the home ribbon.  Each ribbon is further subdivided into common tool groups such as Clipboard, Font, Alignment etc.  </a:t>
            </a:r>
          </a:p>
          <a:p>
            <a:endParaRPr lang="en-US" baseline="0" dirty="0"/>
          </a:p>
          <a:p>
            <a:r>
              <a:rPr lang="en-US" baseline="0" dirty="0"/>
              <a:t>Above the ribbon on the left is the quick access toolbar – which you can customize as you see fit – this toolbar is always visible – so regardless of which ribbon is displayed the buttons placed on the quick access toolbar are always one click to use.   In a similar manner the sizing buttons for the Excel application window and for the spreadsheet window and the help button are displayed on the upper right hand side.  </a:t>
            </a:r>
          </a:p>
          <a:p>
            <a:endParaRPr lang="en-US" baseline="0" dirty="0"/>
          </a:p>
          <a:p>
            <a:r>
              <a:rPr lang="en-US" baseline="0" dirty="0"/>
              <a:t>To maneuver within the spreadsheet you can using the up/down arrow keys – move your mouse or click on the horizontal or vertical scroll bars at the bottom and sides of the worksheet.  You can also go from one worksheet to another using the sheet tabs at the bottom.  On the bottom right of the worksheet window is the zoom tool to help you easily change the size displayed on your screen w/o impacting the font size used within the spreadsheet – which determines print sizes.</a:t>
            </a:r>
          </a:p>
        </p:txBody>
      </p:sp>
      <p:sp>
        <p:nvSpPr>
          <p:cNvPr id="4" name="Slide Number Placeholder 3"/>
          <p:cNvSpPr>
            <a:spLocks noGrp="1"/>
          </p:cNvSpPr>
          <p:nvPr>
            <p:ph type="sldNum" sz="quarter" idx="10"/>
          </p:nvPr>
        </p:nvSpPr>
        <p:spPr/>
        <p:txBody>
          <a:bodyPr/>
          <a:lstStyle/>
          <a:p>
            <a:fld id="{AB67C3BE-D225-49CD-A48B-9C1A28A185ED}" type="slidenum">
              <a:rPr lang="en-US" smtClean="0"/>
              <a:pPr/>
              <a:t>4</a:t>
            </a:fld>
            <a:endParaRPr lang="en-US"/>
          </a:p>
        </p:txBody>
      </p:sp>
    </p:spTree>
    <p:extLst>
      <p:ext uri="{BB962C8B-B14F-4D97-AF65-F5344CB8AC3E}">
        <p14:creationId xmlns:p14="http://schemas.microsoft.com/office/powerpoint/2010/main" val="2175610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charset="0"/>
              </a:rPr>
              <a:t>Again each box is referred to as a cell</a:t>
            </a:r>
            <a:r>
              <a:rPr lang="en-US" sz="1200" baseline="0" dirty="0">
                <a:latin typeface="Arial" charset="0"/>
              </a:rPr>
              <a:t> and </a:t>
            </a:r>
            <a:r>
              <a:rPr lang="en-US" sz="1200" dirty="0">
                <a:latin typeface="Arial" charset="0"/>
              </a:rPr>
              <a:t>the selected cell is referred to as the ‘active cell’ – When a cell is active - its contents will be displayed in the formula bar.  </a:t>
            </a:r>
          </a:p>
          <a:p>
            <a:endParaRPr lang="en-US" sz="1200" dirty="0">
              <a:latin typeface="Arial" charset="0"/>
            </a:endParaRPr>
          </a:p>
          <a:p>
            <a:r>
              <a:rPr lang="en-US" sz="1200" dirty="0">
                <a:latin typeface="Arial" charset="0"/>
              </a:rPr>
              <a:t>Columns are labeled with letters A,B,C..  At Z they begin again with AA…eventually going to XFD or more.  Rows are sequentially numbered from 1 to past 1 million.  The number of rows and columns available on the spreadsheet are limited to your computer’s available RAM memory.  </a:t>
            </a:r>
          </a:p>
          <a:p>
            <a:endParaRPr lang="en-US" sz="1200" dirty="0">
              <a:latin typeface="Arial" charset="0"/>
            </a:endParaRPr>
          </a:p>
          <a:p>
            <a:r>
              <a:rPr lang="en-US" sz="1200" dirty="0">
                <a:latin typeface="Arial" charset="0"/>
              </a:rPr>
              <a:t>Cells are identified first by their column letter and then by their row number. The cell containing the title ‘food item is referred to as cell A1.  Cells may contain either labels, values or formulas which result in labels</a:t>
            </a:r>
            <a:r>
              <a:rPr lang="en-US" sz="1200" baseline="0" dirty="0">
                <a:latin typeface="Arial" charset="0"/>
              </a:rPr>
              <a:t> or values</a:t>
            </a:r>
            <a:r>
              <a:rPr lang="en-US" sz="1200" dirty="0">
                <a:latin typeface="Arial" charset="0"/>
              </a:rPr>
              <a:t>.  Labels are text such as seen in cell A4 – which contains the word ‘eggs’.  Cell B2 contains a value - a number which was directly entered into the cell in this case 2.5.  </a:t>
            </a:r>
          </a:p>
          <a:p>
            <a:endParaRPr lang="en-US" sz="1200" dirty="0">
              <a:latin typeface="Arial" charset="0"/>
            </a:endParaRPr>
          </a:p>
          <a:p>
            <a:r>
              <a:rPr lang="en-US" sz="1200" dirty="0">
                <a:latin typeface="Arial" charset="0"/>
              </a:rPr>
              <a:t>Cell D2 contains a formula =B2*C2 resulting in the value 5 – the product of the values contained in cells B2 and cells C2 – the resulting value will normally be displayed in the cell, however when this cell is selected the underlying formula will be display in the formula bar.  </a:t>
            </a:r>
          </a:p>
          <a:p>
            <a:endParaRPr lang="en-US" dirty="0"/>
          </a:p>
        </p:txBody>
      </p:sp>
      <p:sp>
        <p:nvSpPr>
          <p:cNvPr id="4" name="Slide Number Placeholder 3"/>
          <p:cNvSpPr>
            <a:spLocks noGrp="1"/>
          </p:cNvSpPr>
          <p:nvPr>
            <p:ph type="sldNum" sz="quarter" idx="10"/>
          </p:nvPr>
        </p:nvSpPr>
        <p:spPr/>
        <p:txBody>
          <a:bodyPr/>
          <a:lstStyle/>
          <a:p>
            <a:fld id="{AB67C3BE-D225-49CD-A48B-9C1A28A185ED}" type="slidenum">
              <a:rPr lang="en-US" smtClean="0"/>
              <a:pPr/>
              <a:t>5</a:t>
            </a:fld>
            <a:endParaRPr lang="en-US"/>
          </a:p>
        </p:txBody>
      </p:sp>
    </p:spTree>
    <p:extLst>
      <p:ext uri="{BB962C8B-B14F-4D97-AF65-F5344CB8AC3E}">
        <p14:creationId xmlns:p14="http://schemas.microsoft.com/office/powerpoint/2010/main" val="452676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workbook can contain any number of worksheets which can be accessed via the corresponding sheet tab.  When working on a single worksheet we address a cell reference by its column letter then row.. Such a A1 or E5.  </a:t>
            </a:r>
          </a:p>
          <a:p>
            <a:endParaRPr lang="en-US" dirty="0"/>
          </a:p>
          <a:p>
            <a:r>
              <a:rPr lang="en-US" dirty="0"/>
              <a:t>When working on multiple worksheets we must refer to cells on different worksheets by prefacing their column and row address with a worksheet name.  If you were to write a formula on sheet1 – sheet1 is referred to as the active worksheet. Cells referenced on sheet 1 would not require a sheet name, cells referenced on other worksheets would require their sheet name in addition to their row and column address.</a:t>
            </a:r>
          </a:p>
          <a:p>
            <a:endParaRPr lang="en-US" dirty="0"/>
          </a:p>
          <a:p>
            <a:r>
              <a:rPr lang="en-US" dirty="0"/>
              <a:t>For example the formula input!B1*input!B3 +A1 would multiply the value on sheet input in cell B1 with the value on sheet input in cell B3 and then add the value A1 from the active worksheet where the formula is currently being entered.  Also note the syntax of cell referencing using sheet names required an exclamation point following the sheet name.</a:t>
            </a:r>
          </a:p>
          <a:p>
            <a:endParaRPr lang="en-US" dirty="0"/>
          </a:p>
          <a:p>
            <a:pPr marL="0" marR="0" indent="0" algn="l" defTabSz="965200" rtl="0" eaLnBrk="0" fontAlgn="base" latinLnBrk="0" hangingPunct="0">
              <a:lnSpc>
                <a:spcPct val="100000"/>
              </a:lnSpc>
              <a:spcBef>
                <a:spcPct val="30000"/>
              </a:spcBef>
              <a:spcAft>
                <a:spcPct val="0"/>
              </a:spcAft>
              <a:buClrTx/>
              <a:buSzTx/>
              <a:buFontTx/>
              <a:buNone/>
              <a:tabLst/>
              <a:defRPr/>
            </a:pPr>
            <a:r>
              <a:rPr lang="en-US" dirty="0"/>
              <a:t>In a few moments we will demonstrate how to insert worksheets, modify the sheet tab names and colors and how to input formulas on our worksheets.</a:t>
            </a:r>
          </a:p>
          <a:p>
            <a:endParaRPr lang="en-US" dirty="0"/>
          </a:p>
        </p:txBody>
      </p:sp>
      <p:sp>
        <p:nvSpPr>
          <p:cNvPr id="4" name="Slide Number Placeholder 3"/>
          <p:cNvSpPr>
            <a:spLocks noGrp="1"/>
          </p:cNvSpPr>
          <p:nvPr>
            <p:ph type="sldNum" sz="quarter" idx="10"/>
          </p:nvPr>
        </p:nvSpPr>
        <p:spPr/>
        <p:txBody>
          <a:bodyPr/>
          <a:lstStyle/>
          <a:p>
            <a:fld id="{AB67C3BE-D225-49CD-A48B-9C1A28A185ED}" type="slidenum">
              <a:rPr lang="en-US" smtClean="0"/>
              <a:pPr/>
              <a:t>6</a:t>
            </a:fld>
            <a:endParaRPr lang="en-US"/>
          </a:p>
        </p:txBody>
      </p:sp>
    </p:spTree>
    <p:extLst>
      <p:ext uri="{BB962C8B-B14F-4D97-AF65-F5344CB8AC3E}">
        <p14:creationId xmlns:p14="http://schemas.microsoft.com/office/powerpoint/2010/main" val="2570577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closer look at the home ribbon</a:t>
            </a:r>
            <a:r>
              <a:rPr lang="en-US" baseline="0" dirty="0"/>
              <a:t> , tab and quick access toolbar elements.  What I suggest – for those who don’t use excel on a daily basis – go in and click on each ribbon tab – look over some of the tool buttons – try them out.  </a:t>
            </a:r>
          </a:p>
          <a:p>
            <a:endParaRPr lang="en-US" baseline="0" dirty="0"/>
          </a:p>
          <a:p>
            <a:r>
              <a:rPr lang="en-US" baseline="0" dirty="0"/>
              <a:t>The File tab unlike the other ribbon tabs – launches what is referred to as the </a:t>
            </a:r>
            <a:r>
              <a:rPr lang="en-US" b="1" i="1" baseline="0" dirty="0"/>
              <a:t>backstage</a:t>
            </a:r>
            <a:r>
              <a:rPr lang="en-US" baseline="0" dirty="0"/>
              <a:t> view – essentially a menu for saving, opening, closing files and for accessing spreadsheet properties –options that can be modified such as how certain keys work, what language is used, and even spreadsheet security.</a:t>
            </a:r>
            <a:endParaRPr lang="en-US" dirty="0"/>
          </a:p>
        </p:txBody>
      </p:sp>
      <p:sp>
        <p:nvSpPr>
          <p:cNvPr id="4" name="Slide Number Placeholder 3"/>
          <p:cNvSpPr>
            <a:spLocks noGrp="1"/>
          </p:cNvSpPr>
          <p:nvPr>
            <p:ph type="sldNum" sz="quarter" idx="10"/>
          </p:nvPr>
        </p:nvSpPr>
        <p:spPr/>
        <p:txBody>
          <a:bodyPr/>
          <a:lstStyle/>
          <a:p>
            <a:fld id="{AB67C3BE-D225-49CD-A48B-9C1A28A185ED}" type="slidenum">
              <a:rPr lang="en-US" smtClean="0"/>
              <a:pPr/>
              <a:t>7</a:t>
            </a:fld>
            <a:endParaRPr lang="en-US"/>
          </a:p>
        </p:txBody>
      </p:sp>
    </p:spTree>
    <p:extLst>
      <p:ext uri="{BB962C8B-B14F-4D97-AF65-F5344CB8AC3E}">
        <p14:creationId xmlns:p14="http://schemas.microsoft.com/office/powerpoint/2010/main" val="2147102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a:t>
            </a:r>
            <a:r>
              <a:rPr lang="en-US" baseline="0" dirty="0"/>
              <a:t> feature of Excel that is basic to its use is creating graphs – to create a simple chart as seen above – just highlight the data – select the chart from the insert ribbon and its done.  Of course we’ll spend some additional time talking about charts later this semester – but if you don’t know how to do a simple one – again use SAM tutorials provided for help.</a:t>
            </a:r>
            <a:endParaRPr lang="en-US" dirty="0"/>
          </a:p>
        </p:txBody>
      </p:sp>
      <p:sp>
        <p:nvSpPr>
          <p:cNvPr id="4" name="Slide Number Placeholder 3"/>
          <p:cNvSpPr>
            <a:spLocks noGrp="1"/>
          </p:cNvSpPr>
          <p:nvPr>
            <p:ph type="sldNum" sz="quarter" idx="10"/>
          </p:nvPr>
        </p:nvSpPr>
        <p:spPr/>
        <p:txBody>
          <a:bodyPr/>
          <a:lstStyle/>
          <a:p>
            <a:fld id="{AB67C3BE-D225-49CD-A48B-9C1A28A185ED}" type="slidenum">
              <a:rPr lang="en-US" smtClean="0"/>
              <a:pPr/>
              <a:t>8</a:t>
            </a:fld>
            <a:endParaRPr lang="en-US"/>
          </a:p>
        </p:txBody>
      </p:sp>
    </p:spTree>
    <p:extLst>
      <p:ext uri="{BB962C8B-B14F-4D97-AF65-F5344CB8AC3E}">
        <p14:creationId xmlns:p14="http://schemas.microsoft.com/office/powerpoint/2010/main" val="3153544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r>
              <a:rPr lang="en-US" sz="1800" dirty="0"/>
              <a:t>One of the great advantages of using an electronic spreadsheet is that we can setup formulas that reference cells containing our data.  As we saw in the demo, By doing this – if the data is later modified these calculations will be automatically updated.  In this example, if the price of carrots in cell B2 was increased from $1 to $2 both cell D2  the total cost of carrots and cell D4 the total cost of all items would be automatically updated.</a:t>
            </a:r>
          </a:p>
          <a:p>
            <a:endParaRPr lang="en-US" sz="1800" dirty="0"/>
          </a:p>
          <a:p>
            <a:r>
              <a:rPr lang="en-US" sz="1800" dirty="0"/>
              <a:t>Another advantage of using an electronic spreadsheet such as Excel, is that it also enables the user to quickly and easily create charts from this data such as the one seen here on this slide.  And later</a:t>
            </a:r>
            <a:r>
              <a:rPr lang="en-US" sz="1800" baseline="0" dirty="0"/>
              <a:t> on in Excel we will see how we can copy elements of a worksheet – to make them simpler to create</a:t>
            </a:r>
            <a:endParaRPr lang="en-US" sz="1800" dirty="0"/>
          </a:p>
          <a:p>
            <a:endParaRPr lang="en-US" sz="1800" dirty="0"/>
          </a:p>
          <a:p>
            <a:r>
              <a:rPr lang="en-US" sz="1800" dirty="0"/>
              <a:t>But in</a:t>
            </a:r>
            <a:r>
              <a:rPr lang="en-US" sz="1800" baseline="0" dirty="0"/>
              <a:t> order to </a:t>
            </a:r>
            <a:r>
              <a:rPr lang="en-US" sz="1800" dirty="0"/>
              <a:t>take advantage</a:t>
            </a:r>
            <a:r>
              <a:rPr lang="en-US" sz="1800" baseline="0" dirty="0"/>
              <a:t> of these spreadsheet features  we must write formulas  correctly.  Our formulas serve as basic instructions telling Excel what we want to do.  </a:t>
            </a:r>
            <a:endParaRPr lang="en-US" sz="18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r>
              <a:rPr lang="en-US" dirty="0"/>
              <a:t>First lets formally define what a formula is in EXCEL:  A Formula is any sequence of values, cell references and operators ..such as addition, subtraction, or multiplication that produce a new value.. Seen here is a formula that will add the contents of cell E8 to 3.</a:t>
            </a:r>
          </a:p>
          <a:p>
            <a:endParaRPr lang="en-US" dirty="0"/>
          </a:p>
          <a:p>
            <a:r>
              <a:rPr lang="en-US" dirty="0"/>
              <a:t>Notice that a formula begins with an equal sign.  To alert Excel that you wish to enter a formula and not a label or value – you must preface a formula with an equal sign.  </a:t>
            </a:r>
          </a:p>
          <a:p>
            <a:endParaRPr lang="en-US" dirty="0"/>
          </a:p>
          <a:p>
            <a:r>
              <a:rPr lang="en-US" dirty="0"/>
              <a:t>Formulas may also contain </a:t>
            </a:r>
            <a:r>
              <a:rPr lang="en-US" i="1" dirty="0"/>
              <a:t>functions</a:t>
            </a:r>
            <a:r>
              <a:rPr lang="en-US" dirty="0"/>
              <a:t> – which are sort of built in shortcut calculations such as SUM or Average.  Using and writing functions will be the topic of future lectures</a:t>
            </a:r>
          </a:p>
          <a:p>
            <a:endParaRPr lang="en-US" dirty="0"/>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47E459-19E4-4CAF-9FA1-AC6DB2FD1968}"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55DD-80F3-4CD1-84A3-99DA17F36BB5}" type="slidenum">
              <a:rPr lang="en-US" smtClean="0"/>
              <a:t>‹#›</a:t>
            </a:fld>
            <a:endParaRPr lang="en-US"/>
          </a:p>
        </p:txBody>
      </p:sp>
    </p:spTree>
    <p:extLst>
      <p:ext uri="{BB962C8B-B14F-4D97-AF65-F5344CB8AC3E}">
        <p14:creationId xmlns:p14="http://schemas.microsoft.com/office/powerpoint/2010/main" val="2419252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47E459-19E4-4CAF-9FA1-AC6DB2FD1968}"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55DD-80F3-4CD1-84A3-99DA17F36BB5}" type="slidenum">
              <a:rPr lang="en-US" smtClean="0"/>
              <a:t>‹#›</a:t>
            </a:fld>
            <a:endParaRPr lang="en-US"/>
          </a:p>
        </p:txBody>
      </p:sp>
    </p:spTree>
    <p:extLst>
      <p:ext uri="{BB962C8B-B14F-4D97-AF65-F5344CB8AC3E}">
        <p14:creationId xmlns:p14="http://schemas.microsoft.com/office/powerpoint/2010/main" val="3631946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47E459-19E4-4CAF-9FA1-AC6DB2FD1968}"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55DD-80F3-4CD1-84A3-99DA17F36BB5}" type="slidenum">
              <a:rPr lang="en-US" smtClean="0"/>
              <a:t>‹#›</a:t>
            </a:fld>
            <a:endParaRPr lang="en-US"/>
          </a:p>
        </p:txBody>
      </p:sp>
    </p:spTree>
    <p:extLst>
      <p:ext uri="{BB962C8B-B14F-4D97-AF65-F5344CB8AC3E}">
        <p14:creationId xmlns:p14="http://schemas.microsoft.com/office/powerpoint/2010/main" val="160620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685800"/>
          </a:xfrm>
        </p:spPr>
        <p:txBody>
          <a:bodyPr/>
          <a:lstStyle/>
          <a:p>
            <a:r>
              <a:rPr lang="en-US"/>
              <a:t>Click to edit Master title style</a:t>
            </a:r>
          </a:p>
        </p:txBody>
      </p:sp>
      <p:sp>
        <p:nvSpPr>
          <p:cNvPr id="3" name="Text Placeholder 2"/>
          <p:cNvSpPr>
            <a:spLocks noGrp="1"/>
          </p:cNvSpPr>
          <p:nvPr>
            <p:ph type="body" sz="half" idx="1"/>
          </p:nvPr>
        </p:nvSpPr>
        <p:spPr>
          <a:xfrm>
            <a:off x="1066800" y="1219200"/>
            <a:ext cx="37338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219200"/>
            <a:ext cx="37338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2804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47E459-19E4-4CAF-9FA1-AC6DB2FD1968}"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55DD-80F3-4CD1-84A3-99DA17F36BB5}" type="slidenum">
              <a:rPr lang="en-US" smtClean="0"/>
              <a:t>‹#›</a:t>
            </a:fld>
            <a:endParaRPr lang="en-US"/>
          </a:p>
        </p:txBody>
      </p:sp>
    </p:spTree>
    <p:extLst>
      <p:ext uri="{BB962C8B-B14F-4D97-AF65-F5344CB8AC3E}">
        <p14:creationId xmlns:p14="http://schemas.microsoft.com/office/powerpoint/2010/main" val="188582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47E459-19E4-4CAF-9FA1-AC6DB2FD1968}"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55DD-80F3-4CD1-84A3-99DA17F36BB5}" type="slidenum">
              <a:rPr lang="en-US" smtClean="0"/>
              <a:t>‹#›</a:t>
            </a:fld>
            <a:endParaRPr lang="en-US"/>
          </a:p>
        </p:txBody>
      </p:sp>
    </p:spTree>
    <p:extLst>
      <p:ext uri="{BB962C8B-B14F-4D97-AF65-F5344CB8AC3E}">
        <p14:creationId xmlns:p14="http://schemas.microsoft.com/office/powerpoint/2010/main" val="3545767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47E459-19E4-4CAF-9FA1-AC6DB2FD1968}"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C55DD-80F3-4CD1-84A3-99DA17F36BB5}" type="slidenum">
              <a:rPr lang="en-US" smtClean="0"/>
              <a:t>‹#›</a:t>
            </a:fld>
            <a:endParaRPr lang="en-US"/>
          </a:p>
        </p:txBody>
      </p:sp>
    </p:spTree>
    <p:extLst>
      <p:ext uri="{BB962C8B-B14F-4D97-AF65-F5344CB8AC3E}">
        <p14:creationId xmlns:p14="http://schemas.microsoft.com/office/powerpoint/2010/main" val="395271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47E459-19E4-4CAF-9FA1-AC6DB2FD1968}" type="datetimeFigureOut">
              <a:rPr lang="en-US" smtClean="0"/>
              <a:t>2/17/2024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9C55DD-80F3-4CD1-84A3-99DA17F36BB5}" type="slidenum">
              <a:rPr lang="en-US" smtClean="0"/>
              <a:t>‹#›</a:t>
            </a:fld>
            <a:endParaRPr lang="en-US"/>
          </a:p>
        </p:txBody>
      </p:sp>
    </p:spTree>
    <p:extLst>
      <p:ext uri="{BB962C8B-B14F-4D97-AF65-F5344CB8AC3E}">
        <p14:creationId xmlns:p14="http://schemas.microsoft.com/office/powerpoint/2010/main" val="2329223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47E459-19E4-4CAF-9FA1-AC6DB2FD1968}" type="datetimeFigureOut">
              <a:rPr lang="en-US" smtClean="0"/>
              <a:t>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9C55DD-80F3-4CD1-84A3-99DA17F36BB5}" type="slidenum">
              <a:rPr lang="en-US" smtClean="0"/>
              <a:t>‹#›</a:t>
            </a:fld>
            <a:endParaRPr lang="en-US"/>
          </a:p>
        </p:txBody>
      </p:sp>
    </p:spTree>
    <p:extLst>
      <p:ext uri="{BB962C8B-B14F-4D97-AF65-F5344CB8AC3E}">
        <p14:creationId xmlns:p14="http://schemas.microsoft.com/office/powerpoint/2010/main" val="1455275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7E459-19E4-4CAF-9FA1-AC6DB2FD1968}" type="datetimeFigureOut">
              <a:rPr lang="en-US" smtClean="0"/>
              <a:t>2/17/2024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9C55DD-80F3-4CD1-84A3-99DA17F36BB5}" type="slidenum">
              <a:rPr lang="en-US" smtClean="0"/>
              <a:t>‹#›</a:t>
            </a:fld>
            <a:endParaRPr lang="en-US"/>
          </a:p>
        </p:txBody>
      </p:sp>
    </p:spTree>
    <p:extLst>
      <p:ext uri="{BB962C8B-B14F-4D97-AF65-F5344CB8AC3E}">
        <p14:creationId xmlns:p14="http://schemas.microsoft.com/office/powerpoint/2010/main" val="250470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47E459-19E4-4CAF-9FA1-AC6DB2FD1968}"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C55DD-80F3-4CD1-84A3-99DA17F36BB5}" type="slidenum">
              <a:rPr lang="en-US" smtClean="0"/>
              <a:t>‹#›</a:t>
            </a:fld>
            <a:endParaRPr lang="en-US"/>
          </a:p>
        </p:txBody>
      </p:sp>
    </p:spTree>
    <p:extLst>
      <p:ext uri="{BB962C8B-B14F-4D97-AF65-F5344CB8AC3E}">
        <p14:creationId xmlns:p14="http://schemas.microsoft.com/office/powerpoint/2010/main" val="1497811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47E459-19E4-4CAF-9FA1-AC6DB2FD1968}"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C55DD-80F3-4CD1-84A3-99DA17F36BB5}" type="slidenum">
              <a:rPr lang="en-US" smtClean="0"/>
              <a:t>‹#›</a:t>
            </a:fld>
            <a:endParaRPr lang="en-US"/>
          </a:p>
        </p:txBody>
      </p:sp>
    </p:spTree>
    <p:extLst>
      <p:ext uri="{BB962C8B-B14F-4D97-AF65-F5344CB8AC3E}">
        <p14:creationId xmlns:p14="http://schemas.microsoft.com/office/powerpoint/2010/main" val="838202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7E459-19E4-4CAF-9FA1-AC6DB2FD1968}" type="datetimeFigureOut">
              <a:rPr lang="en-US" smtClean="0"/>
              <a:t>2/17/2024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C55DD-80F3-4CD1-84A3-99DA17F36BB5}" type="slidenum">
              <a:rPr lang="en-US" smtClean="0"/>
              <a:t>‹#›</a:t>
            </a:fld>
            <a:endParaRPr lang="en-US"/>
          </a:p>
        </p:txBody>
      </p:sp>
    </p:spTree>
    <p:extLst>
      <p:ext uri="{BB962C8B-B14F-4D97-AF65-F5344CB8AC3E}">
        <p14:creationId xmlns:p14="http://schemas.microsoft.com/office/powerpoint/2010/main" val="1609641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3B4BF-686A-A713-4124-AF8B13290E91}"/>
              </a:ext>
            </a:extLst>
          </p:cNvPr>
          <p:cNvSpPr>
            <a:spLocks noGrp="1"/>
          </p:cNvSpPr>
          <p:nvPr>
            <p:ph type="ctrTitle"/>
          </p:nvPr>
        </p:nvSpPr>
        <p:spPr/>
        <p:txBody>
          <a:bodyPr/>
          <a:lstStyle/>
          <a:p>
            <a:r>
              <a:rPr lang="en-US" dirty="0"/>
              <a:t>Microsoft Excel</a:t>
            </a:r>
          </a:p>
        </p:txBody>
      </p:sp>
      <p:sp>
        <p:nvSpPr>
          <p:cNvPr id="3" name="Subtitle 2">
            <a:extLst>
              <a:ext uri="{FF2B5EF4-FFF2-40B4-BE49-F238E27FC236}">
                <a16:creationId xmlns:a16="http://schemas.microsoft.com/office/drawing/2014/main" id="{F16CBD59-6E6B-D0D7-91D0-9C87F82A8190}"/>
              </a:ext>
            </a:extLst>
          </p:cNvPr>
          <p:cNvSpPr>
            <a:spLocks noGrp="1"/>
          </p:cNvSpPr>
          <p:nvPr>
            <p:ph type="subTitle" idx="1"/>
          </p:nvPr>
        </p:nvSpPr>
        <p:spPr/>
        <p:txBody>
          <a:bodyPr/>
          <a:lstStyle/>
          <a:p>
            <a:r>
              <a:rPr lang="en-US"/>
              <a:t>Lecture 10</a:t>
            </a:r>
            <a:br>
              <a:rPr lang="en-US"/>
            </a:br>
            <a:br>
              <a:rPr lang="en-US"/>
            </a:br>
            <a:r>
              <a:rPr lang="en-US"/>
              <a:t>M</a:t>
            </a:r>
            <a:r>
              <a:rPr lang="en-US" dirty="0"/>
              <a:t>.Sc. Goran Noori Saleh</a:t>
            </a:r>
          </a:p>
        </p:txBody>
      </p:sp>
    </p:spTree>
    <p:extLst>
      <p:ext uri="{BB962C8B-B14F-4D97-AF65-F5344CB8AC3E}">
        <p14:creationId xmlns:p14="http://schemas.microsoft.com/office/powerpoint/2010/main" val="4293135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228600"/>
            <a:ext cx="7772400" cy="457200"/>
          </a:xfrm>
        </p:spPr>
        <p:txBody>
          <a:bodyPr>
            <a:normAutofit fontScale="90000"/>
          </a:bodyPr>
          <a:lstStyle/>
          <a:p>
            <a:pPr eaLnBrk="1" hangingPunct="1">
              <a:defRPr/>
            </a:pPr>
            <a:r>
              <a:rPr lang="en-US" sz="3200" dirty="0"/>
              <a:t>Formulas</a:t>
            </a:r>
          </a:p>
        </p:txBody>
      </p:sp>
      <p:sp>
        <p:nvSpPr>
          <p:cNvPr id="7171" name="Rectangle 3"/>
          <p:cNvSpPr>
            <a:spLocks noGrp="1" noChangeArrowheads="1"/>
          </p:cNvSpPr>
          <p:nvPr>
            <p:ph type="body" idx="1"/>
          </p:nvPr>
        </p:nvSpPr>
        <p:spPr>
          <a:xfrm>
            <a:off x="609600" y="838200"/>
            <a:ext cx="7924800" cy="4800600"/>
          </a:xfrm>
          <a:noFill/>
        </p:spPr>
        <p:txBody>
          <a:bodyPr/>
          <a:lstStyle/>
          <a:p>
            <a:pPr eaLnBrk="1" hangingPunct="1"/>
            <a:r>
              <a:rPr lang="en-US"/>
              <a:t>A </a:t>
            </a:r>
            <a:r>
              <a:rPr lang="en-US" b="1" i="1">
                <a:solidFill>
                  <a:schemeClr val="tx1"/>
                </a:solidFill>
              </a:rPr>
              <a:t>formula</a:t>
            </a:r>
            <a:r>
              <a:rPr lang="en-US"/>
              <a:t> is a sequence of values, cell references and operators that produce a new value.  </a:t>
            </a:r>
          </a:p>
          <a:p>
            <a:pPr algn="ctr" eaLnBrk="1" hangingPunct="1">
              <a:buFont typeface="Monotype Sorts" pitchFamily="2" charset="2"/>
              <a:buNone/>
            </a:pPr>
            <a:r>
              <a:rPr lang="en-US" b="1" i="1">
                <a:solidFill>
                  <a:srgbClr val="A50021"/>
                </a:solidFill>
              </a:rPr>
              <a:t>= E8 + 3*(E10 - E11)</a:t>
            </a:r>
            <a:endParaRPr lang="en-US" i="1">
              <a:solidFill>
                <a:srgbClr val="A50021"/>
              </a:solidFill>
            </a:endParaRPr>
          </a:p>
          <a:p>
            <a:pPr eaLnBrk="1" hangingPunct="1"/>
            <a:r>
              <a:rPr lang="en-US"/>
              <a:t>Formulas always start with an equal sign </a:t>
            </a:r>
            <a:r>
              <a:rPr lang="en-US" b="1">
                <a:solidFill>
                  <a:schemeClr val="accent2"/>
                </a:solidFill>
              </a:rPr>
              <a:t>=</a:t>
            </a:r>
          </a:p>
          <a:p>
            <a:pPr eaLnBrk="1" hangingPunct="1"/>
            <a:r>
              <a:rPr lang="en-US"/>
              <a:t>In addition a formula can also contain built-in </a:t>
            </a:r>
            <a:r>
              <a:rPr lang="en-US" b="1" i="1">
                <a:solidFill>
                  <a:schemeClr val="tx1"/>
                </a:solidFill>
              </a:rPr>
              <a:t>functions</a:t>
            </a:r>
            <a:r>
              <a:rPr lang="en-US"/>
              <a:t> like SUM, AVERAGE, IF, COUNTIF, etc. </a:t>
            </a:r>
            <a:r>
              <a:rPr lang="en-US" b="1" i="1">
                <a:solidFill>
                  <a:srgbClr val="A50021"/>
                </a:solidFill>
              </a:rPr>
              <a:t>=Sum(A2:A8)*2</a:t>
            </a:r>
            <a:endParaRPr lang="en-US" i="1">
              <a:solidFill>
                <a:srgbClr val="A50021"/>
              </a:solidFill>
            </a:endParaRPr>
          </a:p>
          <a:p>
            <a:pPr eaLnBrk="1" hangingPunct="1"/>
            <a:endParaRPr lang="en-US">
              <a:solidFill>
                <a:srgbClr val="A50021"/>
              </a:solidFill>
            </a:endParaRPr>
          </a:p>
        </p:txBody>
      </p:sp>
    </p:spTree>
    <p:extLst>
      <p:ext uri="{BB962C8B-B14F-4D97-AF65-F5344CB8AC3E}">
        <p14:creationId xmlns:p14="http://schemas.microsoft.com/office/powerpoint/2010/main" val="2963098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762000" y="228600"/>
            <a:ext cx="8077200" cy="1143000"/>
          </a:xfrm>
        </p:spPr>
        <p:txBody>
          <a:bodyPr>
            <a:normAutofit fontScale="90000"/>
          </a:bodyPr>
          <a:lstStyle/>
          <a:p>
            <a:pPr eaLnBrk="1" hangingPunct="1">
              <a:defRPr/>
            </a:pPr>
            <a:r>
              <a:rPr lang="en-US"/>
              <a:t>Things you need to know when writing formulas in Excel</a:t>
            </a:r>
          </a:p>
        </p:txBody>
      </p:sp>
      <p:sp>
        <p:nvSpPr>
          <p:cNvPr id="8195" name="Rectangle 3"/>
          <p:cNvSpPr>
            <a:spLocks noGrp="1" noChangeArrowheads="1"/>
          </p:cNvSpPr>
          <p:nvPr>
            <p:ph type="body" idx="1"/>
          </p:nvPr>
        </p:nvSpPr>
        <p:spPr>
          <a:xfrm>
            <a:off x="609600" y="1828800"/>
            <a:ext cx="5867400" cy="4114800"/>
          </a:xfrm>
          <a:noFill/>
        </p:spPr>
        <p:txBody>
          <a:bodyPr/>
          <a:lstStyle/>
          <a:p>
            <a:pPr eaLnBrk="1" hangingPunct="1"/>
            <a:r>
              <a:rPr lang="en-US" sz="3600"/>
              <a:t>Data precision vs. cell display</a:t>
            </a:r>
          </a:p>
          <a:p>
            <a:pPr eaLnBrk="1" hangingPunct="1"/>
            <a:r>
              <a:rPr lang="en-US" sz="3600"/>
              <a:t>Types of operators that can be used</a:t>
            </a:r>
          </a:p>
          <a:p>
            <a:pPr eaLnBrk="1" hangingPunct="1"/>
            <a:r>
              <a:rPr lang="en-US" sz="3600"/>
              <a:t>Order of precedence of operators</a:t>
            </a:r>
          </a:p>
        </p:txBody>
      </p:sp>
      <p:pic>
        <p:nvPicPr>
          <p:cNvPr id="8196" name="Picture 4"/>
          <p:cNvPicPr>
            <a:picLocks noChangeAspect="1" noChangeArrowheads="1"/>
          </p:cNvPicPr>
          <p:nvPr/>
        </p:nvPicPr>
        <p:blipFill>
          <a:blip r:embed="rId3" cstate="print"/>
          <a:srcRect/>
          <a:stretch>
            <a:fillRect/>
          </a:stretch>
        </p:blipFill>
        <p:spPr bwMode="auto">
          <a:xfrm>
            <a:off x="5410200" y="2209800"/>
            <a:ext cx="2733675" cy="446088"/>
          </a:xfrm>
          <a:prstGeom prst="rect">
            <a:avLst/>
          </a:prstGeom>
          <a:noFill/>
          <a:ln w="9525">
            <a:noFill/>
            <a:miter lim="800000"/>
            <a:headEnd/>
            <a:tailEnd/>
          </a:ln>
        </p:spPr>
      </p:pic>
      <p:sp>
        <p:nvSpPr>
          <p:cNvPr id="8197" name="Text Box 5"/>
          <p:cNvSpPr txBox="1">
            <a:spLocks noChangeArrowheads="1"/>
          </p:cNvSpPr>
          <p:nvPr/>
        </p:nvSpPr>
        <p:spPr bwMode="auto">
          <a:xfrm>
            <a:off x="6324600" y="3276600"/>
            <a:ext cx="1143000" cy="485775"/>
          </a:xfrm>
          <a:prstGeom prst="rect">
            <a:avLst/>
          </a:prstGeom>
          <a:solidFill>
            <a:srgbClr val="99FF66"/>
          </a:solidFill>
          <a:ln w="28575">
            <a:solidFill>
              <a:schemeClr val="tx1"/>
            </a:solidFill>
            <a:miter lim="800000"/>
            <a:headEnd/>
            <a:tailEnd/>
          </a:ln>
        </p:spPr>
        <p:txBody>
          <a:bodyPr lIns="92075" tIns="46038" rIns="92075" bIns="46038">
            <a:spAutoFit/>
          </a:bodyPr>
          <a:lstStyle/>
          <a:p>
            <a:pPr algn="l">
              <a:spcBef>
                <a:spcPct val="50000"/>
              </a:spcBef>
            </a:pPr>
            <a:r>
              <a:rPr lang="en-US">
                <a:solidFill>
                  <a:srgbClr val="FF0000"/>
                </a:solidFill>
                <a:cs typeface="Times New Roman" pitchFamily="18" charset="0"/>
              </a:rPr>
              <a:t>/</a:t>
            </a:r>
            <a:r>
              <a:rPr lang="en-US">
                <a:cs typeface="Times New Roman" pitchFamily="18" charset="0"/>
              </a:rPr>
              <a:t> </a:t>
            </a:r>
            <a:r>
              <a:rPr lang="en-US">
                <a:solidFill>
                  <a:schemeClr val="accent2"/>
                </a:solidFill>
                <a:cs typeface="Times New Roman" pitchFamily="18" charset="0"/>
              </a:rPr>
              <a:t> ≤</a:t>
            </a:r>
            <a:r>
              <a:rPr lang="en-US">
                <a:cs typeface="Times New Roman" pitchFamily="18" charset="0"/>
              </a:rPr>
              <a:t>   −</a:t>
            </a:r>
          </a:p>
        </p:txBody>
      </p:sp>
      <p:sp>
        <p:nvSpPr>
          <p:cNvPr id="8198" name="Text Box 6"/>
          <p:cNvSpPr txBox="1">
            <a:spLocks noChangeArrowheads="1"/>
          </p:cNvSpPr>
          <p:nvPr/>
        </p:nvSpPr>
        <p:spPr bwMode="auto">
          <a:xfrm>
            <a:off x="3810000" y="4953000"/>
            <a:ext cx="4191000" cy="485775"/>
          </a:xfrm>
          <a:prstGeom prst="rect">
            <a:avLst/>
          </a:prstGeom>
          <a:solidFill>
            <a:srgbClr val="FF99CC"/>
          </a:solidFill>
          <a:ln w="28575">
            <a:solidFill>
              <a:schemeClr val="tx1"/>
            </a:solidFill>
            <a:miter lim="800000"/>
            <a:headEnd/>
            <a:tailEnd/>
          </a:ln>
        </p:spPr>
        <p:txBody>
          <a:bodyPr lIns="92075" tIns="46038" rIns="92075" bIns="46038">
            <a:spAutoFit/>
          </a:bodyPr>
          <a:lstStyle/>
          <a:p>
            <a:pPr>
              <a:spcBef>
                <a:spcPct val="50000"/>
              </a:spcBef>
            </a:pPr>
            <a:r>
              <a:rPr lang="en-US"/>
              <a:t>=B2+B3*B1/B8^2</a:t>
            </a:r>
          </a:p>
        </p:txBody>
      </p:sp>
    </p:spTree>
    <p:extLst>
      <p:ext uri="{BB962C8B-B14F-4D97-AF65-F5344CB8AC3E}">
        <p14:creationId xmlns:p14="http://schemas.microsoft.com/office/powerpoint/2010/main" val="117576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990600" y="304800"/>
            <a:ext cx="7543800" cy="762000"/>
          </a:xfrm>
        </p:spPr>
        <p:txBody>
          <a:bodyPr>
            <a:normAutofit fontScale="90000"/>
          </a:bodyPr>
          <a:lstStyle/>
          <a:p>
            <a:pPr eaLnBrk="1" hangingPunct="1">
              <a:defRPr/>
            </a:pPr>
            <a:r>
              <a:rPr lang="en-US" sz="3200"/>
              <a:t>In order to write Excel formulas we also need to use the correct Operator Symbols</a:t>
            </a:r>
          </a:p>
        </p:txBody>
      </p:sp>
      <p:sp>
        <p:nvSpPr>
          <p:cNvPr id="12291" name="Rectangle 3"/>
          <p:cNvSpPr>
            <a:spLocks noGrp="1" noChangeArrowheads="1"/>
          </p:cNvSpPr>
          <p:nvPr>
            <p:ph type="body" idx="1"/>
          </p:nvPr>
        </p:nvSpPr>
        <p:spPr>
          <a:xfrm>
            <a:off x="838200" y="1447800"/>
            <a:ext cx="8077200" cy="2819400"/>
          </a:xfrm>
          <a:noFill/>
        </p:spPr>
        <p:txBody>
          <a:bodyPr/>
          <a:lstStyle/>
          <a:p>
            <a:pPr marL="292100" indent="-292100" eaLnBrk="1" hangingPunct="1">
              <a:lnSpc>
                <a:spcPct val="90000"/>
              </a:lnSpc>
              <a:buFont typeface="Monotype Sorts" pitchFamily="2" charset="2"/>
              <a:buNone/>
            </a:pPr>
            <a:r>
              <a:rPr lang="en-US"/>
              <a:t>Formulas contain two types of components:</a:t>
            </a:r>
          </a:p>
          <a:p>
            <a:pPr marL="292100" indent="-292100" eaLnBrk="1" hangingPunct="1">
              <a:lnSpc>
                <a:spcPct val="90000"/>
              </a:lnSpc>
            </a:pPr>
            <a:r>
              <a:rPr lang="en-US" b="1" i="1">
                <a:solidFill>
                  <a:srgbClr val="008000"/>
                </a:solidFill>
              </a:rPr>
              <a:t>Operators</a:t>
            </a:r>
            <a:r>
              <a:rPr lang="en-US"/>
              <a:t>:  Operations to be performed </a:t>
            </a:r>
          </a:p>
          <a:p>
            <a:pPr marL="292100" indent="-292100" algn="ctr" eaLnBrk="1" hangingPunct="1">
              <a:lnSpc>
                <a:spcPct val="90000"/>
              </a:lnSpc>
              <a:buFont typeface="Monotype Sorts" pitchFamily="2" charset="2"/>
              <a:buNone/>
            </a:pPr>
            <a:r>
              <a:rPr lang="en-US"/>
              <a:t>	</a:t>
            </a:r>
            <a:r>
              <a:rPr lang="en-US" sz="2800" b="1" i="1">
                <a:solidFill>
                  <a:srgbClr val="008000"/>
                </a:solidFill>
              </a:rPr>
              <a:t>Arithmetic operators: * / +  - ^</a:t>
            </a:r>
          </a:p>
          <a:p>
            <a:pPr lvl="1" algn="ctr" eaLnBrk="1" hangingPunct="1">
              <a:lnSpc>
                <a:spcPct val="90000"/>
              </a:lnSpc>
              <a:buFont typeface="Monotype Sorts" pitchFamily="2" charset="2"/>
              <a:buNone/>
            </a:pPr>
            <a:r>
              <a:rPr lang="en-US" b="1" i="1">
                <a:solidFill>
                  <a:srgbClr val="008000"/>
                </a:solidFill>
              </a:rPr>
              <a:t>Relational operators: &gt;, &lt;, &lt;=, &gt;=,&lt; &gt;,=</a:t>
            </a:r>
          </a:p>
          <a:p>
            <a:pPr marL="292100" indent="-292100" eaLnBrk="1" hangingPunct="1">
              <a:lnSpc>
                <a:spcPct val="90000"/>
              </a:lnSpc>
            </a:pPr>
            <a:r>
              <a:rPr lang="en-US" b="1" i="1">
                <a:solidFill>
                  <a:srgbClr val="6600CC"/>
                </a:solidFill>
              </a:rPr>
              <a:t>Operands</a:t>
            </a:r>
            <a:r>
              <a:rPr lang="en-US"/>
              <a:t>: Values to be operated on   </a:t>
            </a:r>
          </a:p>
          <a:p>
            <a:pPr lvl="1" algn="ctr" eaLnBrk="1" hangingPunct="1">
              <a:lnSpc>
                <a:spcPct val="90000"/>
              </a:lnSpc>
              <a:buFont typeface="Monotype Sorts" pitchFamily="2" charset="2"/>
              <a:buNone/>
            </a:pPr>
            <a:endParaRPr lang="en-US" sz="3200"/>
          </a:p>
        </p:txBody>
      </p:sp>
      <p:sp>
        <p:nvSpPr>
          <p:cNvPr id="12292" name="Text Box 4"/>
          <p:cNvSpPr txBox="1">
            <a:spLocks noChangeArrowheads="1"/>
          </p:cNvSpPr>
          <p:nvPr/>
        </p:nvSpPr>
        <p:spPr bwMode="auto">
          <a:xfrm>
            <a:off x="2971800" y="4495800"/>
            <a:ext cx="3200400" cy="579438"/>
          </a:xfrm>
          <a:prstGeom prst="rect">
            <a:avLst/>
          </a:prstGeom>
          <a:noFill/>
          <a:ln w="9525">
            <a:noFill/>
            <a:miter lim="800000"/>
            <a:headEnd/>
            <a:tailEnd/>
          </a:ln>
        </p:spPr>
        <p:txBody>
          <a:bodyPr lIns="92075" tIns="46038" rIns="92075" bIns="46038">
            <a:spAutoFit/>
          </a:bodyPr>
          <a:lstStyle/>
          <a:p>
            <a:pPr algn="l">
              <a:spcBef>
                <a:spcPct val="50000"/>
              </a:spcBef>
            </a:pPr>
            <a:r>
              <a:rPr lang="en-US" sz="3200"/>
              <a:t>= </a:t>
            </a:r>
            <a:r>
              <a:rPr lang="en-US" sz="3200">
                <a:solidFill>
                  <a:srgbClr val="6600CC"/>
                </a:solidFill>
              </a:rPr>
              <a:t>B2</a:t>
            </a:r>
            <a:r>
              <a:rPr lang="en-US" sz="3200"/>
              <a:t> </a:t>
            </a:r>
            <a:r>
              <a:rPr lang="en-US" sz="3200">
                <a:solidFill>
                  <a:srgbClr val="008000"/>
                </a:solidFill>
              </a:rPr>
              <a:t>+</a:t>
            </a:r>
            <a:r>
              <a:rPr lang="en-US" sz="3200"/>
              <a:t> </a:t>
            </a:r>
            <a:r>
              <a:rPr lang="en-US" sz="3200">
                <a:solidFill>
                  <a:srgbClr val="6600CC"/>
                </a:solidFill>
              </a:rPr>
              <a:t>5</a:t>
            </a:r>
          </a:p>
        </p:txBody>
      </p:sp>
      <p:sp>
        <p:nvSpPr>
          <p:cNvPr id="12293" name="Text Box 5"/>
          <p:cNvSpPr txBox="1">
            <a:spLocks noChangeArrowheads="1"/>
          </p:cNvSpPr>
          <p:nvPr/>
        </p:nvSpPr>
        <p:spPr bwMode="auto">
          <a:xfrm>
            <a:off x="2971800" y="5486400"/>
            <a:ext cx="1600200" cy="466725"/>
          </a:xfrm>
          <a:prstGeom prst="rect">
            <a:avLst/>
          </a:prstGeom>
          <a:noFill/>
          <a:ln w="9525">
            <a:solidFill>
              <a:srgbClr val="6600CC"/>
            </a:solidFill>
            <a:miter lim="800000"/>
            <a:headEnd/>
            <a:tailEnd/>
          </a:ln>
        </p:spPr>
        <p:txBody>
          <a:bodyPr lIns="92075" tIns="46038" rIns="92075" bIns="46038">
            <a:spAutoFit/>
          </a:bodyPr>
          <a:lstStyle/>
          <a:p>
            <a:pPr algn="l">
              <a:spcBef>
                <a:spcPct val="50000"/>
              </a:spcBef>
            </a:pPr>
            <a:r>
              <a:rPr lang="en-US" i="1">
                <a:solidFill>
                  <a:srgbClr val="6600CC"/>
                </a:solidFill>
              </a:rPr>
              <a:t>Operands</a:t>
            </a:r>
          </a:p>
        </p:txBody>
      </p:sp>
      <p:sp>
        <p:nvSpPr>
          <p:cNvPr id="12294" name="Line 6"/>
          <p:cNvSpPr>
            <a:spLocks noChangeShapeType="1"/>
          </p:cNvSpPr>
          <p:nvPr/>
        </p:nvSpPr>
        <p:spPr bwMode="auto">
          <a:xfrm flipH="1" flipV="1">
            <a:off x="3581400" y="4953000"/>
            <a:ext cx="228600" cy="533400"/>
          </a:xfrm>
          <a:prstGeom prst="line">
            <a:avLst/>
          </a:prstGeom>
          <a:noFill/>
          <a:ln w="28575">
            <a:solidFill>
              <a:srgbClr val="6600CC"/>
            </a:solidFill>
            <a:round/>
            <a:headEnd/>
            <a:tailEnd type="triangle" w="med" len="med"/>
          </a:ln>
        </p:spPr>
        <p:txBody>
          <a:bodyPr lIns="92075" tIns="46038" rIns="92075" bIns="46038">
            <a:spAutoFit/>
          </a:bodyPr>
          <a:lstStyle/>
          <a:p>
            <a:endParaRPr lang="en-US"/>
          </a:p>
        </p:txBody>
      </p:sp>
      <p:sp>
        <p:nvSpPr>
          <p:cNvPr id="12295" name="Line 7"/>
          <p:cNvSpPr>
            <a:spLocks noChangeShapeType="1"/>
          </p:cNvSpPr>
          <p:nvPr/>
        </p:nvSpPr>
        <p:spPr bwMode="auto">
          <a:xfrm flipV="1">
            <a:off x="3810000" y="4953000"/>
            <a:ext cx="609600" cy="457200"/>
          </a:xfrm>
          <a:prstGeom prst="line">
            <a:avLst/>
          </a:prstGeom>
          <a:noFill/>
          <a:ln w="28575">
            <a:solidFill>
              <a:srgbClr val="6600CC"/>
            </a:solidFill>
            <a:round/>
            <a:headEnd/>
            <a:tailEnd type="triangle" w="med" len="med"/>
          </a:ln>
        </p:spPr>
        <p:txBody>
          <a:bodyPr lIns="92075" tIns="46038" rIns="92075" bIns="46038">
            <a:spAutoFit/>
          </a:bodyPr>
          <a:lstStyle/>
          <a:p>
            <a:endParaRPr lang="en-US"/>
          </a:p>
        </p:txBody>
      </p:sp>
      <p:sp>
        <p:nvSpPr>
          <p:cNvPr id="12296" name="AutoShape 8"/>
          <p:cNvSpPr>
            <a:spLocks/>
          </p:cNvSpPr>
          <p:nvPr/>
        </p:nvSpPr>
        <p:spPr bwMode="auto">
          <a:xfrm>
            <a:off x="5334000" y="4267200"/>
            <a:ext cx="1676400" cy="914400"/>
          </a:xfrm>
          <a:prstGeom prst="borderCallout2">
            <a:avLst>
              <a:gd name="adj1" fmla="val 12500"/>
              <a:gd name="adj2" fmla="val -4546"/>
              <a:gd name="adj3" fmla="val 12500"/>
              <a:gd name="adj4" fmla="val -36838"/>
              <a:gd name="adj5" fmla="val 43056"/>
              <a:gd name="adj6" fmla="val -70454"/>
            </a:avLst>
          </a:prstGeom>
          <a:solidFill>
            <a:srgbClr val="FFFFFF"/>
          </a:solidFill>
          <a:ln w="28575" algn="ctr">
            <a:solidFill>
              <a:srgbClr val="008000"/>
            </a:solidFill>
            <a:miter lim="800000"/>
            <a:headEnd/>
            <a:tailEnd type="triangle" w="med" len="med"/>
          </a:ln>
        </p:spPr>
        <p:txBody>
          <a:bodyPr lIns="92075" tIns="46038" rIns="92075" bIns="46038"/>
          <a:lstStyle/>
          <a:p>
            <a:pPr algn="l">
              <a:spcBef>
                <a:spcPct val="50000"/>
              </a:spcBef>
            </a:pPr>
            <a:r>
              <a:rPr lang="en-US" i="1">
                <a:solidFill>
                  <a:srgbClr val="008000"/>
                </a:solidFill>
              </a:rPr>
              <a:t>Addition Operator</a:t>
            </a:r>
          </a:p>
        </p:txBody>
      </p:sp>
    </p:spTree>
    <p:extLst>
      <p:ext uri="{BB962C8B-B14F-4D97-AF65-F5344CB8AC3E}">
        <p14:creationId xmlns:p14="http://schemas.microsoft.com/office/powerpoint/2010/main" val="2295772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90600" y="228600"/>
            <a:ext cx="7772400" cy="5334000"/>
          </a:xfrm>
          <a:prstGeom prst="rect">
            <a:avLst/>
          </a:prstGeom>
          <a:noFill/>
          <a:ln w="9525">
            <a:noFill/>
            <a:miter lim="800000"/>
            <a:headEnd/>
            <a:tailEnd/>
          </a:ln>
        </p:spPr>
        <p:txBody>
          <a:bodyPr lIns="92075" tIns="46038" rIns="92075" bIns="46038"/>
          <a:lstStyle/>
          <a:p>
            <a:pPr marL="342900" indent="-342900" algn="l">
              <a:spcBef>
                <a:spcPct val="20000"/>
              </a:spcBef>
            </a:pPr>
            <a:r>
              <a:rPr lang="en-US" sz="3200" b="0"/>
              <a:t> </a:t>
            </a:r>
            <a:r>
              <a:rPr lang="en-US" sz="3600" u="sng">
                <a:solidFill>
                  <a:srgbClr val="004080"/>
                </a:solidFill>
              </a:rPr>
              <a:t>Precedence of Operators</a:t>
            </a:r>
          </a:p>
          <a:p>
            <a:pPr marL="342900" indent="-342900" algn="l" eaLnBrk="1" hangingPunct="1">
              <a:spcBef>
                <a:spcPct val="20000"/>
              </a:spcBef>
              <a:buSzPct val="60000"/>
              <a:buFont typeface="Monotype Sorts" pitchFamily="2" charset="2"/>
              <a:buChar char="l"/>
            </a:pPr>
            <a:r>
              <a:rPr lang="en-US" sz="2800" i="1">
                <a:solidFill>
                  <a:srgbClr val="004080"/>
                </a:solidFill>
              </a:rPr>
              <a:t>( ) Parenthesis</a:t>
            </a:r>
            <a:r>
              <a:rPr lang="en-US" sz="2800" b="0">
                <a:solidFill>
                  <a:srgbClr val="004080"/>
                </a:solidFill>
              </a:rPr>
              <a:t> is a special operator that forces evaluation of the expression inside it first</a:t>
            </a:r>
          </a:p>
          <a:p>
            <a:pPr marL="342900" indent="-342900" algn="l" eaLnBrk="1" hangingPunct="1">
              <a:spcBef>
                <a:spcPct val="20000"/>
              </a:spcBef>
              <a:buSzPct val="60000"/>
              <a:buFont typeface="Monotype Sorts" pitchFamily="2" charset="2"/>
              <a:buChar char="l"/>
            </a:pPr>
            <a:r>
              <a:rPr lang="en-US" sz="2800" i="1">
                <a:solidFill>
                  <a:srgbClr val="004080"/>
                </a:solidFill>
              </a:rPr>
              <a:t>Exponentiation</a:t>
            </a:r>
            <a:r>
              <a:rPr lang="en-US" sz="2800" b="0">
                <a:solidFill>
                  <a:srgbClr val="004080"/>
                </a:solidFill>
              </a:rPr>
              <a:t> (2^3 </a:t>
            </a:r>
            <a:r>
              <a:rPr lang="en-US" sz="2800" b="0">
                <a:solidFill>
                  <a:srgbClr val="004080"/>
                </a:solidFill>
                <a:sym typeface="Wingdings" pitchFamily="2" charset="2"/>
              </a:rPr>
              <a:t>8)</a:t>
            </a:r>
            <a:endParaRPr lang="en-US" sz="2800" b="0">
              <a:solidFill>
                <a:srgbClr val="004080"/>
              </a:solidFill>
            </a:endParaRPr>
          </a:p>
          <a:p>
            <a:pPr marL="342900" indent="-342900" algn="l" eaLnBrk="1" hangingPunct="1">
              <a:spcBef>
                <a:spcPct val="20000"/>
              </a:spcBef>
              <a:buSzPct val="60000"/>
              <a:buFont typeface="Monotype Sorts" pitchFamily="2" charset="2"/>
              <a:buChar char="l"/>
            </a:pPr>
            <a:r>
              <a:rPr lang="en-US" sz="2800" i="1">
                <a:solidFill>
                  <a:srgbClr val="004080"/>
                </a:solidFill>
              </a:rPr>
              <a:t>Arithmetic operators</a:t>
            </a:r>
            <a:r>
              <a:rPr lang="en-US" sz="2800" b="0">
                <a:solidFill>
                  <a:srgbClr val="004080"/>
                </a:solidFill>
              </a:rPr>
              <a:t>: Multiplication &amp; Division</a:t>
            </a:r>
          </a:p>
          <a:p>
            <a:pPr marL="742950" lvl="1" indent="-285750" algn="l" eaLnBrk="1" hangingPunct="1">
              <a:spcBef>
                <a:spcPct val="20000"/>
              </a:spcBef>
              <a:buSzPct val="60000"/>
              <a:buFont typeface="Monotype Sorts" pitchFamily="2" charset="2"/>
              <a:buChar char="l"/>
            </a:pPr>
            <a:r>
              <a:rPr lang="en-US" b="0">
                <a:solidFill>
                  <a:srgbClr val="004080"/>
                </a:solidFill>
              </a:rPr>
              <a:t>Multiplication &amp;  Division have equal precedence and are evaluated from left to right</a:t>
            </a:r>
          </a:p>
          <a:p>
            <a:pPr marL="342900" indent="-342900" algn="l" eaLnBrk="1" hangingPunct="1">
              <a:spcBef>
                <a:spcPct val="20000"/>
              </a:spcBef>
              <a:buSzPct val="60000"/>
              <a:buFont typeface="Monotype Sorts" pitchFamily="2" charset="2"/>
              <a:buChar char="l"/>
            </a:pPr>
            <a:r>
              <a:rPr lang="en-US" sz="2800" i="1">
                <a:solidFill>
                  <a:srgbClr val="004080"/>
                </a:solidFill>
              </a:rPr>
              <a:t>Arithmetic operators:</a:t>
            </a:r>
            <a:r>
              <a:rPr lang="en-US" sz="2800" b="0">
                <a:solidFill>
                  <a:srgbClr val="004080"/>
                </a:solidFill>
              </a:rPr>
              <a:t> Addition &amp; Subtraction  </a:t>
            </a:r>
          </a:p>
          <a:p>
            <a:pPr marL="742950" lvl="1" indent="-285750" algn="l" eaLnBrk="1" hangingPunct="1">
              <a:spcBef>
                <a:spcPct val="20000"/>
              </a:spcBef>
              <a:buSzPct val="60000"/>
              <a:buFont typeface="Monotype Sorts" pitchFamily="2" charset="2"/>
              <a:buChar char="l"/>
            </a:pPr>
            <a:r>
              <a:rPr lang="en-US" b="0">
                <a:solidFill>
                  <a:srgbClr val="004080"/>
                </a:solidFill>
              </a:rPr>
              <a:t>Addition &amp; Subtraction have equal precedence and are evaluated from left to right</a:t>
            </a:r>
          </a:p>
          <a:p>
            <a:pPr marL="342900" indent="-342900" algn="l" eaLnBrk="1" hangingPunct="1">
              <a:spcBef>
                <a:spcPct val="20000"/>
              </a:spcBef>
              <a:buSzPct val="60000"/>
              <a:buFont typeface="Monotype Sorts" pitchFamily="2" charset="2"/>
              <a:buChar char="l"/>
            </a:pPr>
            <a:r>
              <a:rPr lang="en-US" sz="2800" i="1">
                <a:solidFill>
                  <a:srgbClr val="004080"/>
                </a:solidFill>
              </a:rPr>
              <a:t>Relational operators</a:t>
            </a:r>
            <a:r>
              <a:rPr lang="en-US" sz="2800" b="0">
                <a:solidFill>
                  <a:srgbClr val="004080"/>
                </a:solidFill>
              </a:rPr>
              <a:t> have a lower precedence than arithmetic operators</a:t>
            </a:r>
          </a:p>
          <a:p>
            <a:pPr marL="342900" indent="-342900" algn="l" eaLnBrk="1" hangingPunct="1">
              <a:spcBef>
                <a:spcPct val="20000"/>
              </a:spcBef>
              <a:buSzPct val="60000"/>
              <a:buFont typeface="Monotype Sorts" pitchFamily="2" charset="2"/>
              <a:buChar char="l"/>
            </a:pPr>
            <a:endParaRPr lang="en-US" sz="2800" b="0">
              <a:solidFill>
                <a:srgbClr val="004080"/>
              </a:solidFill>
            </a:endParaRPr>
          </a:p>
        </p:txBody>
      </p:sp>
    </p:spTree>
    <p:extLst>
      <p:ext uri="{BB962C8B-B14F-4D97-AF65-F5344CB8AC3E}">
        <p14:creationId xmlns:p14="http://schemas.microsoft.com/office/powerpoint/2010/main" val="1722851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609600" y="2057400"/>
            <a:ext cx="3733800" cy="4038600"/>
          </a:xfrm>
          <a:noFill/>
          <a:ln w="12700" cap="flat">
            <a:solidFill>
              <a:schemeClr val="tx1"/>
            </a:solidFill>
          </a:ln>
        </p:spPr>
        <p:txBody>
          <a:bodyPr/>
          <a:lstStyle/>
          <a:p>
            <a:pPr marL="0" indent="0" eaLnBrk="1" hangingPunct="1">
              <a:lnSpc>
                <a:spcPct val="90000"/>
              </a:lnSpc>
              <a:buFont typeface="Monotype Sorts" pitchFamily="2" charset="2"/>
              <a:buNone/>
            </a:pPr>
            <a:r>
              <a:rPr lang="en-US" sz="2800" dirty="0"/>
              <a:t>Type in a cell :  =</a:t>
            </a:r>
            <a:r>
              <a:rPr lang="en-US" sz="2800" b="1" dirty="0">
                <a:solidFill>
                  <a:srgbClr val="A50021"/>
                </a:solidFill>
              </a:rPr>
              <a:t>1/8</a:t>
            </a:r>
            <a:r>
              <a:rPr lang="en-US" sz="2800" b="1" dirty="0"/>
              <a:t> </a:t>
            </a:r>
            <a:r>
              <a:rPr lang="en-US" sz="2800" b="1" i="1" dirty="0"/>
              <a:t>display in cell</a:t>
            </a:r>
            <a:endParaRPr lang="en-US" sz="2800" dirty="0"/>
          </a:p>
          <a:p>
            <a:pPr marL="114300" lvl="1" indent="0" eaLnBrk="1" hangingPunct="1">
              <a:lnSpc>
                <a:spcPct val="90000"/>
              </a:lnSpc>
              <a:buFont typeface="Monotype Sorts" pitchFamily="2" charset="2"/>
              <a:buNone/>
            </a:pPr>
            <a:r>
              <a:rPr lang="en-US" dirty="0"/>
              <a:t>		</a:t>
            </a:r>
          </a:p>
          <a:p>
            <a:pPr marL="114300" lvl="1" indent="0" eaLnBrk="1" hangingPunct="1">
              <a:lnSpc>
                <a:spcPct val="90000"/>
              </a:lnSpc>
              <a:buFont typeface="Monotype Sorts" pitchFamily="2" charset="2"/>
              <a:buNone/>
            </a:pPr>
            <a:endParaRPr lang="en-US" b="1" i="1" dirty="0">
              <a:solidFill>
                <a:srgbClr val="FF0033"/>
              </a:solidFill>
            </a:endParaRPr>
          </a:p>
          <a:p>
            <a:pPr marL="114300" lvl="1" indent="0" eaLnBrk="1" hangingPunct="1">
              <a:lnSpc>
                <a:spcPct val="90000"/>
              </a:lnSpc>
              <a:buFont typeface="Monotype Sorts" pitchFamily="2" charset="2"/>
              <a:buNone/>
            </a:pPr>
            <a:endParaRPr lang="en-US" b="1" i="1" dirty="0">
              <a:solidFill>
                <a:srgbClr val="FF0033"/>
              </a:solidFill>
            </a:endParaRPr>
          </a:p>
          <a:p>
            <a:pPr marL="114300" lvl="1" indent="0" eaLnBrk="1" hangingPunct="1">
              <a:lnSpc>
                <a:spcPct val="90000"/>
              </a:lnSpc>
              <a:buFont typeface="Monotype Sorts" pitchFamily="2" charset="2"/>
              <a:buNone/>
            </a:pPr>
            <a:endParaRPr lang="en-US" b="1" i="1" dirty="0">
              <a:solidFill>
                <a:srgbClr val="FF0033"/>
              </a:solidFill>
            </a:endParaRPr>
          </a:p>
          <a:p>
            <a:pPr marL="114300" lvl="1" indent="0" eaLnBrk="1" hangingPunct="1">
              <a:lnSpc>
                <a:spcPct val="90000"/>
              </a:lnSpc>
              <a:buFont typeface="Monotype Sorts" pitchFamily="2" charset="2"/>
              <a:buNone/>
            </a:pPr>
            <a:r>
              <a:rPr lang="en-US" b="1" i="1" dirty="0">
                <a:solidFill>
                  <a:srgbClr val="A50021"/>
                </a:solidFill>
              </a:rPr>
              <a:t>What value results for each - if multiplied by 1000?</a:t>
            </a:r>
            <a:endParaRPr lang="en-US" dirty="0">
              <a:solidFill>
                <a:srgbClr val="A50021"/>
              </a:solidFill>
            </a:endParaRPr>
          </a:p>
          <a:p>
            <a:pPr marL="0" indent="0" eaLnBrk="1" hangingPunct="1">
              <a:lnSpc>
                <a:spcPct val="90000"/>
              </a:lnSpc>
              <a:buFont typeface="Monotype Sorts" pitchFamily="2" charset="2"/>
              <a:buNone/>
            </a:pPr>
            <a:endParaRPr lang="en-US" sz="2800" dirty="0">
              <a:solidFill>
                <a:srgbClr val="A50021"/>
              </a:solidFill>
            </a:endParaRPr>
          </a:p>
        </p:txBody>
      </p:sp>
      <p:sp>
        <p:nvSpPr>
          <p:cNvPr id="9219" name="Rectangle 3"/>
          <p:cNvSpPr>
            <a:spLocks noChangeArrowheads="1"/>
          </p:cNvSpPr>
          <p:nvPr/>
        </p:nvSpPr>
        <p:spPr bwMode="auto">
          <a:xfrm>
            <a:off x="4724400" y="1981200"/>
            <a:ext cx="4191000" cy="4038600"/>
          </a:xfrm>
          <a:prstGeom prst="rect">
            <a:avLst/>
          </a:prstGeom>
          <a:noFill/>
          <a:ln w="12700">
            <a:solidFill>
              <a:schemeClr val="tx1"/>
            </a:solidFill>
            <a:miter lim="800000"/>
            <a:headEnd/>
            <a:tailEnd/>
          </a:ln>
        </p:spPr>
        <p:txBody>
          <a:bodyPr lIns="92075" tIns="46038" rIns="92075" bIns="46038"/>
          <a:lstStyle/>
          <a:p>
            <a:pPr marL="342900" indent="-342900" algn="l">
              <a:spcBef>
                <a:spcPct val="20000"/>
              </a:spcBef>
              <a:buFontTx/>
              <a:buChar char="•"/>
            </a:pPr>
            <a:endParaRPr lang="en-US" sz="2800" i="1" dirty="0"/>
          </a:p>
          <a:p>
            <a:pPr marL="342900" indent="-342900" algn="l">
              <a:spcBef>
                <a:spcPct val="20000"/>
              </a:spcBef>
            </a:pPr>
            <a:r>
              <a:rPr lang="en-US" sz="2800" b="1" i="1" dirty="0">
                <a:solidFill>
                  <a:srgbClr val="A50021"/>
                </a:solidFill>
              </a:rPr>
              <a:t>Does the addition appear to be correct in col B?</a:t>
            </a:r>
            <a:r>
              <a:rPr lang="en-US" sz="3200" b="1" i="1" dirty="0">
                <a:solidFill>
                  <a:srgbClr val="FF0033"/>
                </a:solidFill>
              </a:rPr>
              <a:t>	</a:t>
            </a:r>
            <a:endParaRPr lang="en-US" sz="3200" b="1" i="1" dirty="0"/>
          </a:p>
          <a:p>
            <a:pPr lvl="1" algn="l">
              <a:spcBef>
                <a:spcPct val="20000"/>
              </a:spcBef>
            </a:pPr>
            <a:endParaRPr lang="en-US" sz="2800" b="0" dirty="0"/>
          </a:p>
          <a:p>
            <a:pPr lvl="1" algn="l">
              <a:spcBef>
                <a:spcPct val="20000"/>
              </a:spcBef>
            </a:pPr>
            <a:r>
              <a:rPr lang="en-US" sz="2800" b="0" dirty="0"/>
              <a:t>	</a:t>
            </a:r>
          </a:p>
        </p:txBody>
      </p:sp>
      <p:sp>
        <p:nvSpPr>
          <p:cNvPr id="9276" name="Rectangle 60"/>
          <p:cNvSpPr>
            <a:spLocks noChangeArrowheads="1"/>
          </p:cNvSpPr>
          <p:nvPr/>
        </p:nvSpPr>
        <p:spPr bwMode="auto">
          <a:xfrm>
            <a:off x="685800" y="152400"/>
            <a:ext cx="8229600" cy="1816524"/>
          </a:xfrm>
          <a:prstGeom prst="rect">
            <a:avLst/>
          </a:prstGeom>
          <a:noFill/>
          <a:ln w="9525">
            <a:noFill/>
            <a:miter lim="800000"/>
            <a:headEnd/>
            <a:tailEnd/>
          </a:ln>
        </p:spPr>
        <p:txBody>
          <a:bodyPr wrap="square" lIns="92075" tIns="46038" rIns="92075" bIns="46038">
            <a:spAutoFit/>
          </a:bodyPr>
          <a:lstStyle/>
          <a:p>
            <a:pPr algn="l"/>
            <a:r>
              <a:rPr lang="en-US" sz="2800" b="1" u="sng" dirty="0">
                <a:solidFill>
                  <a:srgbClr val="A50021"/>
                </a:solidFill>
              </a:rPr>
              <a:t>Precision:</a:t>
            </a:r>
            <a:r>
              <a:rPr lang="en-US" sz="2800" b="1" dirty="0">
                <a:solidFill>
                  <a:srgbClr val="003366"/>
                </a:solidFill>
              </a:rPr>
              <a:t> number of decimal places stored in the computer.  </a:t>
            </a:r>
          </a:p>
          <a:p>
            <a:r>
              <a:rPr lang="en-US" sz="2800" b="1" u="sng" dirty="0">
                <a:solidFill>
                  <a:srgbClr val="A50021"/>
                </a:solidFill>
              </a:rPr>
              <a:t>Formatted Display:</a:t>
            </a:r>
            <a:r>
              <a:rPr lang="en-US" sz="2800" b="1" dirty="0">
                <a:solidFill>
                  <a:srgbClr val="003366"/>
                </a:solidFill>
              </a:rPr>
              <a:t> number of decimal places that appear in a cell</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895600"/>
            <a:ext cx="2286000" cy="173904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3657600"/>
            <a:ext cx="2590800" cy="177517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0484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304800"/>
            <a:ext cx="7848600" cy="533400"/>
          </a:xfrm>
        </p:spPr>
        <p:txBody>
          <a:bodyPr>
            <a:normAutofit fontScale="90000"/>
          </a:bodyPr>
          <a:lstStyle/>
          <a:p>
            <a:pPr eaLnBrk="1" hangingPunct="1">
              <a:defRPr/>
            </a:pPr>
            <a:r>
              <a:rPr lang="en-US" dirty="0"/>
              <a:t>Formatting affects display not the precise value:</a:t>
            </a:r>
          </a:p>
        </p:txBody>
      </p:sp>
      <p:sp>
        <p:nvSpPr>
          <p:cNvPr id="10244" name="Rectangle 16"/>
          <p:cNvSpPr>
            <a:spLocks noGrp="1" noChangeArrowheads="1"/>
          </p:cNvSpPr>
          <p:nvPr>
            <p:ph type="body" idx="1"/>
          </p:nvPr>
        </p:nvSpPr>
        <p:spPr>
          <a:xfrm>
            <a:off x="1295400" y="3733800"/>
            <a:ext cx="7848600" cy="2438400"/>
          </a:xfrm>
          <a:noFill/>
        </p:spPr>
        <p:txBody>
          <a:bodyPr/>
          <a:lstStyle/>
          <a:p>
            <a:pPr eaLnBrk="1" hangingPunct="1">
              <a:buFont typeface="Monotype Sorts" pitchFamily="2" charset="2"/>
              <a:buNone/>
            </a:pPr>
            <a:r>
              <a:rPr lang="en-US" sz="2800" b="1" dirty="0"/>
              <a:t>Percent			Decimal Display</a:t>
            </a:r>
          </a:p>
          <a:p>
            <a:pPr eaLnBrk="1" hangingPunct="1">
              <a:buFont typeface="Monotype Sorts" pitchFamily="2" charset="2"/>
              <a:buNone/>
            </a:pPr>
            <a:r>
              <a:rPr lang="en-US" sz="2800" b="1" dirty="0"/>
              <a:t>Currency			Commas </a:t>
            </a:r>
          </a:p>
          <a:p>
            <a:pPr eaLnBrk="1" hangingPunct="1">
              <a:buFont typeface="Monotype Sorts" pitchFamily="2" charset="2"/>
              <a:buNone/>
            </a:pPr>
            <a:endParaRPr lang="en-US" sz="2800" b="1" dirty="0"/>
          </a:p>
        </p:txBody>
      </p:sp>
      <p:pic>
        <p:nvPicPr>
          <p:cNvPr id="10247" name="Picture 20"/>
          <p:cNvPicPr>
            <a:picLocks noChangeAspect="1" noChangeArrowheads="1"/>
          </p:cNvPicPr>
          <p:nvPr/>
        </p:nvPicPr>
        <p:blipFill>
          <a:blip r:embed="rId3" cstate="print"/>
          <a:srcRect/>
          <a:stretch>
            <a:fillRect/>
          </a:stretch>
        </p:blipFill>
        <p:spPr bwMode="auto">
          <a:xfrm>
            <a:off x="2819400" y="3733800"/>
            <a:ext cx="533400" cy="479425"/>
          </a:xfrm>
          <a:prstGeom prst="rect">
            <a:avLst/>
          </a:prstGeom>
          <a:noFill/>
          <a:ln w="9525">
            <a:noFill/>
            <a:miter lim="800000"/>
            <a:headEnd/>
            <a:tailEnd/>
          </a:ln>
        </p:spPr>
      </p:pic>
      <p:pic>
        <p:nvPicPr>
          <p:cNvPr id="10248" name="Picture 21"/>
          <p:cNvPicPr>
            <a:picLocks noChangeAspect="1" noChangeArrowheads="1"/>
          </p:cNvPicPr>
          <p:nvPr/>
        </p:nvPicPr>
        <p:blipFill>
          <a:blip r:embed="rId4" cstate="print"/>
          <a:srcRect/>
          <a:stretch>
            <a:fillRect/>
          </a:stretch>
        </p:blipFill>
        <p:spPr bwMode="auto">
          <a:xfrm>
            <a:off x="3048000" y="4343400"/>
            <a:ext cx="533400" cy="481013"/>
          </a:xfrm>
          <a:prstGeom prst="rect">
            <a:avLst/>
          </a:prstGeom>
          <a:noFill/>
          <a:ln w="9525">
            <a:noFill/>
            <a:miter lim="800000"/>
            <a:headEnd/>
            <a:tailEnd/>
          </a:ln>
        </p:spPr>
      </p:pic>
      <p:pic>
        <p:nvPicPr>
          <p:cNvPr id="10250" name="Picture 23"/>
          <p:cNvPicPr>
            <a:picLocks noChangeAspect="1" noChangeArrowheads="1"/>
          </p:cNvPicPr>
          <p:nvPr/>
        </p:nvPicPr>
        <p:blipFill>
          <a:blip r:embed="rId5" cstate="print"/>
          <a:srcRect/>
          <a:stretch>
            <a:fillRect/>
          </a:stretch>
        </p:blipFill>
        <p:spPr bwMode="auto">
          <a:xfrm>
            <a:off x="6781800" y="4419600"/>
            <a:ext cx="533400" cy="493713"/>
          </a:xfrm>
          <a:prstGeom prst="rect">
            <a:avLst/>
          </a:prstGeom>
          <a:noFill/>
          <a:ln w="9525">
            <a:noFill/>
            <a:miter lim="800000"/>
            <a:headEnd/>
            <a:tailEnd/>
          </a:ln>
        </p:spPr>
      </p:pic>
      <p:pic>
        <p:nvPicPr>
          <p:cNvPr id="10251" name="Picture 15" descr="decimal"/>
          <p:cNvPicPr>
            <a:picLocks noChangeAspect="1" noChangeArrowheads="1"/>
          </p:cNvPicPr>
          <p:nvPr/>
        </p:nvPicPr>
        <p:blipFill>
          <a:blip r:embed="rId6" cstate="print"/>
          <a:srcRect/>
          <a:stretch>
            <a:fillRect/>
          </a:stretch>
        </p:blipFill>
        <p:spPr bwMode="auto">
          <a:xfrm>
            <a:off x="7696200" y="3886200"/>
            <a:ext cx="762000" cy="347663"/>
          </a:xfrm>
          <a:prstGeom prst="rect">
            <a:avLst/>
          </a:prstGeom>
          <a:noFill/>
          <a:ln w="9525">
            <a:noFill/>
            <a:miter lim="800000"/>
            <a:headEnd/>
            <a:tailEnd/>
          </a:ln>
        </p:spPr>
      </p:pic>
      <p:pic>
        <p:nvPicPr>
          <p:cNvPr id="1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371749">
            <a:off x="976312" y="1831017"/>
            <a:ext cx="7496175" cy="107632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0245" name="Oval 18"/>
          <p:cNvSpPr>
            <a:spLocks noChangeArrowheads="1"/>
          </p:cNvSpPr>
          <p:nvPr/>
        </p:nvSpPr>
        <p:spPr bwMode="auto">
          <a:xfrm>
            <a:off x="4953000" y="1792287"/>
            <a:ext cx="1219200" cy="646113"/>
          </a:xfrm>
          <a:prstGeom prst="ellipse">
            <a:avLst/>
          </a:prstGeom>
          <a:noFill/>
          <a:ln w="38100">
            <a:solidFill>
              <a:srgbClr val="A50021"/>
            </a:solidFill>
            <a:round/>
            <a:headEnd/>
            <a:tailEnd/>
          </a:ln>
        </p:spPr>
        <p:txBody>
          <a:bodyPr lIns="92075" tIns="46038" rIns="92075" bIns="46038" anchor="ctr">
            <a:spAutoFit/>
          </a:bodyPr>
          <a:lstStyle/>
          <a:p>
            <a:endParaRPr lang="en-US"/>
          </a:p>
        </p:txBody>
      </p:sp>
      <p:sp>
        <p:nvSpPr>
          <p:cNvPr id="10246" name="AutoShape 19"/>
          <p:cNvSpPr>
            <a:spLocks/>
          </p:cNvSpPr>
          <p:nvPr/>
        </p:nvSpPr>
        <p:spPr bwMode="auto">
          <a:xfrm>
            <a:off x="6781800" y="1676400"/>
            <a:ext cx="1981200" cy="762000"/>
          </a:xfrm>
          <a:prstGeom prst="borderCallout1">
            <a:avLst>
              <a:gd name="adj1" fmla="val 45380"/>
              <a:gd name="adj2" fmla="val -1510"/>
              <a:gd name="adj3" fmla="val 13653"/>
              <a:gd name="adj4" fmla="val -55704"/>
            </a:avLst>
          </a:prstGeom>
          <a:solidFill>
            <a:srgbClr val="FFFF00"/>
          </a:solidFill>
          <a:ln w="9525">
            <a:solidFill>
              <a:srgbClr val="A50021"/>
            </a:solidFill>
            <a:miter lim="800000"/>
            <a:headEnd/>
            <a:tailEnd/>
          </a:ln>
        </p:spPr>
        <p:txBody>
          <a:bodyPr lIns="92075" tIns="46038" rIns="92075" bIns="46038"/>
          <a:lstStyle/>
          <a:p>
            <a:r>
              <a:rPr lang="en-US" sz="1800" dirty="0"/>
              <a:t>Formatting Number Group</a:t>
            </a:r>
          </a:p>
        </p:txBody>
      </p:sp>
    </p:spTree>
    <p:extLst>
      <p:ext uri="{BB962C8B-B14F-4D97-AF65-F5344CB8AC3E}">
        <p14:creationId xmlns:p14="http://schemas.microsoft.com/office/powerpoint/2010/main" val="3337618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09600" y="304800"/>
            <a:ext cx="8153400" cy="533400"/>
          </a:xfrm>
        </p:spPr>
        <p:txBody>
          <a:bodyPr>
            <a:normAutofit fontScale="90000"/>
          </a:bodyPr>
          <a:lstStyle/>
          <a:p>
            <a:pPr eaLnBrk="1" hangingPunct="1">
              <a:defRPr/>
            </a:pPr>
            <a:r>
              <a:rPr lang="en-US" dirty="0"/>
              <a:t>Values can also be used to display dates</a:t>
            </a:r>
          </a:p>
        </p:txBody>
      </p:sp>
      <p:sp>
        <p:nvSpPr>
          <p:cNvPr id="11267" name="Rectangle 3"/>
          <p:cNvSpPr>
            <a:spLocks noGrp="1" noChangeArrowheads="1"/>
          </p:cNvSpPr>
          <p:nvPr>
            <p:ph type="body" sz="half" idx="1"/>
          </p:nvPr>
        </p:nvSpPr>
        <p:spPr>
          <a:xfrm>
            <a:off x="533400" y="1752600"/>
            <a:ext cx="4953000" cy="3276600"/>
          </a:xfrm>
          <a:noFill/>
        </p:spPr>
        <p:txBody>
          <a:bodyPr/>
          <a:lstStyle/>
          <a:p>
            <a:pPr eaLnBrk="1" hangingPunct="1">
              <a:lnSpc>
                <a:spcPct val="80000"/>
              </a:lnSpc>
            </a:pPr>
            <a:r>
              <a:rPr lang="en-US" sz="2500" b="1" dirty="0"/>
              <a:t>Dates are </a:t>
            </a:r>
            <a:r>
              <a:rPr lang="en-US" sz="2500" b="1" i="1" dirty="0">
                <a:solidFill>
                  <a:srgbClr val="A50021"/>
                </a:solidFill>
              </a:rPr>
              <a:t>values</a:t>
            </a:r>
            <a:r>
              <a:rPr lang="en-US" sz="2500" b="1" dirty="0"/>
              <a:t> that can be entered in several </a:t>
            </a:r>
            <a:r>
              <a:rPr lang="en-US" sz="2500" b="1" i="1" dirty="0">
                <a:solidFill>
                  <a:srgbClr val="A50021"/>
                </a:solidFill>
              </a:rPr>
              <a:t>formats</a:t>
            </a:r>
            <a:r>
              <a:rPr lang="en-US" sz="2500" b="1" dirty="0"/>
              <a:t>: January 27, 2013 or 1/27/2013</a:t>
            </a:r>
            <a:endParaRPr lang="en-US" sz="2400" b="1" dirty="0"/>
          </a:p>
          <a:p>
            <a:pPr eaLnBrk="1" hangingPunct="1">
              <a:lnSpc>
                <a:spcPct val="80000"/>
              </a:lnSpc>
            </a:pPr>
            <a:r>
              <a:rPr lang="en-US" sz="2500" b="1" dirty="0"/>
              <a:t>Excel converts these dates to a numerical representation (</a:t>
            </a:r>
            <a:r>
              <a:rPr lang="en-US" sz="2500" b="1" dirty="0">
                <a:solidFill>
                  <a:srgbClr val="A50021"/>
                </a:solidFill>
              </a:rPr>
              <a:t>1/22/2013 </a:t>
            </a:r>
            <a:r>
              <a:rPr lang="en-US" sz="2500" b="1" dirty="0">
                <a:solidFill>
                  <a:srgbClr val="A50021"/>
                </a:solidFill>
                <a:sym typeface="Wingdings" pitchFamily="2" charset="2"/>
              </a:rPr>
              <a:t> 41301</a:t>
            </a:r>
            <a:r>
              <a:rPr lang="en-US" sz="2500" b="1" dirty="0">
                <a:sym typeface="Wingdings" pitchFamily="2" charset="2"/>
              </a:rPr>
              <a:t>) </a:t>
            </a:r>
            <a:r>
              <a:rPr lang="en-US" sz="2500" b="1" dirty="0"/>
              <a:t> </a:t>
            </a:r>
          </a:p>
          <a:p>
            <a:pPr eaLnBrk="1" hangingPunct="1">
              <a:lnSpc>
                <a:spcPct val="80000"/>
              </a:lnSpc>
            </a:pPr>
            <a:r>
              <a:rPr lang="en-US" sz="2500" b="1" dirty="0"/>
              <a:t>Thus dates may be used in formulas: </a:t>
            </a:r>
            <a:r>
              <a:rPr lang="en-US" sz="2500" b="1" dirty="0">
                <a:solidFill>
                  <a:srgbClr val="A50021"/>
                </a:solidFill>
              </a:rPr>
              <a:t>=A1–B1</a:t>
            </a:r>
            <a:r>
              <a:rPr lang="en-US" sz="2500" b="1" dirty="0"/>
              <a:t> will result in the value </a:t>
            </a:r>
            <a:r>
              <a:rPr lang="en-US" sz="2500" b="1" i="1" dirty="0">
                <a:solidFill>
                  <a:srgbClr val="A50021"/>
                </a:solidFill>
              </a:rPr>
              <a:t>5</a:t>
            </a:r>
          </a:p>
        </p:txBody>
      </p:sp>
      <p:sp>
        <p:nvSpPr>
          <p:cNvPr id="11268" name="Text Box 4"/>
          <p:cNvSpPr txBox="1">
            <a:spLocks noChangeArrowheads="1"/>
          </p:cNvSpPr>
          <p:nvPr/>
        </p:nvSpPr>
        <p:spPr bwMode="auto">
          <a:xfrm>
            <a:off x="838200" y="5029200"/>
            <a:ext cx="7772400" cy="1016305"/>
          </a:xfrm>
          <a:prstGeom prst="rect">
            <a:avLst/>
          </a:prstGeom>
          <a:noFill/>
          <a:ln w="9525">
            <a:noFill/>
            <a:miter lim="800000"/>
            <a:headEnd/>
            <a:tailEnd/>
          </a:ln>
        </p:spPr>
        <p:txBody>
          <a:bodyPr lIns="92075" tIns="46038" rIns="92075" bIns="46038">
            <a:spAutoFit/>
          </a:bodyPr>
          <a:lstStyle/>
          <a:p>
            <a:pPr algn="l">
              <a:spcBef>
                <a:spcPct val="50000"/>
              </a:spcBef>
            </a:pPr>
            <a:r>
              <a:rPr lang="en-US" sz="2000" i="1" dirty="0"/>
              <a:t>Note: To do arithmetic calculations with dates if you type </a:t>
            </a:r>
            <a:r>
              <a:rPr lang="en-US" sz="2000" i="1" dirty="0">
                <a:solidFill>
                  <a:srgbClr val="A50021"/>
                </a:solidFill>
              </a:rPr>
              <a:t>=1/27/2013-1/22/2013</a:t>
            </a:r>
            <a:r>
              <a:rPr lang="en-US" sz="2000" i="1" dirty="0"/>
              <a:t>  directly in a cell it does not interpret it a date – cell references must be used.</a:t>
            </a:r>
          </a:p>
        </p:txBody>
      </p:sp>
      <p:pic>
        <p:nvPicPr>
          <p:cNvPr id="11270" name="Picture 9"/>
          <p:cNvPicPr>
            <a:picLocks noChangeAspect="1" noChangeArrowheads="1"/>
          </p:cNvPicPr>
          <p:nvPr/>
        </p:nvPicPr>
        <p:blipFill>
          <a:blip r:embed="rId3" cstate="print"/>
          <a:srcRect/>
          <a:stretch>
            <a:fillRect/>
          </a:stretch>
        </p:blipFill>
        <p:spPr bwMode="auto">
          <a:xfrm>
            <a:off x="5334000" y="1828800"/>
            <a:ext cx="3529013" cy="3086100"/>
          </a:xfrm>
          <a:prstGeom prst="rect">
            <a:avLst/>
          </a:prstGeom>
          <a:noFill/>
          <a:ln w="28575" algn="ctr">
            <a:noFill/>
            <a:miter lim="800000"/>
            <a:headEnd/>
            <a:tailEnd/>
          </a:ln>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990600"/>
            <a:ext cx="5294376" cy="6858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92047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609600" y="228600"/>
            <a:ext cx="8229600" cy="838200"/>
          </a:xfrm>
          <a:prstGeom prst="rect">
            <a:avLst/>
          </a:prstGeom>
          <a:noFill/>
          <a:ln w="9525">
            <a:noFill/>
            <a:miter lim="800000"/>
            <a:headEnd/>
            <a:tailEnd/>
          </a:ln>
          <a:effectLst/>
        </p:spPr>
        <p:txBody>
          <a:bodyPr lIns="92075" tIns="46038" rIns="92075" bIns="46038" anchor="ctr"/>
          <a:lstStyle/>
          <a:p>
            <a:pPr algn="ctr"/>
            <a:r>
              <a:rPr lang="en-US" sz="3600" b="1" u="sng">
                <a:solidFill>
                  <a:srgbClr val="004080"/>
                </a:solidFill>
              </a:rPr>
              <a:t>Walkthrough: Building a Simple Spreadsheet</a:t>
            </a:r>
          </a:p>
        </p:txBody>
      </p:sp>
      <p:sp>
        <p:nvSpPr>
          <p:cNvPr id="105475" name="Rectangle 3"/>
          <p:cNvSpPr>
            <a:spLocks noChangeArrowheads="1"/>
          </p:cNvSpPr>
          <p:nvPr/>
        </p:nvSpPr>
        <p:spPr bwMode="auto">
          <a:xfrm>
            <a:off x="1143000" y="1143000"/>
            <a:ext cx="7848600" cy="4758868"/>
          </a:xfrm>
          <a:prstGeom prst="rect">
            <a:avLst/>
          </a:prstGeom>
          <a:noFill/>
          <a:ln w="9525">
            <a:noFill/>
            <a:miter lim="800000"/>
            <a:headEnd/>
            <a:tailEnd/>
          </a:ln>
          <a:effectLst/>
        </p:spPr>
        <p:txBody>
          <a:bodyPr lIns="92075" tIns="46038" rIns="92075" bIns="46038">
            <a:spAutoFit/>
          </a:bodyPr>
          <a:lstStyle/>
          <a:p>
            <a:pPr>
              <a:buFontTx/>
              <a:buChar char="•"/>
            </a:pPr>
            <a:r>
              <a:rPr lang="en-US" b="1" dirty="0">
                <a:solidFill>
                  <a:srgbClr val="004080"/>
                </a:solidFill>
              </a:rPr>
              <a:t>Entering labels and values</a:t>
            </a:r>
          </a:p>
          <a:p>
            <a:pPr>
              <a:buFontTx/>
              <a:buChar char="•"/>
            </a:pPr>
            <a:r>
              <a:rPr lang="en-US" b="1" dirty="0">
                <a:solidFill>
                  <a:srgbClr val="004080"/>
                </a:solidFill>
              </a:rPr>
              <a:t>Formatting cells</a:t>
            </a:r>
          </a:p>
          <a:p>
            <a:pPr lvl="2">
              <a:spcBef>
                <a:spcPct val="20000"/>
              </a:spcBef>
              <a:buClr>
                <a:schemeClr val="tx1"/>
              </a:buClr>
              <a:buFontTx/>
              <a:buChar char="–"/>
            </a:pPr>
            <a:r>
              <a:rPr lang="en-US" sz="2000" dirty="0">
                <a:solidFill>
                  <a:srgbClr val="004080"/>
                </a:solidFill>
              </a:rPr>
              <a:t>font, size, style, color, borders, alignment</a:t>
            </a:r>
          </a:p>
          <a:p>
            <a:pPr lvl="2">
              <a:spcBef>
                <a:spcPct val="20000"/>
              </a:spcBef>
              <a:buClr>
                <a:schemeClr val="tx1"/>
              </a:buClr>
              <a:buFontTx/>
              <a:buChar char="–"/>
            </a:pPr>
            <a:r>
              <a:rPr lang="en-US" sz="2000" dirty="0">
                <a:solidFill>
                  <a:srgbClr val="004080"/>
                </a:solidFill>
              </a:rPr>
              <a:t>Numeric Format, Currency, Decimal Places</a:t>
            </a:r>
          </a:p>
          <a:p>
            <a:pPr lvl="2">
              <a:spcBef>
                <a:spcPct val="20000"/>
              </a:spcBef>
              <a:buClr>
                <a:schemeClr val="tx1"/>
              </a:buClr>
              <a:buFontTx/>
              <a:buChar char="–"/>
            </a:pPr>
            <a:r>
              <a:rPr lang="en-US" sz="2000" dirty="0">
                <a:solidFill>
                  <a:srgbClr val="004080"/>
                </a:solidFill>
              </a:rPr>
              <a:t>text wrap, center titles</a:t>
            </a:r>
          </a:p>
          <a:p>
            <a:pPr lvl="2">
              <a:spcBef>
                <a:spcPct val="20000"/>
              </a:spcBef>
              <a:buClr>
                <a:schemeClr val="tx1"/>
              </a:buClr>
              <a:buFontTx/>
              <a:buChar char="–"/>
            </a:pPr>
            <a:r>
              <a:rPr lang="en-US" sz="2000" dirty="0">
                <a:solidFill>
                  <a:srgbClr val="004080"/>
                </a:solidFill>
              </a:rPr>
              <a:t>Column widths, row height</a:t>
            </a:r>
          </a:p>
          <a:p>
            <a:pPr>
              <a:spcBef>
                <a:spcPct val="20000"/>
              </a:spcBef>
              <a:buClr>
                <a:schemeClr val="tx1"/>
              </a:buClr>
              <a:buFontTx/>
              <a:buChar char="•"/>
            </a:pPr>
            <a:r>
              <a:rPr lang="en-US" b="1" dirty="0">
                <a:solidFill>
                  <a:srgbClr val="004080"/>
                </a:solidFill>
              </a:rPr>
              <a:t>Inserting/Deleting rows and columns and sheets</a:t>
            </a:r>
          </a:p>
          <a:p>
            <a:pPr>
              <a:spcBef>
                <a:spcPct val="20000"/>
              </a:spcBef>
              <a:buClr>
                <a:schemeClr val="tx1"/>
              </a:buClr>
              <a:buFontTx/>
              <a:buChar char="•"/>
            </a:pPr>
            <a:r>
              <a:rPr lang="en-US" b="1" dirty="0">
                <a:solidFill>
                  <a:srgbClr val="004080"/>
                </a:solidFill>
              </a:rPr>
              <a:t>Writing a simple formula &amp; modify decimal display</a:t>
            </a:r>
          </a:p>
          <a:p>
            <a:pPr>
              <a:spcBef>
                <a:spcPct val="20000"/>
              </a:spcBef>
              <a:buClr>
                <a:schemeClr val="tx1"/>
              </a:buClr>
              <a:buFontTx/>
              <a:buChar char="•"/>
            </a:pPr>
            <a:r>
              <a:rPr lang="en-US" b="1" dirty="0">
                <a:solidFill>
                  <a:srgbClr val="004080"/>
                </a:solidFill>
              </a:rPr>
              <a:t>Create a simple chart</a:t>
            </a:r>
          </a:p>
          <a:p>
            <a:pPr>
              <a:spcBef>
                <a:spcPct val="20000"/>
              </a:spcBef>
              <a:buClr>
                <a:schemeClr val="tx1"/>
              </a:buClr>
              <a:buFontTx/>
              <a:buChar char="•"/>
            </a:pPr>
            <a:r>
              <a:rPr lang="en-US" b="1" dirty="0">
                <a:solidFill>
                  <a:srgbClr val="004080"/>
                </a:solidFill>
              </a:rPr>
              <a:t> Sheet tabs</a:t>
            </a:r>
          </a:p>
          <a:p>
            <a:pPr lvl="1">
              <a:spcBef>
                <a:spcPct val="20000"/>
              </a:spcBef>
              <a:buClr>
                <a:schemeClr val="tx1"/>
              </a:buClr>
              <a:buFontTx/>
              <a:buChar char="–"/>
            </a:pPr>
            <a:r>
              <a:rPr lang="en-US" sz="2000" dirty="0">
                <a:solidFill>
                  <a:srgbClr val="004080"/>
                </a:solidFill>
              </a:rPr>
              <a:t>Creating a new worksheets in a workbook (“new sections in a document”, Naming Sheets </a:t>
            </a:r>
          </a:p>
        </p:txBody>
      </p:sp>
    </p:spTree>
    <p:extLst>
      <p:ext uri="{BB962C8B-B14F-4D97-AF65-F5344CB8AC3E}">
        <p14:creationId xmlns:p14="http://schemas.microsoft.com/office/powerpoint/2010/main" val="3240466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ChangeArrowheads="1"/>
          </p:cNvSpPr>
          <p:nvPr/>
        </p:nvSpPr>
        <p:spPr bwMode="auto">
          <a:xfrm>
            <a:off x="685800" y="228600"/>
            <a:ext cx="8245475" cy="641350"/>
          </a:xfrm>
          <a:prstGeom prst="rect">
            <a:avLst/>
          </a:prstGeom>
          <a:noFill/>
          <a:ln w="9525">
            <a:noFill/>
            <a:miter lim="800000"/>
            <a:headEnd/>
            <a:tailEnd/>
          </a:ln>
          <a:effectLst/>
        </p:spPr>
        <p:txBody>
          <a:bodyPr lIns="92075" tIns="46038" rIns="92075" bIns="46038">
            <a:spAutoFit/>
          </a:bodyPr>
          <a:lstStyle/>
          <a:p>
            <a:pPr algn="ctr"/>
            <a:r>
              <a:rPr lang="en-US" sz="3600" b="1" u="sng">
                <a:solidFill>
                  <a:srgbClr val="004080"/>
                </a:solidFill>
              </a:rPr>
              <a:t>Microsoft  Excel Vocabulary</a:t>
            </a:r>
          </a:p>
        </p:txBody>
      </p:sp>
      <p:pic>
        <p:nvPicPr>
          <p:cNvPr id="106500" name="Picture 4"/>
          <p:cNvPicPr>
            <a:picLocks noChangeAspect="1" noChangeArrowheads="1"/>
          </p:cNvPicPr>
          <p:nvPr/>
        </p:nvPicPr>
        <p:blipFill>
          <a:blip r:embed="rId3" cstate="print"/>
          <a:srcRect/>
          <a:stretch>
            <a:fillRect/>
          </a:stretch>
        </p:blipFill>
        <p:spPr bwMode="auto">
          <a:xfrm>
            <a:off x="678611" y="869950"/>
            <a:ext cx="8431213" cy="5565775"/>
          </a:xfrm>
          <a:prstGeom prst="rect">
            <a:avLst/>
          </a:prstGeom>
          <a:noFill/>
          <a:ln w="9525">
            <a:noFill/>
            <a:miter lim="800000"/>
            <a:headEnd/>
            <a:tailEnd/>
          </a:ln>
          <a:effectLst/>
        </p:spPr>
      </p:pic>
    </p:spTree>
    <p:extLst>
      <p:ext uri="{BB962C8B-B14F-4D97-AF65-F5344CB8AC3E}">
        <p14:creationId xmlns:p14="http://schemas.microsoft.com/office/powerpoint/2010/main" val="1873922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568" y="97536"/>
            <a:ext cx="7543800" cy="685800"/>
          </a:xfrm>
        </p:spPr>
        <p:txBody>
          <a:bodyPr/>
          <a:lstStyle/>
          <a:p>
            <a:r>
              <a:rPr lang="en-US" sz="3200" dirty="0"/>
              <a:t>Follow-Assignments:</a:t>
            </a:r>
          </a:p>
        </p:txBody>
      </p:sp>
      <p:sp>
        <p:nvSpPr>
          <p:cNvPr id="3" name="Content Placeholder 2"/>
          <p:cNvSpPr>
            <a:spLocks noGrp="1"/>
          </p:cNvSpPr>
          <p:nvPr>
            <p:ph idx="1"/>
          </p:nvPr>
        </p:nvSpPr>
        <p:spPr>
          <a:xfrm>
            <a:off x="701040" y="1011936"/>
            <a:ext cx="7906512" cy="4648200"/>
          </a:xfrm>
        </p:spPr>
        <p:txBody>
          <a:bodyPr/>
          <a:lstStyle/>
          <a:p>
            <a:pPr lvl="0"/>
            <a:r>
              <a:rPr lang="en-US" sz="2800" b="1" i="1" dirty="0"/>
              <a:t>Read</a:t>
            </a:r>
            <a:r>
              <a:rPr lang="en-US" sz="2800" dirty="0"/>
              <a:t> the chapters of the Course Notes - </a:t>
            </a:r>
            <a:r>
              <a:rPr lang="fr-FR" sz="2800" dirty="0"/>
              <a:t>1.1, 1.2 p.1-30 </a:t>
            </a:r>
          </a:p>
          <a:p>
            <a:pPr lvl="0"/>
            <a:r>
              <a:rPr lang="fr-FR" sz="2800" dirty="0"/>
              <a:t>Read ICAPS: pages 1-6, 11-14, 20-27, 37-39,     45-49, 67-71               </a:t>
            </a:r>
            <a:endParaRPr lang="en-US" sz="2800" dirty="0"/>
          </a:p>
          <a:p>
            <a:endParaRPr lang="en-US" sz="2800" dirty="0"/>
          </a:p>
        </p:txBody>
      </p:sp>
    </p:spTree>
    <p:extLst>
      <p:ext uri="{BB962C8B-B14F-4D97-AF65-F5344CB8AC3E}">
        <p14:creationId xmlns:p14="http://schemas.microsoft.com/office/powerpoint/2010/main" val="4107026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ChangeArrowheads="1"/>
          </p:cNvSpPr>
          <p:nvPr/>
        </p:nvSpPr>
        <p:spPr bwMode="auto">
          <a:xfrm>
            <a:off x="1447800" y="1143000"/>
            <a:ext cx="6781800" cy="4876800"/>
          </a:xfrm>
          <a:prstGeom prst="rect">
            <a:avLst/>
          </a:prstGeom>
          <a:noFill/>
          <a:ln w="9525">
            <a:noFill/>
            <a:miter lim="800000"/>
            <a:headEnd/>
            <a:tailEnd/>
          </a:ln>
          <a:effectLst/>
        </p:spPr>
        <p:txBody>
          <a:bodyPr lIns="92075" tIns="46038" rIns="92075" bIns="46038" anchor="ctr"/>
          <a:lstStyle/>
          <a:p>
            <a:pPr marL="457200" indent="-457200">
              <a:spcBef>
                <a:spcPct val="20000"/>
              </a:spcBef>
            </a:pPr>
            <a:r>
              <a:rPr lang="en-US" sz="3200" b="1" dirty="0">
                <a:solidFill>
                  <a:srgbClr val="004080"/>
                </a:solidFill>
              </a:rPr>
              <a:t>Objectives:</a:t>
            </a:r>
            <a:endParaRPr lang="en-US" sz="3200" dirty="0">
              <a:solidFill>
                <a:srgbClr val="004080"/>
              </a:solidFill>
            </a:endParaRPr>
          </a:p>
          <a:p>
            <a:pPr marL="457200" indent="-457200">
              <a:spcBef>
                <a:spcPct val="20000"/>
              </a:spcBef>
              <a:buSzPct val="60000"/>
              <a:buFont typeface="Monotype Sorts" pitchFamily="2" charset="2"/>
              <a:buChar char="l"/>
            </a:pPr>
            <a:r>
              <a:rPr lang="en-US" sz="3200" dirty="0">
                <a:solidFill>
                  <a:srgbClr val="004080"/>
                </a:solidFill>
              </a:rPr>
              <a:t>To define spreadsheets and explain basic functionality </a:t>
            </a:r>
          </a:p>
          <a:p>
            <a:pPr marL="457200" indent="-457200">
              <a:spcBef>
                <a:spcPct val="20000"/>
              </a:spcBef>
              <a:buSzPct val="60000"/>
              <a:buFont typeface="Monotype Sorts" pitchFamily="2" charset="2"/>
              <a:buChar char="l"/>
            </a:pPr>
            <a:r>
              <a:rPr lang="en-US" sz="3200" dirty="0">
                <a:solidFill>
                  <a:srgbClr val="004080"/>
                </a:solidFill>
              </a:rPr>
              <a:t>To introduce the basic features of Excel</a:t>
            </a:r>
          </a:p>
          <a:p>
            <a:pPr marL="1144588" lvl="1" indent="-457200">
              <a:spcBef>
                <a:spcPct val="20000"/>
              </a:spcBef>
              <a:buFontTx/>
              <a:buChar char="•"/>
            </a:pPr>
            <a:r>
              <a:rPr lang="en-US" dirty="0">
                <a:solidFill>
                  <a:srgbClr val="004080"/>
                </a:solidFill>
              </a:rPr>
              <a:t>Vocabulary</a:t>
            </a:r>
          </a:p>
          <a:p>
            <a:pPr marL="1144588" lvl="1" indent="-457200">
              <a:spcBef>
                <a:spcPct val="20000"/>
              </a:spcBef>
              <a:buFontTx/>
              <a:buChar char="•"/>
            </a:pPr>
            <a:r>
              <a:rPr lang="en-US" dirty="0">
                <a:solidFill>
                  <a:srgbClr val="004080"/>
                </a:solidFill>
              </a:rPr>
              <a:t>Entering Data</a:t>
            </a:r>
          </a:p>
          <a:p>
            <a:pPr marL="1144588" lvl="1" indent="-457200">
              <a:spcBef>
                <a:spcPct val="20000"/>
              </a:spcBef>
              <a:buFontTx/>
              <a:buChar char="•"/>
            </a:pPr>
            <a:r>
              <a:rPr lang="en-US" dirty="0">
                <a:solidFill>
                  <a:srgbClr val="004080"/>
                </a:solidFill>
              </a:rPr>
              <a:t>Formatting Data</a:t>
            </a:r>
          </a:p>
          <a:p>
            <a:pPr marL="1144588" lvl="1" indent="-457200">
              <a:spcBef>
                <a:spcPct val="20000"/>
              </a:spcBef>
              <a:buFontTx/>
              <a:buChar char="•"/>
            </a:pPr>
            <a:r>
              <a:rPr lang="en-US" dirty="0">
                <a:solidFill>
                  <a:srgbClr val="004080"/>
                </a:solidFill>
              </a:rPr>
              <a:t>Precision vs. Display</a:t>
            </a:r>
          </a:p>
          <a:p>
            <a:pPr marL="1144588" lvl="1" indent="-457200">
              <a:spcBef>
                <a:spcPct val="20000"/>
              </a:spcBef>
              <a:buFontTx/>
              <a:buChar char="•"/>
            </a:pPr>
            <a:r>
              <a:rPr lang="en-US" dirty="0">
                <a:solidFill>
                  <a:srgbClr val="004080"/>
                </a:solidFill>
              </a:rPr>
              <a:t>Operators &amp; Order of Precedence</a:t>
            </a:r>
          </a:p>
          <a:p>
            <a:pPr marL="1144588" lvl="1" indent="-457200">
              <a:spcBef>
                <a:spcPct val="20000"/>
              </a:spcBef>
            </a:pPr>
            <a:r>
              <a:rPr lang="en-US" sz="2800" dirty="0"/>
              <a:t>          	</a:t>
            </a:r>
          </a:p>
        </p:txBody>
      </p:sp>
      <p:sp>
        <p:nvSpPr>
          <p:cNvPr id="98308" name="Rectangle 4"/>
          <p:cNvSpPr>
            <a:spLocks noChangeArrowheads="1"/>
          </p:cNvSpPr>
          <p:nvPr/>
        </p:nvSpPr>
        <p:spPr bwMode="auto">
          <a:xfrm>
            <a:off x="838200" y="228600"/>
            <a:ext cx="8001000" cy="838200"/>
          </a:xfrm>
          <a:prstGeom prst="rect">
            <a:avLst/>
          </a:prstGeom>
          <a:noFill/>
          <a:ln w="9525">
            <a:noFill/>
            <a:miter lim="800000"/>
            <a:headEnd/>
            <a:tailEnd/>
          </a:ln>
          <a:effectLst/>
        </p:spPr>
        <p:txBody>
          <a:bodyPr lIns="92075" tIns="46038" rIns="92075" bIns="46038" anchor="ctr"/>
          <a:lstStyle/>
          <a:p>
            <a:pPr algn="ctr"/>
            <a:r>
              <a:rPr lang="en-US" sz="3600" b="1" u="sng">
                <a:solidFill>
                  <a:srgbClr val="004080"/>
                </a:solidFill>
              </a:rPr>
              <a:t>Introduction to Microsoft Excel</a:t>
            </a:r>
          </a:p>
        </p:txBody>
      </p:sp>
    </p:spTree>
    <p:extLst>
      <p:ext uri="{BB962C8B-B14F-4D97-AF65-F5344CB8AC3E}">
        <p14:creationId xmlns:p14="http://schemas.microsoft.com/office/powerpoint/2010/main" val="3637091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body" sz="half" idx="1"/>
          </p:nvPr>
        </p:nvSpPr>
        <p:spPr>
          <a:xfrm>
            <a:off x="304800" y="228600"/>
            <a:ext cx="8382000" cy="914400"/>
          </a:xfrm>
          <a:noFill/>
          <a:ln/>
        </p:spPr>
        <p:txBody>
          <a:bodyPr>
            <a:normAutofit fontScale="92500" lnSpcReduction="10000"/>
          </a:bodyPr>
          <a:lstStyle/>
          <a:p>
            <a:pPr marL="0" indent="0" algn="ctr">
              <a:buFont typeface="Monotype Sorts" pitchFamily="2" charset="2"/>
              <a:buNone/>
            </a:pPr>
            <a:r>
              <a:rPr lang="en-US" sz="3600" b="1" u="sng"/>
              <a:t>Spreadsheet: Electronic sheet of paper organized by columns &amp; rows</a:t>
            </a:r>
          </a:p>
        </p:txBody>
      </p:sp>
      <p:sp>
        <p:nvSpPr>
          <p:cNvPr id="100355" name="Rectangle 3"/>
          <p:cNvSpPr>
            <a:spLocks noChangeArrowheads="1"/>
          </p:cNvSpPr>
          <p:nvPr/>
        </p:nvSpPr>
        <p:spPr bwMode="auto">
          <a:xfrm>
            <a:off x="533400" y="4038600"/>
            <a:ext cx="7772400" cy="4114800"/>
          </a:xfrm>
          <a:prstGeom prst="rect">
            <a:avLst/>
          </a:prstGeom>
          <a:noFill/>
          <a:ln w="9525">
            <a:noFill/>
            <a:miter lim="800000"/>
            <a:headEnd/>
            <a:tailEnd/>
          </a:ln>
          <a:effectLst/>
        </p:spPr>
        <p:txBody>
          <a:bodyPr lIns="92075" tIns="46038" rIns="92075" bIns="46038"/>
          <a:lstStyle/>
          <a:p>
            <a:pPr marL="342900" indent="-342900">
              <a:spcBef>
                <a:spcPct val="20000"/>
              </a:spcBef>
              <a:buSzPct val="60000"/>
              <a:buFont typeface="Monotype Sorts" pitchFamily="2" charset="2"/>
              <a:buChar char="l"/>
            </a:pPr>
            <a:endParaRPr lang="en-US" sz="3200">
              <a:solidFill>
                <a:srgbClr val="004080"/>
              </a:solidFill>
            </a:endParaRPr>
          </a:p>
        </p:txBody>
      </p:sp>
      <p:sp>
        <p:nvSpPr>
          <p:cNvPr id="100356" name="Text Box 4"/>
          <p:cNvSpPr txBox="1">
            <a:spLocks noChangeArrowheads="1"/>
          </p:cNvSpPr>
          <p:nvPr/>
        </p:nvSpPr>
        <p:spPr bwMode="auto">
          <a:xfrm>
            <a:off x="838200" y="1524000"/>
            <a:ext cx="8077200" cy="1373188"/>
          </a:xfrm>
          <a:prstGeom prst="rect">
            <a:avLst/>
          </a:prstGeom>
          <a:noFill/>
          <a:ln w="50800">
            <a:noFill/>
            <a:miter lim="800000"/>
            <a:headEnd type="none" w="sm" len="sm"/>
            <a:tailEnd type="none" w="sm" len="sm"/>
          </a:ln>
          <a:effectLst/>
        </p:spPr>
        <p:txBody>
          <a:bodyPr>
            <a:spAutoFit/>
          </a:bodyPr>
          <a:lstStyle/>
          <a:p>
            <a:pPr>
              <a:spcBef>
                <a:spcPct val="20000"/>
              </a:spcBef>
              <a:buClr>
                <a:schemeClr val="accent2"/>
              </a:buClr>
              <a:buSzPct val="75000"/>
              <a:buFont typeface="Monotype Sorts" pitchFamily="2" charset="2"/>
              <a:buNone/>
            </a:pPr>
            <a:r>
              <a:rPr lang="en-US" sz="2800" i="1">
                <a:solidFill>
                  <a:srgbClr val="004080"/>
                </a:solidFill>
                <a:latin typeface="Arial" charset="0"/>
              </a:rPr>
              <a:t>The advantage of an electronic spreadsheet is it allows you to easily change data and have all “related” calculations automatically update..</a:t>
            </a:r>
            <a:r>
              <a:rPr lang="en-US" sz="2800" i="1">
                <a:latin typeface="Arial" charset="0"/>
              </a:rPr>
              <a:t> </a:t>
            </a:r>
            <a:endParaRPr lang="en-US" sz="2800">
              <a:solidFill>
                <a:schemeClr val="tx2"/>
              </a:solidFill>
              <a:effectLst>
                <a:outerShdw blurRad="38100" dist="38100" dir="2700000" algn="tl">
                  <a:srgbClr val="C0C0C0"/>
                </a:outerShdw>
              </a:effectLst>
              <a:latin typeface="Arial" charset="0"/>
            </a:endParaRPr>
          </a:p>
        </p:txBody>
      </p:sp>
      <p:pic>
        <p:nvPicPr>
          <p:cNvPr id="100357" name="Picture 5"/>
          <p:cNvPicPr>
            <a:picLocks noChangeAspect="1" noChangeArrowheads="1"/>
          </p:cNvPicPr>
          <p:nvPr/>
        </p:nvPicPr>
        <p:blipFill>
          <a:blip r:embed="rId3" cstate="print"/>
          <a:srcRect/>
          <a:stretch>
            <a:fillRect/>
          </a:stretch>
        </p:blipFill>
        <p:spPr bwMode="auto">
          <a:xfrm>
            <a:off x="1828800" y="3048000"/>
            <a:ext cx="5476875" cy="2797175"/>
          </a:xfrm>
          <a:prstGeom prst="rect">
            <a:avLst/>
          </a:prstGeom>
          <a:noFill/>
          <a:ln w="50800" algn="ctr">
            <a:noFill/>
            <a:miter lim="800000"/>
            <a:headEnd type="none" w="sm" len="sm"/>
            <a:tailEnd type="none" w="sm" len="sm"/>
          </a:ln>
          <a:effectLst/>
        </p:spPr>
      </p:pic>
    </p:spTree>
    <p:extLst>
      <p:ext uri="{BB962C8B-B14F-4D97-AF65-F5344CB8AC3E}">
        <p14:creationId xmlns:p14="http://schemas.microsoft.com/office/powerpoint/2010/main" val="1534457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0638" y="1213485"/>
            <a:ext cx="6119813" cy="451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1379" name="Text Box 3"/>
          <p:cNvSpPr txBox="1">
            <a:spLocks noChangeArrowheads="1"/>
          </p:cNvSpPr>
          <p:nvPr/>
        </p:nvSpPr>
        <p:spPr bwMode="auto">
          <a:xfrm>
            <a:off x="762000" y="126236"/>
            <a:ext cx="7131754" cy="830997"/>
          </a:xfrm>
          <a:prstGeom prst="rect">
            <a:avLst/>
          </a:prstGeom>
          <a:noFill/>
          <a:ln w="50800">
            <a:noFill/>
            <a:miter lim="800000"/>
            <a:headEnd type="none" w="sm" len="sm"/>
            <a:tailEnd type="none" w="sm" len="sm"/>
          </a:ln>
          <a:effectLst/>
        </p:spPr>
        <p:txBody>
          <a:bodyPr wrap="square">
            <a:spAutoFit/>
          </a:bodyPr>
          <a:lstStyle/>
          <a:p>
            <a:pPr algn="ctr"/>
            <a:r>
              <a:rPr lang="en-US" b="1" u="sng" dirty="0">
                <a:solidFill>
                  <a:srgbClr val="004080"/>
                </a:solidFill>
              </a:rPr>
              <a:t>Spreadsheets in Excel are referred to as </a:t>
            </a:r>
            <a:r>
              <a:rPr lang="en-US" b="1" i="1" u="sng" dirty="0">
                <a:solidFill>
                  <a:srgbClr val="A50021"/>
                </a:solidFill>
              </a:rPr>
              <a:t>worksheets</a:t>
            </a:r>
            <a:r>
              <a:rPr lang="en-US" b="1" u="sng" dirty="0">
                <a:solidFill>
                  <a:srgbClr val="004080"/>
                </a:solidFill>
              </a:rPr>
              <a:t>.  A </a:t>
            </a:r>
            <a:r>
              <a:rPr lang="en-US" b="1" i="1" u="sng" dirty="0">
                <a:solidFill>
                  <a:srgbClr val="A50021"/>
                </a:solidFill>
              </a:rPr>
              <a:t>workbook</a:t>
            </a:r>
            <a:r>
              <a:rPr lang="en-US" b="1" u="sng" dirty="0">
                <a:solidFill>
                  <a:srgbClr val="004080"/>
                </a:solidFill>
              </a:rPr>
              <a:t> file may contain may worksheets. </a:t>
            </a:r>
          </a:p>
        </p:txBody>
      </p:sp>
      <p:sp>
        <p:nvSpPr>
          <p:cNvPr id="2" name="Right Brace 1"/>
          <p:cNvSpPr/>
          <p:nvPr/>
        </p:nvSpPr>
        <p:spPr bwMode="auto">
          <a:xfrm>
            <a:off x="8129379" y="1600200"/>
            <a:ext cx="219075" cy="471249"/>
          </a:xfrm>
          <a:prstGeom prst="rightBrace">
            <a:avLst/>
          </a:prstGeom>
          <a:noFill/>
          <a:ln w="2857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Times New Roman" pitchFamily="18" charset="0"/>
            </a:endParaRPr>
          </a:p>
        </p:txBody>
      </p:sp>
      <p:sp>
        <p:nvSpPr>
          <p:cNvPr id="3" name="TextBox 2"/>
          <p:cNvSpPr txBox="1"/>
          <p:nvPr/>
        </p:nvSpPr>
        <p:spPr>
          <a:xfrm>
            <a:off x="8348454" y="1551542"/>
            <a:ext cx="795546" cy="523220"/>
          </a:xfrm>
          <a:prstGeom prst="rect">
            <a:avLst/>
          </a:prstGeom>
          <a:noFill/>
        </p:spPr>
        <p:txBody>
          <a:bodyPr wrap="square" rtlCol="0">
            <a:spAutoFit/>
          </a:bodyPr>
          <a:lstStyle/>
          <a:p>
            <a:r>
              <a:rPr lang="en-US" sz="1400" b="1" dirty="0"/>
              <a:t>Home Ribbon</a:t>
            </a:r>
          </a:p>
        </p:txBody>
      </p:sp>
      <p:sp>
        <p:nvSpPr>
          <p:cNvPr id="7" name="Right Brace 6"/>
          <p:cNvSpPr/>
          <p:nvPr/>
        </p:nvSpPr>
        <p:spPr bwMode="auto">
          <a:xfrm rot="16200000">
            <a:off x="7960334" y="939125"/>
            <a:ext cx="219075" cy="471249"/>
          </a:xfrm>
          <a:prstGeom prst="rightBrace">
            <a:avLst/>
          </a:prstGeom>
          <a:noFill/>
          <a:ln w="2857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Times New Roman" pitchFamily="18" charset="0"/>
            </a:endParaRPr>
          </a:p>
        </p:txBody>
      </p:sp>
      <p:sp>
        <p:nvSpPr>
          <p:cNvPr id="8" name="TextBox 7"/>
          <p:cNvSpPr txBox="1"/>
          <p:nvPr/>
        </p:nvSpPr>
        <p:spPr>
          <a:xfrm>
            <a:off x="7950681" y="573840"/>
            <a:ext cx="795546" cy="523220"/>
          </a:xfrm>
          <a:prstGeom prst="rect">
            <a:avLst/>
          </a:prstGeom>
          <a:noFill/>
        </p:spPr>
        <p:txBody>
          <a:bodyPr wrap="square" rtlCol="0">
            <a:spAutoFit/>
          </a:bodyPr>
          <a:lstStyle/>
          <a:p>
            <a:r>
              <a:rPr lang="en-US" sz="1400" b="1" dirty="0"/>
              <a:t>Sizing Buttons</a:t>
            </a:r>
          </a:p>
        </p:txBody>
      </p:sp>
      <p:cxnSp>
        <p:nvCxnSpPr>
          <p:cNvPr id="5" name="Straight Arrow Connector 4"/>
          <p:cNvCxnSpPr/>
          <p:nvPr/>
        </p:nvCxnSpPr>
        <p:spPr bwMode="auto">
          <a:xfrm>
            <a:off x="6972330" y="1167318"/>
            <a:ext cx="685800" cy="273050"/>
          </a:xfrm>
          <a:prstGeom prst="straightConnector1">
            <a:avLst/>
          </a:prstGeom>
          <a:noFill/>
          <a:ln w="19050" cap="flat" cmpd="sng" algn="ctr">
            <a:solidFill>
              <a:schemeClr val="tx1"/>
            </a:solidFill>
            <a:prstDash val="solid"/>
            <a:round/>
            <a:headEnd type="none" w="med" len="med"/>
            <a:tailEnd type="arrow"/>
          </a:ln>
          <a:effectLst/>
        </p:spPr>
      </p:cxnSp>
      <p:sp>
        <p:nvSpPr>
          <p:cNvPr id="6" name="Rectangle 5"/>
          <p:cNvSpPr/>
          <p:nvPr/>
        </p:nvSpPr>
        <p:spPr>
          <a:xfrm>
            <a:off x="6096000" y="905708"/>
            <a:ext cx="1125629" cy="307777"/>
          </a:xfrm>
          <a:prstGeom prst="rect">
            <a:avLst/>
          </a:prstGeom>
        </p:spPr>
        <p:txBody>
          <a:bodyPr wrap="none">
            <a:spAutoFit/>
          </a:bodyPr>
          <a:lstStyle/>
          <a:p>
            <a:r>
              <a:rPr lang="en-US" sz="1400" b="1" dirty="0"/>
              <a:t>Help Button</a:t>
            </a:r>
          </a:p>
        </p:txBody>
      </p:sp>
      <p:sp>
        <p:nvSpPr>
          <p:cNvPr id="10" name="Oval 9"/>
          <p:cNvSpPr/>
          <p:nvPr/>
        </p:nvSpPr>
        <p:spPr bwMode="auto">
          <a:xfrm>
            <a:off x="2241527" y="1213485"/>
            <a:ext cx="1111273" cy="226883"/>
          </a:xfrm>
          <a:prstGeom prst="ellipse">
            <a:avLst/>
          </a:prstGeom>
          <a:noFill/>
          <a:ln w="2857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cxnSp>
        <p:nvCxnSpPr>
          <p:cNvPr id="14" name="Straight Arrow Connector 13"/>
          <p:cNvCxnSpPr/>
          <p:nvPr/>
        </p:nvCxnSpPr>
        <p:spPr bwMode="auto">
          <a:xfrm>
            <a:off x="1943100" y="1213485"/>
            <a:ext cx="342900" cy="136525"/>
          </a:xfrm>
          <a:prstGeom prst="straightConnector1">
            <a:avLst/>
          </a:prstGeom>
          <a:noFill/>
          <a:ln w="19050" cap="flat" cmpd="sng" algn="ctr">
            <a:solidFill>
              <a:schemeClr val="tx1"/>
            </a:solidFill>
            <a:prstDash val="solid"/>
            <a:round/>
            <a:headEnd type="none" w="med" len="med"/>
            <a:tailEnd type="arrow"/>
          </a:ln>
          <a:effectLst/>
        </p:spPr>
      </p:cxnSp>
      <p:sp>
        <p:nvSpPr>
          <p:cNvPr id="13" name="Rectangle 12"/>
          <p:cNvSpPr/>
          <p:nvPr/>
        </p:nvSpPr>
        <p:spPr>
          <a:xfrm>
            <a:off x="798443" y="1022677"/>
            <a:ext cx="1199111" cy="523220"/>
          </a:xfrm>
          <a:prstGeom prst="rect">
            <a:avLst/>
          </a:prstGeom>
        </p:spPr>
        <p:txBody>
          <a:bodyPr wrap="none">
            <a:spAutoFit/>
          </a:bodyPr>
          <a:lstStyle/>
          <a:p>
            <a:pPr lvl="0"/>
            <a:r>
              <a:rPr lang="en-US" sz="1400" b="1" dirty="0">
                <a:solidFill>
                  <a:srgbClr val="000000"/>
                </a:solidFill>
              </a:rPr>
              <a:t>Quick Access</a:t>
            </a:r>
          </a:p>
          <a:p>
            <a:pPr lvl="0"/>
            <a:r>
              <a:rPr lang="en-US" sz="1400" b="1" dirty="0">
                <a:solidFill>
                  <a:srgbClr val="000000"/>
                </a:solidFill>
              </a:rPr>
              <a:t> Toolbar</a:t>
            </a:r>
          </a:p>
        </p:txBody>
      </p:sp>
      <p:sp>
        <p:nvSpPr>
          <p:cNvPr id="18" name="Right Brace 17"/>
          <p:cNvSpPr/>
          <p:nvPr/>
        </p:nvSpPr>
        <p:spPr bwMode="auto">
          <a:xfrm rot="5400000">
            <a:off x="7276526" y="2258434"/>
            <a:ext cx="219075" cy="471249"/>
          </a:xfrm>
          <a:prstGeom prst="rightBrace">
            <a:avLst/>
          </a:prstGeom>
          <a:noFill/>
          <a:ln w="2857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Times New Roman" pitchFamily="18" charset="0"/>
            </a:endParaRPr>
          </a:p>
        </p:txBody>
      </p:sp>
      <p:sp>
        <p:nvSpPr>
          <p:cNvPr id="19" name="Rectangle 18"/>
          <p:cNvSpPr/>
          <p:nvPr/>
        </p:nvSpPr>
        <p:spPr>
          <a:xfrm>
            <a:off x="6702254" y="2494058"/>
            <a:ext cx="1367618" cy="523220"/>
          </a:xfrm>
          <a:prstGeom prst="rect">
            <a:avLst/>
          </a:prstGeom>
        </p:spPr>
        <p:txBody>
          <a:bodyPr wrap="none">
            <a:spAutoFit/>
          </a:bodyPr>
          <a:lstStyle/>
          <a:p>
            <a:pPr lvl="0" algn="ctr"/>
            <a:r>
              <a:rPr lang="en-US" sz="1400" b="1" dirty="0">
                <a:solidFill>
                  <a:srgbClr val="000000"/>
                </a:solidFill>
              </a:rPr>
              <a:t>Column Letter </a:t>
            </a:r>
          </a:p>
          <a:p>
            <a:pPr lvl="0" algn="ctr"/>
            <a:r>
              <a:rPr lang="en-US" sz="1400" b="1" dirty="0">
                <a:solidFill>
                  <a:srgbClr val="000000"/>
                </a:solidFill>
              </a:rPr>
              <a:t>Headings</a:t>
            </a:r>
          </a:p>
        </p:txBody>
      </p:sp>
      <p:sp>
        <p:nvSpPr>
          <p:cNvPr id="20" name="Rectangle 19"/>
          <p:cNvSpPr/>
          <p:nvPr/>
        </p:nvSpPr>
        <p:spPr>
          <a:xfrm>
            <a:off x="919500" y="3733800"/>
            <a:ext cx="1287532" cy="307777"/>
          </a:xfrm>
          <a:prstGeom prst="rect">
            <a:avLst/>
          </a:prstGeom>
        </p:spPr>
        <p:txBody>
          <a:bodyPr wrap="none">
            <a:spAutoFit/>
          </a:bodyPr>
          <a:lstStyle/>
          <a:p>
            <a:pPr lvl="0" algn="ctr"/>
            <a:r>
              <a:rPr lang="en-US" sz="1400" b="1" dirty="0">
                <a:solidFill>
                  <a:srgbClr val="000000"/>
                </a:solidFill>
              </a:rPr>
              <a:t>Row Numbers</a:t>
            </a:r>
          </a:p>
        </p:txBody>
      </p:sp>
      <p:sp>
        <p:nvSpPr>
          <p:cNvPr id="21" name="Right Brace 20"/>
          <p:cNvSpPr/>
          <p:nvPr/>
        </p:nvSpPr>
        <p:spPr bwMode="auto">
          <a:xfrm rot="10800000">
            <a:off x="2097495" y="3733800"/>
            <a:ext cx="219075" cy="471249"/>
          </a:xfrm>
          <a:prstGeom prst="rightBrace">
            <a:avLst/>
          </a:prstGeom>
          <a:noFill/>
          <a:ln w="28575"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Times New Roman" pitchFamily="18" charset="0"/>
            </a:endParaRPr>
          </a:p>
        </p:txBody>
      </p:sp>
      <p:sp>
        <p:nvSpPr>
          <p:cNvPr id="24" name="TextBox 23"/>
          <p:cNvSpPr txBox="1"/>
          <p:nvPr/>
        </p:nvSpPr>
        <p:spPr>
          <a:xfrm>
            <a:off x="762000" y="1693616"/>
            <a:ext cx="1219200" cy="307777"/>
          </a:xfrm>
          <a:prstGeom prst="rect">
            <a:avLst/>
          </a:prstGeom>
          <a:noFill/>
        </p:spPr>
        <p:txBody>
          <a:bodyPr wrap="square" rtlCol="0">
            <a:spAutoFit/>
          </a:bodyPr>
          <a:lstStyle/>
          <a:p>
            <a:r>
              <a:rPr lang="en-US" sz="1400" b="1" dirty="0"/>
              <a:t> Ribbon Tabs</a:t>
            </a:r>
          </a:p>
        </p:txBody>
      </p:sp>
      <p:cxnSp>
        <p:nvCxnSpPr>
          <p:cNvPr id="25" name="Straight Arrow Connector 24"/>
          <p:cNvCxnSpPr>
            <a:stCxn id="24" idx="3"/>
          </p:cNvCxnSpPr>
          <p:nvPr/>
        </p:nvCxnSpPr>
        <p:spPr bwMode="auto">
          <a:xfrm flipV="1">
            <a:off x="1981200" y="1535572"/>
            <a:ext cx="435454" cy="311933"/>
          </a:xfrm>
          <a:prstGeom prst="straightConnector1">
            <a:avLst/>
          </a:prstGeom>
          <a:noFill/>
          <a:ln w="19050" cap="flat" cmpd="sng" algn="ctr">
            <a:solidFill>
              <a:schemeClr val="tx1"/>
            </a:solidFill>
            <a:prstDash val="solid"/>
            <a:round/>
            <a:headEnd type="none" w="med" len="med"/>
            <a:tailEnd type="arrow"/>
          </a:ln>
          <a:effectLst/>
        </p:spPr>
      </p:cxnSp>
      <p:cxnSp>
        <p:nvCxnSpPr>
          <p:cNvPr id="27" name="Straight Arrow Connector 26"/>
          <p:cNvCxnSpPr>
            <a:stCxn id="24" idx="3"/>
          </p:cNvCxnSpPr>
          <p:nvPr/>
        </p:nvCxnSpPr>
        <p:spPr bwMode="auto">
          <a:xfrm flipV="1">
            <a:off x="1981200" y="1543296"/>
            <a:ext cx="990600" cy="304209"/>
          </a:xfrm>
          <a:prstGeom prst="straightConnector1">
            <a:avLst/>
          </a:prstGeom>
          <a:noFill/>
          <a:ln w="19050" cap="flat" cmpd="sng" algn="ctr">
            <a:solidFill>
              <a:schemeClr val="tx1"/>
            </a:solidFill>
            <a:prstDash val="solid"/>
            <a:round/>
            <a:headEnd type="none" w="med" len="med"/>
            <a:tailEnd type="arrow"/>
          </a:ln>
          <a:effectLst/>
        </p:spPr>
      </p:cxnSp>
      <p:sp>
        <p:nvSpPr>
          <p:cNvPr id="30" name="Oval 29"/>
          <p:cNvSpPr/>
          <p:nvPr/>
        </p:nvSpPr>
        <p:spPr bwMode="auto">
          <a:xfrm>
            <a:off x="5105399" y="2798410"/>
            <a:ext cx="609601" cy="226883"/>
          </a:xfrm>
          <a:prstGeom prst="ellipse">
            <a:avLst/>
          </a:prstGeom>
          <a:noFill/>
          <a:ln w="28575" cap="flat" cmpd="sng" algn="ctr">
            <a:solidFill>
              <a:srgbClr val="C00000"/>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cxnSp>
        <p:nvCxnSpPr>
          <p:cNvPr id="31" name="Straight Arrow Connector 30"/>
          <p:cNvCxnSpPr/>
          <p:nvPr/>
        </p:nvCxnSpPr>
        <p:spPr bwMode="auto">
          <a:xfrm flipH="1" flipV="1">
            <a:off x="4419600" y="2211660"/>
            <a:ext cx="990599" cy="627297"/>
          </a:xfrm>
          <a:prstGeom prst="straightConnector1">
            <a:avLst/>
          </a:prstGeom>
          <a:noFill/>
          <a:ln w="19050" cap="flat" cmpd="sng" algn="ctr">
            <a:solidFill>
              <a:schemeClr val="tx1"/>
            </a:solidFill>
            <a:prstDash val="solid"/>
            <a:round/>
            <a:headEnd type="none" w="med" len="med"/>
            <a:tailEnd type="arrow"/>
          </a:ln>
          <a:effectLst/>
        </p:spPr>
      </p:cxnSp>
      <p:sp>
        <p:nvSpPr>
          <p:cNvPr id="34" name="Rectangle 33"/>
          <p:cNvSpPr/>
          <p:nvPr/>
        </p:nvSpPr>
        <p:spPr>
          <a:xfrm>
            <a:off x="4688949" y="2057771"/>
            <a:ext cx="1186543" cy="307777"/>
          </a:xfrm>
          <a:prstGeom prst="rect">
            <a:avLst/>
          </a:prstGeom>
        </p:spPr>
        <p:txBody>
          <a:bodyPr wrap="none">
            <a:spAutoFit/>
          </a:bodyPr>
          <a:lstStyle/>
          <a:p>
            <a:pPr lvl="0" algn="ctr"/>
            <a:r>
              <a:rPr lang="en-US" sz="1400" b="1" dirty="0">
                <a:solidFill>
                  <a:srgbClr val="000000"/>
                </a:solidFill>
              </a:rPr>
              <a:t>Formula Bar</a:t>
            </a:r>
          </a:p>
        </p:txBody>
      </p:sp>
      <p:cxnSp>
        <p:nvCxnSpPr>
          <p:cNvPr id="28" name="Elbow Connector 27"/>
          <p:cNvCxnSpPr/>
          <p:nvPr/>
        </p:nvCxnSpPr>
        <p:spPr bwMode="auto">
          <a:xfrm>
            <a:off x="5715000" y="2954073"/>
            <a:ext cx="1143000" cy="440948"/>
          </a:xfrm>
          <a:prstGeom prst="bentConnector3">
            <a:avLst>
              <a:gd name="adj1" fmla="val 50000"/>
            </a:avLst>
          </a:prstGeom>
          <a:noFill/>
          <a:ln w="19050" cap="flat" cmpd="sng" algn="ctr">
            <a:solidFill>
              <a:schemeClr val="tx1"/>
            </a:solidFill>
            <a:prstDash val="solid"/>
            <a:round/>
            <a:headEnd type="triangle" w="med" len="med"/>
            <a:tailEnd type="none"/>
          </a:ln>
          <a:effectLst/>
        </p:spPr>
      </p:cxnSp>
      <p:sp>
        <p:nvSpPr>
          <p:cNvPr id="38" name="Rectangle 37"/>
          <p:cNvSpPr/>
          <p:nvPr/>
        </p:nvSpPr>
        <p:spPr>
          <a:xfrm>
            <a:off x="6400800" y="3208919"/>
            <a:ext cx="1838115" cy="738664"/>
          </a:xfrm>
          <a:prstGeom prst="rect">
            <a:avLst/>
          </a:prstGeom>
        </p:spPr>
        <p:txBody>
          <a:bodyPr wrap="square">
            <a:spAutoFit/>
          </a:bodyPr>
          <a:lstStyle/>
          <a:p>
            <a:pPr lvl="0" algn="ctr"/>
            <a:r>
              <a:rPr lang="en-US" sz="1400" b="1" dirty="0">
                <a:solidFill>
                  <a:srgbClr val="000000"/>
                </a:solidFill>
              </a:rPr>
              <a:t>Contents of </a:t>
            </a:r>
          </a:p>
          <a:p>
            <a:pPr lvl="0" algn="ctr"/>
            <a:r>
              <a:rPr lang="en-US" sz="1400" b="1" i="1" dirty="0">
                <a:solidFill>
                  <a:srgbClr val="C00000"/>
                </a:solidFill>
              </a:rPr>
              <a:t>Active Cell </a:t>
            </a:r>
            <a:r>
              <a:rPr lang="en-US" sz="1400" b="1" dirty="0">
                <a:solidFill>
                  <a:srgbClr val="000000"/>
                </a:solidFill>
              </a:rPr>
              <a:t>displayed on Formula Bar</a:t>
            </a:r>
          </a:p>
        </p:txBody>
      </p:sp>
      <p:sp>
        <p:nvSpPr>
          <p:cNvPr id="35" name="Right Brace 34"/>
          <p:cNvSpPr/>
          <p:nvPr/>
        </p:nvSpPr>
        <p:spPr bwMode="auto">
          <a:xfrm rot="5400000">
            <a:off x="7635008" y="5219409"/>
            <a:ext cx="194382" cy="1059623"/>
          </a:xfrm>
          <a:prstGeom prst="rightBrace">
            <a:avLst/>
          </a:prstGeom>
          <a:noFill/>
          <a:ln w="19050"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44" name="Right Brace 43"/>
          <p:cNvSpPr/>
          <p:nvPr/>
        </p:nvSpPr>
        <p:spPr bwMode="auto">
          <a:xfrm rot="5400000">
            <a:off x="6810916" y="5625787"/>
            <a:ext cx="194384" cy="381000"/>
          </a:xfrm>
          <a:prstGeom prst="rightBrace">
            <a:avLst/>
          </a:prstGeom>
          <a:noFill/>
          <a:ln w="19050"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45" name="TextBox 44"/>
          <p:cNvSpPr txBox="1"/>
          <p:nvPr/>
        </p:nvSpPr>
        <p:spPr>
          <a:xfrm>
            <a:off x="6171403" y="5821142"/>
            <a:ext cx="2287653" cy="307777"/>
          </a:xfrm>
          <a:prstGeom prst="rect">
            <a:avLst/>
          </a:prstGeom>
          <a:noFill/>
        </p:spPr>
        <p:txBody>
          <a:bodyPr wrap="square" rtlCol="0">
            <a:spAutoFit/>
          </a:bodyPr>
          <a:lstStyle/>
          <a:p>
            <a:r>
              <a:rPr lang="en-US" sz="1400" b="1" dirty="0"/>
              <a:t>View Buttons       Zoom</a:t>
            </a:r>
          </a:p>
        </p:txBody>
      </p:sp>
      <p:sp>
        <p:nvSpPr>
          <p:cNvPr id="46" name="Right Brace 45"/>
          <p:cNvSpPr/>
          <p:nvPr/>
        </p:nvSpPr>
        <p:spPr bwMode="auto">
          <a:xfrm rot="5400000">
            <a:off x="3229783" y="5129661"/>
            <a:ext cx="194382" cy="1059623"/>
          </a:xfrm>
          <a:prstGeom prst="rightBrace">
            <a:avLst/>
          </a:prstGeom>
          <a:noFill/>
          <a:ln w="19050" cap="flat" cmpd="sng" algn="ctr">
            <a:solidFill>
              <a:schemeClr val="tx1"/>
            </a:solid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47" name="TextBox 46"/>
          <p:cNvSpPr txBox="1"/>
          <p:nvPr/>
        </p:nvSpPr>
        <p:spPr>
          <a:xfrm>
            <a:off x="2290638" y="5724882"/>
            <a:ext cx="3348133" cy="523220"/>
          </a:xfrm>
          <a:prstGeom prst="rect">
            <a:avLst/>
          </a:prstGeom>
          <a:noFill/>
        </p:spPr>
        <p:txBody>
          <a:bodyPr wrap="square" rtlCol="0">
            <a:spAutoFit/>
          </a:bodyPr>
          <a:lstStyle/>
          <a:p>
            <a:r>
              <a:rPr lang="en-US" sz="1400" b="1" dirty="0"/>
              <a:t>        Sheet Tabs              Insert </a:t>
            </a:r>
            <a:r>
              <a:rPr lang="en-US" sz="1400" b="1" i="1" dirty="0">
                <a:solidFill>
                  <a:srgbClr val="C00000"/>
                </a:solidFill>
              </a:rPr>
              <a:t>Worksheet </a:t>
            </a:r>
            <a:r>
              <a:rPr lang="en-US" sz="1400" b="1" dirty="0"/>
              <a:t>		        Button</a:t>
            </a:r>
          </a:p>
        </p:txBody>
      </p:sp>
      <p:cxnSp>
        <p:nvCxnSpPr>
          <p:cNvPr id="48" name="Straight Arrow Connector 47"/>
          <p:cNvCxnSpPr/>
          <p:nvPr/>
        </p:nvCxnSpPr>
        <p:spPr bwMode="auto">
          <a:xfrm>
            <a:off x="4076700" y="5555986"/>
            <a:ext cx="342900" cy="260301"/>
          </a:xfrm>
          <a:prstGeom prst="straightConnector1">
            <a:avLst/>
          </a:prstGeom>
          <a:noFill/>
          <a:ln w="19050" cap="flat" cmpd="sng" algn="ctr">
            <a:solidFill>
              <a:schemeClr val="tx1"/>
            </a:solidFill>
            <a:prstDash val="solid"/>
            <a:round/>
            <a:headEnd type="none" w="med" len="med"/>
            <a:tailEnd type="arrow"/>
          </a:ln>
          <a:effectLst/>
        </p:spPr>
      </p:cxnSp>
      <p:cxnSp>
        <p:nvCxnSpPr>
          <p:cNvPr id="50" name="Straight Arrow Connector 49"/>
          <p:cNvCxnSpPr/>
          <p:nvPr/>
        </p:nvCxnSpPr>
        <p:spPr bwMode="auto">
          <a:xfrm flipV="1">
            <a:off x="7834247" y="4343400"/>
            <a:ext cx="404668" cy="152400"/>
          </a:xfrm>
          <a:prstGeom prst="straightConnector1">
            <a:avLst/>
          </a:prstGeom>
          <a:noFill/>
          <a:ln w="19050" cap="flat" cmpd="sng" algn="ctr">
            <a:solidFill>
              <a:schemeClr val="tx1"/>
            </a:solidFill>
            <a:prstDash val="solid"/>
            <a:round/>
            <a:headEnd type="none" w="med" len="med"/>
            <a:tailEnd type="arrow"/>
          </a:ln>
          <a:effectLst/>
        </p:spPr>
      </p:cxnSp>
      <p:sp>
        <p:nvSpPr>
          <p:cNvPr id="53" name="TextBox 52"/>
          <p:cNvSpPr txBox="1"/>
          <p:nvPr/>
        </p:nvSpPr>
        <p:spPr>
          <a:xfrm>
            <a:off x="6832117" y="4275512"/>
            <a:ext cx="1107892" cy="307777"/>
          </a:xfrm>
          <a:prstGeom prst="rect">
            <a:avLst/>
          </a:prstGeom>
          <a:noFill/>
        </p:spPr>
        <p:txBody>
          <a:bodyPr wrap="square" rtlCol="0">
            <a:spAutoFit/>
          </a:bodyPr>
          <a:lstStyle/>
          <a:p>
            <a:r>
              <a:rPr lang="en-US" sz="1400" b="1" dirty="0"/>
              <a:t>Scroll Bars</a:t>
            </a:r>
          </a:p>
        </p:txBody>
      </p:sp>
      <p:cxnSp>
        <p:nvCxnSpPr>
          <p:cNvPr id="54" name="Straight Arrow Connector 53"/>
          <p:cNvCxnSpPr/>
          <p:nvPr/>
        </p:nvCxnSpPr>
        <p:spPr bwMode="auto">
          <a:xfrm flipH="1">
            <a:off x="7621688" y="4495800"/>
            <a:ext cx="212559" cy="914400"/>
          </a:xfrm>
          <a:prstGeom prst="straightConnector1">
            <a:avLst/>
          </a:prstGeom>
          <a:noFill/>
          <a:ln w="19050" cap="flat" cmpd="sng" algn="ctr">
            <a:solidFill>
              <a:schemeClr val="tx1"/>
            </a:solidFill>
            <a:prstDash val="solid"/>
            <a:round/>
            <a:headEnd type="none" w="med" len="med"/>
            <a:tailEnd type="arrow"/>
          </a:ln>
          <a:effectLst/>
        </p:spPr>
      </p:cxnSp>
      <p:cxnSp>
        <p:nvCxnSpPr>
          <p:cNvPr id="58" name="Straight Arrow Connector 57"/>
          <p:cNvCxnSpPr/>
          <p:nvPr/>
        </p:nvCxnSpPr>
        <p:spPr bwMode="auto">
          <a:xfrm flipV="1">
            <a:off x="1943100" y="2227162"/>
            <a:ext cx="1725373" cy="947385"/>
          </a:xfrm>
          <a:prstGeom prst="straightConnector1">
            <a:avLst/>
          </a:prstGeom>
          <a:noFill/>
          <a:ln w="19050" cap="flat" cmpd="sng" algn="ctr">
            <a:solidFill>
              <a:schemeClr val="tx1"/>
            </a:solidFill>
            <a:prstDash val="solid"/>
            <a:round/>
            <a:headEnd type="none" w="med" len="med"/>
            <a:tailEnd type="arrow"/>
          </a:ln>
          <a:effectLst/>
        </p:spPr>
      </p:cxnSp>
      <p:sp>
        <p:nvSpPr>
          <p:cNvPr id="60" name="TextBox 59"/>
          <p:cNvSpPr txBox="1"/>
          <p:nvPr/>
        </p:nvSpPr>
        <p:spPr>
          <a:xfrm>
            <a:off x="1137842" y="2901190"/>
            <a:ext cx="1041539" cy="738664"/>
          </a:xfrm>
          <a:prstGeom prst="rect">
            <a:avLst/>
          </a:prstGeom>
          <a:noFill/>
        </p:spPr>
        <p:txBody>
          <a:bodyPr wrap="square" rtlCol="0">
            <a:spAutoFit/>
          </a:bodyPr>
          <a:lstStyle/>
          <a:p>
            <a:r>
              <a:rPr lang="en-US" sz="1400" b="1" i="1" dirty="0" err="1"/>
              <a:t>Fx</a:t>
            </a:r>
            <a:r>
              <a:rPr lang="en-US" sz="1400" b="1" i="1" dirty="0"/>
              <a:t> </a:t>
            </a:r>
            <a:r>
              <a:rPr lang="en-US" sz="1400" b="1" dirty="0"/>
              <a:t>Insert Function Button</a:t>
            </a:r>
          </a:p>
        </p:txBody>
      </p:sp>
      <p:sp>
        <p:nvSpPr>
          <p:cNvPr id="61" name="TextBox 60"/>
          <p:cNvSpPr txBox="1"/>
          <p:nvPr/>
        </p:nvSpPr>
        <p:spPr>
          <a:xfrm>
            <a:off x="1137841" y="2177634"/>
            <a:ext cx="1137285" cy="307777"/>
          </a:xfrm>
          <a:prstGeom prst="rect">
            <a:avLst/>
          </a:prstGeom>
          <a:noFill/>
        </p:spPr>
        <p:txBody>
          <a:bodyPr wrap="square" rtlCol="0">
            <a:spAutoFit/>
          </a:bodyPr>
          <a:lstStyle/>
          <a:p>
            <a:r>
              <a:rPr lang="en-US" sz="1400" b="1" dirty="0"/>
              <a:t>Name Box</a:t>
            </a:r>
          </a:p>
        </p:txBody>
      </p:sp>
      <p:cxnSp>
        <p:nvCxnSpPr>
          <p:cNvPr id="62" name="Straight Arrow Connector 61"/>
          <p:cNvCxnSpPr/>
          <p:nvPr/>
        </p:nvCxnSpPr>
        <p:spPr bwMode="auto">
          <a:xfrm flipV="1">
            <a:off x="2035582" y="2211659"/>
            <a:ext cx="479018" cy="107324"/>
          </a:xfrm>
          <a:prstGeom prst="straightConnector1">
            <a:avLst/>
          </a:prstGeom>
          <a:noFill/>
          <a:ln w="1905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4249294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2"/>
          <p:cNvPicPr>
            <a:picLocks noChangeAspect="1" noChangeArrowheads="1"/>
          </p:cNvPicPr>
          <p:nvPr/>
        </p:nvPicPr>
        <p:blipFill>
          <a:blip r:embed="rId3" cstate="print"/>
          <a:srcRect/>
          <a:stretch>
            <a:fillRect/>
          </a:stretch>
        </p:blipFill>
        <p:spPr bwMode="auto">
          <a:xfrm>
            <a:off x="1981200" y="2362200"/>
            <a:ext cx="5562600" cy="3444875"/>
          </a:xfrm>
          <a:prstGeom prst="rect">
            <a:avLst/>
          </a:prstGeom>
          <a:noFill/>
          <a:ln w="50800" algn="ctr">
            <a:noFill/>
            <a:miter lim="800000"/>
            <a:headEnd type="none" w="sm" len="sm"/>
            <a:tailEnd type="none" w="sm" len="sm"/>
          </a:ln>
          <a:effectLst/>
        </p:spPr>
      </p:pic>
      <p:sp>
        <p:nvSpPr>
          <p:cNvPr id="102403" name="Rectangle 3"/>
          <p:cNvSpPr>
            <a:spLocks noChangeArrowheads="1"/>
          </p:cNvSpPr>
          <p:nvPr/>
        </p:nvSpPr>
        <p:spPr bwMode="auto">
          <a:xfrm>
            <a:off x="685800" y="2819400"/>
            <a:ext cx="1219200" cy="519113"/>
          </a:xfrm>
          <a:prstGeom prst="rect">
            <a:avLst/>
          </a:prstGeom>
          <a:noFill/>
          <a:ln w="9525">
            <a:noFill/>
            <a:miter lim="800000"/>
            <a:headEnd/>
            <a:tailEnd/>
          </a:ln>
          <a:effectLst/>
        </p:spPr>
        <p:txBody>
          <a:bodyPr lIns="92075" tIns="46038" rIns="92075" bIns="46038">
            <a:spAutoFit/>
          </a:bodyPr>
          <a:lstStyle/>
          <a:p>
            <a:r>
              <a:rPr lang="en-US" sz="2800">
                <a:solidFill>
                  <a:srgbClr val="A50021"/>
                </a:solidFill>
                <a:effectLst>
                  <a:outerShdw blurRad="38100" dist="38100" dir="2700000" algn="tl">
                    <a:srgbClr val="C0C0C0"/>
                  </a:outerShdw>
                </a:effectLst>
                <a:latin typeface="Arial" charset="0"/>
              </a:rPr>
              <a:t>Rows</a:t>
            </a:r>
          </a:p>
        </p:txBody>
      </p:sp>
      <p:sp>
        <p:nvSpPr>
          <p:cNvPr id="102404" name="Line 4"/>
          <p:cNvSpPr>
            <a:spLocks noChangeShapeType="1"/>
          </p:cNvSpPr>
          <p:nvPr/>
        </p:nvSpPr>
        <p:spPr bwMode="auto">
          <a:xfrm>
            <a:off x="1676400" y="3124200"/>
            <a:ext cx="457200" cy="76200"/>
          </a:xfrm>
          <a:prstGeom prst="line">
            <a:avLst/>
          </a:prstGeom>
          <a:noFill/>
          <a:ln w="50800">
            <a:solidFill>
              <a:srgbClr val="A50021"/>
            </a:solidFill>
            <a:round/>
            <a:headEnd type="none" w="sm" len="sm"/>
            <a:tailEnd type="stealth" w="med" len="med"/>
          </a:ln>
          <a:effectLst/>
        </p:spPr>
        <p:txBody>
          <a:bodyPr wrap="none" anchor="ctr"/>
          <a:lstStyle/>
          <a:p>
            <a:endParaRPr lang="en-US"/>
          </a:p>
        </p:txBody>
      </p:sp>
      <p:sp>
        <p:nvSpPr>
          <p:cNvPr id="102405" name="Rectangle 5"/>
          <p:cNvSpPr>
            <a:spLocks noChangeArrowheads="1"/>
          </p:cNvSpPr>
          <p:nvPr/>
        </p:nvSpPr>
        <p:spPr bwMode="auto">
          <a:xfrm>
            <a:off x="7315200" y="1752600"/>
            <a:ext cx="1689100" cy="519113"/>
          </a:xfrm>
          <a:prstGeom prst="rect">
            <a:avLst/>
          </a:prstGeom>
          <a:noFill/>
          <a:ln w="9525">
            <a:noFill/>
            <a:miter lim="800000"/>
            <a:headEnd/>
            <a:tailEnd/>
          </a:ln>
          <a:effectLst/>
        </p:spPr>
        <p:txBody>
          <a:bodyPr wrap="none" lIns="92075" tIns="46038" rIns="92075" bIns="46038">
            <a:spAutoFit/>
          </a:bodyPr>
          <a:lstStyle/>
          <a:p>
            <a:r>
              <a:rPr lang="en-US" sz="2800">
                <a:solidFill>
                  <a:srgbClr val="A50021"/>
                </a:solidFill>
                <a:effectLst>
                  <a:outerShdw blurRad="38100" dist="38100" dir="2700000" algn="tl">
                    <a:srgbClr val="C0C0C0"/>
                  </a:outerShdw>
                </a:effectLst>
                <a:latin typeface="Arial" charset="0"/>
              </a:rPr>
              <a:t>Columns </a:t>
            </a:r>
          </a:p>
        </p:txBody>
      </p:sp>
      <p:sp>
        <p:nvSpPr>
          <p:cNvPr id="102406" name="Line 6"/>
          <p:cNvSpPr>
            <a:spLocks noChangeShapeType="1"/>
          </p:cNvSpPr>
          <p:nvPr/>
        </p:nvSpPr>
        <p:spPr bwMode="auto">
          <a:xfrm flipH="1">
            <a:off x="6019800" y="2057400"/>
            <a:ext cx="1371600" cy="381000"/>
          </a:xfrm>
          <a:prstGeom prst="line">
            <a:avLst/>
          </a:prstGeom>
          <a:noFill/>
          <a:ln w="50800">
            <a:solidFill>
              <a:srgbClr val="A50021"/>
            </a:solidFill>
            <a:round/>
            <a:headEnd type="none" w="sm" len="sm"/>
            <a:tailEnd type="stealth" w="med" len="med"/>
          </a:ln>
          <a:effectLst/>
        </p:spPr>
        <p:txBody>
          <a:bodyPr wrap="none" anchor="ctr"/>
          <a:lstStyle/>
          <a:p>
            <a:endParaRPr lang="en-US"/>
          </a:p>
        </p:txBody>
      </p:sp>
      <p:sp>
        <p:nvSpPr>
          <p:cNvPr id="102407" name="Oval 7"/>
          <p:cNvSpPr>
            <a:spLocks noChangeArrowheads="1"/>
          </p:cNvSpPr>
          <p:nvPr/>
        </p:nvSpPr>
        <p:spPr bwMode="auto">
          <a:xfrm>
            <a:off x="6400800" y="3200400"/>
            <a:ext cx="1066800" cy="558800"/>
          </a:xfrm>
          <a:prstGeom prst="ellipse">
            <a:avLst/>
          </a:prstGeom>
          <a:noFill/>
          <a:ln w="50800">
            <a:solidFill>
              <a:srgbClr val="A50021"/>
            </a:solidFill>
            <a:round/>
            <a:headEnd/>
            <a:tailEnd/>
          </a:ln>
          <a:effectLst/>
        </p:spPr>
        <p:txBody>
          <a:bodyPr wrap="none" anchor="ctr"/>
          <a:lstStyle/>
          <a:p>
            <a:endParaRPr lang="en-US"/>
          </a:p>
        </p:txBody>
      </p:sp>
      <p:sp>
        <p:nvSpPr>
          <p:cNvPr id="102408" name="Rectangle 8"/>
          <p:cNvSpPr>
            <a:spLocks noChangeArrowheads="1"/>
          </p:cNvSpPr>
          <p:nvPr/>
        </p:nvSpPr>
        <p:spPr bwMode="auto">
          <a:xfrm>
            <a:off x="7772400" y="2590800"/>
            <a:ext cx="1066800" cy="1905000"/>
          </a:xfrm>
          <a:prstGeom prst="rect">
            <a:avLst/>
          </a:prstGeom>
          <a:noFill/>
          <a:ln w="12700">
            <a:noFill/>
            <a:miter lim="800000"/>
            <a:headEnd/>
            <a:tailEnd/>
          </a:ln>
          <a:effectLst/>
        </p:spPr>
        <p:txBody>
          <a:bodyPr wrap="none" lIns="92075" tIns="46038" rIns="92075" bIns="46038" anchor="ctr"/>
          <a:lstStyle/>
          <a:p>
            <a:pPr algn="ctr">
              <a:lnSpc>
                <a:spcPct val="85000"/>
              </a:lnSpc>
            </a:pPr>
            <a:r>
              <a:rPr lang="en-US" b="1">
                <a:solidFill>
                  <a:srgbClr val="A50021"/>
                </a:solidFill>
              </a:rPr>
              <a:t>Cell D2</a:t>
            </a:r>
          </a:p>
          <a:p>
            <a:pPr algn="ctr">
              <a:lnSpc>
                <a:spcPct val="85000"/>
              </a:lnSpc>
            </a:pPr>
            <a:r>
              <a:rPr lang="en-US" b="1">
                <a:solidFill>
                  <a:srgbClr val="A50021"/>
                </a:solidFill>
              </a:rPr>
              <a:t>Contains </a:t>
            </a:r>
          </a:p>
          <a:p>
            <a:pPr algn="ctr">
              <a:lnSpc>
                <a:spcPct val="85000"/>
              </a:lnSpc>
            </a:pPr>
            <a:r>
              <a:rPr lang="en-US" b="1">
                <a:solidFill>
                  <a:srgbClr val="A50021"/>
                </a:solidFill>
              </a:rPr>
              <a:t>the Formula</a:t>
            </a:r>
          </a:p>
          <a:p>
            <a:pPr algn="ctr">
              <a:lnSpc>
                <a:spcPct val="85000"/>
              </a:lnSpc>
            </a:pPr>
            <a:r>
              <a:rPr lang="en-US" b="1">
                <a:solidFill>
                  <a:srgbClr val="A50021"/>
                </a:solidFill>
              </a:rPr>
              <a:t>= B2*C2</a:t>
            </a:r>
          </a:p>
        </p:txBody>
      </p:sp>
      <p:sp>
        <p:nvSpPr>
          <p:cNvPr id="102409" name="Line 9"/>
          <p:cNvSpPr>
            <a:spLocks noChangeShapeType="1"/>
          </p:cNvSpPr>
          <p:nvPr/>
        </p:nvSpPr>
        <p:spPr bwMode="auto">
          <a:xfrm flipV="1">
            <a:off x="1447800" y="4191000"/>
            <a:ext cx="990600" cy="304800"/>
          </a:xfrm>
          <a:prstGeom prst="line">
            <a:avLst/>
          </a:prstGeom>
          <a:noFill/>
          <a:ln w="50800">
            <a:solidFill>
              <a:srgbClr val="A50021"/>
            </a:solidFill>
            <a:round/>
            <a:headEnd type="none" w="sm" len="sm"/>
            <a:tailEnd type="triangle" w="sm" len="sm"/>
          </a:ln>
          <a:effectLst/>
        </p:spPr>
        <p:txBody>
          <a:bodyPr/>
          <a:lstStyle/>
          <a:p>
            <a:endParaRPr lang="en-US"/>
          </a:p>
        </p:txBody>
      </p:sp>
      <p:sp>
        <p:nvSpPr>
          <p:cNvPr id="102410" name="Line 10"/>
          <p:cNvSpPr>
            <a:spLocks noChangeShapeType="1"/>
          </p:cNvSpPr>
          <p:nvPr/>
        </p:nvSpPr>
        <p:spPr bwMode="auto">
          <a:xfrm>
            <a:off x="1524000" y="4495800"/>
            <a:ext cx="990600" cy="152400"/>
          </a:xfrm>
          <a:prstGeom prst="line">
            <a:avLst/>
          </a:prstGeom>
          <a:noFill/>
          <a:ln w="50800">
            <a:solidFill>
              <a:srgbClr val="A50021"/>
            </a:solidFill>
            <a:round/>
            <a:headEnd type="none" w="sm" len="sm"/>
            <a:tailEnd type="triangle" w="sm" len="sm"/>
          </a:ln>
          <a:effectLst/>
        </p:spPr>
        <p:txBody>
          <a:bodyPr/>
          <a:lstStyle/>
          <a:p>
            <a:endParaRPr lang="en-US"/>
          </a:p>
        </p:txBody>
      </p:sp>
      <p:sp>
        <p:nvSpPr>
          <p:cNvPr id="102411" name="Text Box 11"/>
          <p:cNvSpPr txBox="1">
            <a:spLocks noChangeArrowheads="1"/>
          </p:cNvSpPr>
          <p:nvPr/>
        </p:nvSpPr>
        <p:spPr bwMode="auto">
          <a:xfrm>
            <a:off x="609600" y="228600"/>
            <a:ext cx="8534400" cy="1800225"/>
          </a:xfrm>
          <a:prstGeom prst="rect">
            <a:avLst/>
          </a:prstGeom>
          <a:noFill/>
          <a:ln w="50800" algn="ctr">
            <a:noFill/>
            <a:miter lim="800000"/>
            <a:headEnd type="none" w="sm" len="sm"/>
            <a:tailEnd type="none" w="sm" len="sm"/>
          </a:ln>
          <a:effectLst/>
        </p:spPr>
        <p:txBody>
          <a:bodyPr>
            <a:spAutoFit/>
          </a:bodyPr>
          <a:lstStyle/>
          <a:p>
            <a:pPr algn="ctr">
              <a:spcBef>
                <a:spcPct val="50000"/>
              </a:spcBef>
            </a:pPr>
            <a:r>
              <a:rPr lang="en-US" sz="2800" b="1" u="sng">
                <a:solidFill>
                  <a:srgbClr val="004080"/>
                </a:solidFill>
              </a:rPr>
              <a:t>Each box is referred to as a “</a:t>
            </a:r>
            <a:r>
              <a:rPr lang="en-US" sz="2800" b="1" i="1" u="sng">
                <a:solidFill>
                  <a:srgbClr val="A50021"/>
                </a:solidFill>
              </a:rPr>
              <a:t>cell</a:t>
            </a:r>
            <a:r>
              <a:rPr lang="en-US" sz="2800" b="1" u="sng">
                <a:solidFill>
                  <a:srgbClr val="004080"/>
                </a:solidFill>
              </a:rPr>
              <a:t>”.  Cells may contain </a:t>
            </a:r>
            <a:r>
              <a:rPr lang="en-US" sz="2800" b="1" i="1" u="sng">
                <a:solidFill>
                  <a:srgbClr val="A50021"/>
                </a:solidFill>
              </a:rPr>
              <a:t>Labels</a:t>
            </a:r>
            <a:r>
              <a:rPr lang="en-US" sz="2800" b="1" u="sng">
                <a:solidFill>
                  <a:srgbClr val="A50021"/>
                </a:solidFill>
              </a:rPr>
              <a:t>, </a:t>
            </a:r>
            <a:r>
              <a:rPr lang="en-US" sz="2800" b="1" i="1" u="sng">
                <a:solidFill>
                  <a:srgbClr val="A50021"/>
                </a:solidFill>
              </a:rPr>
              <a:t>Values</a:t>
            </a:r>
            <a:r>
              <a:rPr lang="en-US" sz="2800" b="1" u="sng">
                <a:solidFill>
                  <a:srgbClr val="004080"/>
                </a:solidFill>
              </a:rPr>
              <a:t> or </a:t>
            </a:r>
            <a:r>
              <a:rPr lang="en-US" sz="2800" b="1" i="1" u="sng">
                <a:solidFill>
                  <a:srgbClr val="A50021"/>
                </a:solidFill>
              </a:rPr>
              <a:t>Formulas</a:t>
            </a:r>
            <a:r>
              <a:rPr lang="en-US" sz="2800" b="1" u="sng">
                <a:solidFill>
                  <a:srgbClr val="004080"/>
                </a:solidFill>
              </a:rPr>
              <a:t> that result in a value or label.   A cell is identified first by its column letter and then by its row number</a:t>
            </a:r>
          </a:p>
        </p:txBody>
      </p:sp>
      <p:sp>
        <p:nvSpPr>
          <p:cNvPr id="102412" name="Rectangle 12"/>
          <p:cNvSpPr>
            <a:spLocks noChangeArrowheads="1"/>
          </p:cNvSpPr>
          <p:nvPr/>
        </p:nvSpPr>
        <p:spPr bwMode="auto">
          <a:xfrm>
            <a:off x="609600" y="3886200"/>
            <a:ext cx="1676400" cy="519113"/>
          </a:xfrm>
          <a:prstGeom prst="rect">
            <a:avLst/>
          </a:prstGeom>
          <a:noFill/>
          <a:ln w="9525">
            <a:noFill/>
            <a:miter lim="800000"/>
            <a:headEnd/>
            <a:tailEnd/>
          </a:ln>
          <a:effectLst/>
        </p:spPr>
        <p:txBody>
          <a:bodyPr lIns="92075" tIns="46038" rIns="92075" bIns="46038">
            <a:spAutoFit/>
          </a:bodyPr>
          <a:lstStyle/>
          <a:p>
            <a:r>
              <a:rPr lang="en-US" sz="2800">
                <a:solidFill>
                  <a:srgbClr val="A50021"/>
                </a:solidFill>
                <a:effectLst>
                  <a:outerShdw blurRad="38100" dist="38100" dir="2700000" algn="tl">
                    <a:srgbClr val="C0C0C0"/>
                  </a:outerShdw>
                </a:effectLst>
                <a:latin typeface="Arial" charset="0"/>
              </a:rPr>
              <a:t>Labels</a:t>
            </a:r>
          </a:p>
        </p:txBody>
      </p:sp>
      <p:sp>
        <p:nvSpPr>
          <p:cNvPr id="102413" name="Line 13"/>
          <p:cNvSpPr>
            <a:spLocks noChangeShapeType="1"/>
          </p:cNvSpPr>
          <p:nvPr/>
        </p:nvSpPr>
        <p:spPr bwMode="auto">
          <a:xfrm flipH="1">
            <a:off x="7391400" y="3048000"/>
            <a:ext cx="457200" cy="228600"/>
          </a:xfrm>
          <a:prstGeom prst="line">
            <a:avLst/>
          </a:prstGeom>
          <a:noFill/>
          <a:ln w="50800">
            <a:solidFill>
              <a:srgbClr val="A50021"/>
            </a:solidFill>
            <a:round/>
            <a:headEnd type="none" w="sm" len="sm"/>
            <a:tailEnd type="stealth" w="med" len="med"/>
          </a:ln>
          <a:effectLst/>
        </p:spPr>
        <p:txBody>
          <a:bodyPr wrap="none" anchor="ctr"/>
          <a:lstStyle/>
          <a:p>
            <a:endParaRPr lang="en-US"/>
          </a:p>
        </p:txBody>
      </p:sp>
    </p:spTree>
    <p:extLst>
      <p:ext uri="{BB962C8B-B14F-4D97-AF65-F5344CB8AC3E}">
        <p14:creationId xmlns:p14="http://schemas.microsoft.com/office/powerpoint/2010/main" val="3011840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990600" y="685800"/>
            <a:ext cx="7543800" cy="566738"/>
          </a:xfrm>
          <a:noFill/>
          <a:ln/>
        </p:spPr>
        <p:txBody>
          <a:bodyPr>
            <a:normAutofit fontScale="90000"/>
          </a:bodyPr>
          <a:lstStyle/>
          <a:p>
            <a:r>
              <a:rPr lang="en-US" sz="3200" dirty="0"/>
              <a:t>One can also write formulas that refer to cells on other worksheets – </a:t>
            </a:r>
            <a:r>
              <a:rPr lang="en-US" sz="3200" i="1" dirty="0" err="1">
                <a:solidFill>
                  <a:srgbClr val="A50021"/>
                </a:solidFill>
              </a:rPr>
              <a:t>Sheetname!</a:t>
            </a:r>
            <a:r>
              <a:rPr lang="en-US" sz="3200" dirty="0" err="1">
                <a:solidFill>
                  <a:schemeClr val="tx1"/>
                </a:solidFill>
              </a:rPr>
              <a:t>Cell-Reference</a:t>
            </a:r>
            <a:endParaRPr lang="en-US" sz="3200" dirty="0">
              <a:solidFill>
                <a:schemeClr val="tx1"/>
              </a:solidFill>
            </a:endParaRPr>
          </a:p>
        </p:txBody>
      </p:sp>
      <p:sp>
        <p:nvSpPr>
          <p:cNvPr id="103435" name="Text Box 11"/>
          <p:cNvSpPr txBox="1">
            <a:spLocks noChangeArrowheads="1"/>
          </p:cNvSpPr>
          <p:nvPr/>
        </p:nvSpPr>
        <p:spPr bwMode="auto">
          <a:xfrm>
            <a:off x="762000" y="1981200"/>
            <a:ext cx="3048000" cy="1920875"/>
          </a:xfrm>
          <a:prstGeom prst="rect">
            <a:avLst/>
          </a:prstGeom>
          <a:noFill/>
          <a:ln w="9525">
            <a:noFill/>
            <a:miter lim="800000"/>
            <a:headEnd/>
            <a:tailEnd/>
          </a:ln>
          <a:effectLst/>
        </p:spPr>
        <p:txBody>
          <a:bodyPr>
            <a:spAutoFit/>
          </a:bodyPr>
          <a:lstStyle/>
          <a:p>
            <a:r>
              <a:rPr lang="en-US" sz="2000" b="1" i="1">
                <a:solidFill>
                  <a:srgbClr val="A50021"/>
                </a:solidFill>
                <a:latin typeface="Arial" charset="0"/>
              </a:rPr>
              <a:t>input!</a:t>
            </a:r>
            <a:r>
              <a:rPr lang="en-US" sz="2000" b="1" i="1">
                <a:latin typeface="Arial" charset="0"/>
              </a:rPr>
              <a:t>B1</a:t>
            </a:r>
            <a:r>
              <a:rPr lang="en-US" sz="2000" b="1" i="1">
                <a:solidFill>
                  <a:srgbClr val="3366FF"/>
                </a:solidFill>
                <a:latin typeface="Arial" charset="0"/>
              </a:rPr>
              <a:t>*</a:t>
            </a:r>
            <a:r>
              <a:rPr lang="en-US" sz="2000" b="1" i="1">
                <a:solidFill>
                  <a:srgbClr val="A50021"/>
                </a:solidFill>
                <a:latin typeface="Arial" charset="0"/>
              </a:rPr>
              <a:t>input!</a:t>
            </a:r>
            <a:r>
              <a:rPr lang="en-US" sz="2000" b="1" i="1">
                <a:latin typeface="Arial" charset="0"/>
              </a:rPr>
              <a:t>B3</a:t>
            </a:r>
            <a:r>
              <a:rPr lang="en-US" sz="2000" b="1" i="1">
                <a:solidFill>
                  <a:srgbClr val="3366FF"/>
                </a:solidFill>
                <a:latin typeface="Arial" charset="0"/>
              </a:rPr>
              <a:t> + </a:t>
            </a:r>
            <a:r>
              <a:rPr lang="en-US" sz="2000" b="1" i="1">
                <a:solidFill>
                  <a:srgbClr val="339933"/>
                </a:solidFill>
                <a:latin typeface="Arial" charset="0"/>
              </a:rPr>
              <a:t>A1</a:t>
            </a:r>
          </a:p>
          <a:p>
            <a:r>
              <a:rPr lang="en-US" sz="2000" b="1">
                <a:solidFill>
                  <a:srgbClr val="004080"/>
                </a:solidFill>
                <a:latin typeface="Arial" charset="0"/>
              </a:rPr>
              <a:t>When referencing a cell on the same spreadsheet as the </a:t>
            </a:r>
            <a:r>
              <a:rPr lang="en-US" sz="2000" b="1" i="1" u="sng">
                <a:solidFill>
                  <a:srgbClr val="007257"/>
                </a:solidFill>
                <a:latin typeface="Arial" charset="0"/>
              </a:rPr>
              <a:t>active</a:t>
            </a:r>
            <a:r>
              <a:rPr lang="en-US" sz="2000" b="1">
                <a:solidFill>
                  <a:srgbClr val="004080"/>
                </a:solidFill>
                <a:latin typeface="Arial" charset="0"/>
              </a:rPr>
              <a:t> cell the sheet name is not required.  </a:t>
            </a:r>
            <a:endParaRPr lang="en-US" sz="900" b="1" i="1">
              <a:solidFill>
                <a:srgbClr val="004080"/>
              </a:solidFill>
              <a:latin typeface="Arial" charset="0"/>
            </a:endParaRPr>
          </a:p>
        </p:txBody>
      </p:sp>
      <p:sp>
        <p:nvSpPr>
          <p:cNvPr id="103436" name="Text Box 12"/>
          <p:cNvSpPr txBox="1">
            <a:spLocks noChangeArrowheads="1"/>
          </p:cNvSpPr>
          <p:nvPr/>
        </p:nvSpPr>
        <p:spPr bwMode="auto">
          <a:xfrm>
            <a:off x="990600" y="5334000"/>
            <a:ext cx="8001000" cy="701675"/>
          </a:xfrm>
          <a:prstGeom prst="rect">
            <a:avLst/>
          </a:prstGeom>
          <a:noFill/>
          <a:ln w="9525">
            <a:noFill/>
            <a:miter lim="800000"/>
            <a:headEnd/>
            <a:tailEnd/>
          </a:ln>
          <a:effectLst/>
        </p:spPr>
        <p:txBody>
          <a:bodyPr>
            <a:spAutoFit/>
          </a:bodyPr>
          <a:lstStyle/>
          <a:p>
            <a:pPr eaLnBrk="1" hangingPunct="1">
              <a:spcBef>
                <a:spcPct val="50000"/>
              </a:spcBef>
            </a:pPr>
            <a:r>
              <a:rPr lang="en-US" sz="2000" b="1" i="1">
                <a:latin typeface="Arial" charset="0"/>
              </a:rPr>
              <a:t>Sheets may be </a:t>
            </a:r>
            <a:r>
              <a:rPr lang="en-US" sz="2000" b="1" i="1">
                <a:solidFill>
                  <a:srgbClr val="A50021"/>
                </a:solidFill>
                <a:latin typeface="Arial" charset="0"/>
              </a:rPr>
              <a:t>named</a:t>
            </a:r>
            <a:r>
              <a:rPr lang="en-US" sz="2000" b="1" i="1">
                <a:latin typeface="Arial" charset="0"/>
              </a:rPr>
              <a:t> and displayed with different </a:t>
            </a:r>
            <a:r>
              <a:rPr lang="en-US" sz="2000" b="1" i="1">
                <a:solidFill>
                  <a:srgbClr val="A50021"/>
                </a:solidFill>
                <a:latin typeface="Arial" charset="0"/>
              </a:rPr>
              <a:t>colors tabs</a:t>
            </a:r>
            <a:r>
              <a:rPr lang="en-US" sz="2000" b="1" i="1">
                <a:latin typeface="Arial" charset="0"/>
              </a:rPr>
              <a:t>, The </a:t>
            </a:r>
            <a:r>
              <a:rPr lang="en-US" sz="2000" b="1" i="1">
                <a:solidFill>
                  <a:srgbClr val="A50021"/>
                </a:solidFill>
                <a:latin typeface="Arial" charset="0"/>
              </a:rPr>
              <a:t>order</a:t>
            </a:r>
            <a:r>
              <a:rPr lang="en-US" sz="2000" b="1" i="1">
                <a:latin typeface="Arial" charset="0"/>
              </a:rPr>
              <a:t> of the worksheets may be modified as well.</a:t>
            </a:r>
          </a:p>
        </p:txBody>
      </p:sp>
      <p:pic>
        <p:nvPicPr>
          <p:cNvPr id="103438" name="Picture 14"/>
          <p:cNvPicPr>
            <a:picLocks noChangeAspect="1" noChangeArrowheads="1"/>
          </p:cNvPicPr>
          <p:nvPr/>
        </p:nvPicPr>
        <p:blipFill>
          <a:blip r:embed="rId3" cstate="print"/>
          <a:srcRect/>
          <a:stretch>
            <a:fillRect/>
          </a:stretch>
        </p:blipFill>
        <p:spPr bwMode="auto">
          <a:xfrm>
            <a:off x="4052888" y="1905000"/>
            <a:ext cx="5091112" cy="3206750"/>
          </a:xfrm>
          <a:prstGeom prst="rect">
            <a:avLst/>
          </a:prstGeom>
          <a:noFill/>
          <a:ln w="9525">
            <a:noFill/>
            <a:miter lim="800000"/>
            <a:headEnd/>
            <a:tailEnd/>
          </a:ln>
          <a:effectLst/>
        </p:spPr>
      </p:pic>
    </p:spTree>
    <p:extLst>
      <p:ext uri="{BB962C8B-B14F-4D97-AF65-F5344CB8AC3E}">
        <p14:creationId xmlns:p14="http://schemas.microsoft.com/office/powerpoint/2010/main" val="3668576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75396"/>
            <a:ext cx="1344168"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815" y="2667000"/>
            <a:ext cx="7884543" cy="571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815" y="1295400"/>
            <a:ext cx="2667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590800" y="293297"/>
            <a:ext cx="5573962" cy="830997"/>
          </a:xfrm>
          <a:prstGeom prst="rect">
            <a:avLst/>
          </a:prstGeom>
          <a:noFill/>
        </p:spPr>
        <p:txBody>
          <a:bodyPr wrap="none" rtlCol="0">
            <a:spAutoFit/>
          </a:bodyPr>
          <a:lstStyle/>
          <a:p>
            <a:r>
              <a:rPr lang="en-US" b="1" i="1" dirty="0">
                <a:solidFill>
                  <a:srgbClr val="A50021"/>
                </a:solidFill>
              </a:rPr>
              <a:t>File tab </a:t>
            </a:r>
            <a:r>
              <a:rPr lang="en-US" dirty="0"/>
              <a:t>– opens menus for opening and </a:t>
            </a:r>
          </a:p>
          <a:p>
            <a:r>
              <a:rPr lang="en-US" dirty="0"/>
              <a:t>saving Files, and  modifying Excel Options</a:t>
            </a:r>
          </a:p>
        </p:txBody>
      </p:sp>
      <p:sp>
        <p:nvSpPr>
          <p:cNvPr id="7" name="TextBox 6"/>
          <p:cNvSpPr txBox="1"/>
          <p:nvPr/>
        </p:nvSpPr>
        <p:spPr>
          <a:xfrm>
            <a:off x="3617427" y="1270958"/>
            <a:ext cx="5416868" cy="1569660"/>
          </a:xfrm>
          <a:prstGeom prst="rect">
            <a:avLst/>
          </a:prstGeom>
          <a:noFill/>
        </p:spPr>
        <p:txBody>
          <a:bodyPr wrap="none" rtlCol="0">
            <a:spAutoFit/>
          </a:bodyPr>
          <a:lstStyle/>
          <a:p>
            <a:r>
              <a:rPr lang="en-US" b="1" i="1" dirty="0">
                <a:solidFill>
                  <a:srgbClr val="A50021"/>
                </a:solidFill>
              </a:rPr>
              <a:t>Quick Access Toolbar </a:t>
            </a:r>
            <a:r>
              <a:rPr lang="en-US" dirty="0"/>
              <a:t>can be </a:t>
            </a:r>
          </a:p>
          <a:p>
            <a:r>
              <a:rPr lang="en-US" dirty="0"/>
              <a:t>customized to include icons to  frequently </a:t>
            </a:r>
          </a:p>
          <a:p>
            <a:r>
              <a:rPr lang="en-US" dirty="0"/>
              <a:t>Used features such as Print Preview</a:t>
            </a:r>
          </a:p>
          <a:p>
            <a:endParaRPr lang="en-US" dirty="0"/>
          </a:p>
        </p:txBody>
      </p:sp>
      <p:sp>
        <p:nvSpPr>
          <p:cNvPr id="8" name="TextBox 7"/>
          <p:cNvSpPr txBox="1"/>
          <p:nvPr/>
        </p:nvSpPr>
        <p:spPr>
          <a:xfrm>
            <a:off x="777815" y="3505200"/>
            <a:ext cx="8178842" cy="2308324"/>
          </a:xfrm>
          <a:prstGeom prst="rect">
            <a:avLst/>
          </a:prstGeom>
          <a:noFill/>
        </p:spPr>
        <p:txBody>
          <a:bodyPr wrap="none" rtlCol="0">
            <a:normAutofit/>
          </a:bodyPr>
          <a:lstStyle/>
          <a:p>
            <a:r>
              <a:rPr lang="en-US" b="1" i="1" dirty="0">
                <a:solidFill>
                  <a:srgbClr val="A50021"/>
                </a:solidFill>
              </a:rPr>
              <a:t>Home Ribbon </a:t>
            </a:r>
            <a:r>
              <a:rPr lang="en-US" dirty="0"/>
              <a:t>use to change fonts, justify text, insert</a:t>
            </a:r>
          </a:p>
          <a:p>
            <a:r>
              <a:rPr lang="en-US" dirty="0"/>
              <a:t>rows etc.  Ribbons are organized into </a:t>
            </a:r>
            <a:r>
              <a:rPr lang="en-US" b="1" i="1" dirty="0">
                <a:solidFill>
                  <a:schemeClr val="accent1">
                    <a:lumMod val="50000"/>
                  </a:schemeClr>
                </a:solidFill>
              </a:rPr>
              <a:t>Groups</a:t>
            </a:r>
            <a:r>
              <a:rPr lang="en-US" dirty="0"/>
              <a:t> of similar tasks </a:t>
            </a:r>
          </a:p>
          <a:p>
            <a:r>
              <a:rPr lang="en-US" dirty="0"/>
              <a:t>such as the Font group or the Number group.  In addition, there</a:t>
            </a:r>
          </a:p>
          <a:p>
            <a:r>
              <a:rPr lang="en-US" dirty="0"/>
              <a:t>are other ribbons containing groups/buttons for laying out pages</a:t>
            </a:r>
          </a:p>
          <a:p>
            <a:r>
              <a:rPr lang="en-US" dirty="0"/>
              <a:t>using the review features etc.</a:t>
            </a:r>
          </a:p>
          <a:p>
            <a:endParaRPr lang="en-US" dirty="0"/>
          </a:p>
        </p:txBody>
      </p:sp>
    </p:spTree>
    <p:extLst>
      <p:ext uri="{BB962C8B-B14F-4D97-AF65-F5344CB8AC3E}">
        <p14:creationId xmlns:p14="http://schemas.microsoft.com/office/powerpoint/2010/main" val="2848973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80999"/>
            <a:ext cx="4476750"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bwMode="auto">
          <a:xfrm rot="240978">
            <a:off x="6248400" y="627221"/>
            <a:ext cx="2743200" cy="2555188"/>
          </a:xfrm>
          <a:prstGeom prst="rect">
            <a:avLst/>
          </a:prstGeom>
          <a:noFill/>
          <a:ln w="9525" cap="flat" cmpd="sng" algn="ctr">
            <a:noFill/>
            <a:prstDash val="solid"/>
            <a:round/>
            <a:headEnd type="none" w="med" len="med"/>
            <a:tailEnd type="none" w="med" len="med"/>
          </a:ln>
          <a:effectLst/>
        </p:spPr>
        <p:txBody>
          <a:bodyPr vert="horz" wrap="square" lIns="92075" tIns="46038" rIns="92075" bIns="46038"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rPr>
              <a:t>Highlight your data, select</a:t>
            </a:r>
            <a:r>
              <a:rPr kumimoji="0" lang="en-US" sz="3200" b="0" i="0" u="none" strike="noStrike" cap="none" normalizeH="0" dirty="0">
                <a:ln>
                  <a:noFill/>
                </a:ln>
                <a:solidFill>
                  <a:schemeClr val="tx1"/>
                </a:solidFill>
                <a:effectLst/>
                <a:latin typeface="Times New Roman" pitchFamily="18" charset="0"/>
              </a:rPr>
              <a:t> a Chart type and </a:t>
            </a:r>
            <a:r>
              <a:rPr lang="en-US" sz="3200" dirty="0"/>
              <a:t>Ed</a:t>
            </a:r>
            <a:r>
              <a:rPr kumimoji="0" lang="en-US" sz="3200" b="0" i="0" u="none" strike="noStrike" cap="none" normalizeH="0" dirty="0">
                <a:ln>
                  <a:noFill/>
                </a:ln>
                <a:solidFill>
                  <a:schemeClr val="tx1"/>
                </a:solidFill>
                <a:effectLst/>
                <a:latin typeface="Times New Roman" pitchFamily="18" charset="0"/>
              </a:rPr>
              <a:t>it &amp; its done!</a:t>
            </a:r>
            <a:endParaRPr kumimoji="0" lang="en-US" sz="3200" b="0" i="0" u="none" strike="noStrike" cap="none" normalizeH="0" baseline="0" dirty="0">
              <a:ln>
                <a:noFill/>
              </a:ln>
              <a:solidFill>
                <a:schemeClr val="tx1"/>
              </a:solidFill>
              <a:effectLst/>
              <a:latin typeface="Times New Roman" pitchFamily="18" charset="0"/>
            </a:endParaRPr>
          </a:p>
        </p:txBody>
      </p:sp>
      <p:graphicFrame>
        <p:nvGraphicFramePr>
          <p:cNvPr id="5" name="Chart 4"/>
          <p:cNvGraphicFramePr>
            <a:graphicFrameLocks/>
          </p:cNvGraphicFramePr>
          <p:nvPr/>
        </p:nvGraphicFramePr>
        <p:xfrm>
          <a:off x="839638" y="2133600"/>
          <a:ext cx="5791200" cy="3276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13979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98458">
            <a:off x="6514022" y="4354778"/>
            <a:ext cx="2405062" cy="1499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762000"/>
            <a:ext cx="3886200" cy="153640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7" name="Rectangle 2"/>
          <p:cNvSpPr>
            <a:spLocks noGrp="1" noChangeArrowheads="1"/>
          </p:cNvSpPr>
          <p:nvPr>
            <p:ph type="body" sz="half" idx="1"/>
          </p:nvPr>
        </p:nvSpPr>
        <p:spPr>
          <a:xfrm>
            <a:off x="990600" y="2514600"/>
            <a:ext cx="7772400" cy="3429000"/>
          </a:xfrm>
        </p:spPr>
        <p:txBody>
          <a:bodyPr/>
          <a:lstStyle/>
          <a:p>
            <a:pPr eaLnBrk="1" hangingPunct="1"/>
            <a:r>
              <a:rPr lang="en-US" sz="2800" b="1" dirty="0"/>
              <a:t>Each entry can be related to other values by including cell referencing in </a:t>
            </a:r>
            <a:r>
              <a:rPr lang="en-US" sz="2800" b="1" i="1" dirty="0"/>
              <a:t>formulas. </a:t>
            </a:r>
          </a:p>
          <a:p>
            <a:pPr eaLnBrk="1" hangingPunct="1"/>
            <a:r>
              <a:rPr lang="en-US" sz="2800" b="1" dirty="0"/>
              <a:t>Formula values are automatically updated when a referenced value changes</a:t>
            </a:r>
          </a:p>
          <a:p>
            <a:pPr eaLnBrk="1" hangingPunct="1"/>
            <a:r>
              <a:rPr lang="en-US" sz="2800" b="1" dirty="0"/>
              <a:t>Formulas can be copied </a:t>
            </a:r>
          </a:p>
          <a:p>
            <a:pPr eaLnBrk="1" hangingPunct="1"/>
            <a:r>
              <a:rPr lang="en-US" sz="2800" b="1" dirty="0"/>
              <a:t>Charts can be easily generated</a:t>
            </a:r>
          </a:p>
          <a:p>
            <a:pPr eaLnBrk="1" hangingPunct="1">
              <a:buFont typeface="Monotype Sorts" pitchFamily="2" charset="2"/>
              <a:buNone/>
            </a:pPr>
            <a:endParaRPr lang="en-US" sz="2400" b="1" dirty="0"/>
          </a:p>
        </p:txBody>
      </p:sp>
      <p:sp>
        <p:nvSpPr>
          <p:cNvPr id="5124" name="Text Box 4"/>
          <p:cNvSpPr txBox="1">
            <a:spLocks noChangeArrowheads="1"/>
          </p:cNvSpPr>
          <p:nvPr/>
        </p:nvSpPr>
        <p:spPr bwMode="auto">
          <a:xfrm>
            <a:off x="555625" y="152400"/>
            <a:ext cx="8588375" cy="579438"/>
          </a:xfrm>
          <a:prstGeom prst="rect">
            <a:avLst/>
          </a:prstGeom>
          <a:noFill/>
          <a:ln w="9525">
            <a:noFill/>
            <a:miter lim="800000"/>
            <a:headEnd/>
            <a:tailEnd/>
          </a:ln>
          <a:effectLst>
            <a:outerShdw dist="35921" dir="2700000" algn="ctr" rotWithShape="0">
              <a:schemeClr val="bg2"/>
            </a:outerShdw>
          </a:effectLst>
        </p:spPr>
        <p:txBody>
          <a:bodyPr lIns="92075" tIns="46038" rIns="92075" bIns="46038">
            <a:spAutoFit/>
          </a:bodyPr>
          <a:lstStyle/>
          <a:p>
            <a:pPr algn="l">
              <a:defRPr/>
            </a:pPr>
            <a:r>
              <a:rPr lang="en-US" sz="3200" u="sng">
                <a:solidFill>
                  <a:srgbClr val="004080"/>
                </a:solidFill>
              </a:rPr>
              <a:t>The “Power” of using  Spreadsheet Applications</a:t>
            </a:r>
          </a:p>
        </p:txBody>
      </p:sp>
      <p:sp>
        <p:nvSpPr>
          <p:cNvPr id="1029" name="AutoShape 5"/>
          <p:cNvSpPr>
            <a:spLocks noChangeArrowheads="1"/>
          </p:cNvSpPr>
          <p:nvPr/>
        </p:nvSpPr>
        <p:spPr bwMode="auto">
          <a:xfrm>
            <a:off x="5562600" y="838200"/>
            <a:ext cx="1600200" cy="381000"/>
          </a:xfrm>
          <a:prstGeom prst="wedgeRectCallout">
            <a:avLst>
              <a:gd name="adj1" fmla="val -80827"/>
              <a:gd name="adj2" fmla="val 99524"/>
            </a:avLst>
          </a:prstGeom>
          <a:solidFill>
            <a:srgbClr val="FFFF00"/>
          </a:solidFill>
          <a:ln w="9525">
            <a:solidFill>
              <a:schemeClr val="tx1"/>
            </a:solidFill>
            <a:miter lim="800000"/>
            <a:headEnd/>
            <a:tailEnd/>
          </a:ln>
        </p:spPr>
        <p:txBody>
          <a:bodyPr lIns="92075" tIns="46038" rIns="92075" bIns="46038"/>
          <a:lstStyle/>
          <a:p>
            <a:r>
              <a:rPr lang="en-US" dirty="0"/>
              <a:t>=B2*C2</a:t>
            </a:r>
          </a:p>
        </p:txBody>
      </p:sp>
      <p:sp>
        <p:nvSpPr>
          <p:cNvPr id="1030" name="AutoShape 7"/>
          <p:cNvSpPr>
            <a:spLocks noChangeArrowheads="1"/>
          </p:cNvSpPr>
          <p:nvPr/>
        </p:nvSpPr>
        <p:spPr bwMode="auto">
          <a:xfrm>
            <a:off x="5181600" y="1447800"/>
            <a:ext cx="457200" cy="533400"/>
          </a:xfrm>
          <a:prstGeom prst="curvedLeftArrow">
            <a:avLst>
              <a:gd name="adj1" fmla="val 23333"/>
              <a:gd name="adj2" fmla="val 46667"/>
              <a:gd name="adj3" fmla="val 33333"/>
            </a:avLst>
          </a:prstGeom>
          <a:solidFill>
            <a:srgbClr val="A50021"/>
          </a:solidFill>
          <a:ln w="9525">
            <a:noFill/>
            <a:miter lim="800000"/>
            <a:headEnd/>
            <a:tailEnd/>
          </a:ln>
        </p:spPr>
        <p:txBody>
          <a:bodyPr wrap="none" lIns="92075" tIns="46038" rIns="92075" bIns="46038" anchor="ctr">
            <a:spAutoFit/>
          </a:bodyPr>
          <a:lstStyle/>
          <a:p>
            <a:endParaRPr lang="en-US"/>
          </a:p>
        </p:txBody>
      </p:sp>
    </p:spTree>
    <p:extLst>
      <p:ext uri="{BB962C8B-B14F-4D97-AF65-F5344CB8AC3E}">
        <p14:creationId xmlns:p14="http://schemas.microsoft.com/office/powerpoint/2010/main" val="1465750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TotalTime>
  <Words>6180</Words>
  <Application>Microsoft Office PowerPoint</Application>
  <PresentationFormat>On-screen Show (4:3)</PresentationFormat>
  <Paragraphs>279</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Monotype Sorts</vt:lpstr>
      <vt:lpstr>Times New Roman</vt:lpstr>
      <vt:lpstr>Office Theme</vt:lpstr>
      <vt:lpstr>Microsoft Excel</vt:lpstr>
      <vt:lpstr>PowerPoint Presentation</vt:lpstr>
      <vt:lpstr>PowerPoint Presentation</vt:lpstr>
      <vt:lpstr>PowerPoint Presentation</vt:lpstr>
      <vt:lpstr>PowerPoint Presentation</vt:lpstr>
      <vt:lpstr>One can also write formulas that refer to cells on other worksheets – Sheetname!Cell-Reference</vt:lpstr>
      <vt:lpstr>PowerPoint Presentation</vt:lpstr>
      <vt:lpstr>PowerPoint Presentation</vt:lpstr>
      <vt:lpstr>PowerPoint Presentation</vt:lpstr>
      <vt:lpstr>Formulas</vt:lpstr>
      <vt:lpstr>Things you need to know when writing formulas in Excel</vt:lpstr>
      <vt:lpstr>In order to write Excel formulas we also need to use the correct Operator Symbols</vt:lpstr>
      <vt:lpstr>PowerPoint Presentation</vt:lpstr>
      <vt:lpstr>PowerPoint Presentation</vt:lpstr>
      <vt:lpstr>Formatting affects display not the precise value:</vt:lpstr>
      <vt:lpstr>Values can also be used to display dates</vt:lpstr>
      <vt:lpstr>PowerPoint Presentation</vt:lpstr>
      <vt:lpstr>PowerPoint Presentation</vt:lpstr>
      <vt:lpstr>Follow-Assignments: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Excel</dc:title>
  <dc:creator>goran nori</dc:creator>
  <cp:lastModifiedBy>goran nori</cp:lastModifiedBy>
  <cp:revision>1</cp:revision>
  <dcterms:created xsi:type="dcterms:W3CDTF">2024-02-17T11:24:56Z</dcterms:created>
  <dcterms:modified xsi:type="dcterms:W3CDTF">2024-02-17T11:26:06Z</dcterms:modified>
</cp:coreProperties>
</file>