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0" r:id="rId6"/>
    <p:sldId id="263" r:id="rId7"/>
    <p:sldId id="264" r:id="rId8"/>
    <p:sldId id="262" r:id="rId9"/>
    <p:sldId id="269" r:id="rId10"/>
    <p:sldId id="265" r:id="rId11"/>
    <p:sldId id="270" r:id="rId12"/>
    <p:sldId id="259" r:id="rId13"/>
    <p:sldId id="272" r:id="rId14"/>
    <p:sldId id="271" r:id="rId15"/>
    <p:sldId id="273" r:id="rId16"/>
    <p:sldId id="266" r:id="rId17"/>
    <p:sldId id="267" r:id="rId18"/>
    <p:sldId id="268" r:id="rId19"/>
    <p:sldId id="275" r:id="rId20"/>
    <p:sldId id="282" r:id="rId21"/>
    <p:sldId id="277" r:id="rId22"/>
    <p:sldId id="283" r:id="rId23"/>
    <p:sldId id="280" r:id="rId24"/>
    <p:sldId id="284" r:id="rId25"/>
    <p:sldId id="287" r:id="rId26"/>
    <p:sldId id="278" r:id="rId27"/>
    <p:sldId id="290" r:id="rId28"/>
    <p:sldId id="288" r:id="rId29"/>
    <p:sldId id="286" r:id="rId30"/>
    <p:sldId id="291" r:id="rId31"/>
    <p:sldId id="289" r:id="rId32"/>
    <p:sldId id="285" r:id="rId33"/>
    <p:sldId id="292" r:id="rId34"/>
    <p:sldId id="279" r:id="rId35"/>
    <p:sldId id="293" r:id="rId36"/>
    <p:sldId id="294" r:id="rId37"/>
    <p:sldId id="295" r:id="rId38"/>
    <p:sldId id="297" r:id="rId39"/>
    <p:sldId id="298" r:id="rId40"/>
    <p:sldId id="299" r:id="rId41"/>
    <p:sldId id="300" r:id="rId42"/>
    <p:sldId id="274" r:id="rId43"/>
    <p:sldId id="276" r:id="rId44"/>
    <p:sldId id="296" r:id="rId45"/>
    <p:sldId id="303" r:id="rId46"/>
    <p:sldId id="302" r:id="rId47"/>
    <p:sldId id="304" r:id="rId48"/>
    <p:sldId id="301" r:id="rId49"/>
    <p:sldId id="305" r:id="rId50"/>
    <p:sldId id="309" r:id="rId51"/>
    <p:sldId id="306" r:id="rId52"/>
    <p:sldId id="307" r:id="rId53"/>
    <p:sldId id="308"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96" y="-19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BD66F0-E012-4550-B062-2715DC95C50C}"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9BB8E-C80C-4E1F-9EF7-E4B1E0E66AFB}" type="slidenum">
              <a:rPr lang="en-US" smtClean="0"/>
              <a:t>‹#›</a:t>
            </a:fld>
            <a:endParaRPr lang="en-US"/>
          </a:p>
        </p:txBody>
      </p:sp>
    </p:spTree>
    <p:extLst>
      <p:ext uri="{BB962C8B-B14F-4D97-AF65-F5344CB8AC3E}">
        <p14:creationId xmlns:p14="http://schemas.microsoft.com/office/powerpoint/2010/main" val="1112364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BD66F0-E012-4550-B062-2715DC95C50C}"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9BB8E-C80C-4E1F-9EF7-E4B1E0E66AFB}" type="slidenum">
              <a:rPr lang="en-US" smtClean="0"/>
              <a:t>‹#›</a:t>
            </a:fld>
            <a:endParaRPr lang="en-US"/>
          </a:p>
        </p:txBody>
      </p:sp>
    </p:spTree>
    <p:extLst>
      <p:ext uri="{BB962C8B-B14F-4D97-AF65-F5344CB8AC3E}">
        <p14:creationId xmlns:p14="http://schemas.microsoft.com/office/powerpoint/2010/main" val="2292679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BD66F0-E012-4550-B062-2715DC95C50C}"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9BB8E-C80C-4E1F-9EF7-E4B1E0E66AFB}" type="slidenum">
              <a:rPr lang="en-US" smtClean="0"/>
              <a:t>‹#›</a:t>
            </a:fld>
            <a:endParaRPr lang="en-US"/>
          </a:p>
        </p:txBody>
      </p:sp>
    </p:spTree>
    <p:extLst>
      <p:ext uri="{BB962C8B-B14F-4D97-AF65-F5344CB8AC3E}">
        <p14:creationId xmlns:p14="http://schemas.microsoft.com/office/powerpoint/2010/main" val="857352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BD66F0-E012-4550-B062-2715DC95C50C}"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9BB8E-C80C-4E1F-9EF7-E4B1E0E66AFB}" type="slidenum">
              <a:rPr lang="en-US" smtClean="0"/>
              <a:t>‹#›</a:t>
            </a:fld>
            <a:endParaRPr lang="en-US"/>
          </a:p>
        </p:txBody>
      </p:sp>
    </p:spTree>
    <p:extLst>
      <p:ext uri="{BB962C8B-B14F-4D97-AF65-F5344CB8AC3E}">
        <p14:creationId xmlns:p14="http://schemas.microsoft.com/office/powerpoint/2010/main" val="2112193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BD66F0-E012-4550-B062-2715DC95C50C}"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9BB8E-C80C-4E1F-9EF7-E4B1E0E66AFB}" type="slidenum">
              <a:rPr lang="en-US" smtClean="0"/>
              <a:t>‹#›</a:t>
            </a:fld>
            <a:endParaRPr lang="en-US"/>
          </a:p>
        </p:txBody>
      </p:sp>
    </p:spTree>
    <p:extLst>
      <p:ext uri="{BB962C8B-B14F-4D97-AF65-F5344CB8AC3E}">
        <p14:creationId xmlns:p14="http://schemas.microsoft.com/office/powerpoint/2010/main" val="2184534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BD66F0-E012-4550-B062-2715DC95C50C}" type="datetimeFigureOut">
              <a:rPr lang="en-US" smtClean="0"/>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9BB8E-C80C-4E1F-9EF7-E4B1E0E66AFB}" type="slidenum">
              <a:rPr lang="en-US" smtClean="0"/>
              <a:t>‹#›</a:t>
            </a:fld>
            <a:endParaRPr lang="en-US"/>
          </a:p>
        </p:txBody>
      </p:sp>
    </p:spTree>
    <p:extLst>
      <p:ext uri="{BB962C8B-B14F-4D97-AF65-F5344CB8AC3E}">
        <p14:creationId xmlns:p14="http://schemas.microsoft.com/office/powerpoint/2010/main" val="2940159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BD66F0-E012-4550-B062-2715DC95C50C}" type="datetimeFigureOut">
              <a:rPr lang="en-US" smtClean="0"/>
              <a:t>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49BB8E-C80C-4E1F-9EF7-E4B1E0E66AFB}" type="slidenum">
              <a:rPr lang="en-US" smtClean="0"/>
              <a:t>‹#›</a:t>
            </a:fld>
            <a:endParaRPr lang="en-US"/>
          </a:p>
        </p:txBody>
      </p:sp>
    </p:spTree>
    <p:extLst>
      <p:ext uri="{BB962C8B-B14F-4D97-AF65-F5344CB8AC3E}">
        <p14:creationId xmlns:p14="http://schemas.microsoft.com/office/powerpoint/2010/main" val="2905332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BD66F0-E012-4550-B062-2715DC95C50C}" type="datetimeFigureOut">
              <a:rPr lang="en-US" smtClean="0"/>
              <a:t>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49BB8E-C80C-4E1F-9EF7-E4B1E0E66AFB}" type="slidenum">
              <a:rPr lang="en-US" smtClean="0"/>
              <a:t>‹#›</a:t>
            </a:fld>
            <a:endParaRPr lang="en-US"/>
          </a:p>
        </p:txBody>
      </p:sp>
    </p:spTree>
    <p:extLst>
      <p:ext uri="{BB962C8B-B14F-4D97-AF65-F5344CB8AC3E}">
        <p14:creationId xmlns:p14="http://schemas.microsoft.com/office/powerpoint/2010/main" val="1584682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BD66F0-E012-4550-B062-2715DC95C50C}" type="datetimeFigureOut">
              <a:rPr lang="en-US" smtClean="0"/>
              <a:t>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49BB8E-C80C-4E1F-9EF7-E4B1E0E66AFB}" type="slidenum">
              <a:rPr lang="en-US" smtClean="0"/>
              <a:t>‹#›</a:t>
            </a:fld>
            <a:endParaRPr lang="en-US"/>
          </a:p>
        </p:txBody>
      </p:sp>
    </p:spTree>
    <p:extLst>
      <p:ext uri="{BB962C8B-B14F-4D97-AF65-F5344CB8AC3E}">
        <p14:creationId xmlns:p14="http://schemas.microsoft.com/office/powerpoint/2010/main" val="1427608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BD66F0-E012-4550-B062-2715DC95C50C}" type="datetimeFigureOut">
              <a:rPr lang="en-US" smtClean="0"/>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9BB8E-C80C-4E1F-9EF7-E4B1E0E66AFB}" type="slidenum">
              <a:rPr lang="en-US" smtClean="0"/>
              <a:t>‹#›</a:t>
            </a:fld>
            <a:endParaRPr lang="en-US"/>
          </a:p>
        </p:txBody>
      </p:sp>
    </p:spTree>
    <p:extLst>
      <p:ext uri="{BB962C8B-B14F-4D97-AF65-F5344CB8AC3E}">
        <p14:creationId xmlns:p14="http://schemas.microsoft.com/office/powerpoint/2010/main" val="2378236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BD66F0-E012-4550-B062-2715DC95C50C}" type="datetimeFigureOut">
              <a:rPr lang="en-US" smtClean="0"/>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9BB8E-C80C-4E1F-9EF7-E4B1E0E66AFB}" type="slidenum">
              <a:rPr lang="en-US" smtClean="0"/>
              <a:t>‹#›</a:t>
            </a:fld>
            <a:endParaRPr lang="en-US"/>
          </a:p>
        </p:txBody>
      </p:sp>
    </p:spTree>
    <p:extLst>
      <p:ext uri="{BB962C8B-B14F-4D97-AF65-F5344CB8AC3E}">
        <p14:creationId xmlns:p14="http://schemas.microsoft.com/office/powerpoint/2010/main" val="1803673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BD66F0-E012-4550-B062-2715DC95C50C}" type="datetimeFigureOut">
              <a:rPr lang="en-US" smtClean="0"/>
              <a:t>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49BB8E-C80C-4E1F-9EF7-E4B1E0E66AFB}" type="slidenum">
              <a:rPr lang="en-US" smtClean="0"/>
              <a:t>‹#›</a:t>
            </a:fld>
            <a:endParaRPr lang="en-US"/>
          </a:p>
        </p:txBody>
      </p:sp>
    </p:spTree>
    <p:extLst>
      <p:ext uri="{BB962C8B-B14F-4D97-AF65-F5344CB8AC3E}">
        <p14:creationId xmlns:p14="http://schemas.microsoft.com/office/powerpoint/2010/main" val="2818042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3140" y="1924334"/>
            <a:ext cx="8884692" cy="1938992"/>
          </a:xfrm>
          <a:prstGeom prst="rect">
            <a:avLst/>
          </a:prstGeom>
        </p:spPr>
        <p:txBody>
          <a:bodyPr wrap="square">
            <a:spAutoFit/>
          </a:bodyPr>
          <a:lstStyle/>
          <a:p>
            <a:r>
              <a:rPr lang="en-US" sz="4000" dirty="0" smtClean="0">
                <a:latin typeface="Times New Roman" panose="02020603050405020304" pitchFamily="18" charset="0"/>
                <a:cs typeface="Times New Roman" panose="02020603050405020304" pitchFamily="18" charset="0"/>
              </a:rPr>
              <a:t>INFECTIONS OF THE ORAL CAVITY  </a:t>
            </a:r>
          </a:p>
          <a:p>
            <a:r>
              <a:rPr lang="en-US" sz="4000" dirty="0" smtClean="0">
                <a:latin typeface="Times New Roman" panose="02020603050405020304" pitchFamily="18" charset="0"/>
                <a:cs typeface="Times New Roman" panose="02020603050405020304" pitchFamily="18" charset="0"/>
              </a:rPr>
              <a:t>              L </a:t>
            </a:r>
            <a:r>
              <a:rPr lang="en-US" sz="4000" dirty="0" smtClean="0">
                <a:latin typeface="Times New Roman" panose="02020603050405020304" pitchFamily="18" charset="0"/>
                <a:cs typeface="Times New Roman" panose="02020603050405020304" pitchFamily="18" charset="0"/>
              </a:rPr>
              <a:t>16 </a:t>
            </a:r>
            <a:r>
              <a:rPr lang="en-US" sz="4000" dirty="0" smtClean="0">
                <a:latin typeface="Times New Roman" panose="02020603050405020304" pitchFamily="18" charset="0"/>
                <a:cs typeface="Times New Roman" panose="02020603050405020304" pitchFamily="18" charset="0"/>
              </a:rPr>
              <a:t>&amp; </a:t>
            </a:r>
            <a:r>
              <a:rPr lang="en-US" sz="4000" dirty="0" smtClean="0">
                <a:latin typeface="Times New Roman" panose="02020603050405020304" pitchFamily="18" charset="0"/>
                <a:cs typeface="Times New Roman" panose="02020603050405020304" pitchFamily="18" charset="0"/>
              </a:rPr>
              <a:t>17</a:t>
            </a:r>
            <a:endParaRPr lang="en-US" sz="4000" dirty="0" smtClean="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9082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421" y="259307"/>
            <a:ext cx="12014579" cy="4616648"/>
          </a:xfrm>
          <a:prstGeom prst="rect">
            <a:avLst/>
          </a:prstGeom>
        </p:spPr>
        <p:txBody>
          <a:bodyPr wrap="square">
            <a:spAutoFit/>
          </a:bodyPr>
          <a:lstStyle/>
          <a:p>
            <a:pPr>
              <a:lnSpc>
                <a:spcPct val="150000"/>
              </a:lnSpc>
            </a:pPr>
            <a:r>
              <a:rPr lang="en-US" sz="2800" dirty="0" smtClean="0">
                <a:solidFill>
                  <a:srgbClr val="FF0000"/>
                </a:solidFill>
                <a:latin typeface="Times New Roman" panose="02020603050405020304" pitchFamily="18" charset="0"/>
                <a:cs typeface="Times New Roman" panose="02020603050405020304" pitchFamily="18" charset="0"/>
              </a:rPr>
              <a:t>Gonorrhea</a:t>
            </a:r>
            <a:r>
              <a:rPr lang="en-US" sz="2400" dirty="0" smtClean="0">
                <a:latin typeface="Times New Roman" panose="02020603050405020304" pitchFamily="18" charset="0"/>
                <a:cs typeface="Times New Roman" panose="02020603050405020304" pitchFamily="18" charset="0"/>
              </a:rPr>
              <a:t>: </a:t>
            </a:r>
          </a:p>
          <a:p>
            <a:pPr>
              <a:lnSpc>
                <a:spcPct val="150000"/>
              </a:lnSpc>
            </a:pPr>
            <a:r>
              <a:rPr lang="en-US" sz="2400" dirty="0" smtClean="0">
                <a:latin typeface="Times New Roman" panose="02020603050405020304" pitchFamily="18" charset="0"/>
                <a:cs typeface="Times New Roman" panose="02020603050405020304" pitchFamily="18" charset="0"/>
              </a:rPr>
              <a:t>. Venereal disease caused by </a:t>
            </a:r>
            <a:r>
              <a:rPr lang="en-US" sz="2400" dirty="0" smtClean="0">
                <a:solidFill>
                  <a:srgbClr val="FF0000"/>
                </a:solidFill>
                <a:latin typeface="Times New Roman" panose="02020603050405020304" pitchFamily="18" charset="0"/>
                <a:cs typeface="Times New Roman" panose="02020603050405020304" pitchFamily="18" charset="0"/>
              </a:rPr>
              <a:t>Neisseria </a:t>
            </a:r>
            <a:r>
              <a:rPr lang="en-US" sz="2400" dirty="0" err="1" smtClean="0">
                <a:solidFill>
                  <a:srgbClr val="FF0000"/>
                </a:solidFill>
                <a:latin typeface="Times New Roman" panose="02020603050405020304" pitchFamily="18" charset="0"/>
                <a:cs typeface="Times New Roman" panose="02020603050405020304" pitchFamily="18" charset="0"/>
              </a:rPr>
              <a:t>gonorrhoea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that </a:t>
            </a:r>
          </a:p>
          <a:p>
            <a:pPr>
              <a:lnSpc>
                <a:spcPct val="150000"/>
              </a:lnSpc>
            </a:pPr>
            <a:r>
              <a:rPr lang="en-US" sz="2400" dirty="0" smtClean="0">
                <a:latin typeface="Times New Roman" panose="02020603050405020304" pitchFamily="18" charset="0"/>
                <a:cs typeface="Times New Roman" panose="02020603050405020304" pitchFamily="18" charset="0"/>
              </a:rPr>
              <a:t>. Affects both male and female genitourinary tract which transmitted by sexual intercourse .  .Commonly presented by cervicitis, urethritis, and prostatitis. </a:t>
            </a:r>
          </a:p>
          <a:p>
            <a:pPr>
              <a:lnSpc>
                <a:spcPct val="150000"/>
              </a:lnSpc>
            </a:pPr>
            <a:r>
              <a:rPr lang="en-US" sz="2400" dirty="0" smtClean="0">
                <a:latin typeface="Times New Roman" panose="02020603050405020304" pitchFamily="18" charset="0"/>
                <a:cs typeface="Times New Roman" panose="02020603050405020304" pitchFamily="18" charset="0"/>
              </a:rPr>
              <a:t>. Tonsillar and </a:t>
            </a:r>
            <a:r>
              <a:rPr lang="en-US" sz="2400" dirty="0" err="1" smtClean="0">
                <a:latin typeface="Times New Roman" panose="02020603050405020304" pitchFamily="18" charset="0"/>
                <a:cs typeface="Times New Roman" panose="02020603050405020304" pitchFamily="18" charset="0"/>
              </a:rPr>
              <a:t>oropharyngeal</a:t>
            </a:r>
            <a:r>
              <a:rPr lang="en-US" sz="2400" dirty="0" smtClean="0">
                <a:latin typeface="Times New Roman" panose="02020603050405020304" pitchFamily="18" charset="0"/>
                <a:cs typeface="Times New Roman" panose="02020603050405020304" pitchFamily="18" charset="0"/>
              </a:rPr>
              <a:t> lesions have been reported particularly in homosexual adults. .Generalized painful erythematous stomatitis </a:t>
            </a:r>
          </a:p>
          <a:p>
            <a:pPr>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vesiculation</a:t>
            </a:r>
            <a:r>
              <a:rPr lang="en-US" sz="2400" dirty="0" smtClean="0">
                <a:latin typeface="Times New Roman" panose="02020603050405020304" pitchFamily="18" charset="0"/>
                <a:cs typeface="Times New Roman" panose="02020603050405020304" pitchFamily="18" charset="0"/>
              </a:rPr>
              <a:t> and ulceration with burning and pain during speaking and swallowing can seen as oral manifestations. </a:t>
            </a:r>
          </a:p>
        </p:txBody>
      </p:sp>
    </p:spTree>
    <p:extLst>
      <p:ext uri="{BB962C8B-B14F-4D97-AF65-F5344CB8AC3E}">
        <p14:creationId xmlns:p14="http://schemas.microsoft.com/office/powerpoint/2010/main" val="489050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421" y="259307"/>
            <a:ext cx="12014579" cy="1133965"/>
          </a:xfrm>
          <a:prstGeom prst="rect">
            <a:avLst/>
          </a:prstGeom>
        </p:spPr>
        <p:txBody>
          <a:bodyPr wrap="square">
            <a:spAutoFit/>
          </a:bodyPr>
          <a:lstStyle/>
          <a:p>
            <a:pPr>
              <a:lnSpc>
                <a:spcPct val="150000"/>
              </a:lnSpc>
            </a:pPr>
            <a:r>
              <a:rPr lang="en-US" sz="2400" dirty="0" smtClean="0">
                <a:latin typeface="Times New Roman" panose="02020603050405020304" pitchFamily="18" charset="0"/>
                <a:cs typeface="Times New Roman" panose="02020603050405020304" pitchFamily="18" charset="0"/>
              </a:rPr>
              <a:t>Rapid </a:t>
            </a:r>
            <a:r>
              <a:rPr lang="en-US" sz="2400" dirty="0" smtClean="0">
                <a:solidFill>
                  <a:srgbClr val="FF0000"/>
                </a:solidFill>
                <a:latin typeface="Times New Roman" panose="02020603050405020304" pitchFamily="18" charset="0"/>
                <a:cs typeface="Times New Roman" panose="02020603050405020304" pitchFamily="18" charset="0"/>
              </a:rPr>
              <a:t>diagnosis</a:t>
            </a:r>
            <a:r>
              <a:rPr lang="en-US" sz="2400" dirty="0" smtClean="0">
                <a:latin typeface="Times New Roman" panose="02020603050405020304" pitchFamily="18" charset="0"/>
                <a:cs typeface="Times New Roman" panose="02020603050405020304" pitchFamily="18" charset="0"/>
              </a:rPr>
              <a:t> can be done by gram staining of the </a:t>
            </a:r>
            <a:r>
              <a:rPr lang="en-US" sz="2400" dirty="0" smtClean="0">
                <a:solidFill>
                  <a:srgbClr val="FF0000"/>
                </a:solidFill>
                <a:latin typeface="Times New Roman" panose="02020603050405020304" pitchFamily="18" charset="0"/>
                <a:cs typeface="Times New Roman" panose="02020603050405020304" pitchFamily="18" charset="0"/>
              </a:rPr>
              <a:t>urethral discharge </a:t>
            </a:r>
            <a:r>
              <a:rPr lang="en-US" sz="2400" dirty="0" smtClean="0">
                <a:latin typeface="Times New Roman" panose="02020603050405020304" pitchFamily="18" charset="0"/>
                <a:cs typeface="Times New Roman" panose="02020603050405020304" pitchFamily="18" charset="0"/>
              </a:rPr>
              <a:t>by collecting the samples using swaps.</a:t>
            </a:r>
            <a:endParaRPr lang="en-US"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018935" y="1801504"/>
            <a:ext cx="5031172" cy="2893326"/>
          </a:xfrm>
          <a:prstGeom prst="rect">
            <a:avLst/>
          </a:prstGeom>
        </p:spPr>
      </p:pic>
      <p:sp>
        <p:nvSpPr>
          <p:cNvPr id="4" name="Rectangle 3"/>
          <p:cNvSpPr/>
          <p:nvPr/>
        </p:nvSpPr>
        <p:spPr>
          <a:xfrm>
            <a:off x="3152965" y="5209612"/>
            <a:ext cx="2283061" cy="369332"/>
          </a:xfrm>
          <a:prstGeom prst="rect">
            <a:avLst/>
          </a:prstGeom>
        </p:spPr>
        <p:txBody>
          <a:bodyPr wrap="none">
            <a:spAutoFit/>
          </a:bodyPr>
          <a:lstStyle/>
          <a:p>
            <a:r>
              <a:rPr lang="en-US" dirty="0" smtClean="0"/>
              <a:t>Gonorrhea oral lesion.</a:t>
            </a:r>
            <a:endParaRPr lang="en-US" dirty="0"/>
          </a:p>
        </p:txBody>
      </p:sp>
    </p:spTree>
    <p:extLst>
      <p:ext uri="{BB962C8B-B14F-4D97-AF65-F5344CB8AC3E}">
        <p14:creationId xmlns:p14="http://schemas.microsoft.com/office/powerpoint/2010/main" val="1052138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0335" y="312090"/>
            <a:ext cx="11614244" cy="4616648"/>
          </a:xfrm>
          <a:prstGeom prst="rect">
            <a:avLst/>
          </a:prstGeom>
        </p:spPr>
        <p:txBody>
          <a:bodyPr wrap="square">
            <a:spAutoFit/>
          </a:bodyPr>
          <a:lstStyle/>
          <a:p>
            <a:pPr>
              <a:lnSpc>
                <a:spcPct val="150000"/>
              </a:lnSpc>
            </a:pPr>
            <a:r>
              <a:rPr lang="en-US" sz="2800" dirty="0" smtClean="0">
                <a:solidFill>
                  <a:srgbClr val="FF0000"/>
                </a:solidFill>
                <a:latin typeface="Times New Roman" panose="02020603050405020304" pitchFamily="18" charset="0"/>
                <a:cs typeface="Times New Roman" panose="02020603050405020304" pitchFamily="18" charset="0"/>
              </a:rPr>
              <a:t>Syphilis</a:t>
            </a:r>
            <a:r>
              <a:rPr lang="en-US" sz="2400" dirty="0" smtClean="0">
                <a:latin typeface="Times New Roman" panose="02020603050405020304" pitchFamily="18" charset="0"/>
                <a:cs typeface="Times New Roman" panose="02020603050405020304" pitchFamily="18" charset="0"/>
              </a:rPr>
              <a:t> </a:t>
            </a:r>
          </a:p>
          <a:p>
            <a:pPr>
              <a:lnSpc>
                <a:spcPct val="150000"/>
              </a:lnSpc>
            </a:pPr>
            <a:r>
              <a:rPr lang="en-US" sz="2400" dirty="0" smtClean="0">
                <a:latin typeface="Times New Roman" panose="02020603050405020304" pitchFamily="18" charset="0"/>
                <a:cs typeface="Times New Roman" panose="02020603050405020304" pitchFamily="18" charset="0"/>
              </a:rPr>
              <a:t>Sexually transmitted disease caused by </a:t>
            </a:r>
            <a:r>
              <a:rPr lang="en-US" sz="2400" dirty="0" smtClean="0">
                <a:solidFill>
                  <a:srgbClr val="FF0000"/>
                </a:solidFill>
                <a:latin typeface="Times New Roman" panose="02020603050405020304" pitchFamily="18" charset="0"/>
                <a:cs typeface="Times New Roman" panose="02020603050405020304" pitchFamily="18" charset="0"/>
              </a:rPr>
              <a:t>Treponema pallidum</a:t>
            </a:r>
            <a:r>
              <a:rPr lang="en-US" sz="2400" dirty="0" smtClean="0">
                <a:latin typeface="Times New Roman" panose="02020603050405020304" pitchFamily="18" charset="0"/>
                <a:cs typeface="Times New Roman" panose="02020603050405020304" pitchFamily="18" charset="0"/>
              </a:rPr>
              <a:t>, acquired or congenital. </a:t>
            </a:r>
          </a:p>
          <a:p>
            <a:pPr>
              <a:lnSpc>
                <a:spcPct val="150000"/>
              </a:lnSpc>
            </a:pPr>
            <a:r>
              <a:rPr lang="en-US" sz="2400" dirty="0" smtClean="0">
                <a:solidFill>
                  <a:srgbClr val="FF0000"/>
                </a:solidFill>
                <a:latin typeface="Times New Roman" panose="02020603050405020304" pitchFamily="18" charset="0"/>
                <a:cs typeface="Times New Roman" panose="02020603050405020304" pitchFamily="18" charset="0"/>
              </a:rPr>
              <a:t>Primary stage of acquired type </a:t>
            </a:r>
            <a:r>
              <a:rPr lang="en-US" sz="2400" dirty="0" smtClean="0">
                <a:latin typeface="Times New Roman" panose="02020603050405020304" pitchFamily="18" charset="0"/>
                <a:cs typeface="Times New Roman" panose="02020603050405020304" pitchFamily="18" charset="0"/>
              </a:rPr>
              <a:t>characterized by </a:t>
            </a:r>
          </a:p>
          <a:p>
            <a:pPr>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a:t>
            </a:r>
            <a:r>
              <a:rPr lang="en-US" sz="2400" dirty="0" smtClean="0">
                <a:latin typeface="Times New Roman" panose="02020603050405020304" pitchFamily="18" charset="0"/>
                <a:cs typeface="Times New Roman" panose="02020603050405020304" pitchFamily="18" charset="0"/>
              </a:rPr>
              <a:t>he presence of </a:t>
            </a:r>
            <a:r>
              <a:rPr lang="en-US" sz="2400" dirty="0" smtClean="0">
                <a:solidFill>
                  <a:srgbClr val="FF0000"/>
                </a:solidFill>
                <a:latin typeface="Times New Roman" panose="02020603050405020304" pitchFamily="18" charset="0"/>
                <a:cs typeface="Times New Roman" panose="02020603050405020304" pitchFamily="18" charset="0"/>
              </a:rPr>
              <a:t>chancre</a:t>
            </a:r>
            <a:r>
              <a:rPr lang="en-US" sz="2400" dirty="0" smtClean="0">
                <a:latin typeface="Times New Roman" panose="02020603050405020304" pitchFamily="18" charset="0"/>
                <a:cs typeface="Times New Roman" panose="02020603050405020304" pitchFamily="18" charset="0"/>
              </a:rPr>
              <a:t> at the site of inoculation, usually the genitalia and lips. </a:t>
            </a:r>
          </a:p>
          <a:p>
            <a:pPr>
              <a:lnSpc>
                <a:spcPct val="150000"/>
              </a:lnSpc>
            </a:pPr>
            <a:r>
              <a:rPr lang="en-US" sz="2400" dirty="0" smtClean="0">
                <a:latin typeface="Times New Roman" panose="02020603050405020304" pitchFamily="18" charset="0"/>
                <a:cs typeface="Times New Roman" panose="02020603050405020304" pitchFamily="18" charset="0"/>
              </a:rPr>
              <a:t>. It occurs after 3 weeks from the infection as </a:t>
            </a:r>
            <a:r>
              <a:rPr lang="en-US" sz="2400" dirty="0" smtClean="0">
                <a:solidFill>
                  <a:srgbClr val="FF0000"/>
                </a:solidFill>
                <a:latin typeface="Times New Roman" panose="02020603050405020304" pitchFamily="18" charset="0"/>
                <a:cs typeface="Times New Roman" panose="02020603050405020304" pitchFamily="18" charset="0"/>
              </a:rPr>
              <a:t>painless ulcer with raised edges and indurated base</a:t>
            </a:r>
            <a:r>
              <a:rPr lang="en-US" sz="2400" dirty="0" smtClean="0">
                <a:latin typeface="Times New Roman" panose="02020603050405020304" pitchFamily="18" charset="0"/>
                <a:cs typeface="Times New Roman" panose="02020603050405020304" pitchFamily="18" charset="0"/>
              </a:rPr>
              <a:t>, with regional </a:t>
            </a:r>
            <a:r>
              <a:rPr lang="en-US" sz="2400" dirty="0" err="1" smtClean="0">
                <a:latin typeface="Times New Roman" panose="02020603050405020304" pitchFamily="18" charset="0"/>
                <a:cs typeface="Times New Roman" panose="02020603050405020304" pitchFamily="18" charset="0"/>
              </a:rPr>
              <a:t>lymphoadenopathy</a:t>
            </a:r>
            <a:r>
              <a:rPr lang="en-US" sz="2400" dirty="0" smtClean="0">
                <a:latin typeface="Times New Roman" panose="02020603050405020304" pitchFamily="18" charset="0"/>
                <a:cs typeface="Times New Roman" panose="02020603050405020304" pitchFamily="18" charset="0"/>
              </a:rPr>
              <a:t>. </a:t>
            </a:r>
          </a:p>
          <a:p>
            <a:pPr>
              <a:lnSpc>
                <a:spcPct val="150000"/>
              </a:lnSpc>
            </a:pPr>
            <a:r>
              <a:rPr lang="en-US" sz="2400" dirty="0" smtClean="0">
                <a:latin typeface="Times New Roman" panose="02020603050405020304" pitchFamily="18" charset="0"/>
                <a:cs typeface="Times New Roman" panose="02020603050405020304" pitchFamily="18" charset="0"/>
              </a:rPr>
              <a:t>It consists of ulcerated granulation tissue with dense mononuclear inflammatory cells which heals spontaneously within 3-6 weeks.  </a:t>
            </a:r>
          </a:p>
        </p:txBody>
      </p:sp>
    </p:spTree>
    <p:extLst>
      <p:ext uri="{BB962C8B-B14F-4D97-AF65-F5344CB8AC3E}">
        <p14:creationId xmlns:p14="http://schemas.microsoft.com/office/powerpoint/2010/main" val="3669131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6687" y="462215"/>
            <a:ext cx="11614244" cy="3416320"/>
          </a:xfrm>
          <a:prstGeom prst="rect">
            <a:avLst/>
          </a:prstGeom>
        </p:spPr>
        <p:txBody>
          <a:bodyPr wrap="square">
            <a:spAutoFit/>
          </a:bodyPr>
          <a:lstStyle/>
          <a:p>
            <a:pPr>
              <a:lnSpc>
                <a:spcPct val="150000"/>
              </a:lnSpc>
            </a:pPr>
            <a:r>
              <a:rPr lang="en-US" sz="2400" dirty="0" smtClean="0">
                <a:solidFill>
                  <a:srgbClr val="FF0000"/>
                </a:solidFill>
                <a:latin typeface="Times New Roman" panose="02020603050405020304" pitchFamily="18" charset="0"/>
                <a:cs typeface="Times New Roman" panose="02020603050405020304" pitchFamily="18" charset="0"/>
              </a:rPr>
              <a:t>Secondary</a:t>
            </a:r>
            <a:r>
              <a:rPr lang="en-US" sz="2400" dirty="0" smtClean="0">
                <a:latin typeface="Times New Roman" panose="02020603050405020304" pitchFamily="18" charset="0"/>
                <a:cs typeface="Times New Roman" panose="02020603050405020304" pitchFamily="18" charset="0"/>
              </a:rPr>
              <a:t> syphilis starts 6-8 weeks after the appearance of the chancre and lasts for 2-10 weeks. Characterized by generalized </a:t>
            </a:r>
            <a:r>
              <a:rPr lang="en-US" sz="2400" dirty="0" err="1" smtClean="0">
                <a:latin typeface="Times New Roman" panose="02020603050405020304" pitchFamily="18" charset="0"/>
                <a:cs typeface="Times New Roman" panose="02020603050405020304" pitchFamily="18" charset="0"/>
              </a:rPr>
              <a:t>lymphoadenopathy</a:t>
            </a:r>
            <a:r>
              <a:rPr lang="en-US" sz="2400" dirty="0" smtClean="0">
                <a:latin typeface="Times New Roman" panose="02020603050405020304" pitchFamily="18" charset="0"/>
                <a:cs typeface="Times New Roman" panose="02020603050405020304" pitchFamily="18" charset="0"/>
              </a:rPr>
              <a:t> and skin rash, with oral ulcerations called </a:t>
            </a:r>
            <a:r>
              <a:rPr lang="en-US" sz="2400" dirty="0" smtClean="0">
                <a:solidFill>
                  <a:srgbClr val="FF0000"/>
                </a:solidFill>
                <a:latin typeface="Times New Roman" panose="02020603050405020304" pitchFamily="18" charset="0"/>
                <a:cs typeface="Times New Roman" panose="02020603050405020304" pitchFamily="18" charset="0"/>
              </a:rPr>
              <a:t>mucous patches. </a:t>
            </a:r>
          </a:p>
          <a:p>
            <a:pPr>
              <a:lnSpc>
                <a:spcPct val="150000"/>
              </a:lnSpc>
            </a:pPr>
            <a:r>
              <a:rPr lang="en-US" sz="2400" dirty="0" smtClean="0">
                <a:latin typeface="Times New Roman" panose="02020603050405020304" pitchFamily="18" charset="0"/>
                <a:cs typeface="Times New Roman" panose="02020603050405020304" pitchFamily="18" charset="0"/>
              </a:rPr>
              <a:t>    Tertiary syphilis starts after 4-7 years from the infection.  </a:t>
            </a:r>
            <a:r>
              <a:rPr lang="en-US" sz="2400" dirty="0" err="1" smtClean="0">
                <a:latin typeface="Times New Roman" panose="02020603050405020304" pitchFamily="18" charset="0"/>
                <a:cs typeface="Times New Roman" panose="02020603050405020304" pitchFamily="18" charset="0"/>
              </a:rPr>
              <a:t>Gumma</a:t>
            </a:r>
            <a:r>
              <a:rPr lang="en-US" sz="2400" dirty="0" smtClean="0">
                <a:latin typeface="Times New Roman" panose="02020603050405020304" pitchFamily="18" charset="0"/>
                <a:cs typeface="Times New Roman" panose="02020603050405020304" pitchFamily="18" charset="0"/>
              </a:rPr>
              <a:t> consists of a central mass of </a:t>
            </a:r>
            <a:r>
              <a:rPr lang="en-US" sz="2400" dirty="0" err="1" smtClean="0">
                <a:latin typeface="Times New Roman" panose="02020603050405020304" pitchFamily="18" charset="0"/>
                <a:cs typeface="Times New Roman" panose="02020603050405020304" pitchFamily="18" charset="0"/>
              </a:rPr>
              <a:t>coagulative</a:t>
            </a:r>
            <a:r>
              <a:rPr lang="en-US" sz="2400" dirty="0" smtClean="0">
                <a:latin typeface="Times New Roman" panose="02020603050405020304" pitchFamily="18" charset="0"/>
                <a:cs typeface="Times New Roman" panose="02020603050405020304" pitchFamily="18" charset="0"/>
              </a:rPr>
              <a:t> necrosis surrounded by granulation tissue infiltrated by chronic inflammatory cells.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1130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7631" y="380329"/>
            <a:ext cx="11614244" cy="5078313"/>
          </a:xfrm>
          <a:prstGeom prst="rect">
            <a:avLst/>
          </a:prstGeom>
        </p:spPr>
        <p:txBody>
          <a:bodyPr wrap="square">
            <a:spAutoFit/>
          </a:bodyPr>
          <a:lstStyle/>
          <a:p>
            <a:pPr>
              <a:lnSpc>
                <a:spcPct val="150000"/>
              </a:lnSpc>
            </a:pPr>
            <a:r>
              <a:rPr lang="en-US" sz="2400" dirty="0" smtClean="0">
                <a:solidFill>
                  <a:srgbClr val="FF0000"/>
                </a:solidFill>
                <a:latin typeface="Times New Roman" panose="02020603050405020304" pitchFamily="18" charset="0"/>
                <a:cs typeface="Times New Roman" panose="02020603050405020304" pitchFamily="18" charset="0"/>
              </a:rPr>
              <a:t>Oral lesions </a:t>
            </a:r>
            <a:r>
              <a:rPr lang="en-US" sz="2400" dirty="0" smtClean="0">
                <a:latin typeface="Times New Roman" panose="02020603050405020304" pitchFamily="18" charset="0"/>
                <a:cs typeface="Times New Roman" panose="02020603050405020304" pitchFamily="18" charset="0"/>
              </a:rPr>
              <a:t>occur especially on the hard palate leading to perforation into the nasal cavity. Endarteritis obliterans is the cause of atrophic glossitis which is also a feature of tertiary syphilis. </a:t>
            </a:r>
          </a:p>
          <a:p>
            <a:pPr>
              <a:lnSpc>
                <a:spcPct val="150000"/>
              </a:lnSpc>
            </a:pPr>
            <a:r>
              <a:rPr lang="en-US" sz="2400" dirty="0" smtClean="0">
                <a:latin typeface="Times New Roman" panose="02020603050405020304" pitchFamily="18" charset="0"/>
                <a:cs typeface="Times New Roman" panose="02020603050405020304" pitchFamily="18" charset="0"/>
              </a:rPr>
              <a:t>Hyperkeratosis (syphilitic leukoplakia) frequently seen, and carcinoma of the tongue may develop.</a:t>
            </a:r>
          </a:p>
          <a:p>
            <a:pPr>
              <a:lnSpc>
                <a:spcPct val="150000"/>
              </a:lnSpc>
            </a:pPr>
            <a:r>
              <a:rPr lang="en-US" sz="2400" dirty="0" smtClean="0">
                <a:latin typeface="Times New Roman" panose="02020603050405020304" pitchFamily="18" charset="0"/>
                <a:cs typeface="Times New Roman" panose="02020603050405020304" pitchFamily="18" charset="0"/>
              </a:rPr>
              <a:t> Congenital syphilitic infection is associated with infection of the developing tooth germs of the permanent incisors (Hutchinson`s incisors) and first molars (mulberry molars). </a:t>
            </a:r>
          </a:p>
          <a:p>
            <a:pPr>
              <a:lnSpc>
                <a:spcPct val="150000"/>
              </a:lnSpc>
            </a:pPr>
            <a:r>
              <a:rPr lang="en-US" sz="2400" dirty="0" smtClean="0">
                <a:latin typeface="Times New Roman" panose="02020603050405020304" pitchFamily="18" charset="0"/>
                <a:cs typeface="Times New Roman" panose="02020603050405020304" pitchFamily="18" charset="0"/>
              </a:rPr>
              <a:t>Infection and destruction of the developing nasal bone produces saddle deformity of the bridge and dished face.</a:t>
            </a:r>
          </a:p>
        </p:txBody>
      </p:sp>
    </p:spTree>
    <p:extLst>
      <p:ext uri="{BB962C8B-B14F-4D97-AF65-F5344CB8AC3E}">
        <p14:creationId xmlns:p14="http://schemas.microsoft.com/office/powerpoint/2010/main" val="3594890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7631" y="380329"/>
            <a:ext cx="11614244" cy="1133965"/>
          </a:xfrm>
          <a:prstGeom prst="rect">
            <a:avLst/>
          </a:prstGeom>
        </p:spPr>
        <p:txBody>
          <a:bodyPr wrap="square">
            <a:spAutoFit/>
          </a:bodyPr>
          <a:lstStyle/>
          <a:p>
            <a:pPr>
              <a:lnSpc>
                <a:spcPct val="150000"/>
              </a:lnSpc>
            </a:pPr>
            <a:r>
              <a:rPr lang="en-US" sz="2400" dirty="0" smtClean="0">
                <a:latin typeface="Times New Roman" panose="02020603050405020304" pitchFamily="18" charset="0"/>
                <a:cs typeface="Times New Roman" panose="02020603050405020304" pitchFamily="18" charset="0"/>
              </a:rPr>
              <a:t>Diagnosis is confirmed by dark field microscope, serological tests, or Venereal Disease Research Laboratory Test.</a:t>
            </a:r>
            <a:endParaRPr lang="en-US"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788654" y="1636957"/>
            <a:ext cx="9679179" cy="1768840"/>
          </a:xfrm>
          <a:prstGeom prst="rect">
            <a:avLst/>
          </a:prstGeom>
        </p:spPr>
      </p:pic>
      <p:sp>
        <p:nvSpPr>
          <p:cNvPr id="5" name="Rectangle 4"/>
          <p:cNvSpPr/>
          <p:nvPr/>
        </p:nvSpPr>
        <p:spPr>
          <a:xfrm>
            <a:off x="918948" y="3747280"/>
            <a:ext cx="10627057" cy="369332"/>
          </a:xfrm>
          <a:prstGeom prst="rect">
            <a:avLst/>
          </a:prstGeom>
        </p:spPr>
        <p:txBody>
          <a:bodyPr wrap="square">
            <a:spAutoFit/>
          </a:bodyPr>
          <a:lstStyle/>
          <a:p>
            <a:r>
              <a:rPr lang="en-US" dirty="0" smtClean="0"/>
              <a:t>(A) Primary chancre of lip.        (B)Secondary mucous patches               (C) Tertiary syphilis</a:t>
            </a:r>
            <a:endParaRPr lang="en-US" dirty="0"/>
          </a:p>
        </p:txBody>
      </p:sp>
    </p:spTree>
    <p:extLst>
      <p:ext uri="{BB962C8B-B14F-4D97-AF65-F5344CB8AC3E}">
        <p14:creationId xmlns:p14="http://schemas.microsoft.com/office/powerpoint/2010/main" val="763774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5346" y="1412450"/>
            <a:ext cx="3443402" cy="2245149"/>
          </a:xfrm>
          <a:prstGeom prst="rect">
            <a:avLst/>
          </a:prstGeom>
        </p:spPr>
      </p:pic>
      <p:pic>
        <p:nvPicPr>
          <p:cNvPr id="3" name="Picture 2"/>
          <p:cNvPicPr>
            <a:picLocks noChangeAspect="1"/>
          </p:cNvPicPr>
          <p:nvPr/>
        </p:nvPicPr>
        <p:blipFill>
          <a:blip r:embed="rId3"/>
          <a:stretch>
            <a:fillRect/>
          </a:stretch>
        </p:blipFill>
        <p:spPr>
          <a:xfrm>
            <a:off x="4380931" y="1412451"/>
            <a:ext cx="3348693" cy="2245148"/>
          </a:xfrm>
          <a:prstGeom prst="rect">
            <a:avLst/>
          </a:prstGeom>
        </p:spPr>
      </p:pic>
      <p:pic>
        <p:nvPicPr>
          <p:cNvPr id="4" name="Picture 3"/>
          <p:cNvPicPr>
            <a:picLocks noChangeAspect="1"/>
          </p:cNvPicPr>
          <p:nvPr/>
        </p:nvPicPr>
        <p:blipFill>
          <a:blip r:embed="rId4"/>
          <a:stretch>
            <a:fillRect/>
          </a:stretch>
        </p:blipFill>
        <p:spPr>
          <a:xfrm>
            <a:off x="7971236" y="1412450"/>
            <a:ext cx="3386749" cy="2245149"/>
          </a:xfrm>
          <a:prstGeom prst="rect">
            <a:avLst/>
          </a:prstGeom>
        </p:spPr>
      </p:pic>
      <p:sp>
        <p:nvSpPr>
          <p:cNvPr id="5" name="Rectangle 4"/>
          <p:cNvSpPr/>
          <p:nvPr/>
        </p:nvSpPr>
        <p:spPr>
          <a:xfrm>
            <a:off x="386687" y="3911053"/>
            <a:ext cx="11541456" cy="369332"/>
          </a:xfrm>
          <a:prstGeom prst="rect">
            <a:avLst/>
          </a:prstGeom>
        </p:spPr>
        <p:txBody>
          <a:bodyPr wrap="square">
            <a:spAutoFit/>
          </a:bodyPr>
          <a:lstStyle/>
          <a:p>
            <a:r>
              <a:rPr lang="en-US" dirty="0" smtClean="0"/>
              <a:t>Syphilitic leukoplakia.                                          Hutchinson’s incisors.                             Mulberry molars.</a:t>
            </a:r>
            <a:endParaRPr lang="en-US" dirty="0"/>
          </a:p>
        </p:txBody>
      </p:sp>
    </p:spTree>
    <p:extLst>
      <p:ext uri="{BB962C8B-B14F-4D97-AF65-F5344CB8AC3E}">
        <p14:creationId xmlns:p14="http://schemas.microsoft.com/office/powerpoint/2010/main" val="504159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716" y="350503"/>
            <a:ext cx="11696132" cy="4062651"/>
          </a:xfrm>
          <a:prstGeom prst="rect">
            <a:avLst/>
          </a:prstGeom>
        </p:spPr>
        <p:txBody>
          <a:bodyPr wrap="square">
            <a:spAutoFit/>
          </a:bodyPr>
          <a:lstStyle/>
          <a:p>
            <a:pPr>
              <a:lnSpc>
                <a:spcPct val="150000"/>
              </a:lnSpc>
            </a:pPr>
            <a:r>
              <a:rPr lang="en-US" sz="2800" dirty="0" err="1" smtClean="0">
                <a:solidFill>
                  <a:srgbClr val="FF0000"/>
                </a:solidFill>
                <a:latin typeface="Times New Roman" panose="02020603050405020304" pitchFamily="18" charset="0"/>
                <a:cs typeface="Times New Roman" panose="02020603050405020304" pitchFamily="18" charset="0"/>
              </a:rPr>
              <a:t>Actinomycosis</a:t>
            </a:r>
            <a:r>
              <a:rPr lang="en-US" sz="2800" dirty="0" smtClean="0">
                <a:solidFill>
                  <a:srgbClr val="FF0000"/>
                </a:solidFill>
                <a:latin typeface="Times New Roman" panose="02020603050405020304" pitchFamily="18" charset="0"/>
                <a:cs typeface="Times New Roman" panose="02020603050405020304" pitchFamily="18" charset="0"/>
              </a:rPr>
              <a:t> </a:t>
            </a:r>
          </a:p>
          <a:p>
            <a:pPr>
              <a:lnSpc>
                <a:spcPct val="150000"/>
              </a:lnSpc>
            </a:pPr>
            <a:r>
              <a:rPr lang="en-US" sz="2400" dirty="0" smtClean="0">
                <a:solidFill>
                  <a:srgbClr val="FF0000"/>
                </a:solidFill>
                <a:latin typeface="Times New Roman" panose="02020603050405020304" pitchFamily="18" charset="0"/>
                <a:cs typeface="Times New Roman" panose="02020603050405020304" pitchFamily="18" charset="0"/>
              </a:rPr>
              <a:t>Chronic suppurative poly microbial granulomatous </a:t>
            </a:r>
            <a:r>
              <a:rPr lang="en-US" sz="2400" dirty="0" smtClean="0">
                <a:latin typeface="Times New Roman" panose="02020603050405020304" pitchFamily="18" charset="0"/>
                <a:cs typeface="Times New Roman" panose="02020603050405020304" pitchFamily="18" charset="0"/>
              </a:rPr>
              <a:t>infection caused especially by </a:t>
            </a:r>
            <a:r>
              <a:rPr lang="en-US" sz="2400" dirty="0" err="1" smtClean="0">
                <a:solidFill>
                  <a:srgbClr val="FF0000"/>
                </a:solidFill>
                <a:latin typeface="Times New Roman" panose="02020603050405020304" pitchFamily="18" charset="0"/>
                <a:cs typeface="Times New Roman" panose="02020603050405020304" pitchFamily="18" charset="0"/>
              </a:rPr>
              <a:t>Actinomyces</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israelii</a:t>
            </a:r>
            <a:r>
              <a:rPr lang="en-US" sz="2400" dirty="0" smtClean="0">
                <a:latin typeface="Times New Roman" panose="02020603050405020304" pitchFamily="18" charset="0"/>
                <a:cs typeface="Times New Roman" panose="02020603050405020304" pitchFamily="18" charset="0"/>
              </a:rPr>
              <a:t>. </a:t>
            </a:r>
          </a:p>
          <a:p>
            <a:pPr>
              <a:lnSpc>
                <a:spcPct val="150000"/>
              </a:lnSpc>
            </a:pPr>
            <a:r>
              <a:rPr lang="en-US" sz="2400" dirty="0" smtClean="0">
                <a:latin typeface="Times New Roman" panose="02020603050405020304" pitchFamily="18" charset="0"/>
                <a:cs typeface="Times New Roman" panose="02020603050405020304" pitchFamily="18" charset="0"/>
              </a:rPr>
              <a:t>. The soft tissues of the submandibular area and neck are most commonly involved in </a:t>
            </a:r>
            <a:r>
              <a:rPr lang="en-US" sz="2400" dirty="0" err="1" smtClean="0">
                <a:latin typeface="Times New Roman" panose="02020603050405020304" pitchFamily="18" charset="0"/>
                <a:cs typeface="Times New Roman" panose="02020603050405020304" pitchFamily="18" charset="0"/>
              </a:rPr>
              <a:t>cervicofacial</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actinomycosis</a:t>
            </a:r>
            <a:r>
              <a:rPr lang="en-US" sz="2400" dirty="0" smtClean="0">
                <a:latin typeface="Times New Roman" panose="02020603050405020304" pitchFamily="18" charset="0"/>
                <a:cs typeface="Times New Roman" panose="02020603050405020304" pitchFamily="18" charset="0"/>
              </a:rPr>
              <a:t> with development of swelling and multiple sinuses draining pus. . </a:t>
            </a:r>
            <a:r>
              <a:rPr lang="en-US" sz="2400" dirty="0" smtClean="0">
                <a:solidFill>
                  <a:srgbClr val="FF0000"/>
                </a:solidFill>
                <a:latin typeface="Times New Roman" panose="02020603050405020304" pitchFamily="18" charset="0"/>
                <a:cs typeface="Times New Roman" panose="02020603050405020304" pitchFamily="18" charset="0"/>
              </a:rPr>
              <a:t>.Granules </a:t>
            </a:r>
            <a:r>
              <a:rPr lang="en-US" sz="2400" dirty="0" smtClean="0">
                <a:latin typeface="Times New Roman" panose="02020603050405020304" pitchFamily="18" charset="0"/>
                <a:cs typeface="Times New Roman" panose="02020603050405020304" pitchFamily="18" charset="0"/>
              </a:rPr>
              <a:t>consisting of tangled meshes of gram positive filaments of </a:t>
            </a:r>
            <a:r>
              <a:rPr lang="en-US" sz="2400" dirty="0" err="1" smtClean="0">
                <a:latin typeface="Times New Roman" panose="02020603050405020304" pitchFamily="18" charset="0"/>
                <a:cs typeface="Times New Roman" panose="02020603050405020304" pitchFamily="18" charset="0"/>
              </a:rPr>
              <a:t>actinomyces</a:t>
            </a:r>
            <a:r>
              <a:rPr lang="en-US" sz="2400" dirty="0" smtClean="0">
                <a:latin typeface="Times New Roman" panose="02020603050405020304" pitchFamily="18" charset="0"/>
                <a:cs typeface="Times New Roman" panose="02020603050405020304" pitchFamily="18" charset="0"/>
              </a:rPr>
              <a:t> may be seen </a:t>
            </a:r>
            <a:r>
              <a:rPr lang="en-US" sz="2400" dirty="0" smtClean="0">
                <a:solidFill>
                  <a:srgbClr val="FF0000"/>
                </a:solidFill>
                <a:latin typeface="Times New Roman" panose="02020603050405020304" pitchFamily="18" charset="0"/>
                <a:cs typeface="Times New Roman" panose="02020603050405020304" pitchFamily="18" charset="0"/>
              </a:rPr>
              <a:t>clinically as sulfur granules </a:t>
            </a:r>
            <a:r>
              <a:rPr lang="en-US" sz="2400" dirty="0" smtClean="0">
                <a:latin typeface="Times New Roman" panose="02020603050405020304" pitchFamily="18" charset="0"/>
                <a:cs typeface="Times New Roman" panose="02020603050405020304" pitchFamily="18" charset="0"/>
              </a:rPr>
              <a:t>in pus.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484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49455"/>
            <a:ext cx="4926842" cy="3268206"/>
          </a:xfrm>
          <a:prstGeom prst="rect">
            <a:avLst/>
          </a:prstGeom>
        </p:spPr>
      </p:pic>
      <p:pic>
        <p:nvPicPr>
          <p:cNvPr id="3" name="Picture 2"/>
          <p:cNvPicPr>
            <a:picLocks noChangeAspect="1"/>
          </p:cNvPicPr>
          <p:nvPr/>
        </p:nvPicPr>
        <p:blipFill>
          <a:blip r:embed="rId3"/>
          <a:stretch>
            <a:fillRect/>
          </a:stretch>
        </p:blipFill>
        <p:spPr>
          <a:xfrm>
            <a:off x="5534491" y="838564"/>
            <a:ext cx="5092059" cy="3279097"/>
          </a:xfrm>
          <a:prstGeom prst="rect">
            <a:avLst/>
          </a:prstGeom>
        </p:spPr>
      </p:pic>
      <p:sp>
        <p:nvSpPr>
          <p:cNvPr id="4" name="Rectangle 3"/>
          <p:cNvSpPr/>
          <p:nvPr/>
        </p:nvSpPr>
        <p:spPr>
          <a:xfrm>
            <a:off x="1" y="4285286"/>
            <a:ext cx="12192000" cy="369332"/>
          </a:xfrm>
          <a:prstGeom prst="rect">
            <a:avLst/>
          </a:prstGeom>
        </p:spPr>
        <p:txBody>
          <a:bodyPr wrap="square">
            <a:spAutoFit/>
          </a:bodyPr>
          <a:lstStyle/>
          <a:p>
            <a:r>
              <a:rPr lang="en-US" dirty="0" err="1" smtClean="0"/>
              <a:t>Cervicofacial</a:t>
            </a:r>
            <a:r>
              <a:rPr lang="en-US" dirty="0" smtClean="0"/>
              <a:t> </a:t>
            </a:r>
            <a:r>
              <a:rPr lang="en-US" dirty="0" err="1" smtClean="0"/>
              <a:t>actinomycosis</a:t>
            </a:r>
            <a:r>
              <a:rPr lang="en-US" dirty="0" smtClean="0"/>
              <a:t>.                                                </a:t>
            </a:r>
            <a:r>
              <a:rPr lang="en-US" sz="1600" dirty="0" smtClean="0"/>
              <a:t>purulent exudate compose of neutrophils and calcified bacterial colonies</a:t>
            </a:r>
            <a:endParaRPr lang="en-US" sz="1600" dirty="0"/>
          </a:p>
        </p:txBody>
      </p:sp>
    </p:spTree>
    <p:extLst>
      <p:ext uri="{BB962C8B-B14F-4D97-AF65-F5344CB8AC3E}">
        <p14:creationId xmlns:p14="http://schemas.microsoft.com/office/powerpoint/2010/main" val="363432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546" y="313900"/>
            <a:ext cx="11864454" cy="3139321"/>
          </a:xfrm>
          <a:prstGeom prst="rect">
            <a:avLst/>
          </a:prstGeom>
        </p:spPr>
        <p:txBody>
          <a:bodyPr wrap="square">
            <a:spAutoFit/>
          </a:bodyPr>
          <a:lstStyle/>
          <a:p>
            <a:pPr algn="ctr">
              <a:lnSpc>
                <a:spcPct val="150000"/>
              </a:lnSpc>
            </a:pPr>
            <a:r>
              <a:rPr lang="en-US" sz="3200" dirty="0">
                <a:solidFill>
                  <a:srgbClr val="FF0000"/>
                </a:solidFill>
                <a:latin typeface="Times New Roman" panose="02020603050405020304" pitchFamily="18" charset="0"/>
                <a:cs typeface="Times New Roman" panose="02020603050405020304" pitchFamily="18" charset="0"/>
              </a:rPr>
              <a:t>VIRAL INFECTIONS </a:t>
            </a:r>
          </a:p>
          <a:p>
            <a:pPr>
              <a:lnSpc>
                <a:spcPct val="150000"/>
              </a:lnSpc>
            </a:pPr>
            <a:r>
              <a:rPr lang="en-US" sz="2800" dirty="0" err="1">
                <a:solidFill>
                  <a:srgbClr val="FF0000"/>
                </a:solidFill>
                <a:latin typeface="Times New Roman" panose="02020603050405020304" pitchFamily="18" charset="0"/>
                <a:cs typeface="Times New Roman" panose="02020603050405020304" pitchFamily="18" charset="0"/>
              </a:rPr>
              <a:t>Herpangina</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Coxsackie </a:t>
            </a:r>
            <a:r>
              <a:rPr lang="en-US" sz="2400" dirty="0">
                <a:latin typeface="Times New Roman" panose="02020603050405020304" pitchFamily="18" charset="0"/>
                <a:cs typeface="Times New Roman" panose="02020603050405020304" pitchFamily="18" charset="0"/>
              </a:rPr>
              <a:t>group A viruses are the cause of the disease</a:t>
            </a:r>
            <a:r>
              <a:rPr lang="en-US" sz="2400" dirty="0" smtClean="0">
                <a:latin typeface="Times New Roman" panose="02020603050405020304" pitchFamily="18" charset="0"/>
                <a:cs typeface="Times New Roman" panose="02020603050405020304" pitchFamily="18" charset="0"/>
              </a:rPr>
              <a:t>.</a:t>
            </a:r>
          </a:p>
          <a:p>
            <a:pPr>
              <a:lnSpc>
                <a:spcPct val="150000"/>
              </a:lnSpc>
            </a:pPr>
            <a:r>
              <a:rPr lang="en-US" sz="2400" dirty="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Coxsackie viruses are RNA viruses</a:t>
            </a:r>
            <a:r>
              <a:rPr lang="en-US" sz="2400" dirty="0" smtClean="0">
                <a:latin typeface="Times New Roman" panose="02020603050405020304" pitchFamily="18" charset="0"/>
                <a:cs typeface="Times New Roman" panose="02020603050405020304" pitchFamily="18" charset="0"/>
              </a:rPr>
              <a:t>.</a:t>
            </a:r>
          </a:p>
          <a:p>
            <a:pPr>
              <a:lnSpc>
                <a:spcPct val="150000"/>
              </a:lnSpc>
            </a:pPr>
            <a:r>
              <a:rPr lang="en-US" sz="2400" dirty="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It is most commonly seen in young children. </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1419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843" y="426830"/>
            <a:ext cx="11054686" cy="4616648"/>
          </a:xfrm>
          <a:prstGeom prst="rect">
            <a:avLst/>
          </a:prstGeom>
        </p:spPr>
        <p:txBody>
          <a:bodyPr wrap="square">
            <a:spAutoFit/>
          </a:bodyPr>
          <a:lstStyle/>
          <a:p>
            <a:pPr algn="just">
              <a:lnSpc>
                <a:spcPct val="150000"/>
              </a:lnSpc>
            </a:pPr>
            <a:r>
              <a:rPr lang="en-US" sz="2800" dirty="0" smtClean="0">
                <a:latin typeface="Times New Roman" panose="02020603050405020304" pitchFamily="18" charset="0"/>
                <a:cs typeface="Times New Roman" panose="02020603050405020304" pitchFamily="18" charset="0"/>
              </a:rPr>
              <a:t>INFECTIONS OF THE ORAL </a:t>
            </a:r>
            <a:r>
              <a:rPr lang="en-US" sz="2800" dirty="0" smtClean="0">
                <a:latin typeface="Times New Roman" panose="02020603050405020304" pitchFamily="18" charset="0"/>
                <a:cs typeface="Times New Roman" panose="02020603050405020304" pitchFamily="18" charset="0"/>
              </a:rPr>
              <a:t>CAVITY                                           L16</a:t>
            </a:r>
            <a:endParaRPr lang="en-US" sz="2800" dirty="0" smtClean="0">
              <a:latin typeface="Times New Roman" panose="02020603050405020304" pitchFamily="18" charset="0"/>
              <a:cs typeface="Times New Roman" panose="02020603050405020304" pitchFamily="18" charset="0"/>
            </a:endParaRPr>
          </a:p>
          <a:p>
            <a:pPr algn="just">
              <a:lnSpc>
                <a:spcPct val="150000"/>
              </a:lnSpc>
            </a:pPr>
            <a:r>
              <a:rPr lang="en-US" sz="2800" dirty="0" smtClean="0">
                <a:latin typeface="Times New Roman" panose="02020603050405020304" pitchFamily="18" charset="0"/>
                <a:cs typeface="Times New Roman" panose="02020603050405020304" pitchFamily="18" charset="0"/>
              </a:rPr>
              <a:t>    The oral mucosal infections can be caused by</a:t>
            </a:r>
          </a:p>
          <a:p>
            <a:pPr algn="just">
              <a:lnSpc>
                <a:spcPct val="150000"/>
              </a:lnSpc>
            </a:pPr>
            <a:r>
              <a:rPr lang="en-US" sz="2800" dirty="0" smtClean="0">
                <a:latin typeface="Times New Roman" panose="02020603050405020304" pitchFamily="18" charset="0"/>
                <a:cs typeface="Times New Roman" panose="02020603050405020304" pitchFamily="18" charset="0"/>
              </a:rPr>
              <a:t>.  bacteria, </a:t>
            </a:r>
          </a:p>
          <a:p>
            <a:pPr algn="just">
              <a:lnSpc>
                <a:spcPct val="150000"/>
              </a:lnSpc>
            </a:pPr>
            <a:r>
              <a:rPr lang="en-US" sz="2800" dirty="0" smtClean="0">
                <a:latin typeface="Times New Roman" panose="02020603050405020304" pitchFamily="18" charset="0"/>
                <a:cs typeface="Times New Roman" panose="02020603050405020304" pitchFamily="18" charset="0"/>
              </a:rPr>
              <a:t>. virus </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en-US" sz="2800" dirty="0" smtClean="0">
                <a:latin typeface="Times New Roman" panose="02020603050405020304" pitchFamily="18" charset="0"/>
                <a:cs typeface="Times New Roman" panose="02020603050405020304" pitchFamily="18" charset="0"/>
              </a:rPr>
              <a:t>. fungi </a:t>
            </a:r>
          </a:p>
          <a:p>
            <a:pPr algn="just">
              <a:lnSpc>
                <a:spcPct val="150000"/>
              </a:lnSpc>
            </a:pPr>
            <a:r>
              <a:rPr lang="en-US" sz="2800" dirty="0" smtClean="0">
                <a:latin typeface="Times New Roman" panose="02020603050405020304" pitchFamily="18" charset="0"/>
                <a:cs typeface="Times New Roman" panose="02020603050405020304" pitchFamily="18" charset="0"/>
              </a:rPr>
              <a:t>.  In most of the time it is due to </a:t>
            </a:r>
            <a:r>
              <a:rPr lang="en-US" sz="2800" dirty="0" smtClean="0">
                <a:solidFill>
                  <a:srgbClr val="FF0000"/>
                </a:solidFill>
                <a:latin typeface="Times New Roman" panose="02020603050405020304" pitchFamily="18" charset="0"/>
                <a:cs typeface="Times New Roman" panose="02020603050405020304" pitchFamily="18" charset="0"/>
              </a:rPr>
              <a:t>imbalance between the individual defense systems and the invading pathogen</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914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546" y="313900"/>
            <a:ext cx="11864454" cy="3970318"/>
          </a:xfrm>
          <a:prstGeom prst="rect">
            <a:avLst/>
          </a:prstGeom>
        </p:spPr>
        <p:txBody>
          <a:bodyPr wrap="square">
            <a:spAutoFit/>
          </a:bodyPr>
          <a:lstStyle/>
          <a:p>
            <a:pPr>
              <a:lnSpc>
                <a:spcPct val="150000"/>
              </a:lnSpc>
            </a:pPr>
            <a:r>
              <a:rPr lang="en-US" sz="2400" dirty="0" smtClean="0">
                <a:solidFill>
                  <a:srgbClr val="FF0000"/>
                </a:solidFill>
                <a:latin typeface="Times New Roman" panose="02020603050405020304" pitchFamily="18" charset="0"/>
                <a:cs typeface="Times New Roman" panose="02020603050405020304" pitchFamily="18" charset="0"/>
              </a:rPr>
              <a:t>Clinically</a:t>
            </a:r>
          </a:p>
          <a:p>
            <a:pPr>
              <a:lnSpc>
                <a:spcPct val="150000"/>
              </a:lnSpc>
            </a:pPr>
            <a:r>
              <a:rPr lang="en-US" sz="2400" dirty="0" smtClean="0">
                <a:latin typeface="Times New Roman" panose="02020603050405020304" pitchFamily="18" charset="0"/>
                <a:cs typeface="Times New Roman" panose="02020603050405020304" pitchFamily="18" charset="0"/>
              </a:rPr>
              <a:t>. It </a:t>
            </a:r>
            <a:r>
              <a:rPr lang="en-US" sz="2400" dirty="0">
                <a:latin typeface="Times New Roman" panose="02020603050405020304" pitchFamily="18" charset="0"/>
                <a:cs typeface="Times New Roman" panose="02020603050405020304" pitchFamily="18" charset="0"/>
              </a:rPr>
              <a:t>begins with sore throat, cough, low-grade fever, headache, vomiting, and abdominal pain. </a:t>
            </a: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patients soon exhibit small vesicles which rupture to form crops of ulcers, each showing a gray base and an inflamed periphery on the anterior </a:t>
            </a:r>
            <a:r>
              <a:rPr lang="en-US" sz="2400" dirty="0" err="1">
                <a:latin typeface="Times New Roman" panose="02020603050405020304" pitchFamily="18" charset="0"/>
                <a:cs typeface="Times New Roman" panose="02020603050405020304" pitchFamily="18" charset="0"/>
              </a:rPr>
              <a:t>faucial</a:t>
            </a:r>
            <a:r>
              <a:rPr lang="en-US" sz="2400" dirty="0">
                <a:latin typeface="Times New Roman" panose="02020603050405020304" pitchFamily="18" charset="0"/>
                <a:cs typeface="Times New Roman" panose="02020603050405020304" pitchFamily="18" charset="0"/>
              </a:rPr>
              <a:t> pillars and sometimes on the hard and soft palates, posterior pharyngeal wall, buccal mucosa; and tongue</a:t>
            </a:r>
            <a:r>
              <a:rPr lang="en-US" sz="2400" dirty="0" smtClean="0">
                <a:latin typeface="Times New Roman" panose="02020603050405020304" pitchFamily="18" charset="0"/>
                <a:cs typeface="Times New Roman" panose="02020603050405020304" pitchFamily="18" charset="0"/>
              </a:rPr>
              <a:t>.</a:t>
            </a:r>
          </a:p>
          <a:p>
            <a:pPr>
              <a:lnSpc>
                <a:spcPct val="150000"/>
              </a:lnSpc>
            </a:pP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Ulcers generally heal within 7–10 days.</a:t>
            </a:r>
          </a:p>
        </p:txBody>
      </p:sp>
      <p:pic>
        <p:nvPicPr>
          <p:cNvPr id="3" name="Picture 2"/>
          <p:cNvPicPr>
            <a:picLocks noChangeAspect="1"/>
          </p:cNvPicPr>
          <p:nvPr/>
        </p:nvPicPr>
        <p:blipFill>
          <a:blip r:embed="rId2"/>
          <a:stretch>
            <a:fillRect/>
          </a:stretch>
        </p:blipFill>
        <p:spPr>
          <a:xfrm>
            <a:off x="6851393" y="3162526"/>
            <a:ext cx="4749203" cy="3695474"/>
          </a:xfrm>
          <a:prstGeom prst="rect">
            <a:avLst/>
          </a:prstGeom>
        </p:spPr>
      </p:pic>
    </p:spTree>
    <p:extLst>
      <p:ext uri="{BB962C8B-B14F-4D97-AF65-F5344CB8AC3E}">
        <p14:creationId xmlns:p14="http://schemas.microsoft.com/office/powerpoint/2010/main" val="4021860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899" y="423081"/>
            <a:ext cx="11682483" cy="4431983"/>
          </a:xfrm>
          <a:prstGeom prst="rect">
            <a:avLst/>
          </a:prstGeom>
        </p:spPr>
        <p:txBody>
          <a:bodyPr wrap="square">
            <a:spAutoFit/>
          </a:bodyPr>
          <a:lstStyle/>
          <a:p>
            <a:pPr>
              <a:lnSpc>
                <a:spcPct val="150000"/>
              </a:lnSpc>
            </a:pPr>
            <a:r>
              <a:rPr lang="en-US" sz="2800" dirty="0">
                <a:solidFill>
                  <a:srgbClr val="FF0000"/>
                </a:solidFill>
                <a:latin typeface="Times New Roman" panose="02020603050405020304" pitchFamily="18" charset="0"/>
                <a:cs typeface="Times New Roman" panose="02020603050405020304" pitchFamily="18" charset="0"/>
              </a:rPr>
              <a:t>Hand, foot, and mouth disease </a:t>
            </a:r>
            <a:r>
              <a:rPr lang="en-US" sz="2400" dirty="0" smtClean="0">
                <a:latin typeface="Times New Roman" panose="02020603050405020304" pitchFamily="18" charset="0"/>
                <a:cs typeface="Times New Roman" panose="02020603050405020304" pitchFamily="18" charset="0"/>
              </a:rPr>
              <a:t>: </a:t>
            </a:r>
          </a:p>
          <a:p>
            <a:pPr>
              <a:lnSpc>
                <a:spcPct val="150000"/>
              </a:lnSpc>
            </a:pPr>
            <a:r>
              <a:rPr lang="en-US" sz="2400" dirty="0" smtClean="0">
                <a:latin typeface="Times New Roman" panose="02020603050405020304" pitchFamily="18" charset="0"/>
                <a:cs typeface="Times New Roman" panose="02020603050405020304" pitchFamily="18" charset="0"/>
              </a:rPr>
              <a:t>. It </a:t>
            </a:r>
            <a:r>
              <a:rPr lang="en-US" sz="2400" dirty="0">
                <a:latin typeface="Times New Roman" panose="02020603050405020304" pitchFamily="18" charset="0"/>
                <a:cs typeface="Times New Roman" panose="02020603050405020304" pitchFamily="18" charset="0"/>
              </a:rPr>
              <a:t>is caused by Coxsackie </a:t>
            </a:r>
            <a:r>
              <a:rPr lang="en-US" sz="2400" dirty="0" smtClean="0">
                <a:latin typeface="Times New Roman" panose="02020603050405020304" pitchFamily="18" charset="0"/>
                <a:cs typeface="Times New Roman" panose="02020603050405020304" pitchFamily="18" charset="0"/>
              </a:rPr>
              <a:t>A16</a:t>
            </a:r>
          </a:p>
          <a:p>
            <a:pPr>
              <a:lnSpc>
                <a:spcPct val="150000"/>
              </a:lnSpc>
            </a:pPr>
            <a:r>
              <a:rPr lang="en-US" sz="2400" dirty="0" smtClean="0">
                <a:latin typeface="Times New Roman" panose="02020603050405020304" pitchFamily="18" charset="0"/>
                <a:cs typeface="Times New Roman" panose="02020603050405020304" pitchFamily="18" charset="0"/>
              </a:rPr>
              <a:t>. Mostly </a:t>
            </a:r>
            <a:r>
              <a:rPr lang="en-US" sz="2400" dirty="0">
                <a:latin typeface="Times New Roman" panose="02020603050405020304" pitchFamily="18" charset="0"/>
                <a:cs typeface="Times New Roman" panose="02020603050405020304" pitchFamily="18" charset="0"/>
              </a:rPr>
              <a:t>affecting young children.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It </a:t>
            </a:r>
            <a:r>
              <a:rPr lang="en-US" sz="2400" dirty="0">
                <a:latin typeface="Times New Roman" panose="02020603050405020304" pitchFamily="18" charset="0"/>
                <a:cs typeface="Times New Roman" panose="02020603050405020304" pitchFamily="18" charset="0"/>
              </a:rPr>
              <a:t>is characterized by the appearance of vesicular lesions of the skin, particularly involving the hands and feet.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The </a:t>
            </a:r>
            <a:r>
              <a:rPr lang="en-US" sz="2400" dirty="0">
                <a:latin typeface="Times New Roman" panose="02020603050405020304" pitchFamily="18" charset="0"/>
                <a:cs typeface="Times New Roman" panose="02020603050405020304" pitchFamily="18" charset="0"/>
              </a:rPr>
              <a:t>patients commonly manifest anorexia, low-grade fever, and sometimes lymphadenopathy, nausea, and vomiting. </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5094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899" y="423081"/>
            <a:ext cx="11682483" cy="1569660"/>
          </a:xfrm>
          <a:prstGeom prst="rect">
            <a:avLst/>
          </a:prstGeom>
        </p:spPr>
        <p:txBody>
          <a:bodyPr wrap="square">
            <a:spAutoFit/>
          </a:bodyPr>
          <a:lstStyle/>
          <a:p>
            <a:pPr>
              <a:lnSpc>
                <a:spcPct val="150000"/>
              </a:lnSpc>
            </a:pPr>
            <a:r>
              <a:rPr lang="en-US" sz="2400" dirty="0" smtClean="0">
                <a:latin typeface="Times New Roman" panose="02020603050405020304" pitchFamily="18" charset="0"/>
                <a:cs typeface="Times New Roman" panose="02020603050405020304" pitchFamily="18" charset="0"/>
              </a:rPr>
              <a:t>. The </a:t>
            </a:r>
            <a:r>
              <a:rPr lang="en-US" sz="2400" dirty="0">
                <a:latin typeface="Times New Roman" panose="02020603050405020304" pitchFamily="18" charset="0"/>
                <a:cs typeface="Times New Roman" panose="02020603050405020304" pitchFamily="18" charset="0"/>
              </a:rPr>
              <a:t>most common sites for the oral lesions are the hard palate, tongue, and buccal mucosa, and pharynx, including the tonsils.</a:t>
            </a:r>
          </a:p>
          <a:p>
            <a:endParaRPr lang="en-US"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561929" y="1754964"/>
            <a:ext cx="10532069" cy="4850551"/>
          </a:xfrm>
          <a:prstGeom prst="rect">
            <a:avLst/>
          </a:prstGeom>
        </p:spPr>
      </p:pic>
    </p:spTree>
    <p:extLst>
      <p:ext uri="{BB962C8B-B14F-4D97-AF65-F5344CB8AC3E}">
        <p14:creationId xmlns:p14="http://schemas.microsoft.com/office/powerpoint/2010/main" val="1415106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364" y="136478"/>
            <a:ext cx="11641540" cy="4708981"/>
          </a:xfrm>
          <a:prstGeom prst="rect">
            <a:avLst/>
          </a:prstGeom>
        </p:spPr>
        <p:txBody>
          <a:bodyPr wrap="square">
            <a:spAutoFit/>
          </a:bodyPr>
          <a:lstStyle/>
          <a:p>
            <a:pPr>
              <a:lnSpc>
                <a:spcPct val="150000"/>
              </a:lnSpc>
            </a:pPr>
            <a:r>
              <a:rPr lang="en-US" sz="2800" dirty="0" smtClean="0">
                <a:solidFill>
                  <a:srgbClr val="FF0000"/>
                </a:solidFill>
                <a:latin typeface="Times New Roman" panose="02020603050405020304" pitchFamily="18" charset="0"/>
                <a:cs typeface="Times New Roman" panose="02020603050405020304" pitchFamily="18" charset="0"/>
              </a:rPr>
              <a:t>Measles</a:t>
            </a:r>
          </a:p>
          <a:p>
            <a:pPr>
              <a:lnSpc>
                <a:spcPct val="150000"/>
              </a:lnSpc>
            </a:pPr>
            <a:r>
              <a:rPr lang="en-US" sz="2800" dirty="0" smtClean="0">
                <a:solidFill>
                  <a:srgbClr val="FF0000"/>
                </a:solidFill>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Acute </a:t>
            </a:r>
            <a:r>
              <a:rPr lang="en-US" sz="2400" dirty="0">
                <a:latin typeface="Times New Roman" panose="02020603050405020304" pitchFamily="18" charset="0"/>
                <a:cs typeface="Times New Roman" panose="02020603050405020304" pitchFamily="18" charset="0"/>
              </a:rPr>
              <a:t>contagious viral infection, primarily affecting children, caused by paramyxovirus which is a RNA virus.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Prodromal </a:t>
            </a:r>
            <a:r>
              <a:rPr lang="en-US" sz="2400" dirty="0">
                <a:latin typeface="Times New Roman" panose="02020603050405020304" pitchFamily="18" charset="0"/>
                <a:cs typeface="Times New Roman" panose="02020603050405020304" pitchFamily="18" charset="0"/>
              </a:rPr>
              <a:t>symptoms are infection of the entire respiratory tract accompany by the appearance of Koplik’s spots on the buccal mucosa opposite the molar teeth and appear as white spots against an erythematous back ground, frequently occurring two to three days before the cutaneous infection.</a:t>
            </a:r>
          </a:p>
          <a:p>
            <a:pPr>
              <a:lnSpc>
                <a:spcPct val="150000"/>
              </a:lnSpc>
            </a:pPr>
            <a:endParaRPr lang="en-US"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5818865" y="3693902"/>
            <a:ext cx="4048095" cy="3164098"/>
          </a:xfrm>
          <a:prstGeom prst="rect">
            <a:avLst/>
          </a:prstGeom>
        </p:spPr>
      </p:pic>
      <p:sp>
        <p:nvSpPr>
          <p:cNvPr id="4" name="Rectangle 3"/>
          <p:cNvSpPr/>
          <p:nvPr/>
        </p:nvSpPr>
        <p:spPr>
          <a:xfrm>
            <a:off x="3825921" y="5482397"/>
            <a:ext cx="1493679" cy="369332"/>
          </a:xfrm>
          <a:prstGeom prst="rect">
            <a:avLst/>
          </a:prstGeom>
        </p:spPr>
        <p:txBody>
          <a:bodyPr wrap="none">
            <a:spAutoFit/>
          </a:bodyPr>
          <a:lstStyle/>
          <a:p>
            <a:r>
              <a:rPr lang="en-US" dirty="0"/>
              <a:t>Koplik’s spots </a:t>
            </a:r>
          </a:p>
        </p:txBody>
      </p:sp>
    </p:spTree>
    <p:extLst>
      <p:ext uri="{BB962C8B-B14F-4D97-AF65-F5344CB8AC3E}">
        <p14:creationId xmlns:p14="http://schemas.microsoft.com/office/powerpoint/2010/main" val="2842998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364" y="136478"/>
            <a:ext cx="11641540" cy="4062651"/>
          </a:xfrm>
          <a:prstGeom prst="rect">
            <a:avLst/>
          </a:prstGeom>
        </p:spPr>
        <p:txBody>
          <a:bodyPr wrap="square">
            <a:spAutoFit/>
          </a:bodyPr>
          <a:lstStyle/>
          <a:p>
            <a:pPr>
              <a:lnSpc>
                <a:spcPct val="150000"/>
              </a:lnSpc>
            </a:pPr>
            <a:r>
              <a:rPr lang="en-US" sz="2800" dirty="0" smtClean="0">
                <a:solidFill>
                  <a:srgbClr val="FF0000"/>
                </a:solidFill>
                <a:latin typeface="Times New Roman" panose="02020603050405020304" pitchFamily="18" charset="0"/>
                <a:cs typeface="Times New Roman" panose="02020603050405020304" pitchFamily="18" charset="0"/>
              </a:rPr>
              <a:t>Clinically</a:t>
            </a:r>
            <a:r>
              <a:rPr lang="en-US" sz="2400" dirty="0" smtClean="0">
                <a:latin typeface="Times New Roman" panose="02020603050405020304" pitchFamily="18" charset="0"/>
                <a:cs typeface="Times New Roman" panose="02020603050405020304" pitchFamily="18" charset="0"/>
              </a:rPr>
              <a:t> </a:t>
            </a:r>
          </a:p>
          <a:p>
            <a:pPr>
              <a:lnSpc>
                <a:spcPct val="150000"/>
              </a:lnSpc>
            </a:pPr>
            <a:r>
              <a:rPr lang="en-US" sz="2400" dirty="0">
                <a:latin typeface="Times New Roman" panose="02020603050405020304" pitchFamily="18" charset="0"/>
                <a:cs typeface="Times New Roman" panose="02020603050405020304" pitchFamily="18" charset="0"/>
              </a:rPr>
              <a:t>M</a:t>
            </a:r>
            <a:r>
              <a:rPr lang="en-US" sz="2400" dirty="0" smtClean="0">
                <a:latin typeface="Times New Roman" panose="02020603050405020304" pitchFamily="18" charset="0"/>
                <a:cs typeface="Times New Roman" panose="02020603050405020304" pitchFamily="18" charset="0"/>
              </a:rPr>
              <a:t>easles </a:t>
            </a:r>
            <a:r>
              <a:rPr lang="en-US" sz="2400" dirty="0">
                <a:latin typeface="Times New Roman" panose="02020603050405020304" pitchFamily="18" charset="0"/>
                <a:cs typeface="Times New Roman" panose="02020603050405020304" pitchFamily="18" charset="0"/>
              </a:rPr>
              <a:t>characterized by the onset of fever, malaise, cough, and eruptive lesions of the skin and oral mucosa</a:t>
            </a:r>
            <a:r>
              <a:rPr lang="en-US" sz="2400" dirty="0" smtClean="0">
                <a:latin typeface="Times New Roman" panose="02020603050405020304" pitchFamily="18" charset="0"/>
                <a:cs typeface="Times New Roman" panose="02020603050405020304" pitchFamily="18" charset="0"/>
              </a:rPr>
              <a:t>.</a:t>
            </a:r>
          </a:p>
          <a:p>
            <a:pPr>
              <a:lnSpc>
                <a:spcPct val="150000"/>
              </a:lnSpc>
            </a:pPr>
            <a:r>
              <a:rPr lang="en-US" sz="2400" dirty="0" smtClean="0">
                <a:latin typeface="Times New Roman" panose="02020603050405020304" pitchFamily="18" charset="0"/>
                <a:cs typeface="Times New Roman" panose="02020603050405020304" pitchFamily="18" charset="0"/>
              </a:rPr>
              <a:t> . Skin </a:t>
            </a:r>
            <a:r>
              <a:rPr lang="en-US" sz="2400" dirty="0">
                <a:latin typeface="Times New Roman" panose="02020603050405020304" pitchFamily="18" charset="0"/>
                <a:cs typeface="Times New Roman" panose="02020603050405020304" pitchFamily="18" charset="0"/>
              </a:rPr>
              <a:t>small macules and papules usually begin on the face and spread to the neck, chest, back, and the extremities.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Within </a:t>
            </a:r>
            <a:r>
              <a:rPr lang="en-US" sz="2400" dirty="0">
                <a:latin typeface="Times New Roman" panose="02020603050405020304" pitchFamily="18" charset="0"/>
                <a:cs typeface="Times New Roman" panose="02020603050405020304" pitchFamily="18" charset="0"/>
              </a:rPr>
              <a:t>a few days the papules develop into vesicles, they rupture and form ulcers, ulceration of the oral mucosa and pharynx is rather common.</a:t>
            </a:r>
          </a:p>
        </p:txBody>
      </p:sp>
      <p:pic>
        <p:nvPicPr>
          <p:cNvPr id="4" name="Picture 3"/>
          <p:cNvPicPr>
            <a:picLocks noChangeAspect="1"/>
          </p:cNvPicPr>
          <p:nvPr/>
        </p:nvPicPr>
        <p:blipFill>
          <a:blip r:embed="rId2"/>
          <a:stretch>
            <a:fillRect/>
          </a:stretch>
        </p:blipFill>
        <p:spPr>
          <a:xfrm>
            <a:off x="8093122" y="3548418"/>
            <a:ext cx="3716308" cy="3309582"/>
          </a:xfrm>
          <a:prstGeom prst="rect">
            <a:avLst/>
          </a:prstGeom>
        </p:spPr>
      </p:pic>
    </p:spTree>
    <p:extLst>
      <p:ext uri="{BB962C8B-B14F-4D97-AF65-F5344CB8AC3E}">
        <p14:creationId xmlns:p14="http://schemas.microsoft.com/office/powerpoint/2010/main" val="1068021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0752" y="709393"/>
            <a:ext cx="9976514" cy="4401205"/>
          </a:xfrm>
          <a:prstGeom prst="rect">
            <a:avLst/>
          </a:prstGeom>
        </p:spPr>
        <p:txBody>
          <a:bodyPr wrap="square">
            <a:spAutoFit/>
          </a:bodyPr>
          <a:lstStyle/>
          <a:p>
            <a:pPr>
              <a:lnSpc>
                <a:spcPct val="200000"/>
              </a:lnSpc>
            </a:pPr>
            <a:r>
              <a:rPr lang="en-US" sz="2800" dirty="0">
                <a:solidFill>
                  <a:srgbClr val="FF0000"/>
                </a:solidFill>
                <a:latin typeface="Times New Roman" panose="02020603050405020304" pitchFamily="18" charset="0"/>
                <a:cs typeface="Times New Roman" panose="02020603050405020304" pitchFamily="18" charset="0"/>
              </a:rPr>
              <a:t>Herpetic </a:t>
            </a:r>
            <a:r>
              <a:rPr lang="en-US" sz="2800" dirty="0" smtClean="0">
                <a:solidFill>
                  <a:srgbClr val="FF0000"/>
                </a:solidFill>
                <a:latin typeface="Times New Roman" panose="02020603050405020304" pitchFamily="18" charset="0"/>
                <a:cs typeface="Times New Roman" panose="02020603050405020304" pitchFamily="18" charset="0"/>
              </a:rPr>
              <a:t>stomatitis                                                                     L17</a:t>
            </a:r>
            <a:endParaRPr lang="en-US" sz="2800" dirty="0" smtClean="0">
              <a:solidFill>
                <a:srgbClr val="FF0000"/>
              </a:solidFill>
              <a:latin typeface="Times New Roman" panose="02020603050405020304" pitchFamily="18" charset="0"/>
              <a:cs typeface="Times New Roman" panose="02020603050405020304" pitchFamily="18" charset="0"/>
            </a:endParaRPr>
          </a:p>
          <a:p>
            <a:pPr>
              <a:lnSpc>
                <a:spcPct val="200000"/>
              </a:lnSpc>
            </a:pPr>
            <a:r>
              <a:rPr lang="en-US" sz="2800" dirty="0" smtClean="0">
                <a:solidFill>
                  <a:srgbClr val="FF0000"/>
                </a:solidFill>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Herpes </a:t>
            </a:r>
            <a:r>
              <a:rPr lang="en-US" sz="2400" dirty="0">
                <a:latin typeface="Times New Roman" panose="02020603050405020304" pitchFamily="18" charset="0"/>
                <a:cs typeface="Times New Roman" panose="02020603050405020304" pitchFamily="18" charset="0"/>
              </a:rPr>
              <a:t>simplex viruses (HSV) are DNA viruses of two different types: </a:t>
            </a:r>
            <a:endParaRPr lang="en-US" sz="2400" dirty="0" smtClean="0">
              <a:latin typeface="Times New Roman" panose="02020603050405020304" pitchFamily="18" charset="0"/>
              <a:cs typeface="Times New Roman" panose="02020603050405020304" pitchFamily="18" charset="0"/>
            </a:endParaRPr>
          </a:p>
          <a:p>
            <a:pPr>
              <a:lnSpc>
                <a:spcPct val="200000"/>
              </a:lnSpc>
            </a:pPr>
            <a:r>
              <a:rPr lang="en-US" sz="2400" dirty="0" smtClean="0">
                <a:latin typeface="Times New Roman" panose="02020603050405020304" pitchFamily="18" charset="0"/>
                <a:cs typeface="Times New Roman" panose="02020603050405020304" pitchFamily="18" charset="0"/>
              </a:rPr>
              <a:t>type </a:t>
            </a:r>
            <a:r>
              <a:rPr lang="en-US" sz="2400" dirty="0">
                <a:latin typeface="Times New Roman" panose="02020603050405020304" pitchFamily="18" charset="0"/>
                <a:cs typeface="Times New Roman" panose="02020603050405020304" pitchFamily="18" charset="0"/>
              </a:rPr>
              <a:t>1 and type 2.  </a:t>
            </a:r>
            <a:endParaRPr lang="en-US" sz="2400" dirty="0" smtClean="0">
              <a:latin typeface="Times New Roman" panose="02020603050405020304" pitchFamily="18" charset="0"/>
              <a:cs typeface="Times New Roman" panose="02020603050405020304" pitchFamily="18" charset="0"/>
            </a:endParaRPr>
          </a:p>
          <a:p>
            <a:pPr>
              <a:lnSpc>
                <a:spcPct val="200000"/>
              </a:lnSpc>
            </a:pPr>
            <a:r>
              <a:rPr lang="en-US" sz="2400" dirty="0" smtClean="0">
                <a:latin typeface="Times New Roman" panose="02020603050405020304" pitchFamily="18" charset="0"/>
                <a:cs typeface="Times New Roman" panose="02020603050405020304" pitchFamily="18" charset="0"/>
              </a:rPr>
              <a:t>HSV-1 </a:t>
            </a:r>
            <a:r>
              <a:rPr lang="en-US" sz="2400" dirty="0">
                <a:latin typeface="Times New Roman" panose="02020603050405020304" pitchFamily="18" charset="0"/>
                <a:cs typeface="Times New Roman" panose="02020603050405020304" pitchFamily="18" charset="0"/>
              </a:rPr>
              <a:t>predominantly affects the face, lips, the oral </a:t>
            </a:r>
            <a:r>
              <a:rPr lang="en-US" sz="2400" dirty="0" smtClean="0">
                <a:latin typeface="Times New Roman" panose="02020603050405020304" pitchFamily="18" charset="0"/>
                <a:cs typeface="Times New Roman" panose="02020603050405020304" pitchFamily="18" charset="0"/>
              </a:rPr>
              <a:t>cavity.</a:t>
            </a:r>
          </a:p>
          <a:p>
            <a:pPr>
              <a:lnSpc>
                <a:spcPct val="200000"/>
              </a:lnSpc>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HSV-2 usually affects the genitals.</a:t>
            </a:r>
          </a:p>
          <a:p>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53154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829" y="149835"/>
            <a:ext cx="11505063" cy="5078313"/>
          </a:xfrm>
          <a:prstGeom prst="rect">
            <a:avLst/>
          </a:prstGeom>
        </p:spPr>
        <p:txBody>
          <a:bodyPr wrap="square">
            <a:spAutoFit/>
          </a:bodyPr>
          <a:lstStyle/>
          <a:p>
            <a:pPr>
              <a:lnSpc>
                <a:spcPct val="150000"/>
              </a:lnSpc>
            </a:pPr>
            <a:r>
              <a:rPr lang="en-US" sz="2400" dirty="0" smtClean="0">
                <a:latin typeface="Times New Roman" panose="02020603050405020304" pitchFamily="18" charset="0"/>
                <a:cs typeface="Times New Roman" panose="02020603050405020304" pitchFamily="18" charset="0"/>
              </a:rPr>
              <a:t>Primary </a:t>
            </a:r>
            <a:r>
              <a:rPr lang="en-US" sz="2400" dirty="0">
                <a:latin typeface="Times New Roman" panose="02020603050405020304" pitchFamily="18" charset="0"/>
                <a:cs typeface="Times New Roman" panose="02020603050405020304" pitchFamily="18" charset="0"/>
              </a:rPr>
              <a:t>herpetic infection with HSV-1 is a common oral disease, </a:t>
            </a:r>
            <a:r>
              <a:rPr lang="en-US" sz="2400" dirty="0">
                <a:solidFill>
                  <a:srgbClr val="FF0000"/>
                </a:solidFill>
                <a:latin typeface="Times New Roman" panose="02020603050405020304" pitchFamily="18" charset="0"/>
                <a:cs typeface="Times New Roman" panose="02020603050405020304" pitchFamily="18" charset="0"/>
              </a:rPr>
              <a:t>rarely</a:t>
            </a:r>
            <a:r>
              <a:rPr lang="en-US" sz="2400" dirty="0">
                <a:latin typeface="Times New Roman" panose="02020603050405020304" pitchFamily="18" charset="0"/>
                <a:cs typeface="Times New Roman" panose="02020603050405020304" pitchFamily="18" charset="0"/>
              </a:rPr>
              <a:t> occurs before the age of </a:t>
            </a:r>
            <a:r>
              <a:rPr lang="en-US" sz="2400" dirty="0">
                <a:solidFill>
                  <a:srgbClr val="FF0000"/>
                </a:solidFill>
                <a:latin typeface="Times New Roman" panose="02020603050405020304" pitchFamily="18" charset="0"/>
                <a:cs typeface="Times New Roman" panose="02020603050405020304" pitchFamily="18" charset="0"/>
              </a:rPr>
              <a:t>six months</a:t>
            </a:r>
            <a:r>
              <a:rPr lang="en-US" sz="2400" dirty="0">
                <a:latin typeface="Times New Roman" panose="02020603050405020304" pitchFamily="18" charset="0"/>
                <a:cs typeface="Times New Roman" panose="02020603050405020304" pitchFamily="18" charset="0"/>
              </a:rPr>
              <a:t>, apparently because of the presence of </a:t>
            </a:r>
            <a:r>
              <a:rPr lang="en-US" sz="2400" dirty="0">
                <a:solidFill>
                  <a:srgbClr val="FF0000"/>
                </a:solidFill>
                <a:latin typeface="Times New Roman" panose="02020603050405020304" pitchFamily="18" charset="0"/>
                <a:cs typeface="Times New Roman" panose="02020603050405020304" pitchFamily="18" charset="0"/>
              </a:rPr>
              <a:t>circulating antibodies in the infant derived from the mother. </a:t>
            </a:r>
            <a:endParaRPr lang="en-US" sz="2400" dirty="0" smtClean="0">
              <a:solidFill>
                <a:srgbClr val="FF0000"/>
              </a:solidFill>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disease occurring in children is frequently the </a:t>
            </a:r>
            <a:r>
              <a:rPr lang="en-US" sz="2400" dirty="0">
                <a:solidFill>
                  <a:srgbClr val="FF0000"/>
                </a:solidFill>
                <a:latin typeface="Times New Roman" panose="02020603050405020304" pitchFamily="18" charset="0"/>
                <a:cs typeface="Times New Roman" panose="02020603050405020304" pitchFamily="18" charset="0"/>
              </a:rPr>
              <a:t>primary</a:t>
            </a:r>
            <a:r>
              <a:rPr lang="en-US" sz="2400" dirty="0">
                <a:latin typeface="Times New Roman" panose="02020603050405020304" pitchFamily="18" charset="0"/>
                <a:cs typeface="Times New Roman" panose="02020603050405020304" pitchFamily="18" charset="0"/>
              </a:rPr>
              <a:t> attack and is characterized by </a:t>
            </a:r>
            <a:r>
              <a:rPr lang="en-US" sz="2400" dirty="0" smtClean="0">
                <a:latin typeface="Times New Roman" panose="02020603050405020304" pitchFamily="18" charset="0"/>
                <a:cs typeface="Times New Roman" panose="02020603050405020304" pitchFamily="18" charset="0"/>
              </a:rPr>
              <a:t> . .Development </a:t>
            </a:r>
            <a:r>
              <a:rPr lang="en-US" sz="2400" dirty="0">
                <a:latin typeface="Times New Roman" panose="02020603050405020304" pitchFamily="18" charset="0"/>
                <a:cs typeface="Times New Roman" panose="02020603050405020304" pitchFamily="18" charset="0"/>
              </a:rPr>
              <a:t>of fever, headache, pain upon </a:t>
            </a:r>
            <a:r>
              <a:rPr lang="en-US" sz="2400" dirty="0" smtClean="0">
                <a:latin typeface="Times New Roman" panose="02020603050405020304" pitchFamily="18" charset="0"/>
                <a:cs typeface="Times New Roman" panose="02020603050405020304" pitchFamily="18" charset="0"/>
              </a:rPr>
              <a:t>swallowing.</a:t>
            </a:r>
          </a:p>
          <a:p>
            <a:pPr>
              <a:lnSpc>
                <a:spcPct val="150000"/>
              </a:lnSpc>
            </a:pPr>
            <a:r>
              <a:rPr lang="en-US" sz="2400" dirty="0" smtClean="0">
                <a:latin typeface="Times New Roman" panose="02020603050405020304" pitchFamily="18" charset="0"/>
                <a:cs typeface="Times New Roman" panose="02020603050405020304" pitchFamily="18" charset="0"/>
              </a:rPr>
              <a:t>. regional </a:t>
            </a:r>
            <a:r>
              <a:rPr lang="en-US" sz="2400" dirty="0">
                <a:latin typeface="Times New Roman" panose="02020603050405020304" pitchFamily="18" charset="0"/>
                <a:cs typeface="Times New Roman" panose="02020603050405020304" pitchFamily="18" charset="0"/>
              </a:rPr>
              <a:t>lymphadenopathy.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Within </a:t>
            </a:r>
            <a:r>
              <a:rPr lang="en-US" sz="2400" dirty="0">
                <a:latin typeface="Times New Roman" panose="02020603050405020304" pitchFamily="18" charset="0"/>
                <a:cs typeface="Times New Roman" panose="02020603050405020304" pitchFamily="18" charset="0"/>
              </a:rPr>
              <a:t>a few days, the mouth becomes painful and the gingiva which is intensely inflamed appears erythematous and edematous.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The </a:t>
            </a:r>
            <a:r>
              <a:rPr lang="en-US" sz="2400" dirty="0">
                <a:latin typeface="Times New Roman" panose="02020603050405020304" pitchFamily="18" charset="0"/>
                <a:cs typeface="Times New Roman" panose="02020603050405020304" pitchFamily="18" charset="0"/>
              </a:rPr>
              <a:t>lips, tongue, buccal mucosa, palate, pharynx, and tonsils may also be involved. </a:t>
            </a:r>
          </a:p>
        </p:txBody>
      </p:sp>
    </p:spTree>
    <p:extLst>
      <p:ext uri="{BB962C8B-B14F-4D97-AF65-F5344CB8AC3E}">
        <p14:creationId xmlns:p14="http://schemas.microsoft.com/office/powerpoint/2010/main" val="2174176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068" y="900462"/>
            <a:ext cx="11505063" cy="579967"/>
          </a:xfrm>
          <a:prstGeom prst="rect">
            <a:avLst/>
          </a:prstGeom>
        </p:spPr>
        <p:txBody>
          <a:bodyPr wrap="square">
            <a:spAutoFit/>
          </a:bodyPr>
          <a:lstStyle/>
          <a:p>
            <a:pPr>
              <a:lnSpc>
                <a:spcPct val="150000"/>
              </a:lnSpc>
            </a:pPr>
            <a:r>
              <a:rPr lang="en-US" sz="2400" dirty="0" smtClean="0">
                <a:latin typeface="Times New Roman" panose="02020603050405020304" pitchFamily="18" charset="0"/>
                <a:cs typeface="Times New Roman" panose="02020603050405020304" pitchFamily="18" charset="0"/>
              </a:rPr>
              <a:t>. The </a:t>
            </a:r>
            <a:r>
              <a:rPr lang="en-US" sz="2400" dirty="0">
                <a:latin typeface="Times New Roman" panose="02020603050405020304" pitchFamily="18" charset="0"/>
                <a:cs typeface="Times New Roman" panose="02020603050405020304" pitchFamily="18" charset="0"/>
              </a:rPr>
              <a:t>lips, tongue, buccal mucosa, palate, pharynx, and tonsils may also be involved. </a:t>
            </a:r>
          </a:p>
        </p:txBody>
      </p:sp>
      <p:pic>
        <p:nvPicPr>
          <p:cNvPr id="3" name="Picture 2"/>
          <p:cNvPicPr>
            <a:picLocks noChangeAspect="1"/>
          </p:cNvPicPr>
          <p:nvPr/>
        </p:nvPicPr>
        <p:blipFill>
          <a:blip r:embed="rId2"/>
          <a:stretch>
            <a:fillRect/>
          </a:stretch>
        </p:blipFill>
        <p:spPr>
          <a:xfrm>
            <a:off x="191068" y="2871928"/>
            <a:ext cx="3431912" cy="2764597"/>
          </a:xfrm>
          <a:prstGeom prst="rect">
            <a:avLst/>
          </a:prstGeom>
        </p:spPr>
      </p:pic>
      <p:pic>
        <p:nvPicPr>
          <p:cNvPr id="4" name="Picture 3"/>
          <p:cNvPicPr>
            <a:picLocks noChangeAspect="1"/>
          </p:cNvPicPr>
          <p:nvPr/>
        </p:nvPicPr>
        <p:blipFill>
          <a:blip r:embed="rId3"/>
          <a:stretch>
            <a:fillRect/>
          </a:stretch>
        </p:blipFill>
        <p:spPr>
          <a:xfrm>
            <a:off x="3932404" y="2798389"/>
            <a:ext cx="3882233" cy="2911674"/>
          </a:xfrm>
          <a:prstGeom prst="rect">
            <a:avLst/>
          </a:prstGeom>
        </p:spPr>
      </p:pic>
      <p:pic>
        <p:nvPicPr>
          <p:cNvPr id="5" name="Picture 4"/>
          <p:cNvPicPr>
            <a:picLocks noChangeAspect="1"/>
          </p:cNvPicPr>
          <p:nvPr/>
        </p:nvPicPr>
        <p:blipFill>
          <a:blip r:embed="rId4"/>
          <a:stretch>
            <a:fillRect/>
          </a:stretch>
        </p:blipFill>
        <p:spPr>
          <a:xfrm>
            <a:off x="8124062" y="2798389"/>
            <a:ext cx="3584368" cy="2838135"/>
          </a:xfrm>
          <a:prstGeom prst="rect">
            <a:avLst/>
          </a:prstGeom>
        </p:spPr>
      </p:pic>
      <p:sp>
        <p:nvSpPr>
          <p:cNvPr id="6" name="Rectangle 5"/>
          <p:cNvSpPr/>
          <p:nvPr/>
        </p:nvSpPr>
        <p:spPr>
          <a:xfrm>
            <a:off x="4019208" y="6369671"/>
            <a:ext cx="3708624" cy="369332"/>
          </a:xfrm>
          <a:prstGeom prst="rect">
            <a:avLst/>
          </a:prstGeom>
        </p:spPr>
        <p:txBody>
          <a:bodyPr wrap="square">
            <a:spAutoFit/>
          </a:bodyPr>
          <a:lstStyle/>
          <a:p>
            <a:r>
              <a:rPr lang="en-US" dirty="0"/>
              <a:t>Primary herpetic gingivostomatitis</a:t>
            </a:r>
          </a:p>
        </p:txBody>
      </p:sp>
    </p:spTree>
    <p:extLst>
      <p:ext uri="{BB962C8B-B14F-4D97-AF65-F5344CB8AC3E}">
        <p14:creationId xmlns:p14="http://schemas.microsoft.com/office/powerpoint/2010/main" val="2438751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829" y="149835"/>
            <a:ext cx="11505063" cy="4524315"/>
          </a:xfrm>
          <a:prstGeom prst="rect">
            <a:avLst/>
          </a:prstGeom>
        </p:spPr>
        <p:txBody>
          <a:bodyPr wrap="square">
            <a:spAutoFit/>
          </a:bodyPr>
          <a:lstStyle/>
          <a:p>
            <a:pPr>
              <a:lnSpc>
                <a:spcPct val="150000"/>
              </a:lnSpc>
            </a:pPr>
            <a:r>
              <a:rPr lang="en-US" sz="2400" dirty="0" smtClean="0">
                <a:latin typeface="Times New Roman" panose="02020603050405020304" pitchFamily="18" charset="0"/>
                <a:cs typeface="Times New Roman" panose="02020603050405020304" pitchFamily="18" charset="0"/>
              </a:rPr>
              <a:t>. Shortly</a:t>
            </a:r>
            <a:r>
              <a:rPr lang="en-US" sz="2400" dirty="0">
                <a:latin typeface="Times New Roman" panose="02020603050405020304" pitchFamily="18" charset="0"/>
                <a:cs typeface="Times New Roman" panose="02020603050405020304" pitchFamily="18" charset="0"/>
              </a:rPr>
              <a:t>, yellowish, fluid-filled vesicles develop.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These </a:t>
            </a:r>
            <a:r>
              <a:rPr lang="en-US" sz="2400" dirty="0">
                <a:latin typeface="Times New Roman" panose="02020603050405020304" pitchFamily="18" charset="0"/>
                <a:cs typeface="Times New Roman" panose="02020603050405020304" pitchFamily="18" charset="0"/>
              </a:rPr>
              <a:t>vesicles rupture and form shallow, ragged, extremely painful ulcers covered by a gray membrane and surrounded by an erythematous halo.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It </a:t>
            </a:r>
            <a:r>
              <a:rPr lang="en-US" sz="2400" dirty="0">
                <a:latin typeface="Times New Roman" panose="02020603050405020304" pitchFamily="18" charset="0"/>
                <a:cs typeface="Times New Roman" panose="02020603050405020304" pitchFamily="18" charset="0"/>
              </a:rPr>
              <a:t>is important to recognize that the generalized </a:t>
            </a:r>
            <a:r>
              <a:rPr lang="en-US" sz="2400" dirty="0">
                <a:solidFill>
                  <a:srgbClr val="FF0000"/>
                </a:solidFill>
                <a:latin typeface="Times New Roman" panose="02020603050405020304" pitchFamily="18" charset="0"/>
                <a:cs typeface="Times New Roman" panose="02020603050405020304" pitchFamily="18" charset="0"/>
              </a:rPr>
              <a:t>marginal gingivitis </a:t>
            </a:r>
            <a:r>
              <a:rPr lang="en-US" sz="2400" dirty="0">
                <a:latin typeface="Times New Roman" panose="02020603050405020304" pitchFamily="18" charset="0"/>
                <a:cs typeface="Times New Roman" panose="02020603050405020304" pitchFamily="18" charset="0"/>
              </a:rPr>
              <a:t>precedes the formation of the ulcers by several days.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Circum</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oral crusting lesions may be seen on the lip.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Extra oral lesions may also present in the chin as a result of drooling of saliva and on the fingers (herpetic whitlow) as a result of sucking and may be transmitted to eyes</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9931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8489" y="136187"/>
            <a:ext cx="11518711" cy="2954655"/>
          </a:xfrm>
          <a:prstGeom prst="rect">
            <a:avLst/>
          </a:prstGeom>
        </p:spPr>
        <p:txBody>
          <a:bodyPr wrap="square">
            <a:spAutoFit/>
          </a:bodyPr>
          <a:lstStyle/>
          <a:p>
            <a:pPr>
              <a:lnSpc>
                <a:spcPct val="150000"/>
              </a:lnSpc>
            </a:pPr>
            <a:r>
              <a:rPr lang="en-US" sz="2400" dirty="0" smtClean="0">
                <a:solidFill>
                  <a:srgbClr val="FF0000"/>
                </a:solidFill>
                <a:latin typeface="Times New Roman" panose="02020603050405020304" pitchFamily="18" charset="0"/>
                <a:cs typeface="Times New Roman" panose="02020603050405020304" pitchFamily="18" charset="0"/>
              </a:rPr>
              <a:t>Herpes </a:t>
            </a:r>
            <a:r>
              <a:rPr lang="en-US" sz="2400" dirty="0" err="1">
                <a:solidFill>
                  <a:srgbClr val="FF0000"/>
                </a:solidFill>
                <a:latin typeface="Times New Roman" panose="02020603050405020304" pitchFamily="18" charset="0"/>
                <a:cs typeface="Times New Roman" panose="02020603050405020304" pitchFamily="18" charset="0"/>
              </a:rPr>
              <a:t>labialis</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is the most frequent type of </a:t>
            </a:r>
            <a:r>
              <a:rPr lang="en-US" sz="2400" dirty="0">
                <a:solidFill>
                  <a:srgbClr val="FF0000"/>
                </a:solidFill>
                <a:latin typeface="Times New Roman" panose="02020603050405020304" pitchFamily="18" charset="0"/>
                <a:cs typeface="Times New Roman" panose="02020603050405020304" pitchFamily="18" charset="0"/>
              </a:rPr>
              <a:t>recurrent infection</a:t>
            </a:r>
            <a:r>
              <a:rPr lang="en-US" sz="2400" dirty="0">
                <a:latin typeface="Times New Roman" panose="02020603050405020304" pitchFamily="18" charset="0"/>
                <a:cs typeface="Times New Roman" panose="02020603050405020304" pitchFamily="18" charset="0"/>
              </a:rPr>
              <a:t>, usually seen in adult patients and manifests itself </a:t>
            </a:r>
            <a:r>
              <a:rPr lang="en-US" sz="2800" dirty="0">
                <a:solidFill>
                  <a:srgbClr val="FF0000"/>
                </a:solidFill>
                <a:latin typeface="Times New Roman" panose="02020603050405020304" pitchFamily="18" charset="0"/>
                <a:cs typeface="Times New Roman" panose="02020603050405020304" pitchFamily="18" charset="0"/>
              </a:rPr>
              <a:t>clinically</a:t>
            </a:r>
            <a:r>
              <a:rPr lang="en-US" sz="2400" dirty="0">
                <a:latin typeface="Times New Roman" panose="02020603050405020304" pitchFamily="18" charset="0"/>
                <a:cs typeface="Times New Roman" panose="02020603050405020304" pitchFamily="18" charset="0"/>
              </a:rPr>
              <a:t> as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An </a:t>
            </a:r>
            <a:r>
              <a:rPr lang="en-US" sz="2400" dirty="0">
                <a:latin typeface="Times New Roman" panose="02020603050405020304" pitchFamily="18" charset="0"/>
                <a:cs typeface="Times New Roman" panose="02020603050405020304" pitchFamily="18" charset="0"/>
              </a:rPr>
              <a:t>attenuated form of the primary disease, recurrent lesions of the fingers or hands and eyes may be encountered. </a:t>
            </a:r>
            <a:endParaRPr lang="en-US" sz="2400" dirty="0" smtClean="0">
              <a:latin typeface="Times New Roman" panose="02020603050405020304" pitchFamily="18" charset="0"/>
              <a:cs typeface="Times New Roman" panose="02020603050405020304" pitchFamily="18" charset="0"/>
            </a:endParaRPr>
          </a:p>
          <a:p>
            <a:pPr>
              <a:lnSpc>
                <a:spcPct val="150000"/>
              </a:lnSpc>
            </a:pPr>
            <a:endParaRPr lang="en-US"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796111" y="2479219"/>
            <a:ext cx="3875164" cy="3655028"/>
          </a:xfrm>
          <a:prstGeom prst="rect">
            <a:avLst/>
          </a:prstGeom>
        </p:spPr>
      </p:pic>
      <p:pic>
        <p:nvPicPr>
          <p:cNvPr id="4" name="Picture 3"/>
          <p:cNvPicPr>
            <a:picLocks noChangeAspect="1"/>
          </p:cNvPicPr>
          <p:nvPr/>
        </p:nvPicPr>
        <p:blipFill>
          <a:blip r:embed="rId3"/>
          <a:stretch>
            <a:fillRect/>
          </a:stretch>
        </p:blipFill>
        <p:spPr>
          <a:xfrm>
            <a:off x="7944018" y="2663885"/>
            <a:ext cx="4215925" cy="3354778"/>
          </a:xfrm>
          <a:prstGeom prst="rect">
            <a:avLst/>
          </a:prstGeom>
        </p:spPr>
      </p:pic>
      <p:sp>
        <p:nvSpPr>
          <p:cNvPr id="5" name="Rectangle 4"/>
          <p:cNvSpPr/>
          <p:nvPr/>
        </p:nvSpPr>
        <p:spPr>
          <a:xfrm>
            <a:off x="4515226" y="6223378"/>
            <a:ext cx="1796774" cy="369332"/>
          </a:xfrm>
          <a:prstGeom prst="rect">
            <a:avLst/>
          </a:prstGeom>
        </p:spPr>
        <p:txBody>
          <a:bodyPr wrap="none">
            <a:spAutoFit/>
          </a:bodyPr>
          <a:lstStyle/>
          <a:p>
            <a:r>
              <a:rPr lang="en-US" dirty="0"/>
              <a:t>Herpetic whitlow</a:t>
            </a:r>
          </a:p>
        </p:txBody>
      </p:sp>
      <p:sp>
        <p:nvSpPr>
          <p:cNvPr id="6" name="Rectangle 5"/>
          <p:cNvSpPr/>
          <p:nvPr/>
        </p:nvSpPr>
        <p:spPr>
          <a:xfrm>
            <a:off x="8497459" y="6134247"/>
            <a:ext cx="2321213" cy="369332"/>
          </a:xfrm>
          <a:prstGeom prst="rect">
            <a:avLst/>
          </a:prstGeom>
        </p:spPr>
        <p:txBody>
          <a:bodyPr wrap="none">
            <a:spAutoFit/>
          </a:bodyPr>
          <a:lstStyle/>
          <a:p>
            <a:r>
              <a:rPr lang="en-US" dirty="0"/>
              <a:t>Ocular herpes simplex.</a:t>
            </a:r>
          </a:p>
        </p:txBody>
      </p:sp>
    </p:spTree>
    <p:extLst>
      <p:ext uri="{BB962C8B-B14F-4D97-AF65-F5344CB8AC3E}">
        <p14:creationId xmlns:p14="http://schemas.microsoft.com/office/powerpoint/2010/main" val="3420834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125" y="218364"/>
            <a:ext cx="11791666" cy="5755422"/>
          </a:xfrm>
          <a:prstGeom prst="rect">
            <a:avLst/>
          </a:prstGeom>
        </p:spPr>
        <p:txBody>
          <a:bodyPr wrap="square">
            <a:spAutoFit/>
          </a:bodyPr>
          <a:lstStyle/>
          <a:p>
            <a:pPr algn="ctr"/>
            <a:r>
              <a:rPr lang="en-US" sz="3200" dirty="0" smtClean="0">
                <a:solidFill>
                  <a:srgbClr val="FF0000"/>
                </a:solidFill>
                <a:latin typeface="Times New Roman" panose="02020603050405020304" pitchFamily="18" charset="0"/>
                <a:cs typeface="Times New Roman" panose="02020603050405020304" pitchFamily="18" charset="0"/>
              </a:rPr>
              <a:t>BACTERIAL INFECTIONS</a:t>
            </a:r>
          </a:p>
          <a:p>
            <a:pPr algn="just">
              <a:lnSpc>
                <a:spcPct val="150000"/>
              </a:lnSpc>
            </a:pPr>
            <a:r>
              <a:rPr lang="en-US" sz="2800" dirty="0" smtClean="0">
                <a:solidFill>
                  <a:srgbClr val="FF0000"/>
                </a:solidFill>
                <a:latin typeface="Times New Roman" panose="02020603050405020304" pitchFamily="18" charset="0"/>
                <a:cs typeface="Times New Roman" panose="02020603050405020304" pitchFamily="18" charset="0"/>
              </a:rPr>
              <a:t>Scarlet fever (</a:t>
            </a:r>
            <a:r>
              <a:rPr lang="en-US" sz="2800" dirty="0" err="1" smtClean="0">
                <a:solidFill>
                  <a:srgbClr val="FF0000"/>
                </a:solidFill>
                <a:latin typeface="Times New Roman" panose="02020603050405020304" pitchFamily="18" charset="0"/>
                <a:cs typeface="Times New Roman" panose="02020603050405020304" pitchFamily="18" charset="0"/>
              </a:rPr>
              <a:t>scarlatina</a:t>
            </a:r>
            <a:r>
              <a:rPr lang="en-US" sz="2800" dirty="0" smtClean="0">
                <a:solidFill>
                  <a:srgbClr val="FF0000"/>
                </a:solidFill>
                <a:latin typeface="Times New Roman" panose="02020603050405020304" pitchFamily="18" charset="0"/>
                <a:cs typeface="Times New Roman" panose="02020603050405020304" pitchFamily="18" charset="0"/>
              </a:rPr>
              <a:t>):</a:t>
            </a:r>
          </a:p>
          <a:p>
            <a:pPr algn="just">
              <a:lnSpc>
                <a:spcPct val="150000"/>
              </a:lnSpc>
            </a:pPr>
            <a:r>
              <a:rPr lang="en-US" sz="2800" dirty="0" smtClean="0">
                <a:solidFill>
                  <a:srgbClr val="FF0000"/>
                </a:solidFill>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Contagious infection most common in children, caused by β-</a:t>
            </a:r>
            <a:r>
              <a:rPr lang="en-US" sz="2400" dirty="0" err="1" smtClean="0">
                <a:latin typeface="Times New Roman" panose="02020603050405020304" pitchFamily="18" charset="0"/>
                <a:cs typeface="Times New Roman" panose="02020603050405020304" pitchFamily="18" charset="0"/>
              </a:rPr>
              <a:t>haemolytic</a:t>
            </a:r>
            <a:r>
              <a:rPr lang="en-US" sz="2400" dirty="0" smtClean="0">
                <a:latin typeface="Times New Roman" panose="02020603050405020304" pitchFamily="18" charset="0"/>
                <a:cs typeface="Times New Roman" panose="02020603050405020304" pitchFamily="18" charset="0"/>
              </a:rPr>
              <a:t> streptococci, causes . .severe pharyngitis, tonsillitis</a:t>
            </a:r>
          </a:p>
          <a:p>
            <a:pPr algn="just">
              <a:lnSpc>
                <a:spcPct val="150000"/>
              </a:lnSpc>
            </a:pPr>
            <a:r>
              <a:rPr lang="en-US" sz="2400" dirty="0" smtClean="0">
                <a:latin typeface="Times New Roman" panose="02020603050405020304" pitchFamily="18" charset="0"/>
                <a:cs typeface="Times New Roman" panose="02020603050405020304" pitchFamily="18" charset="0"/>
              </a:rPr>
              <a:t>.  headache, chills, fever, abdominal pain, vomiting</a:t>
            </a:r>
          </a:p>
          <a:p>
            <a:pPr algn="just">
              <a:lnSpc>
                <a:spcPct val="150000"/>
              </a:lnSpc>
            </a:pPr>
            <a:r>
              <a:rPr lang="en-US" sz="2400" dirty="0" smtClean="0">
                <a:latin typeface="Times New Roman" panose="02020603050405020304" pitchFamily="18" charset="0"/>
                <a:cs typeface="Times New Roman" panose="02020603050405020304" pitchFamily="18" charset="0"/>
              </a:rPr>
              <a:t>.  enlargement and tenderness of the regional cervical lymph nodes. </a:t>
            </a:r>
          </a:p>
          <a:p>
            <a:pPr algn="just">
              <a:lnSpc>
                <a:spcPct val="150000"/>
              </a:lnSpc>
            </a:pPr>
            <a:r>
              <a:rPr lang="en-US" sz="2400" dirty="0" smtClean="0">
                <a:latin typeface="Times New Roman" panose="02020603050405020304" pitchFamily="18" charset="0"/>
                <a:cs typeface="Times New Roman" panose="02020603050405020304" pitchFamily="18" charset="0"/>
              </a:rPr>
              <a:t>. Tonsils and back of the throat may have a whitish coating, or appear red, swollen, and dotted with whitish or yellowish specks of pus. </a:t>
            </a:r>
          </a:p>
          <a:p>
            <a:pPr algn="just">
              <a:lnSpc>
                <a:spcPct val="150000"/>
              </a:lnSpc>
            </a:pPr>
            <a:r>
              <a:rPr lang="en-US" sz="2400" dirty="0" smtClean="0">
                <a:latin typeface="Times New Roman" panose="02020603050405020304" pitchFamily="18" charset="0"/>
                <a:cs typeface="Times New Roman" panose="02020603050405020304" pitchFamily="18" charset="0"/>
              </a:rPr>
              <a:t>. The patient usually has a scarlet-skin rash and "strawberry tongue," it has white coating with edematous hyperemic fungiform papillae extending out of the surface like small red knobs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28775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785" y="654802"/>
            <a:ext cx="11109278" cy="5632311"/>
          </a:xfrm>
          <a:prstGeom prst="rect">
            <a:avLst/>
          </a:prstGeom>
        </p:spPr>
        <p:txBody>
          <a:bodyPr wrap="square">
            <a:spAutoFit/>
          </a:bodyPr>
          <a:lstStyle/>
          <a:p>
            <a:pPr>
              <a:lnSpc>
                <a:spcPct val="150000"/>
              </a:lnSpc>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recurrence is related to reactivation of infection.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viruses, once introduced into the body, appear to reside within the regional ganglia, and when reactivation is triggered, spread along the nerves to sites on the oral mucosa and skin where they destroy the epithelial cells and induce the typical inflammatory response with the characteristic lesions of recurrent infect.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It </a:t>
            </a:r>
            <a:r>
              <a:rPr lang="en-US" sz="2400" dirty="0">
                <a:latin typeface="Times New Roman" panose="02020603050405020304" pitchFamily="18" charset="0"/>
                <a:cs typeface="Times New Roman" panose="02020603050405020304" pitchFamily="18" charset="0"/>
              </a:rPr>
              <a:t>may develop on the lips (recurrent herpes </a:t>
            </a:r>
            <a:r>
              <a:rPr lang="en-US" sz="2400" dirty="0" err="1">
                <a:latin typeface="Times New Roman" panose="02020603050405020304" pitchFamily="18" charset="0"/>
                <a:cs typeface="Times New Roman" panose="02020603050405020304" pitchFamily="18" charset="0"/>
              </a:rPr>
              <a:t>labialis</a:t>
            </a:r>
            <a:r>
              <a:rPr lang="en-US" sz="2400" dirty="0">
                <a:latin typeface="Times New Roman" panose="02020603050405020304" pitchFamily="18" charset="0"/>
                <a:cs typeface="Times New Roman" panose="02020603050405020304" pitchFamily="18" charset="0"/>
              </a:rPr>
              <a:t>)</a:t>
            </a:r>
          </a:p>
          <a:p>
            <a:pPr>
              <a:lnSpc>
                <a:spcPct val="150000"/>
              </a:lnSpc>
            </a:pPr>
            <a:r>
              <a:rPr lang="en-US" sz="2400" dirty="0">
                <a:latin typeface="Times New Roman" panose="02020603050405020304" pitchFamily="18" charset="0"/>
                <a:cs typeface="Times New Roman" panose="02020603050405020304" pitchFamily="18" charset="0"/>
              </a:rPr>
              <a:t>. or intraorally almost develop on the oral mucosa that is tightly bound to periosteum and seldom do they occur on mobile mucosa </a:t>
            </a:r>
          </a:p>
          <a:p>
            <a:pPr>
              <a:lnSpc>
                <a:spcPct val="150000"/>
              </a:lnSpc>
            </a:pPr>
            <a:endParaRPr lang="en-US" sz="2400" dirty="0" smtClean="0">
              <a:latin typeface="Times New Roman" panose="02020603050405020304" pitchFamily="18" charset="0"/>
              <a:cs typeface="Times New Roman" panose="02020603050405020304" pitchFamily="18" charset="0"/>
            </a:endParaRPr>
          </a:p>
          <a:p>
            <a:pPr>
              <a:lnSpc>
                <a:spcPct val="150000"/>
              </a:lnSpc>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59806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432" y="531972"/>
            <a:ext cx="11013743" cy="3416320"/>
          </a:xfrm>
          <a:prstGeom prst="rect">
            <a:avLst/>
          </a:prstGeom>
        </p:spPr>
        <p:txBody>
          <a:bodyPr wrap="square">
            <a:spAutoFit/>
          </a:bodyPr>
          <a:lstStyle/>
          <a:p>
            <a:pPr>
              <a:lnSpc>
                <a:spcPct val="150000"/>
              </a:lnSpc>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lesions are frequently preceded by a </a:t>
            </a:r>
            <a:r>
              <a:rPr lang="en-US" sz="2400" dirty="0">
                <a:solidFill>
                  <a:srgbClr val="FF0000"/>
                </a:solidFill>
                <a:latin typeface="Times New Roman" panose="02020603050405020304" pitchFamily="18" charset="0"/>
                <a:cs typeface="Times New Roman" panose="02020603050405020304" pitchFamily="18" charset="0"/>
              </a:rPr>
              <a:t>burning or tingling sensation </a:t>
            </a:r>
            <a:r>
              <a:rPr lang="en-US" sz="2400" dirty="0">
                <a:latin typeface="Times New Roman" panose="02020603050405020304" pitchFamily="18" charset="0"/>
                <a:cs typeface="Times New Roman" panose="02020603050405020304" pitchFamily="18" charset="0"/>
              </a:rPr>
              <a:t>and slight soreness at the location in which the vesicles subsequently develop.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These </a:t>
            </a:r>
            <a:r>
              <a:rPr lang="en-US" sz="2400" dirty="0">
                <a:latin typeface="Times New Roman" panose="02020603050405020304" pitchFamily="18" charset="0"/>
                <a:cs typeface="Times New Roman" panose="02020603050405020304" pitchFamily="18" charset="0"/>
              </a:rPr>
              <a:t>vesicles are generally small (1 mm or less in diameter), and may coalesce to form somewhat larger lesions, may rupture quickly, leaving a small red ulceration, sometimes with a slight erythematous halo.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The </a:t>
            </a:r>
            <a:r>
              <a:rPr lang="en-US" sz="2400" dirty="0">
                <a:latin typeface="Times New Roman" panose="02020603050405020304" pitchFamily="18" charset="0"/>
                <a:cs typeface="Times New Roman" panose="02020603050405020304" pitchFamily="18" charset="0"/>
              </a:rPr>
              <a:t>lesions gradually heal within 7–10 days and leave no scar</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8229600" y="3821374"/>
            <a:ext cx="3708017" cy="2947698"/>
          </a:xfrm>
          <a:prstGeom prst="rect">
            <a:avLst/>
          </a:prstGeom>
        </p:spPr>
      </p:pic>
      <p:sp>
        <p:nvSpPr>
          <p:cNvPr id="4" name="Rectangle 3"/>
          <p:cNvSpPr/>
          <p:nvPr/>
        </p:nvSpPr>
        <p:spPr>
          <a:xfrm>
            <a:off x="6223187" y="5796466"/>
            <a:ext cx="1601721" cy="369332"/>
          </a:xfrm>
          <a:prstGeom prst="rect">
            <a:avLst/>
          </a:prstGeom>
        </p:spPr>
        <p:txBody>
          <a:bodyPr wrap="none">
            <a:spAutoFit/>
          </a:bodyPr>
          <a:lstStyle/>
          <a:p>
            <a:r>
              <a:rPr lang="en-US" dirty="0"/>
              <a:t>Herpes </a:t>
            </a:r>
            <a:r>
              <a:rPr lang="en-US" dirty="0" err="1"/>
              <a:t>labialis</a:t>
            </a:r>
            <a:r>
              <a:rPr lang="en-US" dirty="0"/>
              <a:t> </a:t>
            </a:r>
          </a:p>
        </p:txBody>
      </p:sp>
      <p:pic>
        <p:nvPicPr>
          <p:cNvPr id="5" name="Picture 4"/>
          <p:cNvPicPr>
            <a:picLocks noChangeAspect="1"/>
          </p:cNvPicPr>
          <p:nvPr/>
        </p:nvPicPr>
        <p:blipFill>
          <a:blip r:embed="rId3"/>
          <a:stretch>
            <a:fillRect/>
          </a:stretch>
        </p:blipFill>
        <p:spPr>
          <a:xfrm>
            <a:off x="1187355" y="3915861"/>
            <a:ext cx="3132161" cy="2554272"/>
          </a:xfrm>
          <a:prstGeom prst="rect">
            <a:avLst/>
          </a:prstGeom>
        </p:spPr>
      </p:pic>
      <p:sp>
        <p:nvSpPr>
          <p:cNvPr id="6" name="Rectangle 5"/>
          <p:cNvSpPr/>
          <p:nvPr/>
        </p:nvSpPr>
        <p:spPr>
          <a:xfrm>
            <a:off x="1334937" y="6488668"/>
            <a:ext cx="2836995" cy="369332"/>
          </a:xfrm>
          <a:prstGeom prst="rect">
            <a:avLst/>
          </a:prstGeom>
        </p:spPr>
        <p:txBody>
          <a:bodyPr wrap="none">
            <a:spAutoFit/>
          </a:bodyPr>
          <a:lstStyle/>
          <a:p>
            <a:r>
              <a:rPr lang="en-US" dirty="0"/>
              <a:t>Recurrent intraoral infection</a:t>
            </a:r>
          </a:p>
        </p:txBody>
      </p:sp>
    </p:spTree>
    <p:extLst>
      <p:ext uri="{BB962C8B-B14F-4D97-AF65-F5344CB8AC3E}">
        <p14:creationId xmlns:p14="http://schemas.microsoft.com/office/powerpoint/2010/main" val="2377740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716" y="600211"/>
            <a:ext cx="11887200" cy="4616648"/>
          </a:xfrm>
          <a:prstGeom prst="rect">
            <a:avLst/>
          </a:prstGeom>
        </p:spPr>
        <p:txBody>
          <a:bodyPr wrap="square">
            <a:spAutoFit/>
          </a:bodyPr>
          <a:lstStyle/>
          <a:p>
            <a:pPr>
              <a:lnSpc>
                <a:spcPct val="150000"/>
              </a:lnSpc>
            </a:pPr>
            <a:r>
              <a:rPr lang="en-US" sz="2800" dirty="0" smtClean="0">
                <a:solidFill>
                  <a:srgbClr val="FF0000"/>
                </a:solidFill>
                <a:latin typeface="Times New Roman" panose="02020603050405020304" pitchFamily="18" charset="0"/>
                <a:cs typeface="Times New Roman" panose="02020603050405020304" pitchFamily="18" charset="0"/>
              </a:rPr>
              <a:t>Histologically</a:t>
            </a:r>
            <a:r>
              <a:rPr lang="en-US" sz="2400" dirty="0">
                <a:latin typeface="Times New Roman" panose="02020603050405020304" pitchFamily="18" charset="0"/>
                <a:cs typeface="Times New Roman" panose="02020603050405020304" pitchFamily="18" charset="0"/>
              </a:rPr>
              <a:t>, the herpetic vesicle is an intraepithelial blister filled with fluid.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The </a:t>
            </a:r>
            <a:r>
              <a:rPr lang="en-US" sz="2400" dirty="0">
                <a:latin typeface="Times New Roman" panose="02020603050405020304" pitchFamily="18" charset="0"/>
                <a:cs typeface="Times New Roman" panose="02020603050405020304" pitchFamily="18" charset="0"/>
              </a:rPr>
              <a:t>vesicle results from distension and rupture of virally infected epithelial cells by intracellular edema and coalescence of disrupted cells.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ruptured infected cells release new viral particles to infect adjacent epithelial cells, they are swollen and have pale eosinophilic cytoplasm and large vesicular nuclei, described as ‘ballooning degeneration.’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Cytoplasm </a:t>
            </a:r>
            <a:r>
              <a:rPr lang="en-US" sz="2400" dirty="0">
                <a:latin typeface="Times New Roman" panose="02020603050405020304" pitchFamily="18" charset="0"/>
                <a:cs typeface="Times New Roman" panose="02020603050405020304" pitchFamily="18" charset="0"/>
              </a:rPr>
              <a:t>of the infected cells may be united to forms giant cells.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The </a:t>
            </a:r>
            <a:r>
              <a:rPr lang="en-US" sz="2400" dirty="0">
                <a:latin typeface="Times New Roman" panose="02020603050405020304" pitchFamily="18" charset="0"/>
                <a:cs typeface="Times New Roman" panose="02020603050405020304" pitchFamily="18" charset="0"/>
              </a:rPr>
              <a:t>subjacent connective tissue is usually infiltrated by inflammatory </a:t>
            </a:r>
            <a:r>
              <a:rPr lang="en-US" sz="2400" dirty="0" smtClean="0">
                <a:latin typeface="Times New Roman" panose="02020603050405020304" pitchFamily="18" charset="0"/>
                <a:cs typeface="Times New Roman" panose="02020603050405020304" pitchFamily="18" charset="0"/>
              </a:rPr>
              <a:t>cells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52534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716" y="600211"/>
            <a:ext cx="11887200" cy="2862322"/>
          </a:xfrm>
          <a:prstGeom prst="rect">
            <a:avLst/>
          </a:prstGeom>
        </p:spPr>
        <p:txBody>
          <a:bodyPr wrap="square">
            <a:spAutoFit/>
          </a:bodyPr>
          <a:lstStyle/>
          <a:p>
            <a:pPr>
              <a:lnSpc>
                <a:spcPct val="150000"/>
              </a:lnSpc>
            </a:pPr>
            <a:r>
              <a:rPr lang="en-US" sz="2400" dirty="0" smtClean="0">
                <a:latin typeface="Times New Roman" panose="02020603050405020304" pitchFamily="18" charset="0"/>
                <a:cs typeface="Times New Roman" panose="02020603050405020304" pitchFamily="18" charset="0"/>
              </a:rPr>
              <a:t>Smear </a:t>
            </a:r>
            <a:r>
              <a:rPr lang="en-US" sz="2400" dirty="0">
                <a:latin typeface="Times New Roman" panose="02020603050405020304" pitchFamily="18" charset="0"/>
                <a:cs typeface="Times New Roman" panose="02020603050405020304" pitchFamily="18" charset="0"/>
              </a:rPr>
              <a:t>from intact vesicle or scrapings obtained from the base of the recently ruptured lesions demonstrates </a:t>
            </a:r>
            <a:r>
              <a:rPr lang="en-US" sz="2400" dirty="0">
                <a:solidFill>
                  <a:srgbClr val="FF0000"/>
                </a:solidFill>
                <a:latin typeface="Times New Roman" panose="02020603050405020304" pitchFamily="18" charset="0"/>
                <a:cs typeface="Times New Roman" panose="02020603050405020304" pitchFamily="18" charset="0"/>
              </a:rPr>
              <a:t>balloon cells </a:t>
            </a:r>
            <a:r>
              <a:rPr lang="en-US" sz="2400" dirty="0">
                <a:latin typeface="Times New Roman" panose="02020603050405020304" pitchFamily="18" charset="0"/>
                <a:cs typeface="Times New Roman" panose="02020603050405020304" pitchFamily="18" charset="0"/>
              </a:rPr>
              <a:t>and multinucleated giant cells.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More than that, identification HSV can be demonstrated in the laboratory by isolation of virus in tissue culture. </a:t>
            </a:r>
          </a:p>
          <a:p>
            <a:pPr>
              <a:lnSpc>
                <a:spcPct val="150000"/>
              </a:lnSpc>
            </a:pPr>
            <a:r>
              <a:rPr lang="en-US" sz="2400" dirty="0" smtClean="0">
                <a:latin typeface="Times New Roman" panose="02020603050405020304" pitchFamily="18" charset="0"/>
                <a:cs typeface="Times New Roman" panose="02020603050405020304" pitchFamily="18" charset="0"/>
              </a:rPr>
              <a:t>. The </a:t>
            </a:r>
            <a:r>
              <a:rPr lang="en-US" sz="2400" dirty="0">
                <a:latin typeface="Times New Roman" panose="02020603050405020304" pitchFamily="18" charset="0"/>
                <a:cs typeface="Times New Roman" panose="02020603050405020304" pitchFamily="18" charset="0"/>
              </a:rPr>
              <a:t>most sensitive and accurate method for diagnosing these lesions is PCR technique.</a:t>
            </a:r>
          </a:p>
        </p:txBody>
      </p:sp>
      <p:pic>
        <p:nvPicPr>
          <p:cNvPr id="3" name="Picture 2"/>
          <p:cNvPicPr>
            <a:picLocks noChangeAspect="1"/>
          </p:cNvPicPr>
          <p:nvPr/>
        </p:nvPicPr>
        <p:blipFill>
          <a:blip r:embed="rId2"/>
          <a:stretch>
            <a:fillRect/>
          </a:stretch>
        </p:blipFill>
        <p:spPr>
          <a:xfrm>
            <a:off x="352983" y="3554454"/>
            <a:ext cx="4026747" cy="2832697"/>
          </a:xfrm>
          <a:prstGeom prst="rect">
            <a:avLst/>
          </a:prstGeom>
        </p:spPr>
      </p:pic>
      <p:sp>
        <p:nvSpPr>
          <p:cNvPr id="4" name="Rectangle 3"/>
          <p:cNvSpPr/>
          <p:nvPr/>
        </p:nvSpPr>
        <p:spPr>
          <a:xfrm>
            <a:off x="0" y="6360770"/>
            <a:ext cx="5796459" cy="369332"/>
          </a:xfrm>
          <a:prstGeom prst="rect">
            <a:avLst/>
          </a:prstGeom>
        </p:spPr>
        <p:txBody>
          <a:bodyPr wrap="none">
            <a:spAutoFit/>
          </a:bodyPr>
          <a:lstStyle/>
          <a:p>
            <a:r>
              <a:rPr lang="en-US" dirty="0" smtClean="0"/>
              <a:t>Intact </a:t>
            </a:r>
            <a:r>
              <a:rPr lang="en-US" dirty="0"/>
              <a:t>herpetic vesicle with virally infected cells in the base</a:t>
            </a:r>
          </a:p>
        </p:txBody>
      </p:sp>
      <p:pic>
        <p:nvPicPr>
          <p:cNvPr id="5" name="Picture 4"/>
          <p:cNvPicPr>
            <a:picLocks noChangeAspect="1"/>
          </p:cNvPicPr>
          <p:nvPr/>
        </p:nvPicPr>
        <p:blipFill>
          <a:blip r:embed="rId3"/>
          <a:stretch>
            <a:fillRect/>
          </a:stretch>
        </p:blipFill>
        <p:spPr>
          <a:xfrm>
            <a:off x="6388810" y="3372183"/>
            <a:ext cx="4679523" cy="2851195"/>
          </a:xfrm>
          <a:prstGeom prst="rect">
            <a:avLst/>
          </a:prstGeom>
        </p:spPr>
      </p:pic>
      <p:sp>
        <p:nvSpPr>
          <p:cNvPr id="6" name="Rectangle 5"/>
          <p:cNvSpPr/>
          <p:nvPr/>
        </p:nvSpPr>
        <p:spPr>
          <a:xfrm>
            <a:off x="6388810" y="6168141"/>
            <a:ext cx="6096000" cy="646331"/>
          </a:xfrm>
          <a:prstGeom prst="rect">
            <a:avLst/>
          </a:prstGeom>
        </p:spPr>
        <p:txBody>
          <a:bodyPr>
            <a:spAutoFit/>
          </a:bodyPr>
          <a:lstStyle/>
          <a:p>
            <a:r>
              <a:rPr lang="en-US" dirty="0"/>
              <a:t>Virus-damaged epithelial cells with swollen nuclei and </a:t>
            </a:r>
            <a:r>
              <a:rPr lang="en-US" dirty="0" err="1"/>
              <a:t>marginated</a:t>
            </a:r>
            <a:r>
              <a:rPr lang="en-US" dirty="0"/>
              <a:t> chromatin (ballooning degeneration) </a:t>
            </a:r>
          </a:p>
        </p:txBody>
      </p:sp>
    </p:spTree>
    <p:extLst>
      <p:ext uri="{BB962C8B-B14F-4D97-AF65-F5344CB8AC3E}">
        <p14:creationId xmlns:p14="http://schemas.microsoft.com/office/powerpoint/2010/main" val="27142974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011" y="341194"/>
            <a:ext cx="11573301" cy="4062651"/>
          </a:xfrm>
          <a:prstGeom prst="rect">
            <a:avLst/>
          </a:prstGeom>
        </p:spPr>
        <p:txBody>
          <a:bodyPr wrap="square">
            <a:spAutoFit/>
          </a:bodyPr>
          <a:lstStyle/>
          <a:p>
            <a:pPr>
              <a:lnSpc>
                <a:spcPct val="150000"/>
              </a:lnSpc>
            </a:pPr>
            <a:r>
              <a:rPr lang="en-US" sz="2800" dirty="0">
                <a:solidFill>
                  <a:srgbClr val="FF0000"/>
                </a:solidFill>
                <a:latin typeface="Times New Roman" panose="02020603050405020304" pitchFamily="18" charset="0"/>
                <a:cs typeface="Times New Roman" panose="02020603050405020304" pitchFamily="18" charset="0"/>
              </a:rPr>
              <a:t>Chickenpox and herpes </a:t>
            </a:r>
            <a:r>
              <a:rPr lang="en-US" sz="2800" dirty="0" smtClean="0">
                <a:solidFill>
                  <a:srgbClr val="FF0000"/>
                </a:solidFill>
                <a:latin typeface="Times New Roman" panose="02020603050405020304" pitchFamily="18" charset="0"/>
                <a:cs typeface="Times New Roman" panose="02020603050405020304" pitchFamily="18" charset="0"/>
              </a:rPr>
              <a:t>zoster</a:t>
            </a:r>
          </a:p>
          <a:p>
            <a:pPr>
              <a:lnSpc>
                <a:spcPct val="150000"/>
              </a:lnSpc>
            </a:pPr>
            <a:r>
              <a:rPr lang="en-US" sz="2400" dirty="0" smtClean="0">
                <a:latin typeface="Times New Roman" panose="02020603050405020304" pitchFamily="18" charset="0"/>
                <a:cs typeface="Times New Roman" panose="02020603050405020304" pitchFamily="18" charset="0"/>
              </a:rPr>
              <a:t>Caused </a:t>
            </a:r>
            <a:r>
              <a:rPr lang="en-US" sz="2400" dirty="0">
                <a:latin typeface="Times New Roman" panose="02020603050405020304" pitchFamily="18" charset="0"/>
                <a:cs typeface="Times New Roman" panose="02020603050405020304" pitchFamily="18" charset="0"/>
              </a:rPr>
              <a:t>by varicella zoster virus, a DNA virus, which causes two distinct lesions known as chickenpox, a primary lesion and a </a:t>
            </a:r>
            <a:r>
              <a:rPr lang="en-US" sz="2400" dirty="0">
                <a:solidFill>
                  <a:srgbClr val="FF0000"/>
                </a:solidFill>
                <a:latin typeface="Times New Roman" panose="02020603050405020304" pitchFamily="18" charset="0"/>
                <a:cs typeface="Times New Roman" panose="02020603050405020304" pitchFamily="18" charset="0"/>
              </a:rPr>
              <a:t>reactivated lesion </a:t>
            </a:r>
            <a:r>
              <a:rPr lang="en-US" sz="2400" dirty="0">
                <a:latin typeface="Times New Roman" panose="02020603050405020304" pitchFamily="18" charset="0"/>
                <a:cs typeface="Times New Roman" panose="02020603050405020304" pitchFamily="18" charset="0"/>
              </a:rPr>
              <a:t>known as </a:t>
            </a:r>
            <a:r>
              <a:rPr lang="en-US" sz="2400" dirty="0">
                <a:solidFill>
                  <a:srgbClr val="FF0000"/>
                </a:solidFill>
                <a:latin typeface="Times New Roman" panose="02020603050405020304" pitchFamily="18" charset="0"/>
                <a:cs typeface="Times New Roman" panose="02020603050405020304" pitchFamily="18" charset="0"/>
              </a:rPr>
              <a:t>herpes zoster</a:t>
            </a:r>
            <a:r>
              <a:rPr lang="en-US" sz="2400" dirty="0" smtClean="0">
                <a:latin typeface="Times New Roman" panose="02020603050405020304" pitchFamily="18" charset="0"/>
                <a:cs typeface="Times New Roman" panose="02020603050405020304" pitchFamily="18" charset="0"/>
              </a:rPr>
              <a:t>.</a:t>
            </a:r>
          </a:p>
          <a:p>
            <a:pPr>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Chickenpox is acute extremely contagious disease usually occurring in children, and is characterized by vesicular rash.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disease is characterized by the prodromal occurrence of headache, </a:t>
            </a:r>
            <a:r>
              <a:rPr lang="en-US" sz="2400" dirty="0" err="1">
                <a:latin typeface="Times New Roman" panose="02020603050405020304" pitchFamily="18" charset="0"/>
                <a:cs typeface="Times New Roman" panose="02020603050405020304" pitchFamily="18" charset="0"/>
              </a:rPr>
              <a:t>nasopharyngitis</a:t>
            </a:r>
            <a:r>
              <a:rPr lang="en-US" sz="2400" dirty="0">
                <a:latin typeface="Times New Roman" panose="02020603050405020304" pitchFamily="18" charset="0"/>
                <a:cs typeface="Times New Roman" panose="02020603050405020304" pitchFamily="18" charset="0"/>
              </a:rPr>
              <a:t>, and anorexia, followed by </a:t>
            </a:r>
            <a:r>
              <a:rPr lang="en-US" sz="2400" dirty="0" err="1">
                <a:latin typeface="Times New Roman" panose="02020603050405020304" pitchFamily="18" charset="0"/>
                <a:cs typeface="Times New Roman" panose="02020603050405020304" pitchFamily="18" charset="0"/>
              </a:rPr>
              <a:t>maculopapular</a:t>
            </a:r>
            <a:r>
              <a:rPr lang="en-US" sz="2400" dirty="0">
                <a:latin typeface="Times New Roman" panose="02020603050405020304" pitchFamily="18" charset="0"/>
                <a:cs typeface="Times New Roman" panose="02020603050405020304" pitchFamily="18" charset="0"/>
              </a:rPr>
              <a:t> or vesicular eruptions of the oral mucosa and skin</a:t>
            </a:r>
          </a:p>
        </p:txBody>
      </p:sp>
    </p:spTree>
    <p:extLst>
      <p:ext uri="{BB962C8B-B14F-4D97-AF65-F5344CB8AC3E}">
        <p14:creationId xmlns:p14="http://schemas.microsoft.com/office/powerpoint/2010/main" val="38154181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194" y="504967"/>
            <a:ext cx="11559654" cy="3970318"/>
          </a:xfrm>
          <a:prstGeom prst="rect">
            <a:avLst/>
          </a:prstGeom>
        </p:spPr>
        <p:txBody>
          <a:bodyPr wrap="square">
            <a:spAutoFit/>
          </a:bodyPr>
          <a:lstStyle/>
          <a:p>
            <a:pPr algn="just">
              <a:lnSpc>
                <a:spcPct val="150000"/>
              </a:lnSpc>
            </a:pPr>
            <a:r>
              <a:rPr lang="en-US" sz="2400" dirty="0" smtClean="0">
                <a:latin typeface="Times New Roman" panose="02020603050405020304" pitchFamily="18" charset="0"/>
                <a:cs typeface="Times New Roman" panose="02020603050405020304" pitchFamily="18" charset="0"/>
              </a:rPr>
              <a:t>. These </a:t>
            </a:r>
            <a:r>
              <a:rPr lang="en-US" sz="2400" dirty="0">
                <a:latin typeface="Times New Roman" panose="02020603050405020304" pitchFamily="18" charset="0"/>
                <a:cs typeface="Times New Roman" panose="02020603050405020304" pitchFamily="18" charset="0"/>
              </a:rPr>
              <a:t>eruptions usually begin on the trunk and spread to involve the face and extremities. </a:t>
            </a:r>
            <a:r>
              <a:rPr lang="en-US" sz="2400" dirty="0" smtClean="0">
                <a:latin typeface="Times New Roman" panose="02020603050405020304" pitchFamily="18" charset="0"/>
                <a:cs typeface="Times New Roman" panose="02020603050405020304" pitchFamily="18" charset="0"/>
              </a:rPr>
              <a:t>. . Herpes </a:t>
            </a:r>
            <a:r>
              <a:rPr lang="en-US" sz="2400" dirty="0">
                <a:latin typeface="Times New Roman" panose="02020603050405020304" pitchFamily="18" charset="0"/>
                <a:cs typeface="Times New Roman" panose="02020603050405020304" pitchFamily="18" charset="0"/>
              </a:rPr>
              <a:t>zoster is </a:t>
            </a:r>
            <a:r>
              <a:rPr lang="en-US" sz="2400" dirty="0">
                <a:solidFill>
                  <a:srgbClr val="FF0000"/>
                </a:solidFill>
                <a:latin typeface="Times New Roman" panose="02020603050405020304" pitchFamily="18" charset="0"/>
                <a:cs typeface="Times New Roman" panose="02020603050405020304" pitchFamily="18" charset="0"/>
              </a:rPr>
              <a:t>extremely painful </a:t>
            </a:r>
            <a:r>
              <a:rPr lang="en-US" sz="2400" dirty="0">
                <a:latin typeface="Times New Roman" panose="02020603050405020304" pitchFamily="18" charset="0"/>
                <a:cs typeface="Times New Roman" panose="02020603050405020304" pitchFamily="18" charset="0"/>
              </a:rPr>
              <a:t>and associated with vesicular eruptions of the skin or mucous membranes in areas supplied by the affected sensory nerves. </a:t>
            </a:r>
            <a:endParaRPr lang="en-US" sz="2400" dirty="0" smtClean="0">
              <a:latin typeface="Times New Roman" panose="02020603050405020304" pitchFamily="18" charset="0"/>
              <a:cs typeface="Times New Roman" panose="02020603050405020304" pitchFamily="18" charset="0"/>
            </a:endParaRPr>
          </a:p>
          <a:p>
            <a:pPr algn="just">
              <a:lnSpc>
                <a:spcPct val="150000"/>
              </a:lnSpc>
            </a:pPr>
            <a:r>
              <a:rPr lang="en-US" sz="2400" dirty="0" smtClean="0">
                <a:latin typeface="Times New Roman" panose="02020603050405020304" pitchFamily="18" charset="0"/>
                <a:cs typeface="Times New Roman" panose="02020603050405020304" pitchFamily="18" charset="0"/>
              </a:rPr>
              <a:t>. Initially</a:t>
            </a:r>
            <a:r>
              <a:rPr lang="en-US" sz="2400" dirty="0">
                <a:latin typeface="Times New Roman" panose="02020603050405020304" pitchFamily="18" charset="0"/>
                <a:cs typeface="Times New Roman" panose="02020603050405020304" pitchFamily="18" charset="0"/>
              </a:rPr>
              <a:t>, the adult patient exhibits fever, a general malaise, and pain and tenderness along the course of the involved sensory nerves, usually unilaterally.  </a:t>
            </a:r>
            <a:endParaRPr lang="en-US" sz="2400" dirty="0" smtClean="0">
              <a:latin typeface="Times New Roman" panose="02020603050405020304" pitchFamily="18" charset="0"/>
              <a:cs typeface="Times New Roman" panose="02020603050405020304" pitchFamily="18" charset="0"/>
            </a:endParaRPr>
          </a:p>
          <a:p>
            <a:pPr algn="just">
              <a:lnSpc>
                <a:spcPct val="150000"/>
              </a:lnSpc>
            </a:pPr>
            <a:r>
              <a:rPr lang="en-US" sz="2400" dirty="0" smtClean="0">
                <a:latin typeface="Times New Roman" panose="02020603050405020304" pitchFamily="18" charset="0"/>
                <a:cs typeface="Times New Roman" panose="02020603050405020304" pitchFamily="18" charset="0"/>
              </a:rPr>
              <a:t>. Within </a:t>
            </a:r>
            <a:r>
              <a:rPr lang="en-US" sz="2400" dirty="0">
                <a:latin typeface="Times New Roman" panose="02020603050405020304" pitchFamily="18" charset="0"/>
                <a:cs typeface="Times New Roman" panose="02020603050405020304" pitchFamily="18" charset="0"/>
              </a:rPr>
              <a:t>a few days the patient has a linear papular or vesicular eruption of the skin or mucosa supplied by the affected nerves, it is </a:t>
            </a:r>
            <a:r>
              <a:rPr lang="en-US" sz="2400" dirty="0">
                <a:solidFill>
                  <a:srgbClr val="FF0000"/>
                </a:solidFill>
                <a:latin typeface="Times New Roman" panose="02020603050405020304" pitchFamily="18" charset="0"/>
                <a:cs typeface="Times New Roman" panose="02020603050405020304" pitchFamily="18" charset="0"/>
              </a:rPr>
              <a:t>typically unilateral</a:t>
            </a:r>
            <a:r>
              <a:rPr lang="en-US" dirty="0">
                <a:solidFill>
                  <a:srgbClr val="FF0000"/>
                </a:solidFill>
              </a:rPr>
              <a:t>. </a:t>
            </a:r>
          </a:p>
        </p:txBody>
      </p:sp>
    </p:spTree>
    <p:extLst>
      <p:ext uri="{BB962C8B-B14F-4D97-AF65-F5344CB8AC3E}">
        <p14:creationId xmlns:p14="http://schemas.microsoft.com/office/powerpoint/2010/main" val="3949750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660" y="873458"/>
            <a:ext cx="11505063" cy="3416320"/>
          </a:xfrm>
          <a:prstGeom prst="rect">
            <a:avLst/>
          </a:prstGeom>
        </p:spPr>
        <p:txBody>
          <a:bodyPr wrap="square">
            <a:spAutoFit/>
          </a:bodyPr>
          <a:lstStyle/>
          <a:p>
            <a:pPr>
              <a:lnSpc>
                <a:spcPct val="150000"/>
              </a:lnSpc>
            </a:pPr>
            <a:r>
              <a:rPr lang="en-US" dirty="0" smtClean="0"/>
              <a:t>. </a:t>
            </a:r>
            <a:r>
              <a:rPr lang="en-US" sz="2400" dirty="0">
                <a:latin typeface="Times New Roman" panose="02020603050405020304" pitchFamily="18" charset="0"/>
                <a:cs typeface="Times New Roman" panose="02020603050405020304" pitchFamily="18" charset="0"/>
              </a:rPr>
              <a:t>Herpes zoster may </a:t>
            </a:r>
            <a:r>
              <a:rPr lang="en-US" sz="2400" dirty="0">
                <a:solidFill>
                  <a:srgbClr val="FF0000"/>
                </a:solidFill>
                <a:latin typeface="Times New Roman" panose="02020603050405020304" pitchFamily="18" charset="0"/>
                <a:cs typeface="Times New Roman" panose="02020603050405020304" pitchFamily="18" charset="0"/>
              </a:rPr>
              <a:t>involve</a:t>
            </a:r>
            <a:r>
              <a:rPr lang="en-US" sz="2400" dirty="0">
                <a:latin typeface="Times New Roman" panose="02020603050405020304" pitchFamily="18" charset="0"/>
                <a:cs typeface="Times New Roman" panose="02020603050405020304" pitchFamily="18" charset="0"/>
              </a:rPr>
              <a:t> the </a:t>
            </a:r>
            <a:r>
              <a:rPr lang="en-US" sz="2400" dirty="0">
                <a:solidFill>
                  <a:srgbClr val="FF0000"/>
                </a:solidFill>
                <a:latin typeface="Times New Roman" panose="02020603050405020304" pitchFamily="18" charset="0"/>
                <a:cs typeface="Times New Roman" panose="02020603050405020304" pitchFamily="18" charset="0"/>
              </a:rPr>
              <a:t>face</a:t>
            </a:r>
            <a:r>
              <a:rPr lang="en-US" sz="2400" dirty="0">
                <a:latin typeface="Times New Roman" panose="02020603050405020304" pitchFamily="18" charset="0"/>
                <a:cs typeface="Times New Roman" panose="02020603050405020304" pitchFamily="18" charset="0"/>
              </a:rPr>
              <a:t> by </a:t>
            </a:r>
            <a:r>
              <a:rPr lang="en-US" sz="2400" dirty="0">
                <a:solidFill>
                  <a:srgbClr val="FF0000"/>
                </a:solidFill>
                <a:latin typeface="Times New Roman" panose="02020603050405020304" pitchFamily="18" charset="0"/>
                <a:cs typeface="Times New Roman" panose="02020603050405020304" pitchFamily="18" charset="0"/>
              </a:rPr>
              <a:t>infection of the trigeminal </a:t>
            </a:r>
            <a:r>
              <a:rPr lang="en-US" sz="2400" dirty="0">
                <a:latin typeface="Times New Roman" panose="02020603050405020304" pitchFamily="18" charset="0"/>
                <a:cs typeface="Times New Roman" panose="02020603050405020304" pitchFamily="18" charset="0"/>
              </a:rPr>
              <a:t>nerve.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.This </a:t>
            </a:r>
            <a:r>
              <a:rPr lang="en-US" sz="2400" dirty="0">
                <a:latin typeface="Times New Roman" panose="02020603050405020304" pitchFamily="18" charset="0"/>
                <a:cs typeface="Times New Roman" panose="02020603050405020304" pitchFamily="18" charset="0"/>
              </a:rPr>
              <a:t>usually consists of </a:t>
            </a:r>
            <a:r>
              <a:rPr lang="en-US" sz="2400" dirty="0">
                <a:solidFill>
                  <a:srgbClr val="FF0000"/>
                </a:solidFill>
                <a:latin typeface="Times New Roman" panose="02020603050405020304" pitchFamily="18" charset="0"/>
                <a:cs typeface="Times New Roman" panose="02020603050405020304" pitchFamily="18" charset="0"/>
              </a:rPr>
              <a:t>unilateral</a:t>
            </a:r>
            <a:r>
              <a:rPr lang="en-US" sz="2400" dirty="0">
                <a:latin typeface="Times New Roman" panose="02020603050405020304" pitchFamily="18" charset="0"/>
                <a:cs typeface="Times New Roman" panose="02020603050405020304" pitchFamily="18" charset="0"/>
              </a:rPr>
              <a:t> involvement of skin areas supplied by either the ophthalmic, maxillary or mandibular nerves</a:t>
            </a:r>
            <a:r>
              <a:rPr lang="en-US" sz="2400" dirty="0" smtClean="0">
                <a:latin typeface="Times New Roman" panose="02020603050405020304" pitchFamily="18" charset="0"/>
                <a:cs typeface="Times New Roman" panose="02020603050405020304" pitchFamily="18" charset="0"/>
              </a:rPr>
              <a:t>.</a:t>
            </a:r>
          </a:p>
          <a:p>
            <a:pPr>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Lesions of the oral mucosa are </a:t>
            </a:r>
            <a:r>
              <a:rPr lang="en-US" sz="2400" dirty="0">
                <a:solidFill>
                  <a:srgbClr val="FF0000"/>
                </a:solidFill>
                <a:latin typeface="Times New Roman" panose="02020603050405020304" pitchFamily="18" charset="0"/>
                <a:cs typeface="Times New Roman" panose="02020603050405020304" pitchFamily="18" charset="0"/>
              </a:rPr>
              <a:t>fairly</a:t>
            </a:r>
            <a:r>
              <a:rPr lang="en-US" sz="2400" dirty="0">
                <a:latin typeface="Times New Roman" panose="02020603050405020304" pitchFamily="18" charset="0"/>
                <a:cs typeface="Times New Roman" panose="02020603050405020304" pitchFamily="18" charset="0"/>
              </a:rPr>
              <a:t> common, and extremely </a:t>
            </a:r>
            <a:r>
              <a:rPr lang="en-US" sz="2400" dirty="0">
                <a:solidFill>
                  <a:srgbClr val="FF0000"/>
                </a:solidFill>
                <a:latin typeface="Times New Roman" panose="02020603050405020304" pitchFamily="18" charset="0"/>
                <a:cs typeface="Times New Roman" panose="02020603050405020304" pitchFamily="18" charset="0"/>
              </a:rPr>
              <a:t>painful vesicles </a:t>
            </a:r>
            <a:r>
              <a:rPr lang="en-US" sz="2400" dirty="0">
                <a:latin typeface="Times New Roman" panose="02020603050405020304" pitchFamily="18" charset="0"/>
                <a:cs typeface="Times New Roman" panose="02020603050405020304" pitchFamily="18" charset="0"/>
              </a:rPr>
              <a:t>may be found on the buccal mucosa, tongue, uvula, pharynx, and larynx, they rupture and leave areas of erosions and ulcerations. </a:t>
            </a:r>
          </a:p>
        </p:txBody>
      </p:sp>
    </p:spTree>
    <p:extLst>
      <p:ext uri="{BB962C8B-B14F-4D97-AF65-F5344CB8AC3E}">
        <p14:creationId xmlns:p14="http://schemas.microsoft.com/office/powerpoint/2010/main" val="956182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37408" y="224377"/>
            <a:ext cx="3068770" cy="2781432"/>
          </a:xfrm>
          <a:prstGeom prst="rect">
            <a:avLst/>
          </a:prstGeom>
        </p:spPr>
      </p:pic>
      <p:pic>
        <p:nvPicPr>
          <p:cNvPr id="4" name="Picture 3"/>
          <p:cNvPicPr>
            <a:picLocks noChangeAspect="1"/>
          </p:cNvPicPr>
          <p:nvPr/>
        </p:nvPicPr>
        <p:blipFill>
          <a:blip r:embed="rId3"/>
          <a:stretch>
            <a:fillRect/>
          </a:stretch>
        </p:blipFill>
        <p:spPr>
          <a:xfrm>
            <a:off x="4406066" y="124350"/>
            <a:ext cx="2970569" cy="2781432"/>
          </a:xfrm>
          <a:prstGeom prst="rect">
            <a:avLst/>
          </a:prstGeom>
        </p:spPr>
      </p:pic>
      <p:pic>
        <p:nvPicPr>
          <p:cNvPr id="5" name="Picture 4"/>
          <p:cNvPicPr>
            <a:picLocks noChangeAspect="1"/>
          </p:cNvPicPr>
          <p:nvPr/>
        </p:nvPicPr>
        <p:blipFill>
          <a:blip r:embed="rId4"/>
          <a:stretch>
            <a:fillRect/>
          </a:stretch>
        </p:blipFill>
        <p:spPr>
          <a:xfrm>
            <a:off x="480962" y="3324140"/>
            <a:ext cx="2567038" cy="2756848"/>
          </a:xfrm>
          <a:prstGeom prst="rect">
            <a:avLst/>
          </a:prstGeom>
        </p:spPr>
      </p:pic>
      <p:pic>
        <p:nvPicPr>
          <p:cNvPr id="6" name="Picture 5"/>
          <p:cNvPicPr>
            <a:picLocks noChangeAspect="1"/>
          </p:cNvPicPr>
          <p:nvPr/>
        </p:nvPicPr>
        <p:blipFill>
          <a:blip r:embed="rId5"/>
          <a:stretch>
            <a:fillRect/>
          </a:stretch>
        </p:blipFill>
        <p:spPr>
          <a:xfrm>
            <a:off x="3567873" y="3429000"/>
            <a:ext cx="2539518" cy="2793469"/>
          </a:xfrm>
          <a:prstGeom prst="rect">
            <a:avLst/>
          </a:prstGeom>
        </p:spPr>
      </p:pic>
      <p:pic>
        <p:nvPicPr>
          <p:cNvPr id="7" name="Picture 6"/>
          <p:cNvPicPr>
            <a:picLocks noChangeAspect="1"/>
          </p:cNvPicPr>
          <p:nvPr/>
        </p:nvPicPr>
        <p:blipFill>
          <a:blip r:embed="rId6"/>
          <a:stretch>
            <a:fillRect/>
          </a:stretch>
        </p:blipFill>
        <p:spPr>
          <a:xfrm>
            <a:off x="6412156" y="3324140"/>
            <a:ext cx="2463401" cy="2764024"/>
          </a:xfrm>
          <a:prstGeom prst="rect">
            <a:avLst/>
          </a:prstGeom>
        </p:spPr>
      </p:pic>
      <p:pic>
        <p:nvPicPr>
          <p:cNvPr id="8" name="Picture 7"/>
          <p:cNvPicPr>
            <a:picLocks noChangeAspect="1"/>
          </p:cNvPicPr>
          <p:nvPr/>
        </p:nvPicPr>
        <p:blipFill>
          <a:blip r:embed="rId7"/>
          <a:stretch>
            <a:fillRect/>
          </a:stretch>
        </p:blipFill>
        <p:spPr>
          <a:xfrm>
            <a:off x="9180322" y="3318682"/>
            <a:ext cx="2420275" cy="2762306"/>
          </a:xfrm>
          <a:prstGeom prst="rect">
            <a:avLst/>
          </a:prstGeom>
        </p:spPr>
      </p:pic>
      <p:sp>
        <p:nvSpPr>
          <p:cNvPr id="9" name="Rectangle 8"/>
          <p:cNvSpPr/>
          <p:nvPr/>
        </p:nvSpPr>
        <p:spPr>
          <a:xfrm>
            <a:off x="2010770" y="6222469"/>
            <a:ext cx="6096000" cy="646331"/>
          </a:xfrm>
          <a:prstGeom prst="rect">
            <a:avLst/>
          </a:prstGeom>
        </p:spPr>
        <p:txBody>
          <a:bodyPr>
            <a:spAutoFit/>
          </a:bodyPr>
          <a:lstStyle/>
          <a:p>
            <a:r>
              <a:rPr lang="en-US" dirty="0" smtClean="0"/>
              <a:t> </a:t>
            </a:r>
            <a:r>
              <a:rPr lang="en-US" dirty="0"/>
              <a:t>Herpes zoster with unilateral </a:t>
            </a:r>
            <a:r>
              <a:rPr lang="en-US" dirty="0" smtClean="0"/>
              <a:t>distribution.</a:t>
            </a:r>
            <a:endParaRPr lang="en-US" dirty="0"/>
          </a:p>
          <a:p>
            <a:endParaRPr lang="en-US" dirty="0"/>
          </a:p>
        </p:txBody>
      </p:sp>
      <p:sp>
        <p:nvSpPr>
          <p:cNvPr id="10" name="Rectangle 9"/>
          <p:cNvSpPr/>
          <p:nvPr/>
        </p:nvSpPr>
        <p:spPr>
          <a:xfrm>
            <a:off x="7643856" y="1291007"/>
            <a:ext cx="2122761" cy="369332"/>
          </a:xfrm>
          <a:prstGeom prst="rect">
            <a:avLst/>
          </a:prstGeom>
        </p:spPr>
        <p:txBody>
          <a:bodyPr wrap="none">
            <a:spAutoFit/>
          </a:bodyPr>
          <a:lstStyle/>
          <a:p>
            <a:r>
              <a:rPr lang="en-US" dirty="0"/>
              <a:t>. Oral and skin lesion</a:t>
            </a:r>
          </a:p>
        </p:txBody>
      </p:sp>
    </p:spTree>
    <p:extLst>
      <p:ext uri="{BB962C8B-B14F-4D97-AF65-F5344CB8AC3E}">
        <p14:creationId xmlns:p14="http://schemas.microsoft.com/office/powerpoint/2010/main" val="4154371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3080" y="409434"/>
            <a:ext cx="11559653" cy="3508653"/>
          </a:xfrm>
          <a:prstGeom prst="rect">
            <a:avLst/>
          </a:prstGeom>
        </p:spPr>
        <p:txBody>
          <a:bodyPr wrap="square">
            <a:spAutoFit/>
          </a:bodyPr>
          <a:lstStyle/>
          <a:p>
            <a:pPr>
              <a:lnSpc>
                <a:spcPct val="150000"/>
              </a:lnSpc>
            </a:pPr>
            <a:r>
              <a:rPr lang="en-US" sz="2800" dirty="0">
                <a:solidFill>
                  <a:srgbClr val="FF0000"/>
                </a:solidFill>
                <a:latin typeface="Times New Roman" panose="02020603050405020304" pitchFamily="18" charset="0"/>
                <a:cs typeface="Times New Roman" panose="02020603050405020304" pitchFamily="18" charset="0"/>
              </a:rPr>
              <a:t>Infectious mononucleosis (glandular fever): </a:t>
            </a:r>
            <a:endParaRPr lang="en-US" sz="2800" dirty="0" smtClean="0">
              <a:solidFill>
                <a:srgbClr val="FF0000"/>
              </a:solidFill>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This </a:t>
            </a:r>
            <a:r>
              <a:rPr lang="en-US" sz="2400" dirty="0">
                <a:latin typeface="Times New Roman" panose="02020603050405020304" pitchFamily="18" charset="0"/>
                <a:cs typeface="Times New Roman" panose="02020603050405020304" pitchFamily="18" charset="0"/>
              </a:rPr>
              <a:t>infection is caused by the </a:t>
            </a:r>
            <a:r>
              <a:rPr lang="en-US" sz="2400" dirty="0">
                <a:solidFill>
                  <a:srgbClr val="FF0000"/>
                </a:solidFill>
                <a:latin typeface="Times New Roman" panose="02020603050405020304" pitchFamily="18" charset="0"/>
                <a:cs typeface="Times New Roman" panose="02020603050405020304" pitchFamily="18" charset="0"/>
              </a:rPr>
              <a:t>Epstein – Barr virus (EBV), </a:t>
            </a:r>
            <a:r>
              <a:rPr lang="en-US" sz="2400" dirty="0">
                <a:latin typeface="Times New Roman" panose="02020603050405020304" pitchFamily="18" charset="0"/>
                <a:cs typeface="Times New Roman" panose="02020603050405020304" pitchFamily="18" charset="0"/>
              </a:rPr>
              <a:t>a member of the herpes group, predominantly affects teenagers and young adults and is transmitted by contact with saliva.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disease </a:t>
            </a:r>
            <a:r>
              <a:rPr lang="en-US" sz="2400" dirty="0">
                <a:solidFill>
                  <a:srgbClr val="FF0000"/>
                </a:solidFill>
                <a:latin typeface="Times New Roman" panose="02020603050405020304" pitchFamily="18" charset="0"/>
                <a:cs typeface="Times New Roman" panose="02020603050405020304" pitchFamily="18" charset="0"/>
              </a:rPr>
              <a:t>characterized</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by:</a:t>
            </a:r>
          </a:p>
          <a:p>
            <a:pPr>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lymph node enlargement, fever, malaise, with petechial hemorrhages at the junction of the soft and hard palate </a:t>
            </a:r>
            <a:r>
              <a:rPr lang="en-US" sz="2400" dirty="0" smtClean="0">
                <a:latin typeface="Times New Roman" panose="02020603050405020304" pitchFamily="18" charset="0"/>
                <a:cs typeface="Times New Roman" panose="02020603050405020304" pitchFamily="18" charset="0"/>
              </a:rPr>
              <a:t>with </a:t>
            </a:r>
            <a:r>
              <a:rPr lang="en-US" sz="2400" dirty="0">
                <a:latin typeface="Times New Roman" panose="02020603050405020304" pitchFamily="18" charset="0"/>
                <a:cs typeface="Times New Roman" panose="02020603050405020304" pitchFamily="18" charset="0"/>
              </a:rPr>
              <a:t>ulcerations of oral mucosa.</a:t>
            </a:r>
          </a:p>
        </p:txBody>
      </p:sp>
      <p:pic>
        <p:nvPicPr>
          <p:cNvPr id="3" name="Picture 2"/>
          <p:cNvPicPr>
            <a:picLocks noChangeAspect="1"/>
          </p:cNvPicPr>
          <p:nvPr/>
        </p:nvPicPr>
        <p:blipFill>
          <a:blip r:embed="rId2"/>
          <a:stretch>
            <a:fillRect/>
          </a:stretch>
        </p:blipFill>
        <p:spPr>
          <a:xfrm>
            <a:off x="7064478" y="3304923"/>
            <a:ext cx="3920409" cy="3437071"/>
          </a:xfrm>
          <a:prstGeom prst="rect">
            <a:avLst/>
          </a:prstGeom>
        </p:spPr>
      </p:pic>
      <p:sp>
        <p:nvSpPr>
          <p:cNvPr id="4" name="Rectangle 3"/>
          <p:cNvSpPr/>
          <p:nvPr/>
        </p:nvSpPr>
        <p:spPr>
          <a:xfrm>
            <a:off x="4472527" y="5755523"/>
            <a:ext cx="2400785" cy="369332"/>
          </a:xfrm>
          <a:prstGeom prst="rect">
            <a:avLst/>
          </a:prstGeom>
        </p:spPr>
        <p:txBody>
          <a:bodyPr wrap="none">
            <a:spAutoFit/>
          </a:bodyPr>
          <a:lstStyle/>
          <a:p>
            <a:r>
              <a:rPr lang="en-US" dirty="0"/>
              <a:t>petechial hemorrhages </a:t>
            </a:r>
          </a:p>
        </p:txBody>
      </p:sp>
    </p:spTree>
    <p:extLst>
      <p:ext uri="{BB962C8B-B14F-4D97-AF65-F5344CB8AC3E}">
        <p14:creationId xmlns:p14="http://schemas.microsoft.com/office/powerpoint/2010/main" val="42001183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6602" y="386393"/>
            <a:ext cx="11905398" cy="5170646"/>
          </a:xfrm>
          <a:prstGeom prst="rect">
            <a:avLst/>
          </a:prstGeom>
        </p:spPr>
        <p:txBody>
          <a:bodyPr wrap="square">
            <a:spAutoFit/>
          </a:bodyPr>
          <a:lstStyle/>
          <a:p>
            <a:pPr>
              <a:lnSpc>
                <a:spcPct val="150000"/>
              </a:lnSpc>
            </a:pPr>
            <a:r>
              <a:rPr lang="en-US" sz="2800" dirty="0">
                <a:solidFill>
                  <a:srgbClr val="FF0000"/>
                </a:solidFill>
                <a:latin typeface="Times New Roman" panose="02020603050405020304" pitchFamily="18" charset="0"/>
                <a:cs typeface="Times New Roman" panose="02020603050405020304" pitchFamily="18" charset="0"/>
              </a:rPr>
              <a:t>Human immunodeficiency virus infection</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The </a:t>
            </a:r>
            <a:r>
              <a:rPr lang="en-US" sz="2400" dirty="0">
                <a:latin typeface="Times New Roman" panose="02020603050405020304" pitchFamily="18" charset="0"/>
                <a:cs typeface="Times New Roman" panose="02020603050405020304" pitchFamily="18" charset="0"/>
              </a:rPr>
              <a:t>human immunodeficiency virus (HIV) causes HIV infection.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This </a:t>
            </a:r>
            <a:r>
              <a:rPr lang="en-US" sz="2400" dirty="0">
                <a:latin typeface="Times New Roman" panose="02020603050405020304" pitchFamily="18" charset="0"/>
                <a:cs typeface="Times New Roman" panose="02020603050405020304" pitchFamily="18" charset="0"/>
              </a:rPr>
              <a:t>occurs by the transfer of blood, semen, vaginal fluid, breast milk or from mother to child.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Within </a:t>
            </a:r>
            <a:r>
              <a:rPr lang="en-US" sz="2400" dirty="0">
                <a:latin typeface="Times New Roman" panose="02020603050405020304" pitchFamily="18" charset="0"/>
                <a:cs typeface="Times New Roman" panose="02020603050405020304" pitchFamily="18" charset="0"/>
              </a:rPr>
              <a:t>these bodily fluids, HIV is present as both free virus particles and virus within infected immune cells.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Transmission </a:t>
            </a:r>
            <a:r>
              <a:rPr lang="en-US" sz="2400" dirty="0">
                <a:latin typeface="Times New Roman" panose="02020603050405020304" pitchFamily="18" charset="0"/>
                <a:cs typeface="Times New Roman" panose="02020603050405020304" pitchFamily="18" charset="0"/>
              </a:rPr>
              <a:t>of virus may be followed by infection which is detected by appearance of HIV antibodies in the blood, and most patients remain symptom free for many years (HIV seropositive), but in time may develop persistent generalized lymphadenopathy and may progress to AIDS</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5491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67" y="66870"/>
            <a:ext cx="11971033" cy="1754326"/>
          </a:xfrm>
          <a:prstGeom prst="rect">
            <a:avLst/>
          </a:prstGeom>
        </p:spPr>
        <p:txBody>
          <a:bodyPr wrap="square">
            <a:spAutoFit/>
          </a:bodyPr>
          <a:lstStyle/>
          <a:p>
            <a:pPr algn="just">
              <a:lnSpc>
                <a:spcPct val="150000"/>
              </a:lnSpc>
            </a:pPr>
            <a:r>
              <a:rPr lang="en-US" sz="2400" dirty="0" smtClean="0">
                <a:latin typeface="Times New Roman" panose="02020603050405020304" pitchFamily="18" charset="0"/>
                <a:cs typeface="Times New Roman" panose="02020603050405020304" pitchFamily="18" charset="0"/>
              </a:rPr>
              <a:t>This condition is usually diagnosed by the symptoms, especially if typical rash present. Sometimes a swab from the throat to be tested for</a:t>
            </a:r>
            <a:r>
              <a:rPr lang="en-US" sz="2400" dirty="0" smtClean="0">
                <a:solidFill>
                  <a:srgbClr val="FF0000"/>
                </a:solidFill>
                <a:latin typeface="Times New Roman" panose="02020603050405020304" pitchFamily="18" charset="0"/>
                <a:cs typeface="Times New Roman" panose="02020603050405020304" pitchFamily="18" charset="0"/>
              </a:rPr>
              <a:t> streptococcus </a:t>
            </a:r>
            <a:r>
              <a:rPr lang="en-US" sz="2400" dirty="0" smtClean="0">
                <a:latin typeface="Times New Roman" panose="02020603050405020304" pitchFamily="18" charset="0"/>
                <a:cs typeface="Times New Roman" panose="02020603050405020304" pitchFamily="18" charset="0"/>
              </a:rPr>
              <a:t>and this is called a throat culture</a:t>
            </a:r>
            <a:endParaRPr lang="en-US"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134443" y="1759887"/>
            <a:ext cx="3563441" cy="4310615"/>
          </a:xfrm>
          <a:prstGeom prst="rect">
            <a:avLst/>
          </a:prstGeom>
        </p:spPr>
      </p:pic>
      <p:pic>
        <p:nvPicPr>
          <p:cNvPr id="4" name="Picture 3"/>
          <p:cNvPicPr>
            <a:picLocks noChangeAspect="1"/>
          </p:cNvPicPr>
          <p:nvPr/>
        </p:nvPicPr>
        <p:blipFill>
          <a:blip r:embed="rId3"/>
          <a:stretch>
            <a:fillRect/>
          </a:stretch>
        </p:blipFill>
        <p:spPr>
          <a:xfrm>
            <a:off x="5090570" y="1754833"/>
            <a:ext cx="3821418" cy="4403397"/>
          </a:xfrm>
          <a:prstGeom prst="rect">
            <a:avLst/>
          </a:prstGeom>
        </p:spPr>
      </p:pic>
      <p:sp>
        <p:nvSpPr>
          <p:cNvPr id="5" name="Rectangle 4"/>
          <p:cNvSpPr/>
          <p:nvPr/>
        </p:nvSpPr>
        <p:spPr>
          <a:xfrm>
            <a:off x="1560237" y="6158230"/>
            <a:ext cx="2222660" cy="369332"/>
          </a:xfrm>
          <a:prstGeom prst="rect">
            <a:avLst/>
          </a:prstGeom>
        </p:spPr>
        <p:txBody>
          <a:bodyPr wrap="none">
            <a:spAutoFit/>
          </a:bodyPr>
          <a:lstStyle/>
          <a:p>
            <a:r>
              <a:rPr lang="en-US" dirty="0" smtClean="0"/>
              <a:t>Scarlet fever skin rash</a:t>
            </a:r>
            <a:endParaRPr lang="en-US" dirty="0"/>
          </a:p>
        </p:txBody>
      </p:sp>
      <p:sp>
        <p:nvSpPr>
          <p:cNvPr id="6" name="Rectangle 5"/>
          <p:cNvSpPr/>
          <p:nvPr/>
        </p:nvSpPr>
        <p:spPr>
          <a:xfrm>
            <a:off x="5905260" y="6158230"/>
            <a:ext cx="1937325" cy="369332"/>
          </a:xfrm>
          <a:prstGeom prst="rect">
            <a:avLst/>
          </a:prstGeom>
        </p:spPr>
        <p:txBody>
          <a:bodyPr wrap="none">
            <a:spAutoFit/>
          </a:bodyPr>
          <a:lstStyle/>
          <a:p>
            <a:r>
              <a:rPr lang="en-US" dirty="0" smtClean="0"/>
              <a:t>Strawberry tongue</a:t>
            </a:r>
            <a:endParaRPr lang="en-US" dirty="0"/>
          </a:p>
        </p:txBody>
      </p:sp>
    </p:spTree>
    <p:extLst>
      <p:ext uri="{BB962C8B-B14F-4D97-AF65-F5344CB8AC3E}">
        <p14:creationId xmlns:p14="http://schemas.microsoft.com/office/powerpoint/2010/main" val="4836585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250" y="877713"/>
            <a:ext cx="11423177" cy="3416320"/>
          </a:xfrm>
          <a:prstGeom prst="rect">
            <a:avLst/>
          </a:prstGeom>
        </p:spPr>
        <p:txBody>
          <a:bodyPr wrap="square">
            <a:spAutoFit/>
          </a:bodyPr>
          <a:lstStyle/>
          <a:p>
            <a:pPr>
              <a:lnSpc>
                <a:spcPct val="150000"/>
              </a:lnSpc>
            </a:pPr>
            <a:r>
              <a:rPr lang="en-US" sz="2400" dirty="0" smtClean="0">
                <a:latin typeface="Times New Roman" panose="02020603050405020304" pitchFamily="18" charset="0"/>
                <a:cs typeface="Times New Roman" panose="02020603050405020304" pitchFamily="18" charset="0"/>
              </a:rPr>
              <a:t>. AIDS </a:t>
            </a:r>
            <a:r>
              <a:rPr lang="en-US" sz="2400" dirty="0">
                <a:latin typeface="Times New Roman" panose="02020603050405020304" pitchFamily="18" charset="0"/>
                <a:cs typeface="Times New Roman" panose="02020603050405020304" pitchFamily="18" charset="0"/>
              </a:rPr>
              <a:t>is a condition in humans in which progressive failure of the immune system allows life-threatening opportunistic infections and cancers to thrive.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AIDS </a:t>
            </a:r>
            <a:r>
              <a:rPr lang="en-US" sz="2400" dirty="0">
                <a:latin typeface="Times New Roman" panose="02020603050405020304" pitchFamily="18" charset="0"/>
                <a:cs typeface="Times New Roman" panose="02020603050405020304" pitchFamily="18" charset="0"/>
              </a:rPr>
              <a:t>is the final stage of HIV infection when the immune system is badly damaged and the patient become vulnerable to opportunistic infections.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Infection </a:t>
            </a:r>
            <a:r>
              <a:rPr lang="en-US" sz="2400" dirty="0">
                <a:latin typeface="Times New Roman" panose="02020603050405020304" pitchFamily="18" charset="0"/>
                <a:cs typeface="Times New Roman" panose="02020603050405020304" pitchFamily="18" charset="0"/>
              </a:rPr>
              <a:t>by HIV involve binding of the virus to many target cells, but the binding to CD4 receptor of T-helper lymphocytes plays a </a:t>
            </a:r>
            <a:r>
              <a:rPr lang="en-US" sz="2400" dirty="0">
                <a:solidFill>
                  <a:srgbClr val="FF0000"/>
                </a:solidFill>
                <a:latin typeface="Times New Roman" panose="02020603050405020304" pitchFamily="18" charset="0"/>
                <a:cs typeface="Times New Roman" panose="02020603050405020304" pitchFamily="18" charset="0"/>
              </a:rPr>
              <a:t>major role </a:t>
            </a:r>
            <a:r>
              <a:rPr lang="en-US" sz="2400" dirty="0">
                <a:latin typeface="Times New Roman" panose="02020603050405020304" pitchFamily="18" charset="0"/>
                <a:cs typeface="Times New Roman" panose="02020603050405020304" pitchFamily="18" charset="0"/>
              </a:rPr>
              <a:t>in the</a:t>
            </a:r>
            <a:r>
              <a:rPr lang="en-US" sz="2400" dirty="0">
                <a:solidFill>
                  <a:srgbClr val="FF0000"/>
                </a:solidFill>
                <a:latin typeface="Times New Roman" panose="02020603050405020304" pitchFamily="18" charset="0"/>
                <a:cs typeface="Times New Roman" panose="02020603050405020304" pitchFamily="18" charset="0"/>
              </a:rPr>
              <a:t> pathogenesis </a:t>
            </a:r>
            <a:r>
              <a:rPr lang="en-US" sz="2400" dirty="0">
                <a:latin typeface="Times New Roman" panose="02020603050405020304" pitchFamily="18" charset="0"/>
                <a:cs typeface="Times New Roman" panose="02020603050405020304" pitchFamily="18" charset="0"/>
              </a:rPr>
              <a:t>of HIV disease. </a:t>
            </a:r>
          </a:p>
        </p:txBody>
      </p:sp>
    </p:spTree>
    <p:extLst>
      <p:ext uri="{BB962C8B-B14F-4D97-AF65-F5344CB8AC3E}">
        <p14:creationId xmlns:p14="http://schemas.microsoft.com/office/powerpoint/2010/main" val="13305487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660" y="263563"/>
            <a:ext cx="11846256" cy="2862322"/>
          </a:xfrm>
          <a:prstGeom prst="rect">
            <a:avLst/>
          </a:prstGeom>
        </p:spPr>
        <p:txBody>
          <a:bodyPr wrap="square">
            <a:spAutoFit/>
          </a:bodyPr>
          <a:lstStyle/>
          <a:p>
            <a:pPr>
              <a:lnSpc>
                <a:spcPct val="150000"/>
              </a:lnSpc>
            </a:pPr>
            <a:r>
              <a:rPr lang="en-US" sz="2400" dirty="0" smtClean="0">
                <a:solidFill>
                  <a:srgbClr val="FF0000"/>
                </a:solidFill>
                <a:latin typeface="Times New Roman" panose="02020603050405020304" pitchFamily="18" charset="0"/>
                <a:cs typeface="Times New Roman" panose="02020603050405020304" pitchFamily="18" charset="0"/>
              </a:rPr>
              <a:t>AIDS </a:t>
            </a:r>
            <a:r>
              <a:rPr lang="en-US" sz="2400" dirty="0">
                <a:solidFill>
                  <a:srgbClr val="FF0000"/>
                </a:solidFill>
                <a:latin typeface="Times New Roman" panose="02020603050405020304" pitchFamily="18" charset="0"/>
                <a:cs typeface="Times New Roman" panose="02020603050405020304" pitchFamily="18" charset="0"/>
              </a:rPr>
              <a:t>is characterized </a:t>
            </a:r>
            <a:r>
              <a:rPr lang="en-US" sz="2400" dirty="0">
                <a:latin typeface="Times New Roman" panose="02020603050405020304" pitchFamily="18" charset="0"/>
                <a:cs typeface="Times New Roman" panose="02020603050405020304" pitchFamily="18" charset="0"/>
              </a:rPr>
              <a:t>by </a:t>
            </a:r>
            <a:r>
              <a:rPr lang="en-US" sz="2400" dirty="0" smtClean="0">
                <a:latin typeface="Times New Roman" panose="02020603050405020304" pitchFamily="18" charset="0"/>
                <a:cs typeface="Times New Roman" panose="02020603050405020304" pitchFamily="18" charset="0"/>
              </a:rPr>
              <a:t>:</a:t>
            </a:r>
          </a:p>
          <a:p>
            <a:pPr>
              <a:lnSpc>
                <a:spcPct val="150000"/>
              </a:lnSpc>
            </a:pPr>
            <a:r>
              <a:rPr lang="en-US" sz="2400" dirty="0" smtClean="0">
                <a:latin typeface="Times New Roman" panose="02020603050405020304" pitchFamily="18" charset="0"/>
                <a:cs typeface="Times New Roman" panose="02020603050405020304" pitchFamily="18" charset="0"/>
              </a:rPr>
              <a:t>lymphadenopathy</a:t>
            </a:r>
            <a:r>
              <a:rPr lang="en-US" sz="2400" dirty="0">
                <a:latin typeface="Times New Roman" panose="02020603050405020304" pitchFamily="18" charset="0"/>
                <a:cs typeface="Times New Roman" panose="02020603050405020304" pitchFamily="18" charset="0"/>
              </a:rPr>
              <a:t>, persistent pyrexia, diarrhea, weight loss, fatigue, malaise, opportunistic infections, HIV gingivitis and periodontitis, oral necrotic ulcers of unknown etiology,  hairy leukoplakia which mostly affect lateral border of tongue, </a:t>
            </a:r>
            <a:r>
              <a:rPr lang="en-US" sz="2400" dirty="0" smtClean="0">
                <a:latin typeface="Times New Roman" panose="02020603050405020304" pitchFamily="18" charset="0"/>
                <a:cs typeface="Times New Roman" panose="02020603050405020304" pitchFamily="18" charset="0"/>
              </a:rPr>
              <a:t>Kaposi’s </a:t>
            </a:r>
            <a:r>
              <a:rPr lang="en-US" sz="2400" dirty="0">
                <a:latin typeface="Times New Roman" panose="02020603050405020304" pitchFamily="18" charset="0"/>
                <a:cs typeface="Times New Roman" panose="02020603050405020304" pitchFamily="18" charset="0"/>
              </a:rPr>
              <a:t>sarcoma, and non-Hodgkin’s lymphoma.</a:t>
            </a:r>
          </a:p>
        </p:txBody>
      </p:sp>
      <p:pic>
        <p:nvPicPr>
          <p:cNvPr id="3" name="Picture 2"/>
          <p:cNvPicPr>
            <a:picLocks noChangeAspect="1"/>
          </p:cNvPicPr>
          <p:nvPr/>
        </p:nvPicPr>
        <p:blipFill>
          <a:blip r:embed="rId2"/>
          <a:stretch>
            <a:fillRect/>
          </a:stretch>
        </p:blipFill>
        <p:spPr>
          <a:xfrm>
            <a:off x="2614703" y="2907951"/>
            <a:ext cx="3225655" cy="3069768"/>
          </a:xfrm>
          <a:prstGeom prst="rect">
            <a:avLst/>
          </a:prstGeom>
        </p:spPr>
      </p:pic>
      <p:pic>
        <p:nvPicPr>
          <p:cNvPr id="4" name="Picture 3"/>
          <p:cNvPicPr>
            <a:picLocks noChangeAspect="1"/>
          </p:cNvPicPr>
          <p:nvPr/>
        </p:nvPicPr>
        <p:blipFill>
          <a:blip r:embed="rId3"/>
          <a:stretch>
            <a:fillRect/>
          </a:stretch>
        </p:blipFill>
        <p:spPr>
          <a:xfrm>
            <a:off x="6168788" y="2991090"/>
            <a:ext cx="3152633" cy="2934815"/>
          </a:xfrm>
          <a:prstGeom prst="rect">
            <a:avLst/>
          </a:prstGeom>
        </p:spPr>
      </p:pic>
      <p:sp>
        <p:nvSpPr>
          <p:cNvPr id="5" name="Rectangle 4"/>
          <p:cNvSpPr/>
          <p:nvPr/>
        </p:nvSpPr>
        <p:spPr>
          <a:xfrm>
            <a:off x="3120788" y="6094694"/>
            <a:ext cx="6096000" cy="646331"/>
          </a:xfrm>
          <a:prstGeom prst="rect">
            <a:avLst/>
          </a:prstGeom>
        </p:spPr>
        <p:txBody>
          <a:bodyPr>
            <a:spAutoFit/>
          </a:bodyPr>
          <a:lstStyle/>
          <a:p>
            <a:r>
              <a:rPr lang="en-US" dirty="0"/>
              <a:t>Oral ulceration and  hairy leukoplakia in HIV infected patient.</a:t>
            </a:r>
          </a:p>
          <a:p>
            <a:endParaRPr lang="en-US" dirty="0"/>
          </a:p>
        </p:txBody>
      </p:sp>
    </p:spTree>
    <p:extLst>
      <p:ext uri="{BB962C8B-B14F-4D97-AF65-F5344CB8AC3E}">
        <p14:creationId xmlns:p14="http://schemas.microsoft.com/office/powerpoint/2010/main" val="29455529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533" y="163773"/>
            <a:ext cx="11941791" cy="3693319"/>
          </a:xfrm>
          <a:prstGeom prst="rect">
            <a:avLst/>
          </a:prstGeom>
        </p:spPr>
        <p:txBody>
          <a:bodyPr wrap="square">
            <a:spAutoFit/>
          </a:bodyPr>
          <a:lstStyle/>
          <a:p>
            <a:pPr algn="ctr">
              <a:lnSpc>
                <a:spcPct val="150000"/>
              </a:lnSpc>
            </a:pPr>
            <a:r>
              <a:rPr lang="en-US" sz="3200" dirty="0" smtClean="0">
                <a:solidFill>
                  <a:srgbClr val="FF0000"/>
                </a:solidFill>
                <a:latin typeface="Times New Roman" panose="02020603050405020304" pitchFamily="18" charset="0"/>
                <a:cs typeface="Times New Roman" panose="02020603050405020304" pitchFamily="18" charset="0"/>
              </a:rPr>
              <a:t>FUNGAL INFECTIONS</a:t>
            </a:r>
          </a:p>
          <a:p>
            <a:pPr algn="just">
              <a:lnSpc>
                <a:spcPct val="150000"/>
              </a:lnSpc>
            </a:pPr>
            <a:r>
              <a:rPr lang="en-US" sz="2400" dirty="0" smtClean="0">
                <a:latin typeface="Times New Roman" panose="02020603050405020304" pitchFamily="18" charset="0"/>
                <a:cs typeface="Times New Roman" panose="02020603050405020304" pitchFamily="18" charset="0"/>
              </a:rPr>
              <a:t>   </a:t>
            </a:r>
            <a:r>
              <a:rPr lang="en-US" sz="2800" dirty="0" smtClean="0">
                <a:solidFill>
                  <a:srgbClr val="FF0000"/>
                </a:solidFill>
                <a:latin typeface="Times New Roman" panose="02020603050405020304" pitchFamily="18" charset="0"/>
                <a:cs typeface="Times New Roman" panose="02020603050405020304" pitchFamily="18" charset="0"/>
              </a:rPr>
              <a:t>Candidiasis:</a:t>
            </a:r>
          </a:p>
          <a:p>
            <a:pPr algn="just">
              <a:lnSpc>
                <a:spcPct val="150000"/>
              </a:lnSpc>
            </a:pPr>
            <a:r>
              <a:rPr lang="en-US" sz="2400" dirty="0" smtClean="0">
                <a:latin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cs typeface="Times New Roman" panose="02020603050405020304" pitchFamily="18" charset="0"/>
              </a:rPr>
              <a:t>C</a:t>
            </a:r>
            <a:r>
              <a:rPr lang="en-US" sz="2400" dirty="0" smtClean="0">
                <a:latin typeface="Times New Roman" panose="02020603050405020304" pitchFamily="18" charset="0"/>
                <a:cs typeface="Times New Roman" panose="02020603050405020304" pitchFamily="18" charset="0"/>
              </a:rPr>
              <a:t>aused by a yeast-like fungus, Candida </a:t>
            </a:r>
            <a:r>
              <a:rPr lang="en-US" sz="2400" dirty="0" err="1" smtClean="0">
                <a:latin typeface="Times New Roman" panose="02020603050405020304" pitchFamily="18" charset="0"/>
                <a:cs typeface="Times New Roman" panose="02020603050405020304" pitchFamily="18" charset="0"/>
              </a:rPr>
              <a:t>albicans</a:t>
            </a:r>
            <a:r>
              <a:rPr lang="en-US" sz="2400" dirty="0" smtClean="0">
                <a:latin typeface="Times New Roman" panose="02020603050405020304" pitchFamily="18" charset="0"/>
                <a:cs typeface="Times New Roman" panose="02020603050405020304" pitchFamily="18" charset="0"/>
              </a:rPr>
              <a:t>, although other species may also be involved. </a:t>
            </a:r>
          </a:p>
          <a:p>
            <a:pPr algn="just">
              <a:lnSpc>
                <a:spcPct val="150000"/>
              </a:lnSpc>
            </a:pPr>
            <a:r>
              <a:rPr lang="en-US" sz="2400" dirty="0" smtClean="0">
                <a:latin typeface="Times New Roman" panose="02020603050405020304" pitchFamily="18" charset="0"/>
                <a:cs typeface="Times New Roman" panose="02020603050405020304" pitchFamily="18" charset="0"/>
              </a:rPr>
              <a:t>. It has been shown repeatedly that this microorganism is a relatively common inhabitant of the oral cavity, gastrointestinal tract, and vagina of clinically normal persons. </a:t>
            </a:r>
          </a:p>
          <a:p>
            <a:pPr algn="just">
              <a:lnSpc>
                <a:spcPct val="150000"/>
              </a:lnSpc>
            </a:pPr>
            <a:r>
              <a:rPr lang="en-US" sz="2400" dirty="0" smtClean="0">
                <a:latin typeface="Times New Roman" panose="02020603050405020304" pitchFamily="18" charset="0"/>
                <a:cs typeface="Times New Roman" panose="02020603050405020304" pitchFamily="18" charset="0"/>
              </a:rPr>
              <a:t>. When the favorable condition develops, the organism transforms into pathogenic form. </a:t>
            </a:r>
          </a:p>
        </p:txBody>
      </p:sp>
    </p:spTree>
    <p:extLst>
      <p:ext uri="{BB962C8B-B14F-4D97-AF65-F5344CB8AC3E}">
        <p14:creationId xmlns:p14="http://schemas.microsoft.com/office/powerpoint/2010/main" val="14365377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533" y="163773"/>
            <a:ext cx="11941791" cy="4062651"/>
          </a:xfrm>
          <a:prstGeom prst="rect">
            <a:avLst/>
          </a:prstGeom>
        </p:spPr>
        <p:txBody>
          <a:bodyPr wrap="square">
            <a:spAutoFit/>
          </a:bodyPr>
          <a:lstStyle/>
          <a:p>
            <a:pPr algn="just">
              <a:lnSpc>
                <a:spcPct val="150000"/>
              </a:lnSpc>
            </a:pPr>
            <a:r>
              <a:rPr lang="en-US" sz="2400" dirty="0" smtClean="0">
                <a:latin typeface="Times New Roman" panose="02020603050405020304" pitchFamily="18" charset="0"/>
                <a:cs typeface="Times New Roman" panose="02020603050405020304" pitchFamily="18" charset="0"/>
              </a:rPr>
              <a:t>The </a:t>
            </a:r>
            <a:r>
              <a:rPr lang="en-US" sz="2800" dirty="0" smtClean="0">
                <a:solidFill>
                  <a:srgbClr val="FF0000"/>
                </a:solidFill>
                <a:latin typeface="Times New Roman" panose="02020603050405020304" pitchFamily="18" charset="0"/>
                <a:cs typeface="Times New Roman" panose="02020603050405020304" pitchFamily="18" charset="0"/>
              </a:rPr>
              <a:t>predisposing</a:t>
            </a:r>
            <a:r>
              <a:rPr lang="en-US" sz="2400" dirty="0" smtClean="0">
                <a:latin typeface="Times New Roman" panose="02020603050405020304" pitchFamily="18" charset="0"/>
                <a:cs typeface="Times New Roman" panose="02020603050405020304" pitchFamily="18" charset="0"/>
              </a:rPr>
              <a:t> factors are: </a:t>
            </a:r>
          </a:p>
          <a:p>
            <a:pPr algn="just">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a:t>
            </a:r>
            <a:r>
              <a:rPr lang="en-US" sz="2400" dirty="0" smtClean="0">
                <a:latin typeface="Times New Roman" panose="02020603050405020304" pitchFamily="18" charset="0"/>
                <a:cs typeface="Times New Roman" panose="02020603050405020304" pitchFamily="18" charset="0"/>
              </a:rPr>
              <a:t>cute and chronic diseases like tuberculosis, diabetes mellitus, and anemia</a:t>
            </a:r>
          </a:p>
          <a:p>
            <a:pPr algn="just">
              <a:lnSpc>
                <a:spcPct val="150000"/>
              </a:lnSpc>
            </a:pPr>
            <a:r>
              <a:rPr lang="en-US" sz="2400" dirty="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a:t>
            </a:r>
            <a:r>
              <a:rPr lang="en-US" sz="2400" dirty="0" smtClean="0">
                <a:latin typeface="Times New Roman" panose="02020603050405020304" pitchFamily="18" charset="0"/>
                <a:cs typeface="Times New Roman" panose="02020603050405020304" pitchFamily="18" charset="0"/>
              </a:rPr>
              <a:t>mmunodeficiency like AIDS, nutritional deficiency like Fe, vitamin A and vitamin B6 deficiencies, etc</a:t>
            </a:r>
            <a:endParaRPr lang="en-US" sz="2400" dirty="0">
              <a:latin typeface="Times New Roman" panose="02020603050405020304" pitchFamily="18" charset="0"/>
              <a:cs typeface="Times New Roman" panose="02020603050405020304" pitchFamily="18" charset="0"/>
            </a:endParaRPr>
          </a:p>
          <a:p>
            <a:pPr algn="just">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a:t>
            </a:r>
            <a:r>
              <a:rPr lang="en-US" sz="2400" dirty="0" smtClean="0">
                <a:latin typeface="Times New Roman" panose="02020603050405020304" pitchFamily="18" charset="0"/>
                <a:cs typeface="Times New Roman" panose="02020603050405020304" pitchFamily="18" charset="0"/>
              </a:rPr>
              <a:t>rolonged use of antibiotics, corticosteroids, and cytotoxic drugs</a:t>
            </a:r>
          </a:p>
          <a:p>
            <a:pPr algn="just">
              <a:lnSpc>
                <a:spcPct val="150000"/>
              </a:lnSpc>
            </a:pPr>
            <a:r>
              <a:rPr lang="en-US" sz="2400" dirty="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R</a:t>
            </a:r>
            <a:r>
              <a:rPr lang="en-US" sz="2400" dirty="0" smtClean="0">
                <a:latin typeface="Times New Roman" panose="02020603050405020304" pitchFamily="18" charset="0"/>
                <a:cs typeface="Times New Roman" panose="02020603050405020304" pitchFamily="18" charset="0"/>
              </a:rPr>
              <a:t>adiation therapy, poorly maintained dentures, heavy smoking, old age, infancy, pregnancy, and xerostomia.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54731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2011" y="354842"/>
            <a:ext cx="11573301" cy="5262979"/>
          </a:xfrm>
          <a:prstGeom prst="rect">
            <a:avLst/>
          </a:prstGeom>
        </p:spPr>
        <p:txBody>
          <a:bodyPr wrap="square">
            <a:spAutoFit/>
          </a:bodyPr>
          <a:lstStyle/>
          <a:p>
            <a:pPr>
              <a:lnSpc>
                <a:spcPct val="150000"/>
              </a:lnSpc>
            </a:pPr>
            <a:r>
              <a:rPr lang="en-US" dirty="0"/>
              <a:t> </a:t>
            </a:r>
            <a:r>
              <a:rPr lang="en-US" sz="2800" dirty="0">
                <a:solidFill>
                  <a:srgbClr val="FF0000"/>
                </a:solidFill>
                <a:latin typeface="Times New Roman" panose="02020603050405020304" pitchFamily="18" charset="0"/>
                <a:cs typeface="Times New Roman" panose="02020603050405020304" pitchFamily="18" charset="0"/>
              </a:rPr>
              <a:t>Pseudo membranous candidiasis </a:t>
            </a:r>
            <a:r>
              <a:rPr lang="en-US" sz="2800" dirty="0" smtClean="0">
                <a:solidFill>
                  <a:srgbClr val="FF0000"/>
                </a:solidFill>
                <a:latin typeface="Times New Roman" panose="02020603050405020304" pitchFamily="18" charset="0"/>
                <a:cs typeface="Times New Roman" panose="02020603050405020304" pitchFamily="18" charset="0"/>
              </a:rPr>
              <a:t>:</a:t>
            </a:r>
          </a:p>
          <a:p>
            <a:pPr>
              <a:lnSpc>
                <a:spcPct val="150000"/>
              </a:lnSpc>
            </a:pPr>
            <a:r>
              <a:rPr lang="en-US" sz="2800" dirty="0" smtClean="0">
                <a:solidFill>
                  <a:srgbClr val="FF0000"/>
                </a:solidFill>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It </a:t>
            </a:r>
            <a:r>
              <a:rPr lang="en-US" sz="2400" dirty="0">
                <a:latin typeface="Times New Roman" panose="02020603050405020304" pitchFamily="18" charset="0"/>
                <a:cs typeface="Times New Roman" panose="02020603050405020304" pitchFamily="18" charset="0"/>
              </a:rPr>
              <a:t>is also known as thrush and it is especially prone to occur in the debilitated or the chronically ill patients or in infants.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The </a:t>
            </a:r>
            <a:r>
              <a:rPr lang="en-US" sz="2400" dirty="0">
                <a:latin typeface="Times New Roman" panose="02020603050405020304" pitchFamily="18" charset="0"/>
                <a:cs typeface="Times New Roman" panose="02020603050405020304" pitchFamily="18" charset="0"/>
              </a:rPr>
              <a:t>oral lesions are characterized by </a:t>
            </a:r>
            <a:r>
              <a:rPr lang="en-US" sz="2400" dirty="0" smtClean="0">
                <a:latin typeface="Times New Roman" panose="02020603050405020304" pitchFamily="18" charset="0"/>
                <a:cs typeface="Times New Roman" panose="02020603050405020304" pitchFamily="18" charset="0"/>
              </a:rPr>
              <a:t>:</a:t>
            </a:r>
          </a:p>
          <a:p>
            <a:pPr>
              <a:lnSpc>
                <a:spcPct val="150000"/>
              </a:lnSpc>
            </a:pPr>
            <a:r>
              <a:rPr lang="en-US" sz="2400" dirty="0" smtClean="0">
                <a:latin typeface="Times New Roman" panose="02020603050405020304" pitchFamily="18" charset="0"/>
                <a:cs typeface="Times New Roman" panose="02020603050405020304" pitchFamily="18" charset="0"/>
              </a:rPr>
              <a:t> . Appearance </a:t>
            </a:r>
            <a:r>
              <a:rPr lang="en-US" sz="2400" dirty="0">
                <a:latin typeface="Times New Roman" panose="02020603050405020304" pitchFamily="18" charset="0"/>
                <a:cs typeface="Times New Roman" panose="02020603050405020304" pitchFamily="18" charset="0"/>
              </a:rPr>
              <a:t>of soft, white, slightly elevated plaques resembling milk curds most frequently occurring on the buccal mucosa and tongue, but also seen on the palate, gingiva, and floor of the mouth</a:t>
            </a:r>
            <a:r>
              <a:rPr lang="en-US" sz="2400" dirty="0" smtClean="0">
                <a:latin typeface="Times New Roman" panose="02020603050405020304" pitchFamily="18" charset="0"/>
                <a:cs typeface="Times New Roman" panose="02020603050405020304" pitchFamily="18" charset="0"/>
              </a:rPr>
              <a:t>.</a:t>
            </a:r>
          </a:p>
          <a:p>
            <a:pPr>
              <a:lnSpc>
                <a:spcPct val="150000"/>
              </a:lnSpc>
            </a:pPr>
            <a:r>
              <a:rPr lang="en-US" sz="2400" dirty="0" smtClean="0">
                <a:latin typeface="Times New Roman" panose="02020603050405020304" pitchFamily="18" charset="0"/>
                <a:cs typeface="Times New Roman" panose="02020603050405020304" pitchFamily="18" charset="0"/>
              </a:rPr>
              <a:t>. The </a:t>
            </a:r>
            <a:r>
              <a:rPr lang="en-US" sz="2400" dirty="0">
                <a:latin typeface="Times New Roman" panose="02020603050405020304" pitchFamily="18" charset="0"/>
                <a:cs typeface="Times New Roman" panose="02020603050405020304" pitchFamily="18" charset="0"/>
              </a:rPr>
              <a:t>white plaque can usually be wiped away with gauze, leaving an erythematous area.</a:t>
            </a:r>
          </a:p>
          <a:p>
            <a:pPr>
              <a:lnSpc>
                <a:spcPct val="150000"/>
              </a:lnSpc>
            </a:pP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15425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2011" y="354842"/>
            <a:ext cx="11573301" cy="2103461"/>
          </a:xfrm>
          <a:prstGeom prst="rect">
            <a:avLst/>
          </a:prstGeom>
        </p:spPr>
        <p:txBody>
          <a:bodyPr wrap="square">
            <a:spAutoFit/>
          </a:bodyPr>
          <a:lstStyle/>
          <a:p>
            <a:pPr>
              <a:lnSpc>
                <a:spcPct val="150000"/>
              </a:lnSpc>
            </a:pPr>
            <a:r>
              <a:rPr lang="en-US" dirty="0"/>
              <a:t>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Appropriate </a:t>
            </a:r>
            <a:r>
              <a:rPr lang="en-US" sz="2400" dirty="0">
                <a:latin typeface="Times New Roman" panose="02020603050405020304" pitchFamily="18" charset="0"/>
                <a:cs typeface="Times New Roman" panose="02020603050405020304" pitchFamily="18" charset="0"/>
              </a:rPr>
              <a:t>stained smears of pseudo membrane reveals tangled masses of fungal hyphae with intermingled desquamated epithelium, keratin, fibrin, necrotic debris, leukocytes, and bacteria. </a:t>
            </a:r>
            <a:endParaRPr lang="en-US" sz="2400" dirty="0" smtClean="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05657" y="2664645"/>
            <a:ext cx="4074823" cy="2876346"/>
          </a:xfrm>
          <a:prstGeom prst="rect">
            <a:avLst/>
          </a:prstGeom>
        </p:spPr>
      </p:pic>
      <p:pic>
        <p:nvPicPr>
          <p:cNvPr id="4" name="Picture 3"/>
          <p:cNvPicPr>
            <a:picLocks noChangeAspect="1"/>
          </p:cNvPicPr>
          <p:nvPr/>
        </p:nvPicPr>
        <p:blipFill>
          <a:blip r:embed="rId3"/>
          <a:stretch>
            <a:fillRect/>
          </a:stretch>
        </p:blipFill>
        <p:spPr>
          <a:xfrm>
            <a:off x="5206317" y="2664645"/>
            <a:ext cx="4639224" cy="3032567"/>
          </a:xfrm>
          <a:prstGeom prst="rect">
            <a:avLst/>
          </a:prstGeom>
        </p:spPr>
      </p:pic>
      <p:sp>
        <p:nvSpPr>
          <p:cNvPr id="5" name="Rectangle 4"/>
          <p:cNvSpPr/>
          <p:nvPr/>
        </p:nvSpPr>
        <p:spPr>
          <a:xfrm>
            <a:off x="341934" y="5747333"/>
            <a:ext cx="11850066" cy="584775"/>
          </a:xfrm>
          <a:prstGeom prst="rect">
            <a:avLst/>
          </a:prstGeom>
        </p:spPr>
        <p:txBody>
          <a:bodyPr wrap="square">
            <a:spAutoFit/>
          </a:bodyPr>
          <a:lstStyle/>
          <a:p>
            <a:r>
              <a:rPr lang="en-US" sz="1400" dirty="0"/>
              <a:t>Pseudo membranous candidiasis of the tongue</a:t>
            </a:r>
            <a:r>
              <a:rPr lang="en-US" sz="1400" dirty="0" smtClean="0"/>
              <a:t>.                     </a:t>
            </a:r>
            <a:r>
              <a:rPr lang="en-US" sz="1400" dirty="0"/>
              <a:t> </a:t>
            </a:r>
            <a:r>
              <a:rPr lang="en-US" sz="1400" dirty="0" smtClean="0"/>
              <a:t>  </a:t>
            </a:r>
            <a:r>
              <a:rPr lang="en-US" sz="1400" dirty="0"/>
              <a:t>Smear from thrush showing tangled masses of long Gram-positive hyphae and occasional yeast cells.</a:t>
            </a:r>
          </a:p>
          <a:p>
            <a:endParaRPr lang="en-US" dirty="0"/>
          </a:p>
        </p:txBody>
      </p:sp>
    </p:spTree>
    <p:extLst>
      <p:ext uri="{BB962C8B-B14F-4D97-AF65-F5344CB8AC3E}">
        <p14:creationId xmlns:p14="http://schemas.microsoft.com/office/powerpoint/2010/main" val="8946143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955" y="327546"/>
            <a:ext cx="11696132" cy="4062651"/>
          </a:xfrm>
          <a:prstGeom prst="rect">
            <a:avLst/>
          </a:prstGeom>
        </p:spPr>
        <p:txBody>
          <a:bodyPr wrap="square">
            <a:spAutoFit/>
          </a:bodyPr>
          <a:lstStyle/>
          <a:p>
            <a:pPr>
              <a:lnSpc>
                <a:spcPct val="150000"/>
              </a:lnSpc>
            </a:pPr>
            <a:r>
              <a:rPr lang="en-US" sz="2800" dirty="0">
                <a:solidFill>
                  <a:srgbClr val="FF0000"/>
                </a:solidFill>
                <a:latin typeface="Times New Roman" panose="02020603050405020304" pitchFamily="18" charset="0"/>
                <a:cs typeface="Times New Roman" panose="02020603050405020304" pitchFamily="18" charset="0"/>
              </a:rPr>
              <a:t>Erythematous candidiasis </a:t>
            </a:r>
            <a:r>
              <a:rPr lang="en-US" sz="2800" dirty="0" smtClean="0">
                <a:solidFill>
                  <a:srgbClr val="FF0000"/>
                </a:solidFill>
                <a:latin typeface="Times New Roman" panose="02020603050405020304" pitchFamily="18" charset="0"/>
                <a:cs typeface="Times New Roman" panose="02020603050405020304" pitchFamily="18" charset="0"/>
              </a:rPr>
              <a:t>:</a:t>
            </a:r>
          </a:p>
          <a:p>
            <a:pPr>
              <a:lnSpc>
                <a:spcPct val="150000"/>
              </a:lnSpc>
            </a:pPr>
            <a:r>
              <a:rPr lang="en-US" sz="2400" dirty="0" smtClean="0">
                <a:latin typeface="Times New Roman" panose="02020603050405020304" pitchFamily="18" charset="0"/>
                <a:cs typeface="Times New Roman" panose="02020603050405020304" pitchFamily="18" charset="0"/>
              </a:rPr>
              <a:t>. Also </a:t>
            </a:r>
            <a:r>
              <a:rPr lang="en-US" sz="2400" dirty="0">
                <a:latin typeface="Times New Roman" panose="02020603050405020304" pitchFamily="18" charset="0"/>
                <a:cs typeface="Times New Roman" panose="02020603050405020304" pitchFamily="18" charset="0"/>
              </a:rPr>
              <a:t>known as </a:t>
            </a:r>
            <a:r>
              <a:rPr lang="en-US" sz="2400" dirty="0">
                <a:solidFill>
                  <a:srgbClr val="FF0000"/>
                </a:solidFill>
                <a:latin typeface="Times New Roman" panose="02020603050405020304" pitchFamily="18" charset="0"/>
                <a:cs typeface="Times New Roman" panose="02020603050405020304" pitchFamily="18" charset="0"/>
              </a:rPr>
              <a:t>antibiotic sore mouth </a:t>
            </a:r>
            <a:r>
              <a:rPr lang="en-US" sz="2400" dirty="0">
                <a:latin typeface="Times New Roman" panose="02020603050405020304" pitchFamily="18" charset="0"/>
                <a:cs typeface="Times New Roman" panose="02020603050405020304" pitchFamily="18" charset="0"/>
              </a:rPr>
              <a:t>and includes papillary atrophy of the tongue.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The </a:t>
            </a:r>
            <a:r>
              <a:rPr lang="en-US" sz="2400" dirty="0">
                <a:latin typeface="Times New Roman" panose="02020603050405020304" pitchFamily="18" charset="0"/>
                <a:cs typeface="Times New Roman" panose="02020603050405020304" pitchFamily="18" charset="0"/>
              </a:rPr>
              <a:t>lesions in this form of the disease appear red or erythematous.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The </a:t>
            </a:r>
            <a:r>
              <a:rPr lang="en-US" sz="2400" dirty="0">
                <a:latin typeface="Times New Roman" panose="02020603050405020304" pitchFamily="18" charset="0"/>
                <a:cs typeface="Times New Roman" panose="02020603050405020304" pitchFamily="18" charset="0"/>
              </a:rPr>
              <a:t>redness is due to increased vascularity.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It </a:t>
            </a:r>
            <a:r>
              <a:rPr lang="en-US" sz="2400" dirty="0">
                <a:latin typeface="Times New Roman" panose="02020603050405020304" pitchFamily="18" charset="0"/>
                <a:cs typeface="Times New Roman" panose="02020603050405020304" pitchFamily="18" charset="0"/>
              </a:rPr>
              <a:t>is distinguished from </a:t>
            </a:r>
            <a:r>
              <a:rPr lang="en-US" sz="2400" dirty="0">
                <a:solidFill>
                  <a:srgbClr val="FF0000"/>
                </a:solidFill>
                <a:latin typeface="Times New Roman" panose="02020603050405020304" pitchFamily="18" charset="0"/>
                <a:cs typeface="Times New Roman" panose="02020603050405020304" pitchFamily="18" charset="0"/>
              </a:rPr>
              <a:t>erythroplakia</a:t>
            </a:r>
            <a:r>
              <a:rPr lang="en-US" sz="2400" dirty="0">
                <a:latin typeface="Times New Roman" panose="02020603050405020304" pitchFamily="18" charset="0"/>
                <a:cs typeface="Times New Roman" panose="02020603050405020304" pitchFamily="18" charset="0"/>
              </a:rPr>
              <a:t> by </a:t>
            </a:r>
            <a:r>
              <a:rPr lang="en-US" sz="2400" dirty="0">
                <a:solidFill>
                  <a:srgbClr val="FF0000"/>
                </a:solidFill>
                <a:latin typeface="Times New Roman" panose="02020603050405020304" pitchFamily="18" charset="0"/>
                <a:cs typeface="Times New Roman" panose="02020603050405020304" pitchFamily="18" charset="0"/>
              </a:rPr>
              <a:t>its diffuse border </a:t>
            </a:r>
            <a:r>
              <a:rPr lang="en-US" sz="2400" dirty="0">
                <a:latin typeface="Times New Roman" panose="02020603050405020304" pitchFamily="18" charset="0"/>
                <a:cs typeface="Times New Roman" panose="02020603050405020304" pitchFamily="18" charset="0"/>
              </a:rPr>
              <a:t>wherein erythroplakia the borders are </a:t>
            </a:r>
            <a:r>
              <a:rPr lang="en-US" sz="2400" dirty="0">
                <a:solidFill>
                  <a:srgbClr val="FF0000"/>
                </a:solidFill>
                <a:latin typeface="Times New Roman" panose="02020603050405020304" pitchFamily="18" charset="0"/>
                <a:cs typeface="Times New Roman" panose="02020603050405020304" pitchFamily="18" charset="0"/>
              </a:rPr>
              <a:t>sharp and well demarcated. </a:t>
            </a:r>
          </a:p>
          <a:p>
            <a:pPr>
              <a:lnSpc>
                <a:spcPct val="150000"/>
              </a:lnSpc>
            </a:pPr>
            <a:endParaRPr lang="en-US"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089669" y="4108954"/>
            <a:ext cx="3566677" cy="2564801"/>
          </a:xfrm>
          <a:prstGeom prst="rect">
            <a:avLst/>
          </a:prstGeom>
        </p:spPr>
      </p:pic>
      <p:pic>
        <p:nvPicPr>
          <p:cNvPr id="4" name="Picture 3"/>
          <p:cNvPicPr>
            <a:picLocks noChangeAspect="1"/>
          </p:cNvPicPr>
          <p:nvPr/>
        </p:nvPicPr>
        <p:blipFill>
          <a:blip r:embed="rId3"/>
          <a:stretch>
            <a:fillRect/>
          </a:stretch>
        </p:blipFill>
        <p:spPr>
          <a:xfrm>
            <a:off x="5224402" y="4108953"/>
            <a:ext cx="3702494" cy="2564801"/>
          </a:xfrm>
          <a:prstGeom prst="rect">
            <a:avLst/>
          </a:prstGeom>
        </p:spPr>
      </p:pic>
    </p:spTree>
    <p:extLst>
      <p:ext uri="{BB962C8B-B14F-4D97-AF65-F5344CB8AC3E}">
        <p14:creationId xmlns:p14="http://schemas.microsoft.com/office/powerpoint/2010/main" val="17644846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363" y="327546"/>
            <a:ext cx="11818961" cy="5170646"/>
          </a:xfrm>
          <a:prstGeom prst="rect">
            <a:avLst/>
          </a:prstGeom>
        </p:spPr>
        <p:txBody>
          <a:bodyPr wrap="square">
            <a:spAutoFit/>
          </a:bodyPr>
          <a:lstStyle/>
          <a:p>
            <a:pPr>
              <a:lnSpc>
                <a:spcPct val="150000"/>
              </a:lnSpc>
            </a:pPr>
            <a:r>
              <a:rPr lang="en-US" sz="2800" dirty="0">
                <a:solidFill>
                  <a:srgbClr val="FF0000"/>
                </a:solidFill>
                <a:latin typeface="Times New Roman" panose="02020603050405020304" pitchFamily="18" charset="0"/>
                <a:cs typeface="Times New Roman" panose="02020603050405020304" pitchFamily="18" charset="0"/>
              </a:rPr>
              <a:t>Chronic hyperplastic candidiasis </a:t>
            </a:r>
            <a:r>
              <a:rPr lang="en-US" sz="2400" dirty="0">
                <a:latin typeface="Times New Roman" panose="02020603050405020304" pitchFamily="18" charset="0"/>
                <a:cs typeface="Times New Roman" panose="02020603050405020304" pitchFamily="18" charset="0"/>
              </a:rPr>
              <a:t>(Candidal </a:t>
            </a:r>
            <a:r>
              <a:rPr lang="en-US" sz="2400" dirty="0" smtClean="0">
                <a:latin typeface="Times New Roman" panose="02020603050405020304" pitchFamily="18" charset="0"/>
                <a:cs typeface="Times New Roman" panose="02020603050405020304" pitchFamily="18" charset="0"/>
              </a:rPr>
              <a:t>leukoplakia)</a:t>
            </a:r>
          </a:p>
          <a:p>
            <a:pPr>
              <a:lnSpc>
                <a:spcPct val="150000"/>
              </a:lnSpc>
            </a:pPr>
            <a:r>
              <a:rPr lang="en-US" sz="2400" dirty="0" smtClean="0">
                <a:latin typeface="Times New Roman" panose="02020603050405020304" pitchFamily="18" charset="0"/>
                <a:cs typeface="Times New Roman" panose="02020603050405020304" pitchFamily="18" charset="0"/>
              </a:rPr>
              <a:t>.  The </a:t>
            </a:r>
            <a:r>
              <a:rPr lang="en-US" sz="2400" dirty="0">
                <a:latin typeface="Times New Roman" panose="02020603050405020304" pitchFamily="18" charset="0"/>
                <a:cs typeface="Times New Roman" panose="02020603050405020304" pitchFamily="18" charset="0"/>
              </a:rPr>
              <a:t>oral lesions consist of firm white persistent plaques which </a:t>
            </a:r>
            <a:r>
              <a:rPr lang="en-US" sz="2400" dirty="0">
                <a:solidFill>
                  <a:srgbClr val="FF0000"/>
                </a:solidFill>
                <a:latin typeface="Times New Roman" panose="02020603050405020304" pitchFamily="18" charset="0"/>
                <a:cs typeface="Times New Roman" panose="02020603050405020304" pitchFamily="18" charset="0"/>
              </a:rPr>
              <a:t>cannot</a:t>
            </a:r>
            <a:r>
              <a:rPr lang="en-US" sz="2400" dirty="0">
                <a:latin typeface="Times New Roman" panose="02020603050405020304" pitchFamily="18" charset="0"/>
                <a:cs typeface="Times New Roman" panose="02020603050405020304" pitchFamily="18" charset="0"/>
              </a:rPr>
              <a:t> be removed by scraping, usually on the lips, tongue, and cheeks and appear similar to leukoplakia and considered as a </a:t>
            </a:r>
            <a:r>
              <a:rPr lang="en-US" sz="2400" dirty="0">
                <a:solidFill>
                  <a:srgbClr val="FF0000"/>
                </a:solidFill>
                <a:latin typeface="Times New Roman" panose="02020603050405020304" pitchFamily="18" charset="0"/>
                <a:cs typeface="Times New Roman" panose="02020603050405020304" pitchFamily="18" charset="0"/>
              </a:rPr>
              <a:t>premalignant</a:t>
            </a:r>
            <a:r>
              <a:rPr lang="en-US" sz="2400" dirty="0">
                <a:latin typeface="Times New Roman" panose="02020603050405020304" pitchFamily="18" charset="0"/>
                <a:cs typeface="Times New Roman" panose="02020603050405020304" pitchFamily="18" charset="0"/>
              </a:rPr>
              <a:t> lesion.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These </a:t>
            </a:r>
            <a:r>
              <a:rPr lang="en-US" sz="2400" dirty="0">
                <a:latin typeface="Times New Roman" panose="02020603050405020304" pitchFamily="18" charset="0"/>
                <a:cs typeface="Times New Roman" panose="02020603050405020304" pitchFamily="18" charset="0"/>
              </a:rPr>
              <a:t>lesions may be homogeneous or speckled, rough or nodular and having possible premalignant potential</a:t>
            </a:r>
            <a:r>
              <a:rPr lang="en-US" sz="2400" dirty="0" smtClean="0">
                <a:latin typeface="Times New Roman" panose="02020603050405020304" pitchFamily="18" charset="0"/>
                <a:cs typeface="Times New Roman" panose="02020603050405020304" pitchFamily="18" charset="0"/>
              </a:rPr>
              <a:t>.</a:t>
            </a:r>
          </a:p>
          <a:p>
            <a:pPr>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Leukoplakia, lichen planus and lupus </a:t>
            </a:r>
            <a:r>
              <a:rPr lang="en-US" sz="2400" dirty="0" err="1">
                <a:latin typeface="Times New Roman" panose="02020603050405020304" pitchFamily="18" charset="0"/>
                <a:cs typeface="Times New Roman" panose="02020603050405020304" pitchFamily="18" charset="0"/>
              </a:rPr>
              <a:t>erythematosus</a:t>
            </a:r>
            <a:r>
              <a:rPr lang="en-US" sz="2400" dirty="0">
                <a:latin typeface="Times New Roman" panose="02020603050405020304" pitchFamily="18" charset="0"/>
                <a:cs typeface="Times New Roman" panose="02020603050405020304" pitchFamily="18" charset="0"/>
              </a:rPr>
              <a:t> may appear </a:t>
            </a:r>
            <a:r>
              <a:rPr lang="en-US" sz="2400" dirty="0">
                <a:solidFill>
                  <a:srgbClr val="FF0000"/>
                </a:solidFill>
                <a:latin typeface="Times New Roman" panose="02020603050405020304" pitchFamily="18" charset="0"/>
                <a:cs typeface="Times New Roman" panose="02020603050405020304" pitchFamily="18" charset="0"/>
              </a:rPr>
              <a:t>similar</a:t>
            </a:r>
            <a:r>
              <a:rPr lang="en-US" sz="2400" dirty="0">
                <a:latin typeface="Times New Roman" panose="02020603050405020304" pitchFamily="18" charset="0"/>
                <a:cs typeface="Times New Roman" panose="02020603050405020304" pitchFamily="18" charset="0"/>
              </a:rPr>
              <a:t> to chronic hyperplastic candidiasis </a:t>
            </a:r>
            <a:r>
              <a:rPr lang="en-US" sz="2400" dirty="0">
                <a:solidFill>
                  <a:srgbClr val="FF0000"/>
                </a:solidFill>
                <a:latin typeface="Times New Roman" panose="02020603050405020304" pitchFamily="18" charset="0"/>
                <a:cs typeface="Times New Roman" panose="02020603050405020304" pitchFamily="18" charset="0"/>
              </a:rPr>
              <a:t>clinically</a:t>
            </a:r>
            <a:r>
              <a:rPr lang="en-US" sz="2400" dirty="0">
                <a:latin typeface="Times New Roman" panose="02020603050405020304" pitchFamily="18" charset="0"/>
                <a:cs typeface="Times New Roman" panose="02020603050405020304" pitchFamily="18" charset="0"/>
              </a:rPr>
              <a:t> but may not regress with antifungal treatment as does the chronic hyperplastic candidiasis.</a:t>
            </a:r>
          </a:p>
        </p:txBody>
      </p:sp>
    </p:spTree>
    <p:extLst>
      <p:ext uri="{BB962C8B-B14F-4D97-AF65-F5344CB8AC3E}">
        <p14:creationId xmlns:p14="http://schemas.microsoft.com/office/powerpoint/2010/main" val="27794150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955" y="382137"/>
            <a:ext cx="11778018" cy="4154984"/>
          </a:xfrm>
          <a:prstGeom prst="rect">
            <a:avLst/>
          </a:prstGeom>
        </p:spPr>
        <p:txBody>
          <a:bodyPr wrap="square">
            <a:spAutoFit/>
          </a:bodyPr>
          <a:lstStyle/>
          <a:p>
            <a:pPr>
              <a:lnSpc>
                <a:spcPct val="150000"/>
              </a:lnSpc>
            </a:pPr>
            <a:r>
              <a:rPr lang="en-US" sz="2400" dirty="0">
                <a:latin typeface="Times New Roman" panose="02020603050405020304" pitchFamily="18" charset="0"/>
                <a:cs typeface="Times New Roman" panose="02020603050405020304" pitchFamily="18" charset="0"/>
              </a:rPr>
              <a:t> </a:t>
            </a:r>
            <a:r>
              <a:rPr lang="en-US" sz="2800" dirty="0" smtClean="0">
                <a:solidFill>
                  <a:srgbClr val="FF0000"/>
                </a:solidFill>
                <a:latin typeface="Times New Roman" panose="02020603050405020304" pitchFamily="18" charset="0"/>
                <a:cs typeface="Times New Roman" panose="02020603050405020304" pitchFamily="18" charset="0"/>
              </a:rPr>
              <a:t>Histologically</a:t>
            </a:r>
          </a:p>
          <a:p>
            <a:pPr>
              <a:lnSpc>
                <a:spcPct val="150000"/>
              </a:lnSpc>
            </a:pPr>
            <a:r>
              <a:rPr lang="en-US" sz="2800" dirty="0" smtClean="0">
                <a:solidFill>
                  <a:srgbClr val="FF0000"/>
                </a:solidFill>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epithelium shows hyperparakeratosis, acanthosis, and the candidal hyphae seen invade the parakeratin and </a:t>
            </a:r>
            <a:r>
              <a:rPr lang="en-US" sz="2400" dirty="0">
                <a:solidFill>
                  <a:srgbClr val="FF0000"/>
                </a:solidFill>
                <a:latin typeface="Times New Roman" panose="02020603050405020304" pitchFamily="18" charset="0"/>
                <a:cs typeface="Times New Roman" panose="02020603050405020304" pitchFamily="18" charset="0"/>
              </a:rPr>
              <a:t>never</a:t>
            </a:r>
            <a:r>
              <a:rPr lang="en-US" sz="2400" dirty="0">
                <a:latin typeface="Times New Roman" panose="02020603050405020304" pitchFamily="18" charset="0"/>
                <a:cs typeface="Times New Roman" panose="02020603050405020304" pitchFamily="18" charset="0"/>
              </a:rPr>
              <a:t> penetrate to the deeper layers of prickle cell.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Acute </a:t>
            </a:r>
            <a:r>
              <a:rPr lang="en-US" sz="2400" dirty="0">
                <a:latin typeface="Times New Roman" panose="02020603050405020304" pitchFamily="18" charset="0"/>
                <a:cs typeface="Times New Roman" panose="02020603050405020304" pitchFamily="18" charset="0"/>
              </a:rPr>
              <a:t>(neutrophils forming micro abscess) and chronic inflammatory cell are seen in the epithelium and chronic inflammatory cells are seen in the lamina propria.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Focal </a:t>
            </a:r>
            <a:r>
              <a:rPr lang="en-US" sz="2400" dirty="0">
                <a:latin typeface="Times New Roman" panose="02020603050405020304" pitchFamily="18" charset="0"/>
                <a:cs typeface="Times New Roman" panose="02020603050405020304" pitchFamily="18" charset="0"/>
              </a:rPr>
              <a:t>absence of the infected parakeratin layer may be responsible for the speckled erythematous appearance of the lesion.</a:t>
            </a:r>
          </a:p>
        </p:txBody>
      </p:sp>
    </p:spTree>
    <p:extLst>
      <p:ext uri="{BB962C8B-B14F-4D97-AF65-F5344CB8AC3E}">
        <p14:creationId xmlns:p14="http://schemas.microsoft.com/office/powerpoint/2010/main" val="33531563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3014" y="824486"/>
            <a:ext cx="3974395" cy="3474122"/>
          </a:xfrm>
          <a:prstGeom prst="rect">
            <a:avLst/>
          </a:prstGeom>
        </p:spPr>
      </p:pic>
      <p:pic>
        <p:nvPicPr>
          <p:cNvPr id="3" name="Picture 2"/>
          <p:cNvPicPr>
            <a:picLocks noChangeAspect="1"/>
          </p:cNvPicPr>
          <p:nvPr/>
        </p:nvPicPr>
        <p:blipFill>
          <a:blip r:embed="rId3"/>
          <a:stretch>
            <a:fillRect/>
          </a:stretch>
        </p:blipFill>
        <p:spPr>
          <a:xfrm>
            <a:off x="5117506" y="824487"/>
            <a:ext cx="4309365" cy="3369628"/>
          </a:xfrm>
          <a:prstGeom prst="rect">
            <a:avLst/>
          </a:prstGeom>
        </p:spPr>
      </p:pic>
      <p:sp>
        <p:nvSpPr>
          <p:cNvPr id="4" name="Rectangle 3"/>
          <p:cNvSpPr/>
          <p:nvPr/>
        </p:nvSpPr>
        <p:spPr>
          <a:xfrm>
            <a:off x="543014" y="4402372"/>
            <a:ext cx="10670492" cy="369332"/>
          </a:xfrm>
          <a:prstGeom prst="rect">
            <a:avLst/>
          </a:prstGeom>
        </p:spPr>
        <p:txBody>
          <a:bodyPr wrap="square">
            <a:spAutoFit/>
          </a:bodyPr>
          <a:lstStyle/>
          <a:p>
            <a:r>
              <a:rPr lang="en-US" dirty="0"/>
              <a:t>Chronic hyperplastic </a:t>
            </a:r>
            <a:r>
              <a:rPr lang="en-US" dirty="0" smtClean="0"/>
              <a:t>candidiasis</a:t>
            </a:r>
            <a:r>
              <a:rPr lang="en-US" dirty="0"/>
              <a:t> </a:t>
            </a:r>
            <a:r>
              <a:rPr lang="en-US" dirty="0" smtClean="0"/>
              <a:t>                                 </a:t>
            </a:r>
            <a:r>
              <a:rPr lang="en-US" dirty="0"/>
              <a:t>invasion of parakeratin by candidal hyphae</a:t>
            </a:r>
          </a:p>
        </p:txBody>
      </p:sp>
    </p:spTree>
    <p:extLst>
      <p:ext uri="{BB962C8B-B14F-4D97-AF65-F5344CB8AC3E}">
        <p14:creationId xmlns:p14="http://schemas.microsoft.com/office/powerpoint/2010/main" val="3515707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307" y="259307"/>
            <a:ext cx="11709780" cy="5262979"/>
          </a:xfrm>
          <a:prstGeom prst="rect">
            <a:avLst/>
          </a:prstGeom>
        </p:spPr>
        <p:txBody>
          <a:bodyPr wrap="square">
            <a:spAutoFit/>
          </a:bodyPr>
          <a:lstStyle/>
          <a:p>
            <a:pPr>
              <a:lnSpc>
                <a:spcPct val="150000"/>
              </a:lnSpc>
            </a:pPr>
            <a:r>
              <a:rPr lang="en-US" sz="2800" dirty="0" smtClean="0">
                <a:solidFill>
                  <a:srgbClr val="FF0000"/>
                </a:solidFill>
                <a:latin typeface="Times New Roman" panose="02020603050405020304" pitchFamily="18" charset="0"/>
                <a:cs typeface="Times New Roman" panose="02020603050405020304" pitchFamily="18" charset="0"/>
              </a:rPr>
              <a:t>Tuberculosis:</a:t>
            </a:r>
          </a:p>
          <a:p>
            <a:pPr>
              <a:lnSpc>
                <a:spcPct val="150000"/>
              </a:lnSpc>
            </a:pPr>
            <a:r>
              <a:rPr lang="en-US" sz="2800" dirty="0" smtClean="0">
                <a:solidFill>
                  <a:srgbClr val="FF0000"/>
                </a:solidFill>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Infectious </a:t>
            </a:r>
            <a:r>
              <a:rPr lang="en-US" sz="2400" dirty="0" smtClean="0">
                <a:solidFill>
                  <a:srgbClr val="FF0000"/>
                </a:solidFill>
                <a:latin typeface="Times New Roman" panose="02020603050405020304" pitchFamily="18" charset="0"/>
                <a:cs typeface="Times New Roman" panose="02020603050405020304" pitchFamily="18" charset="0"/>
              </a:rPr>
              <a:t>granulomatous</a:t>
            </a:r>
            <a:r>
              <a:rPr lang="en-US" sz="2400" dirty="0" smtClean="0">
                <a:latin typeface="Times New Roman" panose="02020603050405020304" pitchFamily="18" charset="0"/>
                <a:cs typeface="Times New Roman" panose="02020603050405020304" pitchFamily="18" charset="0"/>
              </a:rPr>
              <a:t> disease caused by </a:t>
            </a:r>
            <a:r>
              <a:rPr lang="en-US" sz="2400" dirty="0" smtClean="0">
                <a:solidFill>
                  <a:srgbClr val="FF0000"/>
                </a:solidFill>
                <a:latin typeface="Times New Roman" panose="02020603050405020304" pitchFamily="18" charset="0"/>
                <a:cs typeface="Times New Roman" panose="02020603050405020304" pitchFamily="18" charset="0"/>
              </a:rPr>
              <a:t>mycobacterium tuberculosis </a:t>
            </a:r>
            <a:r>
              <a:rPr lang="en-US" sz="2400" dirty="0" smtClean="0">
                <a:latin typeface="Times New Roman" panose="02020603050405020304" pitchFamily="18" charset="0"/>
                <a:cs typeface="Times New Roman" panose="02020603050405020304" pitchFamily="18" charset="0"/>
              </a:rPr>
              <a:t>which mainly affects the lung and cause pulmonary tuberculosis, but can also affect other organs and causing extra pulmonary tuberculosis. </a:t>
            </a:r>
          </a:p>
          <a:p>
            <a:pPr>
              <a:lnSpc>
                <a:spcPct val="150000"/>
              </a:lnSpc>
            </a:pPr>
            <a:r>
              <a:rPr lang="en-US" sz="2400" dirty="0" smtClean="0">
                <a:latin typeface="Times New Roman" panose="02020603050405020304" pitchFamily="18" charset="0"/>
                <a:cs typeface="Times New Roman" panose="02020603050405020304" pitchFamily="18" charset="0"/>
              </a:rPr>
              <a:t>. Primary lesions of the oral mucosa may occur, but secondary infections with the coughing up of infected sputum from pulmonary tuberculosis are more likely. </a:t>
            </a:r>
          </a:p>
          <a:p>
            <a:pPr>
              <a:lnSpc>
                <a:spcPct val="150000"/>
              </a:lnSpc>
            </a:pPr>
            <a:r>
              <a:rPr lang="en-US" sz="2400" dirty="0" smtClean="0">
                <a:latin typeface="Times New Roman" panose="02020603050405020304" pitchFamily="18" charset="0"/>
                <a:cs typeface="Times New Roman" panose="02020603050405020304" pitchFamily="18" charset="0"/>
              </a:rPr>
              <a:t>. The oral lesions include painless chronic </a:t>
            </a:r>
            <a:r>
              <a:rPr lang="en-US" sz="2400" dirty="0" smtClean="0">
                <a:solidFill>
                  <a:srgbClr val="FF0000"/>
                </a:solidFill>
                <a:latin typeface="Times New Roman" panose="02020603050405020304" pitchFamily="18" charset="0"/>
                <a:cs typeface="Times New Roman" panose="02020603050405020304" pitchFamily="18" charset="0"/>
              </a:rPr>
              <a:t>undermined ulcers </a:t>
            </a:r>
            <a:r>
              <a:rPr lang="en-US" sz="2400" dirty="0" smtClean="0">
                <a:latin typeface="Times New Roman" panose="02020603050405020304" pitchFamily="18" charset="0"/>
                <a:cs typeface="Times New Roman" panose="02020603050405020304" pitchFamily="18" charset="0"/>
              </a:rPr>
              <a:t>covered with grayish-yellow slough occur mainly on the tongue.</a:t>
            </a:r>
          </a:p>
          <a:p>
            <a:pPr>
              <a:lnSpc>
                <a:spcPct val="150000"/>
              </a:lnSpc>
            </a:pP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52619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6603" y="313900"/>
            <a:ext cx="11532358" cy="4062651"/>
          </a:xfrm>
          <a:prstGeom prst="rect">
            <a:avLst/>
          </a:prstGeom>
        </p:spPr>
        <p:txBody>
          <a:bodyPr wrap="square">
            <a:spAutoFit/>
          </a:bodyPr>
          <a:lstStyle/>
          <a:p>
            <a:pPr>
              <a:lnSpc>
                <a:spcPct val="150000"/>
              </a:lnSpc>
            </a:pPr>
            <a:r>
              <a:rPr lang="en-US" sz="2800" dirty="0">
                <a:solidFill>
                  <a:srgbClr val="FF0000"/>
                </a:solidFill>
                <a:latin typeface="Times New Roman" panose="02020603050405020304" pitchFamily="18" charset="0"/>
                <a:cs typeface="Times New Roman" panose="02020603050405020304" pitchFamily="18" charset="0"/>
              </a:rPr>
              <a:t>Denture Stomatitis (Chronic atrophic </a:t>
            </a:r>
            <a:r>
              <a:rPr lang="en-US" sz="2800" dirty="0" smtClean="0">
                <a:solidFill>
                  <a:srgbClr val="FF0000"/>
                </a:solidFill>
                <a:latin typeface="Times New Roman" panose="02020603050405020304" pitchFamily="18" charset="0"/>
                <a:cs typeface="Times New Roman" panose="02020603050405020304" pitchFamily="18" charset="0"/>
              </a:rPr>
              <a:t>candidiasis)</a:t>
            </a:r>
          </a:p>
          <a:p>
            <a:pPr>
              <a:lnSpc>
                <a:spcPct val="150000"/>
              </a:lnSpc>
            </a:pPr>
            <a:r>
              <a:rPr lang="en-US" sz="2400" dirty="0" smtClean="0">
                <a:latin typeface="Times New Roman" panose="02020603050405020304" pitchFamily="18" charset="0"/>
                <a:cs typeface="Times New Roman" panose="02020603050405020304" pitchFamily="18" charset="0"/>
              </a:rPr>
              <a:t>Diffuse </a:t>
            </a:r>
            <a:r>
              <a:rPr lang="en-US" sz="2400" dirty="0">
                <a:latin typeface="Times New Roman" panose="02020603050405020304" pitchFamily="18" charset="0"/>
                <a:cs typeface="Times New Roman" panose="02020603050405020304" pitchFamily="18" charset="0"/>
              </a:rPr>
              <a:t>erythema and edema of the denture-bearing area due to continual wearing of often ill fitting denture throughout the night with poor oral hygiene.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Usually </a:t>
            </a:r>
            <a:r>
              <a:rPr lang="en-US" sz="2400" dirty="0">
                <a:latin typeface="Times New Roman" panose="02020603050405020304" pitchFamily="18" charset="0"/>
                <a:cs typeface="Times New Roman" panose="02020603050405020304" pitchFamily="18" charset="0"/>
              </a:rPr>
              <a:t>asymptomatic except for the soreness and the presenting complaint may be angular stomatitis</a:t>
            </a:r>
            <a:r>
              <a:rPr lang="en-US" sz="2400" dirty="0" smtClean="0">
                <a:latin typeface="Times New Roman" panose="02020603050405020304" pitchFamily="18" charset="0"/>
                <a:cs typeface="Times New Roman" panose="02020603050405020304" pitchFamily="18" charset="0"/>
              </a:rPr>
              <a:t>.</a:t>
            </a:r>
          </a:p>
          <a:p>
            <a:pPr>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Mandibular mucosa is rarely affected. </a:t>
            </a:r>
          </a:p>
          <a:p>
            <a:pPr>
              <a:lnSpc>
                <a:spcPct val="150000"/>
              </a:lnSpc>
            </a:pPr>
            <a:endParaRPr lang="en-US" sz="2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5786651" y="3008315"/>
            <a:ext cx="4141123" cy="3684274"/>
          </a:xfrm>
          <a:prstGeom prst="rect">
            <a:avLst/>
          </a:prstGeom>
        </p:spPr>
      </p:pic>
    </p:spTree>
    <p:extLst>
      <p:ext uri="{BB962C8B-B14F-4D97-AF65-F5344CB8AC3E}">
        <p14:creationId xmlns:p14="http://schemas.microsoft.com/office/powerpoint/2010/main" val="3308876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660" y="368490"/>
            <a:ext cx="11641540" cy="3570208"/>
          </a:xfrm>
          <a:prstGeom prst="rect">
            <a:avLst/>
          </a:prstGeom>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Angular cheilitis </a:t>
            </a:r>
            <a:endParaRPr lang="en-US" sz="2800" dirty="0" smtClean="0">
              <a:solidFill>
                <a:srgbClr val="FF0000"/>
              </a:solidFill>
              <a:latin typeface="Times New Roman" panose="02020603050405020304" pitchFamily="18" charset="0"/>
              <a:cs typeface="Times New Roman" panose="02020603050405020304" pitchFamily="18" charset="0"/>
            </a:endParaRPr>
          </a:p>
          <a:p>
            <a:pPr>
              <a:lnSpc>
                <a:spcPct val="150000"/>
              </a:lnSpc>
            </a:pPr>
            <a:r>
              <a:rPr lang="en-US" sz="2400" dirty="0" smtClean="0">
                <a:solidFill>
                  <a:srgbClr val="FF0000"/>
                </a:solidFill>
                <a:latin typeface="Times New Roman" panose="02020603050405020304" pitchFamily="18" charset="0"/>
                <a:cs typeface="Times New Roman" panose="02020603050405020304" pitchFamily="18" charset="0"/>
              </a:rPr>
              <a:t>Multifactorial</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disease characterized by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Soreness</a:t>
            </a:r>
            <a:r>
              <a:rPr lang="en-US" sz="2400" dirty="0">
                <a:latin typeface="Times New Roman" panose="02020603050405020304" pitchFamily="18" charset="0"/>
                <a:cs typeface="Times New Roman" panose="02020603050405020304" pitchFamily="18" charset="0"/>
              </a:rPr>
              <a:t>, erythema, and fissuring at the corner of the mouth.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May </a:t>
            </a:r>
            <a:r>
              <a:rPr lang="en-US" sz="2400" dirty="0">
                <a:latin typeface="Times New Roman" panose="02020603050405020304" pitchFamily="18" charset="0"/>
                <a:cs typeface="Times New Roman" panose="02020603050405020304" pitchFamily="18" charset="0"/>
              </a:rPr>
              <a:t>be due to candidal infection especially in denture wearers, or bacterial infections like staphylococcus infection, or due to viral infection like HSV infection.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Nutritional </a:t>
            </a:r>
            <a:r>
              <a:rPr lang="en-US" sz="2400" dirty="0">
                <a:latin typeface="Times New Roman" panose="02020603050405020304" pitchFamily="18" charset="0"/>
                <a:cs typeface="Times New Roman" panose="02020603050405020304" pitchFamily="18" charset="0"/>
              </a:rPr>
              <a:t>deficiencies are predisposing factors in some patients.</a:t>
            </a:r>
          </a:p>
          <a:p>
            <a:endParaRPr lang="en-US" dirty="0"/>
          </a:p>
        </p:txBody>
      </p:sp>
      <p:pic>
        <p:nvPicPr>
          <p:cNvPr id="3" name="Picture 2"/>
          <p:cNvPicPr>
            <a:picLocks noChangeAspect="1"/>
          </p:cNvPicPr>
          <p:nvPr/>
        </p:nvPicPr>
        <p:blipFill>
          <a:blip r:embed="rId2"/>
          <a:stretch>
            <a:fillRect/>
          </a:stretch>
        </p:blipFill>
        <p:spPr>
          <a:xfrm>
            <a:off x="4946285" y="3622693"/>
            <a:ext cx="5002483" cy="3064709"/>
          </a:xfrm>
          <a:prstGeom prst="rect">
            <a:avLst/>
          </a:prstGeom>
        </p:spPr>
      </p:pic>
    </p:spTree>
    <p:extLst>
      <p:ext uri="{BB962C8B-B14F-4D97-AF65-F5344CB8AC3E}">
        <p14:creationId xmlns:p14="http://schemas.microsoft.com/office/powerpoint/2010/main" val="10651619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546" y="382138"/>
            <a:ext cx="11000096" cy="1754326"/>
          </a:xfrm>
          <a:prstGeom prst="rect">
            <a:avLst/>
          </a:prstGeom>
        </p:spPr>
        <p:txBody>
          <a:bodyPr wrap="square">
            <a:spAutoFit/>
          </a:bodyPr>
          <a:lstStyle/>
          <a:p>
            <a:pPr>
              <a:lnSpc>
                <a:spcPct val="150000"/>
              </a:lnSpc>
            </a:pPr>
            <a:r>
              <a:rPr lang="en-US" sz="2400" dirty="0">
                <a:solidFill>
                  <a:srgbClr val="FF0000"/>
                </a:solidFill>
                <a:latin typeface="Times New Roman" panose="02020603050405020304" pitchFamily="18" charset="0"/>
                <a:cs typeface="Times New Roman" panose="02020603050405020304" pitchFamily="18" charset="0"/>
              </a:rPr>
              <a:t>Median rhomboid glossitis </a:t>
            </a:r>
            <a:endParaRPr lang="en-US" sz="2400" dirty="0" smtClean="0">
              <a:solidFill>
                <a:srgbClr val="FF0000"/>
              </a:solidFill>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Located </a:t>
            </a:r>
            <a:r>
              <a:rPr lang="en-US" sz="2400" dirty="0">
                <a:latin typeface="Times New Roman" panose="02020603050405020304" pitchFamily="18" charset="0"/>
                <a:cs typeface="Times New Roman" panose="02020603050405020304" pitchFamily="18" charset="0"/>
              </a:rPr>
              <a:t>just anterior to foramen caecum, rhomboid in shape and devoid of papillae, atrophic and red in color, smooth, nodular or fissured, and usually asymptomatic. </a:t>
            </a:r>
          </a:p>
        </p:txBody>
      </p:sp>
      <p:pic>
        <p:nvPicPr>
          <p:cNvPr id="3" name="Picture 2"/>
          <p:cNvPicPr>
            <a:picLocks noChangeAspect="1"/>
          </p:cNvPicPr>
          <p:nvPr/>
        </p:nvPicPr>
        <p:blipFill>
          <a:blip r:embed="rId2"/>
          <a:stretch>
            <a:fillRect/>
          </a:stretch>
        </p:blipFill>
        <p:spPr>
          <a:xfrm>
            <a:off x="476295" y="2544520"/>
            <a:ext cx="5042336" cy="2928232"/>
          </a:xfrm>
          <a:prstGeom prst="rect">
            <a:avLst/>
          </a:prstGeom>
        </p:spPr>
      </p:pic>
      <p:sp>
        <p:nvSpPr>
          <p:cNvPr id="4" name="Rectangle 3"/>
          <p:cNvSpPr/>
          <p:nvPr/>
        </p:nvSpPr>
        <p:spPr>
          <a:xfrm>
            <a:off x="1632345" y="5880808"/>
            <a:ext cx="2730235" cy="369332"/>
          </a:xfrm>
          <a:prstGeom prst="rect">
            <a:avLst/>
          </a:prstGeom>
        </p:spPr>
        <p:txBody>
          <a:bodyPr wrap="none">
            <a:spAutoFit/>
          </a:bodyPr>
          <a:lstStyle/>
          <a:p>
            <a:r>
              <a:rPr lang="en-US" dirty="0"/>
              <a:t>Median rhomboid glossitis.</a:t>
            </a:r>
          </a:p>
        </p:txBody>
      </p:sp>
    </p:spTree>
    <p:extLst>
      <p:ext uri="{BB962C8B-B14F-4D97-AF65-F5344CB8AC3E}">
        <p14:creationId xmlns:p14="http://schemas.microsoft.com/office/powerpoint/2010/main" val="14153474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82322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307" y="259307"/>
            <a:ext cx="11709780" cy="2334293"/>
          </a:xfrm>
          <a:prstGeom prst="rect">
            <a:avLst/>
          </a:prstGeom>
        </p:spPr>
        <p:txBody>
          <a:bodyPr wrap="square">
            <a:spAutoFit/>
          </a:bodyPr>
          <a:lstStyle/>
          <a:p>
            <a:pPr>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Tuberculous osteomyelitis </a:t>
            </a:r>
            <a:r>
              <a:rPr lang="en-US" sz="2400" dirty="0" smtClean="0">
                <a:latin typeface="Times New Roman" panose="02020603050405020304" pitchFamily="18" charset="0"/>
                <a:cs typeface="Times New Roman" panose="02020603050405020304" pitchFamily="18" charset="0"/>
              </a:rPr>
              <a:t>and </a:t>
            </a:r>
            <a:r>
              <a:rPr lang="en-US" sz="2400" dirty="0" err="1" smtClean="0">
                <a:latin typeface="Times New Roman" panose="02020603050405020304" pitchFamily="18" charset="0"/>
                <a:cs typeface="Times New Roman" panose="02020603050405020304" pitchFamily="18" charset="0"/>
              </a:rPr>
              <a:t>tuberculous</a:t>
            </a:r>
            <a:r>
              <a:rPr lang="en-US" sz="2400" dirty="0" smtClean="0">
                <a:solidFill>
                  <a:srgbClr val="FF0000"/>
                </a:solidFill>
                <a:latin typeface="Times New Roman" panose="02020603050405020304" pitchFamily="18" charset="0"/>
                <a:cs typeface="Times New Roman" panose="02020603050405020304" pitchFamily="18" charset="0"/>
              </a:rPr>
              <a:t> lymphadenitis </a:t>
            </a:r>
            <a:r>
              <a:rPr lang="en-US" sz="2400" dirty="0" smtClean="0">
                <a:latin typeface="Times New Roman" panose="02020603050405020304" pitchFamily="18" charset="0"/>
                <a:cs typeface="Times New Roman" panose="02020603050405020304" pitchFamily="18" charset="0"/>
              </a:rPr>
              <a:t>of the cervical lymph nodes are most commonly seen. </a:t>
            </a:r>
          </a:p>
          <a:p>
            <a:pPr>
              <a:lnSpc>
                <a:spcPct val="150000"/>
              </a:lnSpc>
            </a:pPr>
            <a:r>
              <a:rPr lang="en-US" sz="2400" dirty="0" smtClean="0">
                <a:latin typeface="Times New Roman" panose="02020603050405020304" pitchFamily="18" charset="0"/>
                <a:cs typeface="Times New Roman" panose="02020603050405020304" pitchFamily="18" charset="0"/>
              </a:rPr>
              <a:t>. The </a:t>
            </a:r>
            <a:r>
              <a:rPr lang="en-US" sz="2800" dirty="0" smtClean="0">
                <a:solidFill>
                  <a:srgbClr val="FF0000"/>
                </a:solidFill>
                <a:latin typeface="Times New Roman" panose="02020603050405020304" pitchFamily="18" charset="0"/>
                <a:cs typeface="Times New Roman" panose="02020603050405020304" pitchFamily="18" charset="0"/>
              </a:rPr>
              <a:t>macroscopic</a:t>
            </a:r>
            <a:r>
              <a:rPr lang="en-US" sz="2400" dirty="0" smtClean="0">
                <a:latin typeface="Times New Roman" panose="02020603050405020304" pitchFamily="18" charset="0"/>
                <a:cs typeface="Times New Roman" panose="02020603050405020304" pitchFamily="18" charset="0"/>
              </a:rPr>
              <a:t> picture reveals presence of </a:t>
            </a:r>
            <a:r>
              <a:rPr lang="en-US" sz="2400" dirty="0" smtClean="0">
                <a:solidFill>
                  <a:srgbClr val="FF0000"/>
                </a:solidFill>
                <a:latin typeface="Times New Roman" panose="02020603050405020304" pitchFamily="18" charset="0"/>
                <a:cs typeface="Times New Roman" panose="02020603050405020304" pitchFamily="18" charset="0"/>
              </a:rPr>
              <a:t>granuloma</a:t>
            </a:r>
            <a:r>
              <a:rPr lang="en-US" sz="2400" dirty="0" smtClean="0">
                <a:latin typeface="Times New Roman" panose="02020603050405020304" pitchFamily="18" charset="0"/>
                <a:cs typeface="Times New Roman" panose="02020603050405020304" pitchFamily="18" charset="0"/>
              </a:rPr>
              <a:t> which shows foci of </a:t>
            </a:r>
            <a:r>
              <a:rPr lang="en-US" sz="2400" dirty="0" err="1" smtClean="0">
                <a:solidFill>
                  <a:srgbClr val="FF0000"/>
                </a:solidFill>
                <a:latin typeface="Times New Roman" panose="02020603050405020304" pitchFamily="18" charset="0"/>
                <a:cs typeface="Times New Roman" panose="02020603050405020304" pitchFamily="18" charset="0"/>
              </a:rPr>
              <a:t>caseous</a:t>
            </a:r>
            <a:r>
              <a:rPr lang="en-US" sz="2400" dirty="0" smtClean="0">
                <a:solidFill>
                  <a:srgbClr val="FF0000"/>
                </a:solidFill>
                <a:latin typeface="Times New Roman" panose="02020603050405020304" pitchFamily="18" charset="0"/>
                <a:cs typeface="Times New Roman" panose="02020603050405020304" pitchFamily="18" charset="0"/>
              </a:rPr>
              <a:t> necrosis lined by epithelioid cells</a:t>
            </a:r>
            <a:r>
              <a:rPr lang="en-US" sz="2400" dirty="0" smtClean="0">
                <a:latin typeface="Times New Roman" panose="02020603050405020304" pitchFamily="18" charset="0"/>
                <a:cs typeface="Times New Roman" panose="02020603050405020304" pitchFamily="18" charset="0"/>
              </a:rPr>
              <a:t>, lymphocytes and some multinucleated giant</a:t>
            </a:r>
            <a:endParaRPr lang="en-US"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623102" y="2755094"/>
            <a:ext cx="3079015" cy="3318160"/>
          </a:xfrm>
          <a:prstGeom prst="rect">
            <a:avLst/>
          </a:prstGeom>
        </p:spPr>
      </p:pic>
      <p:pic>
        <p:nvPicPr>
          <p:cNvPr id="4" name="Picture 3"/>
          <p:cNvPicPr>
            <a:picLocks noChangeAspect="1"/>
          </p:cNvPicPr>
          <p:nvPr/>
        </p:nvPicPr>
        <p:blipFill>
          <a:blip r:embed="rId3"/>
          <a:stretch>
            <a:fillRect/>
          </a:stretch>
        </p:blipFill>
        <p:spPr>
          <a:xfrm>
            <a:off x="4318560" y="2743140"/>
            <a:ext cx="3951735" cy="3330114"/>
          </a:xfrm>
          <a:prstGeom prst="rect">
            <a:avLst/>
          </a:prstGeom>
        </p:spPr>
      </p:pic>
      <p:sp>
        <p:nvSpPr>
          <p:cNvPr id="5" name="Rectangle 4"/>
          <p:cNvSpPr/>
          <p:nvPr/>
        </p:nvSpPr>
        <p:spPr>
          <a:xfrm>
            <a:off x="654117" y="6211669"/>
            <a:ext cx="9827364" cy="369332"/>
          </a:xfrm>
          <a:prstGeom prst="rect">
            <a:avLst/>
          </a:prstGeom>
        </p:spPr>
        <p:txBody>
          <a:bodyPr wrap="square">
            <a:spAutoFit/>
          </a:bodyPr>
          <a:lstStyle/>
          <a:p>
            <a:r>
              <a:rPr lang="en-US" dirty="0" smtClean="0"/>
              <a:t>Tuberculous tongue ulcer.              Tuberculous nodule within the tongue with multiple </a:t>
            </a:r>
            <a:r>
              <a:rPr lang="en-US" dirty="0" err="1" smtClean="0"/>
              <a:t>langhans</a:t>
            </a:r>
            <a:r>
              <a:rPr lang="en-US" dirty="0" smtClean="0"/>
              <a:t> cells. </a:t>
            </a:r>
            <a:endParaRPr lang="en-US" dirty="0"/>
          </a:p>
        </p:txBody>
      </p:sp>
    </p:spTree>
    <p:extLst>
      <p:ext uri="{BB962C8B-B14F-4D97-AF65-F5344CB8AC3E}">
        <p14:creationId xmlns:p14="http://schemas.microsoft.com/office/powerpoint/2010/main" val="4167546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307" y="259307"/>
            <a:ext cx="11709780" cy="3970318"/>
          </a:xfrm>
          <a:prstGeom prst="rect">
            <a:avLst/>
          </a:prstGeom>
        </p:spPr>
        <p:txBody>
          <a:bodyPr wrap="square">
            <a:spAutoFit/>
          </a:bodyPr>
          <a:lstStyle/>
          <a:p>
            <a:pPr>
              <a:lnSpc>
                <a:spcPct val="150000"/>
              </a:lnSpc>
            </a:pPr>
            <a:r>
              <a:rPr lang="en-US" sz="2400" dirty="0" smtClean="0">
                <a:latin typeface="Times New Roman" panose="02020603050405020304" pitchFamily="18" charset="0"/>
                <a:cs typeface="Times New Roman" panose="02020603050405020304" pitchFamily="18" charset="0"/>
              </a:rPr>
              <a:t>The diagnosis is by </a:t>
            </a:r>
          </a:p>
          <a:p>
            <a:pPr>
              <a:lnSpc>
                <a:spcPct val="150000"/>
              </a:lnSpc>
            </a:pPr>
            <a:r>
              <a:rPr lang="en-US" sz="2400" dirty="0" smtClean="0">
                <a:latin typeface="Times New Roman" panose="02020603050405020304" pitchFamily="18" charset="0"/>
                <a:cs typeface="Times New Roman" panose="02020603050405020304" pitchFamily="18" charset="0"/>
              </a:rPr>
              <a:t>. Biopsy</a:t>
            </a:r>
          </a:p>
          <a:p>
            <a:pPr>
              <a:lnSpc>
                <a:spcPct val="150000"/>
              </a:lnSpc>
            </a:pPr>
            <a:r>
              <a:rPr lang="en-US" sz="2400" dirty="0" smtClean="0">
                <a:latin typeface="Times New Roman" panose="02020603050405020304" pitchFamily="18" charset="0"/>
                <a:cs typeface="Times New Roman" panose="02020603050405020304" pitchFamily="18" charset="0"/>
              </a:rPr>
              <a:t>. culture of the sputum,</a:t>
            </a:r>
          </a:p>
          <a:p>
            <a:pPr>
              <a:lnSpc>
                <a:spcPct val="150000"/>
              </a:lnSpc>
            </a:pPr>
            <a:r>
              <a:rPr lang="en-US" sz="2400" dirty="0" smtClean="0">
                <a:latin typeface="Times New Roman" panose="02020603050405020304" pitchFamily="18" charset="0"/>
                <a:cs typeface="Times New Roman" panose="02020603050405020304" pitchFamily="18" charset="0"/>
              </a:rPr>
              <a:t> .  presence of acid-fast bacilli in sputum smear</a:t>
            </a:r>
          </a:p>
          <a:p>
            <a:pPr>
              <a:lnSpc>
                <a:spcPct val="150000"/>
              </a:lnSpc>
            </a:pPr>
            <a:r>
              <a:rPr lang="en-US" sz="2400" dirty="0" smtClean="0">
                <a:latin typeface="Times New Roman" panose="02020603050405020304" pitchFamily="18" charset="0"/>
                <a:cs typeface="Times New Roman" panose="02020603050405020304" pitchFamily="18" charset="0"/>
              </a:rPr>
              <a:t>.  imaging techniques like radiograph of the chest</a:t>
            </a:r>
          </a:p>
          <a:p>
            <a:pPr>
              <a:lnSpc>
                <a:spcPct val="150000"/>
              </a:lnSpc>
            </a:pPr>
            <a:r>
              <a:rPr lang="en-US" sz="2400" dirty="0" smtClean="0">
                <a:latin typeface="Times New Roman" panose="02020603050405020304" pitchFamily="18" charset="0"/>
                <a:cs typeface="Times New Roman" panose="02020603050405020304" pitchFamily="18" charset="0"/>
              </a:rPr>
              <a:t>.  and tuberculin test </a:t>
            </a:r>
          </a:p>
          <a:p>
            <a:pPr>
              <a:lnSpc>
                <a:spcPct val="150000"/>
              </a:lnSpc>
            </a:pPr>
            <a:r>
              <a:rPr lang="en-US" sz="2400" dirty="0" smtClean="0">
                <a:latin typeface="Times New Roman" panose="02020603050405020304" pitchFamily="18" charset="0"/>
                <a:cs typeface="Times New Roman" panose="02020603050405020304" pitchFamily="18" charset="0"/>
              </a:rPr>
              <a:t>are most useful in supplementing the diagnosis of tuberculosis.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1526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421" y="231212"/>
            <a:ext cx="11614244" cy="3600986"/>
          </a:xfrm>
          <a:prstGeom prst="rect">
            <a:avLst/>
          </a:prstGeom>
        </p:spPr>
        <p:txBody>
          <a:bodyPr wrap="square">
            <a:spAutoFit/>
          </a:bodyPr>
          <a:lstStyle/>
          <a:p>
            <a:pPr algn="just">
              <a:lnSpc>
                <a:spcPct val="150000"/>
              </a:lnSpc>
            </a:pPr>
            <a:r>
              <a:rPr lang="en-US" sz="2800" dirty="0" smtClean="0">
                <a:solidFill>
                  <a:srgbClr val="FF0000"/>
                </a:solidFill>
                <a:latin typeface="Times New Roman" panose="02020603050405020304" pitchFamily="18" charset="0"/>
                <a:cs typeface="Times New Roman" panose="02020603050405020304" pitchFamily="18" charset="0"/>
              </a:rPr>
              <a:t>Leprosy:</a:t>
            </a:r>
          </a:p>
          <a:p>
            <a:pPr algn="just">
              <a:lnSpc>
                <a:spcPct val="150000"/>
              </a:lnSpc>
            </a:pPr>
            <a:r>
              <a:rPr lang="en-US" sz="2800" dirty="0" smtClean="0">
                <a:solidFill>
                  <a:srgbClr val="FF0000"/>
                </a:solidFill>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Chronic granulomatous infection caused by </a:t>
            </a:r>
            <a:r>
              <a:rPr lang="en-US" sz="2400" dirty="0" smtClean="0">
                <a:solidFill>
                  <a:srgbClr val="FF0000"/>
                </a:solidFill>
                <a:latin typeface="Times New Roman" panose="02020603050405020304" pitchFamily="18" charset="0"/>
                <a:cs typeface="Times New Roman" panose="02020603050405020304" pitchFamily="18" charset="0"/>
              </a:rPr>
              <a:t>mycobacterium </a:t>
            </a:r>
            <a:r>
              <a:rPr lang="en-US" sz="2400" dirty="0" err="1" smtClean="0">
                <a:solidFill>
                  <a:srgbClr val="FF0000"/>
                </a:solidFill>
                <a:latin typeface="Times New Roman" panose="02020603050405020304" pitchFamily="18" charset="0"/>
                <a:cs typeface="Times New Roman" panose="02020603050405020304" pitchFamily="18" charset="0"/>
              </a:rPr>
              <a:t>leprae</a:t>
            </a:r>
            <a:r>
              <a:rPr lang="en-US" sz="2400" dirty="0" smtClean="0">
                <a:latin typeface="Times New Roman" panose="02020603050405020304" pitchFamily="18" charset="0"/>
                <a:cs typeface="Times New Roman" panose="02020603050405020304" pitchFamily="18" charset="0"/>
              </a:rPr>
              <a:t>. </a:t>
            </a:r>
          </a:p>
          <a:p>
            <a:pPr algn="just">
              <a:lnSpc>
                <a:spcPct val="150000"/>
              </a:lnSpc>
            </a:pPr>
            <a:r>
              <a:rPr lang="en-US" sz="2400" dirty="0" smtClean="0">
                <a:latin typeface="Times New Roman" panose="02020603050405020304" pitchFamily="18" charset="0"/>
                <a:cs typeface="Times New Roman" panose="02020603050405020304" pitchFamily="18" charset="0"/>
              </a:rPr>
              <a:t>. There are two forms of leprosy which are </a:t>
            </a:r>
            <a:r>
              <a:rPr lang="en-US" sz="2400" dirty="0" err="1" smtClean="0">
                <a:latin typeface="Times New Roman" panose="02020603050405020304" pitchFamily="18" charset="0"/>
                <a:cs typeface="Times New Roman" panose="02020603050405020304" pitchFamily="18" charset="0"/>
              </a:rPr>
              <a:t>tuberculoid</a:t>
            </a:r>
            <a:r>
              <a:rPr lang="en-US" sz="2400" dirty="0" smtClean="0">
                <a:latin typeface="Times New Roman" panose="02020603050405020304" pitchFamily="18" charset="0"/>
                <a:cs typeface="Times New Roman" panose="02020603050405020304" pitchFamily="18" charset="0"/>
              </a:rPr>
              <a:t> form and </a:t>
            </a:r>
            <a:r>
              <a:rPr lang="en-US" sz="2400" dirty="0" err="1" smtClean="0">
                <a:latin typeface="Times New Roman" panose="02020603050405020304" pitchFamily="18" charset="0"/>
                <a:cs typeface="Times New Roman" panose="02020603050405020304" pitchFamily="18" charset="0"/>
              </a:rPr>
              <a:t>lepromatous</a:t>
            </a:r>
            <a:r>
              <a:rPr lang="en-US" sz="2400" dirty="0" smtClean="0">
                <a:latin typeface="Times New Roman" panose="02020603050405020304" pitchFamily="18" charset="0"/>
                <a:cs typeface="Times New Roman" panose="02020603050405020304" pitchFamily="18" charset="0"/>
              </a:rPr>
              <a:t> form. </a:t>
            </a:r>
            <a:r>
              <a:rPr lang="en-US" sz="2400" dirty="0" err="1" smtClean="0">
                <a:solidFill>
                  <a:srgbClr val="FF0000"/>
                </a:solidFill>
                <a:latin typeface="Times New Roman" panose="02020603050405020304" pitchFamily="18" charset="0"/>
                <a:cs typeface="Times New Roman" panose="02020603050405020304" pitchFamily="18" charset="0"/>
              </a:rPr>
              <a:t>Tuberculoid</a:t>
            </a:r>
            <a:r>
              <a:rPr lang="en-US" sz="2400" dirty="0" smtClean="0">
                <a:solidFill>
                  <a:srgbClr val="FF0000"/>
                </a:solidFill>
                <a:latin typeface="Times New Roman" panose="02020603050405020304" pitchFamily="18" charset="0"/>
                <a:cs typeface="Times New Roman" panose="02020603050405020304" pitchFamily="18" charset="0"/>
              </a:rPr>
              <a:t> lesions </a:t>
            </a:r>
            <a:r>
              <a:rPr lang="en-US" sz="2400" dirty="0" smtClean="0">
                <a:latin typeface="Times New Roman" panose="02020603050405020304" pitchFamily="18" charset="0"/>
                <a:cs typeface="Times New Roman" panose="02020603050405020304" pitchFamily="18" charset="0"/>
              </a:rPr>
              <a:t>are characterized by </a:t>
            </a:r>
          </a:p>
          <a:p>
            <a:pPr algn="just">
              <a:lnSpc>
                <a:spcPct val="150000"/>
              </a:lnSpc>
            </a:pPr>
            <a:r>
              <a:rPr lang="en-US" sz="2400" dirty="0" smtClean="0">
                <a:solidFill>
                  <a:srgbClr val="FF0000"/>
                </a:solidFill>
                <a:latin typeface="Times New Roman" panose="02020603050405020304" pitchFamily="18" charset="0"/>
                <a:cs typeface="Times New Roman" panose="02020603050405020304" pitchFamily="18" charset="0"/>
              </a:rPr>
              <a:t>. single or multiple macular erythematous eruptions </a:t>
            </a:r>
            <a:r>
              <a:rPr lang="en-US" sz="2400" dirty="0" smtClean="0">
                <a:latin typeface="Times New Roman" panose="02020603050405020304" pitchFamily="18" charset="0"/>
                <a:cs typeface="Times New Roman" panose="02020603050405020304" pitchFamily="18" charset="0"/>
              </a:rPr>
              <a:t>with dermal nerve and peripheral nerve trunk involvement resulting in loss of sensations of the affected skin area</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9005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421" y="231212"/>
            <a:ext cx="11614244" cy="2795958"/>
          </a:xfrm>
          <a:prstGeom prst="rect">
            <a:avLst/>
          </a:prstGeom>
        </p:spPr>
        <p:txBody>
          <a:bodyPr wrap="square">
            <a:spAutoFit/>
          </a:bodyPr>
          <a:lstStyle/>
          <a:p>
            <a:pPr algn="just">
              <a:lnSpc>
                <a:spcPct val="150000"/>
              </a:lnSpc>
            </a:pPr>
            <a:r>
              <a:rPr lang="en-US" sz="2400" dirty="0" smtClean="0">
                <a:latin typeface="Times New Roman" panose="02020603050405020304" pitchFamily="18" charset="0"/>
                <a:cs typeface="Times New Roman" panose="02020603050405020304" pitchFamily="18" charset="0"/>
              </a:rPr>
              <a:t>In </a:t>
            </a:r>
            <a:r>
              <a:rPr lang="en-US" sz="2400" dirty="0" err="1" smtClean="0">
                <a:solidFill>
                  <a:srgbClr val="FF0000"/>
                </a:solidFill>
                <a:latin typeface="Times New Roman" panose="02020603050405020304" pitchFamily="18" charset="0"/>
                <a:cs typeface="Times New Roman" panose="02020603050405020304" pitchFamily="18" charset="0"/>
              </a:rPr>
              <a:t>lepromatous</a:t>
            </a:r>
            <a:r>
              <a:rPr lang="en-US" sz="2400" dirty="0" smtClean="0">
                <a:latin typeface="Times New Roman" panose="02020603050405020304" pitchFamily="18" charset="0"/>
                <a:cs typeface="Times New Roman" panose="02020603050405020304" pitchFamily="18" charset="0"/>
              </a:rPr>
              <a:t> lesions there is a wide spread infection throughout the body, and may affects the soft and hard palate, tongue and anterior gingiva of the maxilla which appears as nodular inflammatory masses with tendency to ulcerate </a:t>
            </a:r>
          </a:p>
          <a:p>
            <a:pPr algn="just">
              <a:lnSpc>
                <a:spcPct val="150000"/>
              </a:lnSpc>
            </a:pPr>
            <a:r>
              <a:rPr lang="en-US" sz="2400" dirty="0" smtClean="0">
                <a:latin typeface="Times New Roman" panose="02020603050405020304" pitchFamily="18" charset="0"/>
                <a:cs typeface="Times New Roman" panose="02020603050405020304" pitchFamily="18" charset="0"/>
              </a:rPr>
              <a:t>Diagnosis is done by </a:t>
            </a:r>
            <a:r>
              <a:rPr lang="en-US" sz="2400" dirty="0" err="1" smtClean="0">
                <a:latin typeface="Times New Roman" panose="02020603050405020304" pitchFamily="18" charset="0"/>
                <a:cs typeface="Times New Roman" panose="02020603050405020304" pitchFamily="18" charset="0"/>
              </a:rPr>
              <a:t>Ziehl</a:t>
            </a:r>
            <a:r>
              <a:rPr lang="en-US" sz="2400" dirty="0" smtClean="0">
                <a:latin typeface="Times New Roman" panose="02020603050405020304" pitchFamily="18" charset="0"/>
                <a:cs typeface="Times New Roman" panose="02020603050405020304" pitchFamily="18" charset="0"/>
              </a:rPr>
              <a:t>-Neilson test, it is used to detect </a:t>
            </a:r>
            <a:r>
              <a:rPr lang="en-US" sz="2400" dirty="0" err="1" smtClean="0">
                <a:latin typeface="Times New Roman" panose="02020603050405020304" pitchFamily="18" charset="0"/>
                <a:cs typeface="Times New Roman" panose="02020603050405020304" pitchFamily="18" charset="0"/>
              </a:rPr>
              <a:t>leprae</a:t>
            </a:r>
            <a:r>
              <a:rPr lang="en-US" sz="2400" dirty="0" smtClean="0">
                <a:latin typeface="Times New Roman" panose="02020603050405020304" pitchFamily="18" charset="0"/>
                <a:cs typeface="Times New Roman" panose="02020603050405020304" pitchFamily="18" charset="0"/>
              </a:rPr>
              <a:t> bacilli in nasal smears and skin scrapings.</a:t>
            </a:r>
            <a:endParaRPr lang="en-US"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82453" y="3179928"/>
            <a:ext cx="4503763" cy="3002508"/>
          </a:xfrm>
          <a:prstGeom prst="rect">
            <a:avLst/>
          </a:prstGeom>
        </p:spPr>
      </p:pic>
      <p:pic>
        <p:nvPicPr>
          <p:cNvPr id="4" name="Picture 3"/>
          <p:cNvPicPr>
            <a:picLocks noChangeAspect="1"/>
          </p:cNvPicPr>
          <p:nvPr/>
        </p:nvPicPr>
        <p:blipFill>
          <a:blip r:embed="rId3"/>
          <a:stretch>
            <a:fillRect/>
          </a:stretch>
        </p:blipFill>
        <p:spPr>
          <a:xfrm>
            <a:off x="5568286" y="3096872"/>
            <a:ext cx="4902617" cy="3085563"/>
          </a:xfrm>
          <a:prstGeom prst="rect">
            <a:avLst/>
          </a:prstGeom>
        </p:spPr>
      </p:pic>
    </p:spTree>
    <p:extLst>
      <p:ext uri="{BB962C8B-B14F-4D97-AF65-F5344CB8AC3E}">
        <p14:creationId xmlns:p14="http://schemas.microsoft.com/office/powerpoint/2010/main" val="30473851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TotalTime>
  <Words>3243</Words>
  <Application>Microsoft Office PowerPoint</Application>
  <PresentationFormat>Custom</PresentationFormat>
  <Paragraphs>201</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red</dc:creator>
  <cp:lastModifiedBy>Windows User</cp:lastModifiedBy>
  <cp:revision>47</cp:revision>
  <dcterms:created xsi:type="dcterms:W3CDTF">2017-07-28T20:32:28Z</dcterms:created>
  <dcterms:modified xsi:type="dcterms:W3CDTF">2024-02-02T17:46:07Z</dcterms:modified>
</cp:coreProperties>
</file>