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5" r:id="rId5"/>
    <p:sldId id="277" r:id="rId6"/>
    <p:sldId id="278" r:id="rId7"/>
    <p:sldId id="280" r:id="rId8"/>
    <p:sldId id="281" r:id="rId9"/>
    <p:sldId id="283" r:id="rId10"/>
    <p:sldId id="286" r:id="rId11"/>
    <p:sldId id="287" r:id="rId12"/>
    <p:sldId id="288" r:id="rId13"/>
    <p:sldId id="289" r:id="rId14"/>
    <p:sldId id="290" r:id="rId15"/>
    <p:sldId id="291" r:id="rId16"/>
    <p:sldId id="292" r:id="rId17"/>
    <p:sldId id="293"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ABDC-E423-474A-8312-49A31FC727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1E30B4-F12D-6A80-C6A2-FADB2D91A3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6CE8C1-62A8-522F-5884-0E8684C31351}"/>
              </a:ext>
            </a:extLst>
          </p:cNvPr>
          <p:cNvSpPr>
            <a:spLocks noGrp="1"/>
          </p:cNvSpPr>
          <p:nvPr>
            <p:ph type="dt" sz="half" idx="10"/>
          </p:nvPr>
        </p:nvSpPr>
        <p:spPr/>
        <p:txBody>
          <a:bodyPr/>
          <a:lstStyle/>
          <a:p>
            <a:fld id="{80A6CBF6-4DDB-4AE2-9E76-A3A6BA6BB845}" type="datetimeFigureOut">
              <a:rPr lang="en-US" smtClean="0"/>
              <a:t>2/4/2024</a:t>
            </a:fld>
            <a:endParaRPr lang="en-US"/>
          </a:p>
        </p:txBody>
      </p:sp>
      <p:sp>
        <p:nvSpPr>
          <p:cNvPr id="5" name="Footer Placeholder 4">
            <a:extLst>
              <a:ext uri="{FF2B5EF4-FFF2-40B4-BE49-F238E27FC236}">
                <a16:creationId xmlns:a16="http://schemas.microsoft.com/office/drawing/2014/main" id="{3FEC620B-5A20-7ED1-D3F9-282E64FB2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F57295-09F2-9928-826D-888349197BFE}"/>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082373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E283-DE8B-26AC-2650-A80C152D13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A898AF-568B-C824-44C4-1F049A1AAC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0206E5-38A9-9A32-79BE-16FFBAFC0AC8}"/>
              </a:ext>
            </a:extLst>
          </p:cNvPr>
          <p:cNvSpPr>
            <a:spLocks noGrp="1"/>
          </p:cNvSpPr>
          <p:nvPr>
            <p:ph type="dt" sz="half" idx="10"/>
          </p:nvPr>
        </p:nvSpPr>
        <p:spPr/>
        <p:txBody>
          <a:bodyPr/>
          <a:lstStyle/>
          <a:p>
            <a:fld id="{80A6CBF6-4DDB-4AE2-9E76-A3A6BA6BB845}" type="datetimeFigureOut">
              <a:rPr lang="en-US" smtClean="0"/>
              <a:t>2/4/2024</a:t>
            </a:fld>
            <a:endParaRPr lang="en-US"/>
          </a:p>
        </p:txBody>
      </p:sp>
      <p:sp>
        <p:nvSpPr>
          <p:cNvPr id="5" name="Footer Placeholder 4">
            <a:extLst>
              <a:ext uri="{FF2B5EF4-FFF2-40B4-BE49-F238E27FC236}">
                <a16:creationId xmlns:a16="http://schemas.microsoft.com/office/drawing/2014/main" id="{8CA9F579-8403-0845-1019-E4561C39CB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BB899-639B-DD2C-B870-4A7912FB6C47}"/>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4211202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F99D1A-D8BB-2412-FB3A-40744830B6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CC493D-8205-DA3D-F18F-9CC1412EB5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64A86-205D-D266-0201-3E193B538370}"/>
              </a:ext>
            </a:extLst>
          </p:cNvPr>
          <p:cNvSpPr>
            <a:spLocks noGrp="1"/>
          </p:cNvSpPr>
          <p:nvPr>
            <p:ph type="dt" sz="half" idx="10"/>
          </p:nvPr>
        </p:nvSpPr>
        <p:spPr/>
        <p:txBody>
          <a:bodyPr/>
          <a:lstStyle/>
          <a:p>
            <a:fld id="{80A6CBF6-4DDB-4AE2-9E76-A3A6BA6BB845}" type="datetimeFigureOut">
              <a:rPr lang="en-US" smtClean="0"/>
              <a:t>2/4/2024</a:t>
            </a:fld>
            <a:endParaRPr lang="en-US"/>
          </a:p>
        </p:txBody>
      </p:sp>
      <p:sp>
        <p:nvSpPr>
          <p:cNvPr id="5" name="Footer Placeholder 4">
            <a:extLst>
              <a:ext uri="{FF2B5EF4-FFF2-40B4-BE49-F238E27FC236}">
                <a16:creationId xmlns:a16="http://schemas.microsoft.com/office/drawing/2014/main" id="{48C810B9-DC90-131C-5AE8-4DB400F91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83A99-5163-A4FC-21BA-E2CEB9035B66}"/>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058572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8C9C-5F46-8D09-9956-74AA24C4B2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D6FA4D-F789-765A-AEC1-374B12A4C7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28FF4-A43A-DEBA-3CF0-60A82E31704A}"/>
              </a:ext>
            </a:extLst>
          </p:cNvPr>
          <p:cNvSpPr>
            <a:spLocks noGrp="1"/>
          </p:cNvSpPr>
          <p:nvPr>
            <p:ph type="dt" sz="half" idx="10"/>
          </p:nvPr>
        </p:nvSpPr>
        <p:spPr/>
        <p:txBody>
          <a:bodyPr/>
          <a:lstStyle/>
          <a:p>
            <a:fld id="{80A6CBF6-4DDB-4AE2-9E76-A3A6BA6BB845}" type="datetimeFigureOut">
              <a:rPr lang="en-US" smtClean="0"/>
              <a:t>2/4/2024</a:t>
            </a:fld>
            <a:endParaRPr lang="en-US"/>
          </a:p>
        </p:txBody>
      </p:sp>
      <p:sp>
        <p:nvSpPr>
          <p:cNvPr id="5" name="Footer Placeholder 4">
            <a:extLst>
              <a:ext uri="{FF2B5EF4-FFF2-40B4-BE49-F238E27FC236}">
                <a16:creationId xmlns:a16="http://schemas.microsoft.com/office/drawing/2014/main" id="{B048D2E7-2CB0-76BB-B409-9498607FF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95013-1F81-5D20-CAB4-64C0A320027F}"/>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49258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076A-E66D-7F04-D611-A486C5B512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D95F97-A726-3477-C479-AA0AB50F38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EB3C5-10E4-8FAC-3D8A-BD826CA0E9D4}"/>
              </a:ext>
            </a:extLst>
          </p:cNvPr>
          <p:cNvSpPr>
            <a:spLocks noGrp="1"/>
          </p:cNvSpPr>
          <p:nvPr>
            <p:ph type="dt" sz="half" idx="10"/>
          </p:nvPr>
        </p:nvSpPr>
        <p:spPr/>
        <p:txBody>
          <a:bodyPr/>
          <a:lstStyle/>
          <a:p>
            <a:fld id="{80A6CBF6-4DDB-4AE2-9E76-A3A6BA6BB845}" type="datetimeFigureOut">
              <a:rPr lang="en-US" smtClean="0"/>
              <a:t>2/4/2024</a:t>
            </a:fld>
            <a:endParaRPr lang="en-US"/>
          </a:p>
        </p:txBody>
      </p:sp>
      <p:sp>
        <p:nvSpPr>
          <p:cNvPr id="5" name="Footer Placeholder 4">
            <a:extLst>
              <a:ext uri="{FF2B5EF4-FFF2-40B4-BE49-F238E27FC236}">
                <a16:creationId xmlns:a16="http://schemas.microsoft.com/office/drawing/2014/main" id="{03E30A77-B3E7-38BA-804D-669D603F0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24BEE-9ADF-B57C-99DF-119A99C25860}"/>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990001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EA7A-884F-9BF9-D112-C4463CD862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E9D8AB-BE5C-48B5-8170-35305B432C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AE6276-CB1D-6327-796C-05BC347BD3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641DF-DCB6-7FEF-09E7-7A51155D8276}"/>
              </a:ext>
            </a:extLst>
          </p:cNvPr>
          <p:cNvSpPr>
            <a:spLocks noGrp="1"/>
          </p:cNvSpPr>
          <p:nvPr>
            <p:ph type="dt" sz="half" idx="10"/>
          </p:nvPr>
        </p:nvSpPr>
        <p:spPr/>
        <p:txBody>
          <a:bodyPr/>
          <a:lstStyle/>
          <a:p>
            <a:fld id="{80A6CBF6-4DDB-4AE2-9E76-A3A6BA6BB845}" type="datetimeFigureOut">
              <a:rPr lang="en-US" smtClean="0"/>
              <a:t>2/4/2024</a:t>
            </a:fld>
            <a:endParaRPr lang="en-US"/>
          </a:p>
        </p:txBody>
      </p:sp>
      <p:sp>
        <p:nvSpPr>
          <p:cNvPr id="6" name="Footer Placeholder 5">
            <a:extLst>
              <a:ext uri="{FF2B5EF4-FFF2-40B4-BE49-F238E27FC236}">
                <a16:creationId xmlns:a16="http://schemas.microsoft.com/office/drawing/2014/main" id="{4C52C849-049F-7E69-DA66-1A1B329BE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29C1FF-39C9-2C8E-E7EC-2A592D89A636}"/>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03432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0C93-7908-CAEC-02E4-DAF86FE587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742372-B28B-8529-8B71-66C2055B16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F0357-60F3-6CEB-E6DE-9B740710CC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6F79FA-4B41-83A8-0E9F-416826BED1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0E1BB4-3A2D-0542-107A-FDA091EE8B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463A40-C4A5-6222-B0C3-77232CC6C5B2}"/>
              </a:ext>
            </a:extLst>
          </p:cNvPr>
          <p:cNvSpPr>
            <a:spLocks noGrp="1"/>
          </p:cNvSpPr>
          <p:nvPr>
            <p:ph type="dt" sz="half" idx="10"/>
          </p:nvPr>
        </p:nvSpPr>
        <p:spPr/>
        <p:txBody>
          <a:bodyPr/>
          <a:lstStyle/>
          <a:p>
            <a:fld id="{80A6CBF6-4DDB-4AE2-9E76-A3A6BA6BB845}" type="datetimeFigureOut">
              <a:rPr lang="en-US" smtClean="0"/>
              <a:t>2/4/2024</a:t>
            </a:fld>
            <a:endParaRPr lang="en-US"/>
          </a:p>
        </p:txBody>
      </p:sp>
      <p:sp>
        <p:nvSpPr>
          <p:cNvPr id="8" name="Footer Placeholder 7">
            <a:extLst>
              <a:ext uri="{FF2B5EF4-FFF2-40B4-BE49-F238E27FC236}">
                <a16:creationId xmlns:a16="http://schemas.microsoft.com/office/drawing/2014/main" id="{3001CAEA-9E36-8ECE-9ED8-F36B0315B3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C07BDC-88C1-02E0-D2DF-4431AB4A4FCD}"/>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65138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D1C8-41E7-778C-CF65-68AF058DB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FA19C4-A470-302A-3EA2-B710E00B2D47}"/>
              </a:ext>
            </a:extLst>
          </p:cNvPr>
          <p:cNvSpPr>
            <a:spLocks noGrp="1"/>
          </p:cNvSpPr>
          <p:nvPr>
            <p:ph type="dt" sz="half" idx="10"/>
          </p:nvPr>
        </p:nvSpPr>
        <p:spPr/>
        <p:txBody>
          <a:bodyPr/>
          <a:lstStyle/>
          <a:p>
            <a:fld id="{80A6CBF6-4DDB-4AE2-9E76-A3A6BA6BB845}" type="datetimeFigureOut">
              <a:rPr lang="en-US" smtClean="0"/>
              <a:t>2/4/2024</a:t>
            </a:fld>
            <a:endParaRPr lang="en-US"/>
          </a:p>
        </p:txBody>
      </p:sp>
      <p:sp>
        <p:nvSpPr>
          <p:cNvPr id="4" name="Footer Placeholder 3">
            <a:extLst>
              <a:ext uri="{FF2B5EF4-FFF2-40B4-BE49-F238E27FC236}">
                <a16:creationId xmlns:a16="http://schemas.microsoft.com/office/drawing/2014/main" id="{50A47B7C-2FB4-FB68-350B-7E929D007A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BB5BD3-89E8-353B-2FB0-8E87A954C658}"/>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980125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B5B9A8-38D1-CE7C-58DF-55192A0DC6DD}"/>
              </a:ext>
            </a:extLst>
          </p:cNvPr>
          <p:cNvSpPr>
            <a:spLocks noGrp="1"/>
          </p:cNvSpPr>
          <p:nvPr>
            <p:ph type="dt" sz="half" idx="10"/>
          </p:nvPr>
        </p:nvSpPr>
        <p:spPr/>
        <p:txBody>
          <a:bodyPr/>
          <a:lstStyle/>
          <a:p>
            <a:fld id="{80A6CBF6-4DDB-4AE2-9E76-A3A6BA6BB845}" type="datetimeFigureOut">
              <a:rPr lang="en-US" smtClean="0"/>
              <a:t>2/4/2024</a:t>
            </a:fld>
            <a:endParaRPr lang="en-US"/>
          </a:p>
        </p:txBody>
      </p:sp>
      <p:sp>
        <p:nvSpPr>
          <p:cNvPr id="3" name="Footer Placeholder 2">
            <a:extLst>
              <a:ext uri="{FF2B5EF4-FFF2-40B4-BE49-F238E27FC236}">
                <a16:creationId xmlns:a16="http://schemas.microsoft.com/office/drawing/2014/main" id="{CF0031EB-ABF7-63CF-51E2-2600E7285F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691B68-2620-C6D7-B08B-4B6FA2153C49}"/>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185246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79273-37AB-6123-471B-62E97502BA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DA09AC-07A2-BF71-0978-E648BDDCA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2C3F40-056A-69C4-A9EB-7BD0A88DA7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BB76A-929A-9A87-7CC4-055E2C5E0831}"/>
              </a:ext>
            </a:extLst>
          </p:cNvPr>
          <p:cNvSpPr>
            <a:spLocks noGrp="1"/>
          </p:cNvSpPr>
          <p:nvPr>
            <p:ph type="dt" sz="half" idx="10"/>
          </p:nvPr>
        </p:nvSpPr>
        <p:spPr/>
        <p:txBody>
          <a:bodyPr/>
          <a:lstStyle/>
          <a:p>
            <a:fld id="{80A6CBF6-4DDB-4AE2-9E76-A3A6BA6BB845}" type="datetimeFigureOut">
              <a:rPr lang="en-US" smtClean="0"/>
              <a:t>2/4/2024</a:t>
            </a:fld>
            <a:endParaRPr lang="en-US"/>
          </a:p>
        </p:txBody>
      </p:sp>
      <p:sp>
        <p:nvSpPr>
          <p:cNvPr id="6" name="Footer Placeholder 5">
            <a:extLst>
              <a:ext uri="{FF2B5EF4-FFF2-40B4-BE49-F238E27FC236}">
                <a16:creationId xmlns:a16="http://schemas.microsoft.com/office/drawing/2014/main" id="{351D7318-0F7C-3EB3-1C95-6B6C321EE7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A0C4B-245B-4646-ED1C-9348AC02CCC9}"/>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79779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CC1E-13EF-A29A-81BD-7768158F7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BBDE22-9A5A-75F9-5073-7B60AC1B0F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CA99E-D31D-831F-1E29-5C23A1368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55B87-BE37-C674-4B7A-7CA3CD07FA12}"/>
              </a:ext>
            </a:extLst>
          </p:cNvPr>
          <p:cNvSpPr>
            <a:spLocks noGrp="1"/>
          </p:cNvSpPr>
          <p:nvPr>
            <p:ph type="dt" sz="half" idx="10"/>
          </p:nvPr>
        </p:nvSpPr>
        <p:spPr/>
        <p:txBody>
          <a:bodyPr/>
          <a:lstStyle/>
          <a:p>
            <a:fld id="{80A6CBF6-4DDB-4AE2-9E76-A3A6BA6BB845}" type="datetimeFigureOut">
              <a:rPr lang="en-US" smtClean="0"/>
              <a:t>2/4/2024</a:t>
            </a:fld>
            <a:endParaRPr lang="en-US"/>
          </a:p>
        </p:txBody>
      </p:sp>
      <p:sp>
        <p:nvSpPr>
          <p:cNvPr id="6" name="Footer Placeholder 5">
            <a:extLst>
              <a:ext uri="{FF2B5EF4-FFF2-40B4-BE49-F238E27FC236}">
                <a16:creationId xmlns:a16="http://schemas.microsoft.com/office/drawing/2014/main" id="{B93DB846-1A97-5C1B-BA7B-BF9FF25492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EC060-B2DF-1E66-4E50-8920019BE77F}"/>
              </a:ext>
            </a:extLst>
          </p:cNvPr>
          <p:cNvSpPr>
            <a:spLocks noGrp="1"/>
          </p:cNvSpPr>
          <p:nvPr>
            <p:ph type="sldNum" sz="quarter" idx="12"/>
          </p:nvPr>
        </p:nvSpPr>
        <p:spPr/>
        <p:txBody>
          <a:bodyPr/>
          <a:lstStyle/>
          <a:p>
            <a:fld id="{3299D53F-79F0-4733-87DD-BD29C71FA793}" type="slidenum">
              <a:rPr lang="en-US" smtClean="0"/>
              <a:t>‹#›</a:t>
            </a:fld>
            <a:endParaRPr lang="en-US"/>
          </a:p>
        </p:txBody>
      </p:sp>
    </p:spTree>
    <p:extLst>
      <p:ext uri="{BB962C8B-B14F-4D97-AF65-F5344CB8AC3E}">
        <p14:creationId xmlns:p14="http://schemas.microsoft.com/office/powerpoint/2010/main" val="212853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5C962D-A7C1-C29F-31CD-41AE77F0F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21F815-2931-BCE3-925E-67F6E42F22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BF5A40-57C1-F4E4-FCD0-645A7DBBA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A6CBF6-4DDB-4AE2-9E76-A3A6BA6BB845}" type="datetimeFigureOut">
              <a:rPr lang="en-US" smtClean="0"/>
              <a:t>2/4/2024</a:t>
            </a:fld>
            <a:endParaRPr lang="en-US"/>
          </a:p>
        </p:txBody>
      </p:sp>
      <p:sp>
        <p:nvSpPr>
          <p:cNvPr id="5" name="Footer Placeholder 4">
            <a:extLst>
              <a:ext uri="{FF2B5EF4-FFF2-40B4-BE49-F238E27FC236}">
                <a16:creationId xmlns:a16="http://schemas.microsoft.com/office/drawing/2014/main" id="{0F4BE032-F545-16C6-7753-7467A2CE10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50EFA6-5BB5-1B54-20CC-651E90BC96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9D53F-79F0-4733-87DD-BD29C71FA793}" type="slidenum">
              <a:rPr lang="en-US" smtClean="0"/>
              <a:t>‹#›</a:t>
            </a:fld>
            <a:endParaRPr lang="en-US"/>
          </a:p>
        </p:txBody>
      </p:sp>
    </p:spTree>
    <p:extLst>
      <p:ext uri="{BB962C8B-B14F-4D97-AF65-F5344CB8AC3E}">
        <p14:creationId xmlns:p14="http://schemas.microsoft.com/office/powerpoint/2010/main" val="2601413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different colored bacteria&#10;&#10;Description automatically generated">
            <a:extLst>
              <a:ext uri="{FF2B5EF4-FFF2-40B4-BE49-F238E27FC236}">
                <a16:creationId xmlns:a16="http://schemas.microsoft.com/office/drawing/2014/main" id="{61BC9987-3157-18D2-26A9-6E1095901F0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4025" r="-1" b="1683"/>
          <a:stretch/>
        </p:blipFill>
        <p:spPr>
          <a:xfrm>
            <a:off x="20" y="10"/>
            <a:ext cx="12188931" cy="6857990"/>
          </a:xfrm>
          <a:prstGeom prst="rect">
            <a:avLst/>
          </a:prstGeom>
        </p:spPr>
      </p:pic>
      <p:sp>
        <p:nvSpPr>
          <p:cNvPr id="2" name="Title 1">
            <a:extLst>
              <a:ext uri="{FF2B5EF4-FFF2-40B4-BE49-F238E27FC236}">
                <a16:creationId xmlns:a16="http://schemas.microsoft.com/office/drawing/2014/main" id="{B2E048D9-A585-4FDA-81FE-2CE27A7A48CF}"/>
              </a:ext>
            </a:extLst>
          </p:cNvPr>
          <p:cNvSpPr>
            <a:spLocks noGrp="1"/>
          </p:cNvSpPr>
          <p:nvPr>
            <p:ph type="ctrTitle"/>
          </p:nvPr>
        </p:nvSpPr>
        <p:spPr>
          <a:xfrm>
            <a:off x="1527048" y="1124712"/>
            <a:ext cx="9144000" cy="3063240"/>
          </a:xfrm>
        </p:spPr>
        <p:txBody>
          <a:bodyPr>
            <a:normAutofit/>
          </a:bodyPr>
          <a:lstStyle/>
          <a:p>
            <a:r>
              <a:rPr lang="en-US" sz="6600" dirty="0">
                <a:solidFill>
                  <a:schemeClr val="bg1"/>
                </a:solidFill>
                <a:latin typeface="Times New Roman" panose="02020603050405020304" pitchFamily="18" charset="0"/>
                <a:cs typeface="Times New Roman" panose="02020603050405020304" pitchFamily="18" charset="0"/>
              </a:rPr>
              <a:t>Pathogenesis of Bacterial Infections</a:t>
            </a:r>
          </a:p>
        </p:txBody>
      </p:sp>
      <p:sp>
        <p:nvSpPr>
          <p:cNvPr id="3" name="Subtitle 2">
            <a:extLst>
              <a:ext uri="{FF2B5EF4-FFF2-40B4-BE49-F238E27FC236}">
                <a16:creationId xmlns:a16="http://schemas.microsoft.com/office/drawing/2014/main" id="{BB351641-1E44-B3AC-9226-29253D8C743E}"/>
              </a:ext>
            </a:extLst>
          </p:cNvPr>
          <p:cNvSpPr>
            <a:spLocks noGrp="1"/>
          </p:cNvSpPr>
          <p:nvPr>
            <p:ph type="subTitle" idx="1"/>
          </p:nvPr>
        </p:nvSpPr>
        <p:spPr>
          <a:xfrm>
            <a:off x="1527048" y="4599432"/>
            <a:ext cx="9144000" cy="1227520"/>
          </a:xfrm>
        </p:spPr>
        <p:txBody>
          <a:bodyPr>
            <a:normAutofit/>
          </a:bodyPr>
          <a:lstStyle/>
          <a:p>
            <a:r>
              <a:rPr lang="en-US" sz="1300" dirty="0">
                <a:solidFill>
                  <a:schemeClr val="bg1"/>
                </a:solidFill>
                <a:latin typeface="Franklin Gothic Book" panose="020B0503020102020204" pitchFamily="34" charset="0"/>
              </a:rPr>
              <a:t>Ms. Heshu J. Ahmed</a:t>
            </a:r>
          </a:p>
          <a:p>
            <a:r>
              <a:rPr lang="en-US" sz="1300" dirty="0">
                <a:solidFill>
                  <a:schemeClr val="bg1"/>
                </a:solidFill>
                <a:latin typeface="Franklin Gothic Book" panose="020B0503020102020204" pitchFamily="34" charset="0"/>
              </a:rPr>
              <a:t>Medical Bacteriology 423</a:t>
            </a:r>
          </a:p>
          <a:p>
            <a:r>
              <a:rPr lang="en-US" sz="1300" dirty="0">
                <a:solidFill>
                  <a:schemeClr val="bg1"/>
                </a:solidFill>
                <a:latin typeface="Franklin Gothic Book" panose="020B0503020102020204" pitchFamily="34" charset="0"/>
              </a:rPr>
              <a:t>Spring Semester</a:t>
            </a:r>
          </a:p>
          <a:p>
            <a:r>
              <a:rPr lang="en-US" sz="1300" dirty="0">
                <a:solidFill>
                  <a:schemeClr val="bg1"/>
                </a:solidFill>
                <a:latin typeface="Franklin Gothic Book" panose="020B0503020102020204" pitchFamily="34" charset="0"/>
              </a:rPr>
              <a:t>Week Two</a:t>
            </a:r>
          </a:p>
        </p:txBody>
      </p:sp>
      <p:sp>
        <p:nvSpPr>
          <p:cNvPr id="17" name="sketchy line">
            <a:extLst>
              <a:ext uri="{FF2B5EF4-FFF2-40B4-BE49-F238E27FC236}">
                <a16:creationId xmlns:a16="http://schemas.microsoft.com/office/drawing/2014/main" id="{DEF0EFD6-A3C2-4C94-A80A-BA9709D99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bg1">
                <a:alpha val="75000"/>
              </a:scheme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text and a book&#10;&#10;Description automatically generated with medium confidence">
            <a:extLst>
              <a:ext uri="{FF2B5EF4-FFF2-40B4-BE49-F238E27FC236}">
                <a16:creationId xmlns:a16="http://schemas.microsoft.com/office/drawing/2014/main" id="{F504C8CC-76AF-A94D-C75F-C8939D29B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974" y="403759"/>
            <a:ext cx="2349570" cy="2114846"/>
          </a:xfrm>
          <a:prstGeom prst="rect">
            <a:avLst/>
          </a:prstGeom>
        </p:spPr>
      </p:pic>
    </p:spTree>
    <p:extLst>
      <p:ext uri="{BB962C8B-B14F-4D97-AF65-F5344CB8AC3E}">
        <p14:creationId xmlns:p14="http://schemas.microsoft.com/office/powerpoint/2010/main" val="302801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DF64D-4EF8-4ECA-8670-E8E6A1A2A116}"/>
              </a:ext>
            </a:extLst>
          </p:cNvPr>
          <p:cNvSpPr>
            <a:spLocks noGrp="1"/>
          </p:cNvSpPr>
          <p:nvPr>
            <p:ph type="title"/>
          </p:nvPr>
        </p:nvSpPr>
        <p:spPr>
          <a:xfrm>
            <a:off x="838200" y="365125"/>
            <a:ext cx="10515600" cy="1325563"/>
          </a:xfrm>
        </p:spPr>
        <p:txBody>
          <a:bodyPr>
            <a:normAutofit/>
          </a:bodyPr>
          <a:lstStyle/>
          <a:p>
            <a:br>
              <a:rPr lang="en-US" sz="4200" b="0" i="0" u="none" strike="noStrike" baseline="0" dirty="0">
                <a:latin typeface="Myriad Pro"/>
              </a:rPr>
            </a:br>
            <a:r>
              <a:rPr lang="en-US" sz="4200" b="1" i="1" dirty="0">
                <a:latin typeface="Myriad Pro"/>
              </a:rPr>
              <a:t>3. INVASION: GETTING INTO CELLS </a:t>
            </a:r>
          </a:p>
        </p:txBody>
      </p:sp>
      <p:sp>
        <p:nvSpPr>
          <p:cNvPr id="23"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92EF2C-1B15-56A5-B558-733ACC0AB9AC}"/>
              </a:ext>
            </a:extLst>
          </p:cNvPr>
          <p:cNvSpPr>
            <a:spLocks noGrp="1"/>
          </p:cNvSpPr>
          <p:nvPr>
            <p:ph idx="1"/>
          </p:nvPr>
        </p:nvSpPr>
        <p:spPr>
          <a:xfrm>
            <a:off x="838200" y="1929384"/>
            <a:ext cx="10515600" cy="4251960"/>
          </a:xfrm>
        </p:spPr>
        <p:txBody>
          <a:bodyPr>
            <a:noAutofit/>
          </a:bodyPr>
          <a:lstStyle/>
          <a:p>
            <a:pPr algn="just">
              <a:lnSpc>
                <a:spcPct val="100000"/>
              </a:lnSpc>
            </a:pPr>
            <a:r>
              <a:rPr lang="en-US" sz="2000" dirty="0">
                <a:latin typeface="Times New Roman" panose="02020603050405020304" pitchFamily="18" charset="0"/>
                <a:cs typeface="Times New Roman" panose="02020603050405020304" pitchFamily="18" charset="0"/>
              </a:rPr>
              <a:t>A few bacteria, like viruses, are </a:t>
            </a:r>
            <a:r>
              <a:rPr lang="en-US" sz="2000" b="1" dirty="0">
                <a:latin typeface="Times New Roman" panose="02020603050405020304" pitchFamily="18" charset="0"/>
                <a:cs typeface="Times New Roman" panose="02020603050405020304" pitchFamily="18" charset="0"/>
              </a:rPr>
              <a:t>obligate intracellular </a:t>
            </a:r>
            <a:r>
              <a:rPr lang="en-US" sz="2000" dirty="0">
                <a:latin typeface="Times New Roman" panose="02020603050405020304" pitchFamily="18" charset="0"/>
                <a:cs typeface="Times New Roman" panose="02020603050405020304" pitchFamily="18" charset="0"/>
              </a:rPr>
              <a:t>pathogens.</a:t>
            </a:r>
          </a:p>
          <a:p>
            <a:pPr algn="just">
              <a:lnSpc>
                <a:spcPct val="100000"/>
              </a:lnSpc>
            </a:pPr>
            <a:r>
              <a:rPr lang="en-US" sz="2000" dirty="0">
                <a:latin typeface="Times New Roman" panose="02020603050405020304" pitchFamily="18" charset="0"/>
                <a:cs typeface="Times New Roman" panose="02020603050405020304" pitchFamily="18" charset="0"/>
              </a:rPr>
              <a:t>Other bacteria are </a:t>
            </a:r>
            <a:r>
              <a:rPr lang="en-US" sz="2000" b="1" dirty="0">
                <a:latin typeface="Times New Roman" panose="02020603050405020304" pitchFamily="18" charset="0"/>
                <a:cs typeface="Times New Roman" panose="02020603050405020304" pitchFamily="18" charset="0"/>
              </a:rPr>
              <a:t>facultative intracellular </a:t>
            </a:r>
            <a:r>
              <a:rPr lang="en-US" sz="2000" dirty="0">
                <a:latin typeface="Times New Roman" panose="02020603050405020304" pitchFamily="18" charset="0"/>
                <a:cs typeface="Times New Roman" panose="02020603050405020304" pitchFamily="18" charset="0"/>
              </a:rPr>
              <a:t>pathogens and can grow as free-living cells in the environment as well as within host cells. </a:t>
            </a:r>
          </a:p>
          <a:p>
            <a:pPr marL="0" indent="0" algn="just">
              <a:lnSpc>
                <a:spcPct val="100000"/>
              </a:lnSpc>
              <a:buNone/>
            </a:pPr>
            <a:r>
              <a:rPr lang="en-US" sz="2000" dirty="0">
                <a:latin typeface="Times New Roman" panose="02020603050405020304" pitchFamily="18" charset="0"/>
                <a:cs typeface="Times New Roman" panose="02020603050405020304" pitchFamily="18" charset="0"/>
              </a:rPr>
              <a:t>1. Generally, invasive organisms use a class of molecules, called </a:t>
            </a:r>
            <a:r>
              <a:rPr lang="en-US" sz="2000" b="1" dirty="0">
                <a:latin typeface="Times New Roman" panose="02020603050405020304" pitchFamily="18" charset="0"/>
                <a:cs typeface="Times New Roman" panose="02020603050405020304" pitchFamily="18" charset="0"/>
              </a:rPr>
              <a:t>invasins which interact with integrins </a:t>
            </a:r>
            <a:r>
              <a:rPr lang="en-US" sz="2000" dirty="0">
                <a:latin typeface="Times New Roman" panose="02020603050405020304" pitchFamily="18" charset="0"/>
                <a:cs typeface="Times New Roman" panose="02020603050405020304" pitchFamily="18" charset="0"/>
              </a:rPr>
              <a:t>on the cell surface</a:t>
            </a:r>
          </a:p>
          <a:p>
            <a:pPr lvl="1" algn="just">
              <a:lnSpc>
                <a:spcPct val="100000"/>
              </a:lnSpc>
            </a:pPr>
            <a:r>
              <a:rPr lang="en-US" sz="2000" dirty="0">
                <a:latin typeface="Times New Roman" panose="02020603050405020304" pitchFamily="18" charset="0"/>
                <a:cs typeface="Times New Roman" panose="02020603050405020304" pitchFamily="18" charset="0"/>
              </a:rPr>
              <a:t>Some bacteria </a:t>
            </a:r>
            <a:r>
              <a:rPr lang="en-US" sz="2000" dirty="0">
                <a:highlight>
                  <a:srgbClr val="FFFF00"/>
                </a:highlight>
                <a:latin typeface="Times New Roman" panose="02020603050405020304" pitchFamily="18" charset="0"/>
                <a:cs typeface="Times New Roman" panose="02020603050405020304" pitchFamily="18" charset="0"/>
              </a:rPr>
              <a:t>enzymatically lyse the phagosome </a:t>
            </a:r>
            <a:r>
              <a:rPr lang="en-US" sz="2000" dirty="0">
                <a:latin typeface="Times New Roman" panose="02020603050405020304" pitchFamily="18" charset="0"/>
                <a:cs typeface="Times New Roman" panose="02020603050405020304" pitchFamily="18" charset="0"/>
              </a:rPr>
              <a:t>membrane and escape to the nutrient-rich host cell cytoplasm.</a:t>
            </a:r>
          </a:p>
          <a:p>
            <a:pPr lvl="1" algn="just">
              <a:lnSpc>
                <a:spcPct val="100000"/>
              </a:lnSpc>
            </a:pPr>
            <a:r>
              <a:rPr lang="en-US" sz="2000" dirty="0">
                <a:latin typeface="Times New Roman" panose="02020603050405020304" pitchFamily="18" charset="0"/>
                <a:cs typeface="Times New Roman" panose="02020603050405020304" pitchFamily="18" charset="0"/>
              </a:rPr>
              <a:t>Other invasive pathogenic species </a:t>
            </a:r>
            <a:r>
              <a:rPr lang="en-US" sz="2000" dirty="0">
                <a:highlight>
                  <a:srgbClr val="FFFF00"/>
                </a:highlight>
                <a:latin typeface="Times New Roman" panose="02020603050405020304" pitchFamily="18" charset="0"/>
                <a:cs typeface="Times New Roman" panose="02020603050405020304" pitchFamily="18" charset="0"/>
              </a:rPr>
              <a:t>remain in the phagosome </a:t>
            </a:r>
            <a:r>
              <a:rPr lang="en-US" sz="2000" dirty="0">
                <a:latin typeface="Times New Roman" panose="02020603050405020304" pitchFamily="18" charset="0"/>
                <a:cs typeface="Times New Roman" panose="02020603050405020304" pitchFamily="18" charset="0"/>
              </a:rPr>
              <a:t>and replicate even in professional phagocytes. by the production of neutralizing enzymes (</a:t>
            </a:r>
            <a:r>
              <a:rPr lang="en-US" sz="2000" b="1" dirty="0">
                <a:latin typeface="Times New Roman" panose="02020603050405020304" pitchFamily="18" charset="0"/>
                <a:cs typeface="Times New Roman" panose="02020603050405020304" pitchFamily="18" charset="0"/>
              </a:rPr>
              <a:t>catalase, superoxide dismutase</a:t>
            </a:r>
            <a:r>
              <a:rPr lang="en-US" sz="2000" dirty="0">
                <a:latin typeface="Times New Roman" panose="02020603050405020304" pitchFamily="18" charset="0"/>
                <a:cs typeface="Times New Roman" panose="02020603050405020304" pitchFamily="18" charset="0"/>
              </a:rPr>
              <a:t>).</a:t>
            </a:r>
          </a:p>
          <a:p>
            <a:pPr marL="0" indent="0" algn="just">
              <a:lnSpc>
                <a:spcPct val="100000"/>
              </a:lnSpc>
              <a:buNone/>
            </a:pPr>
            <a:r>
              <a:rPr lang="en-US" sz="2000" dirty="0">
                <a:latin typeface="Times New Roman" panose="02020603050405020304" pitchFamily="18" charset="0"/>
                <a:cs typeface="Times New Roman" panose="02020603050405020304" pitchFamily="18" charset="0"/>
              </a:rPr>
              <a:t>2. In gram-negative bacteria with </a:t>
            </a:r>
            <a:r>
              <a:rPr lang="en-US" sz="2000" b="1" dirty="0">
                <a:latin typeface="Times New Roman" panose="02020603050405020304" pitchFamily="18" charset="0"/>
                <a:cs typeface="Times New Roman" panose="02020603050405020304" pitchFamily="18" charset="0"/>
              </a:rPr>
              <a:t>injection secretion systems </a:t>
            </a:r>
            <a:r>
              <a:rPr lang="en-US" sz="2000" dirty="0">
                <a:latin typeface="Times New Roman" panose="02020603050405020304" pitchFamily="18" charset="0"/>
                <a:cs typeface="Times New Roman" panose="02020603050405020304" pitchFamily="18" charset="0"/>
              </a:rPr>
              <a:t>(types III, IV, VI), which disrupt cellular signaling and the cell’s cytoskeleton. The cytoskeleton rearrangements may leave the bacteria tightly bound to an altered surface or trigger invasion</a:t>
            </a:r>
          </a:p>
        </p:txBody>
      </p:sp>
    </p:spTree>
    <p:extLst>
      <p:ext uri="{BB962C8B-B14F-4D97-AF65-F5344CB8AC3E}">
        <p14:creationId xmlns:p14="http://schemas.microsoft.com/office/powerpoint/2010/main" val="1118124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AA04D7-2CC5-75D8-1880-D9CFD20AF0F0}"/>
              </a:ext>
            </a:extLst>
          </p:cNvPr>
          <p:cNvSpPr>
            <a:spLocks noGrp="1"/>
          </p:cNvSpPr>
          <p:nvPr>
            <p:ph type="title"/>
          </p:nvPr>
        </p:nvSpPr>
        <p:spPr>
          <a:xfrm>
            <a:off x="572493" y="238539"/>
            <a:ext cx="11047013" cy="1434415"/>
          </a:xfrm>
        </p:spPr>
        <p:txBody>
          <a:bodyPr anchor="b">
            <a:normAutofit/>
          </a:bodyPr>
          <a:lstStyle/>
          <a:p>
            <a:r>
              <a:rPr lang="en-US" sz="4200" b="1" i="1" dirty="0">
                <a:latin typeface="Myriad Pro"/>
              </a:rPr>
              <a:t>In this figure:</a:t>
            </a:r>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a cell division&#10;&#10;Description automatically generated">
            <a:extLst>
              <a:ext uri="{FF2B5EF4-FFF2-40B4-BE49-F238E27FC236}">
                <a16:creationId xmlns:a16="http://schemas.microsoft.com/office/drawing/2014/main" id="{BD9D8C8E-6D57-632F-782B-F797545EB2DF}"/>
              </a:ext>
            </a:extLst>
          </p:cNvPr>
          <p:cNvPicPr>
            <a:picLocks noChangeAspect="1"/>
          </p:cNvPicPr>
          <p:nvPr/>
        </p:nvPicPr>
        <p:blipFill rotWithShape="1">
          <a:blip r:embed="rId2">
            <a:extLst>
              <a:ext uri="{28A0092B-C50C-407E-A947-70E740481C1C}">
                <a14:useLocalDpi xmlns:a14="http://schemas.microsoft.com/office/drawing/2010/main" val="0"/>
              </a:ext>
            </a:extLst>
          </a:blip>
          <a:srcRect l="4086" t="2093" r="1510" b="440"/>
          <a:stretch/>
        </p:blipFill>
        <p:spPr>
          <a:xfrm>
            <a:off x="0" y="2089604"/>
            <a:ext cx="5231876" cy="4078224"/>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ABD0A6D5-B501-0B01-D3B6-6B534D5372D2}"/>
              </a:ext>
            </a:extLst>
          </p:cNvPr>
          <p:cNvSpPr>
            <a:spLocks noGrp="1"/>
          </p:cNvSpPr>
          <p:nvPr>
            <p:ph idx="1"/>
          </p:nvPr>
        </p:nvSpPr>
        <p:spPr>
          <a:xfrm>
            <a:off x="4905955" y="2071316"/>
            <a:ext cx="6713552" cy="4114800"/>
          </a:xfrm>
        </p:spPr>
        <p:txBody>
          <a:bodyPr anchor="t">
            <a:normAutofit/>
          </a:bodyPr>
          <a:lstStyle/>
          <a:p>
            <a:pPr algn="just"/>
            <a:r>
              <a:rPr lang="en-US" sz="2200" b="1" i="0" u="none" strike="noStrike" baseline="0" dirty="0">
                <a:latin typeface="Times New Roman" panose="02020603050405020304" pitchFamily="18" charset="0"/>
                <a:cs typeface="Times New Roman" panose="02020603050405020304" pitchFamily="18" charset="0"/>
              </a:rPr>
              <a:t>A. </a:t>
            </a:r>
            <a:r>
              <a:rPr lang="en-US" sz="2200" b="0" i="0" u="none" strike="noStrike" baseline="0" dirty="0">
                <a:latin typeface="Times New Roman" panose="02020603050405020304" pitchFamily="18" charset="0"/>
                <a:cs typeface="Times New Roman" panose="02020603050405020304" pitchFamily="18" charset="0"/>
              </a:rPr>
              <a:t>The bacterial cell has an </a:t>
            </a:r>
            <a:r>
              <a:rPr lang="en-US" sz="2200" dirty="0">
                <a:latin typeface="Times New Roman" panose="02020603050405020304" pitchFamily="18" charset="0"/>
                <a:cs typeface="Times New Roman" panose="02020603050405020304" pitchFamily="18" charset="0"/>
              </a:rPr>
              <a:t>enzyme </a:t>
            </a:r>
            <a:r>
              <a:rPr lang="en-US" sz="2200" b="0" i="0" u="none" strike="noStrike" baseline="0" dirty="0">
                <a:latin typeface="Times New Roman" panose="02020603050405020304" pitchFamily="18" charset="0"/>
                <a:cs typeface="Times New Roman" panose="02020603050405020304" pitchFamily="18" charset="0"/>
              </a:rPr>
              <a:t>that injects it into the host cell. Some of these cause cytoskeletal reorganization, which engulfs the bacteria. In the cytosol, the bacteria lyse the vacuolar membrane, escape, and move about. </a:t>
            </a:r>
          </a:p>
          <a:p>
            <a:pPr algn="just"/>
            <a:r>
              <a:rPr lang="en-US" sz="2200" b="1" i="0" u="none" strike="noStrike" baseline="0" dirty="0">
                <a:latin typeface="Times New Roman" panose="02020603050405020304" pitchFamily="18" charset="0"/>
                <a:cs typeface="Times New Roman" panose="02020603050405020304" pitchFamily="18" charset="0"/>
              </a:rPr>
              <a:t>B. </a:t>
            </a:r>
            <a:r>
              <a:rPr lang="en-US" sz="2200" b="0" i="0" u="none" strike="noStrike" baseline="0" dirty="0">
                <a:latin typeface="Times New Roman" panose="02020603050405020304" pitchFamily="18" charset="0"/>
                <a:cs typeface="Times New Roman" panose="02020603050405020304" pitchFamily="18" charset="0"/>
              </a:rPr>
              <a:t>A bacterial surface protein </a:t>
            </a:r>
            <a:r>
              <a:rPr lang="en-US" sz="2200" b="1" i="0" u="none" strike="noStrike" baseline="0" dirty="0">
                <a:latin typeface="Times New Roman" panose="02020603050405020304" pitchFamily="18" charset="0"/>
                <a:cs typeface="Times New Roman" panose="02020603050405020304" pitchFamily="18" charset="0"/>
              </a:rPr>
              <a:t>(Invasins) </a:t>
            </a:r>
            <a:r>
              <a:rPr lang="en-US" sz="2200" b="0" i="0" u="none" strike="noStrike" baseline="0" dirty="0">
                <a:latin typeface="Times New Roman" panose="02020603050405020304" pitchFamily="18" charset="0"/>
                <a:cs typeface="Times New Roman" panose="02020603050405020304" pitchFamily="18" charset="0"/>
              </a:rPr>
              <a:t>binds to the cell surface and induces its own endocytosis. In the cell, some escape (as in A), and others multiply in the phagosome. Another bacterium is seen invading between cells A and B by disrupting intercellular attachment molecules. </a:t>
            </a:r>
            <a:endParaRPr lang="en-US" sz="2200" dirty="0">
              <a:latin typeface="Times New Roman" panose="02020603050405020304" pitchFamily="18" charset="0"/>
              <a:cs typeface="Times New Roman" panose="02020603050405020304" pitchFamily="18" charset="0"/>
            </a:endParaRPr>
          </a:p>
          <a:p>
            <a:pPr algn="just"/>
            <a:endParaRPr lang="en-US" sz="2200" dirty="0"/>
          </a:p>
        </p:txBody>
      </p:sp>
    </p:spTree>
    <p:extLst>
      <p:ext uri="{BB962C8B-B14F-4D97-AF65-F5344CB8AC3E}">
        <p14:creationId xmlns:p14="http://schemas.microsoft.com/office/powerpoint/2010/main" val="2707950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831E-17E4-B5FE-6B1C-4D5400E13F7B}"/>
              </a:ext>
            </a:extLst>
          </p:cNvPr>
          <p:cNvSpPr>
            <a:spLocks noGrp="1"/>
          </p:cNvSpPr>
          <p:nvPr>
            <p:ph type="title"/>
          </p:nvPr>
        </p:nvSpPr>
        <p:spPr/>
        <p:txBody>
          <a:bodyPr>
            <a:normAutofit/>
          </a:bodyPr>
          <a:lstStyle/>
          <a:p>
            <a:r>
              <a:rPr lang="en-US" sz="2800" b="1" i="1" dirty="0">
                <a:latin typeface="Myriad Pro"/>
              </a:rPr>
              <a:t>4.PERSISTING IN A NEW ENVIRONMENT </a:t>
            </a:r>
          </a:p>
        </p:txBody>
      </p:sp>
      <p:sp>
        <p:nvSpPr>
          <p:cNvPr id="3" name="Content Placeholder 2">
            <a:extLst>
              <a:ext uri="{FF2B5EF4-FFF2-40B4-BE49-F238E27FC236}">
                <a16:creationId xmlns:a16="http://schemas.microsoft.com/office/drawing/2014/main" id="{FC900A2C-6349-4D54-D248-FFF57A486F19}"/>
              </a:ext>
            </a:extLst>
          </p:cNvPr>
          <p:cNvSpPr>
            <a:spLocks noGrp="1"/>
          </p:cNvSpPr>
          <p:nvPr>
            <p:ph idx="1"/>
          </p:nvPr>
        </p:nvSpPr>
        <p:spPr>
          <a:xfrm>
            <a:off x="838200" y="1835052"/>
            <a:ext cx="10515600" cy="4351338"/>
          </a:xfrm>
        </p:spPr>
        <p:txBody>
          <a:bodyPr>
            <a:normAutofit/>
          </a:bodyPr>
          <a:lstStyle/>
          <a:p>
            <a:pPr marL="0" indent="0">
              <a:buNone/>
            </a:pPr>
            <a:r>
              <a:rPr lang="en-US" b="1" i="1" dirty="0">
                <a:solidFill>
                  <a:srgbClr val="FF0000"/>
                </a:solidFill>
                <a:latin typeface="Garamond" panose="02020404030301010803" pitchFamily="18" charset="0"/>
                <a:cs typeface="Times New Roman" panose="02020603050405020304" pitchFamily="18" charset="0"/>
              </a:rPr>
              <a:t>a. Persisting in tissues:</a:t>
            </a:r>
          </a:p>
          <a:p>
            <a:pPr>
              <a:lnSpc>
                <a:spcPct val="150000"/>
              </a:lnSpc>
            </a:pPr>
            <a:r>
              <a:rPr lang="en-US" sz="2000" dirty="0">
                <a:latin typeface="Times New Roman" panose="02020603050405020304" pitchFamily="18" charset="0"/>
                <a:cs typeface="Times New Roman" panose="02020603050405020304" pitchFamily="18" charset="0"/>
              </a:rPr>
              <a:t>Bacteria in subepithelial tissues encounter extracellular fluids, inhibiting their multiplication due to specific inhibitory properties.</a:t>
            </a:r>
          </a:p>
          <a:p>
            <a:pPr>
              <a:lnSpc>
                <a:spcPct val="150000"/>
              </a:lnSpc>
            </a:pPr>
            <a:r>
              <a:rPr lang="en-US" sz="2000" dirty="0">
                <a:latin typeface="Times New Roman" panose="02020603050405020304" pitchFamily="18" charset="0"/>
                <a:cs typeface="Times New Roman" panose="02020603050405020304" pitchFamily="18" charset="0"/>
              </a:rPr>
              <a:t> For example, most tissues </a:t>
            </a:r>
            <a:r>
              <a:rPr lang="en-US" sz="2000" u="sng" dirty="0">
                <a:latin typeface="Times New Roman" panose="02020603050405020304" pitchFamily="18" charset="0"/>
                <a:cs typeface="Times New Roman" panose="02020603050405020304" pitchFamily="18" charset="0"/>
              </a:rPr>
              <a:t>contain lysozyme in sufficient concentrations </a:t>
            </a:r>
            <a:r>
              <a:rPr lang="en-US" sz="2000" dirty="0">
                <a:latin typeface="Times New Roman" panose="02020603050405020304" pitchFamily="18" charset="0"/>
                <a:cs typeface="Times New Roman" panose="02020603050405020304" pitchFamily="18" charset="0"/>
              </a:rPr>
              <a:t>to disrupt the cell wall of gram-positive bacteria.</a:t>
            </a:r>
          </a:p>
          <a:p>
            <a:pPr>
              <a:lnSpc>
                <a:spcPct val="150000"/>
              </a:lnSpc>
            </a:pPr>
            <a:r>
              <a:rPr lang="en-US" sz="2000" dirty="0">
                <a:latin typeface="Times New Roman" panose="02020603050405020304" pitchFamily="18" charset="0"/>
                <a:cs typeface="Times New Roman" panose="02020603050405020304" pitchFamily="18" charset="0"/>
              </a:rPr>
              <a:t> Tissue fluid is an unsuitable growth medium for many bacteria due to its </a:t>
            </a:r>
            <a:r>
              <a:rPr lang="en-US" sz="2000" u="sng" dirty="0">
                <a:latin typeface="Times New Roman" panose="02020603050405020304" pitchFamily="18" charset="0"/>
                <a:cs typeface="Times New Roman" panose="02020603050405020304" pitchFamily="18" charset="0"/>
              </a:rPr>
              <a:t>low iron content</a:t>
            </a:r>
            <a:r>
              <a:rPr lang="en-US" sz="2000" dirty="0">
                <a:latin typeface="Times New Roman" panose="02020603050405020304" pitchFamily="18" charset="0"/>
                <a:cs typeface="Times New Roman" panose="02020603050405020304" pitchFamily="18" charset="0"/>
              </a:rPr>
              <a:t>. Human iron-binding proteins, like lactoferrin and transferrin, compete with bacterial </a:t>
            </a:r>
            <a:r>
              <a:rPr lang="en-US" sz="2000" b="1" dirty="0">
                <a:highlight>
                  <a:srgbClr val="FFFF00"/>
                </a:highlight>
                <a:latin typeface="Times New Roman" panose="02020603050405020304" pitchFamily="18" charset="0"/>
                <a:cs typeface="Times New Roman" panose="02020603050405020304" pitchFamily="18" charset="0"/>
              </a:rPr>
              <a:t>siderophores</a:t>
            </a:r>
            <a:r>
              <a:rPr lang="en-US" sz="2000" dirty="0">
                <a:latin typeface="Times New Roman" panose="02020603050405020304" pitchFamily="18" charset="0"/>
                <a:cs typeface="Times New Roman" panose="02020603050405020304" pitchFamily="18" charset="0"/>
              </a:rPr>
              <a:t> for available iron, limiting bacterial growth.</a:t>
            </a:r>
          </a:p>
        </p:txBody>
      </p:sp>
    </p:spTree>
    <p:extLst>
      <p:ext uri="{BB962C8B-B14F-4D97-AF65-F5344CB8AC3E}">
        <p14:creationId xmlns:p14="http://schemas.microsoft.com/office/powerpoint/2010/main" val="1273023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1915-6A6D-DA55-49C3-F5BA4C987AD5}"/>
              </a:ext>
            </a:extLst>
          </p:cNvPr>
          <p:cNvSpPr>
            <a:spLocks noGrp="1"/>
          </p:cNvSpPr>
          <p:nvPr>
            <p:ph type="title"/>
          </p:nvPr>
        </p:nvSpPr>
        <p:spPr/>
        <p:txBody>
          <a:bodyPr>
            <a:normAutofit/>
          </a:bodyPr>
          <a:lstStyle/>
          <a:p>
            <a:pPr algn="l"/>
            <a:r>
              <a:rPr lang="en-US" sz="2800" b="1" i="1" dirty="0">
                <a:latin typeface="Myriad Pro"/>
              </a:rPr>
              <a:t>b. Battling the immune system: Innate Immunity</a:t>
            </a:r>
          </a:p>
        </p:txBody>
      </p:sp>
      <p:sp>
        <p:nvSpPr>
          <p:cNvPr id="3" name="Content Placeholder 2">
            <a:extLst>
              <a:ext uri="{FF2B5EF4-FFF2-40B4-BE49-F238E27FC236}">
                <a16:creationId xmlns:a16="http://schemas.microsoft.com/office/drawing/2014/main" id="{C8CBA50F-7D92-C0A2-7D33-7C51CB5B1259}"/>
              </a:ext>
            </a:extLst>
          </p:cNvPr>
          <p:cNvSpPr>
            <a:spLocks noGrp="1"/>
          </p:cNvSpPr>
          <p:nvPr>
            <p:ph idx="1"/>
          </p:nvPr>
        </p:nvSpPr>
        <p:spPr/>
        <p:txBody>
          <a:bodyPr>
            <a:normAutofit fontScale="92500"/>
          </a:bodyPr>
          <a:lstStyle/>
          <a:p>
            <a:pPr>
              <a:lnSpc>
                <a:spcPct val="150000"/>
              </a:lnSpc>
            </a:pPr>
            <a:r>
              <a:rPr lang="en-US" sz="2600" b="1" i="1" dirty="0">
                <a:latin typeface="Times New Roman" panose="02020603050405020304" pitchFamily="18" charset="0"/>
                <a:ea typeface="+mj-ea"/>
                <a:cs typeface="Times New Roman" panose="02020603050405020304" pitchFamily="18" charset="0"/>
              </a:rPr>
              <a:t>1. Manipulating PAMPs</a:t>
            </a:r>
          </a:p>
          <a:p>
            <a:pPr>
              <a:lnSpc>
                <a:spcPct val="150000"/>
              </a:lnSpc>
            </a:pPr>
            <a:r>
              <a:rPr lang="en-US" sz="2000" dirty="0">
                <a:latin typeface="Times New Roman" panose="02020603050405020304" pitchFamily="18" charset="0"/>
                <a:ea typeface="+mj-ea"/>
                <a:cs typeface="Times New Roman" panose="02020603050405020304" pitchFamily="18" charset="0"/>
              </a:rPr>
              <a:t>The early warning and response system in which pathogen-associated molecular patterns (PAMPs) are recognized by Toll-like receptors (TLRs)</a:t>
            </a:r>
          </a:p>
          <a:p>
            <a:pPr>
              <a:lnSpc>
                <a:spcPct val="150000"/>
              </a:lnSpc>
            </a:pPr>
            <a:r>
              <a:rPr lang="en-US" sz="2000" dirty="0">
                <a:latin typeface="Times New Roman" panose="02020603050405020304" pitchFamily="18" charset="0"/>
                <a:ea typeface="+mj-ea"/>
                <a:cs typeface="Times New Roman" panose="02020603050405020304" pitchFamily="18" charset="0"/>
              </a:rPr>
              <a:t>Successful bacteria tend to evade these TLRs by different mechanisms:</a:t>
            </a:r>
          </a:p>
          <a:p>
            <a:pPr lvl="1">
              <a:lnSpc>
                <a:spcPct val="150000"/>
              </a:lnSpc>
            </a:pPr>
            <a:r>
              <a:rPr lang="en-US" sz="2000" dirty="0">
                <a:latin typeface="Times New Roman" panose="02020603050405020304" pitchFamily="18" charset="0"/>
                <a:ea typeface="+mj-ea"/>
                <a:cs typeface="Times New Roman" panose="02020603050405020304" pitchFamily="18" charset="0"/>
              </a:rPr>
              <a:t>In some pathogens: the lipid A (toxic) component of LPS is </a:t>
            </a:r>
            <a:r>
              <a:rPr lang="en-US" sz="2000" dirty="0">
                <a:highlight>
                  <a:srgbClr val="FFFF00"/>
                </a:highlight>
                <a:latin typeface="Times New Roman" panose="02020603050405020304" pitchFamily="18" charset="0"/>
                <a:ea typeface="+mj-ea"/>
                <a:cs typeface="Times New Roman" panose="02020603050405020304" pitchFamily="18" charset="0"/>
              </a:rPr>
              <a:t>simply a variant poorly recognized by TLR-4; </a:t>
            </a:r>
          </a:p>
          <a:p>
            <a:pPr lvl="1">
              <a:lnSpc>
                <a:spcPct val="150000"/>
              </a:lnSpc>
            </a:pPr>
            <a:r>
              <a:rPr lang="en-US" sz="2000" dirty="0">
                <a:latin typeface="Times New Roman" panose="02020603050405020304" pitchFamily="18" charset="0"/>
                <a:ea typeface="+mj-ea"/>
                <a:cs typeface="Times New Roman" panose="02020603050405020304" pitchFamily="18" charset="0"/>
              </a:rPr>
              <a:t>Other pathogens are able to </a:t>
            </a:r>
            <a:r>
              <a:rPr lang="en-US" sz="2000" dirty="0">
                <a:highlight>
                  <a:srgbClr val="FFFF00"/>
                </a:highlight>
                <a:latin typeface="Times New Roman" panose="02020603050405020304" pitchFamily="18" charset="0"/>
                <a:ea typeface="+mj-ea"/>
                <a:cs typeface="Times New Roman" panose="02020603050405020304" pitchFamily="18" charset="0"/>
              </a:rPr>
              <a:t>modulate their lipid A pattern</a:t>
            </a:r>
            <a:r>
              <a:rPr lang="en-US" sz="2000" dirty="0">
                <a:latin typeface="Times New Roman" panose="02020603050405020304" pitchFamily="18" charset="0"/>
                <a:ea typeface="+mj-ea"/>
                <a:cs typeface="Times New Roman" panose="02020603050405020304" pitchFamily="18" charset="0"/>
              </a:rPr>
              <a:t>.</a:t>
            </a:r>
          </a:p>
          <a:p>
            <a:pPr>
              <a:lnSpc>
                <a:spcPct val="150000"/>
              </a:lnSpc>
            </a:pPr>
            <a:r>
              <a:rPr lang="en-US" sz="2200" dirty="0">
                <a:latin typeface="Times New Roman" panose="02020603050405020304" pitchFamily="18" charset="0"/>
                <a:ea typeface="+mj-ea"/>
                <a:cs typeface="Times New Roman" panose="02020603050405020304" pitchFamily="18" charset="0"/>
              </a:rPr>
              <a:t>Gram-positive bacteria may accomplish a similar benefit by altering their cell wall teichoic acids.</a:t>
            </a:r>
          </a:p>
        </p:txBody>
      </p:sp>
    </p:spTree>
    <p:extLst>
      <p:ext uri="{BB962C8B-B14F-4D97-AF65-F5344CB8AC3E}">
        <p14:creationId xmlns:p14="http://schemas.microsoft.com/office/powerpoint/2010/main" val="66308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E023F-D265-8267-C0B4-60AC98DA0219}"/>
              </a:ext>
            </a:extLst>
          </p:cNvPr>
          <p:cNvSpPr>
            <a:spLocks noGrp="1"/>
          </p:cNvSpPr>
          <p:nvPr>
            <p:ph idx="1"/>
          </p:nvPr>
        </p:nvSpPr>
        <p:spPr>
          <a:xfrm>
            <a:off x="838200" y="418289"/>
            <a:ext cx="10515600" cy="5758674"/>
          </a:xfrm>
        </p:spPr>
        <p:txBody>
          <a:bodyPr>
            <a:normAutofit lnSpcReduction="10000"/>
          </a:bodyPr>
          <a:lstStyle/>
          <a:p>
            <a:pPr marL="0" indent="0">
              <a:lnSpc>
                <a:spcPct val="200000"/>
              </a:lnSpc>
              <a:buNone/>
            </a:pPr>
            <a:r>
              <a:rPr lang="en-US" sz="2400" b="1" i="1" dirty="0">
                <a:latin typeface="Times New Roman" panose="02020603050405020304" pitchFamily="18" charset="0"/>
                <a:ea typeface="+mj-ea"/>
                <a:cs typeface="Times New Roman" panose="02020603050405020304" pitchFamily="18" charset="0"/>
              </a:rPr>
              <a:t>2. Disrupting Complement</a:t>
            </a:r>
          </a:p>
          <a:p>
            <a:pPr>
              <a:lnSpc>
                <a:spcPct val="200000"/>
              </a:lnSpc>
            </a:pPr>
            <a:r>
              <a:rPr lang="en-US" sz="1900" dirty="0">
                <a:latin typeface="Times New Roman" panose="02020603050405020304" pitchFamily="18" charset="0"/>
                <a:ea typeface="+mj-ea"/>
                <a:cs typeface="Times New Roman" panose="02020603050405020304" pitchFamily="18" charset="0"/>
              </a:rPr>
              <a:t>A fundamental requirement for many pathogenic bacteria </a:t>
            </a:r>
            <a:r>
              <a:rPr lang="en-US" sz="1900" dirty="0">
                <a:highlight>
                  <a:srgbClr val="FFFF00"/>
                </a:highlight>
                <a:latin typeface="Times New Roman" panose="02020603050405020304" pitchFamily="18" charset="0"/>
                <a:ea typeface="+mj-ea"/>
                <a:cs typeface="Times New Roman" panose="02020603050405020304" pitchFamily="18" charset="0"/>
              </a:rPr>
              <a:t>is escape from phagocytosis </a:t>
            </a:r>
            <a:r>
              <a:rPr lang="en-US" sz="1900" u="sng" dirty="0">
                <a:latin typeface="Times New Roman" panose="02020603050405020304" pitchFamily="18" charset="0"/>
                <a:ea typeface="+mj-ea"/>
                <a:cs typeface="Times New Roman" panose="02020603050405020304" pitchFamily="18" charset="0"/>
              </a:rPr>
              <a:t>by macrophages </a:t>
            </a:r>
            <a:r>
              <a:rPr lang="en-US" sz="1900" dirty="0">
                <a:latin typeface="Times New Roman" panose="02020603050405020304" pitchFamily="18" charset="0"/>
                <a:ea typeface="+mj-ea"/>
                <a:cs typeface="Times New Roman" panose="02020603050405020304" pitchFamily="18" charset="0"/>
              </a:rPr>
              <a:t>and </a:t>
            </a:r>
            <a:r>
              <a:rPr lang="en-US" sz="1900" u="sng" dirty="0">
                <a:latin typeface="Times New Roman" panose="02020603050405020304" pitchFamily="18" charset="0"/>
                <a:ea typeface="+mj-ea"/>
                <a:cs typeface="Times New Roman" panose="02020603050405020304" pitchFamily="18" charset="0"/>
              </a:rPr>
              <a:t>polymorphonuclear leukocytes</a:t>
            </a:r>
            <a:r>
              <a:rPr lang="en-US" sz="1900" dirty="0">
                <a:latin typeface="Times New Roman" panose="02020603050405020304" pitchFamily="18" charset="0"/>
                <a:ea typeface="+mj-ea"/>
                <a:cs typeface="Times New Roman" panose="02020603050405020304" pitchFamily="18" charset="0"/>
              </a:rPr>
              <a:t>.</a:t>
            </a:r>
          </a:p>
          <a:p>
            <a:pPr>
              <a:lnSpc>
                <a:spcPct val="200000"/>
              </a:lnSpc>
            </a:pPr>
            <a:r>
              <a:rPr lang="en-US" sz="1900" dirty="0">
                <a:latin typeface="Times New Roman" panose="02020603050405020304" pitchFamily="18" charset="0"/>
                <a:ea typeface="+mj-ea"/>
                <a:cs typeface="Times New Roman" panose="02020603050405020304" pitchFamily="18" charset="0"/>
              </a:rPr>
              <a:t>The most common bacterial means of avoiding phagocytosis is an </a:t>
            </a:r>
            <a:r>
              <a:rPr lang="en-US" sz="1900" b="1" dirty="0">
                <a:latin typeface="Times New Roman" panose="02020603050405020304" pitchFamily="18" charset="0"/>
                <a:ea typeface="+mj-ea"/>
                <a:cs typeface="Times New Roman" panose="02020603050405020304" pitchFamily="18" charset="0"/>
              </a:rPr>
              <a:t>antiphagocytic capsule</a:t>
            </a:r>
            <a:r>
              <a:rPr lang="en-US" sz="1900" dirty="0">
                <a:latin typeface="Times New Roman" panose="02020603050405020304" pitchFamily="18" charset="0"/>
                <a:ea typeface="+mj-ea"/>
                <a:cs typeface="Times New Roman" panose="02020603050405020304" pitchFamily="18" charset="0"/>
              </a:rPr>
              <a:t>, which is possessed by almost </a:t>
            </a:r>
            <a:r>
              <a:rPr lang="en-US" sz="1900" u="sng" dirty="0">
                <a:latin typeface="Times New Roman" panose="02020603050405020304" pitchFamily="18" charset="0"/>
                <a:ea typeface="+mj-ea"/>
                <a:cs typeface="Times New Roman" panose="02020603050405020304" pitchFamily="18" charset="0"/>
              </a:rPr>
              <a:t>all principal pathogens that cause pneumonia and meningitis</a:t>
            </a:r>
            <a:r>
              <a:rPr lang="en-US" sz="1900" dirty="0">
                <a:latin typeface="Times New Roman" panose="02020603050405020304" pitchFamily="18" charset="0"/>
                <a:ea typeface="+mj-ea"/>
                <a:cs typeface="Times New Roman" panose="02020603050405020304" pitchFamily="18" charset="0"/>
              </a:rPr>
              <a:t>. </a:t>
            </a:r>
          </a:p>
          <a:p>
            <a:pPr>
              <a:lnSpc>
                <a:spcPct val="200000"/>
              </a:lnSpc>
            </a:pPr>
            <a:r>
              <a:rPr lang="en-US" sz="1900" dirty="0">
                <a:latin typeface="Times New Roman" panose="02020603050405020304" pitchFamily="18" charset="0"/>
                <a:ea typeface="+mj-ea"/>
                <a:cs typeface="Times New Roman" panose="02020603050405020304" pitchFamily="18" charset="0"/>
              </a:rPr>
              <a:t>These </a:t>
            </a:r>
            <a:r>
              <a:rPr lang="en-US" sz="1900" b="1" dirty="0">
                <a:latin typeface="Times New Roman" panose="02020603050405020304" pitchFamily="18" charset="0"/>
                <a:ea typeface="+mj-ea"/>
                <a:cs typeface="Times New Roman" panose="02020603050405020304" pitchFamily="18" charset="0"/>
              </a:rPr>
              <a:t>polysaccharide capsules of pathogens interfere with effective complement deposition </a:t>
            </a:r>
            <a:r>
              <a:rPr lang="en-US" sz="1900" dirty="0">
                <a:latin typeface="Times New Roman" panose="02020603050405020304" pitchFamily="18" charset="0"/>
                <a:ea typeface="+mj-ea"/>
                <a:cs typeface="Times New Roman" panose="02020603050405020304" pitchFamily="18" charset="0"/>
              </a:rPr>
              <a:t>on the bacterial cell </a:t>
            </a:r>
            <a:r>
              <a:rPr lang="en-US" sz="1900" dirty="0">
                <a:highlight>
                  <a:srgbClr val="FFFF00"/>
                </a:highlight>
                <a:latin typeface="Times New Roman" panose="02020603050405020304" pitchFamily="18" charset="0"/>
                <a:ea typeface="+mj-ea"/>
                <a:cs typeface="Times New Roman" panose="02020603050405020304" pitchFamily="18" charset="0"/>
              </a:rPr>
              <a:t>surface by binding regulators of C3b that are present in serum</a:t>
            </a:r>
            <a:r>
              <a:rPr lang="en-US" sz="1900" dirty="0">
                <a:latin typeface="Times New Roman" panose="02020603050405020304" pitchFamily="18" charset="0"/>
                <a:ea typeface="+mj-ea"/>
                <a:cs typeface="Times New Roman" panose="02020603050405020304" pitchFamily="18" charset="0"/>
              </a:rPr>
              <a:t>. </a:t>
            </a:r>
          </a:p>
          <a:p>
            <a:pPr>
              <a:lnSpc>
                <a:spcPct val="200000"/>
              </a:lnSpc>
            </a:pPr>
            <a:r>
              <a:rPr lang="en-US" sz="1900" dirty="0">
                <a:latin typeface="Times New Roman" panose="02020603050405020304" pitchFamily="18" charset="0"/>
                <a:ea typeface="+mj-ea"/>
                <a:cs typeface="Times New Roman" panose="02020603050405020304" pitchFamily="18" charset="0"/>
              </a:rPr>
              <a:t>When one of these, serum factor H, is concentrated on the capsular surface, it accelerates the degradation of C3b deposited from the host’s serum. Not allowing the complement pathways to continue </a:t>
            </a:r>
          </a:p>
        </p:txBody>
      </p:sp>
    </p:spTree>
    <p:extLst>
      <p:ext uri="{BB962C8B-B14F-4D97-AF65-F5344CB8AC3E}">
        <p14:creationId xmlns:p14="http://schemas.microsoft.com/office/powerpoint/2010/main" val="215768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diagram of a complex of molecules&#10;&#10;Description automatically generated with medium confidence">
            <a:extLst>
              <a:ext uri="{FF2B5EF4-FFF2-40B4-BE49-F238E27FC236}">
                <a16:creationId xmlns:a16="http://schemas.microsoft.com/office/drawing/2014/main" id="{CC4C04FB-5FD8-7EE6-D611-8BDD54B534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4007" y="97278"/>
            <a:ext cx="5521499" cy="6652410"/>
          </a:xfrm>
          <a:prstGeom prst="rect">
            <a:avLst/>
          </a:prstGeom>
        </p:spPr>
      </p:pic>
    </p:spTree>
    <p:extLst>
      <p:ext uri="{BB962C8B-B14F-4D97-AF65-F5344CB8AC3E}">
        <p14:creationId xmlns:p14="http://schemas.microsoft.com/office/powerpoint/2010/main" val="120329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41D1-F7D5-0C17-83EB-A9DA545A99C2}"/>
              </a:ext>
            </a:extLst>
          </p:cNvPr>
          <p:cNvSpPr>
            <a:spLocks noGrp="1"/>
          </p:cNvSpPr>
          <p:nvPr>
            <p:ph type="title"/>
          </p:nvPr>
        </p:nvSpPr>
        <p:spPr/>
        <p:txBody>
          <a:bodyPr>
            <a:normAutofit fontScale="90000"/>
          </a:bodyPr>
          <a:lstStyle/>
          <a:p>
            <a:br>
              <a:rPr lang="en-US" sz="1800" b="0" i="0" u="none" strike="noStrike" baseline="0" dirty="0">
                <a:solidFill>
                  <a:srgbClr val="000000"/>
                </a:solidFill>
                <a:latin typeface="Myriad Pro Light"/>
              </a:rPr>
            </a:br>
            <a:br>
              <a:rPr lang="en-US" sz="1800" b="0" i="0" u="none" strike="noStrike" baseline="0" dirty="0">
                <a:latin typeface="Myriad Pro Light"/>
              </a:rPr>
            </a:br>
            <a:r>
              <a:rPr lang="en-US" sz="3100" b="1" i="1" dirty="0">
                <a:latin typeface="Myriad Pro"/>
              </a:rPr>
              <a:t>b. Battling the immune system: Adaptive Immunity </a:t>
            </a:r>
            <a:br>
              <a:rPr lang="en-US" sz="3100" b="1" i="1" dirty="0">
                <a:latin typeface="Myriad Pro"/>
              </a:rPr>
            </a:br>
            <a:endParaRPr lang="en-US" sz="3100" b="1" i="1" dirty="0">
              <a:latin typeface="Myriad Pro"/>
            </a:endParaRPr>
          </a:p>
        </p:txBody>
      </p:sp>
      <p:sp>
        <p:nvSpPr>
          <p:cNvPr id="3" name="Content Placeholder 2">
            <a:extLst>
              <a:ext uri="{FF2B5EF4-FFF2-40B4-BE49-F238E27FC236}">
                <a16:creationId xmlns:a16="http://schemas.microsoft.com/office/drawing/2014/main" id="{8E65775A-3590-BA7F-9083-33B0F96B2596}"/>
              </a:ext>
            </a:extLst>
          </p:cNvPr>
          <p:cNvSpPr>
            <a:spLocks noGrp="1"/>
          </p:cNvSpPr>
          <p:nvPr>
            <p:ph idx="1"/>
          </p:nvPr>
        </p:nvSpPr>
        <p:spPr/>
        <p:txBody>
          <a:bodyPr/>
          <a:lstStyle/>
          <a:p>
            <a:pPr>
              <a:lnSpc>
                <a:spcPct val="150000"/>
              </a:lnSpc>
            </a:pPr>
            <a:r>
              <a:rPr lang="en-US" sz="1800" b="1" i="1" u="none" strike="noStrike" baseline="0" dirty="0">
                <a:latin typeface="Myriad Pro"/>
              </a:rPr>
              <a:t>1. Antigenic Variation</a:t>
            </a:r>
          </a:p>
          <a:p>
            <a:pPr>
              <a:lnSpc>
                <a:spcPct val="150000"/>
              </a:lnSpc>
            </a:pPr>
            <a:r>
              <a:rPr lang="en-US" sz="2000" dirty="0">
                <a:latin typeface="Times New Roman" panose="02020603050405020304" pitchFamily="18" charset="0"/>
                <a:cs typeface="Times New Roman" panose="02020603050405020304" pitchFamily="18" charset="0"/>
              </a:rPr>
              <a:t>For the bacteria that can pass the innate immunity they get face to face with the adaptive immunity </a:t>
            </a:r>
          </a:p>
          <a:p>
            <a:pPr>
              <a:lnSpc>
                <a:spcPct val="150000"/>
              </a:lnSpc>
            </a:pPr>
            <a:r>
              <a:rPr lang="en-US" sz="2000" dirty="0">
                <a:latin typeface="Times New Roman" panose="02020603050405020304" pitchFamily="18" charset="0"/>
                <a:cs typeface="Times New Roman" panose="02020603050405020304" pitchFamily="18" charset="0"/>
              </a:rPr>
              <a:t>However, some bacteria have counter mechanisms to escape adaptive immunity measures as well</a:t>
            </a:r>
          </a:p>
          <a:p>
            <a:pPr>
              <a:lnSpc>
                <a:spcPct val="150000"/>
              </a:lnSpc>
            </a:pPr>
            <a:r>
              <a:rPr lang="en-US" sz="2000" dirty="0">
                <a:latin typeface="Times New Roman" panose="02020603050405020304" pitchFamily="18" charset="0"/>
                <a:cs typeface="Times New Roman" panose="02020603050405020304" pitchFamily="18" charset="0"/>
              </a:rPr>
              <a:t>For example, </a:t>
            </a:r>
            <a:r>
              <a:rPr lang="en-US" sz="2000" b="1" dirty="0">
                <a:latin typeface="Times New Roman" panose="02020603050405020304" pitchFamily="18" charset="0"/>
                <a:cs typeface="Times New Roman" panose="02020603050405020304" pitchFamily="18" charset="0"/>
              </a:rPr>
              <a:t>pathogenically significant surface pili and outer membrane proteins (OMPs</a:t>
            </a:r>
            <a:r>
              <a:rPr lang="en-US" sz="2000" dirty="0">
                <a:latin typeface="Times New Roman" panose="02020603050405020304" pitchFamily="18" charset="0"/>
                <a:cs typeface="Times New Roman" panose="02020603050405020304" pitchFamily="18" charset="0"/>
              </a:rPr>
              <a:t>) of </a:t>
            </a:r>
            <a:r>
              <a:rPr lang="en-US" sz="2000" dirty="0">
                <a:highlight>
                  <a:srgbClr val="FFFF00"/>
                </a:highlight>
                <a:latin typeface="Times New Roman" panose="02020603050405020304" pitchFamily="18" charset="0"/>
                <a:cs typeface="Times New Roman" panose="02020603050405020304" pitchFamily="18" charset="0"/>
              </a:rPr>
              <a:t>N. gonorrhoeae</a:t>
            </a:r>
            <a:r>
              <a:rPr lang="en-US" sz="2000" dirty="0">
                <a:latin typeface="Times New Roman" panose="02020603050405020304" pitchFamily="18" charset="0"/>
                <a:cs typeface="Times New Roman" panose="02020603050405020304" pitchFamily="18" charset="0"/>
              </a:rPr>
              <a:t>, is the </a:t>
            </a:r>
            <a:r>
              <a:rPr lang="en-US" sz="2000" b="1" dirty="0">
                <a:latin typeface="Times New Roman" panose="02020603050405020304" pitchFamily="18" charset="0"/>
                <a:cs typeface="Times New Roman" panose="02020603050405020304" pitchFamily="18" charset="0"/>
              </a:rPr>
              <a:t>target for</a:t>
            </a:r>
            <a:r>
              <a:rPr lang="en-US" sz="2000" dirty="0">
                <a:latin typeface="Times New Roman" panose="02020603050405020304" pitchFamily="18" charset="0"/>
                <a:cs typeface="Times New Roman" panose="02020603050405020304" pitchFamily="18" charset="0"/>
              </a:rPr>
              <a:t> antigen specific </a:t>
            </a:r>
            <a:r>
              <a:rPr lang="en-US" sz="2000" b="1" dirty="0">
                <a:latin typeface="Times New Roman" panose="02020603050405020304" pitchFamily="18" charset="0"/>
                <a:cs typeface="Times New Roman" panose="02020603050405020304" pitchFamily="18" charset="0"/>
              </a:rPr>
              <a:t>antibodies</a:t>
            </a:r>
            <a:r>
              <a:rPr lang="en-US" sz="2000" dirty="0">
                <a:latin typeface="Times New Roman" panose="02020603050405020304" pitchFamily="18" charset="0"/>
                <a:cs typeface="Times New Roman" panose="02020603050405020304" pitchFamily="18" charset="0"/>
              </a:rPr>
              <a:t> produced by the adaptive immune system of the host.</a:t>
            </a:r>
          </a:p>
          <a:p>
            <a:pPr>
              <a:lnSpc>
                <a:spcPct val="150000"/>
              </a:lnSpc>
            </a:pPr>
            <a:r>
              <a:rPr lang="en-US" sz="2000" dirty="0">
                <a:latin typeface="Times New Roman" panose="02020603050405020304" pitchFamily="18" charset="0"/>
                <a:cs typeface="Times New Roman" panose="02020603050405020304" pitchFamily="18" charset="0"/>
              </a:rPr>
              <a:t>but the organism is continuously varying them, in a mechanism known </a:t>
            </a:r>
            <a:r>
              <a:rPr lang="en-US" sz="2000" b="1" dirty="0">
                <a:highlight>
                  <a:srgbClr val="FFFF00"/>
                </a:highlight>
                <a:latin typeface="Times New Roman" panose="02020603050405020304" pitchFamily="18" charset="0"/>
                <a:cs typeface="Times New Roman" panose="02020603050405020304" pitchFamily="18" charset="0"/>
              </a:rPr>
              <a:t>as antigenic variation.</a:t>
            </a:r>
          </a:p>
        </p:txBody>
      </p:sp>
    </p:spTree>
    <p:extLst>
      <p:ext uri="{BB962C8B-B14F-4D97-AF65-F5344CB8AC3E}">
        <p14:creationId xmlns:p14="http://schemas.microsoft.com/office/powerpoint/2010/main" val="2541859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91661-39AF-0125-69C1-42028B1FEBA8}"/>
              </a:ext>
            </a:extLst>
          </p:cNvPr>
          <p:cNvSpPr>
            <a:spLocks noGrp="1"/>
          </p:cNvSpPr>
          <p:nvPr>
            <p:ph type="title"/>
          </p:nvPr>
        </p:nvSpPr>
        <p:spPr/>
        <p:txBody>
          <a:bodyPr/>
          <a:lstStyle/>
          <a:p>
            <a:pPr algn="l"/>
            <a:r>
              <a:rPr lang="en-US" sz="2800" b="1" i="1" dirty="0">
                <a:latin typeface="Myriad Pro"/>
              </a:rPr>
              <a:t>5.INJURY</a:t>
            </a:r>
          </a:p>
        </p:txBody>
      </p:sp>
      <p:sp>
        <p:nvSpPr>
          <p:cNvPr id="3" name="Content Placeholder 2">
            <a:extLst>
              <a:ext uri="{FF2B5EF4-FFF2-40B4-BE49-F238E27FC236}">
                <a16:creationId xmlns:a16="http://schemas.microsoft.com/office/drawing/2014/main" id="{9D4D986F-B0F1-2D2C-E1D3-93F15E6C6CF3}"/>
              </a:ext>
            </a:extLst>
          </p:cNvPr>
          <p:cNvSpPr>
            <a:spLocks noGrp="1"/>
          </p:cNvSpPr>
          <p:nvPr>
            <p:ph idx="1"/>
          </p:nvPr>
        </p:nvSpPr>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The successful pathogen must survive and multiply in the face of multiple host defenses.</a:t>
            </a:r>
          </a:p>
          <a:p>
            <a:pPr>
              <a:lnSpc>
                <a:spcPct val="150000"/>
              </a:lnSpc>
            </a:pPr>
            <a:r>
              <a:rPr lang="en-US" sz="2400" dirty="0">
                <a:latin typeface="Times New Roman" panose="02020603050405020304" pitchFamily="18" charset="0"/>
                <a:cs typeface="Times New Roman" panose="02020603050405020304" pitchFamily="18" charset="0"/>
              </a:rPr>
              <a:t>Although this is a great achievement, by itself it is </a:t>
            </a:r>
            <a:r>
              <a:rPr lang="en-US" sz="2400" b="1" dirty="0">
                <a:latin typeface="Times New Roman" panose="02020603050405020304" pitchFamily="18" charset="0"/>
                <a:cs typeface="Times New Roman" panose="02020603050405020304" pitchFamily="18" charset="0"/>
              </a:rPr>
              <a:t>not enough to cause disease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Disease requires </a:t>
            </a:r>
            <a:r>
              <a:rPr lang="en-US" sz="2400" dirty="0">
                <a:latin typeface="Times New Roman" panose="02020603050405020304" pitchFamily="18" charset="0"/>
                <a:cs typeface="Times New Roman" panose="02020603050405020304" pitchFamily="18" charset="0"/>
              </a:rPr>
              <a:t>some </a:t>
            </a:r>
            <a:r>
              <a:rPr lang="en-US" sz="2400" u="sng" dirty="0">
                <a:latin typeface="Times New Roman" panose="02020603050405020304" pitchFamily="18" charset="0"/>
                <a:cs typeface="Times New Roman" panose="02020603050405020304" pitchFamily="18" charset="0"/>
              </a:rPr>
              <a:t>disruption of host function by the bacteria. </a:t>
            </a:r>
          </a:p>
          <a:p>
            <a:pPr>
              <a:lnSpc>
                <a:spcPct val="150000"/>
              </a:lnSpc>
            </a:pPr>
            <a:r>
              <a:rPr lang="en-US" sz="2400" dirty="0">
                <a:highlight>
                  <a:srgbClr val="FFFF00"/>
                </a:highlight>
                <a:latin typeface="Times New Roman" panose="02020603050405020304" pitchFamily="18" charset="0"/>
                <a:cs typeface="Times New Roman" panose="02020603050405020304" pitchFamily="18" charset="0"/>
              </a:rPr>
              <a:t>Bacterial toxins </a:t>
            </a:r>
            <a:r>
              <a:rPr lang="en-US" sz="2400" dirty="0">
                <a:latin typeface="Times New Roman" panose="02020603050405020304" pitchFamily="18" charset="0"/>
                <a:cs typeface="Times New Roman" panose="02020603050405020304" pitchFamily="18" charset="0"/>
              </a:rPr>
              <a:t>are the most obvious mechanism of injury.</a:t>
            </a:r>
          </a:p>
          <a:p>
            <a:pPr>
              <a:lnSpc>
                <a:spcPct val="150000"/>
              </a:lnSpc>
            </a:pPr>
            <a:r>
              <a:rPr lang="en-US" sz="2400" dirty="0">
                <a:latin typeface="Times New Roman" panose="02020603050405020304" pitchFamily="18" charset="0"/>
                <a:cs typeface="Times New Roman" panose="02020603050405020304" pitchFamily="18" charset="0"/>
              </a:rPr>
              <a:t>In some diseases the only injury appears to be due to the </a:t>
            </a:r>
            <a:r>
              <a:rPr lang="en-US" sz="2400" dirty="0">
                <a:highlight>
                  <a:srgbClr val="FFFF00"/>
                </a:highlight>
                <a:latin typeface="Times New Roman" panose="02020603050405020304" pitchFamily="18" charset="0"/>
                <a:cs typeface="Times New Roman" panose="02020603050405020304" pitchFamily="18" charset="0"/>
              </a:rPr>
              <a:t>inflammatory response </a:t>
            </a:r>
            <a:r>
              <a:rPr lang="en-US" sz="2400" dirty="0">
                <a:latin typeface="Times New Roman" panose="02020603050405020304" pitchFamily="18" charset="0"/>
                <a:cs typeface="Times New Roman" panose="02020603050405020304" pitchFamily="18" charset="0"/>
              </a:rPr>
              <a:t>to the bacteria.</a:t>
            </a:r>
          </a:p>
        </p:txBody>
      </p:sp>
    </p:spTree>
    <p:extLst>
      <p:ext uri="{BB962C8B-B14F-4D97-AF65-F5344CB8AC3E}">
        <p14:creationId xmlns:p14="http://schemas.microsoft.com/office/powerpoint/2010/main" val="1815443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different colored bacteria&#10;&#10;Description automatically generated">
            <a:extLst>
              <a:ext uri="{FF2B5EF4-FFF2-40B4-BE49-F238E27FC236}">
                <a16:creationId xmlns:a16="http://schemas.microsoft.com/office/drawing/2014/main" id="{459763FC-0D54-F3B6-6982-2342EB29BAF7}"/>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t="14036" b="1695"/>
          <a:stretch/>
        </p:blipFill>
        <p:spPr>
          <a:xfrm>
            <a:off x="20" y="10"/>
            <a:ext cx="12191981" cy="6857989"/>
          </a:xfrm>
          <a:prstGeom prst="rect">
            <a:avLst/>
          </a:prstGeom>
        </p:spPr>
      </p:pic>
      <p:sp>
        <p:nvSpPr>
          <p:cNvPr id="2" name="Title 1">
            <a:extLst>
              <a:ext uri="{FF2B5EF4-FFF2-40B4-BE49-F238E27FC236}">
                <a16:creationId xmlns:a16="http://schemas.microsoft.com/office/drawing/2014/main" id="{17E95B59-49F3-FECA-E41C-2AC19249F980}"/>
              </a:ext>
            </a:extLst>
          </p:cNvPr>
          <p:cNvSpPr>
            <a:spLocks noGrp="1"/>
          </p:cNvSpPr>
          <p:nvPr>
            <p:ph type="title"/>
          </p:nvPr>
        </p:nvSpPr>
        <p:spPr>
          <a:xfrm>
            <a:off x="838200" y="365125"/>
            <a:ext cx="10515600" cy="1325563"/>
          </a:xfrm>
        </p:spPr>
        <p:txBody>
          <a:bodyPr>
            <a:normAutofit/>
          </a:bodyPr>
          <a:lstStyle/>
          <a:p>
            <a:r>
              <a:rPr lang="en-US" sz="5400" b="1">
                <a:solidFill>
                  <a:schemeClr val="bg1"/>
                </a:solidFill>
                <a:latin typeface="Times New Roman" panose="02020603050405020304" pitchFamily="18" charset="0"/>
                <a:cs typeface="Times New Roman" panose="02020603050405020304" pitchFamily="18" charset="0"/>
              </a:rPr>
              <a:t>References</a:t>
            </a:r>
          </a:p>
        </p:txBody>
      </p:sp>
      <p:sp>
        <p:nvSpPr>
          <p:cNvPr id="26"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C29753-F781-1703-59DF-F29072F6A1AE}"/>
              </a:ext>
            </a:extLst>
          </p:cNvPr>
          <p:cNvSpPr>
            <a:spLocks noGrp="1"/>
          </p:cNvSpPr>
          <p:nvPr>
            <p:ph idx="1"/>
          </p:nvPr>
        </p:nvSpPr>
        <p:spPr>
          <a:xfrm>
            <a:off x="838200" y="2004446"/>
            <a:ext cx="10515600" cy="4176897"/>
          </a:xfrm>
        </p:spPr>
        <p:txBody>
          <a:bodyPr>
            <a:normAutofit/>
          </a:bodyPr>
          <a:lstStyle/>
          <a:p>
            <a:pPr>
              <a:lnSpc>
                <a:spcPct val="150000"/>
              </a:lnSpc>
            </a:pPr>
            <a:r>
              <a:rPr lang="en-US" sz="2200" b="0" i="0" dirty="0">
                <a:solidFill>
                  <a:schemeClr val="bg1"/>
                </a:solidFill>
                <a:effectLst/>
                <a:latin typeface="Times New Roman" panose="02020603050405020304" pitchFamily="18" charset="0"/>
                <a:cs typeface="Times New Roman" panose="02020603050405020304" pitchFamily="18" charset="0"/>
              </a:rPr>
              <a:t>Sherris Medical Microbiology: An Introduction to Infectious Diseases.</a:t>
            </a:r>
          </a:p>
          <a:p>
            <a:pPr>
              <a:lnSpc>
                <a:spcPct val="150000"/>
              </a:lnSpc>
            </a:pPr>
            <a:r>
              <a:rPr lang="en-US" sz="2200" b="0" i="0" dirty="0" err="1">
                <a:solidFill>
                  <a:schemeClr val="bg1"/>
                </a:solidFill>
                <a:effectLst/>
                <a:latin typeface="Times New Roman" panose="02020603050405020304" pitchFamily="18" charset="0"/>
                <a:cs typeface="Times New Roman" panose="02020603050405020304" pitchFamily="18" charset="0"/>
              </a:rPr>
              <a:t>Jawetz</a:t>
            </a:r>
            <a:r>
              <a:rPr lang="en-US" sz="2200" b="0" i="0" dirty="0">
                <a:solidFill>
                  <a:schemeClr val="bg1"/>
                </a:solidFill>
                <a:effectLst/>
                <a:latin typeface="Times New Roman" panose="02020603050405020304" pitchFamily="18" charset="0"/>
                <a:cs typeface="Times New Roman" panose="02020603050405020304" pitchFamily="18" charset="0"/>
              </a:rPr>
              <a:t>, Melnick &amp; </a:t>
            </a:r>
            <a:r>
              <a:rPr lang="en-US" sz="2200" b="0" i="0" dirty="0" err="1">
                <a:solidFill>
                  <a:schemeClr val="bg1"/>
                </a:solidFill>
                <a:effectLst/>
                <a:latin typeface="Times New Roman" panose="02020603050405020304" pitchFamily="18" charset="0"/>
                <a:cs typeface="Times New Roman" panose="02020603050405020304" pitchFamily="18" charset="0"/>
              </a:rPr>
              <a:t>Adelberg's</a:t>
            </a:r>
            <a:r>
              <a:rPr lang="en-US" sz="2200" b="0" i="0" dirty="0">
                <a:solidFill>
                  <a:schemeClr val="bg1"/>
                </a:solidFill>
                <a:effectLst/>
                <a:latin typeface="Times New Roman" panose="02020603050405020304" pitchFamily="18" charset="0"/>
                <a:cs typeface="Times New Roman" panose="02020603050405020304" pitchFamily="18" charset="0"/>
              </a:rPr>
              <a:t> Medical Microbiology by Geo. F. Brooks, Karen C. Carroll, and Janet S. </a:t>
            </a:r>
            <a:r>
              <a:rPr lang="en-US" sz="2200" b="0" i="0" dirty="0" err="1">
                <a:solidFill>
                  <a:schemeClr val="bg1"/>
                </a:solidFill>
                <a:effectLst/>
                <a:latin typeface="Times New Roman" panose="02020603050405020304" pitchFamily="18" charset="0"/>
                <a:cs typeface="Times New Roman" panose="02020603050405020304" pitchFamily="18" charset="0"/>
              </a:rPr>
              <a:t>Butel</a:t>
            </a:r>
            <a:endParaRPr lang="en-US" sz="2200" b="0" i="0" dirty="0">
              <a:solidFill>
                <a:schemeClr val="bg1"/>
              </a:solidFill>
              <a:effectLst/>
              <a:latin typeface="Times New Roman" panose="02020603050405020304" pitchFamily="18" charset="0"/>
              <a:cs typeface="Times New Roman" panose="02020603050405020304" pitchFamily="18" charset="0"/>
            </a:endParaRPr>
          </a:p>
          <a:p>
            <a:pPr>
              <a:lnSpc>
                <a:spcPct val="150000"/>
              </a:lnSpc>
            </a:pPr>
            <a:r>
              <a:rPr lang="en-US" sz="2200" dirty="0">
                <a:solidFill>
                  <a:schemeClr val="bg1"/>
                </a:solidFill>
                <a:latin typeface="Times New Roman" panose="02020603050405020304" pitchFamily="18" charset="0"/>
                <a:cs typeface="Times New Roman" panose="02020603050405020304" pitchFamily="18" charset="0"/>
              </a:rPr>
              <a:t>Prescott's Microbiology by Joanne Willey, Linda Sherwood, and Christopher J. Woolverton</a:t>
            </a:r>
          </a:p>
        </p:txBody>
      </p:sp>
    </p:spTree>
    <p:extLst>
      <p:ext uri="{BB962C8B-B14F-4D97-AF65-F5344CB8AC3E}">
        <p14:creationId xmlns:p14="http://schemas.microsoft.com/office/powerpoint/2010/main" val="649916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AF56F-B37C-1527-1128-5779800C7BE9}"/>
              </a:ext>
            </a:extLst>
          </p:cNvPr>
          <p:cNvSpPr>
            <a:spLocks noGrp="1"/>
          </p:cNvSpPr>
          <p:nvPr>
            <p:ph type="title"/>
          </p:nvPr>
        </p:nvSpPr>
        <p:spPr>
          <a:xfrm>
            <a:off x="838200" y="365125"/>
            <a:ext cx="10515600" cy="1325563"/>
          </a:xfrm>
        </p:spPr>
        <p:txBody>
          <a:bodyPr>
            <a:normAutofit/>
          </a:bodyPr>
          <a:lstStyle/>
          <a:p>
            <a:r>
              <a:rPr lang="en-US" sz="5400">
                <a:latin typeface="Times New Roman" panose="02020603050405020304" pitchFamily="18" charset="0"/>
                <a:cs typeface="Times New Roman" panose="02020603050405020304" pitchFamily="18" charset="0"/>
              </a:rPr>
              <a:t>Overview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9441062-17ED-B123-1CAB-14006845BFF6}"/>
              </a:ext>
            </a:extLst>
          </p:cNvPr>
          <p:cNvSpPr>
            <a:spLocks noGrp="1"/>
          </p:cNvSpPr>
          <p:nvPr>
            <p:ph idx="1"/>
          </p:nvPr>
        </p:nvSpPr>
        <p:spPr>
          <a:xfrm>
            <a:off x="838200" y="1929384"/>
            <a:ext cx="10515600" cy="4251960"/>
          </a:xfrm>
        </p:spPr>
        <p:txBody>
          <a:bodyPr>
            <a:normAutofit/>
          </a:bodyPr>
          <a:lstStyle/>
          <a:p>
            <a:pPr marR="2400">
              <a:lnSpc>
                <a:spcPct val="100000"/>
              </a:lnSpc>
            </a:pPr>
            <a:r>
              <a:rPr lang="en-US" sz="2400" b="0" i="0" u="none" strike="noStrike" baseline="0" dirty="0">
                <a:latin typeface="Garamond" panose="02020404030301010803" pitchFamily="18" charset="0"/>
              </a:rPr>
              <a:t>- this lecture explores the remarkable diversity and adaptability of bacteria, facilitated by simplicity, speed, and robust genetic exchange mechanisms.</a:t>
            </a:r>
          </a:p>
          <a:p>
            <a:pPr marR="2400">
              <a:lnSpc>
                <a:spcPct val="100000"/>
              </a:lnSpc>
            </a:pPr>
            <a:endParaRPr lang="en-US" sz="2400" b="0" i="0" u="none" strike="noStrike" baseline="0" dirty="0">
              <a:latin typeface="Garamond" panose="02020404030301010803" pitchFamily="18" charset="0"/>
            </a:endParaRPr>
          </a:p>
          <a:p>
            <a:pPr marR="2400">
              <a:lnSpc>
                <a:spcPct val="100000"/>
              </a:lnSpc>
            </a:pPr>
            <a:r>
              <a:rPr lang="en-US" sz="2400" b="0" i="0" u="none" strike="noStrike" baseline="0" dirty="0">
                <a:latin typeface="Garamond" panose="02020404030301010803" pitchFamily="18" charset="0"/>
              </a:rPr>
              <a:t>- The resurgence of bacterial pathogens is attributed to the emergence of new strains and the development of resistance to antimicrobial agents in the ongoing "arms race.“</a:t>
            </a:r>
          </a:p>
          <a:p>
            <a:pPr marR="2400">
              <a:lnSpc>
                <a:spcPct val="100000"/>
              </a:lnSpc>
            </a:pPr>
            <a:endParaRPr lang="en-US" sz="2400" b="0" i="0" u="none" strike="noStrike" baseline="0" dirty="0">
              <a:latin typeface="Garamond" panose="02020404030301010803" pitchFamily="18" charset="0"/>
            </a:endParaRPr>
          </a:p>
          <a:p>
            <a:pPr marR="2400">
              <a:lnSpc>
                <a:spcPct val="100000"/>
              </a:lnSpc>
            </a:pPr>
            <a:r>
              <a:rPr lang="en-US" sz="2400" b="0" i="0" u="none" strike="noStrike" baseline="0" dirty="0">
                <a:latin typeface="Garamond" panose="02020404030301010803" pitchFamily="18" charset="0"/>
              </a:rPr>
              <a:t>- The lecture focuses on elucidating the fundamental mechanisms employed by bacteria to cause disease and the genetic processes involved in their deployment.</a:t>
            </a:r>
          </a:p>
        </p:txBody>
      </p:sp>
    </p:spTree>
    <p:extLst>
      <p:ext uri="{BB962C8B-B14F-4D97-AF65-F5344CB8AC3E}">
        <p14:creationId xmlns:p14="http://schemas.microsoft.com/office/powerpoint/2010/main" val="959488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C1FC-3AA7-589A-8038-BB81AA63FDF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Objectives</a:t>
            </a:r>
          </a:p>
        </p:txBody>
      </p:sp>
      <p:sp>
        <p:nvSpPr>
          <p:cNvPr id="3" name="Content Placeholder 2">
            <a:extLst>
              <a:ext uri="{FF2B5EF4-FFF2-40B4-BE49-F238E27FC236}">
                <a16:creationId xmlns:a16="http://schemas.microsoft.com/office/drawing/2014/main" id="{DF435780-FBC7-E49A-170D-F1438EA9CA29}"/>
              </a:ext>
            </a:extLst>
          </p:cNvPr>
          <p:cNvSpPr>
            <a:spLocks noGrp="1"/>
          </p:cNvSpPr>
          <p:nvPr>
            <p:ph idx="1"/>
          </p:nvPr>
        </p:nvSpPr>
        <p:spPr/>
        <p:txBody>
          <a:bodyPr>
            <a:normAutofit/>
          </a:bodyPr>
          <a:lstStyle/>
          <a:p>
            <a:pPr algn="just">
              <a:lnSpc>
                <a:spcPct val="200000"/>
              </a:lnSpc>
            </a:pPr>
            <a:r>
              <a:rPr lang="en-US" sz="2000" b="0" i="0" dirty="0">
                <a:solidFill>
                  <a:srgbClr val="374151"/>
                </a:solidFill>
                <a:effectLst/>
                <a:latin typeface="Garamond" panose="02020404030301010803" pitchFamily="18" charset="0"/>
              </a:rPr>
              <a:t>Provide a comprehensive overview of the basic mechanisms that bacteria employ to produce diseases in hosts.</a:t>
            </a:r>
          </a:p>
          <a:p>
            <a:pPr algn="just">
              <a:lnSpc>
                <a:spcPct val="200000"/>
              </a:lnSpc>
            </a:pPr>
            <a:r>
              <a:rPr lang="en-US" sz="2000" b="0" i="0" dirty="0">
                <a:solidFill>
                  <a:srgbClr val="374151"/>
                </a:solidFill>
                <a:effectLst/>
                <a:latin typeface="Garamond" panose="02020404030301010803" pitchFamily="18" charset="0"/>
              </a:rPr>
              <a:t>Examine the diverse characteristics of bacteria, highlighting their adaptability, simplicity, and rapid genetic exchange mechanisms.</a:t>
            </a:r>
          </a:p>
          <a:p>
            <a:pPr algn="just">
              <a:lnSpc>
                <a:spcPct val="200000"/>
              </a:lnSpc>
            </a:pPr>
            <a:r>
              <a:rPr lang="en-US" sz="2000" b="0" i="0" dirty="0">
                <a:solidFill>
                  <a:srgbClr val="374151"/>
                </a:solidFill>
                <a:effectLst/>
                <a:latin typeface="Garamond" panose="02020404030301010803" pitchFamily="18" charset="0"/>
              </a:rPr>
              <a:t>Investigate the reasons behind the continued prominence of bacterial pathogens despite the use of antibiotics and the implementation of public health measures.</a:t>
            </a:r>
            <a:endParaRPr lang="en-US" sz="2000" dirty="0">
              <a:solidFill>
                <a:srgbClr val="374151"/>
              </a:solidFill>
              <a:latin typeface="Garamond" panose="02020404030301010803" pitchFamily="18" charset="0"/>
            </a:endParaRPr>
          </a:p>
          <a:p>
            <a:pPr algn="just">
              <a:lnSpc>
                <a:spcPct val="200000"/>
              </a:lnSpc>
            </a:pPr>
            <a:endParaRPr lang="en-US" sz="2000" dirty="0">
              <a:latin typeface="Garamond" panose="02020404030301010803" pitchFamily="18" charset="0"/>
            </a:endParaRPr>
          </a:p>
        </p:txBody>
      </p:sp>
    </p:spTree>
    <p:extLst>
      <p:ext uri="{BB962C8B-B14F-4D97-AF65-F5344CB8AC3E}">
        <p14:creationId xmlns:p14="http://schemas.microsoft.com/office/powerpoint/2010/main" val="727988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21F85-C268-D8B9-F37F-5AB12E329AD7}"/>
              </a:ext>
            </a:extLst>
          </p:cNvPr>
          <p:cNvSpPr>
            <a:spLocks noGrp="1"/>
          </p:cNvSpPr>
          <p:nvPr>
            <p:ph type="title"/>
          </p:nvPr>
        </p:nvSpPr>
        <p:spPr/>
        <p:txBody>
          <a:bodyPr/>
          <a:lstStyle/>
          <a:p>
            <a:r>
              <a:rPr lang="en-US" sz="4000" b="1" i="1" dirty="0">
                <a:latin typeface="Garamond" panose="02020404030301010803" pitchFamily="18" charset="0"/>
                <a:cs typeface="Times New Roman" panose="02020603050405020304" pitchFamily="18" charset="0"/>
              </a:rPr>
              <a:t>Definitions</a:t>
            </a:r>
            <a:endParaRPr lang="en-US" b="1" i="1" dirty="0">
              <a:latin typeface="Garamond" panose="02020404030301010803"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C0BD2D6-5F30-8A3A-8EDA-F1B3F7D71504}"/>
              </a:ext>
            </a:extLst>
          </p:cNvPr>
          <p:cNvSpPr>
            <a:spLocks noGrp="1"/>
          </p:cNvSpPr>
          <p:nvPr>
            <p:ph idx="1"/>
          </p:nvPr>
        </p:nvSpPr>
        <p:spPr/>
        <p:txBody>
          <a:bodyPr>
            <a:normAutofit/>
          </a:bodyPr>
          <a:lstStyle/>
          <a:p>
            <a:pPr algn="just">
              <a:lnSpc>
                <a:spcPct val="150000"/>
              </a:lnSpc>
            </a:pPr>
            <a:r>
              <a:rPr lang="en-US" sz="2800" b="1" i="0" u="none" strike="noStrike" baseline="0" dirty="0">
                <a:latin typeface="Garamond" panose="02020404030301010803" pitchFamily="18" charset="0"/>
                <a:cs typeface="Times New Roman" panose="02020603050405020304" pitchFamily="18" charset="0"/>
              </a:rPr>
              <a:t>Pathogenicity</a:t>
            </a:r>
            <a:r>
              <a:rPr lang="en-US" sz="2800" b="0" i="0" u="none" strike="noStrike" baseline="0" dirty="0">
                <a:latin typeface="Garamond" panose="02020404030301010803" pitchFamily="18" charset="0"/>
                <a:cs typeface="Times New Roman" panose="02020603050405020304" pitchFamily="18" charset="0"/>
              </a:rPr>
              <a:t>—The ability of any bacterial species to cause disease in a susceptible human host. </a:t>
            </a:r>
          </a:p>
          <a:p>
            <a:pPr algn="just">
              <a:lnSpc>
                <a:spcPct val="150000"/>
              </a:lnSpc>
            </a:pPr>
            <a:r>
              <a:rPr lang="en-US" sz="2800" b="1" i="0" u="none" strike="noStrike" baseline="0" dirty="0">
                <a:latin typeface="Garamond" panose="02020404030301010803" pitchFamily="18" charset="0"/>
                <a:cs typeface="Times New Roman" panose="02020603050405020304" pitchFamily="18" charset="0"/>
              </a:rPr>
              <a:t>Pathogen</a:t>
            </a:r>
            <a:r>
              <a:rPr lang="en-US" sz="2800" b="0" i="0" u="none" strike="noStrike" baseline="0" dirty="0">
                <a:latin typeface="Garamond" panose="02020404030301010803" pitchFamily="18" charset="0"/>
                <a:cs typeface="Times New Roman" panose="02020603050405020304" pitchFamily="18" charset="0"/>
              </a:rPr>
              <a:t>—A bacterial species able to cause such disease when presented with favorable circumstances (for the organism). </a:t>
            </a:r>
          </a:p>
          <a:p>
            <a:pPr algn="just">
              <a:lnSpc>
                <a:spcPct val="150000"/>
              </a:lnSpc>
            </a:pPr>
            <a:r>
              <a:rPr lang="en-US" sz="2800" b="1" i="0" u="none" strike="noStrike" baseline="0" dirty="0">
                <a:latin typeface="Garamond" panose="02020404030301010803" pitchFamily="18" charset="0"/>
                <a:cs typeface="Times New Roman" panose="02020603050405020304" pitchFamily="18" charset="0"/>
              </a:rPr>
              <a:t>Virulence</a:t>
            </a:r>
            <a:r>
              <a:rPr lang="en-US" sz="2800" b="0" i="0" u="none" strike="noStrike" baseline="0" dirty="0">
                <a:latin typeface="Garamond" panose="02020404030301010803" pitchFamily="18" charset="0"/>
                <a:cs typeface="Times New Roman" panose="02020603050405020304" pitchFamily="18" charset="0"/>
              </a:rPr>
              <a:t>— refers to the degree or intensity of the pathogenicity of a microorganism, </a:t>
            </a:r>
            <a:endParaRPr lang="en-US" dirty="0">
              <a:latin typeface="Garamond" panose="02020404030301010803" pitchFamily="18" charset="0"/>
            </a:endParaRPr>
          </a:p>
        </p:txBody>
      </p:sp>
    </p:spTree>
    <p:extLst>
      <p:ext uri="{BB962C8B-B14F-4D97-AF65-F5344CB8AC3E}">
        <p14:creationId xmlns:p14="http://schemas.microsoft.com/office/powerpoint/2010/main" val="2850709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BBD405-8637-10B5-664F-6EAA1F00890D}"/>
              </a:ext>
            </a:extLst>
          </p:cNvPr>
          <p:cNvSpPr>
            <a:spLocks noGrp="1"/>
          </p:cNvSpPr>
          <p:nvPr>
            <p:ph idx="1"/>
          </p:nvPr>
        </p:nvSpPr>
        <p:spPr>
          <a:xfrm>
            <a:off x="227814" y="1234911"/>
            <a:ext cx="11736372" cy="4960905"/>
          </a:xfrm>
        </p:spPr>
        <p:txBody>
          <a:bodyPr>
            <a:normAutofit/>
          </a:bodyPr>
          <a:lstStyle/>
          <a:p>
            <a:pPr algn="just">
              <a:lnSpc>
                <a:spcPct val="150000"/>
              </a:lnSpc>
            </a:pPr>
            <a:endParaRPr lang="en-US" sz="1800" b="0" i="0" u="none" strike="noStrike" baseline="0" dirty="0">
              <a:solidFill>
                <a:srgbClr val="000000"/>
              </a:solidFill>
              <a:latin typeface="Garamond" panose="02020404030301010803" pitchFamily="18" charset="0"/>
              <a:cs typeface="Times New Roman" panose="02020603050405020304" pitchFamily="18" charset="0"/>
            </a:endParaRPr>
          </a:p>
          <a:p>
            <a:pPr lvl="1" algn="just">
              <a:lnSpc>
                <a:spcPct val="150000"/>
              </a:lnSpc>
            </a:pPr>
            <a:r>
              <a:rPr lang="en-US" sz="1800" b="1" i="0" u="none" strike="noStrike" baseline="0" dirty="0">
                <a:latin typeface="Garamond" panose="02020404030301010803" pitchFamily="18" charset="0"/>
                <a:cs typeface="Times New Roman" panose="02020603050405020304" pitchFamily="18" charset="0"/>
              </a:rPr>
              <a:t>Low virulence</a:t>
            </a:r>
            <a:r>
              <a:rPr lang="en-US" sz="1800" b="0" i="0" u="none" strike="noStrike" baseline="0" dirty="0">
                <a:latin typeface="Garamond" panose="02020404030301010803" pitchFamily="18" charset="0"/>
                <a:cs typeface="Times New Roman" panose="02020603050405020304" pitchFamily="18" charset="0"/>
              </a:rPr>
              <a:t>—</a:t>
            </a:r>
            <a:r>
              <a:rPr lang="en-US" sz="1800" i="1" dirty="0">
                <a:highlight>
                  <a:srgbClr val="FFFF00"/>
                </a:highlight>
                <a:latin typeface="Garamond" panose="02020404030301010803" pitchFamily="18" charset="0"/>
                <a:cs typeface="Times New Roman" panose="02020603050405020304" pitchFamily="18" charset="0"/>
              </a:rPr>
              <a:t>Streptococcus </a:t>
            </a:r>
            <a:r>
              <a:rPr lang="en-US" sz="1800" i="1" dirty="0" err="1">
                <a:highlight>
                  <a:srgbClr val="FFFF00"/>
                </a:highlight>
                <a:latin typeface="Garamond" panose="02020404030301010803" pitchFamily="18" charset="0"/>
                <a:cs typeface="Times New Roman" panose="02020603050405020304" pitchFamily="18" charset="0"/>
              </a:rPr>
              <a:t>salivarius</a:t>
            </a:r>
            <a:r>
              <a:rPr lang="en-US" sz="1800" i="1" dirty="0">
                <a:highlight>
                  <a:srgbClr val="FFFF00"/>
                </a:highlight>
                <a:latin typeface="Garamond" panose="02020404030301010803" pitchFamily="18" charset="0"/>
                <a:cs typeface="Times New Roman" panose="02020603050405020304" pitchFamily="18" charset="0"/>
              </a:rPr>
              <a:t> </a:t>
            </a:r>
            <a:r>
              <a:rPr lang="en-US" sz="1800" dirty="0">
                <a:latin typeface="Garamond" panose="02020404030301010803" pitchFamily="18" charset="0"/>
                <a:cs typeface="Times New Roman" panose="02020603050405020304" pitchFamily="18" charset="0"/>
              </a:rPr>
              <a:t>is universally present in the oropharyngeal flora of humans. </a:t>
            </a:r>
            <a:r>
              <a:rPr lang="en-US" sz="1800" u="sng" dirty="0">
                <a:latin typeface="Garamond" panose="02020404030301010803" pitchFamily="18" charset="0"/>
                <a:cs typeface="Times New Roman" panose="02020603050405020304" pitchFamily="18" charset="0"/>
              </a:rPr>
              <a:t>On its own, it seems incapable of disease production</a:t>
            </a:r>
            <a:r>
              <a:rPr lang="en-US" sz="1800" dirty="0">
                <a:latin typeface="Garamond" panose="02020404030301010803" pitchFamily="18" charset="0"/>
                <a:cs typeface="Times New Roman" panose="02020603050405020304" pitchFamily="18" charset="0"/>
              </a:rPr>
              <a:t>, </a:t>
            </a:r>
            <a:r>
              <a:rPr lang="en-US" sz="1800" b="1" dirty="0">
                <a:latin typeface="Garamond" panose="02020404030301010803" pitchFamily="18" charset="0"/>
                <a:cs typeface="Times New Roman" panose="02020603050405020304" pitchFamily="18" charset="0"/>
              </a:rPr>
              <a:t>but if during a transient bacteremia it lands on a damaged heart valve</a:t>
            </a:r>
            <a:r>
              <a:rPr lang="en-US" sz="1800" dirty="0">
                <a:latin typeface="Garamond" panose="02020404030301010803" pitchFamily="18" charset="0"/>
                <a:cs typeface="Times New Roman" panose="02020603050405020304" pitchFamily="18" charset="0"/>
              </a:rPr>
              <a:t>, it can stick and </a:t>
            </a:r>
            <a:r>
              <a:rPr lang="en-US" sz="1800" b="1" dirty="0">
                <a:latin typeface="Garamond" panose="02020404030301010803" pitchFamily="18" charset="0"/>
                <a:cs typeface="Times New Roman" panose="02020603050405020304" pitchFamily="18" charset="0"/>
              </a:rPr>
              <a:t>cause slow but steady destruction. </a:t>
            </a:r>
          </a:p>
          <a:p>
            <a:pPr lvl="1" algn="just">
              <a:lnSpc>
                <a:spcPct val="150000"/>
              </a:lnSpc>
            </a:pPr>
            <a:r>
              <a:rPr lang="en-US" sz="1800" b="1" i="0" u="none" strike="noStrike" baseline="0" dirty="0">
                <a:latin typeface="Garamond" panose="02020404030301010803" pitchFamily="18" charset="0"/>
                <a:cs typeface="Times New Roman" panose="02020603050405020304" pitchFamily="18" charset="0"/>
              </a:rPr>
              <a:t>Moderate virulence</a:t>
            </a:r>
            <a:r>
              <a:rPr lang="en-US" sz="1800" b="0" i="0" u="none" strike="noStrike" baseline="0" dirty="0">
                <a:latin typeface="Garamond" panose="02020404030301010803" pitchFamily="18" charset="0"/>
                <a:cs typeface="Times New Roman" panose="02020603050405020304" pitchFamily="18" charset="0"/>
              </a:rPr>
              <a:t>—</a:t>
            </a:r>
            <a:r>
              <a:rPr lang="en-US" sz="1800" i="1" dirty="0">
                <a:highlight>
                  <a:srgbClr val="FFFF00"/>
                </a:highlight>
                <a:latin typeface="Garamond" panose="02020404030301010803" pitchFamily="18" charset="0"/>
                <a:cs typeface="Times New Roman" panose="02020603050405020304" pitchFamily="18" charset="0"/>
              </a:rPr>
              <a:t>Escherichia coli</a:t>
            </a:r>
            <a:r>
              <a:rPr lang="en-US" sz="1800" i="1" dirty="0">
                <a:latin typeface="Garamond" panose="02020404030301010803" pitchFamily="18" charset="0"/>
                <a:cs typeface="Times New Roman" panose="02020603050405020304" pitchFamily="18" charset="0"/>
              </a:rPr>
              <a:t> </a:t>
            </a:r>
            <a:r>
              <a:rPr lang="en-US" sz="1800" dirty="0">
                <a:latin typeface="Garamond" panose="02020404030301010803" pitchFamily="18" charset="0"/>
                <a:cs typeface="Times New Roman" panose="02020603050405020304" pitchFamily="18" charset="0"/>
              </a:rPr>
              <a:t>is universally </a:t>
            </a:r>
            <a:r>
              <a:rPr lang="en-US" sz="1800" u="sng" dirty="0">
                <a:latin typeface="Garamond" panose="02020404030301010803" pitchFamily="18" charset="0"/>
                <a:cs typeface="Times New Roman" panose="02020603050405020304" pitchFamily="18" charset="0"/>
              </a:rPr>
              <a:t>found in the colon</a:t>
            </a:r>
            <a:r>
              <a:rPr lang="en-US" sz="1800" dirty="0">
                <a:latin typeface="Garamond" panose="02020404030301010803" pitchFamily="18" charset="0"/>
                <a:cs typeface="Times New Roman" panose="02020603050405020304" pitchFamily="18" charset="0"/>
              </a:rPr>
              <a:t>, but if </a:t>
            </a:r>
            <a:r>
              <a:rPr lang="en-US" sz="1800" b="1" dirty="0">
                <a:latin typeface="Garamond" panose="02020404030301010803" pitchFamily="18" charset="0"/>
                <a:cs typeface="Times New Roman" panose="02020603050405020304" pitchFamily="18" charset="0"/>
              </a:rPr>
              <a:t>displacement to other sites such as adjacent tissues or the urinary bladder regularly causes acute infection</a:t>
            </a:r>
            <a:r>
              <a:rPr lang="en-US" sz="1800" dirty="0">
                <a:latin typeface="Garamond" panose="02020404030301010803" pitchFamily="18" charset="0"/>
                <a:cs typeface="Times New Roman" panose="02020603050405020304" pitchFamily="18" charset="0"/>
              </a:rPr>
              <a:t>. </a:t>
            </a:r>
          </a:p>
          <a:p>
            <a:pPr lvl="1" algn="just">
              <a:lnSpc>
                <a:spcPct val="150000"/>
              </a:lnSpc>
            </a:pPr>
            <a:r>
              <a:rPr lang="en-US" sz="1800" b="1" i="0" u="none" strike="noStrike" baseline="0" dirty="0">
                <a:latin typeface="Garamond" panose="02020404030301010803" pitchFamily="18" charset="0"/>
              </a:rPr>
              <a:t>High virulence</a:t>
            </a:r>
            <a:r>
              <a:rPr lang="en-US" sz="1800" b="0" i="0" u="none" strike="noStrike" baseline="0" dirty="0">
                <a:latin typeface="Garamond" panose="02020404030301010803" pitchFamily="18" charset="0"/>
              </a:rPr>
              <a:t>—</a:t>
            </a:r>
            <a:r>
              <a:rPr lang="en-US" sz="1800" i="1" dirty="0">
                <a:highlight>
                  <a:srgbClr val="FFFF00"/>
                </a:highlight>
                <a:latin typeface="Garamond" panose="02020404030301010803" pitchFamily="18" charset="0"/>
                <a:cs typeface="Times New Roman" panose="02020603050405020304" pitchFamily="18" charset="0"/>
              </a:rPr>
              <a:t>Bordetella pertussis</a:t>
            </a:r>
            <a:r>
              <a:rPr lang="en-US" sz="1800" dirty="0">
                <a:latin typeface="Garamond" panose="02020404030301010803" pitchFamily="18" charset="0"/>
                <a:cs typeface="Times New Roman" panose="02020603050405020304" pitchFamily="18" charset="0"/>
              </a:rPr>
              <a:t>, the cause of </a:t>
            </a:r>
            <a:r>
              <a:rPr lang="en-US" sz="1800" b="1" dirty="0">
                <a:latin typeface="Garamond" panose="02020404030301010803" pitchFamily="18" charset="0"/>
                <a:cs typeface="Times New Roman" panose="02020603050405020304" pitchFamily="18" charset="0"/>
              </a:rPr>
              <a:t>whooping cough</a:t>
            </a:r>
            <a:r>
              <a:rPr lang="en-US" sz="1800" dirty="0">
                <a:latin typeface="Garamond" panose="02020404030301010803" pitchFamily="18" charset="0"/>
                <a:cs typeface="Times New Roman" panose="02020603050405020304" pitchFamily="18" charset="0"/>
              </a:rPr>
              <a:t>, is not found in the resident flora, but if encountered it is highly infectious and causes disease in almost every nonimmune person it contacts. </a:t>
            </a:r>
          </a:p>
          <a:p>
            <a:pPr lvl="1" algn="just">
              <a:lnSpc>
                <a:spcPct val="150000"/>
              </a:lnSpc>
            </a:pPr>
            <a:r>
              <a:rPr lang="en-US" sz="1800" b="1" i="0" u="none" strike="noStrike" baseline="0" dirty="0">
                <a:latin typeface="Garamond" panose="02020404030301010803" pitchFamily="18" charset="0"/>
              </a:rPr>
              <a:t>Extremely high virulence</a:t>
            </a:r>
            <a:r>
              <a:rPr lang="en-US" sz="1800" b="0" i="0" u="none" strike="noStrike" baseline="0" dirty="0">
                <a:latin typeface="Garamond" panose="02020404030301010803" pitchFamily="18" charset="0"/>
              </a:rPr>
              <a:t>—</a:t>
            </a:r>
            <a:r>
              <a:rPr lang="en-US" sz="1800" i="1" dirty="0">
                <a:highlight>
                  <a:srgbClr val="FFFF00"/>
                </a:highlight>
                <a:latin typeface="Garamond" panose="02020404030301010803" pitchFamily="18" charset="0"/>
                <a:cs typeface="Times New Roman" panose="02020603050405020304" pitchFamily="18" charset="0"/>
              </a:rPr>
              <a:t>Yersinia pestis</a:t>
            </a:r>
            <a:r>
              <a:rPr lang="en-US" sz="1800" dirty="0">
                <a:latin typeface="Garamond" panose="02020404030301010803" pitchFamily="18" charset="0"/>
                <a:cs typeface="Times New Roman" panose="02020603050405020304" pitchFamily="18" charset="0"/>
              </a:rPr>
              <a:t>, the cause of plague, is also highly infectious, but in addition </a:t>
            </a:r>
            <a:r>
              <a:rPr lang="en-US" sz="1800" b="1" dirty="0">
                <a:latin typeface="Garamond" panose="02020404030301010803" pitchFamily="18" charset="0"/>
                <a:cs typeface="Times New Roman" panose="02020603050405020304" pitchFamily="18" charset="0"/>
              </a:rPr>
              <a:t>leads to death in a few days in over 70% of cases. </a:t>
            </a:r>
          </a:p>
        </p:txBody>
      </p:sp>
      <p:sp>
        <p:nvSpPr>
          <p:cNvPr id="5" name="Title 4">
            <a:extLst>
              <a:ext uri="{FF2B5EF4-FFF2-40B4-BE49-F238E27FC236}">
                <a16:creationId xmlns:a16="http://schemas.microsoft.com/office/drawing/2014/main" id="{88CB7D42-F12A-9EEB-5D9B-3C0F9E8CF2AA}"/>
              </a:ext>
            </a:extLst>
          </p:cNvPr>
          <p:cNvSpPr>
            <a:spLocks noGrp="1"/>
          </p:cNvSpPr>
          <p:nvPr>
            <p:ph type="title"/>
          </p:nvPr>
        </p:nvSpPr>
        <p:spPr/>
        <p:txBody>
          <a:bodyPr>
            <a:normAutofit/>
          </a:bodyPr>
          <a:lstStyle/>
          <a:p>
            <a:r>
              <a:rPr lang="en-US" sz="4000" b="1" i="1" dirty="0">
                <a:latin typeface="Garamond" panose="02020404030301010803" pitchFamily="18" charset="0"/>
              </a:rPr>
              <a:t>Levels of Virulence</a:t>
            </a:r>
          </a:p>
        </p:txBody>
      </p:sp>
    </p:spTree>
    <p:extLst>
      <p:ext uri="{BB962C8B-B14F-4D97-AF65-F5344CB8AC3E}">
        <p14:creationId xmlns:p14="http://schemas.microsoft.com/office/powerpoint/2010/main" val="3851223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67F2F-4389-4554-FBEB-E4CC01CC34FE}"/>
              </a:ext>
            </a:extLst>
          </p:cNvPr>
          <p:cNvSpPr>
            <a:spLocks noGrp="1"/>
          </p:cNvSpPr>
          <p:nvPr>
            <p:ph type="title"/>
          </p:nvPr>
        </p:nvSpPr>
        <p:spPr>
          <a:xfrm>
            <a:off x="572493" y="238539"/>
            <a:ext cx="11018520" cy="1434415"/>
          </a:xfrm>
        </p:spPr>
        <p:txBody>
          <a:bodyPr anchor="b">
            <a:normAutofit/>
          </a:bodyPr>
          <a:lstStyle/>
          <a:p>
            <a:r>
              <a:rPr lang="en-US" sz="5400" b="1" i="1">
                <a:latin typeface="Garamond" panose="02020404030301010803" pitchFamily="18" charset="0"/>
              </a:rPr>
              <a:t>Humans and Bacteria</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02388B-D070-93CD-5526-04620B9B1253}"/>
              </a:ext>
            </a:extLst>
          </p:cNvPr>
          <p:cNvSpPr>
            <a:spLocks noGrp="1"/>
          </p:cNvSpPr>
          <p:nvPr>
            <p:ph idx="1"/>
          </p:nvPr>
        </p:nvSpPr>
        <p:spPr>
          <a:xfrm>
            <a:off x="572493" y="2071315"/>
            <a:ext cx="6713552" cy="4548145"/>
          </a:xfrm>
        </p:spPr>
        <p:txBody>
          <a:bodyPr anchor="t">
            <a:noAutofit/>
          </a:bodyPr>
          <a:lstStyle/>
          <a:p>
            <a:pPr algn="just">
              <a:lnSpc>
                <a:spcPct val="100000"/>
              </a:lnSpc>
            </a:pPr>
            <a:r>
              <a:rPr lang="en-US" sz="2000" dirty="0">
                <a:latin typeface="Garamond" panose="02020404030301010803" pitchFamily="18" charset="0"/>
                <a:cs typeface="Times New Roman" panose="02020603050405020304" pitchFamily="18" charset="0"/>
              </a:rPr>
              <a:t>Humans harbor a diverse microbiota, primarily composed of bacteria.</a:t>
            </a:r>
          </a:p>
          <a:p>
            <a:pPr algn="just">
              <a:lnSpc>
                <a:spcPct val="100000"/>
              </a:lnSpc>
            </a:pPr>
            <a:r>
              <a:rPr lang="en-US" sz="2000" b="1" dirty="0">
                <a:latin typeface="Garamond" panose="02020404030301010803" pitchFamily="18" charset="0"/>
                <a:cs typeface="Times New Roman" panose="02020603050405020304" pitchFamily="18" charset="0"/>
              </a:rPr>
              <a:t>Primary pathogens </a:t>
            </a:r>
            <a:r>
              <a:rPr lang="en-US" sz="2000" dirty="0">
                <a:latin typeface="Garamond" panose="02020404030301010803" pitchFamily="18" charset="0"/>
                <a:cs typeface="Times New Roman" panose="02020603050405020304" pitchFamily="18" charset="0"/>
              </a:rPr>
              <a:t>rely on replicating, surviving, and being transmitted to new hosts for long-term survival.</a:t>
            </a:r>
          </a:p>
          <a:p>
            <a:pPr algn="just">
              <a:lnSpc>
                <a:spcPct val="100000"/>
              </a:lnSpc>
              <a:buFont typeface="Arial" panose="020B0604020202020204" pitchFamily="34" charset="0"/>
              <a:buChar char="•"/>
            </a:pPr>
            <a:r>
              <a:rPr lang="en-US" sz="2000" b="1" dirty="0">
                <a:latin typeface="Garamond" panose="02020404030301010803" pitchFamily="18" charset="0"/>
                <a:cs typeface="Times New Roman" panose="02020603050405020304" pitchFamily="18" charset="0"/>
              </a:rPr>
              <a:t>Pathogens not adapted to humans may rely on survival in the environment</a:t>
            </a:r>
            <a:r>
              <a:rPr lang="en-US" sz="2000" dirty="0">
                <a:latin typeface="Garamond" panose="02020404030301010803" pitchFamily="18" charset="0"/>
                <a:cs typeface="Times New Roman" panose="02020603050405020304" pitchFamily="18" charset="0"/>
              </a:rPr>
              <a:t> for continued disease production.</a:t>
            </a:r>
          </a:p>
          <a:p>
            <a:pPr algn="just">
              <a:lnSpc>
                <a:spcPct val="100000"/>
              </a:lnSpc>
              <a:buFont typeface="Arial" panose="020B0604020202020204" pitchFamily="34" charset="0"/>
              <a:buChar char="•"/>
            </a:pPr>
            <a:r>
              <a:rPr lang="en-US" sz="2000" dirty="0">
                <a:highlight>
                  <a:srgbClr val="FFFF00"/>
                </a:highlight>
                <a:latin typeface="Garamond" panose="02020404030301010803" pitchFamily="18" charset="0"/>
                <a:cs typeface="Times New Roman" panose="02020603050405020304" pitchFamily="18" charset="0"/>
              </a:rPr>
              <a:t>Biofilms</a:t>
            </a:r>
            <a:r>
              <a:rPr lang="en-US" sz="2000" dirty="0">
                <a:latin typeface="Garamond" panose="02020404030301010803" pitchFamily="18" charset="0"/>
                <a:cs typeface="Times New Roman" panose="02020603050405020304" pitchFamily="18" charset="0"/>
              </a:rPr>
              <a:t>, formed by </a:t>
            </a:r>
            <a:r>
              <a:rPr lang="en-US" sz="2000" u="sng" dirty="0">
                <a:latin typeface="Garamond" panose="02020404030301010803" pitchFamily="18" charset="0"/>
                <a:cs typeface="Times New Roman" panose="02020603050405020304" pitchFamily="18" charset="0"/>
              </a:rPr>
              <a:t>extracellular polysaccharide slimes</a:t>
            </a:r>
            <a:r>
              <a:rPr lang="en-US" sz="2000" dirty="0">
                <a:latin typeface="Garamond" panose="02020404030301010803" pitchFamily="18" charset="0"/>
                <a:cs typeface="Times New Roman" panose="02020603050405020304" pitchFamily="18" charset="0"/>
              </a:rPr>
              <a:t>, enhance extended survival by binding bacteria to environmental sites.</a:t>
            </a:r>
          </a:p>
          <a:p>
            <a:pPr algn="just">
              <a:lnSpc>
                <a:spcPct val="100000"/>
              </a:lnSpc>
              <a:buFont typeface="Arial" panose="020B0604020202020204" pitchFamily="34" charset="0"/>
              <a:buChar char="•"/>
            </a:pPr>
            <a:r>
              <a:rPr lang="en-US" sz="2000" dirty="0">
                <a:highlight>
                  <a:srgbClr val="FFFF00"/>
                </a:highlight>
                <a:latin typeface="Garamond" panose="02020404030301010803" pitchFamily="18" charset="0"/>
                <a:cs typeface="Times New Roman" panose="02020603050405020304" pitchFamily="18" charset="0"/>
              </a:rPr>
              <a:t>Endospores</a:t>
            </a:r>
            <a:r>
              <a:rPr lang="en-US" sz="2000" dirty="0">
                <a:latin typeface="Garamond" panose="02020404030301010803" pitchFamily="18" charset="0"/>
                <a:cs typeface="Times New Roman" panose="02020603050405020304" pitchFamily="18" charset="0"/>
              </a:rPr>
              <a:t> represent the most enduring survival form for gram-positive bacteria.</a:t>
            </a:r>
          </a:p>
          <a:p>
            <a:pPr>
              <a:lnSpc>
                <a:spcPct val="100000"/>
              </a:lnSpc>
            </a:pPr>
            <a:endParaRPr lang="en-US" sz="2000" b="0" i="0" u="none" strike="noStrike" baseline="0" dirty="0">
              <a:latin typeface="Myriad Pro"/>
            </a:endParaRPr>
          </a:p>
        </p:txBody>
      </p:sp>
      <p:pic>
        <p:nvPicPr>
          <p:cNvPr id="5" name="Picture 4" descr="A diagram of a cell division&#10;&#10;Description automatically generated">
            <a:extLst>
              <a:ext uri="{FF2B5EF4-FFF2-40B4-BE49-F238E27FC236}">
                <a16:creationId xmlns:a16="http://schemas.microsoft.com/office/drawing/2014/main" id="{A17C3290-4CA9-6113-21AA-E1749E398DA4}"/>
              </a:ext>
            </a:extLst>
          </p:cNvPr>
          <p:cNvPicPr>
            <a:picLocks noChangeAspect="1"/>
          </p:cNvPicPr>
          <p:nvPr/>
        </p:nvPicPr>
        <p:blipFill rotWithShape="1">
          <a:blip r:embed="rId2">
            <a:extLst>
              <a:ext uri="{28A0092B-C50C-407E-A947-70E740481C1C}">
                <a14:useLocalDpi xmlns:a14="http://schemas.microsoft.com/office/drawing/2010/main" val="0"/>
              </a:ext>
            </a:extLst>
          </a:blip>
          <a:srcRect l="3795"/>
          <a:stretch/>
        </p:blipFill>
        <p:spPr>
          <a:xfrm>
            <a:off x="7675658" y="2093976"/>
            <a:ext cx="3941064" cy="4096512"/>
          </a:xfrm>
          <a:prstGeom prst="rect">
            <a:avLst/>
          </a:prstGeom>
        </p:spPr>
      </p:pic>
    </p:spTree>
    <p:extLst>
      <p:ext uri="{BB962C8B-B14F-4D97-AF65-F5344CB8AC3E}">
        <p14:creationId xmlns:p14="http://schemas.microsoft.com/office/powerpoint/2010/main" val="185262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DF0C25E-2B7A-F42E-F882-23BF4595F303}"/>
              </a:ext>
            </a:extLst>
          </p:cNvPr>
          <p:cNvSpPr>
            <a:spLocks noGrp="1"/>
          </p:cNvSpPr>
          <p:nvPr>
            <p:ph type="title"/>
          </p:nvPr>
        </p:nvSpPr>
        <p:spPr>
          <a:xfrm>
            <a:off x="5894962" y="479493"/>
            <a:ext cx="5458838" cy="1325563"/>
          </a:xfrm>
        </p:spPr>
        <p:txBody>
          <a:bodyPr>
            <a:normAutofit/>
          </a:bodyPr>
          <a:lstStyle/>
          <a:p>
            <a:r>
              <a:rPr lang="en-US" sz="4100" b="1" i="1">
                <a:latin typeface="Myriad Pro"/>
              </a:rPr>
              <a:t>Features of Bacterial Pathogenicity </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diagram of a cell structure&#10;&#10;Description automatically generated">
            <a:extLst>
              <a:ext uri="{FF2B5EF4-FFF2-40B4-BE49-F238E27FC236}">
                <a16:creationId xmlns:a16="http://schemas.microsoft.com/office/drawing/2014/main" id="{5D7967CA-7AC8-8CFD-D451-9E214C77E649}"/>
              </a:ext>
            </a:extLst>
          </p:cNvPr>
          <p:cNvPicPr>
            <a:picLocks noChangeAspect="1"/>
          </p:cNvPicPr>
          <p:nvPr/>
        </p:nvPicPr>
        <p:blipFill rotWithShape="1">
          <a:blip r:embed="rId2">
            <a:extLst>
              <a:ext uri="{28A0092B-C50C-407E-A947-70E740481C1C}">
                <a14:useLocalDpi xmlns:a14="http://schemas.microsoft.com/office/drawing/2010/main" val="0"/>
              </a:ext>
            </a:extLst>
          </a:blip>
          <a:srcRect l="2826" t="4174" r="3950" b="2365"/>
          <a:stretch/>
        </p:blipFill>
        <p:spPr>
          <a:xfrm>
            <a:off x="838200" y="768485"/>
            <a:ext cx="4453647" cy="52529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FD00600A-3173-9905-3F3C-DFAB57C8B0DE}"/>
              </a:ext>
            </a:extLst>
          </p:cNvPr>
          <p:cNvSpPr>
            <a:spLocks noGrp="1"/>
          </p:cNvSpPr>
          <p:nvPr>
            <p:ph idx="1"/>
          </p:nvPr>
        </p:nvSpPr>
        <p:spPr>
          <a:xfrm>
            <a:off x="5894962" y="1984443"/>
            <a:ext cx="5458838" cy="4192520"/>
          </a:xfrm>
        </p:spPr>
        <p:txBody>
          <a:bodyPr>
            <a:normAutofit/>
          </a:bodyPr>
          <a:lstStyle/>
          <a:p>
            <a:pPr>
              <a:lnSpc>
                <a:spcPct val="150000"/>
              </a:lnSpc>
            </a:pPr>
            <a:r>
              <a:rPr lang="en-US" sz="2000" b="0" i="0" u="none" strike="noStrike" baseline="0" dirty="0">
                <a:latin typeface="Times New Roman" panose="02020603050405020304" pitchFamily="18" charset="0"/>
                <a:cs typeface="Times New Roman" panose="02020603050405020304" pitchFamily="18" charset="0"/>
              </a:rPr>
              <a:t>Whether a microbe is a primary or opportunistic pathogen, to cause a disease it must be able to:</a:t>
            </a:r>
          </a:p>
          <a:p>
            <a:pPr lvl="1">
              <a:lnSpc>
                <a:spcPct val="150000"/>
              </a:lnSpc>
            </a:pPr>
            <a:r>
              <a:rPr lang="en-US" sz="2000" b="0" i="0" u="none" strike="noStrike" baseline="0" dirty="0">
                <a:latin typeface="Times New Roman" panose="02020603050405020304" pitchFamily="18" charset="0"/>
                <a:cs typeface="Times New Roman" panose="02020603050405020304" pitchFamily="18" charset="0"/>
              </a:rPr>
              <a:t>Enter a host</a:t>
            </a:r>
          </a:p>
          <a:p>
            <a:pPr lvl="1">
              <a:lnSpc>
                <a:spcPct val="150000"/>
              </a:lnSpc>
            </a:pPr>
            <a:r>
              <a:rPr lang="en-US" sz="2000" b="0" i="0" u="none" strike="noStrike" baseline="0" dirty="0">
                <a:latin typeface="Times New Roman" panose="02020603050405020304" pitchFamily="18" charset="0"/>
                <a:cs typeface="Times New Roman" panose="02020603050405020304" pitchFamily="18" charset="0"/>
              </a:rPr>
              <a:t>Avoid host defenses</a:t>
            </a:r>
          </a:p>
          <a:p>
            <a:pPr lvl="1">
              <a:lnSpc>
                <a:spcPct val="150000"/>
              </a:lnSpc>
            </a:pPr>
            <a:r>
              <a:rPr lang="en-US" sz="2000" b="0" i="0" u="none" strike="noStrike" baseline="0" dirty="0">
                <a:latin typeface="Times New Roman" panose="02020603050405020304" pitchFamily="18" charset="0"/>
                <a:cs typeface="Times New Roman" panose="02020603050405020304" pitchFamily="18" charset="0"/>
              </a:rPr>
              <a:t>Multiply and injure the host  </a:t>
            </a:r>
          </a:p>
          <a:p>
            <a:pPr lvl="1">
              <a:lnSpc>
                <a:spcPct val="150000"/>
              </a:lnSpc>
            </a:pPr>
            <a:r>
              <a:rPr lang="en-US" sz="2000" b="0" i="0" u="none" strike="noStrike" baseline="0" dirty="0">
                <a:latin typeface="Times New Roman" panose="02020603050405020304" pitchFamily="18" charset="0"/>
                <a:cs typeface="Times New Roman" panose="02020603050405020304" pitchFamily="18" charset="0"/>
              </a:rPr>
              <a:t>Transmit to a new host.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477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7531-5343-5305-89CD-F8E4F8BD16DD}"/>
              </a:ext>
            </a:extLst>
          </p:cNvPr>
          <p:cNvSpPr>
            <a:spLocks noGrp="1"/>
          </p:cNvSpPr>
          <p:nvPr>
            <p:ph type="title"/>
          </p:nvPr>
        </p:nvSpPr>
        <p:spPr/>
        <p:txBody>
          <a:bodyPr/>
          <a:lstStyle/>
          <a:p>
            <a:br>
              <a:rPr lang="en-US" sz="1800" b="0" i="0" u="none" strike="noStrike" baseline="0" dirty="0">
                <a:solidFill>
                  <a:srgbClr val="000000"/>
                </a:solidFill>
                <a:latin typeface="Myriad Pro"/>
              </a:rPr>
            </a:br>
            <a:r>
              <a:rPr lang="en-US" sz="2800" b="1" i="1" dirty="0">
                <a:latin typeface="Myriad Pro"/>
              </a:rPr>
              <a:t>1. ENTRY: BEATING INNATE HOST DEFENSES </a:t>
            </a:r>
          </a:p>
        </p:txBody>
      </p:sp>
      <p:sp>
        <p:nvSpPr>
          <p:cNvPr id="3" name="Content Placeholder 2">
            <a:extLst>
              <a:ext uri="{FF2B5EF4-FFF2-40B4-BE49-F238E27FC236}">
                <a16:creationId xmlns:a16="http://schemas.microsoft.com/office/drawing/2014/main" id="{F54FCA9B-EB23-5D83-6E07-2A9B9891B6FE}"/>
              </a:ext>
            </a:extLst>
          </p:cNvPr>
          <p:cNvSpPr>
            <a:spLocks noGrp="1"/>
          </p:cNvSpPr>
          <p:nvPr>
            <p:ph idx="1"/>
          </p:nvPr>
        </p:nvSpPr>
        <p:spPr/>
        <p:txBody>
          <a:bodyPr>
            <a:normAutofit fontScale="92500" lnSpcReduction="20000"/>
          </a:bodyPr>
          <a:lstStyle/>
          <a:p>
            <a:pPr>
              <a:lnSpc>
                <a:spcPct val="150000"/>
              </a:lnSpc>
            </a:pPr>
            <a:r>
              <a:rPr lang="en-US" sz="1800" dirty="0">
                <a:latin typeface="Times New Roman" panose="02020603050405020304" pitchFamily="18" charset="0"/>
                <a:cs typeface="Times New Roman" panose="02020603050405020304" pitchFamily="18" charset="0"/>
              </a:rPr>
              <a:t>Each of the </a:t>
            </a:r>
            <a:r>
              <a:rPr lang="en-US" sz="1800" b="1" dirty="0">
                <a:latin typeface="Times New Roman" panose="02020603050405020304" pitchFamily="18" charset="0"/>
                <a:cs typeface="Times New Roman" panose="02020603050405020304" pitchFamily="18" charset="0"/>
              </a:rPr>
              <a:t>portals in the body</a:t>
            </a:r>
            <a:r>
              <a:rPr lang="en-US" sz="1800" dirty="0">
                <a:latin typeface="Times New Roman" panose="02020603050405020304" pitchFamily="18" charset="0"/>
                <a:cs typeface="Times New Roman" panose="02020603050405020304" pitchFamily="18" charset="0"/>
              </a:rPr>
              <a:t> that communicates with the outside world becomes a </a:t>
            </a:r>
            <a:r>
              <a:rPr lang="en-US" sz="1800" b="1" dirty="0">
                <a:latin typeface="Times New Roman" panose="02020603050405020304" pitchFamily="18" charset="0"/>
                <a:cs typeface="Times New Roman" panose="02020603050405020304" pitchFamily="18" charset="0"/>
              </a:rPr>
              <a:t>potential site of microbial entry</a:t>
            </a:r>
            <a:r>
              <a:rPr lang="en-US" sz="1800" dirty="0">
                <a:latin typeface="Times New Roman" panose="02020603050405020304" pitchFamily="18" charset="0"/>
                <a:cs typeface="Times New Roman" panose="02020603050405020304" pitchFamily="18" charset="0"/>
              </a:rPr>
              <a:t>.</a:t>
            </a:r>
          </a:p>
          <a:p>
            <a:pPr>
              <a:lnSpc>
                <a:spcPct val="150000"/>
              </a:lnSpc>
            </a:pPr>
            <a:r>
              <a:rPr lang="en-US" sz="1800" u="sng" dirty="0">
                <a:latin typeface="Times New Roman" panose="02020603050405020304" pitchFamily="18" charset="0"/>
                <a:cs typeface="Times New Roman" panose="02020603050405020304" pitchFamily="18" charset="0"/>
              </a:rPr>
              <a:t>Mechanical barriers to microbial invasion are crucial for protection.</a:t>
            </a:r>
          </a:p>
          <a:p>
            <a:pPr>
              <a:lnSpc>
                <a:spcPct val="150000"/>
              </a:lnSpc>
            </a:pPr>
            <a:r>
              <a:rPr lang="en-US" sz="1800" dirty="0">
                <a:latin typeface="Times New Roman" panose="02020603050405020304" pitchFamily="18" charset="0"/>
                <a:cs typeface="Times New Roman" panose="02020603050405020304" pitchFamily="18" charset="0"/>
              </a:rPr>
              <a:t>Primarily provided by the </a:t>
            </a:r>
            <a:r>
              <a:rPr lang="en-US" sz="1800" b="1" dirty="0">
                <a:latin typeface="Times New Roman" panose="02020603050405020304" pitchFamily="18" charset="0"/>
                <a:cs typeface="Times New Roman" panose="02020603050405020304" pitchFamily="18" charset="0"/>
              </a:rPr>
              <a:t>epithelial borders</a:t>
            </a:r>
            <a:r>
              <a:rPr lang="en-US" sz="1800" dirty="0">
                <a:latin typeface="Times New Roman" panose="02020603050405020304" pitchFamily="18" charset="0"/>
                <a:cs typeface="Times New Roman" panose="02020603050405020304" pitchFamily="18" charset="0"/>
              </a:rPr>
              <a:t> of internal and external body surfaces:</a:t>
            </a:r>
          </a:p>
          <a:p>
            <a:pPr lvl="1">
              <a:lnSpc>
                <a:spcPct val="150000"/>
              </a:lnSpc>
            </a:pPr>
            <a:r>
              <a:rPr lang="en-US" sz="1600" dirty="0">
                <a:highlight>
                  <a:srgbClr val="FFFF00"/>
                </a:highlight>
                <a:latin typeface="Times New Roman" panose="02020603050405020304" pitchFamily="18" charset="0"/>
                <a:cs typeface="Times New Roman" panose="02020603050405020304" pitchFamily="18" charset="0"/>
              </a:rPr>
              <a:t>Skin</a:t>
            </a:r>
            <a:r>
              <a:rPr lang="en-US" sz="1600" dirty="0">
                <a:latin typeface="Times New Roman" panose="02020603050405020304" pitchFamily="18" charset="0"/>
                <a:cs typeface="Times New Roman" panose="02020603050405020304" pitchFamily="18" charset="0"/>
              </a:rPr>
              <a:t> continuously sheds contaminating organisms, inhibiting microbial growth due to low moisture, low pH, and antibacterial substances.</a:t>
            </a:r>
          </a:p>
          <a:p>
            <a:pPr lvl="1">
              <a:lnSpc>
                <a:spcPct val="150000"/>
              </a:lnSpc>
            </a:pPr>
            <a:r>
              <a:rPr lang="en-US" sz="1600" dirty="0">
                <a:highlight>
                  <a:srgbClr val="FFFF00"/>
                </a:highlight>
                <a:latin typeface="Times New Roman" panose="02020603050405020304" pitchFamily="18" charset="0"/>
                <a:cs typeface="Times New Roman" panose="02020603050405020304" pitchFamily="18" charset="0"/>
              </a:rPr>
              <a:t>internal surfaces</a:t>
            </a:r>
            <a:r>
              <a:rPr lang="en-US" sz="1600" dirty="0">
                <a:latin typeface="Times New Roman" panose="02020603050405020304" pitchFamily="18" charset="0"/>
                <a:cs typeface="Times New Roman" panose="02020603050405020304" pitchFamily="18" charset="0"/>
              </a:rPr>
              <a:t>, mucin secreted by goblet cells protects respiratory, gastrointestinal, and urogenital epithelium, trapping microorganisms.</a:t>
            </a:r>
          </a:p>
          <a:p>
            <a:pPr lvl="1">
              <a:lnSpc>
                <a:spcPct val="150000"/>
              </a:lnSpc>
            </a:pPr>
            <a:r>
              <a:rPr lang="en-US" sz="1600" dirty="0">
                <a:highlight>
                  <a:srgbClr val="FFFF00"/>
                </a:highlight>
                <a:latin typeface="Times New Roman" panose="02020603050405020304" pitchFamily="18" charset="0"/>
                <a:cs typeface="Times New Roman" panose="02020603050405020304" pitchFamily="18" charset="0"/>
              </a:rPr>
              <a:t>Secretory IgA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sIgA</a:t>
            </a:r>
            <a:r>
              <a:rPr lang="en-US" sz="1600" dirty="0">
                <a:latin typeface="Times New Roman" panose="02020603050405020304" pitchFamily="18" charset="0"/>
                <a:cs typeface="Times New Roman" panose="02020603050405020304" pitchFamily="18" charset="0"/>
              </a:rPr>
              <a:t>) secreted into the mucus and other secreted antimicrobials such as lysozyme and lactoferrin aid this cleansing process. Some bacteria excrete an enzyme </a:t>
            </a:r>
            <a:r>
              <a:rPr lang="en-US" sz="1600" dirty="0" err="1">
                <a:latin typeface="Times New Roman" panose="02020603050405020304" pitchFamily="18" charset="0"/>
                <a:cs typeface="Times New Roman" panose="02020603050405020304" pitchFamily="18" charset="0"/>
              </a:rPr>
              <a:t>sIgA</a:t>
            </a:r>
            <a:r>
              <a:rPr lang="en-US" sz="1600" dirty="0">
                <a:latin typeface="Times New Roman" panose="02020603050405020304" pitchFamily="18" charset="0"/>
                <a:cs typeface="Times New Roman" panose="02020603050405020304" pitchFamily="18" charset="0"/>
              </a:rPr>
              <a:t> protease.</a:t>
            </a:r>
          </a:p>
          <a:p>
            <a:pPr>
              <a:lnSpc>
                <a:spcPct val="150000"/>
              </a:lnSpc>
            </a:pPr>
            <a:r>
              <a:rPr lang="en-US" sz="1800" dirty="0">
                <a:latin typeface="Times New Roman" panose="02020603050405020304" pitchFamily="18" charset="0"/>
                <a:cs typeface="Times New Roman" panose="02020603050405020304" pitchFamily="18" charset="0"/>
              </a:rPr>
              <a:t>How well bacteria can overcome barriers before reaching their target cells is, determined by the  </a:t>
            </a:r>
            <a:r>
              <a:rPr lang="en-US" sz="1800" b="1" u="sng" dirty="0">
                <a:highlight>
                  <a:srgbClr val="FFFF00"/>
                </a:highlight>
                <a:latin typeface="Times New Roman" panose="02020603050405020304" pitchFamily="18" charset="0"/>
                <a:cs typeface="Times New Roman" panose="02020603050405020304" pitchFamily="18" charset="0"/>
              </a:rPr>
              <a:t>infective dose</a:t>
            </a:r>
            <a:r>
              <a:rPr lang="en-US" sz="1800" dirty="0">
                <a:latin typeface="Times New Roman" panose="02020603050405020304" pitchFamily="18" charset="0"/>
                <a:cs typeface="Times New Roman" panose="02020603050405020304" pitchFamily="18" charset="0"/>
              </a:rPr>
              <a:t>.</a:t>
            </a:r>
          </a:p>
          <a:p>
            <a:pPr>
              <a:lnSpc>
                <a:spcPct val="150000"/>
              </a:lnSpc>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021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F00187-708D-3AE0-6560-C5BFDDF633C8}"/>
              </a:ext>
            </a:extLst>
          </p:cNvPr>
          <p:cNvSpPr>
            <a:spLocks noGrp="1"/>
          </p:cNvSpPr>
          <p:nvPr>
            <p:ph type="title"/>
          </p:nvPr>
        </p:nvSpPr>
        <p:spPr>
          <a:xfrm>
            <a:off x="793662" y="386930"/>
            <a:ext cx="10066122" cy="1298448"/>
          </a:xfrm>
        </p:spPr>
        <p:txBody>
          <a:bodyPr anchor="b">
            <a:normAutofit/>
          </a:bodyPr>
          <a:lstStyle/>
          <a:p>
            <a:r>
              <a:rPr lang="en-US" sz="2800" b="1" i="1" dirty="0">
                <a:latin typeface="Myriad Pro"/>
              </a:rPr>
              <a:t>2. ADHERENCE: THE SEARCH FOR A UNIQUE ENVIROMENT</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FEA1DF-8E06-52B1-F7B3-4748C4A9C87C}"/>
              </a:ext>
            </a:extLst>
          </p:cNvPr>
          <p:cNvSpPr>
            <a:spLocks noGrp="1"/>
          </p:cNvSpPr>
          <p:nvPr>
            <p:ph idx="1"/>
          </p:nvPr>
        </p:nvSpPr>
        <p:spPr>
          <a:xfrm>
            <a:off x="272374" y="2203078"/>
            <a:ext cx="6024731" cy="4267991"/>
          </a:xfrm>
        </p:spPr>
        <p:txBody>
          <a:bodyPr anchor="ctr">
            <a:normAutofit fontScale="92500" lnSpcReduction="10000"/>
          </a:bodyPr>
          <a:lstStyle/>
          <a:p>
            <a:pPr algn="just">
              <a:lnSpc>
                <a:spcPct val="150000"/>
              </a:lnSpc>
            </a:pPr>
            <a:r>
              <a:rPr lang="en-US" sz="1800" dirty="0">
                <a:latin typeface="Times New Roman" panose="02020603050405020304" pitchFamily="18" charset="0"/>
                <a:cs typeface="Times New Roman" panose="02020603050405020304" pitchFamily="18" charset="0"/>
              </a:rPr>
              <a:t>Adherence requires the participation of two factors: an </a:t>
            </a:r>
            <a:r>
              <a:rPr lang="en-US" sz="1800" b="1" dirty="0">
                <a:latin typeface="Times New Roman" panose="02020603050405020304" pitchFamily="18" charset="0"/>
                <a:cs typeface="Times New Roman" panose="02020603050405020304" pitchFamily="18" charset="0"/>
              </a:rPr>
              <a:t>adhesin</a:t>
            </a:r>
            <a:r>
              <a:rPr lang="en-US" sz="1800" dirty="0">
                <a:latin typeface="Times New Roman" panose="02020603050405020304" pitchFamily="18" charset="0"/>
                <a:cs typeface="Times New Roman" panose="02020603050405020304" pitchFamily="18" charset="0"/>
              </a:rPr>
              <a:t> on the invading microbe and a </a:t>
            </a:r>
            <a:r>
              <a:rPr lang="en-US" sz="1800" b="1" dirty="0">
                <a:latin typeface="Times New Roman" panose="02020603050405020304" pitchFamily="18" charset="0"/>
                <a:cs typeface="Times New Roman" panose="02020603050405020304" pitchFamily="18" charset="0"/>
              </a:rPr>
              <a:t>receptor</a:t>
            </a:r>
            <a:r>
              <a:rPr lang="en-US" sz="1800" dirty="0">
                <a:latin typeface="Times New Roman" panose="02020603050405020304" pitchFamily="18" charset="0"/>
                <a:cs typeface="Times New Roman" panose="02020603050405020304" pitchFamily="18" charset="0"/>
              </a:rPr>
              <a:t> on the host cell</a:t>
            </a:r>
          </a:p>
          <a:p>
            <a:pPr algn="just">
              <a:lnSpc>
                <a:spcPct val="150000"/>
              </a:lnSpc>
            </a:pPr>
            <a:r>
              <a:rPr lang="en-US" sz="1800" dirty="0">
                <a:latin typeface="Times New Roman" panose="02020603050405020304" pitchFamily="18" charset="0"/>
                <a:cs typeface="Times New Roman" panose="02020603050405020304" pitchFamily="18" charset="0"/>
              </a:rPr>
              <a:t>Adhesins are either </a:t>
            </a:r>
            <a:r>
              <a:rPr lang="en-US" sz="1800" b="1" dirty="0">
                <a:latin typeface="Times New Roman" panose="02020603050405020304" pitchFamily="18" charset="0"/>
                <a:cs typeface="Times New Roman" panose="02020603050405020304" pitchFamily="18" charset="0"/>
              </a:rPr>
              <a:t>directly</a:t>
            </a:r>
            <a:r>
              <a:rPr lang="en-US" sz="1800" dirty="0">
                <a:latin typeface="Times New Roman" panose="02020603050405020304" pitchFamily="18" charset="0"/>
                <a:cs typeface="Times New Roman" panose="02020603050405020304" pitchFamily="18" charset="0"/>
              </a:rPr>
              <a:t> bound to the bacterial cell surface or </a:t>
            </a:r>
            <a:r>
              <a:rPr lang="en-US" sz="1800" b="1" dirty="0">
                <a:latin typeface="Times New Roman" panose="02020603050405020304" pitchFamily="18" charset="0"/>
                <a:cs typeface="Times New Roman" panose="02020603050405020304" pitchFamily="18" charset="0"/>
              </a:rPr>
              <a:t>associated with pili</a:t>
            </a:r>
            <a:r>
              <a:rPr lang="en-US" sz="1800" dirty="0">
                <a:latin typeface="Times New Roman" panose="02020603050405020304" pitchFamily="18" charset="0"/>
                <a:cs typeface="Times New Roman" panose="02020603050405020304" pitchFamily="18" charset="0"/>
              </a:rPr>
              <a:t>.</a:t>
            </a:r>
          </a:p>
          <a:p>
            <a:pPr algn="just">
              <a:lnSpc>
                <a:spcPct val="150000"/>
              </a:lnSpc>
            </a:pPr>
            <a:r>
              <a:rPr lang="en-US" sz="1800" dirty="0">
                <a:latin typeface="Times New Roman" panose="02020603050405020304" pitchFamily="18" charset="0"/>
                <a:cs typeface="Times New Roman" panose="02020603050405020304" pitchFamily="18" charset="0"/>
              </a:rPr>
              <a:t>In</a:t>
            </a:r>
            <a:r>
              <a:rPr lang="en-US" sz="1800" u="sng" dirty="0">
                <a:latin typeface="Times New Roman" panose="02020603050405020304" pitchFamily="18" charset="0"/>
                <a:cs typeface="Times New Roman" panose="02020603050405020304" pitchFamily="18" charset="0"/>
              </a:rPr>
              <a:t> gram-negative </a:t>
            </a:r>
            <a:r>
              <a:rPr lang="en-US" sz="1800" dirty="0">
                <a:latin typeface="Times New Roman" panose="02020603050405020304" pitchFamily="18" charset="0"/>
                <a:cs typeface="Times New Roman" panose="02020603050405020304" pitchFamily="18" charset="0"/>
              </a:rPr>
              <a:t>bacteria, the </a:t>
            </a:r>
            <a:r>
              <a:rPr lang="en-US" sz="1800" b="1" dirty="0">
                <a:latin typeface="Times New Roman" panose="02020603050405020304" pitchFamily="18" charset="0"/>
                <a:cs typeface="Times New Roman" panose="02020603050405020304" pitchFamily="18" charset="0"/>
              </a:rPr>
              <a:t>outer membrane </a:t>
            </a:r>
            <a:r>
              <a:rPr lang="en-US" sz="1800" dirty="0">
                <a:latin typeface="Times New Roman" panose="02020603050405020304" pitchFamily="18" charset="0"/>
                <a:cs typeface="Times New Roman" panose="02020603050405020304" pitchFamily="18" charset="0"/>
              </a:rPr>
              <a:t>is a major site for adhesins.</a:t>
            </a:r>
          </a:p>
          <a:p>
            <a:pPr algn="just">
              <a:lnSpc>
                <a:spcPct val="150000"/>
              </a:lnSpc>
            </a:pPr>
            <a:r>
              <a:rPr lang="en-US" sz="1800" dirty="0">
                <a:latin typeface="Times New Roman" panose="02020603050405020304" pitchFamily="18" charset="0"/>
                <a:cs typeface="Times New Roman" panose="02020603050405020304" pitchFamily="18" charset="0"/>
              </a:rPr>
              <a:t>Most adhesins are </a:t>
            </a:r>
            <a:r>
              <a:rPr lang="en-US" sz="1800" u="sng" dirty="0">
                <a:latin typeface="Times New Roman" panose="02020603050405020304" pitchFamily="18" charset="0"/>
                <a:cs typeface="Times New Roman" panose="02020603050405020304" pitchFamily="18" charset="0"/>
              </a:rPr>
              <a:t>proteins</a:t>
            </a:r>
            <a:r>
              <a:rPr lang="en-US" sz="1800" dirty="0">
                <a:latin typeface="Times New Roman" panose="02020603050405020304" pitchFamily="18" charset="0"/>
                <a:cs typeface="Times New Roman" panose="02020603050405020304" pitchFamily="18" charset="0"/>
              </a:rPr>
              <a:t>, but </a:t>
            </a:r>
            <a:r>
              <a:rPr lang="en-US" sz="1800" u="sng" dirty="0">
                <a:latin typeface="Times New Roman" panose="02020603050405020304" pitchFamily="18" charset="0"/>
                <a:cs typeface="Times New Roman" panose="02020603050405020304" pitchFamily="18" charset="0"/>
              </a:rPr>
              <a:t>carbohydrates</a:t>
            </a:r>
            <a:r>
              <a:rPr lang="en-US" sz="1800" dirty="0">
                <a:latin typeface="Times New Roman" panose="02020603050405020304" pitchFamily="18" charset="0"/>
                <a:cs typeface="Times New Roman" panose="02020603050405020304" pitchFamily="18" charset="0"/>
              </a:rPr>
              <a:t> and </a:t>
            </a:r>
            <a:r>
              <a:rPr lang="en-US" sz="1800" u="sng" dirty="0">
                <a:latin typeface="Times New Roman" panose="02020603050405020304" pitchFamily="18" charset="0"/>
                <a:cs typeface="Times New Roman" panose="02020603050405020304" pitchFamily="18" charset="0"/>
              </a:rPr>
              <a:t>teichoic acids </a:t>
            </a:r>
            <a:r>
              <a:rPr lang="en-US" sz="1800" dirty="0">
                <a:latin typeface="Times New Roman" panose="02020603050405020304" pitchFamily="18" charset="0"/>
                <a:cs typeface="Times New Roman" panose="02020603050405020304" pitchFamily="18" charset="0"/>
              </a:rPr>
              <a:t>may also be involved.</a:t>
            </a:r>
          </a:p>
          <a:p>
            <a:pPr algn="just">
              <a:lnSpc>
                <a:spcPct val="150000"/>
              </a:lnSpc>
            </a:pPr>
            <a:r>
              <a:rPr lang="en-US" sz="1800" dirty="0">
                <a:latin typeface="Times New Roman" panose="02020603050405020304" pitchFamily="18" charset="0"/>
                <a:cs typeface="Times New Roman" panose="02020603050405020304" pitchFamily="18" charset="0"/>
              </a:rPr>
              <a:t>Some bacteria might have other mechanisms for attachment: Pilli, other proteins, biofilms.</a:t>
            </a:r>
          </a:p>
        </p:txBody>
      </p:sp>
      <p:pic>
        <p:nvPicPr>
          <p:cNvPr id="5" name="Picture 4" descr="A diagram of a cell structure&#10;&#10;Description automatically generated">
            <a:extLst>
              <a:ext uri="{FF2B5EF4-FFF2-40B4-BE49-F238E27FC236}">
                <a16:creationId xmlns:a16="http://schemas.microsoft.com/office/drawing/2014/main" id="{FE38E0A8-ABA2-E44D-24FA-0E9426A737D1}"/>
              </a:ext>
            </a:extLst>
          </p:cNvPr>
          <p:cNvPicPr>
            <a:picLocks noChangeAspect="1"/>
          </p:cNvPicPr>
          <p:nvPr/>
        </p:nvPicPr>
        <p:blipFill rotWithShape="1">
          <a:blip r:embed="rId2">
            <a:extLst>
              <a:ext uri="{28A0092B-C50C-407E-A947-70E740481C1C}">
                <a14:useLocalDpi xmlns:a14="http://schemas.microsoft.com/office/drawing/2010/main" val="0"/>
              </a:ext>
            </a:extLst>
          </a:blip>
          <a:srcRect l="3578" t="4675" r="3031"/>
          <a:stretch/>
        </p:blipFill>
        <p:spPr>
          <a:xfrm>
            <a:off x="6203987" y="3304884"/>
            <a:ext cx="4857822" cy="1955273"/>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7316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1618</TotalTime>
  <Words>1485</Words>
  <Application>Microsoft Office PowerPoint</Application>
  <PresentationFormat>Widescreen</PresentationFormat>
  <Paragraphs>93</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Franklin Gothic Book</vt:lpstr>
      <vt:lpstr>Garamond</vt:lpstr>
      <vt:lpstr>Myriad Pro</vt:lpstr>
      <vt:lpstr>Myriad Pro Light</vt:lpstr>
      <vt:lpstr>Times New Roman</vt:lpstr>
      <vt:lpstr>Office Theme</vt:lpstr>
      <vt:lpstr>Pathogenesis of Bacterial Infections</vt:lpstr>
      <vt:lpstr>Overview</vt:lpstr>
      <vt:lpstr>Objectives</vt:lpstr>
      <vt:lpstr>Definitions</vt:lpstr>
      <vt:lpstr>Levels of Virulence</vt:lpstr>
      <vt:lpstr>Humans and Bacteria</vt:lpstr>
      <vt:lpstr>Features of Bacterial Pathogenicity </vt:lpstr>
      <vt:lpstr> 1. ENTRY: BEATING INNATE HOST DEFENSES </vt:lpstr>
      <vt:lpstr>2. ADHERENCE: THE SEARCH FOR A UNIQUE ENVIROMENT</vt:lpstr>
      <vt:lpstr> 3. INVASION: GETTING INTO CELLS </vt:lpstr>
      <vt:lpstr>In this figure:</vt:lpstr>
      <vt:lpstr>4.PERSISTING IN A NEW ENVIRONMENT </vt:lpstr>
      <vt:lpstr>b. Battling the immune system: Innate Immunity</vt:lpstr>
      <vt:lpstr>PowerPoint Presentation</vt:lpstr>
      <vt:lpstr>PowerPoint Presentation</vt:lpstr>
      <vt:lpstr>  b. Battling the immune system: Adaptive Immunity  </vt:lpstr>
      <vt:lpstr>5.INJURY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Reminders!!</dc:title>
  <dc:creator>Heshu Jalal</dc:creator>
  <cp:lastModifiedBy>Heshu Jalal</cp:lastModifiedBy>
  <cp:revision>12</cp:revision>
  <dcterms:created xsi:type="dcterms:W3CDTF">2024-01-28T18:34:39Z</dcterms:created>
  <dcterms:modified xsi:type="dcterms:W3CDTF">2024-02-05T07:49:04Z</dcterms:modified>
</cp:coreProperties>
</file>