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A_BEE608A0.xml" ContentType="application/vnd.ms-powerpoint.comments+xml"/>
  <Override PartName="/ppt/media/image10.jpg" ContentType="image/png"/>
  <Override PartName="/ppt/comments/modernComment_11F_C61B6BF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2" r:id="rId17"/>
    <p:sldId id="296" r:id="rId18"/>
    <p:sldId id="293" r:id="rId19"/>
    <p:sldId id="289" r:id="rId20"/>
    <p:sldId id="290" r:id="rId21"/>
    <p:sldId id="291" r:id="rId22"/>
    <p:sldId id="294" r:id="rId23"/>
    <p:sldId id="29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1A_BEE608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806DF5-FCEE-48A8-8112-43193AD6F60A}" authorId="{B551749C-BFDC-9068-4F08-47D895690A89}" created="2024-02-19T05:51:00.8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02746528" sldId="282"/>
      <ac:spMk id="2" creationId="{89775806-8E70-71F5-0DA5-D99CDD4E9BE2}"/>
      <ac:txMk cp="16" len="3">
        <ac:context len="20" hash="3749296935"/>
      </ac:txMk>
    </ac:txMkLst>
    <p188:pos x="5991964" y="922354"/>
    <p188:txBody>
      <a:bodyPr/>
      <a:lstStyle/>
      <a:p>
        <a:r>
          <a:rPr lang="en-US"/>
          <a:t>Group A streptococci</a:t>
        </a:r>
      </a:p>
    </p188:txBody>
  </p188:cm>
</p188:cmLst>
</file>

<file path=ppt/comments/modernComment_11F_C61B6B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2F3B9C-A56B-4DA1-BE10-2499D3C6F68E}" authorId="{B551749C-BFDC-9068-4F08-47D895690A89}" created="2024-02-19T05:55:11.6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3685877" sldId="287"/>
      <ac:spMk id="3" creationId="{8EBD050F-BC2D-A8AD-527D-AF0F2C18488C}"/>
      <ac:txMk cp="84" len="14">
        <ac:context len="608" hash="3890918607"/>
      </ac:txMk>
    </ac:txMkLst>
    <p188:pos x="4210878" y="908660"/>
    <p188:txBody>
      <a:bodyPr/>
      <a:lstStyle/>
      <a:p>
        <a:r>
          <a:rPr lang="en-US"/>
          <a:t>A suppurative infection, also known as a purulent infection, is an infection characterized by the production of pus. Pus is a thick, yellowish or greenish fluid composed of dead white blood cells, bacteria, and tissue debris, which accumulates at the site of infection.</a:t>
        </a:r>
      </a:p>
    </p188:txBody>
  </p188:cm>
  <p188:cm id="{0EDDADE2-0196-404E-93E7-185B17CEABF8}" authorId="{B551749C-BFDC-9068-4F08-47D895690A89}" created="2024-02-19T05:55:57.4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3685877" sldId="287"/>
      <ac:spMk id="3" creationId="{8EBD050F-BC2D-A8AD-527D-AF0F2C18488C}"/>
      <ac:txMk cp="175" len="7">
        <ac:context len="608" hash="3890918607"/>
      </ac:txMk>
    </ac:txMkLst>
    <p188:pos x="1785730" y="1276408"/>
    <p188:txBody>
      <a:bodyPr/>
      <a:lstStyle/>
      <a:p>
        <a:r>
          <a:rPr lang="en-US"/>
          <a:t>Chorea is a neurological condition characterized by involuntary, rapid, irregular, and jerky movements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1F_C61B6BF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1A_BEE608A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Four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992-4EBF-72DB-81BA-DCE1EE7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98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In Poststreptococcal Sequelae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5AF7-1452-3A93-C8E3-FE05DAD4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948"/>
            <a:ext cx="10515600" cy="514001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</a:p>
          <a:p>
            <a:pPr algn="just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autoimmune state induced by streptococcal infection through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molecular mimicry</a:t>
            </a:r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similarity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structure of regions of the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protein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myosin,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 protein stimulate antibodies that bind to human heart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sarcolemma membranes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myosin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synovium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 cartilage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Acute Glomerulonephritis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renal injury of acute glomerulonephritis is caused by accumulation of Ag-Ab complexes in the glomerulus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leading to complement activation and consequent inflammation.</a:t>
            </a:r>
          </a:p>
        </p:txBody>
      </p:sp>
    </p:spTree>
    <p:extLst>
      <p:ext uri="{BB962C8B-B14F-4D97-AF65-F5344CB8AC3E}">
        <p14:creationId xmlns:p14="http://schemas.microsoft.com/office/powerpoint/2010/main" val="217413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FF826-32F6-779E-5054-40307272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58DC1-A4FB-06F4-2253-AB457740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614221" cy="3547872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Acute infections: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Streptococcal Pharyngitis </a:t>
            </a: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self-limiting.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spreads locally to produce peritonsillar abscesses, otitis media, and acute sinusitis.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extensive spread occurs, producing meningitis, pneumonia, or bacteremia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erson's mouth with a sore throat&#10;&#10;Description automatically generated">
            <a:extLst>
              <a:ext uri="{FF2B5EF4-FFF2-40B4-BE49-F238E27FC236}">
                <a16:creationId xmlns:a16="http://schemas.microsoft.com/office/drawing/2014/main" id="{B818D937-DCDC-4C60-FBCB-17049B43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22" y="640080"/>
            <a:ext cx="472721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3FA24-1F03-7258-FAE3-26C826A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EFCC-7A7C-9A20-0659-1FB3EDEC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Impetigo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lesion of streptococcal impetigo is a small (up to 1 cm) vesicle surrounded by an area of erythema.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vesicle enlarges over a period of days, becomes pustular, and eventually breaks to form a yellow crust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lesions usually appear in 2- to 5-year-old children on exposed body surfaces, typically the face and lower extremities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erson's chin with a sore on their lips&#10;&#10;Description automatically generated">
            <a:extLst>
              <a:ext uri="{FF2B5EF4-FFF2-40B4-BE49-F238E27FC236}">
                <a16:creationId xmlns:a16="http://schemas.microsoft.com/office/drawing/2014/main" id="{47222519-32E6-BD14-7132-A4F9362E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538833"/>
            <a:ext cx="5458968" cy="37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3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BE9C0-56BF-AC81-ACEC-D61031E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5F11-1AB2-B6AA-ABAB-B5FCC0079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7" y="2391157"/>
            <a:ext cx="6570482" cy="436786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Erysipelas </a:t>
            </a: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by a spreading area of erythema and edema with rapidly advancing,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well-demarcated edges, pain, and systemic manifestations,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fever and lymphadenopathy.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usually occurs on the face.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Puerperal Infection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the endometrium at or near delivery is a life-threatening form of GAS infection.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rare in developed countries.</a:t>
            </a:r>
          </a:p>
        </p:txBody>
      </p:sp>
      <p:pic>
        <p:nvPicPr>
          <p:cNvPr id="5" name="Picture 4" descr="A person with a rash on her face&#10;&#10;Description automatically generated">
            <a:extLst>
              <a:ext uri="{FF2B5EF4-FFF2-40B4-BE49-F238E27FC236}">
                <a16:creationId xmlns:a16="http://schemas.microsoft.com/office/drawing/2014/main" id="{E650F078-DE72-3823-17E4-821BF6FAF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42" y="640080"/>
            <a:ext cx="379858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9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34F14-92D2-6B7D-45A0-31392807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050F-BC2D-A8AD-527D-AF0F2C184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Poststreptococcal Sequelae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nonsuppurative inflammatory disease characterized by fever, carditis, subcutaneous nodules, chorea, and migratory polyarthritis.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enlargement, and valvular murmurs are seen causing damage, eventually leading to heart failure.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Attacks typically begin 3 weeks after an attack of GAS pharyngitis.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Acute Glomerulonephritis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Poststreptococcal glomerulonephritis is primarily a disease of childhood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clinically by edema, hypertension, hematuria, proteinuria, and decreased serum complement levels.</a:t>
            </a:r>
          </a:p>
        </p:txBody>
      </p:sp>
      <p:pic>
        <p:nvPicPr>
          <p:cNvPr id="5" name="Picture 4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2E48BD63-3498-623F-8BE1-693703E21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58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EDE36-39B0-9125-F363-DE3CD2E8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GAS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252B-A83B-1380-6A70-96307DFB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culture followed by Lancefield grouping</a:t>
            </a:r>
          </a:p>
          <a:p>
            <a:pPr algn="just">
              <a:lnSpc>
                <a:spcPct val="100000"/>
              </a:lnSpc>
            </a:pP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Bacitracin susceptibility predicts group A 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blood agar plates incubated anaerobically; it shows the β-hemolysis much clearer.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β-Hemolytic colonies are identified by Lancefield grouping using immunofluorescence, 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PCR.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petri dish&#10;&#10;Description automatically generated">
            <a:extLst>
              <a:ext uri="{FF2B5EF4-FFF2-40B4-BE49-F238E27FC236}">
                <a16:creationId xmlns:a16="http://schemas.microsoft.com/office/drawing/2014/main" id="{1F9DBEB6-5706-9877-8298-ACE163E8B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r="2455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6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C26F8-5505-1662-5467-311220F0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0DE0-FE0C-6282-F71B-7ABE4324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0" i="0" u="none" strike="noStrike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Group A streptococci are highly susceptible to penicillin G, </a:t>
            </a:r>
          </a:p>
          <a:p>
            <a:endParaRPr lang="en-US" sz="2200" b="0" i="0" u="none" strike="noStrike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allergic to penicillin are usually treated with clindamycin or azithromycin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ottle of liquid with a white cap&#10;&#10;Description automatically generated">
            <a:extLst>
              <a:ext uri="{FF2B5EF4-FFF2-40B4-BE49-F238E27FC236}">
                <a16:creationId xmlns:a16="http://schemas.microsoft.com/office/drawing/2014/main" id="{D3237627-50E7-8805-4883-A10ECCC5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r="258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937C-B285-C10D-C9D6-4DF7B0B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FCFD-9366-75F3-41ED-1AE54C62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GAS products that help with the pathogenesis of the bacteria?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mechanism of poststreptococcal Sequelae?</a:t>
            </a:r>
          </a:p>
        </p:txBody>
      </p:sp>
    </p:spTree>
    <p:extLst>
      <p:ext uri="{BB962C8B-B14F-4D97-AF65-F5344CB8AC3E}">
        <p14:creationId xmlns:p14="http://schemas.microsoft.com/office/powerpoint/2010/main" val="197385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0CB3-73D8-2664-6F83-B89D6D14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</a:t>
            </a:r>
          </a:p>
        </p:txBody>
      </p:sp>
      <p:pic>
        <p:nvPicPr>
          <p:cNvPr id="5" name="Content Placeholder 4" descr="A diagram of a streptococcus&#10;&#10;Description automatically generated">
            <a:extLst>
              <a:ext uri="{FF2B5EF4-FFF2-40B4-BE49-F238E27FC236}">
                <a16:creationId xmlns:a16="http://schemas.microsoft.com/office/drawing/2014/main" id="{06631B01-725A-DDE0-DD68-D7F987FAB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t="6027" r="9208" b="6034"/>
          <a:stretch/>
        </p:blipFill>
        <p:spPr>
          <a:xfrm>
            <a:off x="3513306" y="1458923"/>
            <a:ext cx="5165387" cy="503395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8D78D7-C310-185A-AFF2-B89A967ADEA0}"/>
              </a:ext>
            </a:extLst>
          </p:cNvPr>
          <p:cNvSpPr/>
          <p:nvPr/>
        </p:nvSpPr>
        <p:spPr>
          <a:xfrm>
            <a:off x="4901938" y="6014301"/>
            <a:ext cx="1194062" cy="6127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4A101-5EE2-6459-01BF-71BAE4DB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638E-C592-1154-75DA-CEB9D6EA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(GBS) produce short chains and diplococcal pairs of spherical or ovoid gram-positive cells.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are larger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Hemolysis is weaker than GAS, as they have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(β-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hemolysin)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 and surface proteins are also present. </a:t>
            </a:r>
          </a:p>
          <a:p>
            <a:pPr algn="just"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group of bacteria&#10;&#10;Description automatically generated">
            <a:extLst>
              <a:ext uri="{FF2B5EF4-FFF2-40B4-BE49-F238E27FC236}">
                <a16:creationId xmlns:a16="http://schemas.microsoft.com/office/drawing/2014/main" id="{619978B7-509A-5821-0EDF-06D735B44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45103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3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Group characteristics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Classification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Group A Streptococci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Group B Streptococci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Other pyogenic Streptococci</a:t>
            </a: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E492F-DEBF-1898-6C30-17A0DB4B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0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b="1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EPIDEMIOLOGY </a:t>
            </a: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D9AA1-295C-7963-12B9-7EE84C076317}"/>
              </a:ext>
            </a:extLst>
          </p:cNvPr>
          <p:cNvSpPr txBox="1"/>
          <p:nvPr/>
        </p:nvSpPr>
        <p:spPr>
          <a:xfrm>
            <a:off x="630935" y="2660904"/>
            <a:ext cx="5458967" cy="3807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are the leading cause of sepsis and meningitis in newborns.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can be found in the lower gastrointestinal and vaginal flora of 10% to 40% of women 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pregnancy and childbirth, these organisms may gain access to the amniotic fluid or colonize the newborn as it passes through the birth canal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 of a pregnant person's body&#10;&#10;Description automatically generated">
            <a:extLst>
              <a:ext uri="{FF2B5EF4-FFF2-40B4-BE49-F238E27FC236}">
                <a16:creationId xmlns:a16="http://schemas.microsoft.com/office/drawing/2014/main" id="{A06E86F9-FCF8-B93D-B8DC-CF9ED6FA6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7"/>
          <a:stretch/>
        </p:blipFill>
        <p:spPr>
          <a:xfrm>
            <a:off x="6099048" y="1572950"/>
            <a:ext cx="5458968" cy="31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6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D9289-FFEA-1289-E626-8F17A126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Other pyogenic Streptococci:</a:t>
            </a:r>
            <a:b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 </a:t>
            </a:r>
            <a:r>
              <a:rPr lang="en-US" sz="22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(pneumococci) 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66432-2AD9-09CC-2E3F-8E07FCAD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94" y="2567131"/>
            <a:ext cx="6275702" cy="3799428"/>
          </a:xfrm>
        </p:spPr>
        <p:txBody>
          <a:bodyPr anchor="t">
            <a:normAutofit fontScale="92500" lnSpcReduction="10000"/>
          </a:bodyPr>
          <a:lstStyle/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gram-positive, oval cocci typically arranged in pairs (diplococcus), giving the cells a bullet shape </a:t>
            </a: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bacteria has a capsule.</a:t>
            </a: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blood agar, pneumococci produce round colonies surrounded by a zone of α-hemolysis.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pneumococci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16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pneumolysin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a transmembrane pore-forming toxins </a:t>
            </a: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Pneumolysin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number of effects, including: its ability to </a:t>
            </a:r>
            <a:r>
              <a:rPr lang="en-US" sz="16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stimulate cytokines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disrupt the cilia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 respiratory epithelial cells. </a:t>
            </a: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also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a 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neuraminidase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6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cleaves sialic acid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present in host cell surfaces.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Red round red spheres on a surface&#10;&#10;Description automatically generated">
            <a:extLst>
              <a:ext uri="{FF2B5EF4-FFF2-40B4-BE49-F238E27FC236}">
                <a16:creationId xmlns:a16="http://schemas.microsoft.com/office/drawing/2014/main" id="{E630150F-44F4-9CF0-A8B3-60E64F9EF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/>
          <a:stretch/>
        </p:blipFill>
        <p:spPr>
          <a:xfrm>
            <a:off x="6906638" y="1607069"/>
            <a:ext cx="465137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91E14-4651-3B5B-37C9-CE4BE6EB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Epidemiology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D7244-5A3A-23A6-5198-BD1B37E7301B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 </a:t>
            </a: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leading cause of pneumonia, acute purulent meningitis, bacteremia, and other invasive infections.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pneumoniae </a:t>
            </a: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the most common cause of otitis media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in the very young (less than 2 years) and in the elderly (more than 60 years).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 descr="Diagram of a diagram of a person's body&#10;&#10;Description automatically generated">
            <a:extLst>
              <a:ext uri="{FF2B5EF4-FFF2-40B4-BE49-F238E27FC236}">
                <a16:creationId xmlns:a16="http://schemas.microsoft.com/office/drawing/2014/main" id="{E77DFEC0-6B67-E3E0-F0A1-3DECEEDFD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/>
          <a:stretch/>
        </p:blipFill>
        <p:spPr>
          <a:xfrm>
            <a:off x="6099048" y="1096183"/>
            <a:ext cx="5458968" cy="46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1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808A-7E03-68E1-F688-EDA67E92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C546-A499-6C35-D6B0-AE6CA34F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Pneumococcal Pneumonia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begins abruptly with a shaking chill and high fever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with production of sputum pink to rusty in color </a:t>
            </a:r>
          </a:p>
          <a:p>
            <a:pPr marL="0" indent="0" algn="l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Pneumococcal Meningitis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follow pneumococcal pneumonia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may also develop after trauma involving the skull. 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Other Infections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are common causes of sinusitis and otitis media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may also cause endocarditis, arthritis, and peritonitis, usually in association with bacteremia  and meningitis</a:t>
            </a:r>
          </a:p>
        </p:txBody>
      </p:sp>
    </p:spTree>
    <p:extLst>
      <p:ext uri="{BB962C8B-B14F-4D97-AF65-F5344CB8AC3E}">
        <p14:creationId xmlns:p14="http://schemas.microsoft.com/office/powerpoint/2010/main" val="299538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Introduce streptococci and group characteristics.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Explore streptococci virulence factors and mechanisms.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3. Discuss streptococci infections epidemiology.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4. Examine streptococci infection diagnostic methods.</a:t>
            </a: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FFB18-0A6B-1314-31C1-BF19D19D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F170-9B1E-F537-A1A8-3EDA7675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85361"/>
            <a:ext cx="8373233" cy="4798809"/>
          </a:xfrm>
        </p:spPr>
        <p:txBody>
          <a:bodyPr anchor="t">
            <a:normAutofit/>
          </a:bodyPr>
          <a:lstStyle/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 cocci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 in chains.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form spores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nonmotile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members form capsules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(facultative) bacteria </a:t>
            </a:r>
          </a:p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blood agar is preferre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as an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for patterns of hemolysis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colonies are small,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they may be surrounded by a zone where the erythrocytes suspended in agar have been hemolyzed.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are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catalase negative. </a:t>
            </a:r>
            <a:endParaRPr lang="en-US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urple bacteria&#10;&#10;Description automatically generated">
            <a:extLst>
              <a:ext uri="{FF2B5EF4-FFF2-40B4-BE49-F238E27FC236}">
                <a16:creationId xmlns:a16="http://schemas.microsoft.com/office/drawing/2014/main" id="{64C24241-C255-4999-ACDD-6887043D9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r="1881" b="-3"/>
          <a:stretch/>
        </p:blipFill>
        <p:spPr>
          <a:xfrm>
            <a:off x="8945726" y="1911493"/>
            <a:ext cx="3067165" cy="31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0FA55-F95B-4313-7283-E3B5573C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74C5-9A6F-54F8-CD76-AA7AA1C4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algn="just"/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turn of the 20th century Lancefield based on carbohydrate antigens in cell wall formed a classification by serogroups (</a:t>
            </a:r>
            <a:r>
              <a:rPr lang="en-US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A, B, C).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streptococci are considered here (in the lecture) as follows: (1)Group A streptococci.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Group B streptococci, (3) other pyogenic streptococci</a:t>
            </a:r>
          </a:p>
        </p:txBody>
      </p:sp>
      <p:pic>
        <p:nvPicPr>
          <p:cNvPr id="5" name="Picture 4" descr="A diagram of a streptococcus&#10;&#10;Description automatically generated">
            <a:extLst>
              <a:ext uri="{FF2B5EF4-FFF2-40B4-BE49-F238E27FC236}">
                <a16:creationId xmlns:a16="http://schemas.microsoft.com/office/drawing/2014/main" id="{C34B6D7F-177F-0E76-612A-616E0A6D8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>
          <a:xfrm>
            <a:off x="6099048" y="1000745"/>
            <a:ext cx="5458968" cy="46981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98B7F4-0863-3DB7-DF9E-0C88F7CF8EAD}"/>
              </a:ext>
            </a:extLst>
          </p:cNvPr>
          <p:cNvSpPr/>
          <p:nvPr/>
        </p:nvSpPr>
        <p:spPr>
          <a:xfrm>
            <a:off x="8710367" y="5326144"/>
            <a:ext cx="1131217" cy="3727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29C6C-2EDE-EE58-1A2E-EBDF4C24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Group A streptococci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52481-976C-1E89-8319-0ACF9149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 associated</a:t>
            </a:r>
          </a:p>
          <a:p>
            <a:pPr>
              <a:lnSpc>
                <a:spcPct val="150000"/>
              </a:lnSpc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Protein: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antiphagocytic effect and serologic specificity for each type </a:t>
            </a: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protein</a:t>
            </a:r>
          </a:p>
          <a:p>
            <a:pPr>
              <a:lnSpc>
                <a:spcPct val="150000"/>
              </a:lnSpc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Lipoteichoic acid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antiphagocytic affect</a:t>
            </a:r>
            <a:endParaRPr lang="en-US" sz="2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cell membrane&#10;&#10;Description automatically generated">
            <a:extLst>
              <a:ext uri="{FF2B5EF4-FFF2-40B4-BE49-F238E27FC236}">
                <a16:creationId xmlns:a16="http://schemas.microsoft.com/office/drawing/2014/main" id="{DA3D15B3-AFDB-8217-09D5-74DE70EEC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 r="-4" b="-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5AF7EC7E-48B4-D92D-3678-C4AA646F0D37}"/>
              </a:ext>
            </a:extLst>
          </p:cNvPr>
          <p:cNvSpPr/>
          <p:nvPr/>
        </p:nvSpPr>
        <p:spPr>
          <a:xfrm>
            <a:off x="3393648" y="4044099"/>
            <a:ext cx="207079" cy="71769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DD5D9-C047-FDE4-9A8E-BCAB28DB5CEB}"/>
              </a:ext>
            </a:extLst>
          </p:cNvPr>
          <p:cNvSpPr txBox="1"/>
          <p:nvPr/>
        </p:nvSpPr>
        <p:spPr>
          <a:xfrm>
            <a:off x="3667028" y="4185501"/>
            <a:ext cx="319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 to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fibronectin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5720C-14D3-53AB-CBFC-9FCF99DFA78D}"/>
              </a:ext>
            </a:extLst>
          </p:cNvPr>
          <p:cNvSpPr txBox="1"/>
          <p:nvPr/>
        </p:nvSpPr>
        <p:spPr>
          <a:xfrm>
            <a:off x="7675658" y="6190488"/>
            <a:ext cx="394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figure shows fibronectin of our cells</a:t>
            </a:r>
          </a:p>
        </p:txBody>
      </p:sp>
    </p:spTree>
    <p:extLst>
      <p:ext uri="{BB962C8B-B14F-4D97-AF65-F5344CB8AC3E}">
        <p14:creationId xmlns:p14="http://schemas.microsoft.com/office/powerpoint/2010/main" val="78237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BE964-D5B5-B6AE-25AA-DF0EB37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2. Extracellular products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7BB5-3CE1-8515-8816-76278E0A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Streptolysin O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pore-forming 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cytotoxin,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lysing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leukocytes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cells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toxin inserts directly into the cell membrane of host cells similar to complement MAC.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Streptococcal Superantigen Toxins: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StrepSAgs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multiple effects, including fever, rash (scarlet fever), T-cell proliferation, B-lymphocyte suppression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Other Extracellular Products: 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strains produce a number of other extracellular products including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streptokinase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hyaluronidase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nucleases,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C5a peptidase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Diagram of a cell with different types of bacteria&#10;&#10;Description automatically generated">
            <a:extLst>
              <a:ext uri="{FF2B5EF4-FFF2-40B4-BE49-F238E27FC236}">
                <a16:creationId xmlns:a16="http://schemas.microsoft.com/office/drawing/2014/main" id="{463B90D8-5CAF-D770-DBBF-09F4FF512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7604" r="-114" b="-10278"/>
          <a:stretch/>
        </p:blipFill>
        <p:spPr>
          <a:xfrm>
            <a:off x="7494965" y="1996671"/>
            <a:ext cx="4096048" cy="31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BD5F-5D41-F68C-60E6-181D38BC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83" y="272375"/>
            <a:ext cx="10515600" cy="75216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</p:txBody>
      </p: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4C0E019A-5FB5-9EA0-5420-A4BFEDDB8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316"/>
          <a:stretch/>
        </p:blipFill>
        <p:spPr>
          <a:xfrm>
            <a:off x="3229583" y="1099226"/>
            <a:ext cx="6225750" cy="5596542"/>
          </a:xfrm>
        </p:spPr>
      </p:pic>
    </p:spTree>
    <p:extLst>
      <p:ext uri="{BB962C8B-B14F-4D97-AF65-F5344CB8AC3E}">
        <p14:creationId xmlns:p14="http://schemas.microsoft.com/office/powerpoint/2010/main" val="232083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5806-8E70-71F5-0DA5-D99CDD4E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011" y="686235"/>
            <a:ext cx="6279006" cy="996423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of GAS</a:t>
            </a:r>
          </a:p>
        </p:txBody>
      </p:sp>
      <p:pic>
        <p:nvPicPr>
          <p:cNvPr id="5" name="Picture 4" descr="A diagram of a cell division&#10;&#10;Description automatically generated">
            <a:extLst>
              <a:ext uri="{FF2B5EF4-FFF2-40B4-BE49-F238E27FC236}">
                <a16:creationId xmlns:a16="http://schemas.microsoft.com/office/drawing/2014/main" id="{90450310-03A8-73DC-549B-7891AFE51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51" r="1385" b="2228"/>
          <a:stretch/>
        </p:blipFill>
        <p:spPr>
          <a:xfrm>
            <a:off x="630936" y="1830983"/>
            <a:ext cx="5458968" cy="3196033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0171-4F35-FE54-BDA9-2F6DA708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904" y="2664886"/>
            <a:ext cx="5768113" cy="4065852"/>
          </a:xfrm>
        </p:spPr>
        <p:txBody>
          <a:bodyPr anchor="t">
            <a:normAutofit/>
          </a:bodyPr>
          <a:lstStyle/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Acute infections</a:t>
            </a:r>
          </a:p>
          <a:p>
            <a:pPr algn="just">
              <a:lnSpc>
                <a:spcPct val="100000"/>
              </a:lnSpc>
            </a:pP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molecules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fibronectin is important first step </a:t>
            </a:r>
          </a:p>
          <a:p>
            <a:pPr algn="just">
              <a:lnSpc>
                <a:spcPct val="100000"/>
              </a:lnSpc>
            </a:pP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US" sz="16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pili M protein, LTA, and protein F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nasopharyngeal cell adherence.</a:t>
            </a:r>
          </a:p>
          <a:p>
            <a:pPr algn="just">
              <a:lnSpc>
                <a:spcPct val="100000"/>
              </a:lnSpc>
            </a:pPr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initial events of attachment and invasion, the activity of the M protein, immunoglobulin-binding proteins, and the C5a peptidase play the key roles in allowing the streptococcal infection to continue.</a:t>
            </a:r>
          </a:p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STSS the findings of shock, renal impairment and rash seem to be explained by the massive cytokine release stimulated by the superantigenicity of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StrepSAgs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27465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1243</Words>
  <Application>Microsoft Office PowerPoint</Application>
  <PresentationFormat>Widescreen</PresentationFormat>
  <Paragraphs>153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Franklin Gothic Book</vt:lpstr>
      <vt:lpstr>Garamond</vt:lpstr>
      <vt:lpstr>Minion Pro</vt:lpstr>
      <vt:lpstr>Times New Roman</vt:lpstr>
      <vt:lpstr>Office Theme</vt:lpstr>
      <vt:lpstr>Streptococci</vt:lpstr>
      <vt:lpstr>Outline</vt:lpstr>
      <vt:lpstr>Objectives</vt:lpstr>
      <vt:lpstr>Characteristics</vt:lpstr>
      <vt:lpstr>Classification</vt:lpstr>
      <vt:lpstr>Structure of Group A streptococci</vt:lpstr>
      <vt:lpstr>2. Extracellular products</vt:lpstr>
      <vt:lpstr>Epidemiology</vt:lpstr>
      <vt:lpstr>Pathogenesis of GAS</vt:lpstr>
      <vt:lpstr>2. In Poststreptococcal Sequelae </vt:lpstr>
      <vt:lpstr>Diseases</vt:lpstr>
      <vt:lpstr>Diseases</vt:lpstr>
      <vt:lpstr>Diseases</vt:lpstr>
      <vt:lpstr>Diseases</vt:lpstr>
      <vt:lpstr>Diagnosis of GAS</vt:lpstr>
      <vt:lpstr>Treatment</vt:lpstr>
      <vt:lpstr>Questions</vt:lpstr>
      <vt:lpstr>Group B streptococci</vt:lpstr>
      <vt:lpstr>Group B streptococci</vt:lpstr>
      <vt:lpstr> EPIDEMIOLOGY </vt:lpstr>
      <vt:lpstr>Other pyogenic Streptococci:  Streptococcus pneumoniae (pneumococci) </vt:lpstr>
      <vt:lpstr>Epidemiology</vt:lpstr>
      <vt:lpstr>Diseases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21</cp:revision>
  <dcterms:created xsi:type="dcterms:W3CDTF">2024-01-28T18:34:39Z</dcterms:created>
  <dcterms:modified xsi:type="dcterms:W3CDTF">2024-02-19T07:55:13Z</dcterms:modified>
</cp:coreProperties>
</file>