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11" r:id="rId2"/>
    <p:sldMasterId id="2147483715" r:id="rId3"/>
  </p:sldMasterIdLst>
  <p:notesMasterIdLst>
    <p:notesMasterId r:id="rId38"/>
  </p:notesMasterIdLst>
  <p:sldIdLst>
    <p:sldId id="397" r:id="rId4"/>
    <p:sldId id="395" r:id="rId5"/>
    <p:sldId id="351" r:id="rId6"/>
    <p:sldId id="352" r:id="rId7"/>
    <p:sldId id="353" r:id="rId8"/>
    <p:sldId id="354" r:id="rId9"/>
    <p:sldId id="355" r:id="rId10"/>
    <p:sldId id="357" r:id="rId11"/>
    <p:sldId id="358" r:id="rId12"/>
    <p:sldId id="359" r:id="rId13"/>
    <p:sldId id="361" r:id="rId14"/>
    <p:sldId id="393"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96" r:id="rId36"/>
    <p:sldId id="390"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80" y="-2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gif"/></Relationships>
</file>

<file path=ppt/diagrams/_rels/drawing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447D3-8BEA-4D0F-AC37-7E84645F8BAF}" type="doc">
      <dgm:prSet loTypeId="urn:microsoft.com/office/officeart/2005/8/layout/process2" loCatId="process" qsTypeId="urn:microsoft.com/office/officeart/2005/8/quickstyle/3d2" qsCatId="3D" csTypeId="urn:microsoft.com/office/officeart/2005/8/colors/colorful1#1" csCatId="colorful" phldr="1"/>
      <dgm:spPr/>
    </dgm:pt>
    <dgm:pt modelId="{12433996-9411-4CE6-84AC-7737CA82CE51}">
      <dgm:prSet phldrT="[Text]" custT="1"/>
      <dgm:spPr/>
      <dgm:t>
        <a:bodyPr/>
        <a:lstStyle/>
        <a:p>
          <a:pPr rtl="1"/>
          <a:r>
            <a:rPr lang="en-US" sz="2800" b="1" dirty="0" smtClean="0"/>
            <a:t>Type of specimen</a:t>
          </a:r>
          <a:endParaRPr lang="ar-IQ" sz="2800" b="1" dirty="0"/>
        </a:p>
      </dgm:t>
    </dgm:pt>
    <dgm:pt modelId="{8935510F-9230-4A34-9D67-E5D284AF87FF}" type="parTrans" cxnId="{573E8FEE-DA24-4D93-A2EE-92FD6A723A53}">
      <dgm:prSet/>
      <dgm:spPr/>
      <dgm:t>
        <a:bodyPr/>
        <a:lstStyle/>
        <a:p>
          <a:pPr rtl="1"/>
          <a:endParaRPr lang="ar-IQ" sz="2800" b="1"/>
        </a:p>
      </dgm:t>
    </dgm:pt>
    <dgm:pt modelId="{DC92EFD9-5A43-4909-BA17-C9A996E3BAAC}" type="sibTrans" cxnId="{573E8FEE-DA24-4D93-A2EE-92FD6A723A53}">
      <dgm:prSet custT="1"/>
      <dgm:spPr/>
      <dgm:t>
        <a:bodyPr/>
        <a:lstStyle/>
        <a:p>
          <a:pPr rtl="1"/>
          <a:endParaRPr lang="ar-IQ" sz="2800" b="1"/>
        </a:p>
      </dgm:t>
    </dgm:pt>
    <dgm:pt modelId="{61223E58-8A10-42B0-873C-B85C85FBDDB1}">
      <dgm:prSet phldrT="[Text]" custT="1"/>
      <dgm:spPr/>
      <dgm:t>
        <a:bodyPr/>
        <a:lstStyle/>
        <a:p>
          <a:pPr rtl="1"/>
          <a:r>
            <a:rPr lang="en-US" sz="2800" b="1" dirty="0" smtClean="0"/>
            <a:t>Steps of paraffin method</a:t>
          </a:r>
          <a:endParaRPr lang="ar-IQ" sz="2800" b="1" dirty="0"/>
        </a:p>
      </dgm:t>
    </dgm:pt>
    <dgm:pt modelId="{59027CED-171E-44C5-B6FB-CA8317BF3FA1}" type="parTrans" cxnId="{318ABD50-F042-49E2-B9FA-B37B34A54903}">
      <dgm:prSet/>
      <dgm:spPr/>
      <dgm:t>
        <a:bodyPr/>
        <a:lstStyle/>
        <a:p>
          <a:pPr rtl="1"/>
          <a:endParaRPr lang="ar-IQ" sz="2800" b="1"/>
        </a:p>
      </dgm:t>
    </dgm:pt>
    <dgm:pt modelId="{BA959891-48D3-4E7D-BECD-950BD8B54CC7}" type="sibTrans" cxnId="{318ABD50-F042-49E2-B9FA-B37B34A54903}">
      <dgm:prSet custT="1"/>
      <dgm:spPr/>
      <dgm:t>
        <a:bodyPr/>
        <a:lstStyle/>
        <a:p>
          <a:pPr rtl="1"/>
          <a:endParaRPr lang="ar-IQ" sz="2800" b="1"/>
        </a:p>
      </dgm:t>
    </dgm:pt>
    <dgm:pt modelId="{862D5CB4-1555-4E40-9B4E-0E5D2984A2FB}">
      <dgm:prSet phldrT="[Text]" custT="1"/>
      <dgm:spPr/>
      <dgm:t>
        <a:bodyPr/>
        <a:lstStyle/>
        <a:p>
          <a:pPr rtl="1"/>
          <a:r>
            <a:rPr lang="en-AU" sz="2800" b="1" u="none" dirty="0" smtClean="0">
              <a:solidFill>
                <a:schemeClr val="tx1"/>
              </a:solidFill>
            </a:rPr>
            <a:t>Transfer and reception of biopsy specimens</a:t>
          </a:r>
          <a:endParaRPr lang="ar-IQ" sz="2800" b="1" u="none" dirty="0">
            <a:solidFill>
              <a:schemeClr val="tx1"/>
            </a:solidFill>
          </a:endParaRPr>
        </a:p>
      </dgm:t>
    </dgm:pt>
    <dgm:pt modelId="{7BACD526-E200-4EAB-BC23-09F13F9E91E8}" type="parTrans" cxnId="{00040C01-FE86-4D53-A15A-0FD2853F836C}">
      <dgm:prSet/>
      <dgm:spPr/>
      <dgm:t>
        <a:bodyPr/>
        <a:lstStyle/>
        <a:p>
          <a:pPr rtl="1"/>
          <a:endParaRPr lang="ar-IQ" sz="2800" b="1"/>
        </a:p>
      </dgm:t>
    </dgm:pt>
    <dgm:pt modelId="{9206348E-4AD2-496E-9BD0-81FB0F92AF58}" type="sibTrans" cxnId="{00040C01-FE86-4D53-A15A-0FD2853F836C}">
      <dgm:prSet/>
      <dgm:spPr/>
      <dgm:t>
        <a:bodyPr/>
        <a:lstStyle/>
        <a:p>
          <a:pPr rtl="1"/>
          <a:endParaRPr lang="ar-IQ" sz="2800" b="1"/>
        </a:p>
      </dgm:t>
    </dgm:pt>
    <dgm:pt modelId="{8F8E2FA7-0C16-471D-97CE-8DA40EC577FC}">
      <dgm:prSet custT="1"/>
      <dgm:spPr/>
      <dgm:t>
        <a:bodyPr/>
        <a:lstStyle/>
        <a:p>
          <a:pPr rtl="1"/>
          <a:r>
            <a:rPr lang="en-US" sz="2800" b="1" dirty="0" smtClean="0"/>
            <a:t>Methods of </a:t>
          </a:r>
          <a:r>
            <a:rPr lang="en-US" sz="2800" b="1" dirty="0" err="1" smtClean="0"/>
            <a:t>microtechniques</a:t>
          </a:r>
          <a:endParaRPr lang="ar-IQ" sz="2800" b="1" dirty="0"/>
        </a:p>
      </dgm:t>
    </dgm:pt>
    <dgm:pt modelId="{B5D9F96D-4D7D-4A7E-92CA-D09E160C30DF}" type="parTrans" cxnId="{A5181250-82A3-4B6C-BD1C-00C54C6F7D7D}">
      <dgm:prSet/>
      <dgm:spPr/>
      <dgm:t>
        <a:bodyPr/>
        <a:lstStyle/>
        <a:p>
          <a:pPr rtl="1"/>
          <a:endParaRPr lang="ar-IQ" sz="2800" b="1"/>
        </a:p>
      </dgm:t>
    </dgm:pt>
    <dgm:pt modelId="{F31B070A-837A-4181-81C9-4E167B6A7007}" type="sibTrans" cxnId="{A5181250-82A3-4B6C-BD1C-00C54C6F7D7D}">
      <dgm:prSet custT="1"/>
      <dgm:spPr/>
      <dgm:t>
        <a:bodyPr/>
        <a:lstStyle/>
        <a:p>
          <a:pPr rtl="1"/>
          <a:endParaRPr lang="ar-IQ" sz="2800" b="1"/>
        </a:p>
      </dgm:t>
    </dgm:pt>
    <dgm:pt modelId="{BC0451F2-B0BC-4EBB-BAD9-3AADDFBC29BF}" type="pres">
      <dgm:prSet presAssocID="{BBE447D3-8BEA-4D0F-AC37-7E84645F8BAF}" presName="linearFlow" presStyleCnt="0">
        <dgm:presLayoutVars>
          <dgm:resizeHandles val="exact"/>
        </dgm:presLayoutVars>
      </dgm:prSet>
      <dgm:spPr/>
    </dgm:pt>
    <dgm:pt modelId="{FBC8EBB6-04C9-4E67-BB0F-D15E4F39F601}" type="pres">
      <dgm:prSet presAssocID="{12433996-9411-4CE6-84AC-7737CA82CE51}" presName="node" presStyleLbl="node1" presStyleIdx="0" presStyleCnt="4" custScaleX="478754">
        <dgm:presLayoutVars>
          <dgm:bulletEnabled val="1"/>
        </dgm:presLayoutVars>
      </dgm:prSet>
      <dgm:spPr/>
      <dgm:t>
        <a:bodyPr/>
        <a:lstStyle/>
        <a:p>
          <a:pPr rtl="1"/>
          <a:endParaRPr lang="ar-IQ"/>
        </a:p>
      </dgm:t>
    </dgm:pt>
    <dgm:pt modelId="{3DDE63B1-98FA-4FC7-A39E-67CE245C62AF}" type="pres">
      <dgm:prSet presAssocID="{DC92EFD9-5A43-4909-BA17-C9A996E3BAAC}" presName="sibTrans" presStyleLbl="sibTrans2D1" presStyleIdx="0" presStyleCnt="3"/>
      <dgm:spPr/>
      <dgm:t>
        <a:bodyPr/>
        <a:lstStyle/>
        <a:p>
          <a:pPr rtl="1"/>
          <a:endParaRPr lang="ar-IQ"/>
        </a:p>
      </dgm:t>
    </dgm:pt>
    <dgm:pt modelId="{BAD7F681-9F63-4D44-ADB4-3F9EF86E99E5}" type="pres">
      <dgm:prSet presAssocID="{DC92EFD9-5A43-4909-BA17-C9A996E3BAAC}" presName="connectorText" presStyleLbl="sibTrans2D1" presStyleIdx="0" presStyleCnt="3"/>
      <dgm:spPr/>
      <dgm:t>
        <a:bodyPr/>
        <a:lstStyle/>
        <a:p>
          <a:pPr rtl="1"/>
          <a:endParaRPr lang="ar-IQ"/>
        </a:p>
      </dgm:t>
    </dgm:pt>
    <dgm:pt modelId="{F22A5090-C868-4257-A629-CF713C19070B}" type="pres">
      <dgm:prSet presAssocID="{8F8E2FA7-0C16-471D-97CE-8DA40EC577FC}" presName="node" presStyleLbl="node1" presStyleIdx="1" presStyleCnt="4" custScaleX="478754">
        <dgm:presLayoutVars>
          <dgm:bulletEnabled val="1"/>
        </dgm:presLayoutVars>
      </dgm:prSet>
      <dgm:spPr/>
      <dgm:t>
        <a:bodyPr/>
        <a:lstStyle/>
        <a:p>
          <a:pPr rtl="1"/>
          <a:endParaRPr lang="ar-IQ"/>
        </a:p>
      </dgm:t>
    </dgm:pt>
    <dgm:pt modelId="{443D77FD-2CBB-40D2-BDF8-82C2F627ABA3}" type="pres">
      <dgm:prSet presAssocID="{F31B070A-837A-4181-81C9-4E167B6A7007}" presName="sibTrans" presStyleLbl="sibTrans2D1" presStyleIdx="1" presStyleCnt="3"/>
      <dgm:spPr/>
      <dgm:t>
        <a:bodyPr/>
        <a:lstStyle/>
        <a:p>
          <a:pPr rtl="1"/>
          <a:endParaRPr lang="ar-IQ"/>
        </a:p>
      </dgm:t>
    </dgm:pt>
    <dgm:pt modelId="{D71AB116-D407-4B35-906C-3988E435BBC9}" type="pres">
      <dgm:prSet presAssocID="{F31B070A-837A-4181-81C9-4E167B6A7007}" presName="connectorText" presStyleLbl="sibTrans2D1" presStyleIdx="1" presStyleCnt="3"/>
      <dgm:spPr/>
      <dgm:t>
        <a:bodyPr/>
        <a:lstStyle/>
        <a:p>
          <a:pPr rtl="1"/>
          <a:endParaRPr lang="ar-IQ"/>
        </a:p>
      </dgm:t>
    </dgm:pt>
    <dgm:pt modelId="{290015F4-6129-48D0-96DD-14A15517A1F9}" type="pres">
      <dgm:prSet presAssocID="{61223E58-8A10-42B0-873C-B85C85FBDDB1}" presName="node" presStyleLbl="node1" presStyleIdx="2" presStyleCnt="4" custScaleX="478754">
        <dgm:presLayoutVars>
          <dgm:bulletEnabled val="1"/>
        </dgm:presLayoutVars>
      </dgm:prSet>
      <dgm:spPr/>
      <dgm:t>
        <a:bodyPr/>
        <a:lstStyle/>
        <a:p>
          <a:pPr rtl="1"/>
          <a:endParaRPr lang="ar-IQ"/>
        </a:p>
      </dgm:t>
    </dgm:pt>
    <dgm:pt modelId="{64B57919-3AFA-4E1C-9FD1-FD0DEBB8352D}" type="pres">
      <dgm:prSet presAssocID="{BA959891-48D3-4E7D-BECD-950BD8B54CC7}" presName="sibTrans" presStyleLbl="sibTrans2D1" presStyleIdx="2" presStyleCnt="3"/>
      <dgm:spPr/>
      <dgm:t>
        <a:bodyPr/>
        <a:lstStyle/>
        <a:p>
          <a:pPr rtl="1"/>
          <a:endParaRPr lang="ar-IQ"/>
        </a:p>
      </dgm:t>
    </dgm:pt>
    <dgm:pt modelId="{99D7C642-1A4D-40A4-B8DC-8A6F22366C96}" type="pres">
      <dgm:prSet presAssocID="{BA959891-48D3-4E7D-BECD-950BD8B54CC7}" presName="connectorText" presStyleLbl="sibTrans2D1" presStyleIdx="2" presStyleCnt="3"/>
      <dgm:spPr/>
      <dgm:t>
        <a:bodyPr/>
        <a:lstStyle/>
        <a:p>
          <a:pPr rtl="1"/>
          <a:endParaRPr lang="ar-IQ"/>
        </a:p>
      </dgm:t>
    </dgm:pt>
    <dgm:pt modelId="{E868565C-EDC4-44B5-B3C1-DCB4425C1E04}" type="pres">
      <dgm:prSet presAssocID="{862D5CB4-1555-4E40-9B4E-0E5D2984A2FB}" presName="node" presStyleLbl="node1" presStyleIdx="3" presStyleCnt="4" custScaleX="478754">
        <dgm:presLayoutVars>
          <dgm:bulletEnabled val="1"/>
        </dgm:presLayoutVars>
      </dgm:prSet>
      <dgm:spPr/>
      <dgm:t>
        <a:bodyPr/>
        <a:lstStyle/>
        <a:p>
          <a:pPr rtl="1"/>
          <a:endParaRPr lang="ar-IQ"/>
        </a:p>
      </dgm:t>
    </dgm:pt>
  </dgm:ptLst>
  <dgm:cxnLst>
    <dgm:cxn modelId="{573E8FEE-DA24-4D93-A2EE-92FD6A723A53}" srcId="{BBE447D3-8BEA-4D0F-AC37-7E84645F8BAF}" destId="{12433996-9411-4CE6-84AC-7737CA82CE51}" srcOrd="0" destOrd="0" parTransId="{8935510F-9230-4A34-9D67-E5D284AF87FF}" sibTransId="{DC92EFD9-5A43-4909-BA17-C9A996E3BAAC}"/>
    <dgm:cxn modelId="{A5181250-82A3-4B6C-BD1C-00C54C6F7D7D}" srcId="{BBE447D3-8BEA-4D0F-AC37-7E84645F8BAF}" destId="{8F8E2FA7-0C16-471D-97CE-8DA40EC577FC}" srcOrd="1" destOrd="0" parTransId="{B5D9F96D-4D7D-4A7E-92CA-D09E160C30DF}" sibTransId="{F31B070A-837A-4181-81C9-4E167B6A7007}"/>
    <dgm:cxn modelId="{09484C78-EBFA-462C-B818-678D66406FD3}" type="presOf" srcId="{61223E58-8A10-42B0-873C-B85C85FBDDB1}" destId="{290015F4-6129-48D0-96DD-14A15517A1F9}" srcOrd="0" destOrd="0" presId="urn:microsoft.com/office/officeart/2005/8/layout/process2"/>
    <dgm:cxn modelId="{6A3E7A70-A9C9-4951-84F4-69AE650CAB82}" type="presOf" srcId="{DC92EFD9-5A43-4909-BA17-C9A996E3BAAC}" destId="{3DDE63B1-98FA-4FC7-A39E-67CE245C62AF}" srcOrd="0" destOrd="0" presId="urn:microsoft.com/office/officeart/2005/8/layout/process2"/>
    <dgm:cxn modelId="{5F1056E6-B38D-471C-BE6B-12C48E613004}" type="presOf" srcId="{862D5CB4-1555-4E40-9B4E-0E5D2984A2FB}" destId="{E868565C-EDC4-44B5-B3C1-DCB4425C1E04}" srcOrd="0" destOrd="0" presId="urn:microsoft.com/office/officeart/2005/8/layout/process2"/>
    <dgm:cxn modelId="{00040C01-FE86-4D53-A15A-0FD2853F836C}" srcId="{BBE447D3-8BEA-4D0F-AC37-7E84645F8BAF}" destId="{862D5CB4-1555-4E40-9B4E-0E5D2984A2FB}" srcOrd="3" destOrd="0" parTransId="{7BACD526-E200-4EAB-BC23-09F13F9E91E8}" sibTransId="{9206348E-4AD2-496E-9BD0-81FB0F92AF58}"/>
    <dgm:cxn modelId="{99C594FA-D91E-4063-9BAB-6CD04ACE1135}" type="presOf" srcId="{8F8E2FA7-0C16-471D-97CE-8DA40EC577FC}" destId="{F22A5090-C868-4257-A629-CF713C19070B}" srcOrd="0" destOrd="0" presId="urn:microsoft.com/office/officeart/2005/8/layout/process2"/>
    <dgm:cxn modelId="{3A7AE827-3AEE-489C-8902-771238DA5434}" type="presOf" srcId="{DC92EFD9-5A43-4909-BA17-C9A996E3BAAC}" destId="{BAD7F681-9F63-4D44-ADB4-3F9EF86E99E5}" srcOrd="1" destOrd="0" presId="urn:microsoft.com/office/officeart/2005/8/layout/process2"/>
    <dgm:cxn modelId="{AF7B6F72-D1F2-4C5C-8B0D-14DCCA9717E1}" type="presOf" srcId="{12433996-9411-4CE6-84AC-7737CA82CE51}" destId="{FBC8EBB6-04C9-4E67-BB0F-D15E4F39F601}" srcOrd="0" destOrd="0" presId="urn:microsoft.com/office/officeart/2005/8/layout/process2"/>
    <dgm:cxn modelId="{7C0908DD-CF80-4C6A-84E3-E4E086E4D38C}" type="presOf" srcId="{BA959891-48D3-4E7D-BECD-950BD8B54CC7}" destId="{99D7C642-1A4D-40A4-B8DC-8A6F22366C96}" srcOrd="1" destOrd="0" presId="urn:microsoft.com/office/officeart/2005/8/layout/process2"/>
    <dgm:cxn modelId="{FA51271F-86CC-4389-B855-1207A9E29A15}" type="presOf" srcId="{F31B070A-837A-4181-81C9-4E167B6A7007}" destId="{443D77FD-2CBB-40D2-BDF8-82C2F627ABA3}" srcOrd="0" destOrd="0" presId="urn:microsoft.com/office/officeart/2005/8/layout/process2"/>
    <dgm:cxn modelId="{07AAC731-481D-4B36-9A1E-BA711E2E25C4}" type="presOf" srcId="{BA959891-48D3-4E7D-BECD-950BD8B54CC7}" destId="{64B57919-3AFA-4E1C-9FD1-FD0DEBB8352D}" srcOrd="0" destOrd="0" presId="urn:microsoft.com/office/officeart/2005/8/layout/process2"/>
    <dgm:cxn modelId="{1CD5A339-BF12-4973-AB42-C508D97821AB}" type="presOf" srcId="{F31B070A-837A-4181-81C9-4E167B6A7007}" destId="{D71AB116-D407-4B35-906C-3988E435BBC9}" srcOrd="1" destOrd="0" presId="urn:microsoft.com/office/officeart/2005/8/layout/process2"/>
    <dgm:cxn modelId="{FF10C5CF-A59D-4BA0-9C22-6988C01D326D}" type="presOf" srcId="{BBE447D3-8BEA-4D0F-AC37-7E84645F8BAF}" destId="{BC0451F2-B0BC-4EBB-BAD9-3AADDFBC29BF}" srcOrd="0" destOrd="0" presId="urn:microsoft.com/office/officeart/2005/8/layout/process2"/>
    <dgm:cxn modelId="{318ABD50-F042-49E2-B9FA-B37B34A54903}" srcId="{BBE447D3-8BEA-4D0F-AC37-7E84645F8BAF}" destId="{61223E58-8A10-42B0-873C-B85C85FBDDB1}" srcOrd="2" destOrd="0" parTransId="{59027CED-171E-44C5-B6FB-CA8317BF3FA1}" sibTransId="{BA959891-48D3-4E7D-BECD-950BD8B54CC7}"/>
    <dgm:cxn modelId="{9D451109-CADC-4584-9BEE-22BD2EDDE0BA}" type="presParOf" srcId="{BC0451F2-B0BC-4EBB-BAD9-3AADDFBC29BF}" destId="{FBC8EBB6-04C9-4E67-BB0F-D15E4F39F601}" srcOrd="0" destOrd="0" presId="urn:microsoft.com/office/officeart/2005/8/layout/process2"/>
    <dgm:cxn modelId="{FD9812C2-3E32-4C26-B8C5-C6A94EA2AF13}" type="presParOf" srcId="{BC0451F2-B0BC-4EBB-BAD9-3AADDFBC29BF}" destId="{3DDE63B1-98FA-4FC7-A39E-67CE245C62AF}" srcOrd="1" destOrd="0" presId="urn:microsoft.com/office/officeart/2005/8/layout/process2"/>
    <dgm:cxn modelId="{E78BB2FC-DACB-415F-ADF4-CC592FEA029A}" type="presParOf" srcId="{3DDE63B1-98FA-4FC7-A39E-67CE245C62AF}" destId="{BAD7F681-9F63-4D44-ADB4-3F9EF86E99E5}" srcOrd="0" destOrd="0" presId="urn:microsoft.com/office/officeart/2005/8/layout/process2"/>
    <dgm:cxn modelId="{05E0A733-800D-4606-BC85-42C7BB5921F2}" type="presParOf" srcId="{BC0451F2-B0BC-4EBB-BAD9-3AADDFBC29BF}" destId="{F22A5090-C868-4257-A629-CF713C19070B}" srcOrd="2" destOrd="0" presId="urn:microsoft.com/office/officeart/2005/8/layout/process2"/>
    <dgm:cxn modelId="{E3EAF6D5-6283-416C-ADBE-8BCACD905A12}" type="presParOf" srcId="{BC0451F2-B0BC-4EBB-BAD9-3AADDFBC29BF}" destId="{443D77FD-2CBB-40D2-BDF8-82C2F627ABA3}" srcOrd="3" destOrd="0" presId="urn:microsoft.com/office/officeart/2005/8/layout/process2"/>
    <dgm:cxn modelId="{67E592E7-46AD-4FE6-981F-564CD6A3E9DA}" type="presParOf" srcId="{443D77FD-2CBB-40D2-BDF8-82C2F627ABA3}" destId="{D71AB116-D407-4B35-906C-3988E435BBC9}" srcOrd="0" destOrd="0" presId="urn:microsoft.com/office/officeart/2005/8/layout/process2"/>
    <dgm:cxn modelId="{A34B2405-6C96-4BBF-8BF2-38E4CFBE4CE0}" type="presParOf" srcId="{BC0451F2-B0BC-4EBB-BAD9-3AADDFBC29BF}" destId="{290015F4-6129-48D0-96DD-14A15517A1F9}" srcOrd="4" destOrd="0" presId="urn:microsoft.com/office/officeart/2005/8/layout/process2"/>
    <dgm:cxn modelId="{F88E56F2-26C6-4A45-BF29-67C44844AE85}" type="presParOf" srcId="{BC0451F2-B0BC-4EBB-BAD9-3AADDFBC29BF}" destId="{64B57919-3AFA-4E1C-9FD1-FD0DEBB8352D}" srcOrd="5" destOrd="0" presId="urn:microsoft.com/office/officeart/2005/8/layout/process2"/>
    <dgm:cxn modelId="{2D9B0BE9-8DA6-4A35-9AD5-323FE383CEF7}" type="presParOf" srcId="{64B57919-3AFA-4E1C-9FD1-FD0DEBB8352D}" destId="{99D7C642-1A4D-40A4-B8DC-8A6F22366C96}" srcOrd="0" destOrd="0" presId="urn:microsoft.com/office/officeart/2005/8/layout/process2"/>
    <dgm:cxn modelId="{BBD9EF02-2F5A-41F0-8C93-0E88FA607621}" type="presParOf" srcId="{BC0451F2-B0BC-4EBB-BAD9-3AADDFBC29BF}" destId="{E868565C-EDC4-44B5-B3C1-DCB4425C1E04}"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8A61F-DA9F-4B67-A749-5670F82D9922}" type="doc">
      <dgm:prSet loTypeId="urn:microsoft.com/office/officeart/2005/8/layout/bProcess2" loCatId="process" qsTypeId="urn:microsoft.com/office/officeart/2005/8/quickstyle/3d2" qsCatId="3D" csTypeId="urn:microsoft.com/office/officeart/2005/8/colors/colorful5" csCatId="colorful" phldr="1"/>
      <dgm:spPr/>
    </dgm:pt>
    <dgm:pt modelId="{B0AB538D-1C3D-45F5-8A3A-FC74C1D59149}">
      <dgm:prSet phldrT="[Text]"/>
      <dgm:spPr>
        <a:effectLst>
          <a:outerShdw blurRad="50800" dist="38100" dir="13500000" algn="br" rotWithShape="0">
            <a:prstClr val="black">
              <a:alpha val="40000"/>
            </a:prstClr>
          </a:outerShdw>
        </a:effectLst>
      </dgm:spPr>
      <dgm:t>
        <a:bodyPr/>
        <a:lstStyle/>
        <a:p>
          <a:pPr rtl="1"/>
          <a:r>
            <a:rPr lang="en-US" dirty="0" smtClean="0"/>
            <a:t>Biopsy</a:t>
          </a:r>
          <a:endParaRPr lang="ar-IQ" dirty="0"/>
        </a:p>
      </dgm:t>
    </dgm:pt>
    <dgm:pt modelId="{05D80273-2E05-4BA5-A229-99DFACCE8C0B}" type="parTrans" cxnId="{EED0C0DA-C637-4D9C-A604-0DE5111DC5AF}">
      <dgm:prSet/>
      <dgm:spPr/>
      <dgm:t>
        <a:bodyPr/>
        <a:lstStyle/>
        <a:p>
          <a:pPr rtl="1"/>
          <a:endParaRPr lang="ar-IQ"/>
        </a:p>
      </dgm:t>
    </dgm:pt>
    <dgm:pt modelId="{89CC5081-1117-4ABA-8621-D23A2B28CC24}" type="sibTrans" cxnId="{EED0C0DA-C637-4D9C-A604-0DE5111DC5AF}">
      <dgm:prSet/>
      <dgm:spPr>
        <a:effectLst>
          <a:outerShdw blurRad="50800" dist="38100" dir="13500000" algn="br" rotWithShape="0">
            <a:prstClr val="black">
              <a:alpha val="40000"/>
            </a:prstClr>
          </a:outerShdw>
        </a:effectLst>
      </dgm:spPr>
      <dgm:t>
        <a:bodyPr/>
        <a:lstStyle/>
        <a:p>
          <a:pPr rtl="1"/>
          <a:endParaRPr lang="ar-IQ"/>
        </a:p>
      </dgm:t>
    </dgm:pt>
    <dgm:pt modelId="{2ABB9BAE-948C-456E-B751-0E4AAA246A20}">
      <dgm:prSet phldrT="[Text]"/>
      <dgm:spPr>
        <a:effectLst>
          <a:outerShdw blurRad="50800" dist="38100" dir="13500000" algn="br" rotWithShape="0">
            <a:prstClr val="black">
              <a:alpha val="40000"/>
            </a:prstClr>
          </a:outerShdw>
        </a:effectLst>
      </dgm:spPr>
      <dgm:t>
        <a:bodyPr/>
        <a:lstStyle/>
        <a:p>
          <a:pPr rtl="1"/>
          <a:r>
            <a:rPr lang="en-US" dirty="0" smtClean="0"/>
            <a:t>Paraffin method</a:t>
          </a:r>
          <a:endParaRPr lang="ar-IQ" dirty="0"/>
        </a:p>
      </dgm:t>
    </dgm:pt>
    <dgm:pt modelId="{C7AAA073-2E1E-47E8-A092-93BD44AA5FEC}" type="parTrans" cxnId="{EF245F24-53A7-4A09-A41B-F1DEE230C156}">
      <dgm:prSet/>
      <dgm:spPr/>
      <dgm:t>
        <a:bodyPr/>
        <a:lstStyle/>
        <a:p>
          <a:pPr rtl="1"/>
          <a:endParaRPr lang="ar-IQ"/>
        </a:p>
      </dgm:t>
    </dgm:pt>
    <dgm:pt modelId="{7B3326A9-B02D-4B91-83BB-AF4ED9ACCE79}" type="sibTrans" cxnId="{EF245F24-53A7-4A09-A41B-F1DEE230C156}">
      <dgm:prSet/>
      <dgm:spPr/>
      <dgm:t>
        <a:bodyPr/>
        <a:lstStyle/>
        <a:p>
          <a:pPr rtl="1"/>
          <a:endParaRPr lang="ar-IQ"/>
        </a:p>
      </dgm:t>
    </dgm:pt>
    <dgm:pt modelId="{248B5F0E-CB1D-4F38-A5C0-6C04EFACC7C7}" type="pres">
      <dgm:prSet presAssocID="{8EE8A61F-DA9F-4B67-A749-5670F82D9922}" presName="diagram" presStyleCnt="0">
        <dgm:presLayoutVars>
          <dgm:dir/>
          <dgm:resizeHandles/>
        </dgm:presLayoutVars>
      </dgm:prSet>
      <dgm:spPr/>
    </dgm:pt>
    <dgm:pt modelId="{C98A930A-1AAF-45C9-A515-A37C75BBA5DB}" type="pres">
      <dgm:prSet presAssocID="{B0AB538D-1C3D-45F5-8A3A-FC74C1D59149}" presName="firstNode" presStyleLbl="node1" presStyleIdx="0" presStyleCnt="2">
        <dgm:presLayoutVars>
          <dgm:bulletEnabled val="1"/>
        </dgm:presLayoutVars>
      </dgm:prSet>
      <dgm:spPr/>
      <dgm:t>
        <a:bodyPr/>
        <a:lstStyle/>
        <a:p>
          <a:pPr rtl="1"/>
          <a:endParaRPr lang="ar-IQ"/>
        </a:p>
      </dgm:t>
    </dgm:pt>
    <dgm:pt modelId="{BD7207AF-680D-4145-A9B7-8B775A561360}" type="pres">
      <dgm:prSet presAssocID="{89CC5081-1117-4ABA-8621-D23A2B28CC24}" presName="sibTrans" presStyleLbl="sibTrans2D1" presStyleIdx="0" presStyleCnt="1"/>
      <dgm:spPr/>
      <dgm:t>
        <a:bodyPr/>
        <a:lstStyle/>
        <a:p>
          <a:pPr rtl="1"/>
          <a:endParaRPr lang="ar-IQ"/>
        </a:p>
      </dgm:t>
    </dgm:pt>
    <dgm:pt modelId="{960F9F38-2CFC-484A-AF80-444F2F6A27BB}" type="pres">
      <dgm:prSet presAssocID="{2ABB9BAE-948C-456E-B751-0E4AAA246A20}" presName="lastNode" presStyleLbl="node1" presStyleIdx="1" presStyleCnt="2">
        <dgm:presLayoutVars>
          <dgm:bulletEnabled val="1"/>
        </dgm:presLayoutVars>
      </dgm:prSet>
      <dgm:spPr/>
      <dgm:t>
        <a:bodyPr/>
        <a:lstStyle/>
        <a:p>
          <a:pPr rtl="1"/>
          <a:endParaRPr lang="ar-IQ"/>
        </a:p>
      </dgm:t>
    </dgm:pt>
  </dgm:ptLst>
  <dgm:cxnLst>
    <dgm:cxn modelId="{885955D6-55F4-40DA-AA18-F214DC3F13AA}" type="presOf" srcId="{B0AB538D-1C3D-45F5-8A3A-FC74C1D59149}" destId="{C98A930A-1AAF-45C9-A515-A37C75BBA5DB}" srcOrd="0" destOrd="0" presId="urn:microsoft.com/office/officeart/2005/8/layout/bProcess2"/>
    <dgm:cxn modelId="{EED0C0DA-C637-4D9C-A604-0DE5111DC5AF}" srcId="{8EE8A61F-DA9F-4B67-A749-5670F82D9922}" destId="{B0AB538D-1C3D-45F5-8A3A-FC74C1D59149}" srcOrd="0" destOrd="0" parTransId="{05D80273-2E05-4BA5-A229-99DFACCE8C0B}" sibTransId="{89CC5081-1117-4ABA-8621-D23A2B28CC24}"/>
    <dgm:cxn modelId="{84386823-AC6D-4919-BF7D-1147E3CCC2C6}" type="presOf" srcId="{2ABB9BAE-948C-456E-B751-0E4AAA246A20}" destId="{960F9F38-2CFC-484A-AF80-444F2F6A27BB}" srcOrd="0" destOrd="0" presId="urn:microsoft.com/office/officeart/2005/8/layout/bProcess2"/>
    <dgm:cxn modelId="{7EC3EC3E-7653-4482-98C0-B576D4B1DE2E}" type="presOf" srcId="{8EE8A61F-DA9F-4B67-A749-5670F82D9922}" destId="{248B5F0E-CB1D-4F38-A5C0-6C04EFACC7C7}" srcOrd="0" destOrd="0" presId="urn:microsoft.com/office/officeart/2005/8/layout/bProcess2"/>
    <dgm:cxn modelId="{680DFF87-4D20-4A54-AAA7-BE626999EFFB}" type="presOf" srcId="{89CC5081-1117-4ABA-8621-D23A2B28CC24}" destId="{BD7207AF-680D-4145-A9B7-8B775A561360}" srcOrd="0" destOrd="0" presId="urn:microsoft.com/office/officeart/2005/8/layout/bProcess2"/>
    <dgm:cxn modelId="{EF245F24-53A7-4A09-A41B-F1DEE230C156}" srcId="{8EE8A61F-DA9F-4B67-A749-5670F82D9922}" destId="{2ABB9BAE-948C-456E-B751-0E4AAA246A20}" srcOrd="1" destOrd="0" parTransId="{C7AAA073-2E1E-47E8-A092-93BD44AA5FEC}" sibTransId="{7B3326A9-B02D-4B91-83BB-AF4ED9ACCE79}"/>
    <dgm:cxn modelId="{BF730412-0B2A-42EF-A204-7CCCD880F29C}" type="presParOf" srcId="{248B5F0E-CB1D-4F38-A5C0-6C04EFACC7C7}" destId="{C98A930A-1AAF-45C9-A515-A37C75BBA5DB}" srcOrd="0" destOrd="0" presId="urn:microsoft.com/office/officeart/2005/8/layout/bProcess2"/>
    <dgm:cxn modelId="{04550A5F-B80E-4C62-8696-4B1288DCDCBE}" type="presParOf" srcId="{248B5F0E-CB1D-4F38-A5C0-6C04EFACC7C7}" destId="{BD7207AF-680D-4145-A9B7-8B775A561360}" srcOrd="1" destOrd="0" presId="urn:microsoft.com/office/officeart/2005/8/layout/bProcess2"/>
    <dgm:cxn modelId="{6368BD10-8FA9-435A-BC37-A974C302321C}" type="presParOf" srcId="{248B5F0E-CB1D-4F38-A5C0-6C04EFACC7C7}" destId="{960F9F38-2CFC-484A-AF80-444F2F6A27BB}" srcOrd="2" destOrd="0" presId="urn:microsoft.com/office/officeart/2005/8/layout/bProcess2"/>
  </dgm:cxnLst>
  <dgm:bg>
    <a:effectLst>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D52C85-0A86-49E3-8164-4E53CB2506D5}" type="doc">
      <dgm:prSet loTypeId="urn:microsoft.com/office/officeart/2005/8/layout/process5" loCatId="process" qsTypeId="urn:microsoft.com/office/officeart/2005/8/quickstyle/3d2" qsCatId="3D" csTypeId="urn:microsoft.com/office/officeart/2005/8/colors/colorful1#2" csCatId="colorful" phldr="1"/>
      <dgm:spPr/>
      <dgm:t>
        <a:bodyPr/>
        <a:lstStyle/>
        <a:p>
          <a:pPr rtl="1"/>
          <a:endParaRPr lang="ar-IQ"/>
        </a:p>
      </dgm:t>
    </dgm:pt>
    <dgm:pt modelId="{777F4197-0F84-4963-A6BA-51E4D964B482}">
      <dgm:prSet phldrT="[Text]"/>
      <dgm:spPr/>
      <dgm:t>
        <a:bodyPr/>
        <a:lstStyle/>
        <a:p>
          <a:pPr rtl="1"/>
          <a:r>
            <a:rPr lang="en-US" dirty="0" smtClean="0"/>
            <a:t>Reception of specimen</a:t>
          </a:r>
          <a:endParaRPr lang="ar-IQ" dirty="0"/>
        </a:p>
      </dgm:t>
    </dgm:pt>
    <dgm:pt modelId="{F9CAAB26-967C-4275-8E31-606ADCFDCCE5}" type="parTrans" cxnId="{726FFCF2-A91F-4D2E-BC50-E19D7DB143DB}">
      <dgm:prSet/>
      <dgm:spPr/>
      <dgm:t>
        <a:bodyPr/>
        <a:lstStyle/>
        <a:p>
          <a:pPr rtl="1"/>
          <a:endParaRPr lang="ar-IQ"/>
        </a:p>
      </dgm:t>
    </dgm:pt>
    <dgm:pt modelId="{581E6D11-AAB7-4105-B50C-B6AB107333B4}" type="sibTrans" cxnId="{726FFCF2-A91F-4D2E-BC50-E19D7DB143DB}">
      <dgm:prSet/>
      <dgm:spPr/>
      <dgm:t>
        <a:bodyPr/>
        <a:lstStyle/>
        <a:p>
          <a:pPr rtl="1"/>
          <a:endParaRPr lang="ar-IQ"/>
        </a:p>
      </dgm:t>
    </dgm:pt>
    <dgm:pt modelId="{519740BE-083C-4043-B851-C0961D6CF46B}">
      <dgm:prSet phldrT="[Text]"/>
      <dgm:spPr/>
      <dgm:t>
        <a:bodyPr/>
        <a:lstStyle/>
        <a:p>
          <a:pPr rtl="1"/>
          <a:r>
            <a:rPr lang="en-US" dirty="0" smtClean="0"/>
            <a:t>Fixation</a:t>
          </a:r>
          <a:endParaRPr lang="ar-IQ" dirty="0"/>
        </a:p>
      </dgm:t>
    </dgm:pt>
    <dgm:pt modelId="{132E0960-749F-4FDE-8114-C3BC1FE96D49}" type="parTrans" cxnId="{DA9DD750-2E1A-4950-BC64-9F2AC68329BC}">
      <dgm:prSet/>
      <dgm:spPr/>
      <dgm:t>
        <a:bodyPr/>
        <a:lstStyle/>
        <a:p>
          <a:pPr rtl="1"/>
          <a:endParaRPr lang="ar-IQ"/>
        </a:p>
      </dgm:t>
    </dgm:pt>
    <dgm:pt modelId="{C31B1C58-A0BB-436A-8660-429373590BFD}" type="sibTrans" cxnId="{DA9DD750-2E1A-4950-BC64-9F2AC68329BC}">
      <dgm:prSet/>
      <dgm:spPr/>
      <dgm:t>
        <a:bodyPr/>
        <a:lstStyle/>
        <a:p>
          <a:pPr rtl="1"/>
          <a:endParaRPr lang="ar-IQ"/>
        </a:p>
      </dgm:t>
    </dgm:pt>
    <dgm:pt modelId="{E24CCBE8-629C-4E49-A1CC-F348C17B0C18}">
      <dgm:prSet phldrT="[Text]"/>
      <dgm:spPr/>
      <dgm:t>
        <a:bodyPr/>
        <a:lstStyle/>
        <a:p>
          <a:pPr rtl="1"/>
          <a:r>
            <a:rPr lang="en-US" dirty="0" smtClean="0"/>
            <a:t>Gross pathology</a:t>
          </a:r>
          <a:endParaRPr lang="ar-IQ" dirty="0"/>
        </a:p>
      </dgm:t>
    </dgm:pt>
    <dgm:pt modelId="{46386F3F-5D20-4477-AA9E-53138E22094E}" type="parTrans" cxnId="{2549EE6E-B494-4B7B-84D4-DED723AB0679}">
      <dgm:prSet/>
      <dgm:spPr/>
      <dgm:t>
        <a:bodyPr/>
        <a:lstStyle/>
        <a:p>
          <a:pPr rtl="1"/>
          <a:endParaRPr lang="ar-IQ"/>
        </a:p>
      </dgm:t>
    </dgm:pt>
    <dgm:pt modelId="{5E95CCE2-AB7B-409D-9228-6647910FCF42}" type="sibTrans" cxnId="{2549EE6E-B494-4B7B-84D4-DED723AB0679}">
      <dgm:prSet/>
      <dgm:spPr/>
      <dgm:t>
        <a:bodyPr/>
        <a:lstStyle/>
        <a:p>
          <a:pPr rtl="1"/>
          <a:endParaRPr lang="ar-IQ"/>
        </a:p>
      </dgm:t>
    </dgm:pt>
    <dgm:pt modelId="{36DA5715-58BC-4268-B942-DDEB0A90964D}">
      <dgm:prSet phldrT="[Text]"/>
      <dgm:spPr/>
      <dgm:t>
        <a:bodyPr/>
        <a:lstStyle/>
        <a:p>
          <a:pPr rtl="1"/>
          <a:r>
            <a:rPr lang="en-US" dirty="0" smtClean="0"/>
            <a:t>Processing</a:t>
          </a:r>
          <a:endParaRPr lang="ar-IQ" dirty="0"/>
        </a:p>
      </dgm:t>
    </dgm:pt>
    <dgm:pt modelId="{E8C11DAA-FD82-459F-BFED-4E4009B4DD61}" type="parTrans" cxnId="{2F049920-A797-4D65-8EE2-2056CD04C802}">
      <dgm:prSet/>
      <dgm:spPr/>
      <dgm:t>
        <a:bodyPr/>
        <a:lstStyle/>
        <a:p>
          <a:pPr rtl="1"/>
          <a:endParaRPr lang="ar-IQ"/>
        </a:p>
      </dgm:t>
    </dgm:pt>
    <dgm:pt modelId="{7EC130B8-8D09-4B95-BB50-5F14FDFEEA0E}" type="sibTrans" cxnId="{2F049920-A797-4D65-8EE2-2056CD04C802}">
      <dgm:prSet/>
      <dgm:spPr/>
      <dgm:t>
        <a:bodyPr/>
        <a:lstStyle/>
        <a:p>
          <a:pPr rtl="1"/>
          <a:endParaRPr lang="ar-IQ"/>
        </a:p>
      </dgm:t>
    </dgm:pt>
    <dgm:pt modelId="{77372A7F-67BE-48A6-A8CC-418D5662EEB0}">
      <dgm:prSet phldrT="[Text]"/>
      <dgm:spPr/>
      <dgm:t>
        <a:bodyPr/>
        <a:lstStyle/>
        <a:p>
          <a:pPr rtl="1"/>
          <a:r>
            <a:rPr lang="en-US" dirty="0" smtClean="0"/>
            <a:t>Embedding</a:t>
          </a:r>
          <a:endParaRPr lang="ar-IQ" dirty="0"/>
        </a:p>
      </dgm:t>
    </dgm:pt>
    <dgm:pt modelId="{EB86B7EF-4273-407E-B03E-0EB309526DEC}" type="parTrans" cxnId="{C2B25382-C69C-4CD3-BAEB-CABAB1CC797E}">
      <dgm:prSet/>
      <dgm:spPr/>
      <dgm:t>
        <a:bodyPr/>
        <a:lstStyle/>
        <a:p>
          <a:pPr rtl="1"/>
          <a:endParaRPr lang="ar-IQ"/>
        </a:p>
      </dgm:t>
    </dgm:pt>
    <dgm:pt modelId="{54FAEF10-E999-4756-BBA1-B3691F756019}" type="sibTrans" cxnId="{C2B25382-C69C-4CD3-BAEB-CABAB1CC797E}">
      <dgm:prSet/>
      <dgm:spPr/>
      <dgm:t>
        <a:bodyPr/>
        <a:lstStyle/>
        <a:p>
          <a:pPr rtl="1"/>
          <a:endParaRPr lang="ar-IQ"/>
        </a:p>
      </dgm:t>
    </dgm:pt>
    <dgm:pt modelId="{DBBE73C8-3D3D-4C07-AD97-31B3645D66F9}">
      <dgm:prSet/>
      <dgm:spPr/>
      <dgm:t>
        <a:bodyPr/>
        <a:lstStyle/>
        <a:p>
          <a:pPr rtl="1"/>
          <a:r>
            <a:rPr lang="en-US" dirty="0" smtClean="0"/>
            <a:t>Cutting with Microtome</a:t>
          </a:r>
          <a:endParaRPr lang="ar-IQ" dirty="0"/>
        </a:p>
      </dgm:t>
    </dgm:pt>
    <dgm:pt modelId="{C750D02C-E6AF-422C-97B7-5E3E97175D35}" type="parTrans" cxnId="{3012D549-D346-4AF4-8DC5-5E85EFBB6322}">
      <dgm:prSet/>
      <dgm:spPr/>
      <dgm:t>
        <a:bodyPr/>
        <a:lstStyle/>
        <a:p>
          <a:pPr rtl="1"/>
          <a:endParaRPr lang="ar-IQ"/>
        </a:p>
      </dgm:t>
    </dgm:pt>
    <dgm:pt modelId="{E4FB289B-8566-472D-8B88-5054A7FD504D}" type="sibTrans" cxnId="{3012D549-D346-4AF4-8DC5-5E85EFBB6322}">
      <dgm:prSet/>
      <dgm:spPr/>
      <dgm:t>
        <a:bodyPr/>
        <a:lstStyle/>
        <a:p>
          <a:pPr rtl="1"/>
          <a:endParaRPr lang="ar-IQ"/>
        </a:p>
      </dgm:t>
    </dgm:pt>
    <dgm:pt modelId="{C10E3FE2-B94A-4062-89D1-BDD7EB1E1180}">
      <dgm:prSet/>
      <dgm:spPr/>
      <dgm:t>
        <a:bodyPr/>
        <a:lstStyle/>
        <a:p>
          <a:pPr rtl="1"/>
          <a:r>
            <a:rPr lang="en-US" dirty="0" smtClean="0"/>
            <a:t>Mounting</a:t>
          </a:r>
          <a:endParaRPr lang="ar-IQ" dirty="0"/>
        </a:p>
      </dgm:t>
    </dgm:pt>
    <dgm:pt modelId="{CE684ACC-82C2-434C-96C0-D0DED269F6C5}" type="parTrans" cxnId="{61D13AB4-219C-41B2-BA3F-8479595AEC93}">
      <dgm:prSet/>
      <dgm:spPr/>
      <dgm:t>
        <a:bodyPr/>
        <a:lstStyle/>
        <a:p>
          <a:pPr rtl="1"/>
          <a:endParaRPr lang="ar-IQ"/>
        </a:p>
      </dgm:t>
    </dgm:pt>
    <dgm:pt modelId="{61AA9C64-0BFF-4E0A-913E-AC0BD6181BE5}" type="sibTrans" cxnId="{61D13AB4-219C-41B2-BA3F-8479595AEC93}">
      <dgm:prSet/>
      <dgm:spPr/>
      <dgm:t>
        <a:bodyPr/>
        <a:lstStyle/>
        <a:p>
          <a:pPr rtl="1"/>
          <a:endParaRPr lang="ar-IQ"/>
        </a:p>
      </dgm:t>
    </dgm:pt>
    <dgm:pt modelId="{A2134DF7-6CE7-4EE2-88DA-8FA60B3586A4}">
      <dgm:prSet/>
      <dgm:spPr/>
      <dgm:t>
        <a:bodyPr/>
        <a:lstStyle/>
        <a:p>
          <a:pPr rtl="1"/>
          <a:r>
            <a:rPr lang="en-US" dirty="0" smtClean="0"/>
            <a:t>Staining</a:t>
          </a:r>
          <a:endParaRPr lang="ar-IQ" dirty="0"/>
        </a:p>
      </dgm:t>
    </dgm:pt>
    <dgm:pt modelId="{DAD417A0-579C-4741-B341-9C724A6ABB89}" type="parTrans" cxnId="{E419BD9E-E933-4D39-926F-756391B405CD}">
      <dgm:prSet/>
      <dgm:spPr/>
      <dgm:t>
        <a:bodyPr/>
        <a:lstStyle/>
        <a:p>
          <a:pPr rtl="1"/>
          <a:endParaRPr lang="ar-IQ"/>
        </a:p>
      </dgm:t>
    </dgm:pt>
    <dgm:pt modelId="{C57B45F1-FEF9-400A-8058-00711A61DB34}" type="sibTrans" cxnId="{E419BD9E-E933-4D39-926F-756391B405CD}">
      <dgm:prSet/>
      <dgm:spPr/>
      <dgm:t>
        <a:bodyPr/>
        <a:lstStyle/>
        <a:p>
          <a:pPr rtl="1"/>
          <a:endParaRPr lang="ar-IQ"/>
        </a:p>
      </dgm:t>
    </dgm:pt>
    <dgm:pt modelId="{3A78EB3C-AE22-4287-AC51-31B4AFDFF609}">
      <dgm:prSet/>
      <dgm:spPr/>
      <dgm:t>
        <a:bodyPr/>
        <a:lstStyle/>
        <a:p>
          <a:pPr rtl="1"/>
          <a:r>
            <a:rPr lang="en-US" dirty="0" smtClean="0"/>
            <a:t>Cover slip</a:t>
          </a:r>
          <a:endParaRPr lang="ar-IQ" dirty="0"/>
        </a:p>
      </dgm:t>
    </dgm:pt>
    <dgm:pt modelId="{9F3DFF80-0003-42F9-A8E2-32CEE249C656}" type="parTrans" cxnId="{3999FB0B-D196-4082-9A91-E25E96A50197}">
      <dgm:prSet/>
      <dgm:spPr/>
      <dgm:t>
        <a:bodyPr/>
        <a:lstStyle/>
        <a:p>
          <a:pPr rtl="1"/>
          <a:endParaRPr lang="ar-IQ"/>
        </a:p>
      </dgm:t>
    </dgm:pt>
    <dgm:pt modelId="{A1824AF6-2706-4511-B958-762B48A0C00E}" type="sibTrans" cxnId="{3999FB0B-D196-4082-9A91-E25E96A50197}">
      <dgm:prSet/>
      <dgm:spPr/>
      <dgm:t>
        <a:bodyPr/>
        <a:lstStyle/>
        <a:p>
          <a:pPr rtl="1"/>
          <a:endParaRPr lang="ar-IQ"/>
        </a:p>
      </dgm:t>
    </dgm:pt>
    <dgm:pt modelId="{F280E9D6-06CA-4252-B029-6FFB0D1CA05C}" type="pres">
      <dgm:prSet presAssocID="{BAD52C85-0A86-49E3-8164-4E53CB2506D5}" presName="diagram" presStyleCnt="0">
        <dgm:presLayoutVars>
          <dgm:dir/>
          <dgm:resizeHandles val="exact"/>
        </dgm:presLayoutVars>
      </dgm:prSet>
      <dgm:spPr/>
      <dgm:t>
        <a:bodyPr/>
        <a:lstStyle/>
        <a:p>
          <a:pPr rtl="1"/>
          <a:endParaRPr lang="ar-IQ"/>
        </a:p>
      </dgm:t>
    </dgm:pt>
    <dgm:pt modelId="{41C519FA-BA3C-463A-96D4-19B9C55A255C}" type="pres">
      <dgm:prSet presAssocID="{777F4197-0F84-4963-A6BA-51E4D964B482}" presName="node" presStyleLbl="node1" presStyleIdx="0" presStyleCnt="9" custScaleY="81971" custLinFactNeighborX="2838" custLinFactNeighborY="-17049">
        <dgm:presLayoutVars>
          <dgm:bulletEnabled val="1"/>
        </dgm:presLayoutVars>
      </dgm:prSet>
      <dgm:spPr/>
      <dgm:t>
        <a:bodyPr/>
        <a:lstStyle/>
        <a:p>
          <a:pPr rtl="1"/>
          <a:endParaRPr lang="ar-IQ"/>
        </a:p>
      </dgm:t>
    </dgm:pt>
    <dgm:pt modelId="{E0C99625-E3F6-465A-A4C4-F5A26BF36979}" type="pres">
      <dgm:prSet presAssocID="{581E6D11-AAB7-4105-B50C-B6AB107333B4}" presName="sibTrans" presStyleLbl="sibTrans2D1" presStyleIdx="0" presStyleCnt="8"/>
      <dgm:spPr/>
      <dgm:t>
        <a:bodyPr/>
        <a:lstStyle/>
        <a:p>
          <a:pPr rtl="1"/>
          <a:endParaRPr lang="ar-IQ"/>
        </a:p>
      </dgm:t>
    </dgm:pt>
    <dgm:pt modelId="{B6869C20-B0DF-40A7-8709-D901F9292352}" type="pres">
      <dgm:prSet presAssocID="{581E6D11-AAB7-4105-B50C-B6AB107333B4}" presName="connectorText" presStyleLbl="sibTrans2D1" presStyleIdx="0" presStyleCnt="8"/>
      <dgm:spPr/>
      <dgm:t>
        <a:bodyPr/>
        <a:lstStyle/>
        <a:p>
          <a:pPr rtl="1"/>
          <a:endParaRPr lang="ar-IQ"/>
        </a:p>
      </dgm:t>
    </dgm:pt>
    <dgm:pt modelId="{98A6997A-172B-49E4-B8A8-6219FA50C382}" type="pres">
      <dgm:prSet presAssocID="{519740BE-083C-4043-B851-C0961D6CF46B}" presName="node" presStyleLbl="node1" presStyleIdx="1" presStyleCnt="9" custScaleY="79761" custLinFactNeighborX="-7100" custLinFactNeighborY="-18154">
        <dgm:presLayoutVars>
          <dgm:bulletEnabled val="1"/>
        </dgm:presLayoutVars>
      </dgm:prSet>
      <dgm:spPr/>
      <dgm:t>
        <a:bodyPr/>
        <a:lstStyle/>
        <a:p>
          <a:pPr rtl="1"/>
          <a:endParaRPr lang="ar-IQ"/>
        </a:p>
      </dgm:t>
    </dgm:pt>
    <dgm:pt modelId="{B862DA1C-2617-4D1F-9645-71B597DDBEF8}" type="pres">
      <dgm:prSet presAssocID="{C31B1C58-A0BB-436A-8660-429373590BFD}" presName="sibTrans" presStyleLbl="sibTrans2D1" presStyleIdx="1" presStyleCnt="8"/>
      <dgm:spPr/>
      <dgm:t>
        <a:bodyPr/>
        <a:lstStyle/>
        <a:p>
          <a:pPr rtl="1"/>
          <a:endParaRPr lang="ar-IQ"/>
        </a:p>
      </dgm:t>
    </dgm:pt>
    <dgm:pt modelId="{1F6EC2F7-08C5-43BA-B670-DFA706667818}" type="pres">
      <dgm:prSet presAssocID="{C31B1C58-A0BB-436A-8660-429373590BFD}" presName="connectorText" presStyleLbl="sibTrans2D1" presStyleIdx="1" presStyleCnt="8"/>
      <dgm:spPr/>
      <dgm:t>
        <a:bodyPr/>
        <a:lstStyle/>
        <a:p>
          <a:pPr rtl="1"/>
          <a:endParaRPr lang="ar-IQ"/>
        </a:p>
      </dgm:t>
    </dgm:pt>
    <dgm:pt modelId="{C77993BF-F1B2-4E3C-B9C4-73005E802121}" type="pres">
      <dgm:prSet presAssocID="{E24CCBE8-629C-4E49-A1CC-F348C17B0C18}" presName="node" presStyleLbl="node1" presStyleIdx="2" presStyleCnt="9" custLinFactNeighborX="-10694" custLinFactNeighborY="-8034">
        <dgm:presLayoutVars>
          <dgm:bulletEnabled val="1"/>
        </dgm:presLayoutVars>
      </dgm:prSet>
      <dgm:spPr/>
      <dgm:t>
        <a:bodyPr/>
        <a:lstStyle/>
        <a:p>
          <a:pPr rtl="1"/>
          <a:endParaRPr lang="ar-IQ"/>
        </a:p>
      </dgm:t>
    </dgm:pt>
    <dgm:pt modelId="{99ABAD19-B622-4BCF-8BD2-71CB42345C47}" type="pres">
      <dgm:prSet presAssocID="{5E95CCE2-AB7B-409D-9228-6647910FCF42}" presName="sibTrans" presStyleLbl="sibTrans2D1" presStyleIdx="2" presStyleCnt="8"/>
      <dgm:spPr/>
      <dgm:t>
        <a:bodyPr/>
        <a:lstStyle/>
        <a:p>
          <a:pPr rtl="1"/>
          <a:endParaRPr lang="ar-IQ"/>
        </a:p>
      </dgm:t>
    </dgm:pt>
    <dgm:pt modelId="{4E067A96-D28D-4340-8247-2C244623C34F}" type="pres">
      <dgm:prSet presAssocID="{5E95CCE2-AB7B-409D-9228-6647910FCF42}" presName="connectorText" presStyleLbl="sibTrans2D1" presStyleIdx="2" presStyleCnt="8"/>
      <dgm:spPr/>
      <dgm:t>
        <a:bodyPr/>
        <a:lstStyle/>
        <a:p>
          <a:pPr rtl="1"/>
          <a:endParaRPr lang="ar-IQ"/>
        </a:p>
      </dgm:t>
    </dgm:pt>
    <dgm:pt modelId="{5016DA14-9194-4A93-898B-17DE3B68F12F}" type="pres">
      <dgm:prSet presAssocID="{36DA5715-58BC-4268-B942-DDEB0A90964D}" presName="node" presStyleLbl="node1" presStyleIdx="3" presStyleCnt="9" custScaleY="68279" custLinFactNeighborX="-10694" custLinFactNeighborY="-58384">
        <dgm:presLayoutVars>
          <dgm:bulletEnabled val="1"/>
        </dgm:presLayoutVars>
      </dgm:prSet>
      <dgm:spPr/>
      <dgm:t>
        <a:bodyPr/>
        <a:lstStyle/>
        <a:p>
          <a:pPr rtl="1"/>
          <a:endParaRPr lang="ar-IQ"/>
        </a:p>
      </dgm:t>
    </dgm:pt>
    <dgm:pt modelId="{E6CDC335-A545-4CE4-A7DA-D925196F5A41}" type="pres">
      <dgm:prSet presAssocID="{7EC130B8-8D09-4B95-BB50-5F14FDFEEA0E}" presName="sibTrans" presStyleLbl="sibTrans2D1" presStyleIdx="3" presStyleCnt="8"/>
      <dgm:spPr/>
      <dgm:t>
        <a:bodyPr/>
        <a:lstStyle/>
        <a:p>
          <a:pPr rtl="1"/>
          <a:endParaRPr lang="ar-IQ"/>
        </a:p>
      </dgm:t>
    </dgm:pt>
    <dgm:pt modelId="{4E4B649B-E64C-40E6-A587-C07AB28D916A}" type="pres">
      <dgm:prSet presAssocID="{7EC130B8-8D09-4B95-BB50-5F14FDFEEA0E}" presName="connectorText" presStyleLbl="sibTrans2D1" presStyleIdx="3" presStyleCnt="8"/>
      <dgm:spPr/>
      <dgm:t>
        <a:bodyPr/>
        <a:lstStyle/>
        <a:p>
          <a:pPr rtl="1"/>
          <a:endParaRPr lang="ar-IQ"/>
        </a:p>
      </dgm:t>
    </dgm:pt>
    <dgm:pt modelId="{6845817E-48C4-4404-B2A9-828F71811A41}" type="pres">
      <dgm:prSet presAssocID="{77372A7F-67BE-48A6-A8CC-418D5662EEB0}" presName="node" presStyleLbl="node1" presStyleIdx="4" presStyleCnt="9" custScaleY="57705" custLinFactX="29306" custLinFactNeighborX="100000" custLinFactNeighborY="31496">
        <dgm:presLayoutVars>
          <dgm:bulletEnabled val="1"/>
        </dgm:presLayoutVars>
      </dgm:prSet>
      <dgm:spPr/>
      <dgm:t>
        <a:bodyPr/>
        <a:lstStyle/>
        <a:p>
          <a:pPr rtl="1"/>
          <a:endParaRPr lang="ar-IQ"/>
        </a:p>
      </dgm:t>
    </dgm:pt>
    <dgm:pt modelId="{1687E2C7-6186-4708-B6E9-E636B5F30991}" type="pres">
      <dgm:prSet presAssocID="{54FAEF10-E999-4756-BBA1-B3691F756019}" presName="sibTrans" presStyleLbl="sibTrans2D1" presStyleIdx="4" presStyleCnt="8"/>
      <dgm:spPr/>
      <dgm:t>
        <a:bodyPr/>
        <a:lstStyle/>
        <a:p>
          <a:pPr rtl="1"/>
          <a:endParaRPr lang="ar-IQ"/>
        </a:p>
      </dgm:t>
    </dgm:pt>
    <dgm:pt modelId="{885B4B65-38D0-46F5-B909-8167C436BAB6}" type="pres">
      <dgm:prSet presAssocID="{54FAEF10-E999-4756-BBA1-B3691F756019}" presName="connectorText" presStyleLbl="sibTrans2D1" presStyleIdx="4" presStyleCnt="8"/>
      <dgm:spPr/>
      <dgm:t>
        <a:bodyPr/>
        <a:lstStyle/>
        <a:p>
          <a:pPr rtl="1"/>
          <a:endParaRPr lang="ar-IQ"/>
        </a:p>
      </dgm:t>
    </dgm:pt>
    <dgm:pt modelId="{6BD2B276-82EF-4D9D-A56F-528A013C5263}" type="pres">
      <dgm:prSet presAssocID="{DBBE73C8-3D3D-4C07-AD97-31B3645D66F9}" presName="node" presStyleLbl="node1" presStyleIdx="5" presStyleCnt="9" custLinFactX="100000" custLinFactY="47811" custLinFactNeighborX="169306" custLinFactNeighborY="100000">
        <dgm:presLayoutVars>
          <dgm:bulletEnabled val="1"/>
        </dgm:presLayoutVars>
      </dgm:prSet>
      <dgm:spPr/>
      <dgm:t>
        <a:bodyPr/>
        <a:lstStyle/>
        <a:p>
          <a:pPr rtl="1"/>
          <a:endParaRPr lang="ar-IQ"/>
        </a:p>
      </dgm:t>
    </dgm:pt>
    <dgm:pt modelId="{7853772C-9248-4BB4-84EB-D56FDE61BE44}" type="pres">
      <dgm:prSet presAssocID="{E4FB289B-8566-472D-8B88-5054A7FD504D}" presName="sibTrans" presStyleLbl="sibTrans2D1" presStyleIdx="5" presStyleCnt="8"/>
      <dgm:spPr/>
      <dgm:t>
        <a:bodyPr/>
        <a:lstStyle/>
        <a:p>
          <a:pPr rtl="1"/>
          <a:endParaRPr lang="ar-IQ"/>
        </a:p>
      </dgm:t>
    </dgm:pt>
    <dgm:pt modelId="{4D340C48-6036-49B2-8EE9-A085867DEC77}" type="pres">
      <dgm:prSet presAssocID="{E4FB289B-8566-472D-8B88-5054A7FD504D}" presName="connectorText" presStyleLbl="sibTrans2D1" presStyleIdx="5" presStyleCnt="8"/>
      <dgm:spPr/>
      <dgm:t>
        <a:bodyPr/>
        <a:lstStyle/>
        <a:p>
          <a:pPr rtl="1"/>
          <a:endParaRPr lang="ar-IQ"/>
        </a:p>
      </dgm:t>
    </dgm:pt>
    <dgm:pt modelId="{F0171613-ABBF-4B01-91BC-F842977C0276}" type="pres">
      <dgm:prSet presAssocID="{C10E3FE2-B94A-4062-89D1-BDD7EB1E1180}" presName="node" presStyleLbl="node1" presStyleIdx="6" presStyleCnt="9" custScaleY="57703" custLinFactX="39244" custLinFactNeighborX="100000" custLinFactNeighborY="-2995">
        <dgm:presLayoutVars>
          <dgm:bulletEnabled val="1"/>
        </dgm:presLayoutVars>
      </dgm:prSet>
      <dgm:spPr/>
      <dgm:t>
        <a:bodyPr/>
        <a:lstStyle/>
        <a:p>
          <a:pPr rtl="1"/>
          <a:endParaRPr lang="ar-IQ"/>
        </a:p>
      </dgm:t>
    </dgm:pt>
    <dgm:pt modelId="{2D08C3EF-E021-45FB-ACD2-8C7F3D5F8393}" type="pres">
      <dgm:prSet presAssocID="{61AA9C64-0BFF-4E0A-913E-AC0BD6181BE5}" presName="sibTrans" presStyleLbl="sibTrans2D1" presStyleIdx="6" presStyleCnt="8"/>
      <dgm:spPr/>
      <dgm:t>
        <a:bodyPr/>
        <a:lstStyle/>
        <a:p>
          <a:pPr rtl="1"/>
          <a:endParaRPr lang="ar-IQ"/>
        </a:p>
      </dgm:t>
    </dgm:pt>
    <dgm:pt modelId="{7D753AB2-729D-4EDA-8923-F6E875A980CC}" type="pres">
      <dgm:prSet presAssocID="{61AA9C64-0BFF-4E0A-913E-AC0BD6181BE5}" presName="connectorText" presStyleLbl="sibTrans2D1" presStyleIdx="6" presStyleCnt="8"/>
      <dgm:spPr/>
      <dgm:t>
        <a:bodyPr/>
        <a:lstStyle/>
        <a:p>
          <a:pPr rtl="1"/>
          <a:endParaRPr lang="ar-IQ"/>
        </a:p>
      </dgm:t>
    </dgm:pt>
    <dgm:pt modelId="{5716A78A-84D7-4783-B8BB-C629CCEB4CE2}" type="pres">
      <dgm:prSet presAssocID="{A2134DF7-6CE7-4EE2-88DA-8FA60B3586A4}" presName="node" presStyleLbl="node1" presStyleIdx="7" presStyleCnt="9" custScaleY="47130" custLinFactX="-33990" custLinFactNeighborX="-100000" custLinFactNeighborY="-8281">
        <dgm:presLayoutVars>
          <dgm:bulletEnabled val="1"/>
        </dgm:presLayoutVars>
      </dgm:prSet>
      <dgm:spPr/>
      <dgm:t>
        <a:bodyPr/>
        <a:lstStyle/>
        <a:p>
          <a:pPr rtl="1"/>
          <a:endParaRPr lang="ar-IQ"/>
        </a:p>
      </dgm:t>
    </dgm:pt>
    <dgm:pt modelId="{EA054FF8-9DA5-44E2-AC30-D55CDDEC7859}" type="pres">
      <dgm:prSet presAssocID="{C57B45F1-FEF9-400A-8058-00711A61DB34}" presName="sibTrans" presStyleLbl="sibTrans2D1" presStyleIdx="7" presStyleCnt="8"/>
      <dgm:spPr/>
      <dgm:t>
        <a:bodyPr/>
        <a:lstStyle/>
        <a:p>
          <a:pPr rtl="1"/>
          <a:endParaRPr lang="ar-IQ"/>
        </a:p>
      </dgm:t>
    </dgm:pt>
    <dgm:pt modelId="{55600D1C-6E93-4792-9A2A-9BD291AC96E7}" type="pres">
      <dgm:prSet presAssocID="{C57B45F1-FEF9-400A-8058-00711A61DB34}" presName="connectorText" presStyleLbl="sibTrans2D1" presStyleIdx="7" presStyleCnt="8"/>
      <dgm:spPr/>
      <dgm:t>
        <a:bodyPr/>
        <a:lstStyle/>
        <a:p>
          <a:pPr rtl="1"/>
          <a:endParaRPr lang="ar-IQ"/>
        </a:p>
      </dgm:t>
    </dgm:pt>
    <dgm:pt modelId="{5CF5898A-608E-47CD-AB09-74B55623B764}" type="pres">
      <dgm:prSet presAssocID="{3A78EB3C-AE22-4287-AC51-31B4AFDFF609}" presName="node" presStyleLbl="node1" presStyleIdx="8" presStyleCnt="9" custScaleY="57702" custLinFactX="-100000" custLinFactY="-45746" custLinFactNeighborX="-173990" custLinFactNeighborY="-100000">
        <dgm:presLayoutVars>
          <dgm:bulletEnabled val="1"/>
        </dgm:presLayoutVars>
      </dgm:prSet>
      <dgm:spPr/>
      <dgm:t>
        <a:bodyPr/>
        <a:lstStyle/>
        <a:p>
          <a:pPr rtl="1"/>
          <a:endParaRPr lang="ar-IQ"/>
        </a:p>
      </dgm:t>
    </dgm:pt>
  </dgm:ptLst>
  <dgm:cxnLst>
    <dgm:cxn modelId="{2549EE6E-B494-4B7B-84D4-DED723AB0679}" srcId="{BAD52C85-0A86-49E3-8164-4E53CB2506D5}" destId="{E24CCBE8-629C-4E49-A1CC-F348C17B0C18}" srcOrd="2" destOrd="0" parTransId="{46386F3F-5D20-4477-AA9E-53138E22094E}" sibTransId="{5E95CCE2-AB7B-409D-9228-6647910FCF42}"/>
    <dgm:cxn modelId="{E419BD9E-E933-4D39-926F-756391B405CD}" srcId="{BAD52C85-0A86-49E3-8164-4E53CB2506D5}" destId="{A2134DF7-6CE7-4EE2-88DA-8FA60B3586A4}" srcOrd="7" destOrd="0" parTransId="{DAD417A0-579C-4741-B341-9C724A6ABB89}" sibTransId="{C57B45F1-FEF9-400A-8058-00711A61DB34}"/>
    <dgm:cxn modelId="{3012D549-D346-4AF4-8DC5-5E85EFBB6322}" srcId="{BAD52C85-0A86-49E3-8164-4E53CB2506D5}" destId="{DBBE73C8-3D3D-4C07-AD97-31B3645D66F9}" srcOrd="5" destOrd="0" parTransId="{C750D02C-E6AF-422C-97B7-5E3E97175D35}" sibTransId="{E4FB289B-8566-472D-8B88-5054A7FD504D}"/>
    <dgm:cxn modelId="{47AADEAB-E13B-4598-A464-B2C418FEAAFA}" type="presOf" srcId="{519740BE-083C-4043-B851-C0961D6CF46B}" destId="{98A6997A-172B-49E4-B8A8-6219FA50C382}" srcOrd="0" destOrd="0" presId="urn:microsoft.com/office/officeart/2005/8/layout/process5"/>
    <dgm:cxn modelId="{88CB3821-9F80-4351-B332-94A4CCFC1A67}" type="presOf" srcId="{C31B1C58-A0BB-436A-8660-429373590BFD}" destId="{B862DA1C-2617-4D1F-9645-71B597DDBEF8}" srcOrd="0" destOrd="0" presId="urn:microsoft.com/office/officeart/2005/8/layout/process5"/>
    <dgm:cxn modelId="{DA9DD750-2E1A-4950-BC64-9F2AC68329BC}" srcId="{BAD52C85-0A86-49E3-8164-4E53CB2506D5}" destId="{519740BE-083C-4043-B851-C0961D6CF46B}" srcOrd="1" destOrd="0" parTransId="{132E0960-749F-4FDE-8114-C3BC1FE96D49}" sibTransId="{C31B1C58-A0BB-436A-8660-429373590BFD}"/>
    <dgm:cxn modelId="{E4EF9E92-100C-4E49-AF9A-4B8668E3FB8A}" type="presOf" srcId="{7EC130B8-8D09-4B95-BB50-5F14FDFEEA0E}" destId="{4E4B649B-E64C-40E6-A587-C07AB28D916A}" srcOrd="1" destOrd="0" presId="urn:microsoft.com/office/officeart/2005/8/layout/process5"/>
    <dgm:cxn modelId="{C2B25382-C69C-4CD3-BAEB-CABAB1CC797E}" srcId="{BAD52C85-0A86-49E3-8164-4E53CB2506D5}" destId="{77372A7F-67BE-48A6-A8CC-418D5662EEB0}" srcOrd="4" destOrd="0" parTransId="{EB86B7EF-4273-407E-B03E-0EB309526DEC}" sibTransId="{54FAEF10-E999-4756-BBA1-B3691F756019}"/>
    <dgm:cxn modelId="{2881E707-4547-4E6C-BB67-29C680E08A27}" type="presOf" srcId="{54FAEF10-E999-4756-BBA1-B3691F756019}" destId="{1687E2C7-6186-4708-B6E9-E636B5F30991}" srcOrd="0" destOrd="0" presId="urn:microsoft.com/office/officeart/2005/8/layout/process5"/>
    <dgm:cxn modelId="{A7CBEDBC-B8F4-4397-856A-B1EF4A578027}" type="presOf" srcId="{DBBE73C8-3D3D-4C07-AD97-31B3645D66F9}" destId="{6BD2B276-82EF-4D9D-A56F-528A013C5263}" srcOrd="0" destOrd="0" presId="urn:microsoft.com/office/officeart/2005/8/layout/process5"/>
    <dgm:cxn modelId="{12F12BA0-6449-4D3C-8740-0563D1665ED5}" type="presOf" srcId="{E4FB289B-8566-472D-8B88-5054A7FD504D}" destId="{4D340C48-6036-49B2-8EE9-A085867DEC77}" srcOrd="1" destOrd="0" presId="urn:microsoft.com/office/officeart/2005/8/layout/process5"/>
    <dgm:cxn modelId="{3999FB0B-D196-4082-9A91-E25E96A50197}" srcId="{BAD52C85-0A86-49E3-8164-4E53CB2506D5}" destId="{3A78EB3C-AE22-4287-AC51-31B4AFDFF609}" srcOrd="8" destOrd="0" parTransId="{9F3DFF80-0003-42F9-A8E2-32CEE249C656}" sibTransId="{A1824AF6-2706-4511-B958-762B48A0C00E}"/>
    <dgm:cxn modelId="{0C2F8CBC-6351-414D-A387-1C3BCB8EB3B1}" type="presOf" srcId="{61AA9C64-0BFF-4E0A-913E-AC0BD6181BE5}" destId="{2D08C3EF-E021-45FB-ACD2-8C7F3D5F8393}" srcOrd="0" destOrd="0" presId="urn:microsoft.com/office/officeart/2005/8/layout/process5"/>
    <dgm:cxn modelId="{62351F0B-B188-4301-8CDB-6C84E8441DE8}" type="presOf" srcId="{7EC130B8-8D09-4B95-BB50-5F14FDFEEA0E}" destId="{E6CDC335-A545-4CE4-A7DA-D925196F5A41}" srcOrd="0" destOrd="0" presId="urn:microsoft.com/office/officeart/2005/8/layout/process5"/>
    <dgm:cxn modelId="{08B256DC-6D9D-4397-AAB8-6897A18DCE52}" type="presOf" srcId="{36DA5715-58BC-4268-B942-DDEB0A90964D}" destId="{5016DA14-9194-4A93-898B-17DE3B68F12F}" srcOrd="0" destOrd="0" presId="urn:microsoft.com/office/officeart/2005/8/layout/process5"/>
    <dgm:cxn modelId="{D225CC2F-EEAC-4C6E-B956-B4A8E6865168}" type="presOf" srcId="{581E6D11-AAB7-4105-B50C-B6AB107333B4}" destId="{B6869C20-B0DF-40A7-8709-D901F9292352}" srcOrd="1" destOrd="0" presId="urn:microsoft.com/office/officeart/2005/8/layout/process5"/>
    <dgm:cxn modelId="{5DDCC2FE-28D3-4C60-AD60-67D32A9B71A6}" type="presOf" srcId="{C10E3FE2-B94A-4062-89D1-BDD7EB1E1180}" destId="{F0171613-ABBF-4B01-91BC-F842977C0276}" srcOrd="0" destOrd="0" presId="urn:microsoft.com/office/officeart/2005/8/layout/process5"/>
    <dgm:cxn modelId="{49D0EAE6-B62D-4012-BF41-31A136C5279C}" type="presOf" srcId="{A2134DF7-6CE7-4EE2-88DA-8FA60B3586A4}" destId="{5716A78A-84D7-4783-B8BB-C629CCEB4CE2}" srcOrd="0" destOrd="0" presId="urn:microsoft.com/office/officeart/2005/8/layout/process5"/>
    <dgm:cxn modelId="{2A4E2402-B6F7-48DD-9EFA-B12A00AB0E2C}" type="presOf" srcId="{C57B45F1-FEF9-400A-8058-00711A61DB34}" destId="{55600D1C-6E93-4792-9A2A-9BD291AC96E7}" srcOrd="1" destOrd="0" presId="urn:microsoft.com/office/officeart/2005/8/layout/process5"/>
    <dgm:cxn modelId="{5D9B5D2C-76BE-47E7-BE10-F9EDE53AA15F}" type="presOf" srcId="{77372A7F-67BE-48A6-A8CC-418D5662EEB0}" destId="{6845817E-48C4-4404-B2A9-828F71811A41}" srcOrd="0" destOrd="0" presId="urn:microsoft.com/office/officeart/2005/8/layout/process5"/>
    <dgm:cxn modelId="{8D86CF5E-83DC-4679-A62D-352CCBDC02A1}" type="presOf" srcId="{E4FB289B-8566-472D-8B88-5054A7FD504D}" destId="{7853772C-9248-4BB4-84EB-D56FDE61BE44}" srcOrd="0" destOrd="0" presId="urn:microsoft.com/office/officeart/2005/8/layout/process5"/>
    <dgm:cxn modelId="{9B4715E5-1FAC-4507-B7EA-46810686E60D}" type="presOf" srcId="{5E95CCE2-AB7B-409D-9228-6647910FCF42}" destId="{4E067A96-D28D-4340-8247-2C244623C34F}" srcOrd="1" destOrd="0" presId="urn:microsoft.com/office/officeart/2005/8/layout/process5"/>
    <dgm:cxn modelId="{FCFA7B75-57BC-4AB4-B3BB-930FC0DDF3F0}" type="presOf" srcId="{C31B1C58-A0BB-436A-8660-429373590BFD}" destId="{1F6EC2F7-08C5-43BA-B670-DFA706667818}" srcOrd="1" destOrd="0" presId="urn:microsoft.com/office/officeart/2005/8/layout/process5"/>
    <dgm:cxn modelId="{2F049920-A797-4D65-8EE2-2056CD04C802}" srcId="{BAD52C85-0A86-49E3-8164-4E53CB2506D5}" destId="{36DA5715-58BC-4268-B942-DDEB0A90964D}" srcOrd="3" destOrd="0" parTransId="{E8C11DAA-FD82-459F-BFED-4E4009B4DD61}" sibTransId="{7EC130B8-8D09-4B95-BB50-5F14FDFEEA0E}"/>
    <dgm:cxn modelId="{9B740F50-72BB-4658-8805-27D5093B097A}" type="presOf" srcId="{3A78EB3C-AE22-4287-AC51-31B4AFDFF609}" destId="{5CF5898A-608E-47CD-AB09-74B55623B764}" srcOrd="0" destOrd="0" presId="urn:microsoft.com/office/officeart/2005/8/layout/process5"/>
    <dgm:cxn modelId="{61D13AB4-219C-41B2-BA3F-8479595AEC93}" srcId="{BAD52C85-0A86-49E3-8164-4E53CB2506D5}" destId="{C10E3FE2-B94A-4062-89D1-BDD7EB1E1180}" srcOrd="6" destOrd="0" parTransId="{CE684ACC-82C2-434C-96C0-D0DED269F6C5}" sibTransId="{61AA9C64-0BFF-4E0A-913E-AC0BD6181BE5}"/>
    <dgm:cxn modelId="{94F8B6E3-6746-4AB6-8890-32B7ED9052EA}" type="presOf" srcId="{777F4197-0F84-4963-A6BA-51E4D964B482}" destId="{41C519FA-BA3C-463A-96D4-19B9C55A255C}" srcOrd="0" destOrd="0" presId="urn:microsoft.com/office/officeart/2005/8/layout/process5"/>
    <dgm:cxn modelId="{726FFCF2-A91F-4D2E-BC50-E19D7DB143DB}" srcId="{BAD52C85-0A86-49E3-8164-4E53CB2506D5}" destId="{777F4197-0F84-4963-A6BA-51E4D964B482}" srcOrd="0" destOrd="0" parTransId="{F9CAAB26-967C-4275-8E31-606ADCFDCCE5}" sibTransId="{581E6D11-AAB7-4105-B50C-B6AB107333B4}"/>
    <dgm:cxn modelId="{BEA0DF81-3113-4850-A61A-FAA08D5EEF24}" type="presOf" srcId="{5E95CCE2-AB7B-409D-9228-6647910FCF42}" destId="{99ABAD19-B622-4BCF-8BD2-71CB42345C47}" srcOrd="0" destOrd="0" presId="urn:microsoft.com/office/officeart/2005/8/layout/process5"/>
    <dgm:cxn modelId="{18B4A10A-C890-4CB5-977F-C56BB7860EB2}" type="presOf" srcId="{61AA9C64-0BFF-4E0A-913E-AC0BD6181BE5}" destId="{7D753AB2-729D-4EDA-8923-F6E875A980CC}" srcOrd="1" destOrd="0" presId="urn:microsoft.com/office/officeart/2005/8/layout/process5"/>
    <dgm:cxn modelId="{57EA9034-C682-44B6-AD06-A334F39D7BCC}" type="presOf" srcId="{54FAEF10-E999-4756-BBA1-B3691F756019}" destId="{885B4B65-38D0-46F5-B909-8167C436BAB6}" srcOrd="1" destOrd="0" presId="urn:microsoft.com/office/officeart/2005/8/layout/process5"/>
    <dgm:cxn modelId="{45BE9323-7040-4848-891F-39576649FE34}" type="presOf" srcId="{581E6D11-AAB7-4105-B50C-B6AB107333B4}" destId="{E0C99625-E3F6-465A-A4C4-F5A26BF36979}" srcOrd="0" destOrd="0" presId="urn:microsoft.com/office/officeart/2005/8/layout/process5"/>
    <dgm:cxn modelId="{69588089-5B5A-45E0-B862-5442CE1D3F51}" type="presOf" srcId="{C57B45F1-FEF9-400A-8058-00711A61DB34}" destId="{EA054FF8-9DA5-44E2-AC30-D55CDDEC7859}" srcOrd="0" destOrd="0" presId="urn:microsoft.com/office/officeart/2005/8/layout/process5"/>
    <dgm:cxn modelId="{E7B864CF-8C11-4F4C-85F8-25E7538AE396}" type="presOf" srcId="{BAD52C85-0A86-49E3-8164-4E53CB2506D5}" destId="{F280E9D6-06CA-4252-B029-6FFB0D1CA05C}" srcOrd="0" destOrd="0" presId="urn:microsoft.com/office/officeart/2005/8/layout/process5"/>
    <dgm:cxn modelId="{33BBC432-D6EA-49BB-9775-22D0B53B65FD}" type="presOf" srcId="{E24CCBE8-629C-4E49-A1CC-F348C17B0C18}" destId="{C77993BF-F1B2-4E3C-B9C4-73005E802121}" srcOrd="0" destOrd="0" presId="urn:microsoft.com/office/officeart/2005/8/layout/process5"/>
    <dgm:cxn modelId="{EDC9A4BE-E173-4A64-91AA-DB5F38AD9903}" type="presParOf" srcId="{F280E9D6-06CA-4252-B029-6FFB0D1CA05C}" destId="{41C519FA-BA3C-463A-96D4-19B9C55A255C}" srcOrd="0" destOrd="0" presId="urn:microsoft.com/office/officeart/2005/8/layout/process5"/>
    <dgm:cxn modelId="{4A0080E2-9335-4B20-B3D8-100EF73416B5}" type="presParOf" srcId="{F280E9D6-06CA-4252-B029-6FFB0D1CA05C}" destId="{E0C99625-E3F6-465A-A4C4-F5A26BF36979}" srcOrd="1" destOrd="0" presId="urn:microsoft.com/office/officeart/2005/8/layout/process5"/>
    <dgm:cxn modelId="{D10242D9-1F3E-4AFD-AF9A-E29244ACBC7C}" type="presParOf" srcId="{E0C99625-E3F6-465A-A4C4-F5A26BF36979}" destId="{B6869C20-B0DF-40A7-8709-D901F9292352}" srcOrd="0" destOrd="0" presId="urn:microsoft.com/office/officeart/2005/8/layout/process5"/>
    <dgm:cxn modelId="{1702FDFC-E5F0-41D4-B6CB-79AD25A82BF2}" type="presParOf" srcId="{F280E9D6-06CA-4252-B029-6FFB0D1CA05C}" destId="{98A6997A-172B-49E4-B8A8-6219FA50C382}" srcOrd="2" destOrd="0" presId="urn:microsoft.com/office/officeart/2005/8/layout/process5"/>
    <dgm:cxn modelId="{2EC0B03B-484B-4965-B1BA-1975B5C01C7D}" type="presParOf" srcId="{F280E9D6-06CA-4252-B029-6FFB0D1CA05C}" destId="{B862DA1C-2617-4D1F-9645-71B597DDBEF8}" srcOrd="3" destOrd="0" presId="urn:microsoft.com/office/officeart/2005/8/layout/process5"/>
    <dgm:cxn modelId="{F175905E-3002-4162-B5E8-CFDF3E0A8A77}" type="presParOf" srcId="{B862DA1C-2617-4D1F-9645-71B597DDBEF8}" destId="{1F6EC2F7-08C5-43BA-B670-DFA706667818}" srcOrd="0" destOrd="0" presId="urn:microsoft.com/office/officeart/2005/8/layout/process5"/>
    <dgm:cxn modelId="{898E067A-9675-4679-BE52-A1F6CEE64BF5}" type="presParOf" srcId="{F280E9D6-06CA-4252-B029-6FFB0D1CA05C}" destId="{C77993BF-F1B2-4E3C-B9C4-73005E802121}" srcOrd="4" destOrd="0" presId="urn:microsoft.com/office/officeart/2005/8/layout/process5"/>
    <dgm:cxn modelId="{80FCC04F-280E-4586-8F19-24F2B529E74C}" type="presParOf" srcId="{F280E9D6-06CA-4252-B029-6FFB0D1CA05C}" destId="{99ABAD19-B622-4BCF-8BD2-71CB42345C47}" srcOrd="5" destOrd="0" presId="urn:microsoft.com/office/officeart/2005/8/layout/process5"/>
    <dgm:cxn modelId="{D2B6BD8B-E2B5-478A-BFB3-8D3B163F2714}" type="presParOf" srcId="{99ABAD19-B622-4BCF-8BD2-71CB42345C47}" destId="{4E067A96-D28D-4340-8247-2C244623C34F}" srcOrd="0" destOrd="0" presId="urn:microsoft.com/office/officeart/2005/8/layout/process5"/>
    <dgm:cxn modelId="{909203D6-458D-4209-A483-35F568A80526}" type="presParOf" srcId="{F280E9D6-06CA-4252-B029-6FFB0D1CA05C}" destId="{5016DA14-9194-4A93-898B-17DE3B68F12F}" srcOrd="6" destOrd="0" presId="urn:microsoft.com/office/officeart/2005/8/layout/process5"/>
    <dgm:cxn modelId="{8DD5CFE0-A9B9-4C8A-916F-840934CAFFE2}" type="presParOf" srcId="{F280E9D6-06CA-4252-B029-6FFB0D1CA05C}" destId="{E6CDC335-A545-4CE4-A7DA-D925196F5A41}" srcOrd="7" destOrd="0" presId="urn:microsoft.com/office/officeart/2005/8/layout/process5"/>
    <dgm:cxn modelId="{91116DE8-E6CE-411D-87C2-4B5DCD71BA45}" type="presParOf" srcId="{E6CDC335-A545-4CE4-A7DA-D925196F5A41}" destId="{4E4B649B-E64C-40E6-A587-C07AB28D916A}" srcOrd="0" destOrd="0" presId="urn:microsoft.com/office/officeart/2005/8/layout/process5"/>
    <dgm:cxn modelId="{C4E0D8E7-D735-47C4-B920-F7C70D0E7DD2}" type="presParOf" srcId="{F280E9D6-06CA-4252-B029-6FFB0D1CA05C}" destId="{6845817E-48C4-4404-B2A9-828F71811A41}" srcOrd="8" destOrd="0" presId="urn:microsoft.com/office/officeart/2005/8/layout/process5"/>
    <dgm:cxn modelId="{3CC17AD7-6262-4597-8E38-BC1C0FBB0BBA}" type="presParOf" srcId="{F280E9D6-06CA-4252-B029-6FFB0D1CA05C}" destId="{1687E2C7-6186-4708-B6E9-E636B5F30991}" srcOrd="9" destOrd="0" presId="urn:microsoft.com/office/officeart/2005/8/layout/process5"/>
    <dgm:cxn modelId="{D1D63AAA-3370-4009-B94B-C93022FF7DE4}" type="presParOf" srcId="{1687E2C7-6186-4708-B6E9-E636B5F30991}" destId="{885B4B65-38D0-46F5-B909-8167C436BAB6}" srcOrd="0" destOrd="0" presId="urn:microsoft.com/office/officeart/2005/8/layout/process5"/>
    <dgm:cxn modelId="{9ABB3B6D-715F-4BEE-B510-2D6639DC4F7B}" type="presParOf" srcId="{F280E9D6-06CA-4252-B029-6FFB0D1CA05C}" destId="{6BD2B276-82EF-4D9D-A56F-528A013C5263}" srcOrd="10" destOrd="0" presId="urn:microsoft.com/office/officeart/2005/8/layout/process5"/>
    <dgm:cxn modelId="{7EFC130B-C955-4500-876E-67C9A06110D7}" type="presParOf" srcId="{F280E9D6-06CA-4252-B029-6FFB0D1CA05C}" destId="{7853772C-9248-4BB4-84EB-D56FDE61BE44}" srcOrd="11" destOrd="0" presId="urn:microsoft.com/office/officeart/2005/8/layout/process5"/>
    <dgm:cxn modelId="{0A18D484-537B-44FC-987D-74F82E84A178}" type="presParOf" srcId="{7853772C-9248-4BB4-84EB-D56FDE61BE44}" destId="{4D340C48-6036-49B2-8EE9-A085867DEC77}" srcOrd="0" destOrd="0" presId="urn:microsoft.com/office/officeart/2005/8/layout/process5"/>
    <dgm:cxn modelId="{7388C8ED-61D2-4EBB-BF27-DE05141D5A40}" type="presParOf" srcId="{F280E9D6-06CA-4252-B029-6FFB0D1CA05C}" destId="{F0171613-ABBF-4B01-91BC-F842977C0276}" srcOrd="12" destOrd="0" presId="urn:microsoft.com/office/officeart/2005/8/layout/process5"/>
    <dgm:cxn modelId="{7D2A28AE-59D5-4251-9848-2DCEAAE9AFD9}" type="presParOf" srcId="{F280E9D6-06CA-4252-B029-6FFB0D1CA05C}" destId="{2D08C3EF-E021-45FB-ACD2-8C7F3D5F8393}" srcOrd="13" destOrd="0" presId="urn:microsoft.com/office/officeart/2005/8/layout/process5"/>
    <dgm:cxn modelId="{0DB12123-20DD-462C-9EF7-4F487264702E}" type="presParOf" srcId="{2D08C3EF-E021-45FB-ACD2-8C7F3D5F8393}" destId="{7D753AB2-729D-4EDA-8923-F6E875A980CC}" srcOrd="0" destOrd="0" presId="urn:microsoft.com/office/officeart/2005/8/layout/process5"/>
    <dgm:cxn modelId="{37A28A60-2FEE-4F34-A1E3-14DC81E0C84A}" type="presParOf" srcId="{F280E9D6-06CA-4252-B029-6FFB0D1CA05C}" destId="{5716A78A-84D7-4783-B8BB-C629CCEB4CE2}" srcOrd="14" destOrd="0" presId="urn:microsoft.com/office/officeart/2005/8/layout/process5"/>
    <dgm:cxn modelId="{13D62881-CFBE-4CAA-94A1-D7D50035588F}" type="presParOf" srcId="{F280E9D6-06CA-4252-B029-6FFB0D1CA05C}" destId="{EA054FF8-9DA5-44E2-AC30-D55CDDEC7859}" srcOrd="15" destOrd="0" presId="urn:microsoft.com/office/officeart/2005/8/layout/process5"/>
    <dgm:cxn modelId="{0899918D-43A7-44B8-A4A4-563EA0F4D512}" type="presParOf" srcId="{EA054FF8-9DA5-44E2-AC30-D55CDDEC7859}" destId="{55600D1C-6E93-4792-9A2A-9BD291AC96E7}" srcOrd="0" destOrd="0" presId="urn:microsoft.com/office/officeart/2005/8/layout/process5"/>
    <dgm:cxn modelId="{BCAA2657-4BE5-4688-A3D7-59C3DB8801E3}" type="presParOf" srcId="{F280E9D6-06CA-4252-B029-6FFB0D1CA05C}" destId="{5CF5898A-608E-47CD-AB09-74B55623B764}"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E1BFD-2475-4FA8-9C26-D15981B9CB0B}" type="doc">
      <dgm:prSet loTypeId="urn:microsoft.com/office/officeart/2005/8/layout/vList3#1" loCatId="list" qsTypeId="urn:microsoft.com/office/officeart/2005/8/quickstyle/3d1" qsCatId="3D" csTypeId="urn:microsoft.com/office/officeart/2005/8/colors/colorful2" csCatId="colorful" phldr="1"/>
      <dgm:spPr/>
      <dgm:t>
        <a:bodyPr/>
        <a:lstStyle/>
        <a:p>
          <a:pPr rtl="1"/>
          <a:endParaRPr lang="ar-IQ"/>
        </a:p>
      </dgm:t>
    </dgm:pt>
    <dgm:pt modelId="{200DF004-2490-4B11-81B2-A3A2F87DE5E8}">
      <dgm:prSet phldrT="[Text]"/>
      <dgm:spPr/>
      <dgm:t>
        <a:bodyPr/>
        <a:lstStyle/>
        <a:p>
          <a:pPr rtl="0"/>
          <a:r>
            <a:rPr lang="en-AU" dirty="0" smtClean="0"/>
            <a:t>Proper handling and transfer of biopsy specimens to the laboratory</a:t>
          </a:r>
          <a:endParaRPr lang="ar-IQ" dirty="0"/>
        </a:p>
      </dgm:t>
    </dgm:pt>
    <dgm:pt modelId="{18C22A3F-B14D-4071-8029-ED42F5F0E915}" type="parTrans" cxnId="{00E4FBBD-1010-4239-8F84-C9C00C909430}">
      <dgm:prSet/>
      <dgm:spPr/>
      <dgm:t>
        <a:bodyPr/>
        <a:lstStyle/>
        <a:p>
          <a:pPr rtl="0"/>
          <a:endParaRPr lang="ar-IQ"/>
        </a:p>
      </dgm:t>
    </dgm:pt>
    <dgm:pt modelId="{59CA725E-4762-42EC-AD7C-6FFCC3E9F1F8}" type="sibTrans" cxnId="{00E4FBBD-1010-4239-8F84-C9C00C909430}">
      <dgm:prSet/>
      <dgm:spPr/>
      <dgm:t>
        <a:bodyPr/>
        <a:lstStyle/>
        <a:p>
          <a:pPr rtl="0"/>
          <a:endParaRPr lang="ar-IQ"/>
        </a:p>
      </dgm:t>
    </dgm:pt>
    <dgm:pt modelId="{68CC6940-B9F8-4BC9-988A-03105BACF39E}">
      <dgm:prSet phldrT="[Text]"/>
      <dgm:spPr/>
      <dgm:t>
        <a:bodyPr/>
        <a:lstStyle/>
        <a:p>
          <a:pPr rtl="1"/>
          <a:r>
            <a:rPr lang="en-US" dirty="0" smtClean="0"/>
            <a:t>Identification and reception of specimens</a:t>
          </a:r>
          <a:endParaRPr lang="ar-IQ" dirty="0"/>
        </a:p>
      </dgm:t>
    </dgm:pt>
    <dgm:pt modelId="{266E6F25-50BB-4CD1-B112-E3013E365CEB}" type="parTrans" cxnId="{D36CD0C8-BAFF-4769-8D5B-55693A750897}">
      <dgm:prSet/>
      <dgm:spPr/>
      <dgm:t>
        <a:bodyPr/>
        <a:lstStyle/>
        <a:p>
          <a:pPr rtl="0"/>
          <a:endParaRPr lang="ar-IQ"/>
        </a:p>
      </dgm:t>
    </dgm:pt>
    <dgm:pt modelId="{693755BE-13CC-4ABA-B1B6-D43AC533D2C7}" type="sibTrans" cxnId="{D36CD0C8-BAFF-4769-8D5B-55693A750897}">
      <dgm:prSet/>
      <dgm:spPr/>
      <dgm:t>
        <a:bodyPr/>
        <a:lstStyle/>
        <a:p>
          <a:pPr rtl="0"/>
          <a:endParaRPr lang="ar-IQ"/>
        </a:p>
      </dgm:t>
    </dgm:pt>
    <dgm:pt modelId="{BEAED137-5C1C-4D8F-A927-E598A0B55684}">
      <dgm:prSet phldrT="[Text]"/>
      <dgm:spPr/>
      <dgm:t>
        <a:bodyPr/>
        <a:lstStyle/>
        <a:p>
          <a:pPr rtl="1"/>
          <a:r>
            <a:rPr lang="en-US" dirty="0" smtClean="0"/>
            <a:t>Initial laboratory work</a:t>
          </a:r>
          <a:endParaRPr lang="ar-IQ" dirty="0"/>
        </a:p>
      </dgm:t>
    </dgm:pt>
    <dgm:pt modelId="{13A38D57-0903-44F5-BFA5-0369F605A926}" type="parTrans" cxnId="{6680D82B-D277-418E-8B81-AFAB778A18CA}">
      <dgm:prSet/>
      <dgm:spPr/>
      <dgm:t>
        <a:bodyPr/>
        <a:lstStyle/>
        <a:p>
          <a:pPr rtl="0"/>
          <a:endParaRPr lang="ar-IQ"/>
        </a:p>
      </dgm:t>
    </dgm:pt>
    <dgm:pt modelId="{9F5F5394-4D62-457A-B831-82BEECBB53B9}" type="sibTrans" cxnId="{6680D82B-D277-418E-8B81-AFAB778A18CA}">
      <dgm:prSet/>
      <dgm:spPr/>
      <dgm:t>
        <a:bodyPr/>
        <a:lstStyle/>
        <a:p>
          <a:pPr rtl="0"/>
          <a:endParaRPr lang="ar-IQ"/>
        </a:p>
      </dgm:t>
    </dgm:pt>
    <dgm:pt modelId="{EDEF8AA5-6287-42F3-B88E-5DFDD1DAE469}" type="pres">
      <dgm:prSet presAssocID="{A98E1BFD-2475-4FA8-9C26-D15981B9CB0B}" presName="linearFlow" presStyleCnt="0">
        <dgm:presLayoutVars>
          <dgm:dir/>
          <dgm:resizeHandles val="exact"/>
        </dgm:presLayoutVars>
      </dgm:prSet>
      <dgm:spPr/>
      <dgm:t>
        <a:bodyPr/>
        <a:lstStyle/>
        <a:p>
          <a:pPr rtl="1"/>
          <a:endParaRPr lang="ar-IQ"/>
        </a:p>
      </dgm:t>
    </dgm:pt>
    <dgm:pt modelId="{94057542-8C9A-441F-821F-2189D9E8226A}" type="pres">
      <dgm:prSet presAssocID="{200DF004-2490-4B11-81B2-A3A2F87DE5E8}" presName="composite" presStyleCnt="0"/>
      <dgm:spPr/>
    </dgm:pt>
    <dgm:pt modelId="{3528DD5D-4E61-4AA5-9BED-6F232EF8C64A}" type="pres">
      <dgm:prSet presAssocID="{200DF004-2490-4B11-81B2-A3A2F87DE5E8}" presName="imgShp" presStyleLbl="fgImgPlace1" presStyleIdx="0" presStyleCnt="3"/>
      <dgm:spPr>
        <a:blipFill rotWithShape="0">
          <a:blip xmlns:r="http://schemas.openxmlformats.org/officeDocument/2006/relationships" r:embed="rId1"/>
          <a:stretch>
            <a:fillRect/>
          </a:stretch>
        </a:blipFill>
      </dgm:spPr>
      <dgm:t>
        <a:bodyPr/>
        <a:lstStyle/>
        <a:p>
          <a:pPr rtl="1"/>
          <a:endParaRPr lang="ar-IQ"/>
        </a:p>
      </dgm:t>
    </dgm:pt>
    <dgm:pt modelId="{43E32534-6155-428C-906A-DE81D8B8C062}" type="pres">
      <dgm:prSet presAssocID="{200DF004-2490-4B11-81B2-A3A2F87DE5E8}" presName="txShp" presStyleLbl="node1" presStyleIdx="0" presStyleCnt="3">
        <dgm:presLayoutVars>
          <dgm:bulletEnabled val="1"/>
        </dgm:presLayoutVars>
      </dgm:prSet>
      <dgm:spPr/>
      <dgm:t>
        <a:bodyPr/>
        <a:lstStyle/>
        <a:p>
          <a:pPr rtl="1"/>
          <a:endParaRPr lang="ar-IQ"/>
        </a:p>
      </dgm:t>
    </dgm:pt>
    <dgm:pt modelId="{480A09A5-76B2-4BCB-BE02-AEACA7D5C0D4}" type="pres">
      <dgm:prSet presAssocID="{59CA725E-4762-42EC-AD7C-6FFCC3E9F1F8}" presName="spacing" presStyleCnt="0"/>
      <dgm:spPr/>
    </dgm:pt>
    <dgm:pt modelId="{4E86B7F0-23D5-4BD4-A6AA-A89821560566}" type="pres">
      <dgm:prSet presAssocID="{68CC6940-B9F8-4BC9-988A-03105BACF39E}" presName="composite" presStyleCnt="0"/>
      <dgm:spPr/>
    </dgm:pt>
    <dgm:pt modelId="{567E1F9A-C0AE-4226-AFB8-3EEDFC2F5992}" type="pres">
      <dgm:prSet presAssocID="{68CC6940-B9F8-4BC9-988A-03105BACF39E}" presName="imgShp" presStyleLbl="fgImgPlace1" presStyleIdx="1" presStyleCnt="3"/>
      <dgm:spPr>
        <a:blipFill rotWithShape="0">
          <a:blip xmlns:r="http://schemas.openxmlformats.org/officeDocument/2006/relationships" r:embed="rId2"/>
          <a:stretch>
            <a:fillRect/>
          </a:stretch>
        </a:blipFill>
      </dgm:spPr>
      <dgm:t>
        <a:bodyPr/>
        <a:lstStyle/>
        <a:p>
          <a:pPr rtl="1"/>
          <a:endParaRPr lang="ar-IQ"/>
        </a:p>
      </dgm:t>
    </dgm:pt>
    <dgm:pt modelId="{E5B96DC5-19D0-45A6-A572-2CE1207E7492}" type="pres">
      <dgm:prSet presAssocID="{68CC6940-B9F8-4BC9-988A-03105BACF39E}" presName="txShp" presStyleLbl="node1" presStyleIdx="1" presStyleCnt="3">
        <dgm:presLayoutVars>
          <dgm:bulletEnabled val="1"/>
        </dgm:presLayoutVars>
      </dgm:prSet>
      <dgm:spPr/>
      <dgm:t>
        <a:bodyPr/>
        <a:lstStyle/>
        <a:p>
          <a:pPr rtl="1"/>
          <a:endParaRPr lang="ar-IQ"/>
        </a:p>
      </dgm:t>
    </dgm:pt>
    <dgm:pt modelId="{45E36047-3B65-47E0-B1EB-AFC4B61C8E4D}" type="pres">
      <dgm:prSet presAssocID="{693755BE-13CC-4ABA-B1B6-D43AC533D2C7}" presName="spacing" presStyleCnt="0"/>
      <dgm:spPr/>
    </dgm:pt>
    <dgm:pt modelId="{A43EF802-F497-41E5-9AF4-A7E2501C9D63}" type="pres">
      <dgm:prSet presAssocID="{BEAED137-5C1C-4D8F-A927-E598A0B55684}" presName="composite" presStyleCnt="0"/>
      <dgm:spPr/>
    </dgm:pt>
    <dgm:pt modelId="{63796356-BD91-43C9-BA9B-DC99F2F90BFA}" type="pres">
      <dgm:prSet presAssocID="{BEAED137-5C1C-4D8F-A927-E598A0B55684}" presName="imgShp" presStyleLbl="fgImgPlace1" presStyleIdx="2" presStyleCnt="3"/>
      <dgm:spPr>
        <a:blipFill rotWithShape="0">
          <a:blip xmlns:r="http://schemas.openxmlformats.org/officeDocument/2006/relationships" r:embed="rId3"/>
          <a:stretch>
            <a:fillRect/>
          </a:stretch>
        </a:blipFill>
      </dgm:spPr>
      <dgm:t>
        <a:bodyPr/>
        <a:lstStyle/>
        <a:p>
          <a:pPr rtl="1"/>
          <a:endParaRPr lang="ar-IQ"/>
        </a:p>
      </dgm:t>
    </dgm:pt>
    <dgm:pt modelId="{5F4743D5-1BB0-4039-8FB9-0B0337006C82}" type="pres">
      <dgm:prSet presAssocID="{BEAED137-5C1C-4D8F-A927-E598A0B55684}" presName="txShp" presStyleLbl="node1" presStyleIdx="2" presStyleCnt="3">
        <dgm:presLayoutVars>
          <dgm:bulletEnabled val="1"/>
        </dgm:presLayoutVars>
      </dgm:prSet>
      <dgm:spPr/>
      <dgm:t>
        <a:bodyPr/>
        <a:lstStyle/>
        <a:p>
          <a:pPr rtl="1"/>
          <a:endParaRPr lang="ar-IQ"/>
        </a:p>
      </dgm:t>
    </dgm:pt>
  </dgm:ptLst>
  <dgm:cxnLst>
    <dgm:cxn modelId="{AF0EFECD-BAB1-4452-822C-9EDECE54BB16}" type="presOf" srcId="{200DF004-2490-4B11-81B2-A3A2F87DE5E8}" destId="{43E32534-6155-428C-906A-DE81D8B8C062}" srcOrd="0" destOrd="0" presId="urn:microsoft.com/office/officeart/2005/8/layout/vList3#1"/>
    <dgm:cxn modelId="{3122F131-AB9E-425C-8A30-5696D20BA333}" type="presOf" srcId="{BEAED137-5C1C-4D8F-A927-E598A0B55684}" destId="{5F4743D5-1BB0-4039-8FB9-0B0337006C82}" srcOrd="0" destOrd="0" presId="urn:microsoft.com/office/officeart/2005/8/layout/vList3#1"/>
    <dgm:cxn modelId="{3B0F329C-120D-4EA7-92CE-B363CB2C110D}" type="presOf" srcId="{A98E1BFD-2475-4FA8-9C26-D15981B9CB0B}" destId="{EDEF8AA5-6287-42F3-B88E-5DFDD1DAE469}" srcOrd="0" destOrd="0" presId="urn:microsoft.com/office/officeart/2005/8/layout/vList3#1"/>
    <dgm:cxn modelId="{D36CD0C8-BAFF-4769-8D5B-55693A750897}" srcId="{A98E1BFD-2475-4FA8-9C26-D15981B9CB0B}" destId="{68CC6940-B9F8-4BC9-988A-03105BACF39E}" srcOrd="1" destOrd="0" parTransId="{266E6F25-50BB-4CD1-B112-E3013E365CEB}" sibTransId="{693755BE-13CC-4ABA-B1B6-D43AC533D2C7}"/>
    <dgm:cxn modelId="{9AF1C42E-181C-467D-9D62-747437F1619C}" type="presOf" srcId="{68CC6940-B9F8-4BC9-988A-03105BACF39E}" destId="{E5B96DC5-19D0-45A6-A572-2CE1207E7492}" srcOrd="0" destOrd="0" presId="urn:microsoft.com/office/officeart/2005/8/layout/vList3#1"/>
    <dgm:cxn modelId="{00E4FBBD-1010-4239-8F84-C9C00C909430}" srcId="{A98E1BFD-2475-4FA8-9C26-D15981B9CB0B}" destId="{200DF004-2490-4B11-81B2-A3A2F87DE5E8}" srcOrd="0" destOrd="0" parTransId="{18C22A3F-B14D-4071-8029-ED42F5F0E915}" sibTransId="{59CA725E-4762-42EC-AD7C-6FFCC3E9F1F8}"/>
    <dgm:cxn modelId="{6680D82B-D277-418E-8B81-AFAB778A18CA}" srcId="{A98E1BFD-2475-4FA8-9C26-D15981B9CB0B}" destId="{BEAED137-5C1C-4D8F-A927-E598A0B55684}" srcOrd="2" destOrd="0" parTransId="{13A38D57-0903-44F5-BFA5-0369F605A926}" sibTransId="{9F5F5394-4D62-457A-B831-82BEECBB53B9}"/>
    <dgm:cxn modelId="{BF6D6668-681A-4E8B-BA6F-B0F0C21DEF42}" type="presParOf" srcId="{EDEF8AA5-6287-42F3-B88E-5DFDD1DAE469}" destId="{94057542-8C9A-441F-821F-2189D9E8226A}" srcOrd="0" destOrd="0" presId="urn:microsoft.com/office/officeart/2005/8/layout/vList3#1"/>
    <dgm:cxn modelId="{EF3A1B6B-C0E3-4099-8DCE-A4BDA98597D9}" type="presParOf" srcId="{94057542-8C9A-441F-821F-2189D9E8226A}" destId="{3528DD5D-4E61-4AA5-9BED-6F232EF8C64A}" srcOrd="0" destOrd="0" presId="urn:microsoft.com/office/officeart/2005/8/layout/vList3#1"/>
    <dgm:cxn modelId="{CD8195FC-A6B7-4804-B5C0-E9262397D40E}" type="presParOf" srcId="{94057542-8C9A-441F-821F-2189D9E8226A}" destId="{43E32534-6155-428C-906A-DE81D8B8C062}" srcOrd="1" destOrd="0" presId="urn:microsoft.com/office/officeart/2005/8/layout/vList3#1"/>
    <dgm:cxn modelId="{64C0FCA8-492B-4250-B270-40B2999E5C67}" type="presParOf" srcId="{EDEF8AA5-6287-42F3-B88E-5DFDD1DAE469}" destId="{480A09A5-76B2-4BCB-BE02-AEACA7D5C0D4}" srcOrd="1" destOrd="0" presId="urn:microsoft.com/office/officeart/2005/8/layout/vList3#1"/>
    <dgm:cxn modelId="{D9AABFB3-061A-40F7-98B8-32B1905C167A}" type="presParOf" srcId="{EDEF8AA5-6287-42F3-B88E-5DFDD1DAE469}" destId="{4E86B7F0-23D5-4BD4-A6AA-A89821560566}" srcOrd="2" destOrd="0" presId="urn:microsoft.com/office/officeart/2005/8/layout/vList3#1"/>
    <dgm:cxn modelId="{DDDFA727-E5CA-4CF7-AF44-B2C2CB505E8F}" type="presParOf" srcId="{4E86B7F0-23D5-4BD4-A6AA-A89821560566}" destId="{567E1F9A-C0AE-4226-AFB8-3EEDFC2F5992}" srcOrd="0" destOrd="0" presId="urn:microsoft.com/office/officeart/2005/8/layout/vList3#1"/>
    <dgm:cxn modelId="{BC57B611-3F04-460A-825C-1A02783B2F7D}" type="presParOf" srcId="{4E86B7F0-23D5-4BD4-A6AA-A89821560566}" destId="{E5B96DC5-19D0-45A6-A572-2CE1207E7492}" srcOrd="1" destOrd="0" presId="urn:microsoft.com/office/officeart/2005/8/layout/vList3#1"/>
    <dgm:cxn modelId="{FBD756C9-D138-49C8-AC07-A82FAA420EE3}" type="presParOf" srcId="{EDEF8AA5-6287-42F3-B88E-5DFDD1DAE469}" destId="{45E36047-3B65-47E0-B1EB-AFC4B61C8E4D}" srcOrd="3" destOrd="0" presId="urn:microsoft.com/office/officeart/2005/8/layout/vList3#1"/>
    <dgm:cxn modelId="{9C15A6F3-3540-4D93-A912-790583A420C3}" type="presParOf" srcId="{EDEF8AA5-6287-42F3-B88E-5DFDD1DAE469}" destId="{A43EF802-F497-41E5-9AF4-A7E2501C9D63}" srcOrd="4" destOrd="0" presId="urn:microsoft.com/office/officeart/2005/8/layout/vList3#1"/>
    <dgm:cxn modelId="{58ADC503-1030-4922-B371-D6558C401081}" type="presParOf" srcId="{A43EF802-F497-41E5-9AF4-A7E2501C9D63}" destId="{63796356-BD91-43C9-BA9B-DC99F2F90BFA}" srcOrd="0" destOrd="0" presId="urn:microsoft.com/office/officeart/2005/8/layout/vList3#1"/>
    <dgm:cxn modelId="{F53EFBD3-D254-492C-83E6-2E3936DE2F8A}" type="presParOf" srcId="{A43EF802-F497-41E5-9AF4-A7E2501C9D63}" destId="{5F4743D5-1BB0-4039-8FB9-0B0337006C8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8EBB6-04C9-4E67-BB0F-D15E4F39F601}">
      <dsp:nvSpPr>
        <dsp:cNvPr id="0" name=""/>
        <dsp:cNvSpPr/>
      </dsp:nvSpPr>
      <dsp:spPr>
        <a:xfrm>
          <a:off x="0" y="3966"/>
          <a:ext cx="8352928" cy="7374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Type of specimen</a:t>
          </a:r>
          <a:endParaRPr lang="ar-IQ" sz="2800" b="1" kern="1200" dirty="0"/>
        </a:p>
      </dsp:txBody>
      <dsp:txXfrm>
        <a:off x="21600" y="25566"/>
        <a:ext cx="8309728" cy="694266"/>
      </dsp:txXfrm>
    </dsp:sp>
    <dsp:sp modelId="{3DDE63B1-98FA-4FC7-A39E-67CE245C62AF}">
      <dsp:nvSpPr>
        <dsp:cNvPr id="0" name=""/>
        <dsp:cNvSpPr/>
      </dsp:nvSpPr>
      <dsp:spPr>
        <a:xfrm rot="5400000">
          <a:off x="4038189" y="759870"/>
          <a:ext cx="276549" cy="331859"/>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b="1" kern="1200"/>
        </a:p>
      </dsp:txBody>
      <dsp:txXfrm rot="-5400000">
        <a:off x="4076907" y="787525"/>
        <a:ext cx="199115" cy="193584"/>
      </dsp:txXfrm>
    </dsp:sp>
    <dsp:sp modelId="{F22A5090-C868-4257-A629-CF713C19070B}">
      <dsp:nvSpPr>
        <dsp:cNvPr id="0" name=""/>
        <dsp:cNvSpPr/>
      </dsp:nvSpPr>
      <dsp:spPr>
        <a:xfrm>
          <a:off x="0" y="1110166"/>
          <a:ext cx="8352928" cy="7374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Methods of </a:t>
          </a:r>
          <a:r>
            <a:rPr lang="en-US" sz="2800" b="1" kern="1200" dirty="0" err="1" smtClean="0"/>
            <a:t>microtechniques</a:t>
          </a:r>
          <a:endParaRPr lang="ar-IQ" sz="2800" b="1" kern="1200" dirty="0"/>
        </a:p>
      </dsp:txBody>
      <dsp:txXfrm>
        <a:off x="21600" y="1131766"/>
        <a:ext cx="8309728" cy="694266"/>
      </dsp:txXfrm>
    </dsp:sp>
    <dsp:sp modelId="{443D77FD-2CBB-40D2-BDF8-82C2F627ABA3}">
      <dsp:nvSpPr>
        <dsp:cNvPr id="0" name=""/>
        <dsp:cNvSpPr/>
      </dsp:nvSpPr>
      <dsp:spPr>
        <a:xfrm rot="5400000">
          <a:off x="4038189" y="1866070"/>
          <a:ext cx="276549" cy="331859"/>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b="1" kern="1200"/>
        </a:p>
      </dsp:txBody>
      <dsp:txXfrm rot="-5400000">
        <a:off x="4076907" y="1893725"/>
        <a:ext cx="199115" cy="193584"/>
      </dsp:txXfrm>
    </dsp:sp>
    <dsp:sp modelId="{290015F4-6129-48D0-96DD-14A15517A1F9}">
      <dsp:nvSpPr>
        <dsp:cNvPr id="0" name=""/>
        <dsp:cNvSpPr/>
      </dsp:nvSpPr>
      <dsp:spPr>
        <a:xfrm>
          <a:off x="0" y="2216366"/>
          <a:ext cx="8352928" cy="7374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Steps of paraffin method</a:t>
          </a:r>
          <a:endParaRPr lang="ar-IQ" sz="2800" b="1" kern="1200" dirty="0"/>
        </a:p>
      </dsp:txBody>
      <dsp:txXfrm>
        <a:off x="21600" y="2237966"/>
        <a:ext cx="8309728" cy="694266"/>
      </dsp:txXfrm>
    </dsp:sp>
    <dsp:sp modelId="{64B57919-3AFA-4E1C-9FD1-FD0DEBB8352D}">
      <dsp:nvSpPr>
        <dsp:cNvPr id="0" name=""/>
        <dsp:cNvSpPr/>
      </dsp:nvSpPr>
      <dsp:spPr>
        <a:xfrm rot="5400000">
          <a:off x="4038189" y="2972269"/>
          <a:ext cx="276549" cy="331859"/>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b="1" kern="1200"/>
        </a:p>
      </dsp:txBody>
      <dsp:txXfrm rot="-5400000">
        <a:off x="4076907" y="2999924"/>
        <a:ext cx="199115" cy="193584"/>
      </dsp:txXfrm>
    </dsp:sp>
    <dsp:sp modelId="{E868565C-EDC4-44B5-B3C1-DCB4425C1E04}">
      <dsp:nvSpPr>
        <dsp:cNvPr id="0" name=""/>
        <dsp:cNvSpPr/>
      </dsp:nvSpPr>
      <dsp:spPr>
        <a:xfrm>
          <a:off x="0" y="3322566"/>
          <a:ext cx="8352928" cy="73746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AU" sz="2800" b="1" u="none" kern="1200" dirty="0" smtClean="0">
              <a:solidFill>
                <a:schemeClr val="tx1"/>
              </a:solidFill>
            </a:rPr>
            <a:t>Transfer and reception of biopsy specimens</a:t>
          </a:r>
          <a:endParaRPr lang="ar-IQ" sz="2800" b="1" u="none" kern="1200" dirty="0">
            <a:solidFill>
              <a:schemeClr val="tx1"/>
            </a:solidFill>
          </a:endParaRPr>
        </a:p>
      </dsp:txBody>
      <dsp:txXfrm>
        <a:off x="21600" y="3344166"/>
        <a:ext cx="8309728" cy="694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A930A-1AAF-45C9-A515-A37C75BBA5DB}">
      <dsp:nvSpPr>
        <dsp:cNvPr id="0" name=""/>
        <dsp:cNvSpPr/>
      </dsp:nvSpPr>
      <dsp:spPr>
        <a:xfrm>
          <a:off x="1339" y="361850"/>
          <a:ext cx="4388048" cy="438804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50800" dist="38100" dir="13500000" algn="b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en-US" sz="6500" kern="1200" dirty="0" smtClean="0"/>
            <a:t>Biopsy</a:t>
          </a:r>
          <a:endParaRPr lang="ar-IQ" sz="6500" kern="1200" dirty="0"/>
        </a:p>
      </dsp:txBody>
      <dsp:txXfrm>
        <a:off x="643954" y="1004465"/>
        <a:ext cx="3102818" cy="3102818"/>
      </dsp:txXfrm>
    </dsp:sp>
    <dsp:sp modelId="{BD7207AF-680D-4145-A9B7-8B775A561360}">
      <dsp:nvSpPr>
        <dsp:cNvPr id="0" name=""/>
        <dsp:cNvSpPr/>
      </dsp:nvSpPr>
      <dsp:spPr>
        <a:xfrm rot="5400000">
          <a:off x="4751401" y="1974458"/>
          <a:ext cx="1535816" cy="1162832"/>
        </a:xfrm>
        <a:prstGeom prst="triangle">
          <a:avLst/>
        </a:prstGeom>
        <a:solidFill>
          <a:schemeClr val="accent5">
            <a:hueOff val="0"/>
            <a:satOff val="0"/>
            <a:lumOff val="0"/>
            <a:alphaOff val="0"/>
          </a:schemeClr>
        </a:solidFill>
        <a:ln>
          <a:noFill/>
        </a:ln>
        <a:effectLst>
          <a:outerShdw blurRad="50800" dist="38100" dir="13500000" algn="br"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0F9F38-2CFC-484A-AF80-444F2F6A27BB}">
      <dsp:nvSpPr>
        <dsp:cNvPr id="0" name=""/>
        <dsp:cNvSpPr/>
      </dsp:nvSpPr>
      <dsp:spPr>
        <a:xfrm>
          <a:off x="6583412" y="361850"/>
          <a:ext cx="4388048" cy="438804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50800" dist="38100" dir="13500000" algn="b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en-US" sz="6500" kern="1200" dirty="0" smtClean="0"/>
            <a:t>Paraffin method</a:t>
          </a:r>
          <a:endParaRPr lang="ar-IQ" sz="6500" kern="1200" dirty="0"/>
        </a:p>
      </dsp:txBody>
      <dsp:txXfrm>
        <a:off x="7226027" y="1004465"/>
        <a:ext cx="3102818" cy="3102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519FA-BA3C-463A-96D4-19B9C55A255C}">
      <dsp:nvSpPr>
        <dsp:cNvPr id="0" name=""/>
        <dsp:cNvSpPr/>
      </dsp:nvSpPr>
      <dsp:spPr>
        <a:xfrm>
          <a:off x="880433" y="0"/>
          <a:ext cx="2607477" cy="12824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Reception of specimen</a:t>
          </a:r>
          <a:endParaRPr lang="ar-IQ" sz="3200" kern="1200" dirty="0"/>
        </a:p>
      </dsp:txBody>
      <dsp:txXfrm>
        <a:off x="917994" y="37561"/>
        <a:ext cx="2532355" cy="1207303"/>
      </dsp:txXfrm>
    </dsp:sp>
    <dsp:sp modelId="{E0C99625-E3F6-465A-A4C4-F5A26BF36979}">
      <dsp:nvSpPr>
        <dsp:cNvPr id="0" name=""/>
        <dsp:cNvSpPr/>
      </dsp:nvSpPr>
      <dsp:spPr>
        <a:xfrm rot="21582476">
          <a:off x="3660357" y="309301"/>
          <a:ext cx="415451" cy="646654"/>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IQ" sz="2600" kern="1200"/>
        </a:p>
      </dsp:txBody>
      <dsp:txXfrm>
        <a:off x="3660358" y="438950"/>
        <a:ext cx="290816" cy="387992"/>
      </dsp:txXfrm>
    </dsp:sp>
    <dsp:sp modelId="{98A6997A-172B-49E4-B8A8-6219FA50C382}">
      <dsp:nvSpPr>
        <dsp:cNvPr id="0" name=""/>
        <dsp:cNvSpPr/>
      </dsp:nvSpPr>
      <dsp:spPr>
        <a:xfrm>
          <a:off x="4271770" y="0"/>
          <a:ext cx="2607477" cy="124784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Fixation</a:t>
          </a:r>
          <a:endParaRPr lang="ar-IQ" sz="3200" kern="1200" dirty="0"/>
        </a:p>
      </dsp:txBody>
      <dsp:txXfrm>
        <a:off x="4308318" y="36548"/>
        <a:ext cx="2534381" cy="1174753"/>
      </dsp:txXfrm>
    </dsp:sp>
    <dsp:sp modelId="{B862DA1C-2617-4D1F-9645-71B597DDBEF8}">
      <dsp:nvSpPr>
        <dsp:cNvPr id="0" name=""/>
        <dsp:cNvSpPr/>
      </dsp:nvSpPr>
      <dsp:spPr>
        <a:xfrm rot="152920">
          <a:off x="7087839" y="379123"/>
          <a:ext cx="503615" cy="646654"/>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IQ" sz="2600" kern="1200"/>
        </a:p>
      </dsp:txBody>
      <dsp:txXfrm>
        <a:off x="7087914" y="505095"/>
        <a:ext cx="352531" cy="387992"/>
      </dsp:txXfrm>
    </dsp:sp>
    <dsp:sp modelId="{C77993BF-F1B2-4E3C-B9C4-73005E802121}">
      <dsp:nvSpPr>
        <dsp:cNvPr id="0" name=""/>
        <dsp:cNvSpPr/>
      </dsp:nvSpPr>
      <dsp:spPr>
        <a:xfrm>
          <a:off x="7828525" y="0"/>
          <a:ext cx="2607477" cy="15644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Gross pathology</a:t>
          </a:r>
          <a:endParaRPr lang="ar-IQ" sz="3200" kern="1200" dirty="0"/>
        </a:p>
      </dsp:txBody>
      <dsp:txXfrm>
        <a:off x="7874347" y="45822"/>
        <a:ext cx="2515833" cy="1472842"/>
      </dsp:txXfrm>
    </dsp:sp>
    <dsp:sp modelId="{99ABAD19-B622-4BCF-8BD2-71CB42345C47}">
      <dsp:nvSpPr>
        <dsp:cNvPr id="0" name=""/>
        <dsp:cNvSpPr/>
      </dsp:nvSpPr>
      <dsp:spPr>
        <a:xfrm rot="5400000">
          <a:off x="9031776" y="1425071"/>
          <a:ext cx="200976" cy="646654"/>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ar-IQ" sz="1000" kern="1200"/>
        </a:p>
      </dsp:txBody>
      <dsp:txXfrm rot="-5400000">
        <a:off x="8938269" y="1647910"/>
        <a:ext cx="387992" cy="140683"/>
      </dsp:txXfrm>
    </dsp:sp>
    <dsp:sp modelId="{5016DA14-9194-4A93-898B-17DE3B68F12F}">
      <dsp:nvSpPr>
        <dsp:cNvPr id="0" name=""/>
        <dsp:cNvSpPr/>
      </dsp:nvSpPr>
      <dsp:spPr>
        <a:xfrm>
          <a:off x="7828525" y="1943687"/>
          <a:ext cx="2607477" cy="106821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Processing</a:t>
          </a:r>
          <a:endParaRPr lang="ar-IQ" sz="3200" kern="1200" dirty="0"/>
        </a:p>
      </dsp:txBody>
      <dsp:txXfrm>
        <a:off x="7859812" y="1974974"/>
        <a:ext cx="2544903" cy="1005641"/>
      </dsp:txXfrm>
    </dsp:sp>
    <dsp:sp modelId="{E6CDC335-A545-4CE4-A7DA-D925196F5A41}">
      <dsp:nvSpPr>
        <dsp:cNvPr id="0" name=""/>
        <dsp:cNvSpPr/>
      </dsp:nvSpPr>
      <dsp:spPr>
        <a:xfrm rot="5400000">
          <a:off x="9020789" y="2892595"/>
          <a:ext cx="222949" cy="646654"/>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ar-IQ" sz="1100" kern="1200"/>
        </a:p>
      </dsp:txBody>
      <dsp:txXfrm rot="-5400000">
        <a:off x="8938268" y="3104448"/>
        <a:ext cx="387992" cy="156064"/>
      </dsp:txXfrm>
    </dsp:sp>
    <dsp:sp modelId="{6845817E-48C4-4404-B2A9-828F71811A41}">
      <dsp:nvSpPr>
        <dsp:cNvPr id="0" name=""/>
        <dsp:cNvSpPr/>
      </dsp:nvSpPr>
      <dsp:spPr>
        <a:xfrm>
          <a:off x="7828525" y="3432562"/>
          <a:ext cx="2607477" cy="90278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Embedding</a:t>
          </a:r>
          <a:endParaRPr lang="ar-IQ" sz="3200" kern="1200" dirty="0"/>
        </a:p>
      </dsp:txBody>
      <dsp:txXfrm>
        <a:off x="7854967" y="3459004"/>
        <a:ext cx="2554593" cy="849902"/>
      </dsp:txXfrm>
    </dsp:sp>
    <dsp:sp modelId="{1687E2C7-6186-4708-B6E9-E636B5F30991}">
      <dsp:nvSpPr>
        <dsp:cNvPr id="0" name=""/>
        <dsp:cNvSpPr/>
      </dsp:nvSpPr>
      <dsp:spPr>
        <a:xfrm rot="5400000">
          <a:off x="9073740" y="4119131"/>
          <a:ext cx="117047" cy="646654"/>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rtl="1">
            <a:lnSpc>
              <a:spcPct val="90000"/>
            </a:lnSpc>
            <a:spcBef>
              <a:spcPct val="0"/>
            </a:spcBef>
            <a:spcAft>
              <a:spcPct val="35000"/>
            </a:spcAft>
          </a:pPr>
          <a:endParaRPr lang="ar-IQ" sz="600" kern="1200"/>
        </a:p>
      </dsp:txBody>
      <dsp:txXfrm rot="-5400000">
        <a:off x="8938268" y="4383934"/>
        <a:ext cx="387992" cy="81933"/>
      </dsp:txXfrm>
    </dsp:sp>
    <dsp:sp modelId="{6BD2B276-82EF-4D9D-A56F-528A013C5263}">
      <dsp:nvSpPr>
        <dsp:cNvPr id="0" name=""/>
        <dsp:cNvSpPr/>
      </dsp:nvSpPr>
      <dsp:spPr>
        <a:xfrm>
          <a:off x="7828525" y="4556193"/>
          <a:ext cx="2607477" cy="15644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Cutting with Microtome</a:t>
          </a:r>
          <a:endParaRPr lang="ar-IQ" sz="3200" kern="1200" dirty="0"/>
        </a:p>
      </dsp:txBody>
      <dsp:txXfrm>
        <a:off x="7874347" y="4602015"/>
        <a:ext cx="2515833" cy="1472842"/>
      </dsp:txXfrm>
    </dsp:sp>
    <dsp:sp modelId="{7853772C-9248-4BB4-84EB-D56FDE61BE44}">
      <dsp:nvSpPr>
        <dsp:cNvPr id="0" name=""/>
        <dsp:cNvSpPr/>
      </dsp:nvSpPr>
      <dsp:spPr>
        <a:xfrm rot="10514270">
          <a:off x="7239911" y="5155392"/>
          <a:ext cx="416884" cy="646654"/>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IQ" sz="2600" kern="1200"/>
        </a:p>
      </dsp:txBody>
      <dsp:txXfrm rot="10800000">
        <a:off x="7364760" y="5279532"/>
        <a:ext cx="291819" cy="387992"/>
      </dsp:txXfrm>
    </dsp:sp>
    <dsp:sp modelId="{F0171613-ABBF-4B01-91BC-F842977C0276}">
      <dsp:nvSpPr>
        <dsp:cNvPr id="0" name=""/>
        <dsp:cNvSpPr/>
      </dsp:nvSpPr>
      <dsp:spPr>
        <a:xfrm>
          <a:off x="4437188" y="5169583"/>
          <a:ext cx="2607477" cy="9027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Mounting</a:t>
          </a:r>
          <a:endParaRPr lang="ar-IQ" sz="3200" kern="1200" dirty="0"/>
        </a:p>
      </dsp:txBody>
      <dsp:txXfrm>
        <a:off x="4463629" y="5196024"/>
        <a:ext cx="2554595" cy="849873"/>
      </dsp:txXfrm>
    </dsp:sp>
    <dsp:sp modelId="{2D08C3EF-E021-45FB-ACD2-8C7F3D5F8393}">
      <dsp:nvSpPr>
        <dsp:cNvPr id="0" name=""/>
        <dsp:cNvSpPr/>
      </dsp:nvSpPr>
      <dsp:spPr>
        <a:xfrm rot="10881819">
          <a:off x="3787197" y="5256593"/>
          <a:ext cx="459411" cy="646654"/>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IQ" sz="2600" kern="1200"/>
        </a:p>
      </dsp:txBody>
      <dsp:txXfrm rot="10800000">
        <a:off x="3925000" y="5387564"/>
        <a:ext cx="321588" cy="387992"/>
      </dsp:txXfrm>
    </dsp:sp>
    <dsp:sp modelId="{5716A78A-84D7-4783-B8BB-C629CCEB4CE2}">
      <dsp:nvSpPr>
        <dsp:cNvPr id="0" name=""/>
        <dsp:cNvSpPr/>
      </dsp:nvSpPr>
      <dsp:spPr>
        <a:xfrm>
          <a:off x="963142" y="5169590"/>
          <a:ext cx="2607477" cy="73734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Staining</a:t>
          </a:r>
          <a:endParaRPr lang="ar-IQ" sz="3200" kern="1200" dirty="0"/>
        </a:p>
      </dsp:txBody>
      <dsp:txXfrm>
        <a:off x="984738" y="5191186"/>
        <a:ext cx="2564285" cy="694150"/>
      </dsp:txXfrm>
    </dsp:sp>
    <dsp:sp modelId="{EA054FF8-9DA5-44E2-AC30-D55CDDEC7859}">
      <dsp:nvSpPr>
        <dsp:cNvPr id="0" name=""/>
        <dsp:cNvSpPr/>
      </dsp:nvSpPr>
      <dsp:spPr>
        <a:xfrm rot="16200000">
          <a:off x="1914277" y="4200932"/>
          <a:ext cx="705207" cy="646654"/>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IQ" sz="2600" kern="1200"/>
        </a:p>
      </dsp:txBody>
      <dsp:txXfrm rot="5400000">
        <a:off x="2072884" y="4365652"/>
        <a:ext cx="387992" cy="511211"/>
      </dsp:txXfrm>
    </dsp:sp>
    <dsp:sp modelId="{5CF5898A-608E-47CD-AB09-74B55623B764}">
      <dsp:nvSpPr>
        <dsp:cNvPr id="0" name=""/>
        <dsp:cNvSpPr/>
      </dsp:nvSpPr>
      <dsp:spPr>
        <a:xfrm>
          <a:off x="963142" y="2936271"/>
          <a:ext cx="2607477" cy="9027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t>Cover slip</a:t>
          </a:r>
          <a:endParaRPr lang="ar-IQ" sz="3200" kern="1200" dirty="0"/>
        </a:p>
      </dsp:txBody>
      <dsp:txXfrm>
        <a:off x="989582" y="2962711"/>
        <a:ext cx="2554597" cy="849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32534-6155-428C-906A-DE81D8B8C062}">
      <dsp:nvSpPr>
        <dsp:cNvPr id="0" name=""/>
        <dsp:cNvSpPr/>
      </dsp:nvSpPr>
      <dsp:spPr>
        <a:xfrm rot="10800000">
          <a:off x="2262294" y="1050"/>
          <a:ext cx="7725498" cy="126559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091" tIns="133350" rIns="248920" bIns="133350" numCol="1" spcCol="1270" anchor="ctr" anchorCtr="0">
          <a:noAutofit/>
        </a:bodyPr>
        <a:lstStyle/>
        <a:p>
          <a:pPr lvl="0" algn="ctr" defTabSz="1555750" rtl="0">
            <a:lnSpc>
              <a:spcPct val="90000"/>
            </a:lnSpc>
            <a:spcBef>
              <a:spcPct val="0"/>
            </a:spcBef>
            <a:spcAft>
              <a:spcPct val="35000"/>
            </a:spcAft>
          </a:pPr>
          <a:r>
            <a:rPr lang="en-AU" sz="3500" kern="1200" dirty="0" smtClean="0"/>
            <a:t>Proper handling and transfer of biopsy specimens to the laboratory</a:t>
          </a:r>
          <a:endParaRPr lang="ar-IQ" sz="3500" kern="1200" dirty="0"/>
        </a:p>
      </dsp:txBody>
      <dsp:txXfrm rot="10800000">
        <a:off x="2578692" y="1050"/>
        <a:ext cx="7409100" cy="1265592"/>
      </dsp:txXfrm>
    </dsp:sp>
    <dsp:sp modelId="{3528DD5D-4E61-4AA5-9BED-6F232EF8C64A}">
      <dsp:nvSpPr>
        <dsp:cNvPr id="0" name=""/>
        <dsp:cNvSpPr/>
      </dsp:nvSpPr>
      <dsp:spPr>
        <a:xfrm>
          <a:off x="1629498" y="1050"/>
          <a:ext cx="1265592" cy="126559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B96DC5-19D0-45A6-A572-2CE1207E7492}">
      <dsp:nvSpPr>
        <dsp:cNvPr id="0" name=""/>
        <dsp:cNvSpPr/>
      </dsp:nvSpPr>
      <dsp:spPr>
        <a:xfrm rot="10800000">
          <a:off x="2262294" y="1635455"/>
          <a:ext cx="7725498" cy="1265592"/>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091" tIns="133350" rIns="248920" bIns="133350" numCol="1" spcCol="1270" anchor="ctr" anchorCtr="0">
          <a:noAutofit/>
        </a:bodyPr>
        <a:lstStyle/>
        <a:p>
          <a:pPr lvl="0" algn="ctr" defTabSz="1555750" rtl="1">
            <a:lnSpc>
              <a:spcPct val="90000"/>
            </a:lnSpc>
            <a:spcBef>
              <a:spcPct val="0"/>
            </a:spcBef>
            <a:spcAft>
              <a:spcPct val="35000"/>
            </a:spcAft>
          </a:pPr>
          <a:r>
            <a:rPr lang="en-US" sz="3500" kern="1200" dirty="0" smtClean="0"/>
            <a:t>Identification and reception of specimens</a:t>
          </a:r>
          <a:endParaRPr lang="ar-IQ" sz="3500" kern="1200" dirty="0"/>
        </a:p>
      </dsp:txBody>
      <dsp:txXfrm rot="10800000">
        <a:off x="2578692" y="1635455"/>
        <a:ext cx="7409100" cy="1265592"/>
      </dsp:txXfrm>
    </dsp:sp>
    <dsp:sp modelId="{567E1F9A-C0AE-4226-AFB8-3EEDFC2F5992}">
      <dsp:nvSpPr>
        <dsp:cNvPr id="0" name=""/>
        <dsp:cNvSpPr/>
      </dsp:nvSpPr>
      <dsp:spPr>
        <a:xfrm>
          <a:off x="1629498" y="1635455"/>
          <a:ext cx="1265592" cy="1265592"/>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4743D5-1BB0-4039-8FB9-0B0337006C82}">
      <dsp:nvSpPr>
        <dsp:cNvPr id="0" name=""/>
        <dsp:cNvSpPr/>
      </dsp:nvSpPr>
      <dsp:spPr>
        <a:xfrm rot="10800000">
          <a:off x="2262294" y="3269860"/>
          <a:ext cx="7725498" cy="1265592"/>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091" tIns="133350" rIns="248920" bIns="133350" numCol="1" spcCol="1270" anchor="ctr" anchorCtr="0">
          <a:noAutofit/>
        </a:bodyPr>
        <a:lstStyle/>
        <a:p>
          <a:pPr lvl="0" algn="ctr" defTabSz="1555750" rtl="1">
            <a:lnSpc>
              <a:spcPct val="90000"/>
            </a:lnSpc>
            <a:spcBef>
              <a:spcPct val="0"/>
            </a:spcBef>
            <a:spcAft>
              <a:spcPct val="35000"/>
            </a:spcAft>
          </a:pPr>
          <a:r>
            <a:rPr lang="en-US" sz="3500" kern="1200" dirty="0" smtClean="0"/>
            <a:t>Initial laboratory work</a:t>
          </a:r>
          <a:endParaRPr lang="ar-IQ" sz="3500" kern="1200" dirty="0"/>
        </a:p>
      </dsp:txBody>
      <dsp:txXfrm rot="10800000">
        <a:off x="2578692" y="3269860"/>
        <a:ext cx="7409100" cy="1265592"/>
      </dsp:txXfrm>
    </dsp:sp>
    <dsp:sp modelId="{63796356-BD91-43C9-BA9B-DC99F2F90BFA}">
      <dsp:nvSpPr>
        <dsp:cNvPr id="0" name=""/>
        <dsp:cNvSpPr/>
      </dsp:nvSpPr>
      <dsp:spPr>
        <a:xfrm>
          <a:off x="1629498" y="3269860"/>
          <a:ext cx="1265592" cy="1265592"/>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7DC7CC9-B316-493F-9225-C89F497A7D9D}" type="datetimeFigureOut">
              <a:rPr lang="en-US" smtClean="0"/>
              <a:t>3/7/2024</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50694D8-0B24-49BE-BA47-976EF1624C34}" type="slidenum">
              <a:rPr lang="en-US" smtClean="0"/>
              <a:t>‹#›</a:t>
            </a:fld>
            <a:endParaRPr lang="en-US"/>
          </a:p>
        </p:txBody>
      </p:sp>
    </p:spTree>
    <p:extLst>
      <p:ext uri="{BB962C8B-B14F-4D97-AF65-F5344CB8AC3E}">
        <p14:creationId xmlns:p14="http://schemas.microsoft.com/office/powerpoint/2010/main" val="214449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435F9BE-6B1C-45D9-A8F1-A4693536BA4D}" type="slidenum">
              <a:rPr lang="en-GB"/>
              <a:pPr>
                <a:defRPr/>
              </a:pPr>
              <a:t>‹#›</a:t>
            </a:fld>
            <a:endParaRPr lang="en-GB"/>
          </a:p>
        </p:txBody>
      </p:sp>
    </p:spTree>
    <p:extLst>
      <p:ext uri="{BB962C8B-B14F-4D97-AF65-F5344CB8AC3E}">
        <p14:creationId xmlns:p14="http://schemas.microsoft.com/office/powerpoint/2010/main" val="102156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2E883318-3B57-444A-B542-C8CB368ECCED}" type="slidenum">
              <a:rPr lang="en-GB"/>
              <a:pPr>
                <a:defRPr/>
              </a:pPr>
              <a:t>‹#›</a:t>
            </a:fld>
            <a:endParaRPr lang="en-GB"/>
          </a:p>
        </p:txBody>
      </p:sp>
    </p:spTree>
    <p:extLst>
      <p:ext uri="{BB962C8B-B14F-4D97-AF65-F5344CB8AC3E}">
        <p14:creationId xmlns:p14="http://schemas.microsoft.com/office/powerpoint/2010/main" val="3696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4" y="365125"/>
            <a:ext cx="2628901" cy="5811838"/>
          </a:xfrm>
        </p:spPr>
        <p:txBody>
          <a:bodyPr vert="eaVert"/>
          <a:lstStyle/>
          <a:p>
            <a:r>
              <a:rPr lang="en-US"/>
              <a:t>Click to edit Master title style</a:t>
            </a:r>
            <a:endParaRPr lang="en-GB"/>
          </a:p>
        </p:txBody>
      </p:sp>
      <p:sp>
        <p:nvSpPr>
          <p:cNvPr id="3" name="Vertical Text Placeholder 2">
            <a:extLst>
              <a:ext uri="{FF2B5EF4-FFF2-40B4-BE49-F238E27FC236}"/>
            </a:extLst>
          </p:cNvPr>
          <p:cNvSpPr>
            <a:spLocks noGrp="1"/>
          </p:cNvSpPr>
          <p:nvPr>
            <p:ph type="body" orient="vert" idx="1"/>
          </p:nvPr>
        </p:nvSpPr>
        <p:spPr>
          <a:xfrm>
            <a:off x="838204"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AB2EF51-3D7A-460D-8DC2-DA558A7D5B0B}" type="slidenum">
              <a:rPr lang="en-GB"/>
              <a:pPr>
                <a:defRPr/>
              </a:pPr>
              <a:t>‹#›</a:t>
            </a:fld>
            <a:endParaRPr lang="en-GB"/>
          </a:p>
        </p:txBody>
      </p:sp>
    </p:spTree>
    <p:extLst>
      <p:ext uri="{BB962C8B-B14F-4D97-AF65-F5344CB8AC3E}">
        <p14:creationId xmlns:p14="http://schemas.microsoft.com/office/powerpoint/2010/main" val="255491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rtl="0">
              <a:defRPr sz="4800" b="1" cap="none" spc="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effectLst>
                  <a:outerShdw blurRad="50800" dist="39000" dir="5460000" algn="tl">
                    <a:srgbClr val="000000">
                      <a:alpha val="38000"/>
                    </a:srgbClr>
                  </a:outerShdw>
                </a:effectLst>
              </a:defRPr>
            </a:lvl1pPr>
          </a:lstStyle>
          <a:p>
            <a:r>
              <a:rPr lang="en-US" dirty="0" smtClean="0"/>
              <a:t>Click to edit Master title style</a:t>
            </a:r>
            <a:endParaRPr lang="ar-IQ" dirty="0"/>
          </a:p>
        </p:txBody>
      </p:sp>
      <p:sp>
        <p:nvSpPr>
          <p:cNvPr id="3" name="Subtitle 2"/>
          <p:cNvSpPr>
            <a:spLocks noGrp="1"/>
          </p:cNvSpPr>
          <p:nvPr>
            <p:ph type="subTitle" idx="1"/>
          </p:nvPr>
        </p:nvSpPr>
        <p:spPr>
          <a:xfrm>
            <a:off x="1828800" y="3886200"/>
            <a:ext cx="8534400" cy="1752600"/>
          </a:xfrm>
        </p:spPr>
        <p:txBody>
          <a:bodyPr/>
          <a:lstStyle>
            <a:lvl1pPr marL="0" indent="0" algn="ctr" rtl="0">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a:xfrm>
            <a:off x="0" y="6492876"/>
            <a:ext cx="2844800" cy="365125"/>
          </a:xfrm>
        </p:spPr>
        <p:txBody>
          <a:bodyPr/>
          <a:lstStyle>
            <a:lvl1pPr algn="r" rtl="0">
              <a:defRPr i="1"/>
            </a:lvl1pPr>
          </a:lstStyle>
          <a:p>
            <a:fld id="{2D956BDE-7159-4A8E-9B77-3E8DB6EBE259}"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5" name="Footer Placeholder 4"/>
          <p:cNvSpPr>
            <a:spLocks noGrp="1"/>
          </p:cNvSpPr>
          <p:nvPr>
            <p:ph type="ftr" sz="quarter" idx="11"/>
          </p:nvPr>
        </p:nvSpPr>
        <p:spPr>
          <a:xfrm>
            <a:off x="8331200" y="6492876"/>
            <a:ext cx="3860800" cy="365125"/>
          </a:xfrm>
        </p:spPr>
        <p:txBody>
          <a:bodyPr/>
          <a:lstStyle>
            <a:lvl1pPr algn="r" rtl="0">
              <a:defRPr i="1"/>
            </a:lvl1pPr>
          </a:lstStyle>
          <a:p>
            <a:r>
              <a:rPr lang="en-US" smtClean="0">
                <a:solidFill>
                  <a:prstClr val="black">
                    <a:tint val="75000"/>
                  </a:prstClr>
                </a:solidFill>
              </a:rPr>
              <a:t>Dr. Awfa Altaee 2013</a:t>
            </a:r>
            <a:endParaRPr lang="ar-IQ" dirty="0">
              <a:solidFill>
                <a:prstClr val="black">
                  <a:tint val="75000"/>
                </a:prstClr>
              </a:solidFill>
            </a:endParaRPr>
          </a:p>
        </p:txBody>
      </p:sp>
      <p:sp>
        <p:nvSpPr>
          <p:cNvPr id="6" name="Slide Number Placeholder 5"/>
          <p:cNvSpPr>
            <a:spLocks noGrp="1"/>
          </p:cNvSpPr>
          <p:nvPr>
            <p:ph type="sldNum" sz="quarter" idx="12"/>
          </p:nvPr>
        </p:nvSpPr>
        <p:spPr>
          <a:xfrm>
            <a:off x="4559829" y="6492876"/>
            <a:ext cx="2844800" cy="365125"/>
          </a:xfrm>
        </p:spPr>
        <p:txBody>
          <a:bodyPr/>
          <a:lstStyle>
            <a:lvl1pPr algn="ctr" rtl="0">
              <a:defRPr/>
            </a:lvl1pPr>
          </a:lstStyle>
          <a:p>
            <a:fld id="{D23D514E-3F16-4F94-A606-025366BC9348}"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2558673739"/>
      </p:ext>
    </p:extLst>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7768"/>
            <a:ext cx="10972800" cy="782960"/>
          </a:xfrm>
          <a:solidFill>
            <a:schemeClr val="accent4">
              <a:lumMod val="50000"/>
            </a:schemeClr>
          </a:solidFill>
          <a:effectLst>
            <a:outerShdw blurRad="50800" dist="38100" dir="13500000" algn="br" rotWithShape="0">
              <a:prstClr val="black">
                <a:alpha val="40000"/>
              </a:prstClr>
            </a:outerShdw>
          </a:effectLst>
        </p:spPr>
        <p:style>
          <a:lnRef idx="0">
            <a:schemeClr val="accent4"/>
          </a:lnRef>
          <a:fillRef idx="3">
            <a:schemeClr val="accent4"/>
          </a:fillRef>
          <a:effectRef idx="3">
            <a:schemeClr val="accent4"/>
          </a:effectRef>
          <a:fontRef idx="none"/>
        </p:style>
        <p:txBody>
          <a:bodyPr/>
          <a:lstStyle>
            <a:lvl1pPr>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mn-cs"/>
              </a:defRPr>
            </a:lvl1pPr>
          </a:lstStyle>
          <a:p>
            <a:r>
              <a:rPr lang="en-US" dirty="0" smtClean="0"/>
              <a:t>Click to edit Master title style</a:t>
            </a:r>
            <a:endParaRPr lang="ar-IQ" dirty="0"/>
          </a:p>
        </p:txBody>
      </p:sp>
      <p:sp>
        <p:nvSpPr>
          <p:cNvPr id="3" name="Content Placeholder 2"/>
          <p:cNvSpPr>
            <a:spLocks noGrp="1"/>
          </p:cNvSpPr>
          <p:nvPr>
            <p:ph idx="1"/>
          </p:nvPr>
        </p:nvSpPr>
        <p:spPr>
          <a:xfrm>
            <a:off x="609600" y="1124744"/>
            <a:ext cx="10972800" cy="5112568"/>
          </a:xfrm>
          <a:noFill/>
          <a:effectLst>
            <a:outerShdw blurRad="50800" dist="38100" dir="13500000" algn="br" rotWithShape="0">
              <a:prstClr val="black">
                <a:alpha val="40000"/>
              </a:prstClr>
            </a:outerShdw>
          </a:effectLst>
          <a:scene3d>
            <a:camera prst="orthographicFront"/>
            <a:lightRig rig="threePt" dir="t"/>
          </a:scene3d>
          <a:sp3d>
            <a:bevelT/>
          </a:sp3d>
        </p:spPr>
        <p:txBody>
          <a:bodyPr/>
          <a:lstStyle>
            <a:lvl1pPr algn="l" rtl="0">
              <a:defRPr b="1">
                <a:solidFill>
                  <a:schemeClr val="bg1">
                    <a:lumMod val="95000"/>
                  </a:schemeClr>
                </a:solidFill>
                <a:latin typeface="+mn-lt"/>
                <a:cs typeface="Arial" pitchFamily="34" charset="0"/>
              </a:defRPr>
            </a:lvl1pPr>
            <a:lvl2pPr algn="l" rtl="0">
              <a:defRPr b="1">
                <a:solidFill>
                  <a:schemeClr val="bg1">
                    <a:lumMod val="95000"/>
                  </a:schemeClr>
                </a:solidFill>
                <a:latin typeface="+mn-lt"/>
                <a:cs typeface="Arial" pitchFamily="34" charset="0"/>
              </a:defRPr>
            </a:lvl2pPr>
            <a:lvl3pPr algn="l" rtl="0">
              <a:defRPr b="1">
                <a:solidFill>
                  <a:schemeClr val="bg1">
                    <a:lumMod val="95000"/>
                  </a:schemeClr>
                </a:solidFill>
                <a:latin typeface="+mn-lt"/>
                <a:cs typeface="Arial" pitchFamily="34" charset="0"/>
              </a:defRPr>
            </a:lvl3pPr>
            <a:lvl4pPr algn="l" rtl="0">
              <a:defRPr b="1">
                <a:solidFill>
                  <a:schemeClr val="bg1">
                    <a:lumMod val="95000"/>
                  </a:schemeClr>
                </a:solidFill>
                <a:latin typeface="+mn-lt"/>
                <a:cs typeface="Arial" pitchFamily="34" charset="0"/>
              </a:defRPr>
            </a:lvl4pPr>
            <a:lvl5pPr algn="l" rtl="0">
              <a:defRPr b="1">
                <a:solidFill>
                  <a:schemeClr val="bg1">
                    <a:lumMod val="95000"/>
                  </a:schemeClr>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IQ" dirty="0"/>
          </a:p>
        </p:txBody>
      </p:sp>
      <p:sp>
        <p:nvSpPr>
          <p:cNvPr id="7" name="Date Placeholder 3"/>
          <p:cNvSpPr>
            <a:spLocks noGrp="1"/>
          </p:cNvSpPr>
          <p:nvPr>
            <p:ph type="dt" sz="half" idx="10"/>
          </p:nvPr>
        </p:nvSpPr>
        <p:spPr>
          <a:xfrm>
            <a:off x="0" y="6448252"/>
            <a:ext cx="2844800" cy="365125"/>
          </a:xfrm>
        </p:spPr>
        <p:txBody>
          <a:bodyPr/>
          <a:lstStyle>
            <a:lvl1pPr algn="r" rtl="0">
              <a:defRPr i="1"/>
            </a:lvl1pPr>
          </a:lstStyle>
          <a:p>
            <a:fld id="{1F812308-EB20-406D-A3E0-8291C0DA0762}"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8" name="Footer Placeholder 4"/>
          <p:cNvSpPr>
            <a:spLocks noGrp="1"/>
          </p:cNvSpPr>
          <p:nvPr>
            <p:ph type="ftr" sz="quarter" idx="11"/>
          </p:nvPr>
        </p:nvSpPr>
        <p:spPr>
          <a:xfrm>
            <a:off x="8331200" y="6448252"/>
            <a:ext cx="3860800" cy="365125"/>
          </a:xfrm>
        </p:spPr>
        <p:txBody>
          <a:bodyPr/>
          <a:lstStyle>
            <a:lvl1pPr algn="r" rtl="0">
              <a:defRPr i="1"/>
            </a:lvl1pPr>
          </a:lstStyle>
          <a:p>
            <a:r>
              <a:rPr lang="en-US" smtClean="0">
                <a:solidFill>
                  <a:prstClr val="black">
                    <a:tint val="75000"/>
                  </a:prstClr>
                </a:solidFill>
              </a:rPr>
              <a:t>Dr. Awfa Altaee 2013</a:t>
            </a:r>
            <a:endParaRPr lang="ar-IQ">
              <a:solidFill>
                <a:prstClr val="black">
                  <a:tint val="75000"/>
                </a:prstClr>
              </a:solidFill>
            </a:endParaRPr>
          </a:p>
        </p:txBody>
      </p:sp>
      <p:sp>
        <p:nvSpPr>
          <p:cNvPr id="9" name="Slide Number Placeholder 5"/>
          <p:cNvSpPr>
            <a:spLocks noGrp="1"/>
          </p:cNvSpPr>
          <p:nvPr>
            <p:ph type="sldNum" sz="quarter" idx="12"/>
          </p:nvPr>
        </p:nvSpPr>
        <p:spPr>
          <a:xfrm>
            <a:off x="4559829" y="6448252"/>
            <a:ext cx="2844800" cy="365125"/>
          </a:xfrm>
        </p:spPr>
        <p:txBody>
          <a:bodyPr/>
          <a:lstStyle>
            <a:lvl1pPr algn="ctr" rtl="0">
              <a:defRPr/>
            </a:lvl1pPr>
          </a:lstStyle>
          <a:p>
            <a:fld id="{D23D514E-3F16-4F94-A606-025366BC9348}" type="slidenum">
              <a:rPr lang="ar-IQ" smtClean="0">
                <a:solidFill>
                  <a:prstClr val="black">
                    <a:tint val="75000"/>
                  </a:prstClr>
                </a:solidFill>
              </a:rPr>
              <a:pPr/>
              <a:t>‹#›</a:t>
            </a:fld>
            <a:endParaRPr lang="ar-IQ" dirty="0">
              <a:solidFill>
                <a:prstClr val="black">
                  <a:tint val="75000"/>
                </a:prstClr>
              </a:solidFill>
            </a:endParaRPr>
          </a:p>
        </p:txBody>
      </p:sp>
      <p:cxnSp>
        <p:nvCxnSpPr>
          <p:cNvPr id="11" name="Straight Connector 10"/>
          <p:cNvCxnSpPr/>
          <p:nvPr userDrawn="1"/>
        </p:nvCxnSpPr>
        <p:spPr>
          <a:xfrm>
            <a:off x="0" y="6480720"/>
            <a:ext cx="1219200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91006667"/>
      </p:ext>
    </p:extLst>
  </p:cSld>
  <p:clrMapOvr>
    <a:masterClrMapping/>
  </p:clrMapOvr>
  <p:transition spd="slow">
    <p:cover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10B3807-1270-4CFE-BE74-6DA659226B85}" type="datetimeFigureOut">
              <a:rPr lang="en-GB">
                <a:solidFill>
                  <a:prstClr val="black">
                    <a:tint val="75000"/>
                  </a:prstClr>
                </a:solidFill>
              </a:rPr>
              <a:pPr>
                <a:defRPr/>
              </a:pPr>
              <a:t>07/03/2024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98930BEA-CBD9-4064-BB0F-E11F1CD365C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52469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75"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7" y="4682072"/>
            <a:ext cx="8936847"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3/7/2024</a:t>
            </a:fld>
            <a:endParaRPr lang="en-US" dirty="0"/>
          </a:p>
        </p:txBody>
      </p:sp>
      <p:sp>
        <p:nvSpPr>
          <p:cNvPr id="21" name="Footer Placeholder 20"/>
          <p:cNvSpPr>
            <a:spLocks noGrp="1"/>
          </p:cNvSpPr>
          <p:nvPr>
            <p:ph type="ftr" sz="quarter" idx="11"/>
          </p:nvPr>
        </p:nvSpPr>
        <p:spPr>
          <a:xfrm>
            <a:off x="1629107"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3"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22532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537051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75"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1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smtClean="0"/>
              <a:pPr/>
              <a:t>2/11/2024</a:t>
            </a:fld>
            <a:endParaRPr dirty="0"/>
          </a:p>
        </p:txBody>
      </p:sp>
      <p:sp>
        <p:nvSpPr>
          <p:cNvPr id="5" name="Footer Placeholder 4"/>
          <p:cNvSpPr>
            <a:spLocks noGrp="1"/>
          </p:cNvSpPr>
          <p:nvPr>
            <p:ph type="ftr" sz="quarter" idx="11"/>
          </p:nvPr>
        </p:nvSpPr>
        <p:spPr>
          <a:xfrm>
            <a:off x="1629163" y="5177408"/>
            <a:ext cx="566013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25877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40644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8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8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0567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CB37463-CE4D-4F54-ADD6-A187F3CEED86}" type="slidenum">
              <a:rPr lang="en-GB"/>
              <a:pPr>
                <a:defRPr/>
              </a:pPr>
              <a:t>‹#›</a:t>
            </a:fld>
            <a:endParaRPr lang="en-GB"/>
          </a:p>
        </p:txBody>
      </p:sp>
    </p:spTree>
    <p:extLst>
      <p:ext uri="{BB962C8B-B14F-4D97-AF65-F5344CB8AC3E}">
        <p14:creationId xmlns:p14="http://schemas.microsoft.com/office/powerpoint/2010/main" val="3359962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290030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97549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3/7/2024</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3"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142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6"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3/7/2024</a:t>
            </a:fld>
            <a:endParaRPr lang="en-US" dirty="0"/>
          </a:p>
        </p:txBody>
      </p:sp>
      <p:sp>
        <p:nvSpPr>
          <p:cNvPr id="6" name="Footer Placeholder 5"/>
          <p:cNvSpPr>
            <a:spLocks noGrp="1"/>
          </p:cNvSpPr>
          <p:nvPr>
            <p:ph type="ftr" sz="quarter" idx="11"/>
          </p:nvPr>
        </p:nvSpPr>
        <p:spPr>
          <a:xfrm>
            <a:off x="612649" y="6035040"/>
            <a:ext cx="4588003"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5" y="603504"/>
            <a:ext cx="3144775"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5" y="2386584"/>
            <a:ext cx="3144775"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3697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08156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1545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2030" y="1710071"/>
            <a:ext cx="1051560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extLst>
          </p:cNvPr>
          <p:cNvSpPr>
            <a:spLocks noGrp="1"/>
          </p:cNvSpPr>
          <p:nvPr>
            <p:ph type="body" idx="1"/>
          </p:nvPr>
        </p:nvSpPr>
        <p:spPr>
          <a:xfrm>
            <a:off x="832030" y="4589798"/>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0A4ED66-9C92-433A-BD3E-EBBB95A71A63}" type="slidenum">
              <a:rPr lang="en-GB"/>
              <a:pPr>
                <a:defRPr/>
              </a:pPr>
              <a:t>‹#›</a:t>
            </a:fld>
            <a:endParaRPr lang="en-GB"/>
          </a:p>
        </p:txBody>
      </p:sp>
    </p:spTree>
    <p:extLst>
      <p:ext uri="{BB962C8B-B14F-4D97-AF65-F5344CB8AC3E}">
        <p14:creationId xmlns:p14="http://schemas.microsoft.com/office/powerpoint/2010/main" val="429361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extLst>
          </p:cNvPr>
          <p:cNvSpPr>
            <a:spLocks noGrp="1"/>
          </p:cNvSpPr>
          <p:nvPr>
            <p:ph sz="half" idx="1"/>
          </p:nvPr>
        </p:nvSpPr>
        <p:spPr>
          <a:xfrm>
            <a:off x="838200"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extLst>
          </p:cNvPr>
          <p:cNvSpPr>
            <a:spLocks noGrp="1"/>
          </p:cNvSpPr>
          <p:nvPr>
            <p:ph sz="half" idx="2"/>
          </p:nvPr>
        </p:nvSpPr>
        <p:spPr>
          <a:xfrm>
            <a:off x="6172203"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A030D6D2-D4B4-4401-AA46-0A8C3D8215D3}" type="slidenum">
              <a:rPr lang="en-GB"/>
              <a:pPr>
                <a:defRPr/>
              </a:pPr>
              <a:t>‹#›</a:t>
            </a:fld>
            <a:endParaRPr lang="en-GB"/>
          </a:p>
        </p:txBody>
      </p:sp>
    </p:spTree>
    <p:extLst>
      <p:ext uri="{BB962C8B-B14F-4D97-AF65-F5344CB8AC3E}">
        <p14:creationId xmlns:p14="http://schemas.microsoft.com/office/powerpoint/2010/main" val="12363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99" y="365151"/>
            <a:ext cx="10515601" cy="1325563"/>
          </a:xfrm>
        </p:spPr>
        <p:txBody>
          <a:bodyPr/>
          <a:lstStyle/>
          <a:p>
            <a:r>
              <a:rPr lang="en-US"/>
              <a:t>Click to edit Master title style</a:t>
            </a:r>
            <a:endParaRPr lang="en-GB"/>
          </a:p>
        </p:txBody>
      </p:sp>
      <p:sp>
        <p:nvSpPr>
          <p:cNvPr id="3" name="Text Placeholder 2">
            <a:extLst>
              <a:ext uri="{FF2B5EF4-FFF2-40B4-BE49-F238E27FC236}"/>
            </a:extLst>
          </p:cNvPr>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80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extLst>
          </p:cNvPr>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764C8D8-3A2C-449A-BC95-D0269AB8A7BE}" type="slidenum">
              <a:rPr lang="en-GB"/>
              <a:pPr>
                <a:defRPr/>
              </a:pPr>
              <a:t>‹#›</a:t>
            </a:fld>
            <a:endParaRPr lang="en-GB"/>
          </a:p>
        </p:txBody>
      </p:sp>
    </p:spTree>
    <p:extLst>
      <p:ext uri="{BB962C8B-B14F-4D97-AF65-F5344CB8AC3E}">
        <p14:creationId xmlns:p14="http://schemas.microsoft.com/office/powerpoint/2010/main" val="85497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89923C83-FF75-422E-94B3-8482BD0AC3DB}" type="slidenum">
              <a:rPr lang="en-GB"/>
              <a:pPr>
                <a:defRPr/>
              </a:pPr>
              <a:t>‹#›</a:t>
            </a:fld>
            <a:endParaRPr lang="en-GB"/>
          </a:p>
        </p:txBody>
      </p:sp>
    </p:spTree>
    <p:extLst>
      <p:ext uri="{BB962C8B-B14F-4D97-AF65-F5344CB8AC3E}">
        <p14:creationId xmlns:p14="http://schemas.microsoft.com/office/powerpoint/2010/main" val="15169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123A240C-B624-4238-A207-DE00916801BA}" type="slidenum">
              <a:rPr lang="en-GB"/>
              <a:pPr>
                <a:defRPr/>
              </a:pPr>
              <a:t>‹#›</a:t>
            </a:fld>
            <a:endParaRPr lang="en-GB"/>
          </a:p>
        </p:txBody>
      </p:sp>
    </p:spTree>
    <p:extLst>
      <p:ext uri="{BB962C8B-B14F-4D97-AF65-F5344CB8AC3E}">
        <p14:creationId xmlns:p14="http://schemas.microsoft.com/office/powerpoint/2010/main" val="30434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977" y="457200"/>
            <a:ext cx="3932239"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extLst>
          </p:cNvPr>
          <p:cNvSpPr>
            <a:spLocks noGrp="1"/>
          </p:cNvSpPr>
          <p:nvPr>
            <p:ph idx="1"/>
          </p:nvPr>
        </p:nvSpPr>
        <p:spPr>
          <a:xfrm>
            <a:off x="5183188" y="98776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extLst>
          </p:cNvPr>
          <p:cNvSpPr>
            <a:spLocks noGrp="1"/>
          </p:cNvSpPr>
          <p:nvPr>
            <p:ph type="body" sz="half" idx="2"/>
          </p:nvPr>
        </p:nvSpPr>
        <p:spPr>
          <a:xfrm>
            <a:off x="839977"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BE06312C-314A-4907-AC3A-60D03FDF4843}" type="slidenum">
              <a:rPr lang="en-GB"/>
              <a:pPr>
                <a:defRPr/>
              </a:pPr>
              <a:t>‹#›</a:t>
            </a:fld>
            <a:endParaRPr lang="en-GB"/>
          </a:p>
        </p:txBody>
      </p:sp>
    </p:spTree>
    <p:extLst>
      <p:ext uri="{BB962C8B-B14F-4D97-AF65-F5344CB8AC3E}">
        <p14:creationId xmlns:p14="http://schemas.microsoft.com/office/powerpoint/2010/main" val="420843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977" y="457200"/>
            <a:ext cx="3932239"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extLst>
          </p:cNvPr>
          <p:cNvSpPr>
            <a:spLocks noGrp="1"/>
          </p:cNvSpPr>
          <p:nvPr>
            <p:ph type="pic" idx="1"/>
          </p:nvPr>
        </p:nvSpPr>
        <p:spPr>
          <a:xfrm>
            <a:off x="5183188" y="98776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extLst>
          </p:cNvPr>
          <p:cNvSpPr>
            <a:spLocks noGrp="1"/>
          </p:cNvSpPr>
          <p:nvPr>
            <p:ph type="body" sz="half" idx="2"/>
          </p:nvPr>
        </p:nvSpPr>
        <p:spPr>
          <a:xfrm>
            <a:off x="839977"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CCF919C-961F-4280-B582-783C67B700E2}" type="datetime1">
              <a:rPr lang="en-GB"/>
              <a:pPr>
                <a:defRPr/>
              </a:pPr>
              <a:t>07/03/2024</a:t>
            </a:fld>
            <a:endParaRPr lang="en-GB"/>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B2220C43-4174-49F9-9A38-636C9CA13E37}" type="slidenum">
              <a:rPr lang="en-GB"/>
              <a:pPr>
                <a:defRPr/>
              </a:pPr>
              <a:t>‹#›</a:t>
            </a:fld>
            <a:endParaRPr lang="en-GB"/>
          </a:p>
        </p:txBody>
      </p:sp>
    </p:spTree>
    <p:extLst>
      <p:ext uri="{BB962C8B-B14F-4D97-AF65-F5344CB8AC3E}">
        <p14:creationId xmlns:p14="http://schemas.microsoft.com/office/powerpoint/2010/main" val="12937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a:extLst>
              <a:ext uri="{FF2B5EF4-FFF2-40B4-BE49-F238E27FC236}"/>
            </a:extLst>
          </p:cNvPr>
          <p:cNvSpPr>
            <a:spLocks noGrp="1"/>
          </p:cNvSpPr>
          <p:nvPr>
            <p:ph type="dt" sz="half" idx="2"/>
          </p:nvPr>
        </p:nvSpPr>
        <p:spPr>
          <a:xfrm>
            <a:off x="838200" y="635637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CF919C-961F-4280-B582-783C67B700E2}" type="datetime1">
              <a:rPr lang="en-GB"/>
              <a:pPr>
                <a:defRPr/>
              </a:pPr>
              <a:t>07/03/2024</a:t>
            </a:fld>
            <a:endParaRPr lang="en-GB"/>
          </a:p>
        </p:txBody>
      </p:sp>
      <p:sp>
        <p:nvSpPr>
          <p:cNvPr id="5" name="Footer Placeholder 4">
            <a:extLst>
              <a:ext uri="{FF2B5EF4-FFF2-40B4-BE49-F238E27FC236}"/>
            </a:extLst>
          </p:cNvPr>
          <p:cNvSpPr>
            <a:spLocks noGrp="1"/>
          </p:cNvSpPr>
          <p:nvPr>
            <p:ph type="ftr" sz="quarter" idx="3"/>
          </p:nvPr>
        </p:nvSpPr>
        <p:spPr>
          <a:xfrm>
            <a:off x="4038600" y="635637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a:extLst>
              <a:ext uri="{FF2B5EF4-FFF2-40B4-BE49-F238E27FC236}"/>
            </a:extLst>
          </p:cNvPr>
          <p:cNvSpPr>
            <a:spLocks noGrp="1"/>
          </p:cNvSpPr>
          <p:nvPr>
            <p:ph type="sldNum" sz="quarter" idx="4"/>
          </p:nvPr>
        </p:nvSpPr>
        <p:spPr>
          <a:xfrm>
            <a:off x="8610600" y="635637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992E0E-16F2-4B37-A80F-6508147B90C6}" type="slidenum">
              <a:rPr lang="en-GB"/>
              <a:pPr>
                <a:defRPr/>
              </a:pPr>
              <a:t>‹#›</a:t>
            </a:fld>
            <a:endParaRPr lang="en-GB"/>
          </a:p>
        </p:txBody>
      </p:sp>
    </p:spTree>
    <p:extLst>
      <p:ext uri="{BB962C8B-B14F-4D97-AF65-F5344CB8AC3E}">
        <p14:creationId xmlns:p14="http://schemas.microsoft.com/office/powerpoint/2010/main" val="366366629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9B74CD68-13BE-4DC8-B1F8-F89DE35DB063}" type="datetime2">
              <a:rPr lang="en-US" smtClean="0">
                <a:solidFill>
                  <a:prstClr val="black">
                    <a:tint val="75000"/>
                  </a:prstClr>
                </a:solidFill>
              </a:rPr>
              <a:pPr rtl="1"/>
              <a:t>Thursday, March 07, 2024</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r>
              <a:rPr lang="en-US" smtClean="0">
                <a:solidFill>
                  <a:prstClr val="black">
                    <a:tint val="75000"/>
                  </a:prstClr>
                </a:solidFill>
              </a:rPr>
              <a:t>Dr. Awfa Altaee 2013</a:t>
            </a:r>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D23D514E-3F16-4F94-A606-025366BC9348}"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6377019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ransition spd="slow">
    <p:cover dir="d"/>
  </p:transition>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3/7/2024</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809479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mad.ibrahim@tiu.edu.iq"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gif"/><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d7j-wYwryY" TargetMode="External"/><Relationship Id="rId2" Type="http://schemas.openxmlformats.org/officeDocument/2006/relationships/hyperlink" Target="https://www.youtube.com/watch?v=7CzDEok8Wmo"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hyperlink" Target="https://www.youtube.com/watch?v=nz29HmaaVw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5"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23" name="Rectangle 22">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7" y="457202"/>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9"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xmlns="" id="{9E3C1396-524A-62A2-8257-1B0D433BBE14}"/>
              </a:ext>
            </a:extLst>
          </p:cNvPr>
          <p:cNvSpPr>
            <a:spLocks noGrp="1"/>
          </p:cNvSpPr>
          <p:nvPr>
            <p:ph type="ctrTitle"/>
          </p:nvPr>
        </p:nvSpPr>
        <p:spPr>
          <a:xfrm>
            <a:off x="5230419" y="1020441"/>
            <a:ext cx="5716339" cy="3042706"/>
          </a:xfrm>
        </p:spPr>
        <p:txBody>
          <a:bodyPr>
            <a:normAutofit/>
          </a:bodyPr>
          <a:lstStyle/>
          <a:p>
            <a:r>
              <a:rPr lang="en-US" sz="2700" b="1" dirty="0">
                <a:solidFill>
                  <a:srgbClr val="FF0000"/>
                </a:solidFill>
                <a:latin typeface="Times New Roman" panose="02020603050405020304" pitchFamily="18" charset="0"/>
                <a:cs typeface="Times New Roman" panose="02020603050405020304" pitchFamily="18" charset="0"/>
              </a:rPr>
              <a:t/>
            </a:r>
            <a:br>
              <a:rPr lang="en-US" sz="2700" b="1" dirty="0">
                <a:solidFill>
                  <a:srgbClr val="FF0000"/>
                </a:solidFill>
                <a:latin typeface="Times New Roman" panose="02020603050405020304" pitchFamily="18" charset="0"/>
                <a:cs typeface="Times New Roman" panose="02020603050405020304" pitchFamily="18" charset="0"/>
              </a:rPr>
            </a:br>
            <a:r>
              <a:rPr lang="en-GB" sz="2800" b="1" i="1" dirty="0" smtClean="0">
                <a:solidFill>
                  <a:srgbClr val="FF0000"/>
                </a:solidFill>
                <a:latin typeface="Times New Roman" pitchFamily="18" charset="0"/>
                <a:cs typeface="Times New Roman" pitchFamily="18" charset="0"/>
              </a:rPr>
              <a:t>Immunohistochemistry</a:t>
            </a:r>
            <a:r>
              <a:rPr lang="en-GB" sz="2800" b="1" dirty="0" smtClean="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Microtechniques</a:t>
            </a:r>
            <a:r>
              <a:rPr lang="en-GB" sz="2800" b="1" dirty="0">
                <a:solidFill>
                  <a:srgbClr val="000000"/>
                </a:solidFill>
                <a:latin typeface="Times New Roman" pitchFamily="18" charset="0"/>
                <a:cs typeface="Times New Roman" pitchFamily="18" charset="0"/>
              </a:rPr>
              <a:t/>
            </a:r>
            <a:br>
              <a:rPr lang="en-GB" sz="2800" b="1" dirty="0">
                <a:solidFill>
                  <a:srgbClr val="000000"/>
                </a:solidFill>
                <a:latin typeface="Times New Roman" pitchFamily="18" charset="0"/>
                <a:cs typeface="Times New Roman" pitchFamily="18" charset="0"/>
              </a:rPr>
            </a:br>
            <a:r>
              <a:rPr lang="en-US" sz="2700" b="1" dirty="0">
                <a:solidFill>
                  <a:schemeClr val="tx1"/>
                </a:solidFill>
                <a:latin typeface="Times New Roman" panose="02020603050405020304" pitchFamily="18" charset="0"/>
                <a:cs typeface="Times New Roman" panose="02020603050405020304" pitchFamily="18" charset="0"/>
              </a:rPr>
              <a:t/>
            </a:r>
            <a:br>
              <a:rPr lang="en-US" sz="2700" b="1" dirty="0">
                <a:solidFill>
                  <a:schemeClr val="tx1"/>
                </a:solidFill>
                <a:latin typeface="Times New Roman" panose="02020603050405020304" pitchFamily="18" charset="0"/>
                <a:cs typeface="Times New Roman" panose="02020603050405020304" pitchFamily="18" charset="0"/>
              </a:rPr>
            </a:br>
            <a:endParaRPr lang="en-US" sz="2700" dirty="0">
              <a:solidFill>
                <a:schemeClr val="tx1"/>
              </a:solidFill>
            </a:endParaRPr>
          </a:p>
        </p:txBody>
      </p:sp>
      <p:sp>
        <p:nvSpPr>
          <p:cNvPr id="3" name="Subtitle 2">
            <a:extLst>
              <a:ext uri="{FF2B5EF4-FFF2-40B4-BE49-F238E27FC236}">
                <a16:creationId xmlns:a16="http://schemas.microsoft.com/office/drawing/2014/main" xmlns="" id="{4C497D5C-E785-D72F-C8CC-FA44B04E576B}"/>
              </a:ext>
            </a:extLst>
          </p:cNvPr>
          <p:cNvSpPr>
            <a:spLocks noGrp="1"/>
          </p:cNvSpPr>
          <p:nvPr>
            <p:ph type="subTitle" idx="1"/>
          </p:nvPr>
        </p:nvSpPr>
        <p:spPr>
          <a:xfrm>
            <a:off x="4267200" y="3048000"/>
            <a:ext cx="6995899" cy="2209800"/>
          </a:xfrm>
        </p:spPr>
        <p:txBody>
          <a:bodyPr>
            <a:noAutofit/>
          </a:bodyPr>
          <a:lstStyle/>
          <a:p>
            <a:pPr fontAlgn="base">
              <a:spcBef>
                <a:spcPct val="0"/>
              </a:spcBef>
              <a:spcAft>
                <a:spcPct val="0"/>
              </a:spcAft>
            </a:pPr>
            <a:endParaRPr lang="en-GB" sz="2400" b="1" dirty="0">
              <a:solidFill>
                <a:srgbClr val="000000"/>
              </a:solidFill>
              <a:latin typeface="Times New Roman" pitchFamily="18" charset="0"/>
              <a:cs typeface="Times New Roman" pitchFamily="18" charset="0"/>
            </a:endParaRPr>
          </a:p>
          <a:p>
            <a:pPr fontAlgn="base">
              <a:spcBef>
                <a:spcPct val="0"/>
              </a:spcBef>
              <a:spcAft>
                <a:spcPct val="0"/>
              </a:spcAft>
            </a:pPr>
            <a:r>
              <a:rPr lang="en-NZ" sz="1400" b="1" i="1" dirty="0" err="1">
                <a:solidFill>
                  <a:srgbClr val="000000"/>
                </a:solidFill>
                <a:latin typeface="Times New Roman" pitchFamily="18" charset="0"/>
                <a:ea typeface="Calibri" pitchFamily="34" charset="0"/>
                <a:cs typeface="Times New Roman" pitchFamily="18" charset="0"/>
              </a:rPr>
              <a:t>Dr.</a:t>
            </a:r>
            <a:r>
              <a:rPr lang="en-NZ" sz="1400" b="1" i="1" dirty="0">
                <a:solidFill>
                  <a:srgbClr val="000000"/>
                </a:solidFill>
                <a:latin typeface="Times New Roman" pitchFamily="18" charset="0"/>
                <a:ea typeface="Calibri" pitchFamily="34" charset="0"/>
                <a:cs typeface="Times New Roman" pitchFamily="18" charset="0"/>
              </a:rPr>
              <a:t> Ahmad H. Ibrahim</a:t>
            </a:r>
          </a:p>
          <a:p>
            <a:pPr fontAlgn="base">
              <a:spcBef>
                <a:spcPct val="0"/>
              </a:spcBef>
              <a:spcAft>
                <a:spcPct val="0"/>
              </a:spcAft>
            </a:pPr>
            <a:r>
              <a:rPr lang="en-GB" sz="1400" i="1" dirty="0">
                <a:solidFill>
                  <a:srgbClr val="000000"/>
                </a:solidFill>
                <a:latin typeface="Times New Roman" pitchFamily="18" charset="0"/>
                <a:ea typeface="Calibri" pitchFamily="34" charset="0"/>
                <a:cs typeface="Times New Roman" pitchFamily="18" charset="0"/>
              </a:rPr>
              <a:t>Ph.D. Molecular Pharmacology </a:t>
            </a:r>
          </a:p>
          <a:p>
            <a:pPr rtl="1" fontAlgn="base">
              <a:lnSpc>
                <a:spcPct val="115000"/>
              </a:lnSpc>
              <a:spcBef>
                <a:spcPct val="0"/>
              </a:spcBef>
              <a:spcAft>
                <a:spcPts val="1000"/>
              </a:spcAft>
            </a:pPr>
            <a:r>
              <a:rPr lang="en-NZ" sz="1400" b="1" dirty="0">
                <a:solidFill>
                  <a:srgbClr val="000000"/>
                </a:solidFill>
                <a:latin typeface="Times New Roman" pitchFamily="18" charset="0"/>
                <a:ea typeface="Calibri" pitchFamily="34" charset="0"/>
                <a:cs typeface="Times New Roman" pitchFamily="18" charset="0"/>
              </a:rPr>
              <a:t>Email: </a:t>
            </a:r>
            <a:r>
              <a:rPr lang="en-NZ" sz="1400" b="1" dirty="0">
                <a:solidFill>
                  <a:srgbClr val="000000"/>
                </a:solidFill>
                <a:latin typeface="Times New Roman" pitchFamily="18" charset="0"/>
                <a:ea typeface="Calibri" pitchFamily="34" charset="0"/>
                <a:cs typeface="Times New Roman" pitchFamily="18" charset="0"/>
                <a:hlinkClick r:id="rId3"/>
              </a:rPr>
              <a:t>ahmad.ibrahim@tiu.edu.iq</a:t>
            </a:r>
            <a:endParaRPr lang="en-NZ" sz="1400" b="1" dirty="0">
              <a:solidFill>
                <a:srgbClr val="000000"/>
              </a:solidFill>
              <a:latin typeface="Times New Roman" pitchFamily="18" charset="0"/>
              <a:ea typeface="Calibri" pitchFamily="34" charset="0"/>
              <a:cs typeface="Times New Roman" pitchFamily="18" charset="0"/>
            </a:endParaRPr>
          </a:p>
          <a:p>
            <a:pPr rtl="1" fontAlgn="base">
              <a:lnSpc>
                <a:spcPct val="115000"/>
              </a:lnSpc>
              <a:spcBef>
                <a:spcPct val="0"/>
              </a:spcBef>
              <a:spcAft>
                <a:spcPts val="1000"/>
              </a:spcAft>
            </a:pPr>
            <a:r>
              <a:rPr lang="en-NZ" sz="1400" b="1" dirty="0" smtClean="0">
                <a:solidFill>
                  <a:srgbClr val="000000"/>
                </a:solidFill>
                <a:latin typeface="Times New Roman" pitchFamily="18" charset="0"/>
                <a:ea typeface="Calibri" pitchFamily="34" charset="0"/>
                <a:cs typeface="Times New Roman" pitchFamily="18" charset="0"/>
              </a:rPr>
              <a:t>6</a:t>
            </a:r>
            <a:r>
              <a:rPr lang="en-NZ" sz="1400" b="1" baseline="30000" dirty="0" smtClean="0">
                <a:solidFill>
                  <a:srgbClr val="000000"/>
                </a:solidFill>
                <a:latin typeface="Times New Roman" pitchFamily="18" charset="0"/>
                <a:ea typeface="Calibri" pitchFamily="34" charset="0"/>
                <a:cs typeface="Times New Roman" pitchFamily="18" charset="0"/>
              </a:rPr>
              <a:t>th</a:t>
            </a:r>
            <a:r>
              <a:rPr lang="en-NZ" sz="1400" b="1" dirty="0" smtClean="0">
                <a:solidFill>
                  <a:srgbClr val="000000"/>
                </a:solidFill>
                <a:latin typeface="Times New Roman" pitchFamily="18" charset="0"/>
                <a:ea typeface="Calibri" pitchFamily="34" charset="0"/>
                <a:cs typeface="Times New Roman" pitchFamily="18" charset="0"/>
              </a:rPr>
              <a:t> </a:t>
            </a:r>
            <a:r>
              <a:rPr lang="en-NZ" sz="1400" b="1" dirty="0">
                <a:solidFill>
                  <a:srgbClr val="000000"/>
                </a:solidFill>
                <a:latin typeface="Times New Roman" pitchFamily="18" charset="0"/>
                <a:ea typeface="Calibri" pitchFamily="34" charset="0"/>
                <a:cs typeface="Times New Roman" pitchFamily="18" charset="0"/>
              </a:rPr>
              <a:t>lecture </a:t>
            </a:r>
          </a:p>
          <a:p>
            <a:pPr rtl="1" fontAlgn="base">
              <a:lnSpc>
                <a:spcPct val="115000"/>
              </a:lnSpc>
              <a:spcBef>
                <a:spcPct val="0"/>
              </a:spcBef>
              <a:spcAft>
                <a:spcPts val="1000"/>
              </a:spcAft>
            </a:pPr>
            <a:r>
              <a:rPr lang="en-NZ" sz="1400" b="1" dirty="0">
                <a:solidFill>
                  <a:srgbClr val="000000"/>
                </a:solidFill>
                <a:latin typeface="Times New Roman" pitchFamily="18" charset="0"/>
                <a:ea typeface="Calibri" pitchFamily="34" charset="0"/>
                <a:cs typeface="Times New Roman" pitchFamily="18" charset="0"/>
              </a:rPr>
              <a:t>March 6  -2024</a:t>
            </a:r>
          </a:p>
          <a:p>
            <a:pPr>
              <a:lnSpc>
                <a:spcPct val="100000"/>
              </a:lnSpc>
              <a:spcAft>
                <a:spcPts val="600"/>
              </a:spcAft>
            </a:pPr>
            <a:endParaRPr lang="en-US" sz="1400" b="1" dirty="0">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9"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9"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9"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79E2F7C9-81DF-F3F0-E0A3-1B3E21455E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111" y="1224860"/>
            <a:ext cx="2204151" cy="2204151"/>
          </a:xfrm>
          <a:prstGeom prst="rect">
            <a:avLst/>
          </a:prstGeom>
          <a:noFill/>
          <a:ln>
            <a:noFill/>
          </a:ln>
        </p:spPr>
      </p:pic>
    </p:spTree>
    <p:extLst>
      <p:ext uri="{BB962C8B-B14F-4D97-AF65-F5344CB8AC3E}">
        <p14:creationId xmlns:p14="http://schemas.microsoft.com/office/powerpoint/2010/main" val="1430446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82960"/>
          </a:xfrm>
        </p:spPr>
        <p:txBody>
          <a:bodyPr/>
          <a:lstStyle/>
          <a:p>
            <a:r>
              <a:rPr lang="en-US" dirty="0" smtClean="0">
                <a:solidFill>
                  <a:srgbClr val="FFFF00"/>
                </a:solidFill>
              </a:rPr>
              <a:t>Other types</a:t>
            </a:r>
            <a:endParaRPr lang="ar-IQ" dirty="0">
              <a:solidFill>
                <a:srgbClr val="FFFF00"/>
              </a:solidFill>
            </a:endParaRPr>
          </a:p>
        </p:txBody>
      </p:sp>
      <p:sp>
        <p:nvSpPr>
          <p:cNvPr id="3" name="Content Placeholder 2"/>
          <p:cNvSpPr>
            <a:spLocks noGrp="1"/>
          </p:cNvSpPr>
          <p:nvPr>
            <p:ph idx="1"/>
          </p:nvPr>
        </p:nvSpPr>
        <p:spPr>
          <a:xfrm>
            <a:off x="533400" y="1143000"/>
            <a:ext cx="10972800" cy="5112568"/>
          </a:xfrm>
        </p:spPr>
        <p:txBody>
          <a:bodyPr>
            <a:normAutofit/>
          </a:bodyPr>
          <a:lstStyle/>
          <a:p>
            <a:pPr marL="742950" lvl="0" indent="-742950">
              <a:buFont typeface="+mj-lt"/>
              <a:buAutoNum type="arabicPeriod" startAt="3"/>
            </a:pPr>
            <a:r>
              <a:rPr lang="en-US" sz="2800" dirty="0" smtClean="0"/>
              <a:t>Endoscopic biopsy: when a piece of tissue taken by endoscopy.</a:t>
            </a:r>
          </a:p>
          <a:p>
            <a:pPr marL="742950" lvl="0" indent="-742950">
              <a:buFont typeface="+mj-lt"/>
              <a:buAutoNum type="arabicPeriod" startAt="3"/>
            </a:pPr>
            <a:r>
              <a:rPr lang="en-US" sz="2800" dirty="0" smtClean="0"/>
              <a:t>Resection biopsy</a:t>
            </a:r>
          </a:p>
          <a:p>
            <a:pPr marL="742950" lvl="0" indent="-742950">
              <a:buFont typeface="+mj-lt"/>
              <a:buAutoNum type="arabicPeriod" startAt="3"/>
            </a:pPr>
            <a:r>
              <a:rPr lang="en-US" sz="2800" dirty="0" smtClean="0"/>
              <a:t>Punch biopsy</a:t>
            </a:r>
          </a:p>
          <a:p>
            <a:pPr marL="742950" lvl="0" indent="-742950">
              <a:buFont typeface="+mj-lt"/>
              <a:buAutoNum type="arabicPeriod" startAt="3"/>
            </a:pPr>
            <a:r>
              <a:rPr lang="en-US" sz="2800" dirty="0" smtClean="0"/>
              <a:t>Core Needle biopsy</a:t>
            </a:r>
          </a:p>
          <a:p>
            <a:pPr marL="742950" lvl="0" indent="-742950">
              <a:buFont typeface="+mj-lt"/>
              <a:buAutoNum type="arabicPeriod" startAt="3"/>
            </a:pPr>
            <a:r>
              <a:rPr lang="en-US" sz="2800" dirty="0" smtClean="0"/>
              <a:t>Curetting.</a:t>
            </a:r>
            <a:endParaRPr lang="en-US" sz="2800" dirty="0"/>
          </a:p>
        </p:txBody>
      </p:sp>
      <p:sp>
        <p:nvSpPr>
          <p:cNvPr id="4" name="Date Placeholder 3"/>
          <p:cNvSpPr>
            <a:spLocks noGrp="1"/>
          </p:cNvSpPr>
          <p:nvPr>
            <p:ph type="dt" sz="half" idx="10"/>
          </p:nvPr>
        </p:nvSpPr>
        <p:spPr/>
        <p:txBody>
          <a:bodyPr/>
          <a:lstStyle/>
          <a:p>
            <a:fld id="{45740AEC-E9BB-484C-98A4-9BA1549B737E}"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10</a:t>
            </a:fld>
            <a:endParaRPr lang="ar-IQ" dirty="0">
              <a:solidFill>
                <a:prstClr val="black">
                  <a:tint val="75000"/>
                </a:prstClr>
              </a:solidFill>
            </a:endParaRPr>
          </a:p>
        </p:txBody>
      </p:sp>
      <p:pic>
        <p:nvPicPr>
          <p:cNvPr id="16386" name="Picture 2" descr="http://www.chilternlaparoscopic.co.uk/images/endoscopy.jpg"/>
          <p:cNvPicPr>
            <a:picLocks noChangeAspect="1" noChangeArrowheads="1"/>
          </p:cNvPicPr>
          <p:nvPr/>
        </p:nvPicPr>
        <p:blipFill>
          <a:blip r:embed="rId2" cstate="print"/>
          <a:srcRect/>
          <a:stretch>
            <a:fillRect/>
          </a:stretch>
        </p:blipFill>
        <p:spPr bwMode="auto">
          <a:xfrm>
            <a:off x="8385721" y="1706678"/>
            <a:ext cx="3432464" cy="2362200"/>
          </a:xfrm>
          <a:prstGeom prst="rect">
            <a:avLst/>
          </a:prstGeom>
          <a:noFill/>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056" y="4222551"/>
            <a:ext cx="3117857" cy="212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866" y="1692822"/>
            <a:ext cx="2381250" cy="23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719" y="4103514"/>
            <a:ext cx="343246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866" y="4222551"/>
            <a:ext cx="23812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40936"/>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0C7599-9B0A-41D5-904F-5398DB0C689B}"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11</a:t>
            </a:fld>
            <a:endParaRPr lang="ar-IQ" dirty="0">
              <a:solidFill>
                <a:prstClr val="black">
                  <a:tint val="75000"/>
                </a:prstClr>
              </a:solidFill>
            </a:endParaRPr>
          </a:p>
        </p:txBody>
      </p:sp>
      <p:pic>
        <p:nvPicPr>
          <p:cNvPr id="1030" name="Picture 6" descr="Biopsy: Margins of Res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8600"/>
            <a:ext cx="929595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2731"/>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3168"/>
            <a:ext cx="4876800" cy="5638800"/>
          </a:xfrm>
        </p:spPr>
        <p:txBody>
          <a:bodyPr>
            <a:noAutofit/>
          </a:bodyPr>
          <a:lstStyle/>
          <a:p>
            <a:pPr algn="just"/>
            <a:r>
              <a:rPr lang="en-US" sz="2200" dirty="0"/>
              <a:t>Definitions of surgical margin status. </a:t>
            </a:r>
            <a:endParaRPr lang="en-US" sz="2200" dirty="0" smtClean="0"/>
          </a:p>
          <a:p>
            <a:pPr algn="just"/>
            <a:r>
              <a:rPr lang="en-US" sz="2200" dirty="0" smtClean="0"/>
              <a:t>(</a:t>
            </a:r>
            <a:r>
              <a:rPr lang="en-US" sz="2200" dirty="0"/>
              <a:t>A) Negative surgical margin means that the tumor is removed with more than 5 mm of free distances from resection margin. </a:t>
            </a:r>
            <a:endParaRPr lang="en-US" sz="2200" dirty="0" smtClean="0"/>
          </a:p>
          <a:p>
            <a:pPr algn="just"/>
            <a:endParaRPr lang="en-US" sz="2200" dirty="0" smtClean="0"/>
          </a:p>
          <a:p>
            <a:pPr algn="just"/>
            <a:r>
              <a:rPr lang="en-US" sz="2200" dirty="0" smtClean="0"/>
              <a:t>(</a:t>
            </a:r>
            <a:r>
              <a:rPr lang="en-US" sz="2200" dirty="0"/>
              <a:t>B) Positive surgical margin (black arrow) is defined as when tumor cells are found on the resection margin. </a:t>
            </a:r>
            <a:endParaRPr lang="en-US" sz="2200" dirty="0" smtClean="0"/>
          </a:p>
          <a:p>
            <a:pPr algn="just"/>
            <a:endParaRPr lang="en-US" sz="2200" dirty="0" smtClean="0"/>
          </a:p>
          <a:p>
            <a:pPr algn="just"/>
            <a:r>
              <a:rPr lang="en-US" sz="2200" dirty="0" smtClean="0"/>
              <a:t>(</a:t>
            </a:r>
            <a:r>
              <a:rPr lang="en-US" sz="2200" dirty="0"/>
              <a:t>C) Multiple positive surgical margin (black arrows) is defined as when tumor cells are found on more than two points of the resection margins.</a:t>
            </a:r>
          </a:p>
        </p:txBody>
      </p:sp>
      <p:sp>
        <p:nvSpPr>
          <p:cNvPr id="4" name="Date Placeholder 3"/>
          <p:cNvSpPr>
            <a:spLocks noGrp="1"/>
          </p:cNvSpPr>
          <p:nvPr>
            <p:ph type="dt" sz="half" idx="10"/>
          </p:nvPr>
        </p:nvSpPr>
        <p:spPr/>
        <p:txBody>
          <a:bodyPr/>
          <a:lstStyle/>
          <a:p>
            <a:fld id="{1F812308-EB20-406D-A3E0-8291C0DA0762}"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12</a:t>
            </a:fld>
            <a:endParaRPr lang="ar-IQ"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0"/>
            <a:ext cx="6858000" cy="26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771890"/>
      </p:ext>
    </p:extLst>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42A769-8415-4723-A0E7-E00A5535DC24}"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13</a:t>
            </a:fld>
            <a:endParaRPr lang="ar-IQ" dirty="0">
              <a:solidFill>
                <a:prstClr val="black">
                  <a:tint val="75000"/>
                </a:prstClr>
              </a:solidFill>
            </a:endParaRPr>
          </a:p>
        </p:txBody>
      </p:sp>
      <p:sp>
        <p:nvSpPr>
          <p:cNvPr id="7" name="AutoShape 2" descr="data:image/jpeg;base64,/9j/4AAQSkZJRgABAQAAAQABAAD/2wCEAAkGBhMSEBUUExQVFRQWFxQUFxcYGBQXFxcYFRgVFxcUGBQYHCYfGBwjHBQUHy8gIycpLCwsFh8xNTAqNSYrLCkBCQoKDgwOGg8PGiwlHyAsLCwsLCwuLCwsLCwpLCwsKSwsLCwsLCwsLCwsKSksKSwsLCksLCksLCwsLCwsLCksLP/AABEIAJ8BPAMBIgACEQEDEQH/xAAcAAACAwEBAQEAAAAAAAAAAAAEBQIDBgEHAAj/xABAEAABAwIEAwYEBAQEBQUAAAABAAIRAyEEBRIxQVFhBiJxgZGhEzKxwUJS0fAjYnLhBxSCkhYzosLxJENTstL/xAAaAQACAwEBAAAAAAAAAAAAAAACAwABBAUG/8QAKxEAAgICAgICAQMDBQAAAAAAAAECEQMhEjEEQSJREzJhcQUU8EKBkaGx/9oADAMBAAIRAxEAPwDAMKuBVNB0tB4RPqjW4M6ZC9HBXtHOyFJXwCk6mRuCuwRwTKsQ3oivl3SutZKuirILqm2lPIdZU6dMC5PgANzyUolkHiBHHc/YKsqbxe+/uq1TDRxdIsrfhQJO/Lj5qo3VUEnbIEKBKmVGEljkV1TAkqrGNmnp4mJ9f7LlSpqqaRfT3nePAfvkiThCGzx3jrwCy5p6aRs8fEpu5dGdxmCdTieNxwVeH3R+cVnEMBnu6hfhMJfQ3XMkknodNU2jZdnqDiRBHmt9gKOIAGl7B5u/RYnsvuF6hleFe5o0052uhsRJATcuxDt6zB5OKjW7OYhzXD442I+UrVYHL3ydbABHMC6jWhgJc9jQOUuM8rDdEL4njeIy6qx5Y5jtUxEH25rXZH/h9Q0tq4mm99Uiw1lrWjgIAmfNbADVcPG+mdr7x4qmriC21TU0joduY5qN3onGtixvZfCsPcoM/wBWp3/2KMbQDbNaxvg1o+imKjXAEEkESF8Y5FAw0hL2jJFFxkcD7ovDO9wCg+0rf/TvsrsvqS1h5sH0URTBz/zqg/pPsrEW3JqjqrnmGMLW955jnw3VpyhvCvSJ8SEakl2LeOT6QtcqaibYjJy2kX6gSNwBaJ31Tfce4taVVRsWNkVpi3FrsAeLoHGWqUj/ADgeqPqm6XZm6zTyew+6plLs5nFKXM4fNfpCy2bZm97zHyiAB0C1WfVNLOpkeCyBeJuqXQyMUnZGl3h9eCo1kHujxKlUxJcLWjlxXMIw/i24DmVYwLoU4Enfe/1Umtc64hc+EXb2aPmP/aFCtXgwoRs5lBmm2OUEc4t9k5oVZsZ/exWdyCvNMtP4T7H+4Kd6CQOPXj6rv4HyxpmPMvk7D2vc02v0nfz5qus/V+G/EExboV2hAAFz13Uy1vLS68cj5J5mYC1gJgwIkqXwh1v4DfjJV1WsIi08oH3mFwNeeA8TuPDgrsoicIZAMN69PFSrEDd7fBgufNRfSLW950TsPuqqGELugHHf04e6oiKSJPdH3V3+XDBL9+ACvdiGtEUwPGJ90I+pJk949VQdkX1J8/3ZVvKuZTc7aAovptHGT0VMNA8Lh5Df93Xz38F0vaxpc7y6lKdDyXZ7BahUcfzEehA/VXnMwKhgAtFp3nnHRU5dULMGCLOqPJ8r3+iooUJMcrlc6c+KikdPx4pp8jnbKi2GObaYn3WYp7p52hquLG6ucDwAP6pLRF1kz056Bl2bjssdrr2Ls5iG6A2bjneT4LxvsgdDr/KYmdx5LW51XqgMFN5Ed8Obs7p1HRZ5TUNsqMHN6N3mecfDMF5E8m8eWoFZ/Eh+KqMbqGkbSHAAbm0+HPZL8s7UsfpZi2EOb+OGlj7czdi1WGwdMMLqTQHObG5cAHQDHLx+l0v8t9B/ja7AMZSbo0U5aKZBbFiSTcwLXJHNMsgrlzHfEJhuiCPzSYgeAJhAYjAgMf8ADJ+QkGSZLBqgOmRbbxTDC4RzadOntUIFR0xEuFmHqBHmh5W7LqtFFaiWGDEXIiwIngOCqnqmFTDONJ0i7IMcgbR9vJL06LtGeSpintER8B0k8Pqi+zjWtosqv2jS0GLkcQD8x5D9EPnlNz6ZaImW+5ATPtDS+A1lKmxpIHw2lxNo3I4STJU6ZS2Is7z7W4iPOZje5POyyWKzCq6oxjWy9xDWxEmeZ5b8E5xmVu3sXu3lwsPzQZlRy3LH0qVWuGufUINKmYJibPqbWAFggb9jVvolX7Zmgz4VJwcKYAqVDDtb+Qn8LdgEzHaoNpVO6G/Co067tInXq0tLSCeRFuEDqvPG4cktpi2pzQd7lxAv4T7J2+uHOxLZAFVgbB30/FbfwDWe6sFse0cSyuA9oDA6dtgTOmeEEgjolOcAhjpEFpEjkQQu5djwygCRafhvHCNW45RqJ8lPO6ZDXgmbG/PkU70ZpL2EZvS1YawkzfoFgMbaTwNh0W7FQup6QSNbI9lmMVk7wJc0wLCRuqjtBIWZeybHYcU7p5fMcJFug/VB4PDjVYd1tz1cnD+60km/7sjSI2LsRQ7zaTbCQT1S7FYI/Ed4lNKFUlwJ4EKGYUyKrvGfVXRZlsjqxVA/MCPMXH0I81qqEc9J5Hb9+KxOHdD2nkQfRbWjMT8w58R+q6fgTuDQryFuw9jX7gDrCua1x3AnjvxQlJrDsSI8RfxRTaHH4nlqgLoGBk9RFy1vSwlVFzz9gNI8yrhh/wCcepK4+k0Wm3JoN/E7qFAZp023cS9/IbDpfdVVKr3WiBsBwEooPbs1v76KBLuJjwt7lWRIpGAdFzA6qJa1v830X1TEN6k/vid1Q1r6hgAnoFVh19n1XFE22HIKpz+SIGDi25G4Gw8XfZU1bcvsELuhkavRSG+SU5lijUIH4W2aPv8AvZMaw1eCowmE1Vmt5d4+Wy5+WfN8I9G6OJxXN9h2M7jaTPysnzNvsrcBUBJJ3hBY2pqqOPK3kLfZV0cb8O8SeA4eaS38zVD4wDMwptqEAtED7oAZMwOtq9Qo08S75z3pJn7RyRmGxIcYAITLxz7WzJPlbkuh7kuEGju++9lq8saHN+E8xxYT+F3LwKR5GwGwsVo8XhR8MO2eCARzBsCDxvHquZ5+DXOPr0afE8qPL8cvZQzDNBIeLiQQfdSy9ponuVnNaLBjflcDwc026SEPhcNVxb6gaf4tGA4mA2oDZrS7hUEG+xG8ESeNpuYS1zXCoNw4EEevDquL+OUdro635oS+L7NX2dz8vqup1KTdIa55qCY0NGzmnjNrTutThhRrd+mWuJuYcS4TaS07LMZZkVWnhH1Jh7myRp1u0C9mWkzeOgSfKMxfRr1XUWOEtpiHwGh5k1NNyC3ba0lbcaySpUc7NPFC3dHoWbMDMPUcRJ0afGSAPcrEV8Q1rS51gBJKZYrPa1Zga8023k6ZvymSUmzLLjXpupudDXiDG8LbHHJaowS8jG98kZ05s6qCdXdm0eMi46La9ns9pYymW1m6n09MvgQ8baj1EQfLnbO0exlIRd8DgC1oMWvATHAZNTouD2CHAyJcSPMRBHiinibWhUM8E7cgrMOzoOosqXqOJMgtOkTDGjg0CSTyCGFJ7SGsYCyQxt4YWiJM8TJ4XN+ifYmhiTQqPfo1E91o/wDiO4PX7LIGhI0ta4OMiGyJ9OHisEptaaOpCCkuUWLszyr4LnVakMJeS0P7umbajN4477hBV8uFSmTRrUKriQCWvaXbWEWty8LL7N+zztel0ukEkklwkWDQT+X/ALkqpdmgAAW94c1byqPYKxOfTK8zxfwaQpPLQ5zg4iR3REOECYJMwETgK76uGEkPMPYCCCdLdpG/E+iSnKBUxJP/ALdI6SfzVOIHODbqQnOG7OaXtexxYReNzN7zsN9uPqtcJJxtnNzZFjm4WFOYQynO7dJPkrcyzc04MfEpP4fopAuLg2oAHmzSPlfA4Ts7+X0VGXMp09dGvaHF7Z2g8JU6Y3HNTRbSydhaHMkDfSlWa03TEI7NO01GkR8Ml3CBsFRT7W4d/wAzoPIiE3kiUxbSBYLgpy6iKkOvcDgoU8RTeZlseIRLMQwCxsoQ8rZutdkeID2C8HY8p/KUiyD/AJjgYvTcLgHi3mi8HW/y1cg/8t5jw4gx0n0WvxW8fz9PReb5XH2au8XAPqJP74q5gPFl/Fcp0yLjbcaTE+ANvdWsqOG5f/tafoV1zms60fywf30XC135R4hd+MeOv/YI+q42oTbTU84A9ZUAIOY48bdICHq4du7j04o1lMnZkeLgfpMK+lgXnaJ/lsfAudceill2JjoBnTHj/wDnh5q5oqONu63qIn/SLkeiaHDsYZNjfq6fpPWyV5hmp+Vluu55b8PJBLIo9j8eGeTpFeLeGQJk8tvMAWb9UscwuKKp0Y33RmGpA7LLOUsmukdDFiji32xaML7BfZdgnU/iPeId5Hf5QCLbAbc02qUmy1kXJ1E8gP7x6IPH1gTpFpOqOQ2aPQeyn41DZHNzfH0JmU7mUNXZdMntgoSsy6zuI2yoN/hf6vsjsto2lVYilpYweJ/fqmOGpQ0BSMPn/CFSl8P5HOTPhwW4yx4qMLXdRb6eKweEsJ5ELRZfji0u0xLntDJmJcQJMcAJPkplV9nDyycZaNF2QysU6LmF4fWdVfUrnY6nHuA9NGnobwtXh8G0wSAYNpgxwt/ZZjM6zqdGpUp6tdODI4gE28N7LF4nt1jSKc13NBIkNDW2PDugHisiwX10aX5ahTl2z1bPM8p0KbjqBqhstpg96fwyBcDqeSwWFxuu53NyevFDai463SS4XJuZ6k8eqGwL4OnqeC1Y8Sgjj+T5ss019GhpNRVNiCw1XkCmdJkiVTGYqkRFNTFNXNZ0UKk7ILNPGhtkubsaPhvMRsTsRyJ4IuplrHtc5mkz+WLx4brLvdpFhdcpE0gXlxBPAEifGEqWFS2aYeZKK4yVobY6lQoEGq4b2ES507gNF0lz/AURQfiKRmAYGx1x3WkHYyQfAIK7i6s/htKzWZYsOcGySCdRF4c4ktEDjYAf+UufhxnVlQ/qc4XxWvQA3BsaPht2YBe8kkHvEeZ63SzG13sPdqERtG3m3Yo/MKsVSdg5o8y3c+/slOLdJ8LLVwVdGJTk5WMsFnzKsU6nzEeEkcjwdMEeKMx2ENSnJGt4sT+Zv4XRz4FY3EUbzB3G246/RaTI83fTBDu+CLE8jzSJYr0bYZPxtSTFNbJCJtHjwXcLhsJSpl1Qa39fsjsXWLzJhJczZBBIBGyH+3cFZqXmqb4pB+Axra5LGUmU2C5ceSn/AJ5kkMktadMgWJHH3SbBZiKZMNsbEcEQ/tBpMNDQOUKUMWT9hPkY/i2/K5OMZgw+eoEHqFOjlzGNdpFy1wnj6qyi3uDy8/NdXBi4w4SKnP5ckMezuNIaGE7W8wtIADeB5WWMpv0O1cOI+46rSZdjmvAvfh1/Q9E3a0HGMJraGbMK0/hPjKsbhGDn6qFJysQ8mX/bw+iZ0DZo8bofEYqePop/DJ2VONLKbZcbnYDc+AVXYcccI9IUZliYHik2qLo/EDVc/MdgLx4qmngRPed5C5/sheKUmO/NCKoHpMdUdbbieA/utLgcO1oA5e56oTCZcSbCGjb9Y59TPkvs2JpgMDoLiBbdoEaimRjWhM8ifYRlmBNaqSLmoYb/AECb+Yv5hIs6oupYmq124e4eXD2hbLJKREFg73/bbu+ECPIJP2/wX8VtUfjGl39TP1aR6IMlisOTdfZmQ6VFlOXgKKNy3DzLj4Dyv+iCCtmmbpHH0NVQDgEaxkIrDYGBJFyoubdO4pXL7MspXpegnDs7h6i3juPoUwyZ2rFtaLimZd/USQ0f7dR8whcI4NaXE/IA+Ok38t192NDzWGwBeXvJub3JsYEbcdgseTs5mdbs9LoN1apAIeC2N/XxEryrtbl3wKxpjYQ9v9JuB5QR5L0zK8ZrgR02PlfjZZ7/ABUyeadOuDdr/huFvldJB8nA/wC5Ji6dFSgpxUl6FuRY1tanycOE28la+gQ+R++Cy/Z55p1gJjVceK3LGB4JAuLOHI8x0KfZysmNcqRdhD5p5hm2SbLKcnwWlw+HSps3eJBtWUlqHdI2umtTDwq6WG4oORuljfQubh9Pefc8AgMQ11R0c/ZN8SxVYbDwZ9VaZnnjv4+hHnbtIZTBgG7uNgJNuKx1TENpVjUI1BvyiYBJaYjnc3PVaDtLitQqlp2AbPKXD0sFksxZ34cLiBEkm1iekmd+abEyP9VgmIe95a43dqv528osvqlAfi35ckQzuNk7mw8EC+pKJIKyctGwXHVOqqc5Q1cOKstI7UrwY3VGMZqafVcxLoePRSrnukoHtND4qqaEhXTQbx33UHFcr1ZM9Fh17OpTfRqgyZ/pd9FXd0wCY5D2RuIoQBG67Lg3eei9HGNIyylsCqYWpE/CqX6cvNUMq6Xd9r2j/SD0NzdODmr2wCBPQm3rKQdpcw1OYO6SAZtziPulZXwTkxmJ8nxQ+weZvZ3mFz2cjpd7scSPRNMH2vw7vmD2O4ggn3AWIyTNGMrXBaw2tuPHmFsKuXNrEGk+KloftttcXjeZ53SotZI8kPc3jlxl0QzjtSWtmi3um2uDvcwJFzZZh+bueSXGSeLiR9B7LaHsbiRD6tSA3Yh0nyRGbkjCv/zBbpA7r3d2pq4AQJdJiyFO9rQyU1HrZlsnpMJ1vxNIWMMLg254i1rc1tcky7CvbarRLxMN1tJMRsV5PQzR7QSHHle59V6N2fp0atEDFRU7ogOZqI4zq3HgFcJco0mKy6dtGgq6BLT/AA4F7Gel4jzWUp4M1cY83IEATawA9uE9Si6vZil/mGOw76rA2DoElkjkHzvtGyd5dkehhBJcSS4kxMnrwHQQEaddmdy+jlT+G5pLuI7rYI+sqntfgHVMI98fKW1PKSCf+r2RjMG1hMgX3JR1Gqx9OpQcRL2lsn5e80iRy4T1E8VUv2Bxy4ytnkbaJO1+i1OV5T3RIsPr+/srMn7LVKbyKliN+PhpPJPK7m026RuiVLo0vK5PQnxrdPml5YmFSmSb3KrdhOZhWyuhfinFtJ0Ay7S2d4YDJJ8TA81oOz8MpMA79WswxFtLTME8bxtCW0zpNrna/wBFdSxP8Qt1Ophw1ammD4OJu4dQR4WWPJ2c7yHs1NOuaA+G2X1Q0vMbNgS0E8Sfor+3GDNXLXGe9Rcyr4hvdfbwc4+SryLC0qn8SgdYANyXOl1t5+bf2TrD0HsoEEEuLWg2JJc8gukdXOIWeTQWGMqdrTR4xXOlzXjcEFehZHVFSHjiIOxkeC0FX/DDCVGjV8Rjpk6HWvciHAhOco7H4TDCKVP/AHOc6/gTA9ED8mBeP+m5XTlWjO4PDaazh01DwWkwLZUsbhGG+gsc0GDFiN9NrcEHgXEd4kxsACeHhubofyKatGqGB+O+L9h+KZcAbn6cSpUsJrPIDf8ARTZTgSfmPsODUVQcA1ondA3S0a4wTeyluT0+IJ8z9lMZfSH4R7lSxWILLwC2L3v5DikWK7VumGUXTzcWgW8JKBKUui8k8WLsl2zwjX4RzQ0RLXGBEAG7rchJ8l4lnD2trua43JIiNLgf6hw8V6uO1Zr1KlF7Gt009chxdMEBwuLWMry3tFl9NmIfBLnGCHTIOq4PpAWvEpJUzkeTkx5Jc49df8C6tWmTwAgIdpXaropeaHDiGp90Z1GydSoos91AmLldpSUNjKpEMYO7PK64ysHCFe9qBoWeW8lT7DhuP8FOY0wCEGKZOyY4+LC11UajWWCzTh8jZjm1FG4q0IBJCicCIRuO4BSAsu9YFIz+Jwfe3SZ3ZlznEl4gknr7laTFjvIavTICkscciSkUpvG/iKqORU2uEPJdPSB4wFrcHgjRDS28QQeY4hJqGGIYSQdRsOg5p/lVSW/CduPlP2UUIwVRQE5yl7Ntl2NoupT3ASLEkNv53XmH+I+W16uJ1NcH0w1oaATpabzeIk81v+ztMDgJm/mnWZ5H8QSCLjiJjw5LFJRUqY6E5VaPzpUyms25putxFx7Lf/4f0Kldrg4FoZEOvudwPqtvh+zNFg7w1cybD3VlXNaVEaWNDvCzR+vkrilH9Fhzytr5IuoYAN6qOLeWDZQwvaaDdoPhuiMS8VQCARwMqtp/IVp9CB9R9Rw5cP1TLC5fDtZ3i36ovDYAcrfXoqsVWqB0i0bAfdG53pFKHtgONdJsYA4fqgHYclOH42fmYD5QoGrSO4LfdRNjf4EtTDFB15C0bsOw/K9vnb6oLG4QgXFue/ui5aIZPG5gG8z0EJUMc55h/dpfkBufEo7O3AGwCzj8WQdm+ix5JbFZMd9HrXYbtCIqMaT3WsIBiw7w2HiFvMNmgImRw2XhfZh2IaHVGseWmGghtiZMxFzwutWG46jRfVfScykGl7nv0gAbC0ySZgCLkhYMuPk20avGyqEFF7o9OGZgiQVRiM2DGl0OdG+m58gsHkVHMMTRFSk0CmZAc5wbtuQ3eOsJ9l/ZbFhpqPqO1XAa2PW//lZ1gZsflKrSbHGAzNz3gU3uqNJGqm9sOa13GfxC/vxTOrgCHgNHdvfgJO3kqMqw38Jjix7ajZaS8AOMEu/CSIlPAUyKcCnWRWykYNvKfFB4yC4gMe6IB0llrAgQ5w4Ebc19jc9pscWzLxwDXH1gJO3PDrefh1QD8O+h2kGCCdXKA26nKXov4ezuMwb6hEnQ1vM6nejTH/UfBA4vMW0AW1CHOcCWEQHQIHebtx3EeCHzftQxjHOa4d2Z5z06/Ref47PXGq0vIdq16d9TG93SPSPM7p+LlJ76Od5coY4vgts0dHN6eHrOdpLi5pkSZcXTImIHCyxGbY0VK73gQC630UsTjXNB/ED1/XdAF2od30W5LZxY3xr0VVhbzQ1SYhEPbvKBxFS8KpGrGr0WOC+Y4TC4RYSoSOCEZRfpQGbAtGpu+yNNRQqsDmkc1UtovG+Mk2IcHQc54c7ZGVqjQ5cw/dnVwsEJVEuJ6rP0joVzn+yPWcUJVbn2RNdvdKEDgAu4jMA1RL0SadphVUaRc4ngiSTPT93REKKgkCeaLp07dVCo3ZF0W2VNlMc5LnDZAqQHfm2B8VsqdUObtY/uy85a0QicLi6jPke4dAbehWfJjUtopNo2GKybX+I+BQtPsmCZc63JA4Xtc9lqjQ4cxY/ofZNP+MKGmYfPLT99khrKtINcX2XUshp09gJXarABJsB+4S93a2flp/7j+ipq4x1S7oEbAbD9Sooy/wBRPei9+M7wMWBEBXVHh8kJU51x4hco4oseeRKJx+g1Ki7EU4S6sFoGw4ILFYKVcZemRx+hE9yoqYlzRYkI7EYUhLsS1O7QJms6cXT/AGCVZXTbrIezVq7rTvpJPzadTZMbAlN80bF/p+iVE0yZkg7HkVhnHYGaTSN/lOJo02sHxqhawnU1g+E5vy6ZbYi7nSByN+evfnlF9F7X6nUaoAIeS6dZDAAItJIt6LxuhnZpkA02O/mOp24iQPsnOWPc6qw1amr+I1wDXt0yCDLhvLYtMcLJHARHK4K/R7XhBTp02MEBg0tA4QNlPNM4FMQ27j5x1WKzbN7Mp8SfqkwNP5R8R4MgwHGDwjlG6tYr2w5+e4/CCPTcJmuqm0uieI4yCpvz+jTIa90H1gcJXn+W5riGnTUpksFviAhr44E03G/WPdaHDUqNQXY15PSZPM8voheOK7HQ8uckuPf7jpuf03vDaGmo6RqLYOkcS48PPdDOzTEO1mlTZdzoc91u6dFg0fyTvxVVcfCp6KDGtJgDSAGhzraiBy3JPAdVYx7WMa0HYBo5wOZ5oI8e0aZSmlUnv9jL4vsW6q/XVqU294uIpNIJne7rcTwWI7W9lMRhiar6bqlAghtVgLg3+touzxiORXo2YY4zYiBclZnGZ2aL/ifFNN2xu+CORZEH080/5Po5s54lKmmeXtzUghsyDYcVbUkNt1XoeN7V4VzHF2Fw76rgQajW0wTPEjTIPWVhq+GBO4j2Rw5NbBm8cWuILhn90kzbmhap70q+rWb8oPFU1z3lGFFbsmeCiWhfByg6JUCRZVUW1FYHSqHqmRfRRi6cz1QznNbYkSjnwRdJK+E726TN1tGzD8lTZ7PjPlKV0Gl9uCaZjZhQeEpw3xXbXQksFIRAK+ewDZdmFJQorfTuPRF0wqnjvgdJRVMKmWReFcwXXDTup6wDtKEhFzLqTqPRXUWSSi/gti6GyAeGpGUxIiyHcwtu3dWMrauhQPZaPhEjxCoxlOHlEOG3iPqqse25UXZYRgsXFkzkFZtlSCmmExSGcfYUZei/EYWUkzHBQFpGulC46j3SgUmgnG+jzTNe6Ukqt/G24/EIG33C0naWjEwsl/mS02I90mUrYnLF+goZfrEip3PytGknoSP7prg+z73t1NaCBsCQBbpf6IPCVNTWgABxuTsGjw5wnTMyFNobcxs0EhRLRzsmSV0SFfH91riwNbsCWGIt80Sj8LVqNu+pSbxIhxPiSXCPFZ3HdoXC03/K20f1P38gq8NlD6+l1Y6ae+jaepHDxN/BQtY+W5aRrXdqMNobTNUVNJkubTNTc/maJAgxAR2C7a0Gt00alMXgzIcRa4BkjfkAkQLabQ0FrQNg2IHkg8U5j7VGgjg4QCPMQfdBLEmqNMPJUJXXRu6vagiJZVMT+QtJ4d5p28JQeJz8g/I8jeRJHhtv0WJdhn0e9QqaZud4PQk90+BjxXXdoNxUpgHiWzTeOob8rh4DzS44VDoZlz/mq/8AP90atmbUnjUx5FQkamOZGkNG+oGInnzSvM82Du4wBwuCZY3URu2SZDZ43JWZzLNm6LPJA4P1Mqetw4TezpSj/iWtYUwQG7d0CPC1kaaWrFSwSyO0q/8AB7jcDWJ7zI5QIa0AG/Eu8emyRYnE6SRumuGzuu6mQ95JPPdIsaTqJibInpF41ylT9ANTMHTw3TJgkA80jrg8kdgaxLI5JEJb2b82JcU4hxK5VbcKFKtNirHNTu0Y2qZ88wFAukKbnod45KMuKJQqnU2ndfa+ajpQNjkqPWMZhj8MuO3D9VRSHcHgEx7QVO6BzQVFtguunoWSIaAuNbJAG0qDWAuRVP5xyCjIVRNV3SyJpsuEPhLucUyo0+8FTZZVVZZU6e8i8Qy6lgMMHOJIQ3ohZgqNlKvS7yZtwwGyqq0QlcrGOIPh2wFZUwYNxYqbW2VtI2QtkSBKjI9Qq8cy5RuKp2lVY+krTI0JzuraT1Cq1fMJTgBlQxcbq+rigWpVFlXUrkBKlCw4yoz3afisJW+bfjw4ea2HaGsYKxVV/fA6j6rDLTDkrVjrBNcAXTA2noqsRUqHu02OM2nYmev6KeEpuqHuwGt53vvMfqmtLJHE6n1XF3Tuj1F0w5qSi+UiOUZKWXqRq9h0A+6PdSduHtHkTHmdkFV/zFEg6hUZOx39UTgs7ZV4QRwIkBGgJ29skMOT+InqCI91GtTtcA/6Z90WWl3EehCHrYcNvHurYsFZV07N8dhKhWwzag4dGn7EcfBWMdJNvW/1UgwTBY0Ty3P6IYlt7E9SlVp7S4flJDvTf3Q9OpScTLdJ4j5fZaP4ccB4g395VWLy1r/maCRseMeKjQakn3/0JXPDYAuDPj6pHjQ5r9yW8FpMzyl9Gm2oILXEsuZLSP2Vnar7H3S5u0a8C4u/sGf9V9g3w6Oa+r1QQIspYGkZLos0XSPZuf6HYbhqUyukEGNwoDGgBcGMBN060Y+MnuiRKjqU3OVL33UIlZGo2SqzTPNWBy+ISxybWj//2Q=="/>
          <p:cNvSpPr>
            <a:spLocks noChangeAspect="1" noChangeArrowheads="1"/>
          </p:cNvSpPr>
          <p:nvPr/>
        </p:nvSpPr>
        <p:spPr bwMode="auto">
          <a:xfrm>
            <a:off x="12022667" y="-736600"/>
            <a:ext cx="40132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ar-IQ">
              <a:solidFill>
                <a:prstClr val="black"/>
              </a:solidFill>
            </a:endParaRPr>
          </a:p>
        </p:txBody>
      </p:sp>
      <p:sp>
        <p:nvSpPr>
          <p:cNvPr id="8" name="AutoShape 4" descr="data:image/jpeg;base64,/9j/4AAQSkZJRgABAQAAAQABAAD/2wCEAAkGBhMSEBUUExQVFRQWFxQUFxcYGBQXFxcYFRgVFxcUGBQYHCYfGBwjHBQUHy8gIycpLCwsFh8xNTAqNSYrLCkBCQoKDgwOGg8PGiwlHyAsLCwsLCwuLCwsLCwpLCwsKSwsLCwsLCwsLCwsKSksKSwsLCksLCksLCwsLCwsLCksLP/AABEIAJ8BPAMBIgACEQEDEQH/xAAcAAACAwEBAQEAAAAAAAAAAAAEBQIDBgEHAAj/xABAEAABAwIEAwYEBAQEBQUAAAABAAIRAyEEBRIxQVFhBiJxgZGhEzKxwUJS0fAjYnLhBxSCkhYzosLxJENTstL/xAAaAQACAwEBAAAAAAAAAAAAAAACAwABBAUG/8QAKxEAAgICAgICAQMDBQAAAAAAAAECEQMhEjEEQSJREzJhcQUU8EKBkaGx/9oADAMBAAIRAxEAPwDAMKuBVNB0tB4RPqjW4M6ZC9HBXtHOyFJXwCk6mRuCuwRwTKsQ3oivl3SutZKuirILqm2lPIdZU6dMC5PgANzyUolkHiBHHc/YKsqbxe+/uq1TDRxdIsrfhQJO/Lj5qo3VUEnbIEKBKmVGEljkV1TAkqrGNmnp4mJ9f7LlSpqqaRfT3nePAfvkiThCGzx3jrwCy5p6aRs8fEpu5dGdxmCdTieNxwVeH3R+cVnEMBnu6hfhMJfQ3XMkknodNU2jZdnqDiRBHmt9gKOIAGl7B5u/RYnsvuF6hleFe5o0052uhsRJATcuxDt6zB5OKjW7OYhzXD442I+UrVYHL3ydbABHMC6jWhgJc9jQOUuM8rDdEL4njeIy6qx5Y5jtUxEH25rXZH/h9Q0tq4mm99Uiw1lrWjgIAmfNbADVcPG+mdr7x4qmriC21TU0joduY5qN3onGtixvZfCsPcoM/wBWp3/2KMbQDbNaxvg1o+imKjXAEEkESF8Y5FAw0hL2jJFFxkcD7ovDO9wCg+0rf/TvsrsvqS1h5sH0URTBz/zqg/pPsrEW3JqjqrnmGMLW955jnw3VpyhvCvSJ8SEakl2LeOT6QtcqaibYjJy2kX6gSNwBaJ31Tfce4taVVRsWNkVpi3FrsAeLoHGWqUj/ADgeqPqm6XZm6zTyew+6plLs5nFKXM4fNfpCy2bZm97zHyiAB0C1WfVNLOpkeCyBeJuqXQyMUnZGl3h9eCo1kHujxKlUxJcLWjlxXMIw/i24DmVYwLoU4Enfe/1Umtc64hc+EXb2aPmP/aFCtXgwoRs5lBmm2OUEc4t9k5oVZsZ/exWdyCvNMtP4T7H+4Kd6CQOPXj6rv4HyxpmPMvk7D2vc02v0nfz5qus/V+G/EExboV2hAAFz13Uy1vLS68cj5J5mYC1gJgwIkqXwh1v4DfjJV1WsIi08oH3mFwNeeA8TuPDgrsoicIZAMN69PFSrEDd7fBgufNRfSLW950TsPuqqGELugHHf04e6oiKSJPdH3V3+XDBL9+ACvdiGtEUwPGJ90I+pJk949VQdkX1J8/3ZVvKuZTc7aAovptHGT0VMNA8Lh5Df93Xz38F0vaxpc7y6lKdDyXZ7BahUcfzEehA/VXnMwKhgAtFp3nnHRU5dULMGCLOqPJ8r3+iooUJMcrlc6c+KikdPx4pp8jnbKi2GObaYn3WYp7p52hquLG6ucDwAP6pLRF1kz056Bl2bjssdrr2Ls5iG6A2bjneT4LxvsgdDr/KYmdx5LW51XqgMFN5Ed8Obs7p1HRZ5TUNsqMHN6N3mecfDMF5E8m8eWoFZ/Eh+KqMbqGkbSHAAbm0+HPZL8s7UsfpZi2EOb+OGlj7czdi1WGwdMMLqTQHObG5cAHQDHLx+l0v8t9B/ja7AMZSbo0U5aKZBbFiSTcwLXJHNMsgrlzHfEJhuiCPzSYgeAJhAYjAgMf8ADJ+QkGSZLBqgOmRbbxTDC4RzadOntUIFR0xEuFmHqBHmh5W7LqtFFaiWGDEXIiwIngOCqnqmFTDONJ0i7IMcgbR9vJL06LtGeSpintER8B0k8Pqi+zjWtosqv2jS0GLkcQD8x5D9EPnlNz6ZaImW+5ATPtDS+A1lKmxpIHw2lxNo3I4STJU6ZS2Is7z7W4iPOZje5POyyWKzCq6oxjWy9xDWxEmeZ5b8E5xmVu3sXu3lwsPzQZlRy3LH0qVWuGufUINKmYJibPqbWAFggb9jVvolX7Zmgz4VJwcKYAqVDDtb+Qn8LdgEzHaoNpVO6G/Co067tInXq0tLSCeRFuEDqvPG4cktpi2pzQd7lxAv4T7J2+uHOxLZAFVgbB30/FbfwDWe6sFse0cSyuA9oDA6dtgTOmeEEgjolOcAhjpEFpEjkQQu5djwygCRafhvHCNW45RqJ8lPO6ZDXgmbG/PkU70ZpL2EZvS1YawkzfoFgMbaTwNh0W7FQup6QSNbI9lmMVk7wJc0wLCRuqjtBIWZeybHYcU7p5fMcJFug/VB4PDjVYd1tz1cnD+60km/7sjSI2LsRQ7zaTbCQT1S7FYI/Ed4lNKFUlwJ4EKGYUyKrvGfVXRZlsjqxVA/MCPMXH0I81qqEc9J5Hb9+KxOHdD2nkQfRbWjMT8w58R+q6fgTuDQryFuw9jX7gDrCua1x3AnjvxQlJrDsSI8RfxRTaHH4nlqgLoGBk9RFy1vSwlVFzz9gNI8yrhh/wCcepK4+k0Wm3JoN/E7qFAZp023cS9/IbDpfdVVKr3WiBsBwEooPbs1v76KBLuJjwt7lWRIpGAdFzA6qJa1v830X1TEN6k/vid1Q1r6hgAnoFVh19n1XFE22HIKpz+SIGDi25G4Gw8XfZU1bcvsELuhkavRSG+SU5lijUIH4W2aPv8AvZMaw1eCowmE1Vmt5d4+Wy5+WfN8I9G6OJxXN9h2M7jaTPysnzNvsrcBUBJJ3hBY2pqqOPK3kLfZV0cb8O8SeA4eaS38zVD4wDMwptqEAtED7oAZMwOtq9Qo08S75z3pJn7RyRmGxIcYAITLxz7WzJPlbkuh7kuEGju++9lq8saHN+E8xxYT+F3LwKR5GwGwsVo8XhR8MO2eCARzBsCDxvHquZ5+DXOPr0afE8qPL8cvZQzDNBIeLiQQfdSy9ponuVnNaLBjflcDwc026SEPhcNVxb6gaf4tGA4mA2oDZrS7hUEG+xG8ESeNpuYS1zXCoNw4EEevDquL+OUdro635oS+L7NX2dz8vqup1KTdIa55qCY0NGzmnjNrTutThhRrd+mWuJuYcS4TaS07LMZZkVWnhH1Jh7myRp1u0C9mWkzeOgSfKMxfRr1XUWOEtpiHwGh5k1NNyC3ba0lbcaySpUc7NPFC3dHoWbMDMPUcRJ0afGSAPcrEV8Q1rS51gBJKZYrPa1Zga8023k6ZvymSUmzLLjXpupudDXiDG8LbHHJaowS8jG98kZ05s6qCdXdm0eMi46La9ns9pYymW1m6n09MvgQ8baj1EQfLnbO0exlIRd8DgC1oMWvATHAZNTouD2CHAyJcSPMRBHiinibWhUM8E7cgrMOzoOosqXqOJMgtOkTDGjg0CSTyCGFJ7SGsYCyQxt4YWiJM8TJ4XN+ifYmhiTQqPfo1E91o/wDiO4PX7LIGhI0ta4OMiGyJ9OHisEptaaOpCCkuUWLszyr4LnVakMJeS0P7umbajN4477hBV8uFSmTRrUKriQCWvaXbWEWty8LL7N+zztel0ukEkklwkWDQT+X/ALkqpdmgAAW94c1byqPYKxOfTK8zxfwaQpPLQ5zg4iR3REOECYJMwETgK76uGEkPMPYCCCdLdpG/E+iSnKBUxJP/ALdI6SfzVOIHODbqQnOG7OaXtexxYReNzN7zsN9uPqtcJJxtnNzZFjm4WFOYQynO7dJPkrcyzc04MfEpP4fopAuLg2oAHmzSPlfA4Ts7+X0VGXMp09dGvaHF7Z2g8JU6Y3HNTRbSydhaHMkDfSlWa03TEI7NO01GkR8Ml3CBsFRT7W4d/wAzoPIiE3kiUxbSBYLgpy6iKkOvcDgoU8RTeZlseIRLMQwCxsoQ8rZutdkeID2C8HY8p/KUiyD/AJjgYvTcLgHi3mi8HW/y1cg/8t5jw4gx0n0WvxW8fz9PReb5XH2au8XAPqJP74q5gPFl/Fcp0yLjbcaTE+ANvdWsqOG5f/tafoV1zms60fywf30XC135R4hd+MeOv/YI+q42oTbTU84A9ZUAIOY48bdICHq4du7j04o1lMnZkeLgfpMK+lgXnaJ/lsfAudceill2JjoBnTHj/wDnh5q5oqONu63qIn/SLkeiaHDsYZNjfq6fpPWyV5hmp+Vluu55b8PJBLIo9j8eGeTpFeLeGQJk8tvMAWb9UscwuKKp0Y33RmGpA7LLOUsmukdDFiji32xaML7BfZdgnU/iPeId5Hf5QCLbAbc02qUmy1kXJ1E8gP7x6IPH1gTpFpOqOQ2aPQeyn41DZHNzfH0JmU7mUNXZdMntgoSsy6zuI2yoN/hf6vsjsto2lVYilpYweJ/fqmOGpQ0BSMPn/CFSl8P5HOTPhwW4yx4qMLXdRb6eKweEsJ5ELRZfji0u0xLntDJmJcQJMcAJPkplV9nDyycZaNF2QysU6LmF4fWdVfUrnY6nHuA9NGnobwtXh8G0wSAYNpgxwt/ZZjM6zqdGpUp6tdODI4gE28N7LF4nt1jSKc13NBIkNDW2PDugHisiwX10aX5ahTl2z1bPM8p0KbjqBqhstpg96fwyBcDqeSwWFxuu53NyevFDai463SS4XJuZ6k8eqGwL4OnqeC1Y8Sgjj+T5ss019GhpNRVNiCw1XkCmdJkiVTGYqkRFNTFNXNZ0UKk7ILNPGhtkubsaPhvMRsTsRyJ4IuplrHtc5mkz+WLx4brLvdpFhdcpE0gXlxBPAEifGEqWFS2aYeZKK4yVobY6lQoEGq4b2ES507gNF0lz/AURQfiKRmAYGx1x3WkHYyQfAIK7i6s/htKzWZYsOcGySCdRF4c4ktEDjYAf+UufhxnVlQ/qc4XxWvQA3BsaPht2YBe8kkHvEeZ63SzG13sPdqERtG3m3Yo/MKsVSdg5o8y3c+/slOLdJ8LLVwVdGJTk5WMsFnzKsU6nzEeEkcjwdMEeKMx2ENSnJGt4sT+Zv4XRz4FY3EUbzB3G246/RaTI83fTBDu+CLE8jzSJYr0bYZPxtSTFNbJCJtHjwXcLhsJSpl1Qa39fsjsXWLzJhJczZBBIBGyH+3cFZqXmqb4pB+Axra5LGUmU2C5ceSn/AJ5kkMktadMgWJHH3SbBZiKZMNsbEcEQ/tBpMNDQOUKUMWT9hPkY/i2/K5OMZgw+eoEHqFOjlzGNdpFy1wnj6qyi3uDy8/NdXBi4w4SKnP5ckMezuNIaGE7W8wtIADeB5WWMpv0O1cOI+46rSZdjmvAvfh1/Q9E3a0HGMJraGbMK0/hPjKsbhGDn6qFJysQ8mX/bw+iZ0DZo8bofEYqePop/DJ2VONLKbZcbnYDc+AVXYcccI9IUZliYHik2qLo/EDVc/MdgLx4qmngRPed5C5/sheKUmO/NCKoHpMdUdbbieA/utLgcO1oA5e56oTCZcSbCGjb9Y59TPkvs2JpgMDoLiBbdoEaimRjWhM8ifYRlmBNaqSLmoYb/AECb+Yv5hIs6oupYmq124e4eXD2hbLJKREFg73/bbu+ECPIJP2/wX8VtUfjGl39TP1aR6IMlisOTdfZmQ6VFlOXgKKNy3DzLj4Dyv+iCCtmmbpHH0NVQDgEaxkIrDYGBJFyoubdO4pXL7MspXpegnDs7h6i3juPoUwyZ2rFtaLimZd/USQ0f7dR8whcI4NaXE/IA+Ok38t192NDzWGwBeXvJub3JsYEbcdgseTs5mdbs9LoN1apAIeC2N/XxEryrtbl3wKxpjYQ9v9JuB5QR5L0zK8ZrgR02PlfjZZ7/ABUyeadOuDdr/huFvldJB8nA/wC5Ji6dFSgpxUl6FuRY1tanycOE28la+gQ+R++Cy/Z55p1gJjVceK3LGB4JAuLOHI8x0KfZysmNcqRdhD5p5hm2SbLKcnwWlw+HSps3eJBtWUlqHdI2umtTDwq6WG4oORuljfQubh9Pefc8AgMQ11R0c/ZN8SxVYbDwZ9VaZnnjv4+hHnbtIZTBgG7uNgJNuKx1TENpVjUI1BvyiYBJaYjnc3PVaDtLitQqlp2AbPKXD0sFksxZ34cLiBEkm1iekmd+abEyP9VgmIe95a43dqv528osvqlAfi35ckQzuNk7mw8EC+pKJIKyctGwXHVOqqc5Q1cOKstI7UrwY3VGMZqafVcxLoePRSrnukoHtND4qqaEhXTQbx33UHFcr1ZM9Fh17OpTfRqgyZ/pd9FXd0wCY5D2RuIoQBG67Lg3eei9HGNIyylsCqYWpE/CqX6cvNUMq6Xd9r2j/SD0NzdODmr2wCBPQm3rKQdpcw1OYO6SAZtziPulZXwTkxmJ8nxQ+weZvZ3mFz2cjpd7scSPRNMH2vw7vmD2O4ggn3AWIyTNGMrXBaw2tuPHmFsKuXNrEGk+KloftttcXjeZ53SotZI8kPc3jlxl0QzjtSWtmi3um2uDvcwJFzZZh+bueSXGSeLiR9B7LaHsbiRD6tSA3Yh0nyRGbkjCv/zBbpA7r3d2pq4AQJdJiyFO9rQyU1HrZlsnpMJ1vxNIWMMLg254i1rc1tcky7CvbarRLxMN1tJMRsV5PQzR7QSHHle59V6N2fp0atEDFRU7ogOZqI4zq3HgFcJco0mKy6dtGgq6BLT/AA4F7Gel4jzWUp4M1cY83IEATawA9uE9Si6vZil/mGOw76rA2DoElkjkHzvtGyd5dkehhBJcSS4kxMnrwHQQEaddmdy+jlT+G5pLuI7rYI+sqntfgHVMI98fKW1PKSCf+r2RjMG1hMgX3JR1Gqx9OpQcRL2lsn5e80iRy4T1E8VUv2Bxy4ytnkbaJO1+i1OV5T3RIsPr+/srMn7LVKbyKliN+PhpPJPK7m026RuiVLo0vK5PQnxrdPml5YmFSmSb3KrdhOZhWyuhfinFtJ0Ay7S2d4YDJJ8TA81oOz8MpMA79WswxFtLTME8bxtCW0zpNrna/wBFdSxP8Qt1Ophw1ammD4OJu4dQR4WWPJ2c7yHs1NOuaA+G2X1Q0vMbNgS0E8Sfor+3GDNXLXGe9Rcyr4hvdfbwc4+SryLC0qn8SgdYANyXOl1t5+bf2TrD0HsoEEEuLWg2JJc8gukdXOIWeTQWGMqdrTR4xXOlzXjcEFehZHVFSHjiIOxkeC0FX/DDCVGjV8Rjpk6HWvciHAhOco7H4TDCKVP/AHOc6/gTA9ED8mBeP+m5XTlWjO4PDaazh01DwWkwLZUsbhGG+gsc0GDFiN9NrcEHgXEd4kxsACeHhubofyKatGqGB+O+L9h+KZcAbn6cSpUsJrPIDf8ARTZTgSfmPsODUVQcA1ondA3S0a4wTeyluT0+IJ8z9lMZfSH4R7lSxWILLwC2L3v5DikWK7VumGUXTzcWgW8JKBKUui8k8WLsl2zwjX4RzQ0RLXGBEAG7rchJ8l4lnD2trua43JIiNLgf6hw8V6uO1Zr1KlF7Gt009chxdMEBwuLWMry3tFl9NmIfBLnGCHTIOq4PpAWvEpJUzkeTkx5Jc49df8C6tWmTwAgIdpXaropeaHDiGp90Z1GydSoos91AmLldpSUNjKpEMYO7PK64ysHCFe9qBoWeW8lT7DhuP8FOY0wCEGKZOyY4+LC11UajWWCzTh8jZjm1FG4q0IBJCicCIRuO4BSAsu9YFIz+Jwfe3SZ3ZlznEl4gknr7laTFjvIavTICkscciSkUpvG/iKqORU2uEPJdPSB4wFrcHgjRDS28QQeY4hJqGGIYSQdRsOg5p/lVSW/CduPlP2UUIwVRQE5yl7Ntl2NoupT3ASLEkNv53XmH+I+W16uJ1NcH0w1oaATpabzeIk81v+ztMDgJm/mnWZ5H8QSCLjiJjw5LFJRUqY6E5VaPzpUyms25putxFx7Lf/4f0Kldrg4FoZEOvudwPqtvh+zNFg7w1cybD3VlXNaVEaWNDvCzR+vkrilH9Fhzytr5IuoYAN6qOLeWDZQwvaaDdoPhuiMS8VQCARwMqtp/IVp9CB9R9Rw5cP1TLC5fDtZ3i36ovDYAcrfXoqsVWqB0i0bAfdG53pFKHtgONdJsYA4fqgHYclOH42fmYD5QoGrSO4LfdRNjf4EtTDFB15C0bsOw/K9vnb6oLG4QgXFue/ui5aIZPG5gG8z0EJUMc55h/dpfkBufEo7O3AGwCzj8WQdm+ix5JbFZMd9HrXYbtCIqMaT3WsIBiw7w2HiFvMNmgImRw2XhfZh2IaHVGseWmGghtiZMxFzwutWG46jRfVfScykGl7nv0gAbC0ySZgCLkhYMuPk20avGyqEFF7o9OGZgiQVRiM2DGl0OdG+m58gsHkVHMMTRFSk0CmZAc5wbtuQ3eOsJ9l/ZbFhpqPqO1XAa2PW//lZ1gZsflKrSbHGAzNz3gU3uqNJGqm9sOa13GfxC/vxTOrgCHgNHdvfgJO3kqMqw38Jjix7ajZaS8AOMEu/CSIlPAUyKcCnWRWykYNvKfFB4yC4gMe6IB0llrAgQ5w4Ebc19jc9pscWzLxwDXH1gJO3PDrefh1QD8O+h2kGCCdXKA26nKXov4ezuMwb6hEnQ1vM6nejTH/UfBA4vMW0AW1CHOcCWEQHQIHebtx3EeCHzftQxjHOa4d2Z5z06/Ref47PXGq0vIdq16d9TG93SPSPM7p+LlJ76Od5coY4vgts0dHN6eHrOdpLi5pkSZcXTImIHCyxGbY0VK73gQC630UsTjXNB/ED1/XdAF2od30W5LZxY3xr0VVhbzQ1SYhEPbvKBxFS8KpGrGr0WOC+Y4TC4RYSoSOCEZRfpQGbAtGpu+yNNRQqsDmkc1UtovG+Mk2IcHQc54c7ZGVqjQ5cw/dnVwsEJVEuJ6rP0joVzn+yPWcUJVbn2RNdvdKEDgAu4jMA1RL0SadphVUaRc4ngiSTPT93REKKgkCeaLp07dVCo3ZF0W2VNlMc5LnDZAqQHfm2B8VsqdUObtY/uy85a0QicLi6jPke4dAbehWfJjUtopNo2GKybX+I+BQtPsmCZc63JA4Xtc9lqjQ4cxY/ofZNP+MKGmYfPLT99khrKtINcX2XUshp09gJXarABJsB+4S93a2flp/7j+ipq4x1S7oEbAbD9Sooy/wBRPei9+M7wMWBEBXVHh8kJU51x4hco4oseeRKJx+g1Ki7EU4S6sFoGw4ILFYKVcZemRx+hE9yoqYlzRYkI7EYUhLsS1O7QJms6cXT/AGCVZXTbrIezVq7rTvpJPzadTZMbAlN80bF/p+iVE0yZkg7HkVhnHYGaTSN/lOJo02sHxqhawnU1g+E5vy6ZbYi7nSByN+evfnlF9F7X6nUaoAIeS6dZDAAItJIt6LxuhnZpkA02O/mOp24iQPsnOWPc6qw1amr+I1wDXt0yCDLhvLYtMcLJHARHK4K/R7XhBTp02MEBg0tA4QNlPNM4FMQ27j5x1WKzbN7Mp8SfqkwNP5R8R4MgwHGDwjlG6tYr2w5+e4/CCPTcJmuqm0uieI4yCpvz+jTIa90H1gcJXn+W5riGnTUpksFviAhr44E03G/WPdaHDUqNQXY15PSZPM8voheOK7HQ8uckuPf7jpuf03vDaGmo6RqLYOkcS48PPdDOzTEO1mlTZdzoc91u6dFg0fyTvxVVcfCp6KDGtJgDSAGhzraiBy3JPAdVYx7WMa0HYBo5wOZ5oI8e0aZSmlUnv9jL4vsW6q/XVqU294uIpNIJne7rcTwWI7W9lMRhiar6bqlAghtVgLg3+touzxiORXo2YY4zYiBclZnGZ2aL/ifFNN2xu+CORZEH080/5Po5s54lKmmeXtzUghsyDYcVbUkNt1XoeN7V4VzHF2Fw76rgQajW0wTPEjTIPWVhq+GBO4j2Rw5NbBm8cWuILhn90kzbmhap70q+rWb8oPFU1z3lGFFbsmeCiWhfByg6JUCRZVUW1FYHSqHqmRfRRi6cz1QznNbYkSjnwRdJK+E726TN1tGzD8lTZ7PjPlKV0Gl9uCaZjZhQeEpw3xXbXQksFIRAK+ewDZdmFJQorfTuPRF0wqnjvgdJRVMKmWReFcwXXDTup6wDtKEhFzLqTqPRXUWSSi/gti6GyAeGpGUxIiyHcwtu3dWMrauhQPZaPhEjxCoxlOHlEOG3iPqqse25UXZYRgsXFkzkFZtlSCmmExSGcfYUZei/EYWUkzHBQFpGulC46j3SgUmgnG+jzTNe6Ukqt/G24/EIG33C0naWjEwsl/mS02I90mUrYnLF+goZfrEip3PytGknoSP7prg+z73t1NaCBsCQBbpf6IPCVNTWgABxuTsGjw5wnTMyFNobcxs0EhRLRzsmSV0SFfH91riwNbsCWGIt80Sj8LVqNu+pSbxIhxPiSXCPFZ3HdoXC03/K20f1P38gq8NlD6+l1Y6ae+jaepHDxN/BQtY+W5aRrXdqMNobTNUVNJkubTNTc/maJAgxAR2C7a0Gt00alMXgzIcRa4BkjfkAkQLabQ0FrQNg2IHkg8U5j7VGgjg4QCPMQfdBLEmqNMPJUJXXRu6vagiJZVMT+QtJ4d5p28JQeJz8g/I8jeRJHhtv0WJdhn0e9QqaZud4PQk90+BjxXXdoNxUpgHiWzTeOob8rh4DzS44VDoZlz/mq/8AP90atmbUnjUx5FQkamOZGkNG+oGInnzSvM82Du4wBwuCZY3URu2SZDZ43JWZzLNm6LPJA4P1Mqetw4TezpSj/iWtYUwQG7d0CPC1kaaWrFSwSyO0q/8AB7jcDWJ7zI5QIa0AG/Eu8emyRYnE6SRumuGzuu6mQ95JPPdIsaTqJibInpF41ylT9ANTMHTw3TJgkA80jrg8kdgaxLI5JEJb2b82JcU4hxK5VbcKFKtNirHNTu0Y2qZ88wFAukKbnod45KMuKJQqnU2ndfa+ajpQNjkqPWMZhj8MuO3D9VRSHcHgEx7QVO6BzQVFtguunoWSIaAuNbJAG0qDWAuRVP5xyCjIVRNV3SyJpsuEPhLucUyo0+8FTZZVVZZU6e8i8Qy6lgMMHOJIQ3ohZgqNlKvS7yZtwwGyqq0QlcrGOIPh2wFZUwYNxYqbW2VtI2QtkSBKjI9Qq8cy5RuKp2lVY+krTI0JzuraT1Cq1fMJTgBlQxcbq+rigWpVFlXUrkBKlCw4yoz3afisJW+bfjw4ea2HaGsYKxVV/fA6j6rDLTDkrVjrBNcAXTA2noqsRUqHu02OM2nYmev6KeEpuqHuwGt53vvMfqmtLJHE6n1XF3Tuj1F0w5qSi+UiOUZKWXqRq9h0A+6PdSduHtHkTHmdkFV/zFEg6hUZOx39UTgs7ZV4QRwIkBGgJ29skMOT+InqCI91GtTtcA/6Z90WWl3EehCHrYcNvHurYsFZV07N8dhKhWwzag4dGn7EcfBWMdJNvW/1UgwTBY0Ty3P6IYlt7E9SlVp7S4flJDvTf3Q9OpScTLdJ4j5fZaP4ccB4g395VWLy1r/maCRseMeKjQakn3/0JXPDYAuDPj6pHjQ5r9yW8FpMzyl9Gm2oILXEsuZLSP2Vnar7H3S5u0a8C4u/sGf9V9g3w6Oa+r1QQIspYGkZLos0XSPZuf6HYbhqUyukEGNwoDGgBcGMBN060Y+MnuiRKjqU3OVL33UIlZGo2SqzTPNWBy+ISxybWj//2Q=="/>
          <p:cNvSpPr>
            <a:spLocks noChangeAspect="1" noChangeArrowheads="1"/>
          </p:cNvSpPr>
          <p:nvPr/>
        </p:nvSpPr>
        <p:spPr bwMode="auto">
          <a:xfrm>
            <a:off x="12225867" y="-584200"/>
            <a:ext cx="401320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ar-IQ">
              <a:solidFill>
                <a:prstClr val="black"/>
              </a:solidFill>
            </a:endParaRPr>
          </a:p>
        </p:txBody>
      </p:sp>
      <p:pic>
        <p:nvPicPr>
          <p:cNvPr id="2054" name="Picture 6" descr="http://img.medscape.com/pi/emed/ckb/clinical_procedures/435575-446317-1131tn.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533401"/>
            <a:ext cx="9027868" cy="580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33380"/>
      </p:ext>
    </p:extLst>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ltina.org/pics/dilation_and_curettag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9403" y="61912"/>
            <a:ext cx="10892396" cy="65354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6F6FB91A-C20A-4EB8-A174-E55411C24765}"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3D514E-3F16-4F94-A606-025366BC9348}" type="slidenum">
              <a:rPr lang="ar-IQ" smtClean="0">
                <a:solidFill>
                  <a:prstClr val="black">
                    <a:tint val="75000"/>
                  </a:prstClr>
                </a:solidFill>
              </a:rPr>
              <a:pPr/>
              <a:t>14</a:t>
            </a:fld>
            <a:endParaRPr lang="ar-IQ" dirty="0">
              <a:solidFill>
                <a:prstClr val="black">
                  <a:tint val="75000"/>
                </a:prstClr>
              </a:solidFill>
            </a:endParaRPr>
          </a:p>
        </p:txBody>
      </p:sp>
    </p:spTree>
    <p:extLst>
      <p:ext uri="{BB962C8B-B14F-4D97-AF65-F5344CB8AC3E}">
        <p14:creationId xmlns:p14="http://schemas.microsoft.com/office/powerpoint/2010/main" val="2399692397"/>
      </p:ext>
    </p:extLst>
  </p:cSld>
  <p:clrMapOvr>
    <a:masterClrMapping/>
  </p:clrMapOvr>
  <p:transition spd="slow">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721E6A-5EF4-4CB2-9C3C-BF8400D3B074}"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15</a:t>
            </a:fld>
            <a:endParaRPr lang="ar-IQ" dirty="0">
              <a:solidFill>
                <a:prstClr val="black">
                  <a:tint val="75000"/>
                </a:prstClr>
              </a:solidFill>
            </a:endParaRPr>
          </a:p>
        </p:txBody>
      </p:sp>
      <p:pic>
        <p:nvPicPr>
          <p:cNvPr id="4098" name="Picture 2" descr="http://images.emedicinehealth.com/images/healthwise/medical/hw/h9991557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5361" y="476672"/>
            <a:ext cx="11279675"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41677"/>
      </p:ext>
    </p:extLst>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1492"/>
            <a:ext cx="5867400" cy="2276908"/>
          </a:xfrm>
        </p:spPr>
        <p:txBody>
          <a:bodyPr/>
          <a:lstStyle/>
          <a:p>
            <a:r>
              <a:rPr lang="en-US" dirty="0" smtClean="0"/>
              <a:t>Cytological specimens:</a:t>
            </a:r>
            <a:endParaRPr lang="en-US" dirty="0"/>
          </a:p>
          <a:p>
            <a:pPr lvl="1"/>
            <a:r>
              <a:rPr lang="en-US" dirty="0"/>
              <a:t>Body fluids</a:t>
            </a:r>
          </a:p>
          <a:p>
            <a:pPr lvl="1"/>
            <a:r>
              <a:rPr lang="en-US" dirty="0"/>
              <a:t>Exfoliative cytology</a:t>
            </a:r>
          </a:p>
          <a:p>
            <a:pPr lvl="1"/>
            <a:r>
              <a:rPr lang="en-US" dirty="0"/>
              <a:t>Fine needle </a:t>
            </a:r>
            <a:r>
              <a:rPr lang="en-US" dirty="0" smtClean="0"/>
              <a:t>aspiration cytology</a:t>
            </a:r>
          </a:p>
          <a:p>
            <a:pPr lvl="1"/>
            <a:endParaRPr lang="ar-IQ" dirty="0"/>
          </a:p>
        </p:txBody>
      </p:sp>
      <p:sp>
        <p:nvSpPr>
          <p:cNvPr id="4" name="Date Placeholder 3"/>
          <p:cNvSpPr>
            <a:spLocks noGrp="1"/>
          </p:cNvSpPr>
          <p:nvPr>
            <p:ph type="dt" sz="half" idx="10"/>
          </p:nvPr>
        </p:nvSpPr>
        <p:spPr/>
        <p:txBody>
          <a:bodyPr/>
          <a:lstStyle/>
          <a:p>
            <a:fld id="{F9C8F49D-3952-425F-8762-61BEA9EF9315}"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16</a:t>
            </a:fld>
            <a:endParaRPr lang="ar-IQ"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75347"/>
            <a:ext cx="5456491" cy="294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218" y="3429000"/>
            <a:ext cx="533307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3909" y="3576072"/>
            <a:ext cx="6096000" cy="2677656"/>
          </a:xfrm>
          <a:prstGeom prst="rect">
            <a:avLst/>
          </a:prstGeom>
        </p:spPr>
        <p:txBody>
          <a:bodyPr>
            <a:spAutoFit/>
          </a:bodyPr>
          <a:lstStyle/>
          <a:p>
            <a:pPr algn="just"/>
            <a:r>
              <a:rPr lang="en-US" sz="2400" dirty="0" smtClean="0">
                <a:solidFill>
                  <a:schemeClr val="bg1"/>
                </a:solidFill>
              </a:rPr>
              <a:t>Note: </a:t>
            </a:r>
            <a:r>
              <a:rPr lang="en-US" sz="2400" dirty="0" err="1" smtClean="0">
                <a:solidFill>
                  <a:schemeClr val="bg1"/>
                </a:solidFill>
              </a:rPr>
              <a:t>Exfoliative</a:t>
            </a:r>
            <a:r>
              <a:rPr lang="en-US" sz="2400" dirty="0" smtClean="0">
                <a:solidFill>
                  <a:schemeClr val="bg1"/>
                </a:solidFill>
              </a:rPr>
              <a:t> </a:t>
            </a:r>
            <a:r>
              <a:rPr lang="en-US" sz="2400" dirty="0">
                <a:solidFill>
                  <a:schemeClr val="bg1"/>
                </a:solidFill>
              </a:rPr>
              <a:t>cytology</a:t>
            </a:r>
          </a:p>
          <a:p>
            <a:pPr algn="just"/>
            <a:r>
              <a:rPr lang="en-US" sz="2400" dirty="0" smtClean="0">
                <a:solidFill>
                  <a:schemeClr val="bg1"/>
                </a:solidFill>
              </a:rPr>
              <a:t>In </a:t>
            </a:r>
            <a:r>
              <a:rPr lang="en-US" sz="2400" dirty="0" err="1" smtClean="0">
                <a:solidFill>
                  <a:schemeClr val="bg1"/>
                </a:solidFill>
              </a:rPr>
              <a:t>exfoliative</a:t>
            </a:r>
            <a:r>
              <a:rPr lang="en-US" sz="2400" dirty="0" smtClean="0">
                <a:solidFill>
                  <a:schemeClr val="bg1"/>
                </a:solidFill>
              </a:rPr>
              <a:t> cytology, cells shed from body surfaces, such as the inside of the mouth, are collected and examined. This technique is useful only for the examination of surface cells and often requires additional cytological analysis to confirm</a:t>
            </a:r>
            <a:endParaRPr lang="en-US" sz="2400" dirty="0">
              <a:solidFill>
                <a:schemeClr val="bg1"/>
              </a:solidFill>
            </a:endParaRPr>
          </a:p>
        </p:txBody>
      </p:sp>
    </p:spTree>
    <p:extLst>
      <p:ext uri="{BB962C8B-B14F-4D97-AF65-F5344CB8AC3E}">
        <p14:creationId xmlns:p14="http://schemas.microsoft.com/office/powerpoint/2010/main" val="1252023435"/>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09"/>
            <a:ext cx="5867400" cy="782960"/>
          </a:xfrm>
        </p:spPr>
        <p:txBody>
          <a:bodyPr>
            <a:normAutofit/>
          </a:bodyPr>
          <a:lstStyle/>
          <a:p>
            <a:r>
              <a:rPr lang="en-AU" u="sng" dirty="0">
                <a:effectLst/>
              </a:rPr>
              <a:t>Frozen method</a:t>
            </a:r>
            <a:r>
              <a:rPr lang="en-AU" u="sng" dirty="0" smtClean="0">
                <a:effectLst/>
              </a:rPr>
              <a:t>:</a:t>
            </a:r>
            <a:endParaRPr lang="ar-IQ" dirty="0"/>
          </a:p>
        </p:txBody>
      </p:sp>
      <p:sp>
        <p:nvSpPr>
          <p:cNvPr id="3" name="Content Placeholder 2"/>
          <p:cNvSpPr>
            <a:spLocks noGrp="1"/>
          </p:cNvSpPr>
          <p:nvPr>
            <p:ph idx="1"/>
          </p:nvPr>
        </p:nvSpPr>
        <p:spPr>
          <a:xfrm>
            <a:off x="609600" y="1124744"/>
            <a:ext cx="5181600" cy="5112568"/>
          </a:xfrm>
        </p:spPr>
        <p:txBody>
          <a:bodyPr>
            <a:normAutofit fontScale="92500" lnSpcReduction="20000"/>
          </a:bodyPr>
          <a:lstStyle/>
          <a:p>
            <a:pPr algn="just"/>
            <a:r>
              <a:rPr lang="en-US" sz="2800" dirty="0"/>
              <a:t>It is a pathological laboratory procedure to perform rapid microscopic analysis of a tissue specimen using the freezing material</a:t>
            </a:r>
            <a:r>
              <a:rPr lang="en-US" sz="2800" dirty="0" smtClean="0"/>
              <a:t>.</a:t>
            </a:r>
          </a:p>
          <a:p>
            <a:pPr algn="just"/>
            <a:endParaRPr lang="en-US" sz="2800" dirty="0"/>
          </a:p>
          <a:p>
            <a:pPr algn="just"/>
            <a:r>
              <a:rPr lang="en-US" sz="2800" b="0" dirty="0" smtClean="0"/>
              <a:t>Figure (on right side ) Schematic </a:t>
            </a:r>
            <a:r>
              <a:rPr lang="en-US" sz="2800" b="0" dirty="0"/>
              <a:t>illustration of frozen section processing A standard clinical protocol for frozen section processing takes about 20 minutes and includes cryopreservation of tissue samples, sectioning, histological preparation, and evaluation by the pathologist. </a:t>
            </a:r>
            <a:endParaRPr lang="en-US" sz="2800" dirty="0"/>
          </a:p>
          <a:p>
            <a:endParaRPr lang="ar-IQ" dirty="0"/>
          </a:p>
        </p:txBody>
      </p:sp>
      <p:sp>
        <p:nvSpPr>
          <p:cNvPr id="4" name="Date Placeholder 3"/>
          <p:cNvSpPr>
            <a:spLocks noGrp="1"/>
          </p:cNvSpPr>
          <p:nvPr>
            <p:ph type="dt" sz="half" idx="10"/>
          </p:nvPr>
        </p:nvSpPr>
        <p:spPr/>
        <p:txBody>
          <a:bodyPr/>
          <a:lstStyle/>
          <a:p>
            <a:fld id="{510156CF-9891-404C-A56D-AD921B475E45}"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17</a:t>
            </a:fld>
            <a:endParaRPr lang="ar-IQ" dirty="0">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13854"/>
            <a:ext cx="5591621" cy="60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29821" y="6177033"/>
            <a:ext cx="5584694" cy="646331"/>
          </a:xfrm>
          <a:prstGeom prst="rect">
            <a:avLst/>
          </a:prstGeom>
        </p:spPr>
        <p:txBody>
          <a:bodyPr wrap="square">
            <a:spAutoFit/>
          </a:bodyPr>
          <a:lstStyle/>
          <a:p>
            <a:r>
              <a:rPr lang="en-US" dirty="0" smtClean="0">
                <a:solidFill>
                  <a:schemeClr val="bg1"/>
                </a:solidFill>
              </a:rPr>
              <a:t>Real-time intraoperative surgical </a:t>
            </a:r>
            <a:r>
              <a:rPr lang="en-US" dirty="0" err="1" smtClean="0">
                <a:solidFill>
                  <a:schemeClr val="bg1"/>
                </a:solidFill>
              </a:rPr>
              <a:t>telepathology</a:t>
            </a:r>
            <a:r>
              <a:rPr lang="en-US" dirty="0" smtClean="0">
                <a:solidFill>
                  <a:schemeClr val="bg1"/>
                </a:solidFill>
              </a:rPr>
              <a:t> using confocal laser end-microscopy (CLE)</a:t>
            </a:r>
            <a:endParaRPr lang="en-US" dirty="0">
              <a:solidFill>
                <a:schemeClr val="bg1"/>
              </a:solidFill>
            </a:endParaRPr>
          </a:p>
        </p:txBody>
      </p:sp>
    </p:spTree>
    <p:extLst>
      <p:ext uri="{BB962C8B-B14F-4D97-AF65-F5344CB8AC3E}">
        <p14:creationId xmlns:p14="http://schemas.microsoft.com/office/powerpoint/2010/main" val="1395923245"/>
      </p:ext>
    </p:extLst>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Definition of Paraffin method</a:t>
            </a:r>
            <a:endParaRPr lang="ar-IQ" dirty="0"/>
          </a:p>
        </p:txBody>
      </p:sp>
      <p:sp>
        <p:nvSpPr>
          <p:cNvPr id="3" name="Content Placeholder 2"/>
          <p:cNvSpPr>
            <a:spLocks noGrp="1"/>
          </p:cNvSpPr>
          <p:nvPr>
            <p:ph idx="1"/>
          </p:nvPr>
        </p:nvSpPr>
        <p:spPr/>
        <p:txBody>
          <a:bodyPr/>
          <a:lstStyle/>
          <a:p>
            <a:r>
              <a:rPr lang="en-US" dirty="0"/>
              <a:t>It is a method used in preparing a selected portion of tissue for microscopic examination. </a:t>
            </a:r>
            <a:endParaRPr lang="en-US" dirty="0" smtClean="0"/>
          </a:p>
          <a:p>
            <a:endParaRPr lang="en-US" dirty="0"/>
          </a:p>
          <a:p>
            <a:r>
              <a:rPr lang="en-US" dirty="0" smtClean="0"/>
              <a:t>The </a:t>
            </a:r>
            <a:r>
              <a:rPr lang="en-US" dirty="0"/>
              <a:t>tissue is fixed, dehydrated, and infiltrated by and embedded in paraffin, forming a block that is cut with a microtome into slices 3-5 </a:t>
            </a:r>
            <a:r>
              <a:rPr lang="en-US" dirty="0" err="1"/>
              <a:t>μm</a:t>
            </a:r>
            <a:r>
              <a:rPr lang="en-US" dirty="0"/>
              <a:t> thick which will be ready for different staining methods.</a:t>
            </a:r>
          </a:p>
        </p:txBody>
      </p:sp>
      <p:sp>
        <p:nvSpPr>
          <p:cNvPr id="4" name="Date Placeholder 3"/>
          <p:cNvSpPr>
            <a:spLocks noGrp="1"/>
          </p:cNvSpPr>
          <p:nvPr>
            <p:ph type="dt" sz="half" idx="10"/>
          </p:nvPr>
        </p:nvSpPr>
        <p:spPr/>
        <p:txBody>
          <a:bodyPr/>
          <a:lstStyle/>
          <a:p>
            <a:fld id="{DF7C14F8-7699-4D00-B905-44CFE664ADAC}"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18</a:t>
            </a:fld>
            <a:endParaRPr lang="ar-IQ" dirty="0">
              <a:solidFill>
                <a:prstClr val="black">
                  <a:tint val="75000"/>
                </a:prstClr>
              </a:solidFill>
            </a:endParaRPr>
          </a:p>
        </p:txBody>
      </p:sp>
    </p:spTree>
    <p:extLst>
      <p:ext uri="{BB962C8B-B14F-4D97-AF65-F5344CB8AC3E}">
        <p14:creationId xmlns:p14="http://schemas.microsoft.com/office/powerpoint/2010/main" val="10949168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95808" y="620688"/>
          <a:ext cx="109728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1688AF28-C3C6-477B-AB53-0A8EFD1BEDE0}"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19</a:t>
            </a:fld>
            <a:endParaRPr lang="ar-IQ" dirty="0">
              <a:solidFill>
                <a:prstClr val="black">
                  <a:tint val="75000"/>
                </a:prstClr>
              </a:solidFill>
            </a:endParaRPr>
          </a:p>
        </p:txBody>
      </p:sp>
    </p:spTree>
    <p:extLst>
      <p:ext uri="{BB962C8B-B14F-4D97-AF65-F5344CB8AC3E}">
        <p14:creationId xmlns:p14="http://schemas.microsoft.com/office/powerpoint/2010/main" val="2770097195"/>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Objectives</a:t>
            </a:r>
            <a:r>
              <a:rPr lang="en-US" dirty="0" smtClean="0"/>
              <a:t> </a:t>
            </a:r>
            <a:endParaRPr lang="en-US" dirty="0"/>
          </a:p>
        </p:txBody>
      </p:sp>
      <p:sp>
        <p:nvSpPr>
          <p:cNvPr id="3" name="Content Placeholder 2"/>
          <p:cNvSpPr>
            <a:spLocks noGrp="1"/>
          </p:cNvSpPr>
          <p:nvPr>
            <p:ph idx="1"/>
          </p:nvPr>
        </p:nvSpPr>
        <p:spPr>
          <a:xfrm>
            <a:off x="838200" y="1905000"/>
            <a:ext cx="10515600" cy="4351338"/>
          </a:xfrm>
        </p:spPr>
        <p:txBody>
          <a:bodyPr/>
          <a:lstStyle/>
          <a:p>
            <a:pPr marL="0" indent="0">
              <a:buNone/>
            </a:pPr>
            <a:r>
              <a:rPr lang="en-US" sz="4000" dirty="0"/>
              <a:t>1. To Study  </a:t>
            </a:r>
            <a:r>
              <a:rPr lang="en-US" sz="4000" dirty="0" smtClean="0"/>
              <a:t>of  </a:t>
            </a:r>
            <a:r>
              <a:rPr lang="en-US" sz="4000" dirty="0" smtClean="0"/>
              <a:t>Immunohistochemistry </a:t>
            </a:r>
            <a:endParaRPr lang="en-GB" sz="4000" dirty="0" smtClean="0"/>
          </a:p>
          <a:p>
            <a:pPr marL="0" indent="0">
              <a:buNone/>
            </a:pPr>
            <a:r>
              <a:rPr lang="en-GB" sz="4000" dirty="0"/>
              <a:t>2</a:t>
            </a:r>
            <a:r>
              <a:rPr lang="en-GB" sz="4000" dirty="0" smtClean="0"/>
              <a:t>. To know Types of  </a:t>
            </a:r>
            <a:r>
              <a:rPr lang="en-US" sz="4000" dirty="0" smtClean="0"/>
              <a:t>Micro-techniques </a:t>
            </a:r>
            <a:endParaRPr lang="en-GB" sz="4000" dirty="0" smtClean="0"/>
          </a:p>
          <a:p>
            <a:pPr marL="0" indent="0">
              <a:buNone/>
            </a:pPr>
            <a:r>
              <a:rPr lang="en-US" sz="4000" dirty="0" smtClean="0"/>
              <a:t>3. To </a:t>
            </a:r>
            <a:r>
              <a:rPr lang="en-US" sz="4000" dirty="0"/>
              <a:t>learn about methods of </a:t>
            </a:r>
            <a:r>
              <a:rPr lang="en-US" sz="4000" dirty="0" smtClean="0"/>
              <a:t>Micro-techniques  </a:t>
            </a:r>
            <a:endParaRPr lang="en-US" sz="4000" dirty="0" smtClean="0"/>
          </a:p>
          <a:p>
            <a:pPr marL="0" indent="0">
              <a:buNone/>
            </a:pPr>
            <a:r>
              <a:rPr lang="en-US" sz="4000" dirty="0" smtClean="0"/>
              <a:t>4</a:t>
            </a:r>
            <a:r>
              <a:rPr lang="en-US" sz="4000" dirty="0"/>
              <a:t>. </a:t>
            </a:r>
            <a:r>
              <a:rPr lang="en-US" sz="4000" dirty="0" smtClean="0"/>
              <a:t>To learn about </a:t>
            </a:r>
            <a:r>
              <a:rPr lang="en-US" sz="4000" dirty="0" smtClean="0"/>
              <a:t>Immunohistochemistry Micro-techniques  </a:t>
            </a:r>
            <a:r>
              <a:rPr lang="en-US" sz="4000" dirty="0" smtClean="0"/>
              <a:t>in general </a:t>
            </a:r>
            <a:r>
              <a:rPr lang="en-US" sz="4000" dirty="0"/>
              <a:t>and </a:t>
            </a:r>
            <a:r>
              <a:rPr lang="en-US" sz="4000" dirty="0" smtClean="0"/>
              <a:t>special. </a:t>
            </a:r>
            <a:endParaRPr lang="en-GB" sz="4000" dirty="0"/>
          </a:p>
          <a:p>
            <a:pPr marL="0" indent="0">
              <a:buNone/>
            </a:pPr>
            <a:endParaRPr lang="en-US" dirty="0" smtClean="0"/>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a:t>
            </a:fld>
            <a:endParaRPr lang="en-GB"/>
          </a:p>
        </p:txBody>
      </p:sp>
    </p:spTree>
    <p:extLst>
      <p:ext uri="{BB962C8B-B14F-4D97-AF65-F5344CB8AC3E}">
        <p14:creationId xmlns:p14="http://schemas.microsoft.com/office/powerpoint/2010/main" val="324361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26E6FE-81A4-483A-9414-3FB0D5D15AFD}"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20</a:t>
            </a:fld>
            <a:endParaRPr lang="ar-IQ" dirty="0">
              <a:solidFill>
                <a:prstClr val="black">
                  <a:tint val="75000"/>
                </a:prstClr>
              </a:solidFill>
            </a:endParaRPr>
          </a:p>
        </p:txBody>
      </p:sp>
      <p:graphicFrame>
        <p:nvGraphicFramePr>
          <p:cNvPr id="7" name="Diagram 6"/>
          <p:cNvGraphicFramePr/>
          <p:nvPr/>
        </p:nvGraphicFramePr>
        <p:xfrm>
          <a:off x="335360" y="188640"/>
          <a:ext cx="1152128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570948" y="2852936"/>
            <a:ext cx="2947025" cy="1077218"/>
          </a:xfrm>
          <a:prstGeom prst="rect">
            <a:avLst/>
          </a:prstGeom>
          <a:scene3d>
            <a:camera prst="perspectiveContrastingRightFacing"/>
            <a:lightRig rig="threePt" dir="t"/>
          </a:scene3d>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en-U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Steps of</a:t>
            </a:r>
          </a:p>
          <a:p>
            <a:pPr algn="ctr" rtl="1"/>
            <a:r>
              <a:rPr lang="en-U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Paraffin method</a:t>
            </a:r>
            <a:endPar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grpSp>
        <p:nvGrpSpPr>
          <p:cNvPr id="9" name="Group 8"/>
          <p:cNvGrpSpPr/>
          <p:nvPr/>
        </p:nvGrpSpPr>
        <p:grpSpPr>
          <a:xfrm>
            <a:off x="431373" y="476674"/>
            <a:ext cx="3026585" cy="1116415"/>
            <a:chOff x="72015" y="288026"/>
            <a:chExt cx="2269939" cy="1116415"/>
          </a:xfrm>
          <a:scene3d>
            <a:camera prst="orthographicFront"/>
            <a:lightRig rig="threePt" dir="t">
              <a:rot lat="0" lon="0" rev="7500000"/>
            </a:lightRig>
          </a:scene3d>
        </p:grpSpPr>
        <p:sp>
          <p:nvSpPr>
            <p:cNvPr id="10" name="Rounded Rectangle 9"/>
            <p:cNvSpPr/>
            <p:nvPr/>
          </p:nvSpPr>
          <p:spPr>
            <a:xfrm>
              <a:off x="72015" y="288026"/>
              <a:ext cx="2269939" cy="1116415"/>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104714" y="320725"/>
              <a:ext cx="2204541" cy="10510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rtl="1">
                <a:lnSpc>
                  <a:spcPct val="90000"/>
                </a:lnSpc>
                <a:spcBef>
                  <a:spcPct val="0"/>
                </a:spcBef>
                <a:spcAft>
                  <a:spcPct val="35000"/>
                </a:spcAft>
              </a:pPr>
              <a:r>
                <a:rPr lang="en-US" sz="2800" dirty="0" smtClean="0">
                  <a:solidFill>
                    <a:prstClr val="white"/>
                  </a:solidFill>
                </a:rPr>
                <a:t>Reception of specimen</a:t>
              </a:r>
              <a:endParaRPr lang="ar-IQ" sz="2800" dirty="0">
                <a:solidFill>
                  <a:prstClr val="white"/>
                </a:solidFill>
              </a:endParaRPr>
            </a:p>
          </p:txBody>
        </p:sp>
      </p:grpSp>
    </p:spTree>
    <p:extLst>
      <p:ext uri="{BB962C8B-B14F-4D97-AF65-F5344CB8AC3E}">
        <p14:creationId xmlns:p14="http://schemas.microsoft.com/office/powerpoint/2010/main" val="182132347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30" presetClass="entr" presetSubtype="0" fill="hold" grpId="0" nodeType="afterEffect">
                                  <p:stCondLst>
                                    <p:cond delay="2000"/>
                                  </p:stCondLst>
                                  <p:childTnLst>
                                    <p:set>
                                      <p:cBhvr>
                                        <p:cTn id="10" dur="1" fill="hold">
                                          <p:stCondLst>
                                            <p:cond delay="0"/>
                                          </p:stCondLst>
                                        </p:cTn>
                                        <p:tgtEl>
                                          <p:spTgt spid="7">
                                            <p:graphicEl>
                                              <a:dgm id="{41C519FA-BA3C-463A-96D4-19B9C55A255C}"/>
                                            </p:graphicEl>
                                          </p:spTgt>
                                        </p:tgtEl>
                                        <p:attrNameLst>
                                          <p:attrName>style.visibility</p:attrName>
                                        </p:attrNameLst>
                                      </p:cBhvr>
                                      <p:to>
                                        <p:strVal val="visible"/>
                                      </p:to>
                                    </p:set>
                                    <p:animEffect transition="in" filter="fade">
                                      <p:cBhvr>
                                        <p:cTn id="11" dur="1600" decel="100000"/>
                                        <p:tgtEl>
                                          <p:spTgt spid="7">
                                            <p:graphicEl>
                                              <a:dgm id="{41C519FA-BA3C-463A-96D4-19B9C55A255C}"/>
                                            </p:graphicEl>
                                          </p:spTgt>
                                        </p:tgtEl>
                                      </p:cBhvr>
                                    </p:animEffect>
                                    <p:anim calcmode="lin" valueType="num">
                                      <p:cBhvr>
                                        <p:cTn id="12" dur="1600" decel="100000" fill="hold"/>
                                        <p:tgtEl>
                                          <p:spTgt spid="7">
                                            <p:graphicEl>
                                              <a:dgm id="{41C519FA-BA3C-463A-96D4-19B9C55A255C}"/>
                                            </p:graphicEl>
                                          </p:spTgt>
                                        </p:tgtEl>
                                        <p:attrNameLst>
                                          <p:attrName>style.rotation</p:attrName>
                                        </p:attrNameLst>
                                      </p:cBhvr>
                                      <p:tavLst>
                                        <p:tav tm="0">
                                          <p:val>
                                            <p:fltVal val="-90"/>
                                          </p:val>
                                        </p:tav>
                                        <p:tav tm="100000">
                                          <p:val>
                                            <p:fltVal val="0"/>
                                          </p:val>
                                        </p:tav>
                                      </p:tavLst>
                                    </p:anim>
                                    <p:anim calcmode="lin" valueType="num">
                                      <p:cBhvr>
                                        <p:cTn id="13" dur="1600" decel="100000" fill="hold"/>
                                        <p:tgtEl>
                                          <p:spTgt spid="7">
                                            <p:graphicEl>
                                              <a:dgm id="{41C519FA-BA3C-463A-96D4-19B9C55A255C}"/>
                                            </p:graphicEl>
                                          </p:spTgt>
                                        </p:tgtEl>
                                        <p:attrNameLst>
                                          <p:attrName>ppt_x</p:attrName>
                                        </p:attrNameLst>
                                      </p:cBhvr>
                                      <p:tavLst>
                                        <p:tav tm="0">
                                          <p:val>
                                            <p:strVal val="#ppt_x+0.4"/>
                                          </p:val>
                                        </p:tav>
                                        <p:tav tm="100000">
                                          <p:val>
                                            <p:strVal val="#ppt_x-0.05"/>
                                          </p:val>
                                        </p:tav>
                                      </p:tavLst>
                                    </p:anim>
                                    <p:anim calcmode="lin" valueType="num">
                                      <p:cBhvr>
                                        <p:cTn id="14" dur="1600" decel="100000" fill="hold"/>
                                        <p:tgtEl>
                                          <p:spTgt spid="7">
                                            <p:graphicEl>
                                              <a:dgm id="{41C519FA-BA3C-463A-96D4-19B9C55A255C}"/>
                                            </p:graphicEl>
                                          </p:spTgt>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7">
                                            <p:graphicEl>
                                              <a:dgm id="{41C519FA-BA3C-463A-96D4-19B9C55A255C}"/>
                                            </p:graphicEl>
                                          </p:spTgt>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7">
                                            <p:graphicEl>
                                              <a:dgm id="{41C519FA-BA3C-463A-96D4-19B9C55A255C}"/>
                                            </p:graphicEl>
                                          </p:spTgt>
                                        </p:tgtEl>
                                        <p:attrNameLst>
                                          <p:attrName>ppt_y</p:attrName>
                                        </p:attrNameLst>
                                      </p:cBhvr>
                                      <p:tavLst>
                                        <p:tav tm="0">
                                          <p:val>
                                            <p:strVal val="#ppt_y+0.1"/>
                                          </p:val>
                                        </p:tav>
                                        <p:tav tm="100000">
                                          <p:val>
                                            <p:strVal val="#ppt_y"/>
                                          </p:val>
                                        </p:tav>
                                      </p:tavLst>
                                    </p:anim>
                                  </p:childTnLst>
                                </p:cTn>
                              </p:par>
                            </p:childTnLst>
                          </p:cTn>
                        </p:par>
                        <p:par>
                          <p:cTn id="17" fill="hold">
                            <p:stCondLst>
                              <p:cond delay="4500"/>
                            </p:stCondLst>
                            <p:childTnLst>
                              <p:par>
                                <p:cTn id="18" presetID="30" presetClass="entr" presetSubtype="0" fill="hold" grpId="0" nodeType="afterEffect">
                                  <p:stCondLst>
                                    <p:cond delay="2000"/>
                                  </p:stCondLst>
                                  <p:childTnLst>
                                    <p:set>
                                      <p:cBhvr>
                                        <p:cTn id="19" dur="1" fill="hold">
                                          <p:stCondLst>
                                            <p:cond delay="0"/>
                                          </p:stCondLst>
                                        </p:cTn>
                                        <p:tgtEl>
                                          <p:spTgt spid="7">
                                            <p:graphicEl>
                                              <a:dgm id="{E0C99625-E3F6-465A-A4C4-F5A26BF36979}"/>
                                            </p:graphicEl>
                                          </p:spTgt>
                                        </p:tgtEl>
                                        <p:attrNameLst>
                                          <p:attrName>style.visibility</p:attrName>
                                        </p:attrNameLst>
                                      </p:cBhvr>
                                      <p:to>
                                        <p:strVal val="visible"/>
                                      </p:to>
                                    </p:set>
                                    <p:animEffect transition="in" filter="fade">
                                      <p:cBhvr>
                                        <p:cTn id="20" dur="1600" decel="100000"/>
                                        <p:tgtEl>
                                          <p:spTgt spid="7">
                                            <p:graphicEl>
                                              <a:dgm id="{E0C99625-E3F6-465A-A4C4-F5A26BF36979}"/>
                                            </p:graphicEl>
                                          </p:spTgt>
                                        </p:tgtEl>
                                      </p:cBhvr>
                                    </p:animEffect>
                                    <p:anim calcmode="lin" valueType="num">
                                      <p:cBhvr>
                                        <p:cTn id="21" dur="1600" decel="100000" fill="hold"/>
                                        <p:tgtEl>
                                          <p:spTgt spid="7">
                                            <p:graphicEl>
                                              <a:dgm id="{E0C99625-E3F6-465A-A4C4-F5A26BF36979}"/>
                                            </p:graphicEl>
                                          </p:spTgt>
                                        </p:tgtEl>
                                        <p:attrNameLst>
                                          <p:attrName>style.rotation</p:attrName>
                                        </p:attrNameLst>
                                      </p:cBhvr>
                                      <p:tavLst>
                                        <p:tav tm="0">
                                          <p:val>
                                            <p:fltVal val="-90"/>
                                          </p:val>
                                        </p:tav>
                                        <p:tav tm="100000">
                                          <p:val>
                                            <p:fltVal val="0"/>
                                          </p:val>
                                        </p:tav>
                                      </p:tavLst>
                                    </p:anim>
                                    <p:anim calcmode="lin" valueType="num">
                                      <p:cBhvr>
                                        <p:cTn id="22" dur="1600" decel="100000" fill="hold"/>
                                        <p:tgtEl>
                                          <p:spTgt spid="7">
                                            <p:graphicEl>
                                              <a:dgm id="{E0C99625-E3F6-465A-A4C4-F5A26BF36979}"/>
                                            </p:graphicEl>
                                          </p:spTgt>
                                        </p:tgtEl>
                                        <p:attrNameLst>
                                          <p:attrName>ppt_x</p:attrName>
                                        </p:attrNameLst>
                                      </p:cBhvr>
                                      <p:tavLst>
                                        <p:tav tm="0">
                                          <p:val>
                                            <p:strVal val="#ppt_x+0.4"/>
                                          </p:val>
                                        </p:tav>
                                        <p:tav tm="100000">
                                          <p:val>
                                            <p:strVal val="#ppt_x-0.05"/>
                                          </p:val>
                                        </p:tav>
                                      </p:tavLst>
                                    </p:anim>
                                    <p:anim calcmode="lin" valueType="num">
                                      <p:cBhvr>
                                        <p:cTn id="23" dur="1600" decel="100000" fill="hold"/>
                                        <p:tgtEl>
                                          <p:spTgt spid="7">
                                            <p:graphicEl>
                                              <a:dgm id="{E0C99625-E3F6-465A-A4C4-F5A26BF36979}"/>
                                            </p:graphicEl>
                                          </p:spTgt>
                                        </p:tgtEl>
                                        <p:attrNameLst>
                                          <p:attrName>ppt_y</p:attrName>
                                        </p:attrNameLst>
                                      </p:cBhvr>
                                      <p:tavLst>
                                        <p:tav tm="0">
                                          <p:val>
                                            <p:strVal val="#ppt_y-0.4"/>
                                          </p:val>
                                        </p:tav>
                                        <p:tav tm="100000">
                                          <p:val>
                                            <p:strVal val="#ppt_y+0.1"/>
                                          </p:val>
                                        </p:tav>
                                      </p:tavLst>
                                    </p:anim>
                                    <p:anim calcmode="lin" valueType="num">
                                      <p:cBhvr>
                                        <p:cTn id="24" dur="400" accel="100000" fill="hold">
                                          <p:stCondLst>
                                            <p:cond delay="1600"/>
                                          </p:stCondLst>
                                        </p:cTn>
                                        <p:tgtEl>
                                          <p:spTgt spid="7">
                                            <p:graphicEl>
                                              <a:dgm id="{E0C99625-E3F6-465A-A4C4-F5A26BF36979}"/>
                                            </p:graphicEl>
                                          </p:spTgt>
                                        </p:tgtEl>
                                        <p:attrNameLst>
                                          <p:attrName>ppt_x</p:attrName>
                                        </p:attrNameLst>
                                      </p:cBhvr>
                                      <p:tavLst>
                                        <p:tav tm="0">
                                          <p:val>
                                            <p:strVal val="#ppt_x-0.05"/>
                                          </p:val>
                                        </p:tav>
                                        <p:tav tm="100000">
                                          <p:val>
                                            <p:strVal val="#ppt_x"/>
                                          </p:val>
                                        </p:tav>
                                      </p:tavLst>
                                    </p:anim>
                                    <p:anim calcmode="lin" valueType="num">
                                      <p:cBhvr>
                                        <p:cTn id="25" dur="400" accel="100000" fill="hold">
                                          <p:stCondLst>
                                            <p:cond delay="1600"/>
                                          </p:stCondLst>
                                        </p:cTn>
                                        <p:tgtEl>
                                          <p:spTgt spid="7">
                                            <p:graphicEl>
                                              <a:dgm id="{E0C99625-E3F6-465A-A4C4-F5A26BF36979}"/>
                                            </p:graphicEl>
                                          </p:spTgt>
                                        </p:tgtEl>
                                        <p:attrNameLst>
                                          <p:attrName>ppt_y</p:attrName>
                                        </p:attrNameLst>
                                      </p:cBhvr>
                                      <p:tavLst>
                                        <p:tav tm="0">
                                          <p:val>
                                            <p:strVal val="#ppt_y+0.1"/>
                                          </p:val>
                                        </p:tav>
                                        <p:tav tm="100000">
                                          <p:val>
                                            <p:strVal val="#ppt_y"/>
                                          </p:val>
                                        </p:tav>
                                      </p:tavLst>
                                    </p:anim>
                                  </p:childTnLst>
                                </p:cTn>
                              </p:par>
                            </p:childTnLst>
                          </p:cTn>
                        </p:par>
                        <p:par>
                          <p:cTn id="26" fill="hold">
                            <p:stCondLst>
                              <p:cond delay="8500"/>
                            </p:stCondLst>
                            <p:childTnLst>
                              <p:par>
                                <p:cTn id="27" presetID="30" presetClass="entr" presetSubtype="0" fill="hold" grpId="0" nodeType="afterEffect">
                                  <p:stCondLst>
                                    <p:cond delay="2000"/>
                                  </p:stCondLst>
                                  <p:childTnLst>
                                    <p:set>
                                      <p:cBhvr>
                                        <p:cTn id="28" dur="1" fill="hold">
                                          <p:stCondLst>
                                            <p:cond delay="0"/>
                                          </p:stCondLst>
                                        </p:cTn>
                                        <p:tgtEl>
                                          <p:spTgt spid="7">
                                            <p:graphicEl>
                                              <a:dgm id="{98A6997A-172B-49E4-B8A8-6219FA50C382}"/>
                                            </p:graphicEl>
                                          </p:spTgt>
                                        </p:tgtEl>
                                        <p:attrNameLst>
                                          <p:attrName>style.visibility</p:attrName>
                                        </p:attrNameLst>
                                      </p:cBhvr>
                                      <p:to>
                                        <p:strVal val="visible"/>
                                      </p:to>
                                    </p:set>
                                    <p:animEffect transition="in" filter="fade">
                                      <p:cBhvr>
                                        <p:cTn id="29" dur="1600" decel="100000"/>
                                        <p:tgtEl>
                                          <p:spTgt spid="7">
                                            <p:graphicEl>
                                              <a:dgm id="{98A6997A-172B-49E4-B8A8-6219FA50C382}"/>
                                            </p:graphicEl>
                                          </p:spTgt>
                                        </p:tgtEl>
                                      </p:cBhvr>
                                    </p:animEffect>
                                    <p:anim calcmode="lin" valueType="num">
                                      <p:cBhvr>
                                        <p:cTn id="30" dur="1600" decel="100000" fill="hold"/>
                                        <p:tgtEl>
                                          <p:spTgt spid="7">
                                            <p:graphicEl>
                                              <a:dgm id="{98A6997A-172B-49E4-B8A8-6219FA50C382}"/>
                                            </p:graphicEl>
                                          </p:spTgt>
                                        </p:tgtEl>
                                        <p:attrNameLst>
                                          <p:attrName>style.rotation</p:attrName>
                                        </p:attrNameLst>
                                      </p:cBhvr>
                                      <p:tavLst>
                                        <p:tav tm="0">
                                          <p:val>
                                            <p:fltVal val="-90"/>
                                          </p:val>
                                        </p:tav>
                                        <p:tav tm="100000">
                                          <p:val>
                                            <p:fltVal val="0"/>
                                          </p:val>
                                        </p:tav>
                                      </p:tavLst>
                                    </p:anim>
                                    <p:anim calcmode="lin" valueType="num">
                                      <p:cBhvr>
                                        <p:cTn id="31" dur="1600" decel="100000" fill="hold"/>
                                        <p:tgtEl>
                                          <p:spTgt spid="7">
                                            <p:graphicEl>
                                              <a:dgm id="{98A6997A-172B-49E4-B8A8-6219FA50C382}"/>
                                            </p:graphicEl>
                                          </p:spTgt>
                                        </p:tgtEl>
                                        <p:attrNameLst>
                                          <p:attrName>ppt_x</p:attrName>
                                        </p:attrNameLst>
                                      </p:cBhvr>
                                      <p:tavLst>
                                        <p:tav tm="0">
                                          <p:val>
                                            <p:strVal val="#ppt_x+0.4"/>
                                          </p:val>
                                        </p:tav>
                                        <p:tav tm="100000">
                                          <p:val>
                                            <p:strVal val="#ppt_x-0.05"/>
                                          </p:val>
                                        </p:tav>
                                      </p:tavLst>
                                    </p:anim>
                                    <p:anim calcmode="lin" valueType="num">
                                      <p:cBhvr>
                                        <p:cTn id="32" dur="1600" decel="100000" fill="hold"/>
                                        <p:tgtEl>
                                          <p:spTgt spid="7">
                                            <p:graphicEl>
                                              <a:dgm id="{98A6997A-172B-49E4-B8A8-6219FA50C382}"/>
                                            </p:graphicEl>
                                          </p:spTgt>
                                        </p:tgtEl>
                                        <p:attrNameLst>
                                          <p:attrName>ppt_y</p:attrName>
                                        </p:attrNameLst>
                                      </p:cBhvr>
                                      <p:tavLst>
                                        <p:tav tm="0">
                                          <p:val>
                                            <p:strVal val="#ppt_y-0.4"/>
                                          </p:val>
                                        </p:tav>
                                        <p:tav tm="100000">
                                          <p:val>
                                            <p:strVal val="#ppt_y+0.1"/>
                                          </p:val>
                                        </p:tav>
                                      </p:tavLst>
                                    </p:anim>
                                    <p:anim calcmode="lin" valueType="num">
                                      <p:cBhvr>
                                        <p:cTn id="33" dur="400" accel="100000" fill="hold">
                                          <p:stCondLst>
                                            <p:cond delay="1600"/>
                                          </p:stCondLst>
                                        </p:cTn>
                                        <p:tgtEl>
                                          <p:spTgt spid="7">
                                            <p:graphicEl>
                                              <a:dgm id="{98A6997A-172B-49E4-B8A8-6219FA50C382}"/>
                                            </p:graphicEl>
                                          </p:spTgt>
                                        </p:tgtEl>
                                        <p:attrNameLst>
                                          <p:attrName>ppt_x</p:attrName>
                                        </p:attrNameLst>
                                      </p:cBhvr>
                                      <p:tavLst>
                                        <p:tav tm="0">
                                          <p:val>
                                            <p:strVal val="#ppt_x-0.05"/>
                                          </p:val>
                                        </p:tav>
                                        <p:tav tm="100000">
                                          <p:val>
                                            <p:strVal val="#ppt_x"/>
                                          </p:val>
                                        </p:tav>
                                      </p:tavLst>
                                    </p:anim>
                                    <p:anim calcmode="lin" valueType="num">
                                      <p:cBhvr>
                                        <p:cTn id="34" dur="400" accel="100000" fill="hold">
                                          <p:stCondLst>
                                            <p:cond delay="1600"/>
                                          </p:stCondLst>
                                        </p:cTn>
                                        <p:tgtEl>
                                          <p:spTgt spid="7">
                                            <p:graphicEl>
                                              <a:dgm id="{98A6997A-172B-49E4-B8A8-6219FA50C382}"/>
                                            </p:graphicEl>
                                          </p:spTgt>
                                        </p:tgtEl>
                                        <p:attrNameLst>
                                          <p:attrName>ppt_y</p:attrName>
                                        </p:attrNameLst>
                                      </p:cBhvr>
                                      <p:tavLst>
                                        <p:tav tm="0">
                                          <p:val>
                                            <p:strVal val="#ppt_y+0.1"/>
                                          </p:val>
                                        </p:tav>
                                        <p:tav tm="100000">
                                          <p:val>
                                            <p:strVal val="#ppt_y"/>
                                          </p:val>
                                        </p:tav>
                                      </p:tavLst>
                                    </p:anim>
                                  </p:childTnLst>
                                </p:cTn>
                              </p:par>
                            </p:childTnLst>
                          </p:cTn>
                        </p:par>
                        <p:par>
                          <p:cTn id="35" fill="hold">
                            <p:stCondLst>
                              <p:cond delay="12500"/>
                            </p:stCondLst>
                            <p:childTnLst>
                              <p:par>
                                <p:cTn id="36" presetID="30" presetClass="entr" presetSubtype="0" fill="hold" grpId="0" nodeType="afterEffect">
                                  <p:stCondLst>
                                    <p:cond delay="2000"/>
                                  </p:stCondLst>
                                  <p:childTnLst>
                                    <p:set>
                                      <p:cBhvr>
                                        <p:cTn id="37" dur="1" fill="hold">
                                          <p:stCondLst>
                                            <p:cond delay="0"/>
                                          </p:stCondLst>
                                        </p:cTn>
                                        <p:tgtEl>
                                          <p:spTgt spid="7">
                                            <p:graphicEl>
                                              <a:dgm id="{B862DA1C-2617-4D1F-9645-71B597DDBEF8}"/>
                                            </p:graphicEl>
                                          </p:spTgt>
                                        </p:tgtEl>
                                        <p:attrNameLst>
                                          <p:attrName>style.visibility</p:attrName>
                                        </p:attrNameLst>
                                      </p:cBhvr>
                                      <p:to>
                                        <p:strVal val="visible"/>
                                      </p:to>
                                    </p:set>
                                    <p:animEffect transition="in" filter="fade">
                                      <p:cBhvr>
                                        <p:cTn id="38" dur="1600" decel="100000"/>
                                        <p:tgtEl>
                                          <p:spTgt spid="7">
                                            <p:graphicEl>
                                              <a:dgm id="{B862DA1C-2617-4D1F-9645-71B597DDBEF8}"/>
                                            </p:graphicEl>
                                          </p:spTgt>
                                        </p:tgtEl>
                                      </p:cBhvr>
                                    </p:animEffect>
                                    <p:anim calcmode="lin" valueType="num">
                                      <p:cBhvr>
                                        <p:cTn id="39" dur="1600" decel="100000" fill="hold"/>
                                        <p:tgtEl>
                                          <p:spTgt spid="7">
                                            <p:graphicEl>
                                              <a:dgm id="{B862DA1C-2617-4D1F-9645-71B597DDBEF8}"/>
                                            </p:graphicEl>
                                          </p:spTgt>
                                        </p:tgtEl>
                                        <p:attrNameLst>
                                          <p:attrName>style.rotation</p:attrName>
                                        </p:attrNameLst>
                                      </p:cBhvr>
                                      <p:tavLst>
                                        <p:tav tm="0">
                                          <p:val>
                                            <p:fltVal val="-90"/>
                                          </p:val>
                                        </p:tav>
                                        <p:tav tm="100000">
                                          <p:val>
                                            <p:fltVal val="0"/>
                                          </p:val>
                                        </p:tav>
                                      </p:tavLst>
                                    </p:anim>
                                    <p:anim calcmode="lin" valueType="num">
                                      <p:cBhvr>
                                        <p:cTn id="40" dur="1600" decel="100000" fill="hold"/>
                                        <p:tgtEl>
                                          <p:spTgt spid="7">
                                            <p:graphicEl>
                                              <a:dgm id="{B862DA1C-2617-4D1F-9645-71B597DDBEF8}"/>
                                            </p:graphicEl>
                                          </p:spTgt>
                                        </p:tgtEl>
                                        <p:attrNameLst>
                                          <p:attrName>ppt_x</p:attrName>
                                        </p:attrNameLst>
                                      </p:cBhvr>
                                      <p:tavLst>
                                        <p:tav tm="0">
                                          <p:val>
                                            <p:strVal val="#ppt_x+0.4"/>
                                          </p:val>
                                        </p:tav>
                                        <p:tav tm="100000">
                                          <p:val>
                                            <p:strVal val="#ppt_x-0.05"/>
                                          </p:val>
                                        </p:tav>
                                      </p:tavLst>
                                    </p:anim>
                                    <p:anim calcmode="lin" valueType="num">
                                      <p:cBhvr>
                                        <p:cTn id="41" dur="1600" decel="100000" fill="hold"/>
                                        <p:tgtEl>
                                          <p:spTgt spid="7">
                                            <p:graphicEl>
                                              <a:dgm id="{B862DA1C-2617-4D1F-9645-71B597DDBEF8}"/>
                                            </p:graphicEl>
                                          </p:spTgt>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7">
                                            <p:graphicEl>
                                              <a:dgm id="{B862DA1C-2617-4D1F-9645-71B597DDBEF8}"/>
                                            </p:graphicEl>
                                          </p:spTgt>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7">
                                            <p:graphicEl>
                                              <a:dgm id="{B862DA1C-2617-4D1F-9645-71B597DDBEF8}"/>
                                            </p:graphicEl>
                                          </p:spTgt>
                                        </p:tgtEl>
                                        <p:attrNameLst>
                                          <p:attrName>ppt_y</p:attrName>
                                        </p:attrNameLst>
                                      </p:cBhvr>
                                      <p:tavLst>
                                        <p:tav tm="0">
                                          <p:val>
                                            <p:strVal val="#ppt_y+0.1"/>
                                          </p:val>
                                        </p:tav>
                                        <p:tav tm="100000">
                                          <p:val>
                                            <p:strVal val="#ppt_y"/>
                                          </p:val>
                                        </p:tav>
                                      </p:tavLst>
                                    </p:anim>
                                  </p:childTnLst>
                                </p:cTn>
                              </p:par>
                            </p:childTnLst>
                          </p:cTn>
                        </p:par>
                        <p:par>
                          <p:cTn id="44" fill="hold">
                            <p:stCondLst>
                              <p:cond delay="16500"/>
                            </p:stCondLst>
                            <p:childTnLst>
                              <p:par>
                                <p:cTn id="45" presetID="30" presetClass="entr" presetSubtype="0" fill="hold" grpId="0" nodeType="afterEffect">
                                  <p:stCondLst>
                                    <p:cond delay="2000"/>
                                  </p:stCondLst>
                                  <p:childTnLst>
                                    <p:set>
                                      <p:cBhvr>
                                        <p:cTn id="46" dur="1" fill="hold">
                                          <p:stCondLst>
                                            <p:cond delay="0"/>
                                          </p:stCondLst>
                                        </p:cTn>
                                        <p:tgtEl>
                                          <p:spTgt spid="7">
                                            <p:graphicEl>
                                              <a:dgm id="{C77993BF-F1B2-4E3C-B9C4-73005E802121}"/>
                                            </p:graphicEl>
                                          </p:spTgt>
                                        </p:tgtEl>
                                        <p:attrNameLst>
                                          <p:attrName>style.visibility</p:attrName>
                                        </p:attrNameLst>
                                      </p:cBhvr>
                                      <p:to>
                                        <p:strVal val="visible"/>
                                      </p:to>
                                    </p:set>
                                    <p:animEffect transition="in" filter="fade">
                                      <p:cBhvr>
                                        <p:cTn id="47" dur="1600" decel="100000"/>
                                        <p:tgtEl>
                                          <p:spTgt spid="7">
                                            <p:graphicEl>
                                              <a:dgm id="{C77993BF-F1B2-4E3C-B9C4-73005E802121}"/>
                                            </p:graphicEl>
                                          </p:spTgt>
                                        </p:tgtEl>
                                      </p:cBhvr>
                                    </p:animEffect>
                                    <p:anim calcmode="lin" valueType="num">
                                      <p:cBhvr>
                                        <p:cTn id="48" dur="1600" decel="100000" fill="hold"/>
                                        <p:tgtEl>
                                          <p:spTgt spid="7">
                                            <p:graphicEl>
                                              <a:dgm id="{C77993BF-F1B2-4E3C-B9C4-73005E802121}"/>
                                            </p:graphicEl>
                                          </p:spTgt>
                                        </p:tgtEl>
                                        <p:attrNameLst>
                                          <p:attrName>style.rotation</p:attrName>
                                        </p:attrNameLst>
                                      </p:cBhvr>
                                      <p:tavLst>
                                        <p:tav tm="0">
                                          <p:val>
                                            <p:fltVal val="-90"/>
                                          </p:val>
                                        </p:tav>
                                        <p:tav tm="100000">
                                          <p:val>
                                            <p:fltVal val="0"/>
                                          </p:val>
                                        </p:tav>
                                      </p:tavLst>
                                    </p:anim>
                                    <p:anim calcmode="lin" valueType="num">
                                      <p:cBhvr>
                                        <p:cTn id="49" dur="1600" decel="100000" fill="hold"/>
                                        <p:tgtEl>
                                          <p:spTgt spid="7">
                                            <p:graphicEl>
                                              <a:dgm id="{C77993BF-F1B2-4E3C-B9C4-73005E802121}"/>
                                            </p:graphicEl>
                                          </p:spTgt>
                                        </p:tgtEl>
                                        <p:attrNameLst>
                                          <p:attrName>ppt_x</p:attrName>
                                        </p:attrNameLst>
                                      </p:cBhvr>
                                      <p:tavLst>
                                        <p:tav tm="0">
                                          <p:val>
                                            <p:strVal val="#ppt_x+0.4"/>
                                          </p:val>
                                        </p:tav>
                                        <p:tav tm="100000">
                                          <p:val>
                                            <p:strVal val="#ppt_x-0.05"/>
                                          </p:val>
                                        </p:tav>
                                      </p:tavLst>
                                    </p:anim>
                                    <p:anim calcmode="lin" valueType="num">
                                      <p:cBhvr>
                                        <p:cTn id="50" dur="1600" decel="100000" fill="hold"/>
                                        <p:tgtEl>
                                          <p:spTgt spid="7">
                                            <p:graphicEl>
                                              <a:dgm id="{C77993BF-F1B2-4E3C-B9C4-73005E802121}"/>
                                            </p:graphicEl>
                                          </p:spTgt>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7">
                                            <p:graphicEl>
                                              <a:dgm id="{C77993BF-F1B2-4E3C-B9C4-73005E802121}"/>
                                            </p:graphicEl>
                                          </p:spTgt>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7">
                                            <p:graphicEl>
                                              <a:dgm id="{C77993BF-F1B2-4E3C-B9C4-73005E802121}"/>
                                            </p:graphicEl>
                                          </p:spTgt>
                                        </p:tgtEl>
                                        <p:attrNameLst>
                                          <p:attrName>ppt_y</p:attrName>
                                        </p:attrNameLst>
                                      </p:cBhvr>
                                      <p:tavLst>
                                        <p:tav tm="0">
                                          <p:val>
                                            <p:strVal val="#ppt_y+0.1"/>
                                          </p:val>
                                        </p:tav>
                                        <p:tav tm="100000">
                                          <p:val>
                                            <p:strVal val="#ppt_y"/>
                                          </p:val>
                                        </p:tav>
                                      </p:tavLst>
                                    </p:anim>
                                  </p:childTnLst>
                                </p:cTn>
                              </p:par>
                            </p:childTnLst>
                          </p:cTn>
                        </p:par>
                        <p:par>
                          <p:cTn id="53" fill="hold">
                            <p:stCondLst>
                              <p:cond delay="20500"/>
                            </p:stCondLst>
                            <p:childTnLst>
                              <p:par>
                                <p:cTn id="54" presetID="30" presetClass="entr" presetSubtype="0" fill="hold" grpId="0" nodeType="afterEffect">
                                  <p:stCondLst>
                                    <p:cond delay="2000"/>
                                  </p:stCondLst>
                                  <p:childTnLst>
                                    <p:set>
                                      <p:cBhvr>
                                        <p:cTn id="55" dur="1" fill="hold">
                                          <p:stCondLst>
                                            <p:cond delay="0"/>
                                          </p:stCondLst>
                                        </p:cTn>
                                        <p:tgtEl>
                                          <p:spTgt spid="7">
                                            <p:graphicEl>
                                              <a:dgm id="{99ABAD19-B622-4BCF-8BD2-71CB42345C47}"/>
                                            </p:graphicEl>
                                          </p:spTgt>
                                        </p:tgtEl>
                                        <p:attrNameLst>
                                          <p:attrName>style.visibility</p:attrName>
                                        </p:attrNameLst>
                                      </p:cBhvr>
                                      <p:to>
                                        <p:strVal val="visible"/>
                                      </p:to>
                                    </p:set>
                                    <p:animEffect transition="in" filter="fade">
                                      <p:cBhvr>
                                        <p:cTn id="56" dur="1600" decel="100000"/>
                                        <p:tgtEl>
                                          <p:spTgt spid="7">
                                            <p:graphicEl>
                                              <a:dgm id="{99ABAD19-B622-4BCF-8BD2-71CB42345C47}"/>
                                            </p:graphicEl>
                                          </p:spTgt>
                                        </p:tgtEl>
                                      </p:cBhvr>
                                    </p:animEffect>
                                    <p:anim calcmode="lin" valueType="num">
                                      <p:cBhvr>
                                        <p:cTn id="57" dur="1600" decel="100000" fill="hold"/>
                                        <p:tgtEl>
                                          <p:spTgt spid="7">
                                            <p:graphicEl>
                                              <a:dgm id="{99ABAD19-B622-4BCF-8BD2-71CB42345C47}"/>
                                            </p:graphicEl>
                                          </p:spTgt>
                                        </p:tgtEl>
                                        <p:attrNameLst>
                                          <p:attrName>style.rotation</p:attrName>
                                        </p:attrNameLst>
                                      </p:cBhvr>
                                      <p:tavLst>
                                        <p:tav tm="0">
                                          <p:val>
                                            <p:fltVal val="-90"/>
                                          </p:val>
                                        </p:tav>
                                        <p:tav tm="100000">
                                          <p:val>
                                            <p:fltVal val="0"/>
                                          </p:val>
                                        </p:tav>
                                      </p:tavLst>
                                    </p:anim>
                                    <p:anim calcmode="lin" valueType="num">
                                      <p:cBhvr>
                                        <p:cTn id="58" dur="1600" decel="100000" fill="hold"/>
                                        <p:tgtEl>
                                          <p:spTgt spid="7">
                                            <p:graphicEl>
                                              <a:dgm id="{99ABAD19-B622-4BCF-8BD2-71CB42345C47}"/>
                                            </p:graphicEl>
                                          </p:spTgt>
                                        </p:tgtEl>
                                        <p:attrNameLst>
                                          <p:attrName>ppt_x</p:attrName>
                                        </p:attrNameLst>
                                      </p:cBhvr>
                                      <p:tavLst>
                                        <p:tav tm="0">
                                          <p:val>
                                            <p:strVal val="#ppt_x+0.4"/>
                                          </p:val>
                                        </p:tav>
                                        <p:tav tm="100000">
                                          <p:val>
                                            <p:strVal val="#ppt_x-0.05"/>
                                          </p:val>
                                        </p:tav>
                                      </p:tavLst>
                                    </p:anim>
                                    <p:anim calcmode="lin" valueType="num">
                                      <p:cBhvr>
                                        <p:cTn id="59" dur="1600" decel="100000" fill="hold"/>
                                        <p:tgtEl>
                                          <p:spTgt spid="7">
                                            <p:graphicEl>
                                              <a:dgm id="{99ABAD19-B622-4BCF-8BD2-71CB42345C47}"/>
                                            </p:graphicEl>
                                          </p:spTgt>
                                        </p:tgtEl>
                                        <p:attrNameLst>
                                          <p:attrName>ppt_y</p:attrName>
                                        </p:attrNameLst>
                                      </p:cBhvr>
                                      <p:tavLst>
                                        <p:tav tm="0">
                                          <p:val>
                                            <p:strVal val="#ppt_y-0.4"/>
                                          </p:val>
                                        </p:tav>
                                        <p:tav tm="100000">
                                          <p:val>
                                            <p:strVal val="#ppt_y+0.1"/>
                                          </p:val>
                                        </p:tav>
                                      </p:tavLst>
                                    </p:anim>
                                    <p:anim calcmode="lin" valueType="num">
                                      <p:cBhvr>
                                        <p:cTn id="60" dur="400" accel="100000" fill="hold">
                                          <p:stCondLst>
                                            <p:cond delay="1600"/>
                                          </p:stCondLst>
                                        </p:cTn>
                                        <p:tgtEl>
                                          <p:spTgt spid="7">
                                            <p:graphicEl>
                                              <a:dgm id="{99ABAD19-B622-4BCF-8BD2-71CB42345C47}"/>
                                            </p:graphicEl>
                                          </p:spTgt>
                                        </p:tgtEl>
                                        <p:attrNameLst>
                                          <p:attrName>ppt_x</p:attrName>
                                        </p:attrNameLst>
                                      </p:cBhvr>
                                      <p:tavLst>
                                        <p:tav tm="0">
                                          <p:val>
                                            <p:strVal val="#ppt_x-0.05"/>
                                          </p:val>
                                        </p:tav>
                                        <p:tav tm="100000">
                                          <p:val>
                                            <p:strVal val="#ppt_x"/>
                                          </p:val>
                                        </p:tav>
                                      </p:tavLst>
                                    </p:anim>
                                    <p:anim calcmode="lin" valueType="num">
                                      <p:cBhvr>
                                        <p:cTn id="61" dur="400" accel="100000" fill="hold">
                                          <p:stCondLst>
                                            <p:cond delay="1600"/>
                                          </p:stCondLst>
                                        </p:cTn>
                                        <p:tgtEl>
                                          <p:spTgt spid="7">
                                            <p:graphicEl>
                                              <a:dgm id="{99ABAD19-B622-4BCF-8BD2-71CB42345C47}"/>
                                            </p:graphicEl>
                                          </p:spTgt>
                                        </p:tgtEl>
                                        <p:attrNameLst>
                                          <p:attrName>ppt_y</p:attrName>
                                        </p:attrNameLst>
                                      </p:cBhvr>
                                      <p:tavLst>
                                        <p:tav tm="0">
                                          <p:val>
                                            <p:strVal val="#ppt_y+0.1"/>
                                          </p:val>
                                        </p:tav>
                                        <p:tav tm="100000">
                                          <p:val>
                                            <p:strVal val="#ppt_y"/>
                                          </p:val>
                                        </p:tav>
                                      </p:tavLst>
                                    </p:anim>
                                  </p:childTnLst>
                                </p:cTn>
                              </p:par>
                            </p:childTnLst>
                          </p:cTn>
                        </p:par>
                        <p:par>
                          <p:cTn id="62" fill="hold">
                            <p:stCondLst>
                              <p:cond delay="24500"/>
                            </p:stCondLst>
                            <p:childTnLst>
                              <p:par>
                                <p:cTn id="63" presetID="30" presetClass="entr" presetSubtype="0" fill="hold" grpId="0" nodeType="afterEffect">
                                  <p:stCondLst>
                                    <p:cond delay="2000"/>
                                  </p:stCondLst>
                                  <p:childTnLst>
                                    <p:set>
                                      <p:cBhvr>
                                        <p:cTn id="64" dur="1" fill="hold">
                                          <p:stCondLst>
                                            <p:cond delay="0"/>
                                          </p:stCondLst>
                                        </p:cTn>
                                        <p:tgtEl>
                                          <p:spTgt spid="7">
                                            <p:graphicEl>
                                              <a:dgm id="{5016DA14-9194-4A93-898B-17DE3B68F12F}"/>
                                            </p:graphicEl>
                                          </p:spTgt>
                                        </p:tgtEl>
                                        <p:attrNameLst>
                                          <p:attrName>style.visibility</p:attrName>
                                        </p:attrNameLst>
                                      </p:cBhvr>
                                      <p:to>
                                        <p:strVal val="visible"/>
                                      </p:to>
                                    </p:set>
                                    <p:animEffect transition="in" filter="fade">
                                      <p:cBhvr>
                                        <p:cTn id="65" dur="1600" decel="100000"/>
                                        <p:tgtEl>
                                          <p:spTgt spid="7">
                                            <p:graphicEl>
                                              <a:dgm id="{5016DA14-9194-4A93-898B-17DE3B68F12F}"/>
                                            </p:graphicEl>
                                          </p:spTgt>
                                        </p:tgtEl>
                                      </p:cBhvr>
                                    </p:animEffect>
                                    <p:anim calcmode="lin" valueType="num">
                                      <p:cBhvr>
                                        <p:cTn id="66" dur="1600" decel="100000" fill="hold"/>
                                        <p:tgtEl>
                                          <p:spTgt spid="7">
                                            <p:graphicEl>
                                              <a:dgm id="{5016DA14-9194-4A93-898B-17DE3B68F12F}"/>
                                            </p:graphicEl>
                                          </p:spTgt>
                                        </p:tgtEl>
                                        <p:attrNameLst>
                                          <p:attrName>style.rotation</p:attrName>
                                        </p:attrNameLst>
                                      </p:cBhvr>
                                      <p:tavLst>
                                        <p:tav tm="0">
                                          <p:val>
                                            <p:fltVal val="-90"/>
                                          </p:val>
                                        </p:tav>
                                        <p:tav tm="100000">
                                          <p:val>
                                            <p:fltVal val="0"/>
                                          </p:val>
                                        </p:tav>
                                      </p:tavLst>
                                    </p:anim>
                                    <p:anim calcmode="lin" valueType="num">
                                      <p:cBhvr>
                                        <p:cTn id="67" dur="1600" decel="100000" fill="hold"/>
                                        <p:tgtEl>
                                          <p:spTgt spid="7">
                                            <p:graphicEl>
                                              <a:dgm id="{5016DA14-9194-4A93-898B-17DE3B68F12F}"/>
                                            </p:graphicEl>
                                          </p:spTgt>
                                        </p:tgtEl>
                                        <p:attrNameLst>
                                          <p:attrName>ppt_x</p:attrName>
                                        </p:attrNameLst>
                                      </p:cBhvr>
                                      <p:tavLst>
                                        <p:tav tm="0">
                                          <p:val>
                                            <p:strVal val="#ppt_x+0.4"/>
                                          </p:val>
                                        </p:tav>
                                        <p:tav tm="100000">
                                          <p:val>
                                            <p:strVal val="#ppt_x-0.05"/>
                                          </p:val>
                                        </p:tav>
                                      </p:tavLst>
                                    </p:anim>
                                    <p:anim calcmode="lin" valueType="num">
                                      <p:cBhvr>
                                        <p:cTn id="68" dur="1600" decel="100000" fill="hold"/>
                                        <p:tgtEl>
                                          <p:spTgt spid="7">
                                            <p:graphicEl>
                                              <a:dgm id="{5016DA14-9194-4A93-898B-17DE3B68F12F}"/>
                                            </p:graphicEl>
                                          </p:spTgt>
                                        </p:tgtEl>
                                        <p:attrNameLst>
                                          <p:attrName>ppt_y</p:attrName>
                                        </p:attrNameLst>
                                      </p:cBhvr>
                                      <p:tavLst>
                                        <p:tav tm="0">
                                          <p:val>
                                            <p:strVal val="#ppt_y-0.4"/>
                                          </p:val>
                                        </p:tav>
                                        <p:tav tm="100000">
                                          <p:val>
                                            <p:strVal val="#ppt_y+0.1"/>
                                          </p:val>
                                        </p:tav>
                                      </p:tavLst>
                                    </p:anim>
                                    <p:anim calcmode="lin" valueType="num">
                                      <p:cBhvr>
                                        <p:cTn id="69" dur="400" accel="100000" fill="hold">
                                          <p:stCondLst>
                                            <p:cond delay="1600"/>
                                          </p:stCondLst>
                                        </p:cTn>
                                        <p:tgtEl>
                                          <p:spTgt spid="7">
                                            <p:graphicEl>
                                              <a:dgm id="{5016DA14-9194-4A93-898B-17DE3B68F12F}"/>
                                            </p:graphicEl>
                                          </p:spTgt>
                                        </p:tgtEl>
                                        <p:attrNameLst>
                                          <p:attrName>ppt_x</p:attrName>
                                        </p:attrNameLst>
                                      </p:cBhvr>
                                      <p:tavLst>
                                        <p:tav tm="0">
                                          <p:val>
                                            <p:strVal val="#ppt_x-0.05"/>
                                          </p:val>
                                        </p:tav>
                                        <p:tav tm="100000">
                                          <p:val>
                                            <p:strVal val="#ppt_x"/>
                                          </p:val>
                                        </p:tav>
                                      </p:tavLst>
                                    </p:anim>
                                    <p:anim calcmode="lin" valueType="num">
                                      <p:cBhvr>
                                        <p:cTn id="70" dur="400" accel="100000" fill="hold">
                                          <p:stCondLst>
                                            <p:cond delay="1600"/>
                                          </p:stCondLst>
                                        </p:cTn>
                                        <p:tgtEl>
                                          <p:spTgt spid="7">
                                            <p:graphicEl>
                                              <a:dgm id="{5016DA14-9194-4A93-898B-17DE3B68F12F}"/>
                                            </p:graphicEl>
                                          </p:spTgt>
                                        </p:tgtEl>
                                        <p:attrNameLst>
                                          <p:attrName>ppt_y</p:attrName>
                                        </p:attrNameLst>
                                      </p:cBhvr>
                                      <p:tavLst>
                                        <p:tav tm="0">
                                          <p:val>
                                            <p:strVal val="#ppt_y+0.1"/>
                                          </p:val>
                                        </p:tav>
                                        <p:tav tm="100000">
                                          <p:val>
                                            <p:strVal val="#ppt_y"/>
                                          </p:val>
                                        </p:tav>
                                      </p:tavLst>
                                    </p:anim>
                                  </p:childTnLst>
                                </p:cTn>
                              </p:par>
                            </p:childTnLst>
                          </p:cTn>
                        </p:par>
                        <p:par>
                          <p:cTn id="71" fill="hold">
                            <p:stCondLst>
                              <p:cond delay="28500"/>
                            </p:stCondLst>
                            <p:childTnLst>
                              <p:par>
                                <p:cTn id="72" presetID="30" presetClass="entr" presetSubtype="0" fill="hold" grpId="0" nodeType="afterEffect">
                                  <p:stCondLst>
                                    <p:cond delay="2000"/>
                                  </p:stCondLst>
                                  <p:childTnLst>
                                    <p:set>
                                      <p:cBhvr>
                                        <p:cTn id="73" dur="1" fill="hold">
                                          <p:stCondLst>
                                            <p:cond delay="0"/>
                                          </p:stCondLst>
                                        </p:cTn>
                                        <p:tgtEl>
                                          <p:spTgt spid="7">
                                            <p:graphicEl>
                                              <a:dgm id="{E6CDC335-A545-4CE4-A7DA-D925196F5A41}"/>
                                            </p:graphicEl>
                                          </p:spTgt>
                                        </p:tgtEl>
                                        <p:attrNameLst>
                                          <p:attrName>style.visibility</p:attrName>
                                        </p:attrNameLst>
                                      </p:cBhvr>
                                      <p:to>
                                        <p:strVal val="visible"/>
                                      </p:to>
                                    </p:set>
                                    <p:animEffect transition="in" filter="fade">
                                      <p:cBhvr>
                                        <p:cTn id="74" dur="1600" decel="100000"/>
                                        <p:tgtEl>
                                          <p:spTgt spid="7">
                                            <p:graphicEl>
                                              <a:dgm id="{E6CDC335-A545-4CE4-A7DA-D925196F5A41}"/>
                                            </p:graphicEl>
                                          </p:spTgt>
                                        </p:tgtEl>
                                      </p:cBhvr>
                                    </p:animEffect>
                                    <p:anim calcmode="lin" valueType="num">
                                      <p:cBhvr>
                                        <p:cTn id="75" dur="1600" decel="100000" fill="hold"/>
                                        <p:tgtEl>
                                          <p:spTgt spid="7">
                                            <p:graphicEl>
                                              <a:dgm id="{E6CDC335-A545-4CE4-A7DA-D925196F5A41}"/>
                                            </p:graphicEl>
                                          </p:spTgt>
                                        </p:tgtEl>
                                        <p:attrNameLst>
                                          <p:attrName>style.rotation</p:attrName>
                                        </p:attrNameLst>
                                      </p:cBhvr>
                                      <p:tavLst>
                                        <p:tav tm="0">
                                          <p:val>
                                            <p:fltVal val="-90"/>
                                          </p:val>
                                        </p:tav>
                                        <p:tav tm="100000">
                                          <p:val>
                                            <p:fltVal val="0"/>
                                          </p:val>
                                        </p:tav>
                                      </p:tavLst>
                                    </p:anim>
                                    <p:anim calcmode="lin" valueType="num">
                                      <p:cBhvr>
                                        <p:cTn id="76" dur="1600" decel="100000" fill="hold"/>
                                        <p:tgtEl>
                                          <p:spTgt spid="7">
                                            <p:graphicEl>
                                              <a:dgm id="{E6CDC335-A545-4CE4-A7DA-D925196F5A41}"/>
                                            </p:graphicEl>
                                          </p:spTgt>
                                        </p:tgtEl>
                                        <p:attrNameLst>
                                          <p:attrName>ppt_x</p:attrName>
                                        </p:attrNameLst>
                                      </p:cBhvr>
                                      <p:tavLst>
                                        <p:tav tm="0">
                                          <p:val>
                                            <p:strVal val="#ppt_x+0.4"/>
                                          </p:val>
                                        </p:tav>
                                        <p:tav tm="100000">
                                          <p:val>
                                            <p:strVal val="#ppt_x-0.05"/>
                                          </p:val>
                                        </p:tav>
                                      </p:tavLst>
                                    </p:anim>
                                    <p:anim calcmode="lin" valueType="num">
                                      <p:cBhvr>
                                        <p:cTn id="77" dur="1600" decel="100000" fill="hold"/>
                                        <p:tgtEl>
                                          <p:spTgt spid="7">
                                            <p:graphicEl>
                                              <a:dgm id="{E6CDC335-A545-4CE4-A7DA-D925196F5A41}"/>
                                            </p:graphicEl>
                                          </p:spTgt>
                                        </p:tgtEl>
                                        <p:attrNameLst>
                                          <p:attrName>ppt_y</p:attrName>
                                        </p:attrNameLst>
                                      </p:cBhvr>
                                      <p:tavLst>
                                        <p:tav tm="0">
                                          <p:val>
                                            <p:strVal val="#ppt_y-0.4"/>
                                          </p:val>
                                        </p:tav>
                                        <p:tav tm="100000">
                                          <p:val>
                                            <p:strVal val="#ppt_y+0.1"/>
                                          </p:val>
                                        </p:tav>
                                      </p:tavLst>
                                    </p:anim>
                                    <p:anim calcmode="lin" valueType="num">
                                      <p:cBhvr>
                                        <p:cTn id="78" dur="400" accel="100000" fill="hold">
                                          <p:stCondLst>
                                            <p:cond delay="1600"/>
                                          </p:stCondLst>
                                        </p:cTn>
                                        <p:tgtEl>
                                          <p:spTgt spid="7">
                                            <p:graphicEl>
                                              <a:dgm id="{E6CDC335-A545-4CE4-A7DA-D925196F5A41}"/>
                                            </p:graphicEl>
                                          </p:spTgt>
                                        </p:tgtEl>
                                        <p:attrNameLst>
                                          <p:attrName>ppt_x</p:attrName>
                                        </p:attrNameLst>
                                      </p:cBhvr>
                                      <p:tavLst>
                                        <p:tav tm="0">
                                          <p:val>
                                            <p:strVal val="#ppt_x-0.05"/>
                                          </p:val>
                                        </p:tav>
                                        <p:tav tm="100000">
                                          <p:val>
                                            <p:strVal val="#ppt_x"/>
                                          </p:val>
                                        </p:tav>
                                      </p:tavLst>
                                    </p:anim>
                                    <p:anim calcmode="lin" valueType="num">
                                      <p:cBhvr>
                                        <p:cTn id="79" dur="400" accel="100000" fill="hold">
                                          <p:stCondLst>
                                            <p:cond delay="1600"/>
                                          </p:stCondLst>
                                        </p:cTn>
                                        <p:tgtEl>
                                          <p:spTgt spid="7">
                                            <p:graphicEl>
                                              <a:dgm id="{E6CDC335-A545-4CE4-A7DA-D925196F5A41}"/>
                                            </p:graphicEl>
                                          </p:spTgt>
                                        </p:tgtEl>
                                        <p:attrNameLst>
                                          <p:attrName>ppt_y</p:attrName>
                                        </p:attrNameLst>
                                      </p:cBhvr>
                                      <p:tavLst>
                                        <p:tav tm="0">
                                          <p:val>
                                            <p:strVal val="#ppt_y+0.1"/>
                                          </p:val>
                                        </p:tav>
                                        <p:tav tm="100000">
                                          <p:val>
                                            <p:strVal val="#ppt_y"/>
                                          </p:val>
                                        </p:tav>
                                      </p:tavLst>
                                    </p:anim>
                                  </p:childTnLst>
                                </p:cTn>
                              </p:par>
                            </p:childTnLst>
                          </p:cTn>
                        </p:par>
                        <p:par>
                          <p:cTn id="80" fill="hold">
                            <p:stCondLst>
                              <p:cond delay="32500"/>
                            </p:stCondLst>
                            <p:childTnLst>
                              <p:par>
                                <p:cTn id="81" presetID="30" presetClass="entr" presetSubtype="0" fill="hold" grpId="0" nodeType="afterEffect">
                                  <p:stCondLst>
                                    <p:cond delay="2000"/>
                                  </p:stCondLst>
                                  <p:childTnLst>
                                    <p:set>
                                      <p:cBhvr>
                                        <p:cTn id="82" dur="1" fill="hold">
                                          <p:stCondLst>
                                            <p:cond delay="0"/>
                                          </p:stCondLst>
                                        </p:cTn>
                                        <p:tgtEl>
                                          <p:spTgt spid="7">
                                            <p:graphicEl>
                                              <a:dgm id="{6845817E-48C4-4404-B2A9-828F71811A41}"/>
                                            </p:graphicEl>
                                          </p:spTgt>
                                        </p:tgtEl>
                                        <p:attrNameLst>
                                          <p:attrName>style.visibility</p:attrName>
                                        </p:attrNameLst>
                                      </p:cBhvr>
                                      <p:to>
                                        <p:strVal val="visible"/>
                                      </p:to>
                                    </p:set>
                                    <p:animEffect transition="in" filter="fade">
                                      <p:cBhvr>
                                        <p:cTn id="83" dur="1600" decel="100000"/>
                                        <p:tgtEl>
                                          <p:spTgt spid="7">
                                            <p:graphicEl>
                                              <a:dgm id="{6845817E-48C4-4404-B2A9-828F71811A41}"/>
                                            </p:graphicEl>
                                          </p:spTgt>
                                        </p:tgtEl>
                                      </p:cBhvr>
                                    </p:animEffect>
                                    <p:anim calcmode="lin" valueType="num">
                                      <p:cBhvr>
                                        <p:cTn id="84" dur="1600" decel="100000" fill="hold"/>
                                        <p:tgtEl>
                                          <p:spTgt spid="7">
                                            <p:graphicEl>
                                              <a:dgm id="{6845817E-48C4-4404-B2A9-828F71811A41}"/>
                                            </p:graphicEl>
                                          </p:spTgt>
                                        </p:tgtEl>
                                        <p:attrNameLst>
                                          <p:attrName>style.rotation</p:attrName>
                                        </p:attrNameLst>
                                      </p:cBhvr>
                                      <p:tavLst>
                                        <p:tav tm="0">
                                          <p:val>
                                            <p:fltVal val="-90"/>
                                          </p:val>
                                        </p:tav>
                                        <p:tav tm="100000">
                                          <p:val>
                                            <p:fltVal val="0"/>
                                          </p:val>
                                        </p:tav>
                                      </p:tavLst>
                                    </p:anim>
                                    <p:anim calcmode="lin" valueType="num">
                                      <p:cBhvr>
                                        <p:cTn id="85" dur="1600" decel="100000" fill="hold"/>
                                        <p:tgtEl>
                                          <p:spTgt spid="7">
                                            <p:graphicEl>
                                              <a:dgm id="{6845817E-48C4-4404-B2A9-828F71811A41}"/>
                                            </p:graphicEl>
                                          </p:spTgt>
                                        </p:tgtEl>
                                        <p:attrNameLst>
                                          <p:attrName>ppt_x</p:attrName>
                                        </p:attrNameLst>
                                      </p:cBhvr>
                                      <p:tavLst>
                                        <p:tav tm="0">
                                          <p:val>
                                            <p:strVal val="#ppt_x+0.4"/>
                                          </p:val>
                                        </p:tav>
                                        <p:tav tm="100000">
                                          <p:val>
                                            <p:strVal val="#ppt_x-0.05"/>
                                          </p:val>
                                        </p:tav>
                                      </p:tavLst>
                                    </p:anim>
                                    <p:anim calcmode="lin" valueType="num">
                                      <p:cBhvr>
                                        <p:cTn id="86" dur="1600" decel="100000" fill="hold"/>
                                        <p:tgtEl>
                                          <p:spTgt spid="7">
                                            <p:graphicEl>
                                              <a:dgm id="{6845817E-48C4-4404-B2A9-828F71811A41}"/>
                                            </p:graphicEl>
                                          </p:spTgt>
                                        </p:tgtEl>
                                        <p:attrNameLst>
                                          <p:attrName>ppt_y</p:attrName>
                                        </p:attrNameLst>
                                      </p:cBhvr>
                                      <p:tavLst>
                                        <p:tav tm="0">
                                          <p:val>
                                            <p:strVal val="#ppt_y-0.4"/>
                                          </p:val>
                                        </p:tav>
                                        <p:tav tm="100000">
                                          <p:val>
                                            <p:strVal val="#ppt_y+0.1"/>
                                          </p:val>
                                        </p:tav>
                                      </p:tavLst>
                                    </p:anim>
                                    <p:anim calcmode="lin" valueType="num">
                                      <p:cBhvr>
                                        <p:cTn id="87" dur="400" accel="100000" fill="hold">
                                          <p:stCondLst>
                                            <p:cond delay="1600"/>
                                          </p:stCondLst>
                                        </p:cTn>
                                        <p:tgtEl>
                                          <p:spTgt spid="7">
                                            <p:graphicEl>
                                              <a:dgm id="{6845817E-48C4-4404-B2A9-828F71811A41}"/>
                                            </p:graphicEl>
                                          </p:spTgt>
                                        </p:tgtEl>
                                        <p:attrNameLst>
                                          <p:attrName>ppt_x</p:attrName>
                                        </p:attrNameLst>
                                      </p:cBhvr>
                                      <p:tavLst>
                                        <p:tav tm="0">
                                          <p:val>
                                            <p:strVal val="#ppt_x-0.05"/>
                                          </p:val>
                                        </p:tav>
                                        <p:tav tm="100000">
                                          <p:val>
                                            <p:strVal val="#ppt_x"/>
                                          </p:val>
                                        </p:tav>
                                      </p:tavLst>
                                    </p:anim>
                                    <p:anim calcmode="lin" valueType="num">
                                      <p:cBhvr>
                                        <p:cTn id="88" dur="400" accel="100000" fill="hold">
                                          <p:stCondLst>
                                            <p:cond delay="1600"/>
                                          </p:stCondLst>
                                        </p:cTn>
                                        <p:tgtEl>
                                          <p:spTgt spid="7">
                                            <p:graphicEl>
                                              <a:dgm id="{6845817E-48C4-4404-B2A9-828F71811A41}"/>
                                            </p:graphicEl>
                                          </p:spTgt>
                                        </p:tgtEl>
                                        <p:attrNameLst>
                                          <p:attrName>ppt_y</p:attrName>
                                        </p:attrNameLst>
                                      </p:cBhvr>
                                      <p:tavLst>
                                        <p:tav tm="0">
                                          <p:val>
                                            <p:strVal val="#ppt_y+0.1"/>
                                          </p:val>
                                        </p:tav>
                                        <p:tav tm="100000">
                                          <p:val>
                                            <p:strVal val="#ppt_y"/>
                                          </p:val>
                                        </p:tav>
                                      </p:tavLst>
                                    </p:anim>
                                  </p:childTnLst>
                                </p:cTn>
                              </p:par>
                            </p:childTnLst>
                          </p:cTn>
                        </p:par>
                        <p:par>
                          <p:cTn id="89" fill="hold">
                            <p:stCondLst>
                              <p:cond delay="36500"/>
                            </p:stCondLst>
                            <p:childTnLst>
                              <p:par>
                                <p:cTn id="90" presetID="30" presetClass="entr" presetSubtype="0" fill="hold" grpId="0" nodeType="afterEffect">
                                  <p:stCondLst>
                                    <p:cond delay="2000"/>
                                  </p:stCondLst>
                                  <p:childTnLst>
                                    <p:set>
                                      <p:cBhvr>
                                        <p:cTn id="91" dur="1" fill="hold">
                                          <p:stCondLst>
                                            <p:cond delay="0"/>
                                          </p:stCondLst>
                                        </p:cTn>
                                        <p:tgtEl>
                                          <p:spTgt spid="7">
                                            <p:graphicEl>
                                              <a:dgm id="{1687E2C7-6186-4708-B6E9-E636B5F30991}"/>
                                            </p:graphicEl>
                                          </p:spTgt>
                                        </p:tgtEl>
                                        <p:attrNameLst>
                                          <p:attrName>style.visibility</p:attrName>
                                        </p:attrNameLst>
                                      </p:cBhvr>
                                      <p:to>
                                        <p:strVal val="visible"/>
                                      </p:to>
                                    </p:set>
                                    <p:animEffect transition="in" filter="fade">
                                      <p:cBhvr>
                                        <p:cTn id="92" dur="1600" decel="100000"/>
                                        <p:tgtEl>
                                          <p:spTgt spid="7">
                                            <p:graphicEl>
                                              <a:dgm id="{1687E2C7-6186-4708-B6E9-E636B5F30991}"/>
                                            </p:graphicEl>
                                          </p:spTgt>
                                        </p:tgtEl>
                                      </p:cBhvr>
                                    </p:animEffect>
                                    <p:anim calcmode="lin" valueType="num">
                                      <p:cBhvr>
                                        <p:cTn id="93" dur="1600" decel="100000" fill="hold"/>
                                        <p:tgtEl>
                                          <p:spTgt spid="7">
                                            <p:graphicEl>
                                              <a:dgm id="{1687E2C7-6186-4708-B6E9-E636B5F30991}"/>
                                            </p:graphicEl>
                                          </p:spTgt>
                                        </p:tgtEl>
                                        <p:attrNameLst>
                                          <p:attrName>style.rotation</p:attrName>
                                        </p:attrNameLst>
                                      </p:cBhvr>
                                      <p:tavLst>
                                        <p:tav tm="0">
                                          <p:val>
                                            <p:fltVal val="-90"/>
                                          </p:val>
                                        </p:tav>
                                        <p:tav tm="100000">
                                          <p:val>
                                            <p:fltVal val="0"/>
                                          </p:val>
                                        </p:tav>
                                      </p:tavLst>
                                    </p:anim>
                                    <p:anim calcmode="lin" valueType="num">
                                      <p:cBhvr>
                                        <p:cTn id="94" dur="1600" decel="100000" fill="hold"/>
                                        <p:tgtEl>
                                          <p:spTgt spid="7">
                                            <p:graphicEl>
                                              <a:dgm id="{1687E2C7-6186-4708-B6E9-E636B5F30991}"/>
                                            </p:graphicEl>
                                          </p:spTgt>
                                        </p:tgtEl>
                                        <p:attrNameLst>
                                          <p:attrName>ppt_x</p:attrName>
                                        </p:attrNameLst>
                                      </p:cBhvr>
                                      <p:tavLst>
                                        <p:tav tm="0">
                                          <p:val>
                                            <p:strVal val="#ppt_x+0.4"/>
                                          </p:val>
                                        </p:tav>
                                        <p:tav tm="100000">
                                          <p:val>
                                            <p:strVal val="#ppt_x-0.05"/>
                                          </p:val>
                                        </p:tav>
                                      </p:tavLst>
                                    </p:anim>
                                    <p:anim calcmode="lin" valueType="num">
                                      <p:cBhvr>
                                        <p:cTn id="95" dur="1600" decel="100000" fill="hold"/>
                                        <p:tgtEl>
                                          <p:spTgt spid="7">
                                            <p:graphicEl>
                                              <a:dgm id="{1687E2C7-6186-4708-B6E9-E636B5F30991}"/>
                                            </p:graphicEl>
                                          </p:spTgt>
                                        </p:tgtEl>
                                        <p:attrNameLst>
                                          <p:attrName>ppt_y</p:attrName>
                                        </p:attrNameLst>
                                      </p:cBhvr>
                                      <p:tavLst>
                                        <p:tav tm="0">
                                          <p:val>
                                            <p:strVal val="#ppt_y-0.4"/>
                                          </p:val>
                                        </p:tav>
                                        <p:tav tm="100000">
                                          <p:val>
                                            <p:strVal val="#ppt_y+0.1"/>
                                          </p:val>
                                        </p:tav>
                                      </p:tavLst>
                                    </p:anim>
                                    <p:anim calcmode="lin" valueType="num">
                                      <p:cBhvr>
                                        <p:cTn id="96" dur="400" accel="100000" fill="hold">
                                          <p:stCondLst>
                                            <p:cond delay="1600"/>
                                          </p:stCondLst>
                                        </p:cTn>
                                        <p:tgtEl>
                                          <p:spTgt spid="7">
                                            <p:graphicEl>
                                              <a:dgm id="{1687E2C7-6186-4708-B6E9-E636B5F30991}"/>
                                            </p:graphicEl>
                                          </p:spTgt>
                                        </p:tgtEl>
                                        <p:attrNameLst>
                                          <p:attrName>ppt_x</p:attrName>
                                        </p:attrNameLst>
                                      </p:cBhvr>
                                      <p:tavLst>
                                        <p:tav tm="0">
                                          <p:val>
                                            <p:strVal val="#ppt_x-0.05"/>
                                          </p:val>
                                        </p:tav>
                                        <p:tav tm="100000">
                                          <p:val>
                                            <p:strVal val="#ppt_x"/>
                                          </p:val>
                                        </p:tav>
                                      </p:tavLst>
                                    </p:anim>
                                    <p:anim calcmode="lin" valueType="num">
                                      <p:cBhvr>
                                        <p:cTn id="97" dur="400" accel="100000" fill="hold">
                                          <p:stCondLst>
                                            <p:cond delay="1600"/>
                                          </p:stCondLst>
                                        </p:cTn>
                                        <p:tgtEl>
                                          <p:spTgt spid="7">
                                            <p:graphicEl>
                                              <a:dgm id="{1687E2C7-6186-4708-B6E9-E636B5F30991}"/>
                                            </p:graphicEl>
                                          </p:spTgt>
                                        </p:tgtEl>
                                        <p:attrNameLst>
                                          <p:attrName>ppt_y</p:attrName>
                                        </p:attrNameLst>
                                      </p:cBhvr>
                                      <p:tavLst>
                                        <p:tav tm="0">
                                          <p:val>
                                            <p:strVal val="#ppt_y+0.1"/>
                                          </p:val>
                                        </p:tav>
                                        <p:tav tm="100000">
                                          <p:val>
                                            <p:strVal val="#ppt_y"/>
                                          </p:val>
                                        </p:tav>
                                      </p:tavLst>
                                    </p:anim>
                                  </p:childTnLst>
                                </p:cTn>
                              </p:par>
                            </p:childTnLst>
                          </p:cTn>
                        </p:par>
                        <p:par>
                          <p:cTn id="98" fill="hold">
                            <p:stCondLst>
                              <p:cond delay="40500"/>
                            </p:stCondLst>
                            <p:childTnLst>
                              <p:par>
                                <p:cTn id="99" presetID="30" presetClass="entr" presetSubtype="0" fill="hold" grpId="0" nodeType="afterEffect">
                                  <p:stCondLst>
                                    <p:cond delay="2000"/>
                                  </p:stCondLst>
                                  <p:childTnLst>
                                    <p:set>
                                      <p:cBhvr>
                                        <p:cTn id="100" dur="1" fill="hold">
                                          <p:stCondLst>
                                            <p:cond delay="0"/>
                                          </p:stCondLst>
                                        </p:cTn>
                                        <p:tgtEl>
                                          <p:spTgt spid="7">
                                            <p:graphicEl>
                                              <a:dgm id="{6BD2B276-82EF-4D9D-A56F-528A013C5263}"/>
                                            </p:graphicEl>
                                          </p:spTgt>
                                        </p:tgtEl>
                                        <p:attrNameLst>
                                          <p:attrName>style.visibility</p:attrName>
                                        </p:attrNameLst>
                                      </p:cBhvr>
                                      <p:to>
                                        <p:strVal val="visible"/>
                                      </p:to>
                                    </p:set>
                                    <p:animEffect transition="in" filter="fade">
                                      <p:cBhvr>
                                        <p:cTn id="101" dur="1600" decel="100000"/>
                                        <p:tgtEl>
                                          <p:spTgt spid="7">
                                            <p:graphicEl>
                                              <a:dgm id="{6BD2B276-82EF-4D9D-A56F-528A013C5263}"/>
                                            </p:graphicEl>
                                          </p:spTgt>
                                        </p:tgtEl>
                                      </p:cBhvr>
                                    </p:animEffect>
                                    <p:anim calcmode="lin" valueType="num">
                                      <p:cBhvr>
                                        <p:cTn id="102" dur="1600" decel="100000" fill="hold"/>
                                        <p:tgtEl>
                                          <p:spTgt spid="7">
                                            <p:graphicEl>
                                              <a:dgm id="{6BD2B276-82EF-4D9D-A56F-528A013C5263}"/>
                                            </p:graphicEl>
                                          </p:spTgt>
                                        </p:tgtEl>
                                        <p:attrNameLst>
                                          <p:attrName>style.rotation</p:attrName>
                                        </p:attrNameLst>
                                      </p:cBhvr>
                                      <p:tavLst>
                                        <p:tav tm="0">
                                          <p:val>
                                            <p:fltVal val="-90"/>
                                          </p:val>
                                        </p:tav>
                                        <p:tav tm="100000">
                                          <p:val>
                                            <p:fltVal val="0"/>
                                          </p:val>
                                        </p:tav>
                                      </p:tavLst>
                                    </p:anim>
                                    <p:anim calcmode="lin" valueType="num">
                                      <p:cBhvr>
                                        <p:cTn id="103" dur="1600" decel="100000" fill="hold"/>
                                        <p:tgtEl>
                                          <p:spTgt spid="7">
                                            <p:graphicEl>
                                              <a:dgm id="{6BD2B276-82EF-4D9D-A56F-528A013C5263}"/>
                                            </p:graphicEl>
                                          </p:spTgt>
                                        </p:tgtEl>
                                        <p:attrNameLst>
                                          <p:attrName>ppt_x</p:attrName>
                                        </p:attrNameLst>
                                      </p:cBhvr>
                                      <p:tavLst>
                                        <p:tav tm="0">
                                          <p:val>
                                            <p:strVal val="#ppt_x+0.4"/>
                                          </p:val>
                                        </p:tav>
                                        <p:tav tm="100000">
                                          <p:val>
                                            <p:strVal val="#ppt_x-0.05"/>
                                          </p:val>
                                        </p:tav>
                                      </p:tavLst>
                                    </p:anim>
                                    <p:anim calcmode="lin" valueType="num">
                                      <p:cBhvr>
                                        <p:cTn id="104" dur="1600" decel="100000" fill="hold"/>
                                        <p:tgtEl>
                                          <p:spTgt spid="7">
                                            <p:graphicEl>
                                              <a:dgm id="{6BD2B276-82EF-4D9D-A56F-528A013C5263}"/>
                                            </p:graphicEl>
                                          </p:spTgt>
                                        </p:tgtEl>
                                        <p:attrNameLst>
                                          <p:attrName>ppt_y</p:attrName>
                                        </p:attrNameLst>
                                      </p:cBhvr>
                                      <p:tavLst>
                                        <p:tav tm="0">
                                          <p:val>
                                            <p:strVal val="#ppt_y-0.4"/>
                                          </p:val>
                                        </p:tav>
                                        <p:tav tm="100000">
                                          <p:val>
                                            <p:strVal val="#ppt_y+0.1"/>
                                          </p:val>
                                        </p:tav>
                                      </p:tavLst>
                                    </p:anim>
                                    <p:anim calcmode="lin" valueType="num">
                                      <p:cBhvr>
                                        <p:cTn id="105" dur="400" accel="100000" fill="hold">
                                          <p:stCondLst>
                                            <p:cond delay="1600"/>
                                          </p:stCondLst>
                                        </p:cTn>
                                        <p:tgtEl>
                                          <p:spTgt spid="7">
                                            <p:graphicEl>
                                              <a:dgm id="{6BD2B276-82EF-4D9D-A56F-528A013C5263}"/>
                                            </p:graphicEl>
                                          </p:spTgt>
                                        </p:tgtEl>
                                        <p:attrNameLst>
                                          <p:attrName>ppt_x</p:attrName>
                                        </p:attrNameLst>
                                      </p:cBhvr>
                                      <p:tavLst>
                                        <p:tav tm="0">
                                          <p:val>
                                            <p:strVal val="#ppt_x-0.05"/>
                                          </p:val>
                                        </p:tav>
                                        <p:tav tm="100000">
                                          <p:val>
                                            <p:strVal val="#ppt_x"/>
                                          </p:val>
                                        </p:tav>
                                      </p:tavLst>
                                    </p:anim>
                                    <p:anim calcmode="lin" valueType="num">
                                      <p:cBhvr>
                                        <p:cTn id="106" dur="400" accel="100000" fill="hold">
                                          <p:stCondLst>
                                            <p:cond delay="1600"/>
                                          </p:stCondLst>
                                        </p:cTn>
                                        <p:tgtEl>
                                          <p:spTgt spid="7">
                                            <p:graphicEl>
                                              <a:dgm id="{6BD2B276-82EF-4D9D-A56F-528A013C5263}"/>
                                            </p:graphicEl>
                                          </p:spTgt>
                                        </p:tgtEl>
                                        <p:attrNameLst>
                                          <p:attrName>ppt_y</p:attrName>
                                        </p:attrNameLst>
                                      </p:cBhvr>
                                      <p:tavLst>
                                        <p:tav tm="0">
                                          <p:val>
                                            <p:strVal val="#ppt_y+0.1"/>
                                          </p:val>
                                        </p:tav>
                                        <p:tav tm="100000">
                                          <p:val>
                                            <p:strVal val="#ppt_y"/>
                                          </p:val>
                                        </p:tav>
                                      </p:tavLst>
                                    </p:anim>
                                  </p:childTnLst>
                                </p:cTn>
                              </p:par>
                            </p:childTnLst>
                          </p:cTn>
                        </p:par>
                        <p:par>
                          <p:cTn id="107" fill="hold">
                            <p:stCondLst>
                              <p:cond delay="44500"/>
                            </p:stCondLst>
                            <p:childTnLst>
                              <p:par>
                                <p:cTn id="108" presetID="30" presetClass="entr" presetSubtype="0" fill="hold" grpId="0" nodeType="afterEffect">
                                  <p:stCondLst>
                                    <p:cond delay="2000"/>
                                  </p:stCondLst>
                                  <p:childTnLst>
                                    <p:set>
                                      <p:cBhvr>
                                        <p:cTn id="109" dur="1" fill="hold">
                                          <p:stCondLst>
                                            <p:cond delay="0"/>
                                          </p:stCondLst>
                                        </p:cTn>
                                        <p:tgtEl>
                                          <p:spTgt spid="7">
                                            <p:graphicEl>
                                              <a:dgm id="{7853772C-9248-4BB4-84EB-D56FDE61BE44}"/>
                                            </p:graphicEl>
                                          </p:spTgt>
                                        </p:tgtEl>
                                        <p:attrNameLst>
                                          <p:attrName>style.visibility</p:attrName>
                                        </p:attrNameLst>
                                      </p:cBhvr>
                                      <p:to>
                                        <p:strVal val="visible"/>
                                      </p:to>
                                    </p:set>
                                    <p:animEffect transition="in" filter="fade">
                                      <p:cBhvr>
                                        <p:cTn id="110" dur="1600" decel="100000"/>
                                        <p:tgtEl>
                                          <p:spTgt spid="7">
                                            <p:graphicEl>
                                              <a:dgm id="{7853772C-9248-4BB4-84EB-D56FDE61BE44}"/>
                                            </p:graphicEl>
                                          </p:spTgt>
                                        </p:tgtEl>
                                      </p:cBhvr>
                                    </p:animEffect>
                                    <p:anim calcmode="lin" valueType="num">
                                      <p:cBhvr>
                                        <p:cTn id="111" dur="1600" decel="100000" fill="hold"/>
                                        <p:tgtEl>
                                          <p:spTgt spid="7">
                                            <p:graphicEl>
                                              <a:dgm id="{7853772C-9248-4BB4-84EB-D56FDE61BE44}"/>
                                            </p:graphicEl>
                                          </p:spTgt>
                                        </p:tgtEl>
                                        <p:attrNameLst>
                                          <p:attrName>style.rotation</p:attrName>
                                        </p:attrNameLst>
                                      </p:cBhvr>
                                      <p:tavLst>
                                        <p:tav tm="0">
                                          <p:val>
                                            <p:fltVal val="-90"/>
                                          </p:val>
                                        </p:tav>
                                        <p:tav tm="100000">
                                          <p:val>
                                            <p:fltVal val="0"/>
                                          </p:val>
                                        </p:tav>
                                      </p:tavLst>
                                    </p:anim>
                                    <p:anim calcmode="lin" valueType="num">
                                      <p:cBhvr>
                                        <p:cTn id="112" dur="1600" decel="100000" fill="hold"/>
                                        <p:tgtEl>
                                          <p:spTgt spid="7">
                                            <p:graphicEl>
                                              <a:dgm id="{7853772C-9248-4BB4-84EB-D56FDE61BE44}"/>
                                            </p:graphicEl>
                                          </p:spTgt>
                                        </p:tgtEl>
                                        <p:attrNameLst>
                                          <p:attrName>ppt_x</p:attrName>
                                        </p:attrNameLst>
                                      </p:cBhvr>
                                      <p:tavLst>
                                        <p:tav tm="0">
                                          <p:val>
                                            <p:strVal val="#ppt_x+0.4"/>
                                          </p:val>
                                        </p:tav>
                                        <p:tav tm="100000">
                                          <p:val>
                                            <p:strVal val="#ppt_x-0.05"/>
                                          </p:val>
                                        </p:tav>
                                      </p:tavLst>
                                    </p:anim>
                                    <p:anim calcmode="lin" valueType="num">
                                      <p:cBhvr>
                                        <p:cTn id="113" dur="1600" decel="100000" fill="hold"/>
                                        <p:tgtEl>
                                          <p:spTgt spid="7">
                                            <p:graphicEl>
                                              <a:dgm id="{7853772C-9248-4BB4-84EB-D56FDE61BE44}"/>
                                            </p:graphicEl>
                                          </p:spTgt>
                                        </p:tgtEl>
                                        <p:attrNameLst>
                                          <p:attrName>ppt_y</p:attrName>
                                        </p:attrNameLst>
                                      </p:cBhvr>
                                      <p:tavLst>
                                        <p:tav tm="0">
                                          <p:val>
                                            <p:strVal val="#ppt_y-0.4"/>
                                          </p:val>
                                        </p:tav>
                                        <p:tav tm="100000">
                                          <p:val>
                                            <p:strVal val="#ppt_y+0.1"/>
                                          </p:val>
                                        </p:tav>
                                      </p:tavLst>
                                    </p:anim>
                                    <p:anim calcmode="lin" valueType="num">
                                      <p:cBhvr>
                                        <p:cTn id="114" dur="400" accel="100000" fill="hold">
                                          <p:stCondLst>
                                            <p:cond delay="1600"/>
                                          </p:stCondLst>
                                        </p:cTn>
                                        <p:tgtEl>
                                          <p:spTgt spid="7">
                                            <p:graphicEl>
                                              <a:dgm id="{7853772C-9248-4BB4-84EB-D56FDE61BE44}"/>
                                            </p:graphicEl>
                                          </p:spTgt>
                                        </p:tgtEl>
                                        <p:attrNameLst>
                                          <p:attrName>ppt_x</p:attrName>
                                        </p:attrNameLst>
                                      </p:cBhvr>
                                      <p:tavLst>
                                        <p:tav tm="0">
                                          <p:val>
                                            <p:strVal val="#ppt_x-0.05"/>
                                          </p:val>
                                        </p:tav>
                                        <p:tav tm="100000">
                                          <p:val>
                                            <p:strVal val="#ppt_x"/>
                                          </p:val>
                                        </p:tav>
                                      </p:tavLst>
                                    </p:anim>
                                    <p:anim calcmode="lin" valueType="num">
                                      <p:cBhvr>
                                        <p:cTn id="115" dur="400" accel="100000" fill="hold">
                                          <p:stCondLst>
                                            <p:cond delay="1600"/>
                                          </p:stCondLst>
                                        </p:cTn>
                                        <p:tgtEl>
                                          <p:spTgt spid="7">
                                            <p:graphicEl>
                                              <a:dgm id="{7853772C-9248-4BB4-84EB-D56FDE61BE44}"/>
                                            </p:graphicEl>
                                          </p:spTgt>
                                        </p:tgtEl>
                                        <p:attrNameLst>
                                          <p:attrName>ppt_y</p:attrName>
                                        </p:attrNameLst>
                                      </p:cBhvr>
                                      <p:tavLst>
                                        <p:tav tm="0">
                                          <p:val>
                                            <p:strVal val="#ppt_y+0.1"/>
                                          </p:val>
                                        </p:tav>
                                        <p:tav tm="100000">
                                          <p:val>
                                            <p:strVal val="#ppt_y"/>
                                          </p:val>
                                        </p:tav>
                                      </p:tavLst>
                                    </p:anim>
                                  </p:childTnLst>
                                </p:cTn>
                              </p:par>
                            </p:childTnLst>
                          </p:cTn>
                        </p:par>
                        <p:par>
                          <p:cTn id="116" fill="hold">
                            <p:stCondLst>
                              <p:cond delay="48500"/>
                            </p:stCondLst>
                            <p:childTnLst>
                              <p:par>
                                <p:cTn id="117" presetID="30" presetClass="entr" presetSubtype="0" fill="hold" grpId="0" nodeType="afterEffect">
                                  <p:stCondLst>
                                    <p:cond delay="2000"/>
                                  </p:stCondLst>
                                  <p:childTnLst>
                                    <p:set>
                                      <p:cBhvr>
                                        <p:cTn id="118" dur="1" fill="hold">
                                          <p:stCondLst>
                                            <p:cond delay="0"/>
                                          </p:stCondLst>
                                        </p:cTn>
                                        <p:tgtEl>
                                          <p:spTgt spid="7">
                                            <p:graphicEl>
                                              <a:dgm id="{F0171613-ABBF-4B01-91BC-F842977C0276}"/>
                                            </p:graphicEl>
                                          </p:spTgt>
                                        </p:tgtEl>
                                        <p:attrNameLst>
                                          <p:attrName>style.visibility</p:attrName>
                                        </p:attrNameLst>
                                      </p:cBhvr>
                                      <p:to>
                                        <p:strVal val="visible"/>
                                      </p:to>
                                    </p:set>
                                    <p:animEffect transition="in" filter="fade">
                                      <p:cBhvr>
                                        <p:cTn id="119" dur="1600" decel="100000"/>
                                        <p:tgtEl>
                                          <p:spTgt spid="7">
                                            <p:graphicEl>
                                              <a:dgm id="{F0171613-ABBF-4B01-91BC-F842977C0276}"/>
                                            </p:graphicEl>
                                          </p:spTgt>
                                        </p:tgtEl>
                                      </p:cBhvr>
                                    </p:animEffect>
                                    <p:anim calcmode="lin" valueType="num">
                                      <p:cBhvr>
                                        <p:cTn id="120" dur="1600" decel="100000" fill="hold"/>
                                        <p:tgtEl>
                                          <p:spTgt spid="7">
                                            <p:graphicEl>
                                              <a:dgm id="{F0171613-ABBF-4B01-91BC-F842977C0276}"/>
                                            </p:graphicEl>
                                          </p:spTgt>
                                        </p:tgtEl>
                                        <p:attrNameLst>
                                          <p:attrName>style.rotation</p:attrName>
                                        </p:attrNameLst>
                                      </p:cBhvr>
                                      <p:tavLst>
                                        <p:tav tm="0">
                                          <p:val>
                                            <p:fltVal val="-90"/>
                                          </p:val>
                                        </p:tav>
                                        <p:tav tm="100000">
                                          <p:val>
                                            <p:fltVal val="0"/>
                                          </p:val>
                                        </p:tav>
                                      </p:tavLst>
                                    </p:anim>
                                    <p:anim calcmode="lin" valueType="num">
                                      <p:cBhvr>
                                        <p:cTn id="121" dur="1600" decel="100000" fill="hold"/>
                                        <p:tgtEl>
                                          <p:spTgt spid="7">
                                            <p:graphicEl>
                                              <a:dgm id="{F0171613-ABBF-4B01-91BC-F842977C0276}"/>
                                            </p:graphicEl>
                                          </p:spTgt>
                                        </p:tgtEl>
                                        <p:attrNameLst>
                                          <p:attrName>ppt_x</p:attrName>
                                        </p:attrNameLst>
                                      </p:cBhvr>
                                      <p:tavLst>
                                        <p:tav tm="0">
                                          <p:val>
                                            <p:strVal val="#ppt_x+0.4"/>
                                          </p:val>
                                        </p:tav>
                                        <p:tav tm="100000">
                                          <p:val>
                                            <p:strVal val="#ppt_x-0.05"/>
                                          </p:val>
                                        </p:tav>
                                      </p:tavLst>
                                    </p:anim>
                                    <p:anim calcmode="lin" valueType="num">
                                      <p:cBhvr>
                                        <p:cTn id="122" dur="1600" decel="100000" fill="hold"/>
                                        <p:tgtEl>
                                          <p:spTgt spid="7">
                                            <p:graphicEl>
                                              <a:dgm id="{F0171613-ABBF-4B01-91BC-F842977C0276}"/>
                                            </p:graphicEl>
                                          </p:spTgt>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7">
                                            <p:graphicEl>
                                              <a:dgm id="{F0171613-ABBF-4B01-91BC-F842977C0276}"/>
                                            </p:graphicEl>
                                          </p:spTgt>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7">
                                            <p:graphicEl>
                                              <a:dgm id="{F0171613-ABBF-4B01-91BC-F842977C0276}"/>
                                            </p:graphicEl>
                                          </p:spTgt>
                                        </p:tgtEl>
                                        <p:attrNameLst>
                                          <p:attrName>ppt_y</p:attrName>
                                        </p:attrNameLst>
                                      </p:cBhvr>
                                      <p:tavLst>
                                        <p:tav tm="0">
                                          <p:val>
                                            <p:strVal val="#ppt_y+0.1"/>
                                          </p:val>
                                        </p:tav>
                                        <p:tav tm="100000">
                                          <p:val>
                                            <p:strVal val="#ppt_y"/>
                                          </p:val>
                                        </p:tav>
                                      </p:tavLst>
                                    </p:anim>
                                  </p:childTnLst>
                                </p:cTn>
                              </p:par>
                            </p:childTnLst>
                          </p:cTn>
                        </p:par>
                        <p:par>
                          <p:cTn id="125" fill="hold">
                            <p:stCondLst>
                              <p:cond delay="52500"/>
                            </p:stCondLst>
                            <p:childTnLst>
                              <p:par>
                                <p:cTn id="126" presetID="30" presetClass="entr" presetSubtype="0" fill="hold" grpId="0" nodeType="afterEffect">
                                  <p:stCondLst>
                                    <p:cond delay="2000"/>
                                  </p:stCondLst>
                                  <p:childTnLst>
                                    <p:set>
                                      <p:cBhvr>
                                        <p:cTn id="127" dur="1" fill="hold">
                                          <p:stCondLst>
                                            <p:cond delay="0"/>
                                          </p:stCondLst>
                                        </p:cTn>
                                        <p:tgtEl>
                                          <p:spTgt spid="7">
                                            <p:graphicEl>
                                              <a:dgm id="{2D08C3EF-E021-45FB-ACD2-8C7F3D5F8393}"/>
                                            </p:graphicEl>
                                          </p:spTgt>
                                        </p:tgtEl>
                                        <p:attrNameLst>
                                          <p:attrName>style.visibility</p:attrName>
                                        </p:attrNameLst>
                                      </p:cBhvr>
                                      <p:to>
                                        <p:strVal val="visible"/>
                                      </p:to>
                                    </p:set>
                                    <p:animEffect transition="in" filter="fade">
                                      <p:cBhvr>
                                        <p:cTn id="128" dur="1600" decel="100000"/>
                                        <p:tgtEl>
                                          <p:spTgt spid="7">
                                            <p:graphicEl>
                                              <a:dgm id="{2D08C3EF-E021-45FB-ACD2-8C7F3D5F8393}"/>
                                            </p:graphicEl>
                                          </p:spTgt>
                                        </p:tgtEl>
                                      </p:cBhvr>
                                    </p:animEffect>
                                    <p:anim calcmode="lin" valueType="num">
                                      <p:cBhvr>
                                        <p:cTn id="129" dur="1600" decel="100000" fill="hold"/>
                                        <p:tgtEl>
                                          <p:spTgt spid="7">
                                            <p:graphicEl>
                                              <a:dgm id="{2D08C3EF-E021-45FB-ACD2-8C7F3D5F8393}"/>
                                            </p:graphicEl>
                                          </p:spTgt>
                                        </p:tgtEl>
                                        <p:attrNameLst>
                                          <p:attrName>style.rotation</p:attrName>
                                        </p:attrNameLst>
                                      </p:cBhvr>
                                      <p:tavLst>
                                        <p:tav tm="0">
                                          <p:val>
                                            <p:fltVal val="-90"/>
                                          </p:val>
                                        </p:tav>
                                        <p:tav tm="100000">
                                          <p:val>
                                            <p:fltVal val="0"/>
                                          </p:val>
                                        </p:tav>
                                      </p:tavLst>
                                    </p:anim>
                                    <p:anim calcmode="lin" valueType="num">
                                      <p:cBhvr>
                                        <p:cTn id="130" dur="1600" decel="100000" fill="hold"/>
                                        <p:tgtEl>
                                          <p:spTgt spid="7">
                                            <p:graphicEl>
                                              <a:dgm id="{2D08C3EF-E021-45FB-ACD2-8C7F3D5F8393}"/>
                                            </p:graphicEl>
                                          </p:spTgt>
                                        </p:tgtEl>
                                        <p:attrNameLst>
                                          <p:attrName>ppt_x</p:attrName>
                                        </p:attrNameLst>
                                      </p:cBhvr>
                                      <p:tavLst>
                                        <p:tav tm="0">
                                          <p:val>
                                            <p:strVal val="#ppt_x+0.4"/>
                                          </p:val>
                                        </p:tav>
                                        <p:tav tm="100000">
                                          <p:val>
                                            <p:strVal val="#ppt_x-0.05"/>
                                          </p:val>
                                        </p:tav>
                                      </p:tavLst>
                                    </p:anim>
                                    <p:anim calcmode="lin" valueType="num">
                                      <p:cBhvr>
                                        <p:cTn id="131" dur="1600" decel="100000" fill="hold"/>
                                        <p:tgtEl>
                                          <p:spTgt spid="7">
                                            <p:graphicEl>
                                              <a:dgm id="{2D08C3EF-E021-45FB-ACD2-8C7F3D5F8393}"/>
                                            </p:graphicEl>
                                          </p:spTgt>
                                        </p:tgtEl>
                                        <p:attrNameLst>
                                          <p:attrName>ppt_y</p:attrName>
                                        </p:attrNameLst>
                                      </p:cBhvr>
                                      <p:tavLst>
                                        <p:tav tm="0">
                                          <p:val>
                                            <p:strVal val="#ppt_y-0.4"/>
                                          </p:val>
                                        </p:tav>
                                        <p:tav tm="100000">
                                          <p:val>
                                            <p:strVal val="#ppt_y+0.1"/>
                                          </p:val>
                                        </p:tav>
                                      </p:tavLst>
                                    </p:anim>
                                    <p:anim calcmode="lin" valueType="num">
                                      <p:cBhvr>
                                        <p:cTn id="132" dur="400" accel="100000" fill="hold">
                                          <p:stCondLst>
                                            <p:cond delay="1600"/>
                                          </p:stCondLst>
                                        </p:cTn>
                                        <p:tgtEl>
                                          <p:spTgt spid="7">
                                            <p:graphicEl>
                                              <a:dgm id="{2D08C3EF-E021-45FB-ACD2-8C7F3D5F8393}"/>
                                            </p:graphicEl>
                                          </p:spTgt>
                                        </p:tgtEl>
                                        <p:attrNameLst>
                                          <p:attrName>ppt_x</p:attrName>
                                        </p:attrNameLst>
                                      </p:cBhvr>
                                      <p:tavLst>
                                        <p:tav tm="0">
                                          <p:val>
                                            <p:strVal val="#ppt_x-0.05"/>
                                          </p:val>
                                        </p:tav>
                                        <p:tav tm="100000">
                                          <p:val>
                                            <p:strVal val="#ppt_x"/>
                                          </p:val>
                                        </p:tav>
                                      </p:tavLst>
                                    </p:anim>
                                    <p:anim calcmode="lin" valueType="num">
                                      <p:cBhvr>
                                        <p:cTn id="133" dur="400" accel="100000" fill="hold">
                                          <p:stCondLst>
                                            <p:cond delay="1600"/>
                                          </p:stCondLst>
                                        </p:cTn>
                                        <p:tgtEl>
                                          <p:spTgt spid="7">
                                            <p:graphicEl>
                                              <a:dgm id="{2D08C3EF-E021-45FB-ACD2-8C7F3D5F8393}"/>
                                            </p:graphicEl>
                                          </p:spTgt>
                                        </p:tgtEl>
                                        <p:attrNameLst>
                                          <p:attrName>ppt_y</p:attrName>
                                        </p:attrNameLst>
                                      </p:cBhvr>
                                      <p:tavLst>
                                        <p:tav tm="0">
                                          <p:val>
                                            <p:strVal val="#ppt_y+0.1"/>
                                          </p:val>
                                        </p:tav>
                                        <p:tav tm="100000">
                                          <p:val>
                                            <p:strVal val="#ppt_y"/>
                                          </p:val>
                                        </p:tav>
                                      </p:tavLst>
                                    </p:anim>
                                  </p:childTnLst>
                                </p:cTn>
                              </p:par>
                            </p:childTnLst>
                          </p:cTn>
                        </p:par>
                        <p:par>
                          <p:cTn id="134" fill="hold">
                            <p:stCondLst>
                              <p:cond delay="56500"/>
                            </p:stCondLst>
                            <p:childTnLst>
                              <p:par>
                                <p:cTn id="135" presetID="30" presetClass="entr" presetSubtype="0" fill="hold" grpId="0" nodeType="afterEffect">
                                  <p:stCondLst>
                                    <p:cond delay="2000"/>
                                  </p:stCondLst>
                                  <p:childTnLst>
                                    <p:set>
                                      <p:cBhvr>
                                        <p:cTn id="136" dur="1" fill="hold">
                                          <p:stCondLst>
                                            <p:cond delay="0"/>
                                          </p:stCondLst>
                                        </p:cTn>
                                        <p:tgtEl>
                                          <p:spTgt spid="7">
                                            <p:graphicEl>
                                              <a:dgm id="{5716A78A-84D7-4783-B8BB-C629CCEB4CE2}"/>
                                            </p:graphicEl>
                                          </p:spTgt>
                                        </p:tgtEl>
                                        <p:attrNameLst>
                                          <p:attrName>style.visibility</p:attrName>
                                        </p:attrNameLst>
                                      </p:cBhvr>
                                      <p:to>
                                        <p:strVal val="visible"/>
                                      </p:to>
                                    </p:set>
                                    <p:animEffect transition="in" filter="fade">
                                      <p:cBhvr>
                                        <p:cTn id="137" dur="1600" decel="100000"/>
                                        <p:tgtEl>
                                          <p:spTgt spid="7">
                                            <p:graphicEl>
                                              <a:dgm id="{5716A78A-84D7-4783-B8BB-C629CCEB4CE2}"/>
                                            </p:graphicEl>
                                          </p:spTgt>
                                        </p:tgtEl>
                                      </p:cBhvr>
                                    </p:animEffect>
                                    <p:anim calcmode="lin" valueType="num">
                                      <p:cBhvr>
                                        <p:cTn id="138" dur="1600" decel="100000" fill="hold"/>
                                        <p:tgtEl>
                                          <p:spTgt spid="7">
                                            <p:graphicEl>
                                              <a:dgm id="{5716A78A-84D7-4783-B8BB-C629CCEB4CE2}"/>
                                            </p:graphicEl>
                                          </p:spTgt>
                                        </p:tgtEl>
                                        <p:attrNameLst>
                                          <p:attrName>style.rotation</p:attrName>
                                        </p:attrNameLst>
                                      </p:cBhvr>
                                      <p:tavLst>
                                        <p:tav tm="0">
                                          <p:val>
                                            <p:fltVal val="-90"/>
                                          </p:val>
                                        </p:tav>
                                        <p:tav tm="100000">
                                          <p:val>
                                            <p:fltVal val="0"/>
                                          </p:val>
                                        </p:tav>
                                      </p:tavLst>
                                    </p:anim>
                                    <p:anim calcmode="lin" valueType="num">
                                      <p:cBhvr>
                                        <p:cTn id="139" dur="1600" decel="100000" fill="hold"/>
                                        <p:tgtEl>
                                          <p:spTgt spid="7">
                                            <p:graphicEl>
                                              <a:dgm id="{5716A78A-84D7-4783-B8BB-C629CCEB4CE2}"/>
                                            </p:graphicEl>
                                          </p:spTgt>
                                        </p:tgtEl>
                                        <p:attrNameLst>
                                          <p:attrName>ppt_x</p:attrName>
                                        </p:attrNameLst>
                                      </p:cBhvr>
                                      <p:tavLst>
                                        <p:tav tm="0">
                                          <p:val>
                                            <p:strVal val="#ppt_x+0.4"/>
                                          </p:val>
                                        </p:tav>
                                        <p:tav tm="100000">
                                          <p:val>
                                            <p:strVal val="#ppt_x-0.05"/>
                                          </p:val>
                                        </p:tav>
                                      </p:tavLst>
                                    </p:anim>
                                    <p:anim calcmode="lin" valueType="num">
                                      <p:cBhvr>
                                        <p:cTn id="140" dur="1600" decel="100000" fill="hold"/>
                                        <p:tgtEl>
                                          <p:spTgt spid="7">
                                            <p:graphicEl>
                                              <a:dgm id="{5716A78A-84D7-4783-B8BB-C629CCEB4CE2}"/>
                                            </p:graphicEl>
                                          </p:spTgt>
                                        </p:tgtEl>
                                        <p:attrNameLst>
                                          <p:attrName>ppt_y</p:attrName>
                                        </p:attrNameLst>
                                      </p:cBhvr>
                                      <p:tavLst>
                                        <p:tav tm="0">
                                          <p:val>
                                            <p:strVal val="#ppt_y-0.4"/>
                                          </p:val>
                                        </p:tav>
                                        <p:tav tm="100000">
                                          <p:val>
                                            <p:strVal val="#ppt_y+0.1"/>
                                          </p:val>
                                        </p:tav>
                                      </p:tavLst>
                                    </p:anim>
                                    <p:anim calcmode="lin" valueType="num">
                                      <p:cBhvr>
                                        <p:cTn id="141" dur="400" accel="100000" fill="hold">
                                          <p:stCondLst>
                                            <p:cond delay="1600"/>
                                          </p:stCondLst>
                                        </p:cTn>
                                        <p:tgtEl>
                                          <p:spTgt spid="7">
                                            <p:graphicEl>
                                              <a:dgm id="{5716A78A-84D7-4783-B8BB-C629CCEB4CE2}"/>
                                            </p:graphicEl>
                                          </p:spTgt>
                                        </p:tgtEl>
                                        <p:attrNameLst>
                                          <p:attrName>ppt_x</p:attrName>
                                        </p:attrNameLst>
                                      </p:cBhvr>
                                      <p:tavLst>
                                        <p:tav tm="0">
                                          <p:val>
                                            <p:strVal val="#ppt_x-0.05"/>
                                          </p:val>
                                        </p:tav>
                                        <p:tav tm="100000">
                                          <p:val>
                                            <p:strVal val="#ppt_x"/>
                                          </p:val>
                                        </p:tav>
                                      </p:tavLst>
                                    </p:anim>
                                    <p:anim calcmode="lin" valueType="num">
                                      <p:cBhvr>
                                        <p:cTn id="142" dur="400" accel="100000" fill="hold">
                                          <p:stCondLst>
                                            <p:cond delay="1600"/>
                                          </p:stCondLst>
                                        </p:cTn>
                                        <p:tgtEl>
                                          <p:spTgt spid="7">
                                            <p:graphicEl>
                                              <a:dgm id="{5716A78A-84D7-4783-B8BB-C629CCEB4CE2}"/>
                                            </p:graphicEl>
                                          </p:spTgt>
                                        </p:tgtEl>
                                        <p:attrNameLst>
                                          <p:attrName>ppt_y</p:attrName>
                                        </p:attrNameLst>
                                      </p:cBhvr>
                                      <p:tavLst>
                                        <p:tav tm="0">
                                          <p:val>
                                            <p:strVal val="#ppt_y+0.1"/>
                                          </p:val>
                                        </p:tav>
                                        <p:tav tm="100000">
                                          <p:val>
                                            <p:strVal val="#ppt_y"/>
                                          </p:val>
                                        </p:tav>
                                      </p:tavLst>
                                    </p:anim>
                                  </p:childTnLst>
                                </p:cTn>
                              </p:par>
                            </p:childTnLst>
                          </p:cTn>
                        </p:par>
                        <p:par>
                          <p:cTn id="143" fill="hold">
                            <p:stCondLst>
                              <p:cond delay="60500"/>
                            </p:stCondLst>
                            <p:childTnLst>
                              <p:par>
                                <p:cTn id="144" presetID="30" presetClass="entr" presetSubtype="0" fill="hold" grpId="0" nodeType="afterEffect">
                                  <p:stCondLst>
                                    <p:cond delay="2000"/>
                                  </p:stCondLst>
                                  <p:childTnLst>
                                    <p:set>
                                      <p:cBhvr>
                                        <p:cTn id="145" dur="1" fill="hold">
                                          <p:stCondLst>
                                            <p:cond delay="0"/>
                                          </p:stCondLst>
                                        </p:cTn>
                                        <p:tgtEl>
                                          <p:spTgt spid="7">
                                            <p:graphicEl>
                                              <a:dgm id="{EA054FF8-9DA5-44E2-AC30-D55CDDEC7859}"/>
                                            </p:graphicEl>
                                          </p:spTgt>
                                        </p:tgtEl>
                                        <p:attrNameLst>
                                          <p:attrName>style.visibility</p:attrName>
                                        </p:attrNameLst>
                                      </p:cBhvr>
                                      <p:to>
                                        <p:strVal val="visible"/>
                                      </p:to>
                                    </p:set>
                                    <p:animEffect transition="in" filter="fade">
                                      <p:cBhvr>
                                        <p:cTn id="146" dur="1600" decel="100000"/>
                                        <p:tgtEl>
                                          <p:spTgt spid="7">
                                            <p:graphicEl>
                                              <a:dgm id="{EA054FF8-9DA5-44E2-AC30-D55CDDEC7859}"/>
                                            </p:graphicEl>
                                          </p:spTgt>
                                        </p:tgtEl>
                                      </p:cBhvr>
                                    </p:animEffect>
                                    <p:anim calcmode="lin" valueType="num">
                                      <p:cBhvr>
                                        <p:cTn id="147" dur="1600" decel="100000" fill="hold"/>
                                        <p:tgtEl>
                                          <p:spTgt spid="7">
                                            <p:graphicEl>
                                              <a:dgm id="{EA054FF8-9DA5-44E2-AC30-D55CDDEC7859}"/>
                                            </p:graphicEl>
                                          </p:spTgt>
                                        </p:tgtEl>
                                        <p:attrNameLst>
                                          <p:attrName>style.rotation</p:attrName>
                                        </p:attrNameLst>
                                      </p:cBhvr>
                                      <p:tavLst>
                                        <p:tav tm="0">
                                          <p:val>
                                            <p:fltVal val="-90"/>
                                          </p:val>
                                        </p:tav>
                                        <p:tav tm="100000">
                                          <p:val>
                                            <p:fltVal val="0"/>
                                          </p:val>
                                        </p:tav>
                                      </p:tavLst>
                                    </p:anim>
                                    <p:anim calcmode="lin" valueType="num">
                                      <p:cBhvr>
                                        <p:cTn id="148" dur="1600" decel="100000" fill="hold"/>
                                        <p:tgtEl>
                                          <p:spTgt spid="7">
                                            <p:graphicEl>
                                              <a:dgm id="{EA054FF8-9DA5-44E2-AC30-D55CDDEC7859}"/>
                                            </p:graphicEl>
                                          </p:spTgt>
                                        </p:tgtEl>
                                        <p:attrNameLst>
                                          <p:attrName>ppt_x</p:attrName>
                                        </p:attrNameLst>
                                      </p:cBhvr>
                                      <p:tavLst>
                                        <p:tav tm="0">
                                          <p:val>
                                            <p:strVal val="#ppt_x+0.4"/>
                                          </p:val>
                                        </p:tav>
                                        <p:tav tm="100000">
                                          <p:val>
                                            <p:strVal val="#ppt_x-0.05"/>
                                          </p:val>
                                        </p:tav>
                                      </p:tavLst>
                                    </p:anim>
                                    <p:anim calcmode="lin" valueType="num">
                                      <p:cBhvr>
                                        <p:cTn id="149" dur="1600" decel="100000" fill="hold"/>
                                        <p:tgtEl>
                                          <p:spTgt spid="7">
                                            <p:graphicEl>
                                              <a:dgm id="{EA054FF8-9DA5-44E2-AC30-D55CDDEC7859}"/>
                                            </p:graphicEl>
                                          </p:spTgt>
                                        </p:tgtEl>
                                        <p:attrNameLst>
                                          <p:attrName>ppt_y</p:attrName>
                                        </p:attrNameLst>
                                      </p:cBhvr>
                                      <p:tavLst>
                                        <p:tav tm="0">
                                          <p:val>
                                            <p:strVal val="#ppt_y-0.4"/>
                                          </p:val>
                                        </p:tav>
                                        <p:tav tm="100000">
                                          <p:val>
                                            <p:strVal val="#ppt_y+0.1"/>
                                          </p:val>
                                        </p:tav>
                                      </p:tavLst>
                                    </p:anim>
                                    <p:anim calcmode="lin" valueType="num">
                                      <p:cBhvr>
                                        <p:cTn id="150" dur="400" accel="100000" fill="hold">
                                          <p:stCondLst>
                                            <p:cond delay="1600"/>
                                          </p:stCondLst>
                                        </p:cTn>
                                        <p:tgtEl>
                                          <p:spTgt spid="7">
                                            <p:graphicEl>
                                              <a:dgm id="{EA054FF8-9DA5-44E2-AC30-D55CDDEC7859}"/>
                                            </p:graphicEl>
                                          </p:spTgt>
                                        </p:tgtEl>
                                        <p:attrNameLst>
                                          <p:attrName>ppt_x</p:attrName>
                                        </p:attrNameLst>
                                      </p:cBhvr>
                                      <p:tavLst>
                                        <p:tav tm="0">
                                          <p:val>
                                            <p:strVal val="#ppt_x-0.05"/>
                                          </p:val>
                                        </p:tav>
                                        <p:tav tm="100000">
                                          <p:val>
                                            <p:strVal val="#ppt_x"/>
                                          </p:val>
                                        </p:tav>
                                      </p:tavLst>
                                    </p:anim>
                                    <p:anim calcmode="lin" valueType="num">
                                      <p:cBhvr>
                                        <p:cTn id="151" dur="400" accel="100000" fill="hold">
                                          <p:stCondLst>
                                            <p:cond delay="1600"/>
                                          </p:stCondLst>
                                        </p:cTn>
                                        <p:tgtEl>
                                          <p:spTgt spid="7">
                                            <p:graphicEl>
                                              <a:dgm id="{EA054FF8-9DA5-44E2-AC30-D55CDDEC7859}"/>
                                            </p:graphicEl>
                                          </p:spTgt>
                                        </p:tgtEl>
                                        <p:attrNameLst>
                                          <p:attrName>ppt_y</p:attrName>
                                        </p:attrNameLst>
                                      </p:cBhvr>
                                      <p:tavLst>
                                        <p:tav tm="0">
                                          <p:val>
                                            <p:strVal val="#ppt_y+0.1"/>
                                          </p:val>
                                        </p:tav>
                                        <p:tav tm="100000">
                                          <p:val>
                                            <p:strVal val="#ppt_y"/>
                                          </p:val>
                                        </p:tav>
                                      </p:tavLst>
                                    </p:anim>
                                  </p:childTnLst>
                                </p:cTn>
                              </p:par>
                            </p:childTnLst>
                          </p:cTn>
                        </p:par>
                        <p:par>
                          <p:cTn id="152" fill="hold">
                            <p:stCondLst>
                              <p:cond delay="64500"/>
                            </p:stCondLst>
                            <p:childTnLst>
                              <p:par>
                                <p:cTn id="153" presetID="30" presetClass="entr" presetSubtype="0" fill="hold" grpId="0" nodeType="afterEffect">
                                  <p:stCondLst>
                                    <p:cond delay="2000"/>
                                  </p:stCondLst>
                                  <p:childTnLst>
                                    <p:set>
                                      <p:cBhvr>
                                        <p:cTn id="154" dur="1" fill="hold">
                                          <p:stCondLst>
                                            <p:cond delay="0"/>
                                          </p:stCondLst>
                                        </p:cTn>
                                        <p:tgtEl>
                                          <p:spTgt spid="7">
                                            <p:graphicEl>
                                              <a:dgm id="{5CF5898A-608E-47CD-AB09-74B55623B764}"/>
                                            </p:graphicEl>
                                          </p:spTgt>
                                        </p:tgtEl>
                                        <p:attrNameLst>
                                          <p:attrName>style.visibility</p:attrName>
                                        </p:attrNameLst>
                                      </p:cBhvr>
                                      <p:to>
                                        <p:strVal val="visible"/>
                                      </p:to>
                                    </p:set>
                                    <p:animEffect transition="in" filter="fade">
                                      <p:cBhvr>
                                        <p:cTn id="155" dur="1600" decel="100000"/>
                                        <p:tgtEl>
                                          <p:spTgt spid="7">
                                            <p:graphicEl>
                                              <a:dgm id="{5CF5898A-608E-47CD-AB09-74B55623B764}"/>
                                            </p:graphicEl>
                                          </p:spTgt>
                                        </p:tgtEl>
                                      </p:cBhvr>
                                    </p:animEffect>
                                    <p:anim calcmode="lin" valueType="num">
                                      <p:cBhvr>
                                        <p:cTn id="156" dur="1600" decel="100000" fill="hold"/>
                                        <p:tgtEl>
                                          <p:spTgt spid="7">
                                            <p:graphicEl>
                                              <a:dgm id="{5CF5898A-608E-47CD-AB09-74B55623B764}"/>
                                            </p:graphicEl>
                                          </p:spTgt>
                                        </p:tgtEl>
                                        <p:attrNameLst>
                                          <p:attrName>style.rotation</p:attrName>
                                        </p:attrNameLst>
                                      </p:cBhvr>
                                      <p:tavLst>
                                        <p:tav tm="0">
                                          <p:val>
                                            <p:fltVal val="-90"/>
                                          </p:val>
                                        </p:tav>
                                        <p:tav tm="100000">
                                          <p:val>
                                            <p:fltVal val="0"/>
                                          </p:val>
                                        </p:tav>
                                      </p:tavLst>
                                    </p:anim>
                                    <p:anim calcmode="lin" valueType="num">
                                      <p:cBhvr>
                                        <p:cTn id="157" dur="1600" decel="100000" fill="hold"/>
                                        <p:tgtEl>
                                          <p:spTgt spid="7">
                                            <p:graphicEl>
                                              <a:dgm id="{5CF5898A-608E-47CD-AB09-74B55623B764}"/>
                                            </p:graphicEl>
                                          </p:spTgt>
                                        </p:tgtEl>
                                        <p:attrNameLst>
                                          <p:attrName>ppt_x</p:attrName>
                                        </p:attrNameLst>
                                      </p:cBhvr>
                                      <p:tavLst>
                                        <p:tav tm="0">
                                          <p:val>
                                            <p:strVal val="#ppt_x+0.4"/>
                                          </p:val>
                                        </p:tav>
                                        <p:tav tm="100000">
                                          <p:val>
                                            <p:strVal val="#ppt_x-0.05"/>
                                          </p:val>
                                        </p:tav>
                                      </p:tavLst>
                                    </p:anim>
                                    <p:anim calcmode="lin" valueType="num">
                                      <p:cBhvr>
                                        <p:cTn id="158" dur="1600" decel="100000" fill="hold"/>
                                        <p:tgtEl>
                                          <p:spTgt spid="7">
                                            <p:graphicEl>
                                              <a:dgm id="{5CF5898A-608E-47CD-AB09-74B55623B764}"/>
                                            </p:graphicEl>
                                          </p:spTgt>
                                        </p:tgtEl>
                                        <p:attrNameLst>
                                          <p:attrName>ppt_y</p:attrName>
                                        </p:attrNameLst>
                                      </p:cBhvr>
                                      <p:tavLst>
                                        <p:tav tm="0">
                                          <p:val>
                                            <p:strVal val="#ppt_y-0.4"/>
                                          </p:val>
                                        </p:tav>
                                        <p:tav tm="100000">
                                          <p:val>
                                            <p:strVal val="#ppt_y+0.1"/>
                                          </p:val>
                                        </p:tav>
                                      </p:tavLst>
                                    </p:anim>
                                    <p:anim calcmode="lin" valueType="num">
                                      <p:cBhvr>
                                        <p:cTn id="159" dur="400" accel="100000" fill="hold">
                                          <p:stCondLst>
                                            <p:cond delay="1600"/>
                                          </p:stCondLst>
                                        </p:cTn>
                                        <p:tgtEl>
                                          <p:spTgt spid="7">
                                            <p:graphicEl>
                                              <a:dgm id="{5CF5898A-608E-47CD-AB09-74B55623B764}"/>
                                            </p:graphicEl>
                                          </p:spTgt>
                                        </p:tgtEl>
                                        <p:attrNameLst>
                                          <p:attrName>ppt_x</p:attrName>
                                        </p:attrNameLst>
                                      </p:cBhvr>
                                      <p:tavLst>
                                        <p:tav tm="0">
                                          <p:val>
                                            <p:strVal val="#ppt_x-0.05"/>
                                          </p:val>
                                        </p:tav>
                                        <p:tav tm="100000">
                                          <p:val>
                                            <p:strVal val="#ppt_x"/>
                                          </p:val>
                                        </p:tav>
                                      </p:tavLst>
                                    </p:anim>
                                    <p:anim calcmode="lin" valueType="num">
                                      <p:cBhvr>
                                        <p:cTn id="160" dur="400" accel="100000" fill="hold">
                                          <p:stCondLst>
                                            <p:cond delay="1600"/>
                                          </p:stCondLst>
                                        </p:cTn>
                                        <p:tgtEl>
                                          <p:spTgt spid="7">
                                            <p:graphicEl>
                                              <a:dgm id="{5CF5898A-608E-47CD-AB09-74B55623B764}"/>
                                            </p:graphicEl>
                                          </p:spTgt>
                                        </p:tgtEl>
                                        <p:attrNameLst>
                                          <p:attrName>ppt_y</p:attrName>
                                        </p:attrNameLst>
                                      </p:cBhvr>
                                      <p:tavLst>
                                        <p:tav tm="0">
                                          <p:val>
                                            <p:strVal val="#ppt_y+0.1"/>
                                          </p:val>
                                        </p:tav>
                                        <p:tav tm="100000">
                                          <p:val>
                                            <p:strVal val="#ppt_y"/>
                                          </p:val>
                                        </p:tav>
                                      </p:tavLst>
                                    </p:anim>
                                  </p:childTnLst>
                                </p:cTn>
                              </p:par>
                            </p:childTnLst>
                          </p:cTn>
                        </p:par>
                        <p:par>
                          <p:cTn id="161" fill="hold">
                            <p:stCondLst>
                              <p:cond delay="68500"/>
                            </p:stCondLst>
                            <p:childTnLst>
                              <p:par>
                                <p:cTn id="162" presetID="1" presetClass="entr" presetSubtype="0" fill="hold" nodeType="afterEffect">
                                  <p:stCondLst>
                                    <p:cond delay="5000"/>
                                  </p:stCondLst>
                                  <p:childTnLst>
                                    <p:set>
                                      <p:cBhvr>
                                        <p:cTn id="163" dur="1" fill="hold">
                                          <p:stCondLst>
                                            <p:cond delay="0"/>
                                          </p:stCondLst>
                                        </p:cTn>
                                        <p:tgtEl>
                                          <p:spTgt spid="9"/>
                                        </p:tgtEl>
                                        <p:attrNameLst>
                                          <p:attrName>style.visibility</p:attrName>
                                        </p:attrNameLst>
                                      </p:cBhvr>
                                      <p:to>
                                        <p:strVal val="visible"/>
                                      </p:to>
                                    </p:set>
                                  </p:childTnLst>
                                </p:cTn>
                              </p:par>
                            </p:childTnLst>
                          </p:cTn>
                        </p:par>
                        <p:par>
                          <p:cTn id="164" fill="hold">
                            <p:stCondLst>
                              <p:cond delay="73500"/>
                            </p:stCondLst>
                            <p:childTnLst>
                              <p:par>
                                <p:cTn id="165" presetID="9" presetClass="exit" presetSubtype="0" fill="hold" grpId="1" nodeType="afterEffect">
                                  <p:stCondLst>
                                    <p:cond delay="0"/>
                                  </p:stCondLst>
                                  <p:childTnLst>
                                    <p:animEffect transition="out" filter="dissolve">
                                      <p:cBhvr>
                                        <p:cTn id="166" dur="500"/>
                                        <p:tgtEl>
                                          <p:spTgt spid="7">
                                            <p:graphicEl>
                                              <a:dgm id="{41C519FA-BA3C-463A-96D4-19B9C55A255C}"/>
                                            </p:graphicEl>
                                          </p:spTgt>
                                        </p:tgtEl>
                                      </p:cBhvr>
                                    </p:animEffect>
                                    <p:set>
                                      <p:cBhvr>
                                        <p:cTn id="167" dur="1" fill="hold">
                                          <p:stCondLst>
                                            <p:cond delay="499"/>
                                          </p:stCondLst>
                                        </p:cTn>
                                        <p:tgtEl>
                                          <p:spTgt spid="7">
                                            <p:graphicEl>
                                              <a:dgm id="{41C519FA-BA3C-463A-96D4-19B9C55A255C}"/>
                                            </p:graphicEl>
                                          </p:spTgt>
                                        </p:tgtEl>
                                        <p:attrNameLst>
                                          <p:attrName>style.visibility</p:attrName>
                                        </p:attrNameLst>
                                      </p:cBhvr>
                                      <p:to>
                                        <p:strVal val="hidden"/>
                                      </p:to>
                                    </p:set>
                                  </p:childTnLst>
                                </p:cTn>
                              </p:par>
                            </p:childTnLst>
                          </p:cTn>
                        </p:par>
                        <p:par>
                          <p:cTn id="168" fill="hold">
                            <p:stCondLst>
                              <p:cond delay="74000"/>
                            </p:stCondLst>
                            <p:childTnLst>
                              <p:par>
                                <p:cTn id="169" presetID="9" presetClass="exit" presetSubtype="0" fill="hold" grpId="1" nodeType="afterEffect">
                                  <p:stCondLst>
                                    <p:cond delay="0"/>
                                  </p:stCondLst>
                                  <p:childTnLst>
                                    <p:animEffect transition="out" filter="dissolve">
                                      <p:cBhvr>
                                        <p:cTn id="170" dur="500"/>
                                        <p:tgtEl>
                                          <p:spTgt spid="7">
                                            <p:graphicEl>
                                              <a:dgm id="{E0C99625-E3F6-465A-A4C4-F5A26BF36979}"/>
                                            </p:graphicEl>
                                          </p:spTgt>
                                        </p:tgtEl>
                                      </p:cBhvr>
                                    </p:animEffect>
                                    <p:set>
                                      <p:cBhvr>
                                        <p:cTn id="171" dur="1" fill="hold">
                                          <p:stCondLst>
                                            <p:cond delay="499"/>
                                          </p:stCondLst>
                                        </p:cTn>
                                        <p:tgtEl>
                                          <p:spTgt spid="7">
                                            <p:graphicEl>
                                              <a:dgm id="{E0C99625-E3F6-465A-A4C4-F5A26BF36979}"/>
                                            </p:graphicEl>
                                          </p:spTgt>
                                        </p:tgtEl>
                                        <p:attrNameLst>
                                          <p:attrName>style.visibility</p:attrName>
                                        </p:attrNameLst>
                                      </p:cBhvr>
                                      <p:to>
                                        <p:strVal val="hidden"/>
                                      </p:to>
                                    </p:set>
                                  </p:childTnLst>
                                </p:cTn>
                              </p:par>
                            </p:childTnLst>
                          </p:cTn>
                        </p:par>
                        <p:par>
                          <p:cTn id="172" fill="hold">
                            <p:stCondLst>
                              <p:cond delay="74500"/>
                            </p:stCondLst>
                            <p:childTnLst>
                              <p:par>
                                <p:cTn id="173" presetID="9" presetClass="exit" presetSubtype="0" fill="hold" grpId="1" nodeType="afterEffect">
                                  <p:stCondLst>
                                    <p:cond delay="0"/>
                                  </p:stCondLst>
                                  <p:childTnLst>
                                    <p:animEffect transition="out" filter="dissolve">
                                      <p:cBhvr>
                                        <p:cTn id="174" dur="500"/>
                                        <p:tgtEl>
                                          <p:spTgt spid="7">
                                            <p:graphicEl>
                                              <a:dgm id="{98A6997A-172B-49E4-B8A8-6219FA50C382}"/>
                                            </p:graphicEl>
                                          </p:spTgt>
                                        </p:tgtEl>
                                      </p:cBhvr>
                                    </p:animEffect>
                                    <p:set>
                                      <p:cBhvr>
                                        <p:cTn id="175" dur="1" fill="hold">
                                          <p:stCondLst>
                                            <p:cond delay="499"/>
                                          </p:stCondLst>
                                        </p:cTn>
                                        <p:tgtEl>
                                          <p:spTgt spid="7">
                                            <p:graphicEl>
                                              <a:dgm id="{98A6997A-172B-49E4-B8A8-6219FA50C382}"/>
                                            </p:graphicEl>
                                          </p:spTgt>
                                        </p:tgtEl>
                                        <p:attrNameLst>
                                          <p:attrName>style.visibility</p:attrName>
                                        </p:attrNameLst>
                                      </p:cBhvr>
                                      <p:to>
                                        <p:strVal val="hidden"/>
                                      </p:to>
                                    </p:set>
                                  </p:childTnLst>
                                </p:cTn>
                              </p:par>
                            </p:childTnLst>
                          </p:cTn>
                        </p:par>
                        <p:par>
                          <p:cTn id="176" fill="hold">
                            <p:stCondLst>
                              <p:cond delay="75000"/>
                            </p:stCondLst>
                            <p:childTnLst>
                              <p:par>
                                <p:cTn id="177" presetID="9" presetClass="exit" presetSubtype="0" fill="hold" grpId="1" nodeType="afterEffect">
                                  <p:stCondLst>
                                    <p:cond delay="0"/>
                                  </p:stCondLst>
                                  <p:childTnLst>
                                    <p:animEffect transition="out" filter="dissolve">
                                      <p:cBhvr>
                                        <p:cTn id="178" dur="500"/>
                                        <p:tgtEl>
                                          <p:spTgt spid="7">
                                            <p:graphicEl>
                                              <a:dgm id="{B862DA1C-2617-4D1F-9645-71B597DDBEF8}"/>
                                            </p:graphicEl>
                                          </p:spTgt>
                                        </p:tgtEl>
                                      </p:cBhvr>
                                    </p:animEffect>
                                    <p:set>
                                      <p:cBhvr>
                                        <p:cTn id="179" dur="1" fill="hold">
                                          <p:stCondLst>
                                            <p:cond delay="499"/>
                                          </p:stCondLst>
                                        </p:cTn>
                                        <p:tgtEl>
                                          <p:spTgt spid="7">
                                            <p:graphicEl>
                                              <a:dgm id="{B862DA1C-2617-4D1F-9645-71B597DDBEF8}"/>
                                            </p:graphicEl>
                                          </p:spTgt>
                                        </p:tgtEl>
                                        <p:attrNameLst>
                                          <p:attrName>style.visibility</p:attrName>
                                        </p:attrNameLst>
                                      </p:cBhvr>
                                      <p:to>
                                        <p:strVal val="hidden"/>
                                      </p:to>
                                    </p:set>
                                  </p:childTnLst>
                                </p:cTn>
                              </p:par>
                            </p:childTnLst>
                          </p:cTn>
                        </p:par>
                        <p:par>
                          <p:cTn id="180" fill="hold">
                            <p:stCondLst>
                              <p:cond delay="75500"/>
                            </p:stCondLst>
                            <p:childTnLst>
                              <p:par>
                                <p:cTn id="181" presetID="9" presetClass="exit" presetSubtype="0" fill="hold" grpId="1" nodeType="afterEffect">
                                  <p:stCondLst>
                                    <p:cond delay="0"/>
                                  </p:stCondLst>
                                  <p:childTnLst>
                                    <p:animEffect transition="out" filter="dissolve">
                                      <p:cBhvr>
                                        <p:cTn id="182" dur="500"/>
                                        <p:tgtEl>
                                          <p:spTgt spid="7">
                                            <p:graphicEl>
                                              <a:dgm id="{C77993BF-F1B2-4E3C-B9C4-73005E802121}"/>
                                            </p:graphicEl>
                                          </p:spTgt>
                                        </p:tgtEl>
                                      </p:cBhvr>
                                    </p:animEffect>
                                    <p:set>
                                      <p:cBhvr>
                                        <p:cTn id="183" dur="1" fill="hold">
                                          <p:stCondLst>
                                            <p:cond delay="499"/>
                                          </p:stCondLst>
                                        </p:cTn>
                                        <p:tgtEl>
                                          <p:spTgt spid="7">
                                            <p:graphicEl>
                                              <a:dgm id="{C77993BF-F1B2-4E3C-B9C4-73005E802121}"/>
                                            </p:graphicEl>
                                          </p:spTgt>
                                        </p:tgtEl>
                                        <p:attrNameLst>
                                          <p:attrName>style.visibility</p:attrName>
                                        </p:attrNameLst>
                                      </p:cBhvr>
                                      <p:to>
                                        <p:strVal val="hidden"/>
                                      </p:to>
                                    </p:set>
                                  </p:childTnLst>
                                </p:cTn>
                              </p:par>
                            </p:childTnLst>
                          </p:cTn>
                        </p:par>
                        <p:par>
                          <p:cTn id="184" fill="hold">
                            <p:stCondLst>
                              <p:cond delay="76000"/>
                            </p:stCondLst>
                            <p:childTnLst>
                              <p:par>
                                <p:cTn id="185" presetID="9" presetClass="exit" presetSubtype="0" fill="hold" grpId="1" nodeType="afterEffect">
                                  <p:stCondLst>
                                    <p:cond delay="0"/>
                                  </p:stCondLst>
                                  <p:childTnLst>
                                    <p:animEffect transition="out" filter="dissolve">
                                      <p:cBhvr>
                                        <p:cTn id="186" dur="500"/>
                                        <p:tgtEl>
                                          <p:spTgt spid="7">
                                            <p:graphicEl>
                                              <a:dgm id="{99ABAD19-B622-4BCF-8BD2-71CB42345C47}"/>
                                            </p:graphicEl>
                                          </p:spTgt>
                                        </p:tgtEl>
                                      </p:cBhvr>
                                    </p:animEffect>
                                    <p:set>
                                      <p:cBhvr>
                                        <p:cTn id="187" dur="1" fill="hold">
                                          <p:stCondLst>
                                            <p:cond delay="499"/>
                                          </p:stCondLst>
                                        </p:cTn>
                                        <p:tgtEl>
                                          <p:spTgt spid="7">
                                            <p:graphicEl>
                                              <a:dgm id="{99ABAD19-B622-4BCF-8BD2-71CB42345C47}"/>
                                            </p:graphicEl>
                                          </p:spTgt>
                                        </p:tgtEl>
                                        <p:attrNameLst>
                                          <p:attrName>style.visibility</p:attrName>
                                        </p:attrNameLst>
                                      </p:cBhvr>
                                      <p:to>
                                        <p:strVal val="hidden"/>
                                      </p:to>
                                    </p:set>
                                  </p:childTnLst>
                                </p:cTn>
                              </p:par>
                            </p:childTnLst>
                          </p:cTn>
                        </p:par>
                        <p:par>
                          <p:cTn id="188" fill="hold">
                            <p:stCondLst>
                              <p:cond delay="76500"/>
                            </p:stCondLst>
                            <p:childTnLst>
                              <p:par>
                                <p:cTn id="189" presetID="9" presetClass="exit" presetSubtype="0" fill="hold" grpId="1" nodeType="afterEffect">
                                  <p:stCondLst>
                                    <p:cond delay="0"/>
                                  </p:stCondLst>
                                  <p:childTnLst>
                                    <p:animEffect transition="out" filter="dissolve">
                                      <p:cBhvr>
                                        <p:cTn id="190" dur="500"/>
                                        <p:tgtEl>
                                          <p:spTgt spid="7">
                                            <p:graphicEl>
                                              <a:dgm id="{5016DA14-9194-4A93-898B-17DE3B68F12F}"/>
                                            </p:graphicEl>
                                          </p:spTgt>
                                        </p:tgtEl>
                                      </p:cBhvr>
                                    </p:animEffect>
                                    <p:set>
                                      <p:cBhvr>
                                        <p:cTn id="191" dur="1" fill="hold">
                                          <p:stCondLst>
                                            <p:cond delay="499"/>
                                          </p:stCondLst>
                                        </p:cTn>
                                        <p:tgtEl>
                                          <p:spTgt spid="7">
                                            <p:graphicEl>
                                              <a:dgm id="{5016DA14-9194-4A93-898B-17DE3B68F12F}"/>
                                            </p:graphicEl>
                                          </p:spTgt>
                                        </p:tgtEl>
                                        <p:attrNameLst>
                                          <p:attrName>style.visibility</p:attrName>
                                        </p:attrNameLst>
                                      </p:cBhvr>
                                      <p:to>
                                        <p:strVal val="hidden"/>
                                      </p:to>
                                    </p:set>
                                  </p:childTnLst>
                                </p:cTn>
                              </p:par>
                            </p:childTnLst>
                          </p:cTn>
                        </p:par>
                        <p:par>
                          <p:cTn id="192" fill="hold">
                            <p:stCondLst>
                              <p:cond delay="77000"/>
                            </p:stCondLst>
                            <p:childTnLst>
                              <p:par>
                                <p:cTn id="193" presetID="9" presetClass="exit" presetSubtype="0" fill="hold" grpId="1" nodeType="afterEffect">
                                  <p:stCondLst>
                                    <p:cond delay="0"/>
                                  </p:stCondLst>
                                  <p:childTnLst>
                                    <p:animEffect transition="out" filter="dissolve">
                                      <p:cBhvr>
                                        <p:cTn id="194" dur="500"/>
                                        <p:tgtEl>
                                          <p:spTgt spid="7">
                                            <p:graphicEl>
                                              <a:dgm id="{E6CDC335-A545-4CE4-A7DA-D925196F5A41}"/>
                                            </p:graphicEl>
                                          </p:spTgt>
                                        </p:tgtEl>
                                      </p:cBhvr>
                                    </p:animEffect>
                                    <p:set>
                                      <p:cBhvr>
                                        <p:cTn id="195" dur="1" fill="hold">
                                          <p:stCondLst>
                                            <p:cond delay="499"/>
                                          </p:stCondLst>
                                        </p:cTn>
                                        <p:tgtEl>
                                          <p:spTgt spid="7">
                                            <p:graphicEl>
                                              <a:dgm id="{E6CDC335-A545-4CE4-A7DA-D925196F5A41}"/>
                                            </p:graphicEl>
                                          </p:spTgt>
                                        </p:tgtEl>
                                        <p:attrNameLst>
                                          <p:attrName>style.visibility</p:attrName>
                                        </p:attrNameLst>
                                      </p:cBhvr>
                                      <p:to>
                                        <p:strVal val="hidden"/>
                                      </p:to>
                                    </p:set>
                                  </p:childTnLst>
                                </p:cTn>
                              </p:par>
                            </p:childTnLst>
                          </p:cTn>
                        </p:par>
                        <p:par>
                          <p:cTn id="196" fill="hold">
                            <p:stCondLst>
                              <p:cond delay="77500"/>
                            </p:stCondLst>
                            <p:childTnLst>
                              <p:par>
                                <p:cTn id="197" presetID="9" presetClass="exit" presetSubtype="0" fill="hold" grpId="1" nodeType="afterEffect">
                                  <p:stCondLst>
                                    <p:cond delay="0"/>
                                  </p:stCondLst>
                                  <p:childTnLst>
                                    <p:animEffect transition="out" filter="dissolve">
                                      <p:cBhvr>
                                        <p:cTn id="198" dur="500"/>
                                        <p:tgtEl>
                                          <p:spTgt spid="7">
                                            <p:graphicEl>
                                              <a:dgm id="{6845817E-48C4-4404-B2A9-828F71811A41}"/>
                                            </p:graphicEl>
                                          </p:spTgt>
                                        </p:tgtEl>
                                      </p:cBhvr>
                                    </p:animEffect>
                                    <p:set>
                                      <p:cBhvr>
                                        <p:cTn id="199" dur="1" fill="hold">
                                          <p:stCondLst>
                                            <p:cond delay="499"/>
                                          </p:stCondLst>
                                        </p:cTn>
                                        <p:tgtEl>
                                          <p:spTgt spid="7">
                                            <p:graphicEl>
                                              <a:dgm id="{6845817E-48C4-4404-B2A9-828F71811A41}"/>
                                            </p:graphicEl>
                                          </p:spTgt>
                                        </p:tgtEl>
                                        <p:attrNameLst>
                                          <p:attrName>style.visibility</p:attrName>
                                        </p:attrNameLst>
                                      </p:cBhvr>
                                      <p:to>
                                        <p:strVal val="hidden"/>
                                      </p:to>
                                    </p:set>
                                  </p:childTnLst>
                                </p:cTn>
                              </p:par>
                            </p:childTnLst>
                          </p:cTn>
                        </p:par>
                        <p:par>
                          <p:cTn id="200" fill="hold">
                            <p:stCondLst>
                              <p:cond delay="78000"/>
                            </p:stCondLst>
                            <p:childTnLst>
                              <p:par>
                                <p:cTn id="201" presetID="9" presetClass="exit" presetSubtype="0" fill="hold" grpId="1" nodeType="afterEffect">
                                  <p:stCondLst>
                                    <p:cond delay="0"/>
                                  </p:stCondLst>
                                  <p:childTnLst>
                                    <p:animEffect transition="out" filter="dissolve">
                                      <p:cBhvr>
                                        <p:cTn id="202" dur="500"/>
                                        <p:tgtEl>
                                          <p:spTgt spid="7">
                                            <p:graphicEl>
                                              <a:dgm id="{1687E2C7-6186-4708-B6E9-E636B5F30991}"/>
                                            </p:graphicEl>
                                          </p:spTgt>
                                        </p:tgtEl>
                                      </p:cBhvr>
                                    </p:animEffect>
                                    <p:set>
                                      <p:cBhvr>
                                        <p:cTn id="203" dur="1" fill="hold">
                                          <p:stCondLst>
                                            <p:cond delay="499"/>
                                          </p:stCondLst>
                                        </p:cTn>
                                        <p:tgtEl>
                                          <p:spTgt spid="7">
                                            <p:graphicEl>
                                              <a:dgm id="{1687E2C7-6186-4708-B6E9-E636B5F30991}"/>
                                            </p:graphicEl>
                                          </p:spTgt>
                                        </p:tgtEl>
                                        <p:attrNameLst>
                                          <p:attrName>style.visibility</p:attrName>
                                        </p:attrNameLst>
                                      </p:cBhvr>
                                      <p:to>
                                        <p:strVal val="hidden"/>
                                      </p:to>
                                    </p:set>
                                  </p:childTnLst>
                                </p:cTn>
                              </p:par>
                            </p:childTnLst>
                          </p:cTn>
                        </p:par>
                        <p:par>
                          <p:cTn id="204" fill="hold">
                            <p:stCondLst>
                              <p:cond delay="78500"/>
                            </p:stCondLst>
                            <p:childTnLst>
                              <p:par>
                                <p:cTn id="205" presetID="9" presetClass="exit" presetSubtype="0" fill="hold" grpId="1" nodeType="afterEffect">
                                  <p:stCondLst>
                                    <p:cond delay="0"/>
                                  </p:stCondLst>
                                  <p:childTnLst>
                                    <p:animEffect transition="out" filter="dissolve">
                                      <p:cBhvr>
                                        <p:cTn id="206" dur="500"/>
                                        <p:tgtEl>
                                          <p:spTgt spid="7">
                                            <p:graphicEl>
                                              <a:dgm id="{6BD2B276-82EF-4D9D-A56F-528A013C5263}"/>
                                            </p:graphicEl>
                                          </p:spTgt>
                                        </p:tgtEl>
                                      </p:cBhvr>
                                    </p:animEffect>
                                    <p:set>
                                      <p:cBhvr>
                                        <p:cTn id="207" dur="1" fill="hold">
                                          <p:stCondLst>
                                            <p:cond delay="499"/>
                                          </p:stCondLst>
                                        </p:cTn>
                                        <p:tgtEl>
                                          <p:spTgt spid="7">
                                            <p:graphicEl>
                                              <a:dgm id="{6BD2B276-82EF-4D9D-A56F-528A013C5263}"/>
                                            </p:graphicEl>
                                          </p:spTgt>
                                        </p:tgtEl>
                                        <p:attrNameLst>
                                          <p:attrName>style.visibility</p:attrName>
                                        </p:attrNameLst>
                                      </p:cBhvr>
                                      <p:to>
                                        <p:strVal val="hidden"/>
                                      </p:to>
                                    </p:set>
                                  </p:childTnLst>
                                </p:cTn>
                              </p:par>
                            </p:childTnLst>
                          </p:cTn>
                        </p:par>
                        <p:par>
                          <p:cTn id="208" fill="hold">
                            <p:stCondLst>
                              <p:cond delay="79000"/>
                            </p:stCondLst>
                            <p:childTnLst>
                              <p:par>
                                <p:cTn id="209" presetID="9" presetClass="exit" presetSubtype="0" fill="hold" grpId="1" nodeType="afterEffect">
                                  <p:stCondLst>
                                    <p:cond delay="0"/>
                                  </p:stCondLst>
                                  <p:childTnLst>
                                    <p:animEffect transition="out" filter="dissolve">
                                      <p:cBhvr>
                                        <p:cTn id="210" dur="500"/>
                                        <p:tgtEl>
                                          <p:spTgt spid="7">
                                            <p:graphicEl>
                                              <a:dgm id="{7853772C-9248-4BB4-84EB-D56FDE61BE44}"/>
                                            </p:graphicEl>
                                          </p:spTgt>
                                        </p:tgtEl>
                                      </p:cBhvr>
                                    </p:animEffect>
                                    <p:set>
                                      <p:cBhvr>
                                        <p:cTn id="211" dur="1" fill="hold">
                                          <p:stCondLst>
                                            <p:cond delay="499"/>
                                          </p:stCondLst>
                                        </p:cTn>
                                        <p:tgtEl>
                                          <p:spTgt spid="7">
                                            <p:graphicEl>
                                              <a:dgm id="{7853772C-9248-4BB4-84EB-D56FDE61BE44}"/>
                                            </p:graphicEl>
                                          </p:spTgt>
                                        </p:tgtEl>
                                        <p:attrNameLst>
                                          <p:attrName>style.visibility</p:attrName>
                                        </p:attrNameLst>
                                      </p:cBhvr>
                                      <p:to>
                                        <p:strVal val="hidden"/>
                                      </p:to>
                                    </p:set>
                                  </p:childTnLst>
                                </p:cTn>
                              </p:par>
                            </p:childTnLst>
                          </p:cTn>
                        </p:par>
                        <p:par>
                          <p:cTn id="212" fill="hold">
                            <p:stCondLst>
                              <p:cond delay="79500"/>
                            </p:stCondLst>
                            <p:childTnLst>
                              <p:par>
                                <p:cTn id="213" presetID="9" presetClass="exit" presetSubtype="0" fill="hold" grpId="1" nodeType="afterEffect">
                                  <p:stCondLst>
                                    <p:cond delay="0"/>
                                  </p:stCondLst>
                                  <p:childTnLst>
                                    <p:animEffect transition="out" filter="dissolve">
                                      <p:cBhvr>
                                        <p:cTn id="214" dur="500"/>
                                        <p:tgtEl>
                                          <p:spTgt spid="7">
                                            <p:graphicEl>
                                              <a:dgm id="{F0171613-ABBF-4B01-91BC-F842977C0276}"/>
                                            </p:graphicEl>
                                          </p:spTgt>
                                        </p:tgtEl>
                                      </p:cBhvr>
                                    </p:animEffect>
                                    <p:set>
                                      <p:cBhvr>
                                        <p:cTn id="215" dur="1" fill="hold">
                                          <p:stCondLst>
                                            <p:cond delay="499"/>
                                          </p:stCondLst>
                                        </p:cTn>
                                        <p:tgtEl>
                                          <p:spTgt spid="7">
                                            <p:graphicEl>
                                              <a:dgm id="{F0171613-ABBF-4B01-91BC-F842977C0276}"/>
                                            </p:graphicEl>
                                          </p:spTgt>
                                        </p:tgtEl>
                                        <p:attrNameLst>
                                          <p:attrName>style.visibility</p:attrName>
                                        </p:attrNameLst>
                                      </p:cBhvr>
                                      <p:to>
                                        <p:strVal val="hidden"/>
                                      </p:to>
                                    </p:set>
                                  </p:childTnLst>
                                </p:cTn>
                              </p:par>
                            </p:childTnLst>
                          </p:cTn>
                        </p:par>
                        <p:par>
                          <p:cTn id="216" fill="hold">
                            <p:stCondLst>
                              <p:cond delay="80000"/>
                            </p:stCondLst>
                            <p:childTnLst>
                              <p:par>
                                <p:cTn id="217" presetID="9" presetClass="exit" presetSubtype="0" fill="hold" grpId="1" nodeType="afterEffect">
                                  <p:stCondLst>
                                    <p:cond delay="0"/>
                                  </p:stCondLst>
                                  <p:childTnLst>
                                    <p:animEffect transition="out" filter="dissolve">
                                      <p:cBhvr>
                                        <p:cTn id="218" dur="500"/>
                                        <p:tgtEl>
                                          <p:spTgt spid="7">
                                            <p:graphicEl>
                                              <a:dgm id="{2D08C3EF-E021-45FB-ACD2-8C7F3D5F8393}"/>
                                            </p:graphicEl>
                                          </p:spTgt>
                                        </p:tgtEl>
                                      </p:cBhvr>
                                    </p:animEffect>
                                    <p:set>
                                      <p:cBhvr>
                                        <p:cTn id="219" dur="1" fill="hold">
                                          <p:stCondLst>
                                            <p:cond delay="499"/>
                                          </p:stCondLst>
                                        </p:cTn>
                                        <p:tgtEl>
                                          <p:spTgt spid="7">
                                            <p:graphicEl>
                                              <a:dgm id="{2D08C3EF-E021-45FB-ACD2-8C7F3D5F8393}"/>
                                            </p:graphicEl>
                                          </p:spTgt>
                                        </p:tgtEl>
                                        <p:attrNameLst>
                                          <p:attrName>style.visibility</p:attrName>
                                        </p:attrNameLst>
                                      </p:cBhvr>
                                      <p:to>
                                        <p:strVal val="hidden"/>
                                      </p:to>
                                    </p:set>
                                  </p:childTnLst>
                                </p:cTn>
                              </p:par>
                            </p:childTnLst>
                          </p:cTn>
                        </p:par>
                        <p:par>
                          <p:cTn id="220" fill="hold">
                            <p:stCondLst>
                              <p:cond delay="80500"/>
                            </p:stCondLst>
                            <p:childTnLst>
                              <p:par>
                                <p:cTn id="221" presetID="9" presetClass="exit" presetSubtype="0" fill="hold" grpId="1" nodeType="afterEffect">
                                  <p:stCondLst>
                                    <p:cond delay="0"/>
                                  </p:stCondLst>
                                  <p:childTnLst>
                                    <p:animEffect transition="out" filter="dissolve">
                                      <p:cBhvr>
                                        <p:cTn id="222" dur="500"/>
                                        <p:tgtEl>
                                          <p:spTgt spid="7">
                                            <p:graphicEl>
                                              <a:dgm id="{5716A78A-84D7-4783-B8BB-C629CCEB4CE2}"/>
                                            </p:graphicEl>
                                          </p:spTgt>
                                        </p:tgtEl>
                                      </p:cBhvr>
                                    </p:animEffect>
                                    <p:set>
                                      <p:cBhvr>
                                        <p:cTn id="223" dur="1" fill="hold">
                                          <p:stCondLst>
                                            <p:cond delay="499"/>
                                          </p:stCondLst>
                                        </p:cTn>
                                        <p:tgtEl>
                                          <p:spTgt spid="7">
                                            <p:graphicEl>
                                              <a:dgm id="{5716A78A-84D7-4783-B8BB-C629CCEB4CE2}"/>
                                            </p:graphicEl>
                                          </p:spTgt>
                                        </p:tgtEl>
                                        <p:attrNameLst>
                                          <p:attrName>style.visibility</p:attrName>
                                        </p:attrNameLst>
                                      </p:cBhvr>
                                      <p:to>
                                        <p:strVal val="hidden"/>
                                      </p:to>
                                    </p:set>
                                  </p:childTnLst>
                                </p:cTn>
                              </p:par>
                            </p:childTnLst>
                          </p:cTn>
                        </p:par>
                        <p:par>
                          <p:cTn id="224" fill="hold">
                            <p:stCondLst>
                              <p:cond delay="81000"/>
                            </p:stCondLst>
                            <p:childTnLst>
                              <p:par>
                                <p:cTn id="225" presetID="9" presetClass="exit" presetSubtype="0" fill="hold" grpId="1" nodeType="afterEffect">
                                  <p:stCondLst>
                                    <p:cond delay="0"/>
                                  </p:stCondLst>
                                  <p:childTnLst>
                                    <p:animEffect transition="out" filter="dissolve">
                                      <p:cBhvr>
                                        <p:cTn id="226" dur="500"/>
                                        <p:tgtEl>
                                          <p:spTgt spid="7">
                                            <p:graphicEl>
                                              <a:dgm id="{EA054FF8-9DA5-44E2-AC30-D55CDDEC7859}"/>
                                            </p:graphicEl>
                                          </p:spTgt>
                                        </p:tgtEl>
                                      </p:cBhvr>
                                    </p:animEffect>
                                    <p:set>
                                      <p:cBhvr>
                                        <p:cTn id="227" dur="1" fill="hold">
                                          <p:stCondLst>
                                            <p:cond delay="499"/>
                                          </p:stCondLst>
                                        </p:cTn>
                                        <p:tgtEl>
                                          <p:spTgt spid="7">
                                            <p:graphicEl>
                                              <a:dgm id="{EA054FF8-9DA5-44E2-AC30-D55CDDEC7859}"/>
                                            </p:graphicEl>
                                          </p:spTgt>
                                        </p:tgtEl>
                                        <p:attrNameLst>
                                          <p:attrName>style.visibility</p:attrName>
                                        </p:attrNameLst>
                                      </p:cBhvr>
                                      <p:to>
                                        <p:strVal val="hidden"/>
                                      </p:to>
                                    </p:set>
                                  </p:childTnLst>
                                </p:cTn>
                              </p:par>
                            </p:childTnLst>
                          </p:cTn>
                        </p:par>
                        <p:par>
                          <p:cTn id="228" fill="hold">
                            <p:stCondLst>
                              <p:cond delay="81500"/>
                            </p:stCondLst>
                            <p:childTnLst>
                              <p:par>
                                <p:cTn id="229" presetID="9" presetClass="exit" presetSubtype="0" fill="hold" grpId="1" nodeType="afterEffect">
                                  <p:stCondLst>
                                    <p:cond delay="0"/>
                                  </p:stCondLst>
                                  <p:childTnLst>
                                    <p:animEffect transition="out" filter="dissolve">
                                      <p:cBhvr>
                                        <p:cTn id="230" dur="500"/>
                                        <p:tgtEl>
                                          <p:spTgt spid="7">
                                            <p:graphicEl>
                                              <a:dgm id="{5CF5898A-608E-47CD-AB09-74B55623B764}"/>
                                            </p:graphicEl>
                                          </p:spTgt>
                                        </p:tgtEl>
                                      </p:cBhvr>
                                    </p:animEffect>
                                    <p:set>
                                      <p:cBhvr>
                                        <p:cTn id="231" dur="1" fill="hold">
                                          <p:stCondLst>
                                            <p:cond delay="499"/>
                                          </p:stCondLst>
                                        </p:cTn>
                                        <p:tgtEl>
                                          <p:spTgt spid="7">
                                            <p:graphicEl>
                                              <a:dgm id="{5CF5898A-608E-47CD-AB09-74B55623B764}"/>
                                            </p:graphicEl>
                                          </p:spTgt>
                                        </p:tgtEl>
                                        <p:attrNameLst>
                                          <p:attrName>style.visibility</p:attrName>
                                        </p:attrNameLst>
                                      </p:cBhvr>
                                      <p:to>
                                        <p:strVal val="hidden"/>
                                      </p:to>
                                    </p:set>
                                  </p:childTnLst>
                                </p:cTn>
                              </p:par>
                            </p:childTnLst>
                          </p:cTn>
                        </p:par>
                        <p:par>
                          <p:cTn id="232" fill="hold">
                            <p:stCondLst>
                              <p:cond delay="82000"/>
                            </p:stCondLst>
                            <p:childTnLst>
                              <p:par>
                                <p:cTn id="233" presetID="9" presetClass="exit" presetSubtype="0" fill="hold" grpId="1" nodeType="afterEffect">
                                  <p:stCondLst>
                                    <p:cond delay="0"/>
                                  </p:stCondLst>
                                  <p:childTnLst>
                                    <p:animEffect transition="out" filter="dissolv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childTnLst>
                          </p:cTn>
                        </p:par>
                        <p:par>
                          <p:cTn id="236" fill="hold">
                            <p:stCondLst>
                              <p:cond delay="82500"/>
                            </p:stCondLst>
                            <p:childTnLst>
                              <p:par>
                                <p:cTn id="237" presetID="63" presetClass="path" presetSubtype="0" accel="50000" decel="50000" fill="hold" nodeType="afterEffect">
                                  <p:stCondLst>
                                    <p:cond delay="2000"/>
                                  </p:stCondLst>
                                  <p:childTnLst>
                                    <p:animMotion origin="layout" path="M 1.38889E-6 4.07407E-6 L 0.32465 0.32801 " pathEditMode="relative" rAng="0" ptsTypes="AA">
                                      <p:cBhvr>
                                        <p:cTn id="238" dur="2000" fill="hold"/>
                                        <p:tgtEl>
                                          <p:spTgt spid="9"/>
                                        </p:tgtEl>
                                        <p:attrNameLst>
                                          <p:attrName>ppt_x</p:attrName>
                                          <p:attrName>ppt_y</p:attrName>
                                        </p:attrNameLst>
                                      </p:cBhvr>
                                      <p:rCtr x="16200" y="16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p:bldSub>
      </p:bldGraphic>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35361" y="1556792"/>
          <a:ext cx="11617291"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D01071C5-CB17-4217-9D7B-9A6A1AA68E98}"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21</a:t>
            </a:fld>
            <a:endParaRPr lang="ar-IQ" dirty="0">
              <a:solidFill>
                <a:prstClr val="black">
                  <a:tint val="75000"/>
                </a:prstClr>
              </a:solidFill>
            </a:endParaRPr>
          </a:p>
        </p:txBody>
      </p:sp>
      <p:sp>
        <p:nvSpPr>
          <p:cNvPr id="8" name="Title 1"/>
          <p:cNvSpPr>
            <a:spLocks noGrp="1"/>
          </p:cNvSpPr>
          <p:nvPr>
            <p:ph type="title"/>
          </p:nvPr>
        </p:nvSpPr>
        <p:spPr>
          <a:xfrm>
            <a:off x="609600" y="197768"/>
            <a:ext cx="11247040" cy="782960"/>
          </a:xfrm>
        </p:spPr>
        <p:txBody>
          <a:bodyPr>
            <a:noAutofit/>
          </a:bodyPr>
          <a:lstStyle/>
          <a:p>
            <a:r>
              <a:rPr lang="en-AU" sz="3200" dirty="0" smtClean="0">
                <a:solidFill>
                  <a:srgbClr val="FFFF00"/>
                </a:solidFill>
              </a:rPr>
              <a:t>(1) </a:t>
            </a:r>
            <a:r>
              <a:rPr lang="en-AU" sz="3200" u="sng" dirty="0" smtClean="0">
                <a:solidFill>
                  <a:srgbClr val="FFFF00"/>
                </a:solidFill>
              </a:rPr>
              <a:t>Transfer and reception of biopsy specimens</a:t>
            </a:r>
            <a:endParaRPr lang="ar-IQ" sz="3200" dirty="0">
              <a:solidFill>
                <a:srgbClr val="FFFF00"/>
              </a:solidFill>
            </a:endParaRPr>
          </a:p>
        </p:txBody>
      </p:sp>
    </p:spTree>
    <p:extLst>
      <p:ext uri="{BB962C8B-B14F-4D97-AF65-F5344CB8AC3E}">
        <p14:creationId xmlns:p14="http://schemas.microsoft.com/office/powerpoint/2010/main" val="42946602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graphicEl>
                                              <a:dgm id="{3528DD5D-4E61-4AA5-9BED-6F232EF8C64A}"/>
                                            </p:graphicEl>
                                          </p:spTgt>
                                        </p:tgtEl>
                                        <p:attrNameLst>
                                          <p:attrName>style.visibility</p:attrName>
                                        </p:attrNameLst>
                                      </p:cBhvr>
                                      <p:to>
                                        <p:strVal val="visible"/>
                                      </p:to>
                                    </p:set>
                                    <p:animEffect transition="in" filter="fade">
                                      <p:cBhvr>
                                        <p:cTn id="7" dur="1000"/>
                                        <p:tgtEl>
                                          <p:spTgt spid="7">
                                            <p:graphicEl>
                                              <a:dgm id="{3528DD5D-4E61-4AA5-9BED-6F232EF8C64A}"/>
                                            </p:graphicEl>
                                          </p:spTgt>
                                        </p:tgtEl>
                                      </p:cBhvr>
                                    </p:animEffect>
                                    <p:anim calcmode="lin" valueType="num">
                                      <p:cBhvr>
                                        <p:cTn id="8" dur="1000" fill="hold"/>
                                        <p:tgtEl>
                                          <p:spTgt spid="7">
                                            <p:graphicEl>
                                              <a:dgm id="{3528DD5D-4E61-4AA5-9BED-6F232EF8C64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7">
                                            <p:graphicEl>
                                              <a:dgm id="{3528DD5D-4E61-4AA5-9BED-6F232EF8C64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graphicEl>
                                              <a:dgm id="{3528DD5D-4E61-4AA5-9BED-6F232EF8C64A}"/>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graphicEl>
                                              <a:dgm id="{43E32534-6155-428C-906A-DE81D8B8C062}"/>
                                            </p:graphicEl>
                                          </p:spTgt>
                                        </p:tgtEl>
                                        <p:attrNameLst>
                                          <p:attrName>style.visibility</p:attrName>
                                        </p:attrNameLst>
                                      </p:cBhvr>
                                      <p:to>
                                        <p:strVal val="visible"/>
                                      </p:to>
                                    </p:set>
                                    <p:animEffect transition="in" filter="fade">
                                      <p:cBhvr>
                                        <p:cTn id="13" dur="1000"/>
                                        <p:tgtEl>
                                          <p:spTgt spid="7">
                                            <p:graphicEl>
                                              <a:dgm id="{43E32534-6155-428C-906A-DE81D8B8C062}"/>
                                            </p:graphicEl>
                                          </p:spTgt>
                                        </p:tgtEl>
                                      </p:cBhvr>
                                    </p:animEffect>
                                    <p:anim calcmode="lin" valueType="num">
                                      <p:cBhvr>
                                        <p:cTn id="14" dur="1000" fill="hold"/>
                                        <p:tgtEl>
                                          <p:spTgt spid="7">
                                            <p:graphicEl>
                                              <a:dgm id="{43E32534-6155-428C-906A-DE81D8B8C062}"/>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graphicEl>
                                              <a:dgm id="{43E32534-6155-428C-906A-DE81D8B8C062}"/>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graphicEl>
                                              <a:dgm id="{43E32534-6155-428C-906A-DE81D8B8C062}"/>
                                            </p:graphic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graphicEl>
                                              <a:dgm id="{567E1F9A-C0AE-4226-AFB8-3EEDFC2F5992}"/>
                                            </p:graphicEl>
                                          </p:spTgt>
                                        </p:tgtEl>
                                        <p:attrNameLst>
                                          <p:attrName>style.visibility</p:attrName>
                                        </p:attrNameLst>
                                      </p:cBhvr>
                                      <p:to>
                                        <p:strVal val="visible"/>
                                      </p:to>
                                    </p:set>
                                    <p:animEffect transition="in" filter="fade">
                                      <p:cBhvr>
                                        <p:cTn id="21" dur="1000"/>
                                        <p:tgtEl>
                                          <p:spTgt spid="7">
                                            <p:graphicEl>
                                              <a:dgm id="{567E1F9A-C0AE-4226-AFB8-3EEDFC2F5992}"/>
                                            </p:graphicEl>
                                          </p:spTgt>
                                        </p:tgtEl>
                                      </p:cBhvr>
                                    </p:animEffect>
                                    <p:anim calcmode="lin" valueType="num">
                                      <p:cBhvr>
                                        <p:cTn id="22" dur="1000" fill="hold"/>
                                        <p:tgtEl>
                                          <p:spTgt spid="7">
                                            <p:graphicEl>
                                              <a:dgm id="{567E1F9A-C0AE-4226-AFB8-3EEDFC2F5992}"/>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7">
                                            <p:graphicEl>
                                              <a:dgm id="{567E1F9A-C0AE-4226-AFB8-3EEDFC2F5992}"/>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graphicEl>
                                              <a:dgm id="{567E1F9A-C0AE-4226-AFB8-3EEDFC2F5992}"/>
                                            </p:graphic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
                                            <p:graphicEl>
                                              <a:dgm id="{E5B96DC5-19D0-45A6-A572-2CE1207E7492}"/>
                                            </p:graphicEl>
                                          </p:spTgt>
                                        </p:tgtEl>
                                        <p:attrNameLst>
                                          <p:attrName>style.visibility</p:attrName>
                                        </p:attrNameLst>
                                      </p:cBhvr>
                                      <p:to>
                                        <p:strVal val="visible"/>
                                      </p:to>
                                    </p:set>
                                    <p:animEffect transition="in" filter="fade">
                                      <p:cBhvr>
                                        <p:cTn id="27" dur="1000"/>
                                        <p:tgtEl>
                                          <p:spTgt spid="7">
                                            <p:graphicEl>
                                              <a:dgm id="{E5B96DC5-19D0-45A6-A572-2CE1207E7492}"/>
                                            </p:graphicEl>
                                          </p:spTgt>
                                        </p:tgtEl>
                                      </p:cBhvr>
                                    </p:animEffect>
                                    <p:anim calcmode="lin" valueType="num">
                                      <p:cBhvr>
                                        <p:cTn id="28" dur="1000" fill="hold"/>
                                        <p:tgtEl>
                                          <p:spTgt spid="7">
                                            <p:graphicEl>
                                              <a:dgm id="{E5B96DC5-19D0-45A6-A572-2CE1207E7492}"/>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7">
                                            <p:graphicEl>
                                              <a:dgm id="{E5B96DC5-19D0-45A6-A572-2CE1207E7492}"/>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graphicEl>
                                              <a:dgm id="{E5B96DC5-19D0-45A6-A572-2CE1207E7492}"/>
                                            </p:graphic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graphicEl>
                                              <a:dgm id="{63796356-BD91-43C9-BA9B-DC99F2F90BFA}"/>
                                            </p:graphicEl>
                                          </p:spTgt>
                                        </p:tgtEl>
                                        <p:attrNameLst>
                                          <p:attrName>style.visibility</p:attrName>
                                        </p:attrNameLst>
                                      </p:cBhvr>
                                      <p:to>
                                        <p:strVal val="visible"/>
                                      </p:to>
                                    </p:set>
                                    <p:animEffect transition="in" filter="fade">
                                      <p:cBhvr>
                                        <p:cTn id="35" dur="1000"/>
                                        <p:tgtEl>
                                          <p:spTgt spid="7">
                                            <p:graphicEl>
                                              <a:dgm id="{63796356-BD91-43C9-BA9B-DC99F2F90BFA}"/>
                                            </p:graphicEl>
                                          </p:spTgt>
                                        </p:tgtEl>
                                      </p:cBhvr>
                                    </p:animEffect>
                                    <p:anim calcmode="lin" valueType="num">
                                      <p:cBhvr>
                                        <p:cTn id="36" dur="1000" fill="hold"/>
                                        <p:tgtEl>
                                          <p:spTgt spid="7">
                                            <p:graphicEl>
                                              <a:dgm id="{63796356-BD91-43C9-BA9B-DC99F2F90BFA}"/>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7">
                                            <p:graphicEl>
                                              <a:dgm id="{63796356-BD91-43C9-BA9B-DC99F2F90BFA}"/>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graphicEl>
                                              <a:dgm id="{63796356-BD91-43C9-BA9B-DC99F2F90BFA}"/>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7">
                                            <p:graphicEl>
                                              <a:dgm id="{5F4743D5-1BB0-4039-8FB9-0B0337006C82}"/>
                                            </p:graphicEl>
                                          </p:spTgt>
                                        </p:tgtEl>
                                        <p:attrNameLst>
                                          <p:attrName>style.visibility</p:attrName>
                                        </p:attrNameLst>
                                      </p:cBhvr>
                                      <p:to>
                                        <p:strVal val="visible"/>
                                      </p:to>
                                    </p:set>
                                    <p:animEffect transition="in" filter="fade">
                                      <p:cBhvr>
                                        <p:cTn id="41" dur="1000"/>
                                        <p:tgtEl>
                                          <p:spTgt spid="7">
                                            <p:graphicEl>
                                              <a:dgm id="{5F4743D5-1BB0-4039-8FB9-0B0337006C82}"/>
                                            </p:graphicEl>
                                          </p:spTgt>
                                        </p:tgtEl>
                                      </p:cBhvr>
                                    </p:animEffect>
                                    <p:anim calcmode="lin" valueType="num">
                                      <p:cBhvr>
                                        <p:cTn id="42" dur="1000" fill="hold"/>
                                        <p:tgtEl>
                                          <p:spTgt spid="7">
                                            <p:graphicEl>
                                              <a:dgm id="{5F4743D5-1BB0-4039-8FB9-0B0337006C82}"/>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7">
                                            <p:graphicEl>
                                              <a:dgm id="{5F4743D5-1BB0-4039-8FB9-0B0337006C82}"/>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
                                            <p:graphicEl>
                                              <a:dgm id="{5F4743D5-1BB0-4039-8FB9-0B0337006C82}"/>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275CDD-55B7-4427-8A27-B2E6ACED2C9F}"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22</a:t>
            </a:fld>
            <a:endParaRPr lang="ar-IQ" dirty="0">
              <a:solidFill>
                <a:prstClr val="black">
                  <a:tint val="75000"/>
                </a:prstClr>
              </a:solidFill>
            </a:endParaRPr>
          </a:p>
        </p:txBody>
      </p:sp>
      <p:grpSp>
        <p:nvGrpSpPr>
          <p:cNvPr id="9" name="Group 8"/>
          <p:cNvGrpSpPr/>
          <p:nvPr/>
        </p:nvGrpSpPr>
        <p:grpSpPr>
          <a:xfrm>
            <a:off x="2653217" y="2799057"/>
            <a:ext cx="7725497" cy="1259891"/>
            <a:chOff x="1774395" y="2327"/>
            <a:chExt cx="5794123" cy="1259891"/>
          </a:xfrm>
          <a:scene3d>
            <a:camera prst="orthographicFront"/>
            <a:lightRig rig="flat" dir="t"/>
          </a:scene3d>
        </p:grpSpPr>
        <p:sp>
          <p:nvSpPr>
            <p:cNvPr id="11" name="Pentagon 10"/>
            <p:cNvSpPr/>
            <p:nvPr/>
          </p:nvSpPr>
          <p:spPr>
            <a:xfrm rot="10800000">
              <a:off x="1774395" y="2327"/>
              <a:ext cx="5794123" cy="1259891"/>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Pentagon 4"/>
            <p:cNvSpPr/>
            <p:nvPr/>
          </p:nvSpPr>
          <p:spPr>
            <a:xfrm rot="21600000">
              <a:off x="2089368" y="2327"/>
              <a:ext cx="5479150" cy="12598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2600" dirty="0" smtClean="0">
                  <a:solidFill>
                    <a:prstClr val="white"/>
                  </a:solidFill>
                </a:rPr>
                <a:t>Proper handling and transfer of biopsy specimens to the laboratory</a:t>
              </a:r>
              <a:endParaRPr lang="ar-IQ" sz="2600" dirty="0">
                <a:solidFill>
                  <a:prstClr val="white"/>
                </a:solidFill>
              </a:endParaRPr>
            </a:p>
          </p:txBody>
        </p:sp>
      </p:grpSp>
      <p:sp>
        <p:nvSpPr>
          <p:cNvPr id="10" name="Oval 9"/>
          <p:cNvSpPr/>
          <p:nvPr/>
        </p:nvSpPr>
        <p:spPr>
          <a:xfrm>
            <a:off x="1813289" y="2799057"/>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63193634"/>
      </p:ext>
    </p:extLst>
  </p:cSld>
  <p:clrMapOvr>
    <a:masterClrMapping/>
  </p:clrMapOvr>
  <p:transition spd="slow">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24536"/>
          </a:xfrm>
        </p:spPr>
        <p:txBody>
          <a:bodyPr/>
          <a:lstStyle/>
          <a:p>
            <a:pPr lvl="0">
              <a:buNone/>
            </a:pPr>
            <a:endParaRPr lang="en-US" dirty="0" smtClean="0">
              <a:solidFill>
                <a:srgbClr val="FFC000"/>
              </a:solidFill>
            </a:endParaRPr>
          </a:p>
          <a:p>
            <a:pPr lvl="0">
              <a:buNone/>
            </a:pPr>
            <a:r>
              <a:rPr lang="en-US" dirty="0" smtClean="0">
                <a:solidFill>
                  <a:srgbClr val="FFC000"/>
                </a:solidFill>
              </a:rPr>
              <a:t>I- Handling</a:t>
            </a:r>
          </a:p>
          <a:p>
            <a:pPr lvl="0"/>
            <a:r>
              <a:rPr lang="en-US" dirty="0" smtClean="0"/>
              <a:t>the tissue should be handled gently to prevent crushing.</a:t>
            </a:r>
          </a:p>
          <a:p>
            <a:endParaRPr lang="ar-IQ" dirty="0"/>
          </a:p>
        </p:txBody>
      </p:sp>
      <p:sp>
        <p:nvSpPr>
          <p:cNvPr id="4" name="Date Placeholder 3"/>
          <p:cNvSpPr>
            <a:spLocks noGrp="1"/>
          </p:cNvSpPr>
          <p:nvPr>
            <p:ph type="dt" sz="half" idx="10"/>
          </p:nvPr>
        </p:nvSpPr>
        <p:spPr/>
        <p:txBody>
          <a:bodyPr/>
          <a:lstStyle/>
          <a:p>
            <a:fld id="{0284B2FC-01F1-4AA9-90D9-7CD290EFD81A}"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23</a:t>
            </a:fld>
            <a:endParaRPr lang="ar-IQ" dirty="0">
              <a:solidFill>
                <a:prstClr val="black">
                  <a:tint val="75000"/>
                </a:prstClr>
              </a:solidFill>
            </a:endParaRPr>
          </a:p>
        </p:txBody>
      </p:sp>
      <p:grpSp>
        <p:nvGrpSpPr>
          <p:cNvPr id="2"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0" name="Oval 9"/>
          <p:cNvSpPr/>
          <p:nvPr/>
        </p:nvSpPr>
        <p:spPr>
          <a:xfrm>
            <a:off x="239349" y="1916832"/>
            <a:ext cx="3456384"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pic>
        <p:nvPicPr>
          <p:cNvPr id="11" name="Picture 4"/>
          <p:cNvPicPr>
            <a:picLocks noChangeAspect="1" noChangeArrowheads="1"/>
          </p:cNvPicPr>
          <p:nvPr/>
        </p:nvPicPr>
        <p:blipFill>
          <a:blip r:embed="rId2" cstate="print"/>
          <a:srcRect l="14568" t="33269" r="25635" b="27365"/>
          <a:stretch>
            <a:fillRect/>
          </a:stretch>
        </p:blipFill>
        <p:spPr bwMode="auto">
          <a:xfrm>
            <a:off x="2351620" y="3573466"/>
            <a:ext cx="7776633" cy="2879725"/>
          </a:xfrm>
          <a:prstGeom prst="rect">
            <a:avLst/>
          </a:prstGeom>
          <a:noFill/>
          <a:ln w="9525">
            <a:noFill/>
            <a:miter lim="800000"/>
            <a:headEnd/>
            <a:tailEnd/>
          </a:ln>
          <a:effectLst/>
        </p:spPr>
      </p:pic>
      <p:sp>
        <p:nvSpPr>
          <p:cNvPr id="15" name="Oval 14"/>
          <p:cNvSpPr/>
          <p:nvPr/>
        </p:nvSpPr>
        <p:spPr>
          <a:xfrm>
            <a:off x="1295469" y="188643"/>
            <a:ext cx="1679855" cy="1259891"/>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99063383"/>
      </p:ext>
    </p:extLst>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24536"/>
          </a:xfrm>
        </p:spPr>
        <p:txBody>
          <a:bodyPr/>
          <a:lstStyle/>
          <a:p>
            <a:pPr lvl="0"/>
            <a:endParaRPr lang="en-US" dirty="0" smtClean="0">
              <a:solidFill>
                <a:srgbClr val="FFC000"/>
              </a:solidFill>
            </a:endParaRPr>
          </a:p>
          <a:p>
            <a:pPr lvl="0">
              <a:buNone/>
            </a:pPr>
            <a:r>
              <a:rPr lang="en-US" dirty="0" smtClean="0">
                <a:solidFill>
                  <a:srgbClr val="FFC000"/>
                </a:solidFill>
              </a:rPr>
              <a:t>II- Fixation</a:t>
            </a:r>
            <a:r>
              <a:rPr lang="en-US" dirty="0" smtClean="0"/>
              <a:t>:</a:t>
            </a:r>
            <a:endParaRPr lang="en-US" sz="2800" dirty="0" smtClean="0"/>
          </a:p>
          <a:p>
            <a:pPr lvl="1"/>
            <a:r>
              <a:rPr lang="en-US" dirty="0"/>
              <a:t>Any tissue taken for paraffin method should be fixed with appropriate fixatives in order to prevent </a:t>
            </a:r>
            <a:r>
              <a:rPr lang="en-US" u="sng" dirty="0"/>
              <a:t>autolysis</a:t>
            </a:r>
            <a:r>
              <a:rPr lang="en-US" dirty="0"/>
              <a:t>.</a:t>
            </a:r>
          </a:p>
          <a:p>
            <a:pPr lvl="1"/>
            <a:r>
              <a:rPr lang="en-US" dirty="0"/>
              <a:t>Rapid fixation is very essential</a:t>
            </a:r>
          </a:p>
          <a:p>
            <a:pPr marL="457200" lvl="1" indent="0">
              <a:buNone/>
            </a:pPr>
            <a:endParaRPr lang="en-US" sz="2400" dirty="0" smtClean="0"/>
          </a:p>
          <a:p>
            <a:endParaRPr lang="ar-IQ" dirty="0"/>
          </a:p>
        </p:txBody>
      </p:sp>
      <p:sp>
        <p:nvSpPr>
          <p:cNvPr id="4" name="Date Placeholder 3"/>
          <p:cNvSpPr>
            <a:spLocks noGrp="1"/>
          </p:cNvSpPr>
          <p:nvPr>
            <p:ph type="dt" sz="half" idx="10"/>
          </p:nvPr>
        </p:nvSpPr>
        <p:spPr/>
        <p:txBody>
          <a:bodyPr/>
          <a:lstStyle/>
          <a:p>
            <a:fld id="{5887DC1F-4F19-4895-AB07-3627F8304072}"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24</a:t>
            </a:fld>
            <a:endParaRPr lang="ar-IQ" dirty="0">
              <a:solidFill>
                <a:prstClr val="black">
                  <a:tint val="75000"/>
                </a:prstClr>
              </a:solidFill>
            </a:endParaRPr>
          </a:p>
        </p:txBody>
      </p:sp>
      <p:grpSp>
        <p:nvGrpSpPr>
          <p:cNvPr id="11"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431370" y="1916832"/>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7" name="Oval 16"/>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pic>
        <p:nvPicPr>
          <p:cNvPr id="12" name="Picture 11" descr="hurry_to_file_bankruptcy_petitions_on_long_island_xlarge.png"/>
          <p:cNvPicPr>
            <a:picLocks noChangeAspect="1"/>
          </p:cNvPicPr>
          <p:nvPr/>
        </p:nvPicPr>
        <p:blipFill>
          <a:blip r:embed="rId3" cstate="print"/>
          <a:stretch>
            <a:fillRect/>
          </a:stretch>
        </p:blipFill>
        <p:spPr>
          <a:xfrm>
            <a:off x="8246760" y="3645027"/>
            <a:ext cx="3456384" cy="2783665"/>
          </a:xfrm>
          <a:prstGeom prst="rect">
            <a:avLst/>
          </a:prstGeom>
          <a:ln>
            <a:noFill/>
          </a:ln>
          <a:effectLst>
            <a:softEdge rad="112500"/>
          </a:effectLst>
        </p:spPr>
      </p:pic>
      <p:pic>
        <p:nvPicPr>
          <p:cNvPr id="7170" name="Picture 2" descr="http://img.medscape.com/pi/emed/ckb/clinical_procedures/197800-207575-1832t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35" y="4574037"/>
            <a:ext cx="3718604" cy="185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019953"/>
      </p:ext>
    </p:extLst>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12776"/>
            <a:ext cx="7598635" cy="4824536"/>
          </a:xfrm>
        </p:spPr>
        <p:txBody>
          <a:bodyPr>
            <a:normAutofit/>
          </a:bodyPr>
          <a:lstStyle/>
          <a:p>
            <a:pPr lvl="0"/>
            <a:endParaRPr lang="en-US" sz="4000" dirty="0" smtClean="0">
              <a:solidFill>
                <a:srgbClr val="FFC000"/>
              </a:solidFill>
            </a:endParaRPr>
          </a:p>
          <a:p>
            <a:pPr lvl="0">
              <a:buNone/>
            </a:pPr>
            <a:r>
              <a:rPr lang="en-US" sz="4000" dirty="0" smtClean="0">
                <a:solidFill>
                  <a:srgbClr val="FFC000"/>
                </a:solidFill>
              </a:rPr>
              <a:t>II- Fixation</a:t>
            </a:r>
            <a:r>
              <a:rPr lang="en-US" sz="4000" dirty="0" smtClean="0"/>
              <a:t>:</a:t>
            </a:r>
            <a:endParaRPr lang="en-US" sz="3600" dirty="0" smtClean="0"/>
          </a:p>
          <a:p>
            <a:pPr lvl="1"/>
            <a:r>
              <a:rPr lang="en-US" sz="3200" dirty="0"/>
              <a:t>Select proper fixative and adequate volume (10X the biopsy size).</a:t>
            </a:r>
          </a:p>
          <a:p>
            <a:pPr lvl="1"/>
            <a:endParaRPr lang="en-US" sz="3200" dirty="0" smtClean="0"/>
          </a:p>
          <a:p>
            <a:pPr lvl="1"/>
            <a:r>
              <a:rPr lang="en-US" sz="3200" dirty="0" smtClean="0"/>
              <a:t>The </a:t>
            </a:r>
            <a:r>
              <a:rPr lang="en-US" sz="3200" dirty="0"/>
              <a:t>biopsy that floats </a:t>
            </a:r>
            <a:r>
              <a:rPr lang="en-US" sz="3200" dirty="0" smtClean="0"/>
              <a:t>on </a:t>
            </a:r>
            <a:r>
              <a:rPr lang="en-US" sz="3200" dirty="0"/>
              <a:t>a fixative should be covered by a thick layer of gauze. </a:t>
            </a:r>
          </a:p>
          <a:p>
            <a:pPr marL="457200" lvl="1" indent="0">
              <a:buNone/>
            </a:pPr>
            <a:endParaRPr lang="en-US" sz="3200" dirty="0" smtClean="0"/>
          </a:p>
          <a:p>
            <a:endParaRPr lang="ar-IQ" sz="4000" dirty="0"/>
          </a:p>
        </p:txBody>
      </p:sp>
      <p:sp>
        <p:nvSpPr>
          <p:cNvPr id="4" name="Date Placeholder 3"/>
          <p:cNvSpPr>
            <a:spLocks noGrp="1"/>
          </p:cNvSpPr>
          <p:nvPr>
            <p:ph type="dt" sz="half" idx="10"/>
          </p:nvPr>
        </p:nvSpPr>
        <p:spPr/>
        <p:txBody>
          <a:bodyPr/>
          <a:lstStyle/>
          <a:p>
            <a:fld id="{FF8454C7-CF5E-4F37-860C-506D9834DA8A}"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25</a:t>
            </a:fld>
            <a:endParaRPr lang="ar-IQ" dirty="0">
              <a:solidFill>
                <a:prstClr val="black">
                  <a:tint val="75000"/>
                </a:prstClr>
              </a:solidFill>
            </a:endParaRPr>
          </a:p>
        </p:txBody>
      </p:sp>
      <p:grpSp>
        <p:nvGrpSpPr>
          <p:cNvPr id="11"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623393" y="2132856"/>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7" name="Oval 16"/>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pic>
        <p:nvPicPr>
          <p:cNvPr id="5122" name="Picture 2" descr="http://t2.gstatic.com/images?q=tbn:ANd9GcQjP_-tXlOUdTNCf976uqRc7dapr1gJlzffee0nRhtJy57Uajz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8" y="2492896"/>
            <a:ext cx="3351772" cy="336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41986"/>
      </p:ext>
    </p:extLst>
  </p:cSld>
  <p:clrMapOvr>
    <a:masterClrMapping/>
  </p:clrMapOvr>
  <p:transition spd="slow">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702660-F900-43D0-8B5F-076779F6E858}"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26</a:t>
            </a:fld>
            <a:endParaRPr lang="ar-IQ" dirty="0">
              <a:solidFill>
                <a:prstClr val="black">
                  <a:tint val="75000"/>
                </a:prstClr>
              </a:solidFill>
            </a:endParaRPr>
          </a:p>
        </p:txBody>
      </p:sp>
      <p:pic>
        <p:nvPicPr>
          <p:cNvPr id="8194" name="Picture 2" descr="http://radiographics.rsna.org/content/27/suppl_1/S91/F22.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04" y="548680"/>
            <a:ext cx="1081482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48788"/>
      </p:ext>
    </p:extLst>
  </p:cSld>
  <p:clrMapOvr>
    <a:masterClrMapping/>
  </p:clrMapOvr>
  <p:transition spd="slow">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24536"/>
          </a:xfrm>
        </p:spPr>
        <p:txBody>
          <a:bodyPr>
            <a:normAutofit lnSpcReduction="10000"/>
          </a:bodyPr>
          <a:lstStyle/>
          <a:p>
            <a:pPr lvl="0"/>
            <a:endParaRPr lang="en-US" sz="4000" dirty="0" smtClean="0">
              <a:solidFill>
                <a:srgbClr val="FFC000"/>
              </a:solidFill>
            </a:endParaRPr>
          </a:p>
          <a:p>
            <a:pPr lvl="0">
              <a:buNone/>
            </a:pPr>
            <a:r>
              <a:rPr lang="en-US" sz="4000" dirty="0" smtClean="0">
                <a:solidFill>
                  <a:srgbClr val="FFC000"/>
                </a:solidFill>
              </a:rPr>
              <a:t>II- Fixation</a:t>
            </a:r>
            <a:r>
              <a:rPr lang="en-US" sz="4000" dirty="0" smtClean="0"/>
              <a:t>:</a:t>
            </a:r>
            <a:endParaRPr lang="en-US" sz="3600" dirty="0" smtClean="0"/>
          </a:p>
          <a:p>
            <a:pPr lvl="1"/>
            <a:r>
              <a:rPr lang="en-US" sz="3200" dirty="0"/>
              <a:t>In cases of large, flat, heavy specimens that rest on the bottom of the containers, the gauze should be placed between the container bottom and the biopsy.</a:t>
            </a:r>
          </a:p>
          <a:p>
            <a:pPr lvl="1"/>
            <a:endParaRPr lang="en-US" sz="3200" dirty="0" smtClean="0"/>
          </a:p>
          <a:p>
            <a:pPr lvl="1"/>
            <a:r>
              <a:rPr lang="en-US" sz="3200" dirty="0" smtClean="0"/>
              <a:t>The </a:t>
            </a:r>
            <a:r>
              <a:rPr lang="en-US" sz="3200" dirty="0"/>
              <a:t>biopsy should not be frozen once it has been placed in the fixative solution, for a peculiar ice crystal distortion will result.</a:t>
            </a:r>
          </a:p>
          <a:p>
            <a:pPr marL="457200" lvl="1" indent="0">
              <a:buNone/>
            </a:pPr>
            <a:endParaRPr lang="en-US" sz="3200" dirty="0" smtClean="0"/>
          </a:p>
          <a:p>
            <a:endParaRPr lang="ar-IQ" sz="4000" dirty="0"/>
          </a:p>
        </p:txBody>
      </p:sp>
      <p:sp>
        <p:nvSpPr>
          <p:cNvPr id="4" name="Date Placeholder 3"/>
          <p:cNvSpPr>
            <a:spLocks noGrp="1"/>
          </p:cNvSpPr>
          <p:nvPr>
            <p:ph type="dt" sz="half" idx="10"/>
          </p:nvPr>
        </p:nvSpPr>
        <p:spPr/>
        <p:txBody>
          <a:bodyPr/>
          <a:lstStyle/>
          <a:p>
            <a:fld id="{C657E724-5B7B-400F-AD7E-1E766EF1DA27}"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27</a:t>
            </a:fld>
            <a:endParaRPr lang="ar-IQ" dirty="0">
              <a:solidFill>
                <a:prstClr val="black">
                  <a:tint val="75000"/>
                </a:prstClr>
              </a:solidFill>
            </a:endParaRPr>
          </a:p>
        </p:txBody>
      </p:sp>
      <p:grpSp>
        <p:nvGrpSpPr>
          <p:cNvPr id="11"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431370" y="1916832"/>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7" name="Oval 16"/>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61974152"/>
      </p:ext>
    </p:extLst>
  </p:cSld>
  <p:clrMapOvr>
    <a:masterClrMapping/>
  </p:clrMapOvr>
  <p:transition spd="slow">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24536"/>
          </a:xfrm>
        </p:spPr>
        <p:txBody>
          <a:bodyPr>
            <a:normAutofit/>
          </a:bodyPr>
          <a:lstStyle/>
          <a:p>
            <a:pPr lvl="0"/>
            <a:endParaRPr lang="en-US" sz="4000" dirty="0" smtClean="0">
              <a:solidFill>
                <a:srgbClr val="FFC000"/>
              </a:solidFill>
            </a:endParaRPr>
          </a:p>
          <a:p>
            <a:pPr lvl="0">
              <a:buNone/>
            </a:pPr>
            <a:r>
              <a:rPr lang="en-US" sz="4000" dirty="0" smtClean="0">
                <a:solidFill>
                  <a:srgbClr val="FFC000"/>
                </a:solidFill>
              </a:rPr>
              <a:t>II- Fixation</a:t>
            </a:r>
            <a:r>
              <a:rPr lang="en-US" sz="4000" dirty="0" smtClean="0"/>
              <a:t>:</a:t>
            </a:r>
            <a:endParaRPr lang="en-US" sz="3600" dirty="0" smtClean="0"/>
          </a:p>
          <a:p>
            <a:pPr lvl="1"/>
            <a:r>
              <a:rPr lang="en-US" dirty="0"/>
              <a:t>Situations that we can send the biopsy without fixative:</a:t>
            </a:r>
            <a:endParaRPr lang="en-US" sz="2400" dirty="0"/>
          </a:p>
          <a:p>
            <a:pPr lvl="2"/>
            <a:r>
              <a:rPr lang="en-US" dirty="0"/>
              <a:t>If the lab is very close to the surgery room</a:t>
            </a:r>
            <a:endParaRPr lang="en-US" sz="2000" dirty="0"/>
          </a:p>
          <a:p>
            <a:pPr lvl="2"/>
            <a:r>
              <a:rPr lang="en-US" dirty="0"/>
              <a:t>Sending the biopsy for frozen method</a:t>
            </a:r>
            <a:endParaRPr lang="en-US" sz="2000" dirty="0"/>
          </a:p>
          <a:p>
            <a:pPr lvl="2"/>
            <a:r>
              <a:rPr lang="en-US" dirty="0"/>
              <a:t>Bacteriological examination</a:t>
            </a:r>
            <a:endParaRPr lang="en-US" sz="2000" dirty="0"/>
          </a:p>
          <a:p>
            <a:pPr lvl="2"/>
            <a:r>
              <a:rPr lang="en-US" dirty="0"/>
              <a:t>Touch imprint cytological examination</a:t>
            </a:r>
            <a:endParaRPr lang="en-US" sz="2000" dirty="0"/>
          </a:p>
          <a:p>
            <a:pPr marL="457200" lvl="1" indent="0">
              <a:buNone/>
            </a:pPr>
            <a:endParaRPr lang="en-US" sz="3200" dirty="0" smtClean="0"/>
          </a:p>
          <a:p>
            <a:endParaRPr lang="ar-IQ" sz="4000" dirty="0"/>
          </a:p>
        </p:txBody>
      </p:sp>
      <p:sp>
        <p:nvSpPr>
          <p:cNvPr id="4" name="Date Placeholder 3"/>
          <p:cNvSpPr>
            <a:spLocks noGrp="1"/>
          </p:cNvSpPr>
          <p:nvPr>
            <p:ph type="dt" sz="half" idx="10"/>
          </p:nvPr>
        </p:nvSpPr>
        <p:spPr/>
        <p:txBody>
          <a:bodyPr/>
          <a:lstStyle/>
          <a:p>
            <a:fld id="{9DACEB99-4FF1-4835-93BB-276240A7199E}"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28</a:t>
            </a:fld>
            <a:endParaRPr lang="ar-IQ" dirty="0">
              <a:solidFill>
                <a:prstClr val="black">
                  <a:tint val="75000"/>
                </a:prstClr>
              </a:solidFill>
            </a:endParaRPr>
          </a:p>
        </p:txBody>
      </p:sp>
      <p:grpSp>
        <p:nvGrpSpPr>
          <p:cNvPr id="11"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623393" y="2132856"/>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7" name="Oval 16"/>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44563685"/>
      </p:ext>
    </p:extLst>
  </p:cSld>
  <p:clrMapOvr>
    <a:masterClrMapping/>
  </p:clrMapOvr>
  <p:transition spd="slow">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12776"/>
            <a:ext cx="8750763" cy="4824536"/>
          </a:xfrm>
        </p:spPr>
        <p:txBody>
          <a:bodyPr>
            <a:normAutofit/>
          </a:bodyPr>
          <a:lstStyle/>
          <a:p>
            <a:pPr lvl="0"/>
            <a:endParaRPr lang="en-US" sz="4000" dirty="0" smtClean="0">
              <a:solidFill>
                <a:srgbClr val="FFC000"/>
              </a:solidFill>
            </a:endParaRPr>
          </a:p>
          <a:p>
            <a:pPr lvl="0">
              <a:buNone/>
            </a:pPr>
            <a:r>
              <a:rPr lang="en-US" sz="4000" dirty="0" smtClean="0">
                <a:solidFill>
                  <a:srgbClr val="FFC000"/>
                </a:solidFill>
              </a:rPr>
              <a:t>II- Fixation</a:t>
            </a:r>
            <a:r>
              <a:rPr lang="en-US" sz="4000" dirty="0" smtClean="0"/>
              <a:t>:</a:t>
            </a:r>
            <a:endParaRPr lang="en-US" sz="3600" dirty="0" smtClean="0"/>
          </a:p>
          <a:p>
            <a:pPr lvl="1"/>
            <a:r>
              <a:rPr lang="en-US" dirty="0"/>
              <a:t>If delay is anticipated in the transport of the specimen to lab, or if the fixatives are not available, it is advisable to place the container in a refrigerator at </a:t>
            </a:r>
            <a:r>
              <a:rPr lang="en-US" u="sng" dirty="0">
                <a:solidFill>
                  <a:srgbClr val="FFFF00"/>
                </a:solidFill>
              </a:rPr>
              <a:t>4° C </a:t>
            </a:r>
            <a:r>
              <a:rPr lang="en-US" dirty="0"/>
              <a:t>to slow down autolysis. </a:t>
            </a:r>
          </a:p>
          <a:p>
            <a:pPr marL="457200" lvl="1" indent="0">
              <a:buNone/>
            </a:pPr>
            <a:endParaRPr lang="en-US" sz="3200" dirty="0" smtClean="0"/>
          </a:p>
          <a:p>
            <a:endParaRPr lang="ar-IQ" sz="4000" dirty="0"/>
          </a:p>
        </p:txBody>
      </p:sp>
      <p:sp>
        <p:nvSpPr>
          <p:cNvPr id="4" name="Date Placeholder 3"/>
          <p:cNvSpPr>
            <a:spLocks noGrp="1"/>
          </p:cNvSpPr>
          <p:nvPr>
            <p:ph type="dt" sz="half" idx="10"/>
          </p:nvPr>
        </p:nvSpPr>
        <p:spPr/>
        <p:txBody>
          <a:bodyPr/>
          <a:lstStyle/>
          <a:p>
            <a:fld id="{113F0579-50A9-4CD3-85BB-6F929A6C50CF}"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29</a:t>
            </a:fld>
            <a:endParaRPr lang="ar-IQ" dirty="0">
              <a:solidFill>
                <a:prstClr val="black">
                  <a:tint val="75000"/>
                </a:prstClr>
              </a:solidFill>
            </a:endParaRPr>
          </a:p>
        </p:txBody>
      </p:sp>
      <p:grpSp>
        <p:nvGrpSpPr>
          <p:cNvPr id="11"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623393" y="2132856"/>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7" name="Oval 16"/>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pic>
        <p:nvPicPr>
          <p:cNvPr id="9218" name="Picture 2" descr="http://t0.gstatic.com/images?q=tbn:ANd9GcTvqsQs1pdFLwIipcoB5CjbxkAFsx8C9E16I-3XJvY9WbU8G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3" y="2132856"/>
            <a:ext cx="275831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09628"/>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3</a:t>
            </a:fld>
            <a:endParaRPr lang="ar-IQ" dirty="0">
              <a:solidFill>
                <a:prstClr val="black">
                  <a:tint val="75000"/>
                </a:prstClr>
              </a:solidFill>
            </a:endParaRPr>
          </a:p>
        </p:txBody>
      </p:sp>
      <p:sp>
        <p:nvSpPr>
          <p:cNvPr id="8" name="Rectangle 2"/>
          <p:cNvSpPr>
            <a:spLocks noChangeArrowheads="1"/>
          </p:cNvSpPr>
          <p:nvPr/>
        </p:nvSpPr>
        <p:spPr bwMode="auto">
          <a:xfrm>
            <a:off x="1828800" y="1663700"/>
            <a:ext cx="3251200" cy="1066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rtl="1"/>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Histopathology</a:t>
            </a:r>
          </a:p>
        </p:txBody>
      </p:sp>
      <p:sp>
        <p:nvSpPr>
          <p:cNvPr id="9" name="Oval 3"/>
          <p:cNvSpPr>
            <a:spLocks noChangeArrowheads="1"/>
          </p:cNvSpPr>
          <p:nvPr/>
        </p:nvSpPr>
        <p:spPr bwMode="auto">
          <a:xfrm>
            <a:off x="7518400" y="1511300"/>
            <a:ext cx="2641600" cy="1295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1"/>
            <a:r>
              <a:rPr lang="en-US"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Cytology</a:t>
            </a:r>
          </a:p>
        </p:txBody>
      </p:sp>
      <p:sp>
        <p:nvSpPr>
          <p:cNvPr id="10" name="AutoShape 4"/>
          <p:cNvSpPr>
            <a:spLocks noChangeArrowheads="1"/>
          </p:cNvSpPr>
          <p:nvPr/>
        </p:nvSpPr>
        <p:spPr bwMode="auto">
          <a:xfrm>
            <a:off x="2844800" y="2882900"/>
            <a:ext cx="1117600" cy="914400"/>
          </a:xfrm>
          <a:prstGeom prst="downArrow">
            <a:avLst>
              <a:gd name="adj1" fmla="val 50000"/>
              <a:gd name="adj2" fmla="val 2727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r" rtl="1"/>
            <a:endParaRPr lang="ar-IQ">
              <a:solidFill>
                <a:prstClr val="white"/>
              </a:solidFill>
            </a:endParaRPr>
          </a:p>
        </p:txBody>
      </p:sp>
      <p:sp>
        <p:nvSpPr>
          <p:cNvPr id="11" name="AutoShape 5"/>
          <p:cNvSpPr>
            <a:spLocks noChangeArrowheads="1"/>
          </p:cNvSpPr>
          <p:nvPr/>
        </p:nvSpPr>
        <p:spPr bwMode="auto">
          <a:xfrm>
            <a:off x="8229600" y="2882900"/>
            <a:ext cx="1117600" cy="914400"/>
          </a:xfrm>
          <a:prstGeom prst="downArrow">
            <a:avLst>
              <a:gd name="adj1" fmla="val 50000"/>
              <a:gd name="adj2" fmla="val 2727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r" rtl="1"/>
            <a:endParaRPr lang="ar-IQ">
              <a:solidFill>
                <a:prstClr val="white"/>
              </a:solidFill>
            </a:endParaRPr>
          </a:p>
        </p:txBody>
      </p:sp>
      <p:sp>
        <p:nvSpPr>
          <p:cNvPr id="12" name="Rectangle 6"/>
          <p:cNvSpPr>
            <a:spLocks noChangeArrowheads="1"/>
          </p:cNvSpPr>
          <p:nvPr/>
        </p:nvSpPr>
        <p:spPr bwMode="auto">
          <a:xfrm>
            <a:off x="1930400" y="3873500"/>
            <a:ext cx="3962400" cy="779636"/>
          </a:xfrm>
          <a:prstGeom prst="rect">
            <a:avLst/>
          </a:prstGeom>
          <a:solidFill>
            <a:srgbClr val="80000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rtl="1"/>
            <a:r>
              <a:rPr lang="en-US" b="1" dirty="0">
                <a:solidFill>
                  <a:srgbClr val="FFFF00"/>
                </a:solidFill>
                <a:latin typeface="Arial" pitchFamily="34" charset="0"/>
              </a:rPr>
              <a:t>Biopsy / Autopsy</a:t>
            </a:r>
          </a:p>
        </p:txBody>
      </p:sp>
      <p:sp>
        <p:nvSpPr>
          <p:cNvPr id="13" name="Rectangle 7"/>
          <p:cNvSpPr>
            <a:spLocks noChangeArrowheads="1"/>
          </p:cNvSpPr>
          <p:nvPr/>
        </p:nvSpPr>
        <p:spPr bwMode="auto">
          <a:xfrm>
            <a:off x="7112000" y="3873500"/>
            <a:ext cx="3962400" cy="779636"/>
          </a:xfrm>
          <a:prstGeom prst="rect">
            <a:avLst/>
          </a:prstGeom>
          <a:solidFill>
            <a:srgbClr val="80000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marL="342900" indent="-342900">
              <a:lnSpc>
                <a:spcPct val="150000"/>
              </a:lnSpc>
              <a:tabLst>
                <a:tab pos="685800" algn="l"/>
              </a:tabLst>
            </a:pPr>
            <a:r>
              <a:rPr lang="en-US" b="1" dirty="0">
                <a:solidFill>
                  <a:srgbClr val="FFFF00"/>
                </a:solidFill>
                <a:latin typeface="Arial" pitchFamily="34" charset="0"/>
              </a:rPr>
              <a:t>Body </a:t>
            </a:r>
            <a:r>
              <a:rPr lang="en-US" b="1" dirty="0" smtClean="0">
                <a:solidFill>
                  <a:srgbClr val="FFFF00"/>
                </a:solidFill>
                <a:latin typeface="Arial" pitchFamily="34" charset="0"/>
              </a:rPr>
              <a:t>fluids/ Smears </a:t>
            </a:r>
            <a:r>
              <a:rPr lang="en-US" b="1" dirty="0">
                <a:solidFill>
                  <a:srgbClr val="FFFF00"/>
                </a:solidFill>
                <a:latin typeface="Arial" pitchFamily="34" charset="0"/>
              </a:rPr>
              <a:t>from </a:t>
            </a:r>
            <a:endParaRPr lang="en-US" b="1" dirty="0" smtClean="0">
              <a:solidFill>
                <a:srgbClr val="FFFF00"/>
              </a:solidFill>
              <a:latin typeface="Arial" pitchFamily="34" charset="0"/>
            </a:endParaRPr>
          </a:p>
          <a:p>
            <a:pPr marL="342900" indent="-342900">
              <a:lnSpc>
                <a:spcPct val="150000"/>
              </a:lnSpc>
              <a:tabLst>
                <a:tab pos="685800" algn="l"/>
              </a:tabLst>
            </a:pPr>
            <a:r>
              <a:rPr lang="en-US" b="1" dirty="0" smtClean="0">
                <a:solidFill>
                  <a:srgbClr val="FFFF00"/>
                </a:solidFill>
                <a:latin typeface="Arial" pitchFamily="34" charset="0"/>
              </a:rPr>
              <a:t>aspiration </a:t>
            </a:r>
            <a:r>
              <a:rPr lang="en-US" b="1" dirty="0">
                <a:solidFill>
                  <a:srgbClr val="FFFF00"/>
                </a:solidFill>
                <a:latin typeface="Arial" pitchFamily="34" charset="0"/>
              </a:rPr>
              <a:t>or exfoliation </a:t>
            </a:r>
          </a:p>
        </p:txBody>
      </p:sp>
      <p:sp>
        <p:nvSpPr>
          <p:cNvPr id="14" name="WordArt 8"/>
          <p:cNvSpPr>
            <a:spLocks noChangeArrowheads="1" noChangeShapeType="1" noTextEdit="1"/>
          </p:cNvSpPr>
          <p:nvPr/>
        </p:nvSpPr>
        <p:spPr bwMode="auto">
          <a:xfrm>
            <a:off x="2743202" y="1130300"/>
            <a:ext cx="1714500" cy="381000"/>
          </a:xfrm>
          <a:prstGeom prst="rect">
            <a:avLst/>
          </a:prstGeom>
        </p:spPr>
        <p:txBody>
          <a:bodyPr wrap="none" fromWordArt="1">
            <a:prstTxWarp prst="textPlain">
              <a:avLst>
                <a:gd name="adj" fmla="val 50000"/>
              </a:avLst>
            </a:prstTxWarp>
          </a:bodyPr>
          <a:lstStyle/>
          <a:p>
            <a:pPr algn="ctr"/>
            <a:r>
              <a:rPr lang="en-US" sz="3600"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rPr>
              <a:t>Tissue</a:t>
            </a:r>
            <a:endParaRPr lang="ar-IQ"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endParaRPr>
          </a:p>
        </p:txBody>
      </p:sp>
      <p:sp>
        <p:nvSpPr>
          <p:cNvPr id="15" name="WordArt 9"/>
          <p:cNvSpPr>
            <a:spLocks noChangeArrowheads="1" noChangeShapeType="1" noTextEdit="1"/>
          </p:cNvSpPr>
          <p:nvPr/>
        </p:nvSpPr>
        <p:spPr bwMode="auto">
          <a:xfrm>
            <a:off x="8229600" y="1066800"/>
            <a:ext cx="1219200" cy="381000"/>
          </a:xfrm>
          <a:prstGeom prst="rect">
            <a:avLst/>
          </a:prstGeom>
        </p:spPr>
        <p:txBody>
          <a:bodyPr wrap="none" fromWordArt="1">
            <a:prstTxWarp prst="textPlain">
              <a:avLst>
                <a:gd name="adj" fmla="val 50000"/>
              </a:avLst>
            </a:prstTxWarp>
            <a:scene3d>
              <a:camera prst="orthographicFront"/>
              <a:lightRig rig="soft" dir="t">
                <a:rot lat="0" lon="0" rev="10800000"/>
              </a:lightRig>
            </a:scene3d>
            <a:sp3d extrusionH="57150">
              <a:bevelT w="27940" h="12700"/>
              <a:contourClr>
                <a:srgbClr val="DDDDDD"/>
              </a:contourClr>
            </a:sp3d>
          </a:bodyPr>
          <a:lstStyle/>
          <a:p>
            <a:pPr algn="ctr"/>
            <a:r>
              <a:rPr lang="en-US" sz="3600" b="1" kern="10" spc="150" dirty="0">
                <a:ln w="11430"/>
                <a:solidFill>
                  <a:srgbClr val="F8F8F8"/>
                </a:solidFill>
                <a:effectLst>
                  <a:outerShdw blurRad="25400" algn="tl" rotWithShape="0">
                    <a:srgbClr val="000000">
                      <a:alpha val="43000"/>
                    </a:srgbClr>
                  </a:outerShdw>
                </a:effectLst>
                <a:latin typeface="Arial Black"/>
              </a:rPr>
              <a:t>Cell</a:t>
            </a:r>
            <a:endParaRPr lang="ar-IQ" sz="3600" b="1" kern="10" spc="150" dirty="0">
              <a:ln w="11430"/>
              <a:solidFill>
                <a:srgbClr val="F8F8F8"/>
              </a:solidFill>
              <a:effectLst>
                <a:outerShdw blurRad="25400" algn="tl" rotWithShape="0">
                  <a:srgbClr val="000000">
                    <a:alpha val="43000"/>
                  </a:srgbClr>
                </a:outerShdw>
              </a:effectLst>
              <a:latin typeface="Arial Black"/>
            </a:endParaRPr>
          </a:p>
        </p:txBody>
      </p:sp>
      <p:sp>
        <p:nvSpPr>
          <p:cNvPr id="16" name="Rectangle 10"/>
          <p:cNvSpPr>
            <a:spLocks noChangeArrowheads="1"/>
          </p:cNvSpPr>
          <p:nvPr/>
        </p:nvSpPr>
        <p:spPr bwMode="auto">
          <a:xfrm>
            <a:off x="1930400" y="5105400"/>
            <a:ext cx="3962400" cy="533400"/>
          </a:xfrm>
          <a:prstGeom prst="rect">
            <a:avLst/>
          </a:prstGeom>
          <a:solidFill>
            <a:srgbClr val="00008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rtl="1"/>
            <a:r>
              <a:rPr lang="en-US" b="1">
                <a:solidFill>
                  <a:srgbClr val="FFFF00"/>
                </a:solidFill>
                <a:latin typeface="Arial" pitchFamily="34" charset="0"/>
              </a:rPr>
              <a:t>    Paraffin /       Frozen</a:t>
            </a:r>
          </a:p>
        </p:txBody>
      </p:sp>
      <p:sp>
        <p:nvSpPr>
          <p:cNvPr id="17" name="Rectangle 11"/>
          <p:cNvSpPr>
            <a:spLocks noChangeArrowheads="1"/>
          </p:cNvSpPr>
          <p:nvPr/>
        </p:nvSpPr>
        <p:spPr bwMode="auto">
          <a:xfrm>
            <a:off x="7112000" y="5105400"/>
            <a:ext cx="3962400" cy="533400"/>
          </a:xfrm>
          <a:prstGeom prst="rect">
            <a:avLst/>
          </a:prstGeom>
          <a:solidFill>
            <a:srgbClr val="00008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a:r>
              <a:rPr lang="en-US" b="1" dirty="0" smtClean="0">
                <a:solidFill>
                  <a:srgbClr val="FFFF00"/>
                </a:solidFill>
                <a:latin typeface="Arial" pitchFamily="34" charset="0"/>
              </a:rPr>
              <a:t>Smears </a:t>
            </a:r>
            <a:r>
              <a:rPr lang="en-US" b="1" dirty="0">
                <a:solidFill>
                  <a:srgbClr val="FFFF00"/>
                </a:solidFill>
                <a:latin typeface="Arial" pitchFamily="34" charset="0"/>
              </a:rPr>
              <a:t>/ Imprint</a:t>
            </a:r>
          </a:p>
        </p:txBody>
      </p:sp>
      <p:sp>
        <p:nvSpPr>
          <p:cNvPr id="18" name="Line 12"/>
          <p:cNvSpPr>
            <a:spLocks noChangeShapeType="1"/>
          </p:cNvSpPr>
          <p:nvPr/>
        </p:nvSpPr>
        <p:spPr bwMode="auto">
          <a:xfrm flipH="1">
            <a:off x="6288021" y="533400"/>
            <a:ext cx="11179" cy="5991944"/>
          </a:xfrm>
          <a:prstGeom prst="line">
            <a:avLst/>
          </a:prstGeom>
          <a:ln>
            <a:prstDash val="sysDash"/>
            <a:headEnd/>
            <a:tailEnd/>
          </a:ln>
        </p:spPr>
        <p:style>
          <a:lnRef idx="1">
            <a:schemeClr val="accent5"/>
          </a:lnRef>
          <a:fillRef idx="0">
            <a:schemeClr val="accent5"/>
          </a:fillRef>
          <a:effectRef idx="0">
            <a:schemeClr val="accent5"/>
          </a:effectRef>
          <a:fontRef idx="minor">
            <a:schemeClr val="tx1"/>
          </a:fontRef>
        </p:style>
        <p:txBody>
          <a:bodyPr/>
          <a:lstStyle/>
          <a:p>
            <a:pPr algn="r" rtl="1"/>
            <a:endParaRPr lang="ar-IQ">
              <a:solidFill>
                <a:prstClr val="black"/>
              </a:solidFill>
            </a:endParaRPr>
          </a:p>
        </p:txBody>
      </p:sp>
      <p:sp>
        <p:nvSpPr>
          <p:cNvPr id="19" name="AutoShape 13"/>
          <p:cNvSpPr>
            <a:spLocks noChangeArrowheads="1"/>
          </p:cNvSpPr>
          <p:nvPr/>
        </p:nvSpPr>
        <p:spPr bwMode="auto">
          <a:xfrm>
            <a:off x="203200" y="3810000"/>
            <a:ext cx="1625600" cy="685800"/>
          </a:xfrm>
          <a:prstGeom prst="rightArrow">
            <a:avLst>
              <a:gd name="adj1" fmla="val 50000"/>
              <a:gd name="adj2" fmla="val 4444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rtl="1"/>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Specimen</a:t>
            </a:r>
          </a:p>
        </p:txBody>
      </p:sp>
      <p:sp>
        <p:nvSpPr>
          <p:cNvPr id="20" name="AutoShape 14"/>
          <p:cNvSpPr>
            <a:spLocks noChangeArrowheads="1"/>
          </p:cNvSpPr>
          <p:nvPr/>
        </p:nvSpPr>
        <p:spPr bwMode="auto">
          <a:xfrm>
            <a:off x="203200" y="4953000"/>
            <a:ext cx="1625600" cy="685800"/>
          </a:xfrm>
          <a:prstGeom prst="rightArrow">
            <a:avLst>
              <a:gd name="adj1" fmla="val 50000"/>
              <a:gd name="adj2" fmla="val 4444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rtl="1"/>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Method</a:t>
            </a:r>
          </a:p>
        </p:txBody>
      </p:sp>
      <p:sp>
        <p:nvSpPr>
          <p:cNvPr id="21" name="AutoShape 15"/>
          <p:cNvSpPr>
            <a:spLocks noChangeArrowheads="1"/>
          </p:cNvSpPr>
          <p:nvPr/>
        </p:nvSpPr>
        <p:spPr bwMode="auto">
          <a:xfrm>
            <a:off x="3149600" y="44450"/>
            <a:ext cx="6197600" cy="762000"/>
          </a:xfrm>
          <a:prstGeom prst="horizontalScroll">
            <a:avLst>
              <a:gd name="adj" fmla="val 125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rtl="1"/>
            <a:r>
              <a:rPr lang="en-US" sz="28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Arial" pitchFamily="34" charset="0"/>
              </a:rPr>
              <a:t>MICROTECHNIQUES</a:t>
            </a:r>
          </a:p>
        </p:txBody>
      </p:sp>
    </p:spTree>
    <p:extLst>
      <p:ext uri="{BB962C8B-B14F-4D97-AF65-F5344CB8AC3E}">
        <p14:creationId xmlns:p14="http://schemas.microsoft.com/office/powerpoint/2010/main" val="206464781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70" decel="100000"/>
                                        <p:tgtEl>
                                          <p:spTgt spid="14"/>
                                        </p:tgtEl>
                                      </p:cBhvr>
                                    </p:animEffect>
                                    <p:animScale>
                                      <p:cBhvr>
                                        <p:cTn id="18" dur="770" decel="100000"/>
                                        <p:tgtEl>
                                          <p:spTgt spid="14"/>
                                        </p:tgtEl>
                                      </p:cBhvr>
                                      <p:from x="10000" y="10000"/>
                                      <p:to x="200000" y="450000"/>
                                    </p:animScale>
                                    <p:animScale>
                                      <p:cBhvr>
                                        <p:cTn id="19" dur="1230" accel="100000" fill="hold">
                                          <p:stCondLst>
                                            <p:cond delay="770"/>
                                          </p:stCondLst>
                                        </p:cTn>
                                        <p:tgtEl>
                                          <p:spTgt spid="14"/>
                                        </p:tgtEl>
                                      </p:cBhvr>
                                      <p:from x="200000" y="450000"/>
                                      <p:to x="100000" y="100000"/>
                                    </p:animScale>
                                    <p:set>
                                      <p:cBhvr>
                                        <p:cTn id="20" dur="770" fill="hold"/>
                                        <p:tgtEl>
                                          <p:spTgt spid="14"/>
                                        </p:tgtEl>
                                        <p:attrNameLst>
                                          <p:attrName>ppt_x</p:attrName>
                                        </p:attrNameLst>
                                      </p:cBhvr>
                                      <p:to>
                                        <p:strVal val="(0.5)"/>
                                      </p:to>
                                    </p:set>
                                    <p:anim from="(0.5)" to="(#ppt_x)" calcmode="lin" valueType="num">
                                      <p:cBhvr>
                                        <p:cTn id="21" dur="1230" accel="100000" fill="hold">
                                          <p:stCondLst>
                                            <p:cond delay="770"/>
                                          </p:stCondLst>
                                        </p:cTn>
                                        <p:tgtEl>
                                          <p:spTgt spid="14"/>
                                        </p:tgtEl>
                                        <p:attrNameLst>
                                          <p:attrName>ppt_x</p:attrName>
                                        </p:attrNameLst>
                                      </p:cBhvr>
                                    </p:anim>
                                    <p:set>
                                      <p:cBhvr>
                                        <p:cTn id="22" dur="770" fill="hold"/>
                                        <p:tgtEl>
                                          <p:spTgt spid="14"/>
                                        </p:tgtEl>
                                        <p:attrNameLst>
                                          <p:attrName>ppt_y</p:attrName>
                                        </p:attrNameLst>
                                      </p:cBhvr>
                                      <p:to>
                                        <p:strVal val="(#ppt_y+0.4)"/>
                                      </p:to>
                                    </p:set>
                                    <p:anim from="(#ppt_y+0.4)" to="(#ppt_y)" calcmode="lin" valueType="num">
                                      <p:cBhvr>
                                        <p:cTn id="23" dur="1230" accel="100000" fill="hold">
                                          <p:stCondLst>
                                            <p:cond delay="770"/>
                                          </p:stCondLst>
                                        </p:cTn>
                                        <p:tgtEl>
                                          <p:spTgt spid="14"/>
                                        </p:tgtEl>
                                        <p:attrNameLst>
                                          <p:attrName>ppt_y</p:attrName>
                                        </p:attrNameLst>
                                      </p:cBhvr>
                                    </p:anim>
                                  </p:childTnLst>
                                </p:cTn>
                              </p:par>
                              <p:par>
                                <p:cTn id="24" presetID="5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70" decel="100000"/>
                                        <p:tgtEl>
                                          <p:spTgt spid="15"/>
                                        </p:tgtEl>
                                      </p:cBhvr>
                                    </p:animEffect>
                                    <p:animScale>
                                      <p:cBhvr>
                                        <p:cTn id="27" dur="770" decel="100000"/>
                                        <p:tgtEl>
                                          <p:spTgt spid="15"/>
                                        </p:tgtEl>
                                      </p:cBhvr>
                                      <p:from x="10000" y="10000"/>
                                      <p:to x="200000" y="450000"/>
                                    </p:animScale>
                                    <p:animScale>
                                      <p:cBhvr>
                                        <p:cTn id="28" dur="1230" accel="100000" fill="hold">
                                          <p:stCondLst>
                                            <p:cond delay="770"/>
                                          </p:stCondLst>
                                        </p:cTn>
                                        <p:tgtEl>
                                          <p:spTgt spid="15"/>
                                        </p:tgtEl>
                                      </p:cBhvr>
                                      <p:from x="200000" y="450000"/>
                                      <p:to x="100000" y="100000"/>
                                    </p:animScale>
                                    <p:set>
                                      <p:cBhvr>
                                        <p:cTn id="29" dur="770" fill="hold"/>
                                        <p:tgtEl>
                                          <p:spTgt spid="15"/>
                                        </p:tgtEl>
                                        <p:attrNameLst>
                                          <p:attrName>ppt_x</p:attrName>
                                        </p:attrNameLst>
                                      </p:cBhvr>
                                      <p:to>
                                        <p:strVal val="(0.5)"/>
                                      </p:to>
                                    </p:set>
                                    <p:anim from="(0.5)" to="(#ppt_x)" calcmode="lin" valueType="num">
                                      <p:cBhvr>
                                        <p:cTn id="30" dur="1230" accel="100000" fill="hold">
                                          <p:stCondLst>
                                            <p:cond delay="770"/>
                                          </p:stCondLst>
                                        </p:cTn>
                                        <p:tgtEl>
                                          <p:spTgt spid="15"/>
                                        </p:tgtEl>
                                        <p:attrNameLst>
                                          <p:attrName>ppt_x</p:attrName>
                                        </p:attrNameLst>
                                      </p:cBhvr>
                                    </p:anim>
                                    <p:set>
                                      <p:cBhvr>
                                        <p:cTn id="31" dur="770" fill="hold"/>
                                        <p:tgtEl>
                                          <p:spTgt spid="15"/>
                                        </p:tgtEl>
                                        <p:attrNameLst>
                                          <p:attrName>ppt_y</p:attrName>
                                        </p:attrNameLst>
                                      </p:cBhvr>
                                      <p:to>
                                        <p:strVal val="(#ppt_y+0.4)"/>
                                      </p:to>
                                    </p:set>
                                    <p:anim from="(#ppt_y+0.4)" to="(#ppt_y)" calcmode="lin" valueType="num">
                                      <p:cBhvr>
                                        <p:cTn id="32" dur="1230" accel="100000" fill="hold">
                                          <p:stCondLst>
                                            <p:cond delay="770"/>
                                          </p:stCondLst>
                                        </p:cTn>
                                        <p:tgtEl>
                                          <p:spTgt spid="15"/>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2"/>
                                        </p:tgtEl>
                                        <p:attrNameLst>
                                          <p:attrName>ppt_y</p:attrName>
                                        </p:attrNameLst>
                                      </p:cBhvr>
                                      <p:tavLst>
                                        <p:tav tm="0">
                                          <p:val>
                                            <p:strVal val="#ppt_y"/>
                                          </p:val>
                                        </p:tav>
                                        <p:tav tm="100000">
                                          <p:val>
                                            <p:strVal val="#ppt_y"/>
                                          </p:val>
                                        </p:tav>
                                      </p:tavLst>
                                    </p:anim>
                                    <p:anim calcmode="lin" valueType="num">
                                      <p:cBhvr>
                                        <p:cTn id="6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fltVal val="0"/>
                                          </p:val>
                                        </p:tav>
                                        <p:tav tm="100000">
                                          <p:val>
                                            <p:strVal val="#ppt_w"/>
                                          </p:val>
                                        </p:tav>
                                      </p:tavLst>
                                    </p:anim>
                                    <p:anim calcmode="lin" valueType="num">
                                      <p:cBhvr>
                                        <p:cTn id="83" dur="1000" fill="hold"/>
                                        <p:tgtEl>
                                          <p:spTgt spid="20"/>
                                        </p:tgtEl>
                                        <p:attrNameLst>
                                          <p:attrName>ppt_h</p:attrName>
                                        </p:attrNameLst>
                                      </p:cBhvr>
                                      <p:tavLst>
                                        <p:tav tm="0">
                                          <p:val>
                                            <p:fltVal val="0"/>
                                          </p:val>
                                        </p:tav>
                                        <p:tav tm="100000">
                                          <p:val>
                                            <p:strVal val="#ppt_h"/>
                                          </p:val>
                                        </p:tav>
                                      </p:tavLst>
                                    </p:anim>
                                    <p:anim calcmode="lin" valueType="num">
                                      <p:cBhvr>
                                        <p:cTn id="8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15"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4" fill="hold">
                      <p:stCondLst>
                        <p:cond delay="indefinite"/>
                      </p:stCondLst>
                      <p:childTnLst>
                        <p:par>
                          <p:cTn id="95" fill="hold">
                            <p:stCondLst>
                              <p:cond delay="0"/>
                            </p:stCondLst>
                            <p:childTnLst>
                              <p:par>
                                <p:cTn id="96" presetID="15"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1000" fill="hold"/>
                                        <p:tgtEl>
                                          <p:spTgt spid="17"/>
                                        </p:tgtEl>
                                        <p:attrNameLst>
                                          <p:attrName>ppt_w</p:attrName>
                                        </p:attrNameLst>
                                      </p:cBhvr>
                                      <p:tavLst>
                                        <p:tav tm="0">
                                          <p:val>
                                            <p:fltVal val="0"/>
                                          </p:val>
                                        </p:tav>
                                        <p:tav tm="100000">
                                          <p:val>
                                            <p:strVal val="#ppt_w"/>
                                          </p:val>
                                        </p:tav>
                                      </p:tavLst>
                                    </p:anim>
                                    <p:anim calcmode="lin" valueType="num">
                                      <p:cBhvr>
                                        <p:cTn id="99" dur="1000" fill="hold"/>
                                        <p:tgtEl>
                                          <p:spTgt spid="17"/>
                                        </p:tgtEl>
                                        <p:attrNameLst>
                                          <p:attrName>ppt_h</p:attrName>
                                        </p:attrNameLst>
                                      </p:cBhvr>
                                      <p:tavLst>
                                        <p:tav tm="0">
                                          <p:val>
                                            <p:fltVal val="0"/>
                                          </p:val>
                                        </p:tav>
                                        <p:tav tm="100000">
                                          <p:val>
                                            <p:strVal val="#ppt_h"/>
                                          </p:val>
                                        </p:tav>
                                      </p:tavLst>
                                    </p:anim>
                                    <p:anim calcmode="lin" valueType="num">
                                      <p:cBhvr>
                                        <p:cTn id="10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12776"/>
            <a:ext cx="6734539" cy="4824536"/>
          </a:xfrm>
        </p:spPr>
        <p:txBody>
          <a:bodyPr/>
          <a:lstStyle/>
          <a:p>
            <a:pPr lvl="0">
              <a:buNone/>
            </a:pPr>
            <a:endParaRPr lang="en-AU" dirty="0" smtClean="0">
              <a:solidFill>
                <a:srgbClr val="FFC000"/>
              </a:solidFill>
            </a:endParaRPr>
          </a:p>
          <a:p>
            <a:pPr lvl="0">
              <a:buNone/>
            </a:pPr>
            <a:r>
              <a:rPr lang="en-AU" dirty="0" smtClean="0">
                <a:solidFill>
                  <a:srgbClr val="FFC000"/>
                </a:solidFill>
              </a:rPr>
              <a:t>III- Proper container</a:t>
            </a:r>
            <a:r>
              <a:rPr lang="en-AU" dirty="0" smtClean="0"/>
              <a:t>:</a:t>
            </a:r>
            <a:endParaRPr lang="en-US" sz="2800" dirty="0" smtClean="0"/>
          </a:p>
          <a:p>
            <a:pPr lvl="1"/>
            <a:r>
              <a:rPr lang="en-US" dirty="0"/>
              <a:t>The container should have an opening large enough so that the tissue can be removed easily after it has been hardened by the fixation.</a:t>
            </a:r>
          </a:p>
          <a:p>
            <a:pPr marL="457200" lvl="1" indent="0">
              <a:buNone/>
            </a:pPr>
            <a:endParaRPr lang="en-US" sz="2400" dirty="0"/>
          </a:p>
        </p:txBody>
      </p:sp>
      <p:sp>
        <p:nvSpPr>
          <p:cNvPr id="4" name="Date Placeholder 3"/>
          <p:cNvSpPr>
            <a:spLocks noGrp="1"/>
          </p:cNvSpPr>
          <p:nvPr>
            <p:ph type="dt" sz="half" idx="10"/>
          </p:nvPr>
        </p:nvSpPr>
        <p:spPr/>
        <p:txBody>
          <a:bodyPr/>
          <a:lstStyle/>
          <a:p>
            <a:fld id="{5F2A4B93-0933-4412-8FFE-A4CE6776C7D0}"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30</a:t>
            </a:fld>
            <a:endParaRPr lang="ar-IQ" dirty="0">
              <a:solidFill>
                <a:prstClr val="black">
                  <a:tint val="75000"/>
                </a:prstClr>
              </a:solidFill>
            </a:endParaRPr>
          </a:p>
        </p:txBody>
      </p:sp>
      <p:grpSp>
        <p:nvGrpSpPr>
          <p:cNvPr id="2"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527381" y="1960374"/>
            <a:ext cx="5184576"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
        <p:nvSpPr>
          <p:cNvPr id="15" name="Oval 14"/>
          <p:cNvSpPr/>
          <p:nvPr/>
        </p:nvSpPr>
        <p:spPr>
          <a:xfrm>
            <a:off x="1295469" y="188643"/>
            <a:ext cx="1679855" cy="1259891"/>
          </a:xfrm>
          <a:prstGeom prst="ellipse">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7" name="AutoShape 2" descr="data:image/jpeg;base64,/9j/4AAQSkZJRgABAQAAAQABAAD/2wCEAAkGBhQSERISEBQTFRUVFRQWFRQVFBQVFRQUFBQVFBQUFBQXHCYeFxkjGRUUHy8gIycpLCwsFR4xNTAqNSYrLCkBCQoKDgwOGg8PGiokHyQqLCwsKSkpLCksLCkpKSwsLCwpLCopLCwpKSkpLCwpLCwsKSwsLCwpLCwsKSkpKSksLP/AABEIAOEA4QMBIgACEQEDEQH/xAAbAAEAAQUBAAAAAAAAAAAAAAAAAwECBAUGB//EAEQQAAIBAgIEBg8HBAEFAAAAAAABAgMRBCESMUFRBQdTYXGBExUiMjNyc5GSk6GxssHRBhQjQlLh8FRiotJjQ4KDwvH/xAAbAQEAAgMBAQAAAAAAAAAAAAAAAwQBAgUGB//EADYRAAIBAgIGBggHAQAAAAAAAAABAgMRBFEFEhQhMUETFTNSkbEGIiMyYXGBoSQ0QlPB0fBy/9oADAMBAAIRAxEAPwD3EAAAAAAAAAAAAAAAAAAAAAAAAAAAAAAAAAAAAAAAAAAAAAAAAAAAAAAAAAAAAAAAAAAAAAAAAAAAAAAAAAAAAAAAAAFNIXOS4weEKlKnRdKc4Nzkm4tq60dTscWvtFieXrenIs08NKpHWRTq4uNOWq0z2G4ueQL7QYnl63pyKr7QYnl6vpyJdinmiPb4ZM9euLnkXb/E8vV9OX1L1w3ieWrem/myKdBU/fml82TU68qnuQk/oetXGkeUdusTy9T1v0bKrhrEf1FT1kiq6lBcakS2qeIfClI9WuLnlPbrEf1FT05/Qr26xH9RU9ZI16bD/uL7/wBG3Q4n9qR6rcaR5YuF8Ty9Tqq/uWvhrE8tV9N/JkkZUZblUj4kUlWjxpy8D1W40jynt9iOXq+nIdvMRy9X05FxYOT3popSxsYuziz1a4ueU9vMRy9X02Hw7iOWq+mzOxTzRrt8MmerXFzynt7iOXq+nIdvcRy9X05DYp5ozt8MmerXFzyh8O4jl6vpsp29xHL1fTkNinmht8MmesXFzyft9iOXq+myj4dxHL1fTkNinmht8Mmes3FzyXt9ieXq+nIPh7EcvV9OQ2KeaG3wyZ61pDSPJO3+I5er6ci3t/ieXq+nIbFPNDb4ZM9duFI8h7f4nl63pyOn+wPCdWrVqqrUnNKEWlKTdnpNXVyOphZQi5Nm9PGRqSUUmdtpArYFUvHFcZvgqHjy+A4KCO+4zfB0PHl8BwKR2cJ2SOBje2f08i8uiikS5FmXAqx3tGTCnG225bLAp56T61fcRQqGVSnufvR8qxE5ubbfM+t0afRU4qC3WRVUVvXtW2xXsK3rb7NZWrJ/qvq2+cgc3v2b+ciU58mSJNmRHDrVda0tmtq5cqC1uSta/ndtxiuo769t9fMR9klbvlq385up1FzGo8zOnQWxrbvbyeayXPchWBjHNze3UrL2+foMaUtfdrbld7dWrrLHJfq9j/YWk+LNlCWZl1JRWossY6qrner3mUz2Ho7KXRzi3zPF+k1KMJQkuLuWlUVsLHqDyRa2C6xXRALCjL9ENAyR2KWJGWtAwWWKWJLFGDJG0WtElijQBGzruLZfjVvJx+I5M67i48LW8SPxMrYnsmWcL2qO9ABxTvHF8Zng6Hjy+A4FM73jN8HQ8eXwHBQZ2cH2SOBju2f08iSJcixMuUi00U1K28uhQlrSb6MyWmmtafmZdgp5u24yVUqf2v8AnOeMxmhrTbg3Y+jaP0vGvRWu0nw37jFrSIdI3FWo3GN4K+elkrvdazd9u4w9NpP8LPV3jOb1bJc/szpwxsXwt4o17ZbKRnOo+R/xZm1cN3EZKNPP8q75bc0nkbbBLP7MkeNjHjbxRoGysYvYv51G3jp2yppej85FGp70v5uSJ4aNlLPwNZaRhHi0vqa+nhZXTat05ew2ccI9bait8n8tZFTj3dNPe789v/pvHQhNWcb86drX/jPTYDCrCQtv3nh9N43bKiS/TwNZHDQ/W34sL+1tEiwkP+T/ABX1M3D8Hwg+5lNXtlKKktV3s/l0ZMaEH+m7tvj3yusi86q+JwlTlzsaxYGD1Ko+tf6lJcHRWtTXWv8AU2iw8NektV+/eq9r6t5esFDbJXu13+1K7Wox0qM9HI0v3CP9/wDi/oRzwkf1uL2aUWr9aZvPu8N9P8v5pvvtTyRj4vAQqRSlUsrp9zF3Wbi82n19KM9Kh0UjVT4Pla6tJf2u/sMWS2G8oYalSXc6T8Z5/wA6NxruE5ptSStrXTuJIybNJKxhlrKtlLkhpcpYo0VuWtgawkdZxc+FreTj8TORcjruLjwtbxI/EyvieyZawj9rH/cjvQAcU9Bc4rjN8HQ8eXwHApnecaPgqHlJfAcBFnZwfZI83pB+3f08ia5VMiRVFso6xm4J911GdE12B77qNgiGa3nUwsvZmZVhaKT2tFtGNrmSsIuw6d1dNZZXd9y3GLTkVlv3F3WsJIrPUhItk8jZIOZdGPckE+Ymj3pG0ZRtN7zHpLu0+Z+82UJK38e/ca+tNRmt1vmZMZont6pya7bqOyM5Syupe9bVYilN79u9EfZctZC5mIxIZTJJSlbXsS1rfcOtO977ZPWtVstpizmY1SqSahrCes7IyqlSds5bEu+W+7RC5t99ON8/zNvOV/cYNatmQOqZSRNKnK10baNWK1yv0JrbzkVavpWsrJdb62YMFJ6k+olUd5u0rFL11LhuJLlGyxotNbG+sXtlrKNljYsFIuZ13Fu/xq3k4/EcezruLXw1bycfiK2K7JlzBv28f9yPQQAcQ9IcPxpv8LD+Ul8BxOG4IqSV3aK57586SO140/B4fykvhNV2TzEtXFzw9GKhzucPE0lPESv8PI1keBFtk30JIkjwNH+70kvkbBTKuotxQePrPjJmioQyMSjwUou6v6SfyMhYP+XReqyWwkWJS2e412yp3mSxioqyLqvB8lTUnKVr7bNK/NZGNVoOKb1rmeonljMsvl1kVSq2nfc/cTUsbPWSvdG8rcjH7IXXyIIsmPQ2NIyLod6VQj3oiaonk95g8JK0l0fMucZaMdF7EWcJ98uj5k8H3MfFXuJn7qKMX7WYwdeSqR00tG6vdJq11tTv7CzE1JKTyWt6tO2t6siams9RWqs/oa87kmtdWaMOVV7l6T+hfhKTqS0dFZ32/VEzRBWkopuWz2mJytFtsnoQ15qMVvIsTTcW1op2dtr1dBEtN6o/4/Uw6vCkn3vcrzvrvqIViZfqfnONU0xTi7RVz1FP0crTV5yUfubeFKWtvquY9zA7K3rbfWJ1ef3jraaV1FeJtL0SjP3qj8DOvz+0WZrOyL+Ip2RGq03PurxNZeh1LlUfgbMsZhPEO1supL32uXKvLf58/ebx05G9pw8N5Uq+h1RK9OovqjJZ2PFn4av5OPxM4iOIvk/P9TtuLPw1fycfiZfeKp4ihKVN/wCucGWja+BxUI1lnZrg9x6GADlnXOF41fB4bykvgNLTlkjdcaq/Cw/lJfAcnwPjXK8ZvVaz5txvicNOtQjKPK/mcPETUcTK/wAPI21yjK00pZJq/Q8yGUzjOhUyDki9saRZHq85fKnZ5u3UzHQVMjF0VuXXy6iO652VrOzsXMLg6kpq/IynchRMtRCiXYeoZmJKu9KRC1CEjUl5mDwl3y6PmyWOqPix9xHwjLul0fNl8XlHxV7iX9KKS7WRLT1iprKU3mVlLM1JeRbLoMDhWXcPpj7zYSZr+F/B/wDdH5lTHfl5/I6miH+Npr4mmuNEoi5JbbnhT6qXUamjJNxUkvyyzT6S1soDN3axi2+5dC223WtfMTuotK6ajmslG9ufMxgl0ec1DjcyKslJ3nOTdv0rY9WvdqKVFTWrTfS4ro1X2W6yAWMmqhbmUZ3nFi/xat+Sh8Rwc3k+g7vis7+p5Gn7WdvRa9So/gvM8v6Rq3Q/9PyPRLAWBcOCcPxqeCw/lJfAcPwXrlfd8zueNN/hYfykvgOH4MfdPo+aOzhuwPN438y/p5G1w6d8vZkWy1u5WnrKXzGonyN2txJh++RnSk27vPpMHDd8jYRWZHKMVyJaS3FrjuIMW+66kZ0YZ/UiqYNylZOOpa5W5ktWvIxCSTJtQ1yJdg+7vm8/M5e4lWHdtnn5k/8A2RO5I0UGNhSGtGTUwElBSyzuraSvlttr2MhhDfkaKaZI4u5reFX3a8X5sli+5j4qMbhV93bm+bMq34cGv0IsP3UUYK9WRdTKylmS4WgpOS1WjKXN3KuY0pq+XtX7miabJnBovkRYjCqpHReWaeWxrUVci6MzE4qcXF8GbUpzp1FUjxRqK3AtRd7aS5nZ+ZmLPDTWuEl1M6h4ZSipXaeeoU4STVpPXtV/fmebqaLjf1Wz3dHTj1Vr2OSbFzs+F43aaVOS0Y52aztnlsNRUw6206fU/wBiutFyfBltaap819zSFDcLCR5OHn/YmnwdFRT7HG75vmHoqa5m/XVLL7o0Nws9Xsz9xu50LaoU/Nf5FIwnvUehJfUkjomT4sinpynHl9zVSwU3F5aKeV3lr3I7riyVqlVLZTgvNI5XEw0bXd73Oq4tH+NW8nH4js0sHHDYeVuL/s8dj9KzxuMhB+7G/jY9BABSJzhuNRrsWH8pL4DheC592+j5o7LjglajhvKT+A894Dm+yPxX8jsYZ+xPP4xfifDyOlhPPZ5ijqoip2vnfqCp3eRnWRNqMzcHPSlFLXvNvTp5q9kaHC6UZppNtPnOjwOJhKS07xW3Si7LrKtaT5FrDwVt5dVpxSTTvfS3bHbYRKnF2ybdlqTby1aue5HiLPvWna9rNbc/eYdanmnoydlHNaWpPutXSRRZZ5mWnHk57tXNZLXudiTShbulJdKa/n5fMamVLfGXPe+/PzIsWEy8G+tS6/bbzm6aFnkbupOnZXmlfVd9N9fSyxVY56MlLmSualxjDv8AscOeTgtWTzeetS8xHW+1FGmu5bqy2KCsvTkrea5izfumbxXvWMP7RUXCqk9sE7brynr58jOoq9Ol4kObZdnG8LcK1a1SVSWTepRvaKWqKvsSOi+z2PjUpQhfu4RUXF63bK6W1WLs3KMEc6jGMqsnmbjBUdJyUbXttlbK+fO+gjr4dptc9vcRzhJX0ZzXNk1q5yGcamlfTUrPamvzOGznIoyd73LMo/AyIU3/ADLbf5l9Og8l1fIw1OWpxpvrnrvo+8uhWlsjTWrVp7cvqSXbNUkbJU2u53c9yugYtKrLRjfbfflZmRHEZ5yXQs/YiDeWNzL8RDLqNe5mzr4mOi7JttNLuXty+aNb93yTd7PmazzWtktOWZFUi77i3shXSyKOnqt/L/uXRpvLIl3EPrFtTUW01vJcRRaSbas81mvkW0lryb3dPOYvuMWaZgcI/l6zpuLTw1fycfiOa4Tjmuh+86XizX41fycfiZmv2DKVL82vn/B6EBYHDPQHnnHGvwcN5SfwHAfZtrs6jJ20oySvqbysvYehcbsL0sNblJ/AebQw73HXw61qNjgYyepiW/l5HePCNd7FPze4spU5uSTVulJLzmjwPCdeFkpXW6cVPqV8/abSnw/VvnCl5pr3SI+iqInWJpNb9xkxvd6/N+xsODK0o1YSd0lJXy2bTVx4dqfph03qe65euG6uv8NdEG/ikzV0aj5IkjiKS5m3qR0ndpas975+b9jiOG6zdaXYpy0Ukrxk0m0s7WeaNniqkqmVScpLde0fRjZGO8KtxPQoam+RBWxetuiahVJ/rqenL6lJ05S75yfS2/ebf7qtwWHRZ1EVulk+ZpvunN7C14Vm8+7IslRRskaubNDPBstWBeXseZupUVuI3FbjaxopNO5j0MbXgrKpJpbJJTVv+5XMuHDFbbGm+e0k8rZ5S6yKSRFMjdKL5E6xFRczOfDj20oenLp3PbmU7df8cF01Jvo2bHc1NVXMWpS3GOigSLE1Mzs8FUdSEZWilmko3ayfObHDRTaV1Hna+SzOY+znCsYR7FVehZtxk+9zzab2Z7zo3Rurrzp9Gpp9JzKt4yaO5R1ZQTJsRTtns3582/oIJThZJzW/XfNO/vZh4jDSvlOWta7PXNx29HtMTslWKXdRerXBbW0YT3cTdxvyNrCdO6tJZW2/pd1s3v3E0KastF3StbVsvb3tmk++VP8Aj2/l57by+M6jd24qyeqNtTsb3Zq4WNxODfTZfJfIoqKzutfnRB2acn3Um9mSS1O3XvMylGyblZRWtt2XW2a9I0jXo0zn+G4Wmui689vkdDxY+Gr+Tj8TNBw3jI1ailHvYxUYvfm230XZ0HFl4av5OPxMu1W9ndzi00tr3cL/AMHogKA4tzvHI8YWBnVp0VThObU5N6EXK3c7bI4uPAVf+nreqn9D2Eqi3SxUqcdWxz6+BjWnrtnkcOBa/IVvVT+hJ2nr8jW9VP6HrFhYl26WSI+rY95nlC4Ir8jW9XP6Fy4Jr8jW9XP6HqtitjG2yyM9Ww7zPKnwTX5Gt6uf0KPgivyNb1c/oeq2Fhtssh1dHvM8q7UV+Rrern9AuCK/I1vVz+h6rYWM7dLJDq6PeZ5WuB6/I1vVz+hZLgSu/wDo1fVz+h6vYDbpZIz1dDNnkkuAq/I1vVz+hDL7P4jka3qqn0PYrFLGdulkjHV0e8zxqX2fxHIVvVVPoWPgDEf09f1VT6HtBWxjbpZIz1fHvM8Sl9nMRyFf1VT6Eb+zWJ/p6/qqn+p7hYWG3SyRnYI95nhy+zeJ24ev6qp/qS0OAsXDvKOJj4tOqvZax7ZYWMPGN8YomjhdXhJnkEKWPX/SrS8bDyft0eYv7DjNuEk//DWXuPXLCxC60XxiiZQmv1M8mjh8V/Ry9XW+m/MuWExezCtatdGs9R6vYGOlj3UZ1Z95nlP3PG7KdSPi4eS2W1tMgqcA4iTvOliJv+6FR26FayPXbCxJHEqPCKIZUHLjNnkVTgGvyFb1VT6HS/YDg6pTq1XUpzgnCKTlCUbvSvtR3BRGamLlOLjYip4KNOancrYFLgp2L9i4AAAAAAAAAAAAAAAAAAAAAAAAAAAAAAAAAAAAAAAAAAAAAAAAAAAAAAAAAAAAAAAAAAAAAAAAAAAAAAAAAAAAAAAAAAAAAAAAAAAAAAAAAAAAAAAAAAAAAAAAAAAAAAAAAAAAAAH/2Q=="/>
          <p:cNvSpPr>
            <a:spLocks noChangeAspect="1" noChangeArrowheads="1"/>
          </p:cNvSpPr>
          <p:nvPr/>
        </p:nvSpPr>
        <p:spPr bwMode="auto">
          <a:xfrm>
            <a:off x="12022667" y="-1041400"/>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ar-IQ">
              <a:solidFill>
                <a:prstClr val="black"/>
              </a:solidFill>
            </a:endParaRPr>
          </a:p>
        </p:txBody>
      </p:sp>
      <p:sp>
        <p:nvSpPr>
          <p:cNvPr id="8" name="AutoShape 4" descr="data:image/jpeg;base64,/9j/4AAQSkZJRgABAQAAAQABAAD/2wCEAAkGBhQSERISEBQTFRUVFRQWFRQVFBQVFRQUFBQVFBQUFBQXHCYeFxkjGRUUHy8gIycpLCwsFR4xNTAqNSYrLCkBCQoKDgwOGg8PGiokHyQqLCwsKSkpLCksLCkpKSwsLCwpLCopLCwpKSkpLCwpLCwsKSwsLCwpLCwsKSkpKSksLP/AABEIAOEA4QMBIgACEQEDEQH/xAAbAAEAAQUBAAAAAAAAAAAAAAAAAwECBAUGB//EAEQQAAIBAgIEBg8HBAEFAAAAAAABAgMRBCESMUFRBQdTYXGBExUiMjNyc5GSk6GxssHRBhQjQlLh8FRiotJjQ4KDwvH/xAAbAQEAAgMBAQAAAAAAAAAAAAAAAwQBAgUGB//EADYRAAIBAgIGBggHAQAAAAAAAAABAgMRBFEFEhQhMUETFTNSkbEGIiMyYXGBoSQ0QlPB0fBy/9oADAMBAAIRAxEAPwD3EAAAAAAAAAAAAAAAAAAAAAAAAAAAAAAAAAAAAAAAAAAAAAAAAAAAAAAAAAAAAAAAAAAAAAAAAAAAAAAAAAAAAAAAAAFNIXOS4weEKlKnRdKc4Nzkm4tq60dTscWvtFieXrenIs08NKpHWRTq4uNOWq0z2G4ueQL7QYnl63pyKr7QYnl6vpyJdinmiPb4ZM9euLnkXb/E8vV9OX1L1w3ieWrem/myKdBU/fml82TU68qnuQk/oetXGkeUdusTy9T1v0bKrhrEf1FT1kiq6lBcakS2qeIfClI9WuLnlPbrEf1FT05/Qr26xH9RU9ZI16bD/uL7/wBG3Q4n9qR6rcaR5YuF8Ty9Tqq/uWvhrE8tV9N/JkkZUZblUj4kUlWjxpy8D1W40jynt9iOXq+nIdvMRy9X05FxYOT3popSxsYuziz1a4ueU9vMRy9X02Hw7iOWq+mzOxTzRrt8MmerXFzynt7iOXq+nIdvcRy9X05DYp5ozt8MmerXFzyh8O4jl6vpsp29xHL1fTkNinmht8MmesXFzyft9iOXq+myj4dxHL1fTkNinmht8Mmes3FzyXt9ieXq+nIPh7EcvV9OQ2KeaG3wyZ61pDSPJO3+I5er6ci3t/ieXq+nIbFPNDb4ZM9duFI8h7f4nl63pyOn+wPCdWrVqqrUnNKEWlKTdnpNXVyOphZQi5Nm9PGRqSUUmdtpArYFUvHFcZvgqHjy+A4KCO+4zfB0PHl8BwKR2cJ2SOBje2f08i8uiikS5FmXAqx3tGTCnG225bLAp56T61fcRQqGVSnufvR8qxE5ubbfM+t0afRU4qC3WRVUVvXtW2xXsK3rb7NZWrJ/qvq2+cgc3v2b+ciU58mSJNmRHDrVda0tmtq5cqC1uSta/ndtxiuo769t9fMR9klbvlq385up1FzGo8zOnQWxrbvbyeayXPchWBjHNze3UrL2+foMaUtfdrbld7dWrrLHJfq9j/YWk+LNlCWZl1JRWossY6qrner3mUz2Ho7KXRzi3zPF+k1KMJQkuLuWlUVsLHqDyRa2C6xXRALCjL9ENAyR2KWJGWtAwWWKWJLFGDJG0WtElijQBGzruLZfjVvJx+I5M67i48LW8SPxMrYnsmWcL2qO9ABxTvHF8Zng6Hjy+A4FM73jN8HQ8eXwHBQZ2cH2SOBju2f08iSJcixMuUi00U1K28uhQlrSb6MyWmmtafmZdgp5u24yVUqf2v8AnOeMxmhrTbg3Y+jaP0vGvRWu0nw37jFrSIdI3FWo3GN4K+elkrvdazd9u4w9NpP8LPV3jOb1bJc/szpwxsXwt4o17ZbKRnOo+R/xZm1cN3EZKNPP8q75bc0nkbbBLP7MkeNjHjbxRoGysYvYv51G3jp2yppej85FGp70v5uSJ4aNlLPwNZaRhHi0vqa+nhZXTat05ew2ccI9bait8n8tZFTj3dNPe789v/pvHQhNWcb86drX/jPTYDCrCQtv3nh9N43bKiS/TwNZHDQ/W34sL+1tEiwkP+T/ABX1M3D8Hwg+5lNXtlKKktV3s/l0ZMaEH+m7tvj3yusi86q+JwlTlzsaxYGD1Ko+tf6lJcHRWtTXWv8AU2iw8NektV+/eq9r6t5esFDbJXu13+1K7Wox0qM9HI0v3CP9/wDi/oRzwkf1uL2aUWr9aZvPu8N9P8v5pvvtTyRj4vAQqRSlUsrp9zF3Wbi82n19KM9Kh0UjVT4Pla6tJf2u/sMWS2G8oYalSXc6T8Z5/wA6NxruE5ptSStrXTuJIybNJKxhlrKtlLkhpcpYo0VuWtgawkdZxc+FreTj8TORcjruLjwtbxI/EyvieyZawj9rH/cjvQAcU9Bc4rjN8HQ8eXwHApnecaPgqHlJfAcBFnZwfZI83pB+3f08ia5VMiRVFso6xm4J911GdE12B77qNgiGa3nUwsvZmZVhaKT2tFtGNrmSsIuw6d1dNZZXd9y3GLTkVlv3F3WsJIrPUhItk8jZIOZdGPckE+Ymj3pG0ZRtN7zHpLu0+Z+82UJK38e/ca+tNRmt1vmZMZont6pya7bqOyM5Syupe9bVYilN79u9EfZctZC5mIxIZTJJSlbXsS1rfcOtO977ZPWtVstpizmY1SqSahrCes7IyqlSds5bEu+W+7RC5t99ON8/zNvOV/cYNatmQOqZSRNKnK10baNWK1yv0JrbzkVavpWsrJdb62YMFJ6k+olUd5u0rFL11LhuJLlGyxotNbG+sXtlrKNljYsFIuZ13Fu/xq3k4/EcezruLXw1bycfiK2K7JlzBv28f9yPQQAcQ9IcPxpv8LD+Ul8BxOG4IqSV3aK57586SO140/B4fykvhNV2TzEtXFzw9GKhzucPE0lPESv8PI1keBFtk30JIkjwNH+70kvkbBTKuotxQePrPjJmioQyMSjwUou6v6SfyMhYP+XReqyWwkWJS2e412yp3mSxioqyLqvB8lTUnKVr7bNK/NZGNVoOKb1rmeonljMsvl1kVSq2nfc/cTUsbPWSvdG8rcjH7IXXyIIsmPQ2NIyLod6VQj3oiaonk95g8JK0l0fMucZaMdF7EWcJ98uj5k8H3MfFXuJn7qKMX7WYwdeSqR00tG6vdJq11tTv7CzE1JKTyWt6tO2t6siams9RWqs/oa87kmtdWaMOVV7l6T+hfhKTqS0dFZ32/VEzRBWkopuWz2mJytFtsnoQ15qMVvIsTTcW1op2dtr1dBEtN6o/4/Uw6vCkn3vcrzvrvqIViZfqfnONU0xTi7RVz1FP0crTV5yUfubeFKWtvquY9zA7K3rbfWJ1ef3jraaV1FeJtL0SjP3qj8DOvz+0WZrOyL+Ip2RGq03PurxNZeh1LlUfgbMsZhPEO1supL32uXKvLf58/ebx05G9pw8N5Uq+h1RK9OovqjJZ2PFn4av5OPxM4iOIvk/P9TtuLPw1fycfiZfeKp4ihKVN/wCucGWja+BxUI1lnZrg9x6GADlnXOF41fB4bykvgNLTlkjdcaq/Cw/lJfAcnwPjXK8ZvVaz5txvicNOtQjKPK/mcPETUcTK/wAPI21yjK00pZJq/Q8yGUzjOhUyDki9saRZHq85fKnZ5u3UzHQVMjF0VuXXy6iO652VrOzsXMLg6kpq/IynchRMtRCiXYeoZmJKu9KRC1CEjUl5mDwl3y6PmyWOqPix9xHwjLul0fNl8XlHxV7iX9KKS7WRLT1iprKU3mVlLM1JeRbLoMDhWXcPpj7zYSZr+F/B/wDdH5lTHfl5/I6miH+Npr4mmuNEoi5JbbnhT6qXUamjJNxUkvyyzT6S1soDN3axi2+5dC223WtfMTuotK6ajmslG9ufMxgl0ec1DjcyKslJ3nOTdv0rY9WvdqKVFTWrTfS4ro1X2W6yAWMmqhbmUZ3nFi/xat+Sh8Rwc3k+g7vis7+p5Gn7WdvRa9So/gvM8v6Rq3Q/9PyPRLAWBcOCcPxqeCw/lJfAcPwXrlfd8zueNN/hYfykvgOH4MfdPo+aOzhuwPN438y/p5G1w6d8vZkWy1u5WnrKXzGonyN2txJh++RnSk27vPpMHDd8jYRWZHKMVyJaS3FrjuIMW+66kZ0YZ/UiqYNylZOOpa5W5ktWvIxCSTJtQ1yJdg+7vm8/M5e4lWHdtnn5k/8A2RO5I0UGNhSGtGTUwElBSyzuraSvlttr2MhhDfkaKaZI4u5reFX3a8X5sli+5j4qMbhV93bm+bMq34cGv0IsP3UUYK9WRdTKylmS4WgpOS1WjKXN3KuY0pq+XtX7miabJnBovkRYjCqpHReWaeWxrUVci6MzE4qcXF8GbUpzp1FUjxRqK3AtRd7aS5nZ+ZmLPDTWuEl1M6h4ZSipXaeeoU4STVpPXtV/fmebqaLjf1Wz3dHTj1Vr2OSbFzs+F43aaVOS0Y52aztnlsNRUw6206fU/wBiutFyfBltaap819zSFDcLCR5OHn/YmnwdFRT7HG75vmHoqa5m/XVLL7o0Nws9Xsz9xu50LaoU/Nf5FIwnvUehJfUkjomT4sinpynHl9zVSwU3F5aKeV3lr3I7riyVqlVLZTgvNI5XEw0bXd73Oq4tH+NW8nH4js0sHHDYeVuL/s8dj9KzxuMhB+7G/jY9BABSJzhuNRrsWH8pL4DheC592+j5o7LjglajhvKT+A894Dm+yPxX8jsYZ+xPP4xfifDyOlhPPZ5ijqoip2vnfqCp3eRnWRNqMzcHPSlFLXvNvTp5q9kaHC6UZppNtPnOjwOJhKS07xW3Si7LrKtaT5FrDwVt5dVpxSTTvfS3bHbYRKnF2ybdlqTby1aue5HiLPvWna9rNbc/eYdanmnoydlHNaWpPutXSRRZZ5mWnHk57tXNZLXudiTShbulJdKa/n5fMamVLfGXPe+/PzIsWEy8G+tS6/bbzm6aFnkbupOnZXmlfVd9N9fSyxVY56MlLmSualxjDv8AscOeTgtWTzeetS8xHW+1FGmu5bqy2KCsvTkrea5izfumbxXvWMP7RUXCqk9sE7brynr58jOoq9Ol4kObZdnG8LcK1a1SVSWTepRvaKWqKvsSOi+z2PjUpQhfu4RUXF63bK6W1WLs3KMEc6jGMqsnmbjBUdJyUbXttlbK+fO+gjr4dptc9vcRzhJX0ZzXNk1q5yGcamlfTUrPamvzOGznIoyd73LMo/AyIU3/ADLbf5l9Og8l1fIw1OWpxpvrnrvo+8uhWlsjTWrVp7cvqSXbNUkbJU2u53c9yugYtKrLRjfbfflZmRHEZ5yXQs/YiDeWNzL8RDLqNe5mzr4mOi7JttNLuXty+aNb93yTd7PmazzWtktOWZFUi77i3shXSyKOnqt/L/uXRpvLIl3EPrFtTUW01vJcRRaSbas81mvkW0lryb3dPOYvuMWaZgcI/l6zpuLTw1fycfiOa4Tjmuh+86XizX41fycfiZmv2DKVL82vn/B6EBYHDPQHnnHGvwcN5SfwHAfZtrs6jJ20oySvqbysvYehcbsL0sNblJ/AebQw73HXw61qNjgYyepiW/l5HePCNd7FPze4spU5uSTVulJLzmjwPCdeFkpXW6cVPqV8/abSnw/VvnCl5pr3SI+iqInWJpNb9xkxvd6/N+xsODK0o1YSd0lJXy2bTVx4dqfph03qe65euG6uv8NdEG/ikzV0aj5IkjiKS5m3qR0ndpas975+b9jiOG6zdaXYpy0Ukrxk0m0s7WeaNniqkqmVScpLde0fRjZGO8KtxPQoam+RBWxetuiahVJ/rqenL6lJ05S75yfS2/ebf7qtwWHRZ1EVulk+ZpvunN7C14Vm8+7IslRRskaubNDPBstWBeXseZupUVuI3FbjaxopNO5j0MbXgrKpJpbJJTVv+5XMuHDFbbGm+e0k8rZ5S6yKSRFMjdKL5E6xFRczOfDj20oenLp3PbmU7df8cF01Jvo2bHc1NVXMWpS3GOigSLE1Mzs8FUdSEZWilmko3ayfObHDRTaV1Hna+SzOY+znCsYR7FVehZtxk+9zzab2Z7zo3Rurrzp9Gpp9JzKt4yaO5R1ZQTJsRTtns3582/oIJThZJzW/XfNO/vZh4jDSvlOWta7PXNx29HtMTslWKXdRerXBbW0YT3cTdxvyNrCdO6tJZW2/pd1s3v3E0KastF3StbVsvb3tmk++VP8Aj2/l57by+M6jd24qyeqNtTsb3Zq4WNxODfTZfJfIoqKzutfnRB2acn3Um9mSS1O3XvMylGyblZRWtt2XW2a9I0jXo0zn+G4Wmui689vkdDxY+Gr+Tj8TNBw3jI1ailHvYxUYvfm230XZ0HFl4av5OPxMu1W9ndzi00tr3cL/AMHogKA4tzvHI8YWBnVp0VThObU5N6EXK3c7bI4uPAVf+nreqn9D2Eqi3SxUqcdWxz6+BjWnrtnkcOBa/IVvVT+hJ2nr8jW9VP6HrFhYl26WSI+rY95nlC4Ir8jW9XP6Fy4Jr8jW9XP6HqtitjG2yyM9Ww7zPKnwTX5Gt6uf0KPgivyNb1c/oeq2Fhtssh1dHvM8q7UV+Rrern9AuCK/I1vVz+h6rYWM7dLJDq6PeZ5WuB6/I1vVz+hZLgSu/wDo1fVz+h6vYDbpZIz1dDNnkkuAq/I1vVz+hDL7P4jka3qqn0PYrFLGdulkjHV0e8zxqX2fxHIVvVVPoWPgDEf09f1VT6HtBWxjbpZIz1fHvM8Sl9nMRyFf1VT6Eb+zWJ/p6/qqn+p7hYWG3SyRnYI95nhy+zeJ24ev6qp/qS0OAsXDvKOJj4tOqvZax7ZYWMPGN8YomjhdXhJnkEKWPX/SrS8bDyft0eYv7DjNuEk//DWXuPXLCxC60XxiiZQmv1M8mjh8V/Ry9XW+m/MuWExezCtatdGs9R6vYGOlj3UZ1Z95nlP3PG7KdSPi4eS2W1tMgqcA4iTvOliJv+6FR26FayPXbCxJHEqPCKIZUHLjNnkVTgGvyFb1VT6HS/YDg6pTq1XUpzgnCKTlCUbvSvtR3BRGamLlOLjYip4KNOancrYFLgp2L9i4AAAAAAAAAAAAAAAAAAAAAAAAAAAAAAAAAAAAAAAAAAAAAAAAAAAAAAAAAAAAAAAAAAAAAAAAAAAAAAAAAAAAAAAAAAAAAAAAAAAAAAAAAAAAAAAAAAAAAAAAAAAAAAAAAAAAAAH/2Q=="/>
          <p:cNvSpPr>
            <a:spLocks noChangeAspect="1" noChangeArrowheads="1"/>
          </p:cNvSpPr>
          <p:nvPr/>
        </p:nvSpPr>
        <p:spPr bwMode="auto">
          <a:xfrm>
            <a:off x="12225867" y="-889000"/>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ar-IQ">
              <a:solidFill>
                <a:prstClr val="black"/>
              </a:solidFill>
            </a:endParaRPr>
          </a:p>
        </p:txBody>
      </p:sp>
      <p:pic>
        <p:nvPicPr>
          <p:cNvPr id="6150" name="Picture 6" descr="http://ecx.images-amazon.com/images/I/315InQ7ByzL._SL500_AA3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160" y="2320414"/>
            <a:ext cx="4454445" cy="334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19309"/>
      </p:ext>
    </p:extLst>
  </p:cSld>
  <p:clrMapOvr>
    <a:masterClrMapping/>
  </p:clrMapOvr>
  <p:transition spd="slow">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a:p>
        </p:txBody>
      </p:sp>
      <p:sp>
        <p:nvSpPr>
          <p:cNvPr id="4" name="Date Placeholder 3"/>
          <p:cNvSpPr>
            <a:spLocks noGrp="1"/>
          </p:cNvSpPr>
          <p:nvPr>
            <p:ph type="dt" sz="half" idx="10"/>
          </p:nvPr>
        </p:nvSpPr>
        <p:spPr/>
        <p:txBody>
          <a:bodyPr/>
          <a:lstStyle/>
          <a:p>
            <a:fld id="{E682366D-2D8E-4223-B061-E641C5F25ED8}"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31</a:t>
            </a:fld>
            <a:endParaRPr lang="ar-IQ"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48" y="980728"/>
            <a:ext cx="1146641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ross 6"/>
          <p:cNvSpPr/>
          <p:nvPr/>
        </p:nvSpPr>
        <p:spPr>
          <a:xfrm rot="18612904">
            <a:off x="9140823" y="2023231"/>
            <a:ext cx="1624023" cy="2235475"/>
          </a:xfrm>
          <a:prstGeom prst="plus">
            <a:avLst>
              <a:gd name="adj" fmla="val 33731"/>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1"/>
            <a:endParaRPr lang="ar-IQ">
              <a:solidFill>
                <a:prstClr val="white"/>
              </a:solidFill>
            </a:endParaRPr>
          </a:p>
        </p:txBody>
      </p:sp>
    </p:spTree>
    <p:extLst>
      <p:ext uri="{BB962C8B-B14F-4D97-AF65-F5344CB8AC3E}">
        <p14:creationId xmlns:p14="http://schemas.microsoft.com/office/powerpoint/2010/main" val="220869779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12776"/>
            <a:ext cx="6734539" cy="4824536"/>
          </a:xfrm>
        </p:spPr>
        <p:txBody>
          <a:bodyPr/>
          <a:lstStyle/>
          <a:p>
            <a:pPr lvl="0">
              <a:buNone/>
            </a:pPr>
            <a:endParaRPr lang="en-AU" dirty="0" smtClean="0">
              <a:solidFill>
                <a:srgbClr val="FFC000"/>
              </a:solidFill>
            </a:endParaRPr>
          </a:p>
          <a:p>
            <a:pPr lvl="0">
              <a:buNone/>
            </a:pPr>
            <a:r>
              <a:rPr lang="en-AU" dirty="0" smtClean="0">
                <a:solidFill>
                  <a:srgbClr val="FFC000"/>
                </a:solidFill>
              </a:rPr>
              <a:t>IV- Labelling</a:t>
            </a:r>
            <a:r>
              <a:rPr lang="en-AU" dirty="0" smtClean="0"/>
              <a:t>:</a:t>
            </a:r>
            <a:endParaRPr lang="en-US" sz="2800" dirty="0" smtClean="0"/>
          </a:p>
          <a:p>
            <a:pPr lvl="1"/>
            <a:r>
              <a:rPr lang="en-US" dirty="0" smtClean="0"/>
              <a:t>Label </a:t>
            </a:r>
            <a:r>
              <a:rPr lang="en-US" dirty="0"/>
              <a:t>the specimen container for identification and avoid mistakes.</a:t>
            </a:r>
          </a:p>
          <a:p>
            <a:pPr lvl="1"/>
            <a:endParaRPr lang="en-US" dirty="0" smtClean="0"/>
          </a:p>
          <a:p>
            <a:pPr lvl="1"/>
            <a:r>
              <a:rPr lang="en-US" dirty="0" smtClean="0"/>
              <a:t>Request </a:t>
            </a:r>
            <a:r>
              <a:rPr lang="en-US" dirty="0"/>
              <a:t>paper contains clinical data for proper diagnosis.</a:t>
            </a:r>
          </a:p>
          <a:p>
            <a:pPr marL="457200" lvl="1" indent="0">
              <a:buNone/>
            </a:pPr>
            <a:endParaRPr lang="en-US" sz="2400" dirty="0"/>
          </a:p>
        </p:txBody>
      </p:sp>
      <p:sp>
        <p:nvSpPr>
          <p:cNvPr id="4" name="Date Placeholder 3"/>
          <p:cNvSpPr>
            <a:spLocks noGrp="1"/>
          </p:cNvSpPr>
          <p:nvPr>
            <p:ph type="dt" sz="half" idx="10"/>
          </p:nvPr>
        </p:nvSpPr>
        <p:spPr/>
        <p:txBody>
          <a:bodyPr/>
          <a:lstStyle/>
          <a:p>
            <a:fld id="{6888DD1C-DF4D-4A94-ABFA-35B241DF6CA4}"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32</a:t>
            </a:fld>
            <a:endParaRPr lang="ar-IQ" dirty="0">
              <a:solidFill>
                <a:prstClr val="black">
                  <a:tint val="75000"/>
                </a:prstClr>
              </a:solidFill>
            </a:endParaRPr>
          </a:p>
        </p:txBody>
      </p:sp>
      <p:grpSp>
        <p:nvGrpSpPr>
          <p:cNvPr id="2" name="Group 10"/>
          <p:cNvGrpSpPr/>
          <p:nvPr/>
        </p:nvGrpSpPr>
        <p:grpSpPr>
          <a:xfrm>
            <a:off x="2639618" y="188643"/>
            <a:ext cx="7725497" cy="1259891"/>
            <a:chOff x="1774395" y="2327"/>
            <a:chExt cx="5794123" cy="1259891"/>
          </a:xfrm>
        </p:grpSpPr>
        <p:sp>
          <p:nvSpPr>
            <p:cNvPr id="13" name="Pentagon 12"/>
            <p:cNvSpPr/>
            <p:nvPr/>
          </p:nvSpPr>
          <p:spPr>
            <a:xfrm rot="10800000">
              <a:off x="1774395" y="2327"/>
              <a:ext cx="5794123" cy="1259891"/>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entagon 4"/>
            <p:cNvSpPr/>
            <p:nvPr/>
          </p:nvSpPr>
          <p:spPr>
            <a:xfrm rot="21600000">
              <a:off x="2089370" y="2327"/>
              <a:ext cx="5479148" cy="1259891"/>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55577" tIns="99060" rIns="184912" bIns="99060" numCol="1" spcCol="1270" anchor="ctr" anchorCtr="0">
              <a:noAutofit/>
            </a:bodyPr>
            <a:lstStyle/>
            <a:p>
              <a:pPr algn="ctr" defTabSz="1155700">
                <a:lnSpc>
                  <a:spcPct val="90000"/>
                </a:lnSpc>
                <a:spcBef>
                  <a:spcPct val="0"/>
                </a:spcBef>
                <a:spcAft>
                  <a:spcPct val="35000"/>
                </a:spcAft>
              </a:pPr>
              <a:r>
                <a:rPr lang="en-AU" sz="3200" b="1" dirty="0" smtClean="0">
                  <a:solidFill>
                    <a:prstClr val="white"/>
                  </a:solidFill>
                </a:rPr>
                <a:t>Proper handling and transfer of biopsy specimens to the laboratory</a:t>
              </a:r>
              <a:endParaRPr lang="ar-IQ" sz="3200" b="1" dirty="0">
                <a:solidFill>
                  <a:prstClr val="white"/>
                </a:solidFill>
              </a:endParaRPr>
            </a:p>
          </p:txBody>
        </p:sp>
      </p:grpSp>
      <p:sp>
        <p:nvSpPr>
          <p:cNvPr id="16" name="Oval 15"/>
          <p:cNvSpPr/>
          <p:nvPr/>
        </p:nvSpPr>
        <p:spPr>
          <a:xfrm>
            <a:off x="527381" y="1960374"/>
            <a:ext cx="326436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pic>
        <p:nvPicPr>
          <p:cNvPr id="11" name="Picture 4"/>
          <p:cNvPicPr>
            <a:picLocks noChangeAspect="1" noChangeArrowheads="1"/>
          </p:cNvPicPr>
          <p:nvPr/>
        </p:nvPicPr>
        <p:blipFill>
          <a:blip r:embed="rId2" cstate="print"/>
          <a:srcRect l="31891" t="31511" r="45696" b="29123"/>
          <a:stretch>
            <a:fillRect/>
          </a:stretch>
        </p:blipFill>
        <p:spPr bwMode="auto">
          <a:xfrm>
            <a:off x="7248128" y="1628801"/>
            <a:ext cx="4608512" cy="4551503"/>
          </a:xfrm>
          <a:prstGeom prst="rect">
            <a:avLst/>
          </a:prstGeom>
          <a:ln>
            <a:noFill/>
          </a:ln>
          <a:effectLst>
            <a:softEdge rad="112500"/>
          </a:effectLst>
        </p:spPr>
      </p:pic>
      <p:sp>
        <p:nvSpPr>
          <p:cNvPr id="15" name="Oval 14"/>
          <p:cNvSpPr/>
          <p:nvPr/>
        </p:nvSpPr>
        <p:spPr>
          <a:xfrm>
            <a:off x="1295469" y="188643"/>
            <a:ext cx="1679855" cy="1259891"/>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2954538"/>
      </p:ext>
    </p:extLst>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972800" cy="3505200"/>
          </a:xfrm>
        </p:spPr>
        <p:txBody>
          <a:bodyPr/>
          <a:lstStyle/>
          <a:p>
            <a:r>
              <a:rPr lang="en-US" dirty="0" smtClean="0">
                <a:hlinkClick r:id="rId2"/>
              </a:rPr>
              <a:t>https</a:t>
            </a:r>
            <a:r>
              <a:rPr lang="en-US" dirty="0">
                <a:hlinkClick r:id="rId2"/>
              </a:rPr>
              <a:t>://www.youtube.com/watch?v=S01glu4mLXw</a:t>
            </a:r>
            <a:endParaRPr lang="en-US" dirty="0" smtClean="0">
              <a:hlinkClick r:id="rId2"/>
            </a:endParaRPr>
          </a:p>
          <a:p>
            <a:r>
              <a:rPr lang="en-US" dirty="0" smtClean="0">
                <a:hlinkClick r:id="rId2"/>
              </a:rPr>
              <a:t>https</a:t>
            </a:r>
            <a:r>
              <a:rPr lang="en-US" dirty="0">
                <a:hlinkClick r:id="rId2"/>
              </a:rPr>
              <a:t>://</a:t>
            </a:r>
            <a:r>
              <a:rPr lang="en-US" dirty="0" smtClean="0">
                <a:hlinkClick r:id="rId2"/>
              </a:rPr>
              <a:t>www.youtube.com/watch?v=66DaMeUR_p4</a:t>
            </a:r>
          </a:p>
          <a:p>
            <a:r>
              <a:rPr lang="en-US" dirty="0">
                <a:hlinkClick r:id="rId2"/>
              </a:rPr>
              <a:t>https://www.youtube.com/watch?v=YyIVY5NHBgU</a:t>
            </a:r>
            <a:endParaRPr lang="en-US" dirty="0" smtClean="0">
              <a:hlinkClick r:id="rId2"/>
            </a:endParaRPr>
          </a:p>
          <a:p>
            <a:r>
              <a:rPr lang="en-US" dirty="0" smtClean="0">
                <a:hlinkClick r:id="rId2"/>
              </a:rPr>
              <a:t>https://www.youtube.com/watch?v=7CzDEok8Wmo</a:t>
            </a:r>
            <a:endParaRPr lang="en-US" dirty="0" smtClean="0"/>
          </a:p>
          <a:p>
            <a:r>
              <a:rPr lang="en-US" dirty="0">
                <a:hlinkClick r:id="rId3"/>
              </a:rPr>
              <a:t>https://www.youtube.com/watch?v=vfSChpiyyag</a:t>
            </a:r>
            <a:endParaRPr lang="en-US" dirty="0" smtClean="0">
              <a:hlinkClick r:id="rId3"/>
            </a:endParaRPr>
          </a:p>
          <a:p>
            <a:endParaRPr lang="en-US" dirty="0" smtClean="0"/>
          </a:p>
          <a:p>
            <a:endParaRPr lang="ar-SA" dirty="0"/>
          </a:p>
        </p:txBody>
      </p:sp>
      <p:sp>
        <p:nvSpPr>
          <p:cNvPr id="4" name="Date Placeholder 3"/>
          <p:cNvSpPr>
            <a:spLocks noGrp="1"/>
          </p:cNvSpPr>
          <p:nvPr>
            <p:ph type="dt" sz="half" idx="10"/>
          </p:nvPr>
        </p:nvSpPr>
        <p:spPr/>
        <p:txBody>
          <a:bodyPr/>
          <a:lstStyle/>
          <a:p>
            <a:fld id="{0DE94037-6FED-4C07-95E2-91FC179314E4}"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33</a:t>
            </a:fld>
            <a:endParaRPr lang="ar-IQ"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Dr. Awfa Altaee 2013</a:t>
            </a:r>
            <a:endParaRPr lang="ar-IQ">
              <a:solidFill>
                <a:prstClr val="black">
                  <a:tint val="75000"/>
                </a:prstClr>
              </a:solidFill>
            </a:endParaRPr>
          </a:p>
        </p:txBody>
      </p:sp>
      <p:sp>
        <p:nvSpPr>
          <p:cNvPr id="5" name="Rectangle 4"/>
          <p:cNvSpPr/>
          <p:nvPr/>
        </p:nvSpPr>
        <p:spPr>
          <a:xfrm>
            <a:off x="3048000" y="609600"/>
            <a:ext cx="4974823" cy="584775"/>
          </a:xfrm>
          <a:prstGeom prst="rect">
            <a:avLst/>
          </a:prstGeom>
        </p:spPr>
        <p:txBody>
          <a:bodyPr wrap="none">
            <a:spAutoFit/>
          </a:bodyPr>
          <a:lstStyle/>
          <a:p>
            <a:pPr marL="342900" indent="-342900">
              <a:spcBef>
                <a:spcPct val="20000"/>
              </a:spcBef>
              <a:buFont typeface="Arial" pitchFamily="34" charset="0"/>
              <a:buChar char="•"/>
            </a:pPr>
            <a:r>
              <a:rPr lang="en-US" sz="3200" b="1" dirty="0">
                <a:solidFill>
                  <a:prstClr val="white"/>
                </a:solidFill>
                <a:cs typeface="Arial" pitchFamily="34" charset="0"/>
                <a:hlinkClick r:id="rId2"/>
              </a:rPr>
              <a:t>Useful videos for learning </a:t>
            </a:r>
          </a:p>
        </p:txBody>
      </p:sp>
    </p:spTree>
    <p:extLst>
      <p:ext uri="{BB962C8B-B14F-4D97-AF65-F5344CB8AC3E}">
        <p14:creationId xmlns:p14="http://schemas.microsoft.com/office/powerpoint/2010/main" val="3845528549"/>
      </p:ext>
    </p:extLst>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9975701" cy="457200"/>
          </a:xfrm>
        </p:spPr>
        <p:txBody>
          <a:bodyPr/>
          <a:lstStyle/>
          <a:p>
            <a:pPr algn="ctr" eaLnBrk="1" fontAlgn="auto" hangingPunct="1">
              <a:spcAft>
                <a:spcPts val="0"/>
              </a:spcAft>
              <a:defRPr/>
            </a:pPr>
            <a:r>
              <a:rPr lang="en-GB" sz="4000" b="1" dirty="0" smtClean="0">
                <a:solidFill>
                  <a:srgbClr val="FF0000"/>
                </a:solidFill>
                <a:latin typeface="Times New Roman" pitchFamily="18" charset="0"/>
                <a:cs typeface="Times New Roman" pitchFamily="18" charset="0"/>
              </a:rPr>
              <a:t>Any Question? </a:t>
            </a:r>
            <a:endParaRPr lang="en-GB" sz="4000" b="1" dirty="0">
              <a:solidFill>
                <a:srgbClr val="FF0000"/>
              </a:solidFill>
              <a:latin typeface="Times New Roman" pitchFamily="18" charset="0"/>
              <a:cs typeface="Times New Roman" pitchFamily="18" charset="0"/>
            </a:endParaRPr>
          </a:p>
        </p:txBody>
      </p:sp>
      <p:pic>
        <p:nvPicPr>
          <p:cNvPr id="55299" name="Picture 2" descr="C:\Users\Thana\Desktop\منوعات\question mark.png"/>
          <p:cNvPicPr>
            <a:picLocks noGrp="1" noChangeAspect="1" noChangeArrowheads="1"/>
          </p:cNvPicPr>
          <p:nvPr>
            <p:ph sz="half" idx="1"/>
          </p:nvPr>
        </p:nvPicPr>
        <p:blipFill>
          <a:blip r:embed="rId2" cstate="print"/>
          <a:srcRect/>
          <a:stretch>
            <a:fillRect/>
          </a:stretch>
        </p:blipFill>
        <p:spPr>
          <a:xfrm>
            <a:off x="2743200" y="1066800"/>
            <a:ext cx="6625167" cy="4176712"/>
          </a:xfrm>
        </p:spPr>
      </p:pic>
      <p:sp>
        <p:nvSpPr>
          <p:cNvPr id="4" name="Rectangle 3"/>
          <p:cNvSpPr/>
          <p:nvPr/>
        </p:nvSpPr>
        <p:spPr>
          <a:xfrm>
            <a:off x="4648200" y="5683827"/>
            <a:ext cx="2438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The End</a:t>
            </a:r>
            <a:endParaRPr lang="en-US" sz="3200" dirty="0">
              <a:solidFill>
                <a:srgbClr val="FF0000"/>
              </a:solidFill>
            </a:endParaRPr>
          </a:p>
        </p:txBody>
      </p:sp>
    </p:spTree>
    <p:extLst>
      <p:ext uri="{BB962C8B-B14F-4D97-AF65-F5344CB8AC3E}">
        <p14:creationId xmlns:p14="http://schemas.microsoft.com/office/powerpoint/2010/main" val="18861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ntroduction"/>
          <p:cNvPicPr>
            <a:picLocks noChangeAspect="1" noChangeArrowheads="1"/>
          </p:cNvPicPr>
          <p:nvPr/>
        </p:nvPicPr>
        <p:blipFill>
          <a:blip r:embed="rId2" cstate="print"/>
          <a:srcRect/>
          <a:stretch>
            <a:fillRect/>
          </a:stretch>
        </p:blipFill>
        <p:spPr bwMode="auto">
          <a:xfrm>
            <a:off x="237313" y="1556792"/>
            <a:ext cx="3362411" cy="2664296"/>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Objectives in this lecture</a:t>
            </a:r>
            <a:endParaRPr lang="ar-IQ" dirty="0"/>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4</a:t>
            </a:fld>
            <a:endParaRPr lang="ar-IQ"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9157252"/>
              </p:ext>
            </p:extLst>
          </p:nvPr>
        </p:nvGraphicFramePr>
        <p:xfrm>
          <a:off x="3695733" y="1628800"/>
          <a:ext cx="8352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7569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7">
                                            <p:graphicEl>
                                              <a:dgm id="{FBC8EBB6-04C9-4E67-BB0F-D15E4F39F601}"/>
                                            </p:graphicEl>
                                          </p:spTgt>
                                        </p:tgtEl>
                                        <p:attrNameLst>
                                          <p:attrName>style.visibility</p:attrName>
                                        </p:attrNameLst>
                                      </p:cBhvr>
                                      <p:to>
                                        <p:strVal val="visible"/>
                                      </p:to>
                                    </p:set>
                                    <p:animEffect transition="in" filter="wipe(up)">
                                      <p:cBhvr>
                                        <p:cTn id="7" dur="2000"/>
                                        <p:tgtEl>
                                          <p:spTgt spid="7">
                                            <p:graphicEl>
                                              <a:dgm id="{FBC8EBB6-04C9-4E67-BB0F-D15E4F39F601}"/>
                                            </p:graphicEl>
                                          </p:spTgt>
                                        </p:tgtEl>
                                      </p:cBhvr>
                                    </p:animEffect>
                                  </p:childTnLst>
                                </p:cTn>
                              </p:par>
                            </p:childTnLst>
                          </p:cTn>
                        </p:par>
                        <p:par>
                          <p:cTn id="8" fill="hold">
                            <p:stCondLst>
                              <p:cond delay="5000"/>
                            </p:stCondLst>
                            <p:childTnLst>
                              <p:par>
                                <p:cTn id="9" presetID="22" presetClass="entr" presetSubtype="1" fill="hold" grpId="0" nodeType="afterEffect">
                                  <p:stCondLst>
                                    <p:cond delay="3000"/>
                                  </p:stCondLst>
                                  <p:childTnLst>
                                    <p:set>
                                      <p:cBhvr>
                                        <p:cTn id="10" dur="1" fill="hold">
                                          <p:stCondLst>
                                            <p:cond delay="0"/>
                                          </p:stCondLst>
                                        </p:cTn>
                                        <p:tgtEl>
                                          <p:spTgt spid="7">
                                            <p:graphicEl>
                                              <a:dgm id="{3DDE63B1-98FA-4FC7-A39E-67CE245C62AF}"/>
                                            </p:graphicEl>
                                          </p:spTgt>
                                        </p:tgtEl>
                                        <p:attrNameLst>
                                          <p:attrName>style.visibility</p:attrName>
                                        </p:attrNameLst>
                                      </p:cBhvr>
                                      <p:to>
                                        <p:strVal val="visible"/>
                                      </p:to>
                                    </p:set>
                                    <p:animEffect transition="in" filter="wipe(up)">
                                      <p:cBhvr>
                                        <p:cTn id="11" dur="2000"/>
                                        <p:tgtEl>
                                          <p:spTgt spid="7">
                                            <p:graphicEl>
                                              <a:dgm id="{3DDE63B1-98FA-4FC7-A39E-67CE245C62AF}"/>
                                            </p:graphicEl>
                                          </p:spTgt>
                                        </p:tgtEl>
                                      </p:cBhvr>
                                    </p:animEffect>
                                  </p:childTnLst>
                                </p:cTn>
                              </p:par>
                            </p:childTnLst>
                          </p:cTn>
                        </p:par>
                        <p:par>
                          <p:cTn id="12" fill="hold">
                            <p:stCondLst>
                              <p:cond delay="10000"/>
                            </p:stCondLst>
                            <p:childTnLst>
                              <p:par>
                                <p:cTn id="13" presetID="22" presetClass="entr" presetSubtype="1" fill="hold" grpId="0" nodeType="afterEffect">
                                  <p:stCondLst>
                                    <p:cond delay="3000"/>
                                  </p:stCondLst>
                                  <p:childTnLst>
                                    <p:set>
                                      <p:cBhvr>
                                        <p:cTn id="14" dur="1" fill="hold">
                                          <p:stCondLst>
                                            <p:cond delay="0"/>
                                          </p:stCondLst>
                                        </p:cTn>
                                        <p:tgtEl>
                                          <p:spTgt spid="7">
                                            <p:graphicEl>
                                              <a:dgm id="{F22A5090-C868-4257-A629-CF713C19070B}"/>
                                            </p:graphicEl>
                                          </p:spTgt>
                                        </p:tgtEl>
                                        <p:attrNameLst>
                                          <p:attrName>style.visibility</p:attrName>
                                        </p:attrNameLst>
                                      </p:cBhvr>
                                      <p:to>
                                        <p:strVal val="visible"/>
                                      </p:to>
                                    </p:set>
                                    <p:animEffect transition="in" filter="wipe(up)">
                                      <p:cBhvr>
                                        <p:cTn id="15" dur="2000"/>
                                        <p:tgtEl>
                                          <p:spTgt spid="7">
                                            <p:graphicEl>
                                              <a:dgm id="{F22A5090-C868-4257-A629-CF713C19070B}"/>
                                            </p:graphicEl>
                                          </p:spTgt>
                                        </p:tgtEl>
                                      </p:cBhvr>
                                    </p:animEffect>
                                  </p:childTnLst>
                                </p:cTn>
                              </p:par>
                            </p:childTnLst>
                          </p:cTn>
                        </p:par>
                        <p:par>
                          <p:cTn id="16" fill="hold">
                            <p:stCondLst>
                              <p:cond delay="15000"/>
                            </p:stCondLst>
                            <p:childTnLst>
                              <p:par>
                                <p:cTn id="17" presetID="22" presetClass="entr" presetSubtype="1" fill="hold" grpId="0" nodeType="afterEffect">
                                  <p:stCondLst>
                                    <p:cond delay="3000"/>
                                  </p:stCondLst>
                                  <p:childTnLst>
                                    <p:set>
                                      <p:cBhvr>
                                        <p:cTn id="18" dur="1" fill="hold">
                                          <p:stCondLst>
                                            <p:cond delay="0"/>
                                          </p:stCondLst>
                                        </p:cTn>
                                        <p:tgtEl>
                                          <p:spTgt spid="7">
                                            <p:graphicEl>
                                              <a:dgm id="{443D77FD-2CBB-40D2-BDF8-82C2F627ABA3}"/>
                                            </p:graphicEl>
                                          </p:spTgt>
                                        </p:tgtEl>
                                        <p:attrNameLst>
                                          <p:attrName>style.visibility</p:attrName>
                                        </p:attrNameLst>
                                      </p:cBhvr>
                                      <p:to>
                                        <p:strVal val="visible"/>
                                      </p:to>
                                    </p:set>
                                    <p:animEffect transition="in" filter="wipe(up)">
                                      <p:cBhvr>
                                        <p:cTn id="19" dur="2000"/>
                                        <p:tgtEl>
                                          <p:spTgt spid="7">
                                            <p:graphicEl>
                                              <a:dgm id="{443D77FD-2CBB-40D2-BDF8-82C2F627ABA3}"/>
                                            </p:graphicEl>
                                          </p:spTgt>
                                        </p:tgtEl>
                                      </p:cBhvr>
                                    </p:animEffect>
                                  </p:childTnLst>
                                </p:cTn>
                              </p:par>
                            </p:childTnLst>
                          </p:cTn>
                        </p:par>
                        <p:par>
                          <p:cTn id="20" fill="hold">
                            <p:stCondLst>
                              <p:cond delay="20000"/>
                            </p:stCondLst>
                            <p:childTnLst>
                              <p:par>
                                <p:cTn id="21" presetID="22" presetClass="entr" presetSubtype="1" fill="hold" grpId="0" nodeType="afterEffect">
                                  <p:stCondLst>
                                    <p:cond delay="3000"/>
                                  </p:stCondLst>
                                  <p:childTnLst>
                                    <p:set>
                                      <p:cBhvr>
                                        <p:cTn id="22" dur="1" fill="hold">
                                          <p:stCondLst>
                                            <p:cond delay="0"/>
                                          </p:stCondLst>
                                        </p:cTn>
                                        <p:tgtEl>
                                          <p:spTgt spid="7">
                                            <p:graphicEl>
                                              <a:dgm id="{290015F4-6129-48D0-96DD-14A15517A1F9}"/>
                                            </p:graphicEl>
                                          </p:spTgt>
                                        </p:tgtEl>
                                        <p:attrNameLst>
                                          <p:attrName>style.visibility</p:attrName>
                                        </p:attrNameLst>
                                      </p:cBhvr>
                                      <p:to>
                                        <p:strVal val="visible"/>
                                      </p:to>
                                    </p:set>
                                    <p:animEffect transition="in" filter="wipe(up)">
                                      <p:cBhvr>
                                        <p:cTn id="23" dur="2000"/>
                                        <p:tgtEl>
                                          <p:spTgt spid="7">
                                            <p:graphicEl>
                                              <a:dgm id="{290015F4-6129-48D0-96DD-14A15517A1F9}"/>
                                            </p:graphicEl>
                                          </p:spTgt>
                                        </p:tgtEl>
                                      </p:cBhvr>
                                    </p:animEffect>
                                  </p:childTnLst>
                                </p:cTn>
                              </p:par>
                            </p:childTnLst>
                          </p:cTn>
                        </p:par>
                        <p:par>
                          <p:cTn id="24" fill="hold">
                            <p:stCondLst>
                              <p:cond delay="25000"/>
                            </p:stCondLst>
                            <p:childTnLst>
                              <p:par>
                                <p:cTn id="25" presetID="22" presetClass="entr" presetSubtype="1" fill="hold" grpId="0" nodeType="afterEffect">
                                  <p:stCondLst>
                                    <p:cond delay="3000"/>
                                  </p:stCondLst>
                                  <p:childTnLst>
                                    <p:set>
                                      <p:cBhvr>
                                        <p:cTn id="26" dur="1" fill="hold">
                                          <p:stCondLst>
                                            <p:cond delay="0"/>
                                          </p:stCondLst>
                                        </p:cTn>
                                        <p:tgtEl>
                                          <p:spTgt spid="7">
                                            <p:graphicEl>
                                              <a:dgm id="{64B57919-3AFA-4E1C-9FD1-FD0DEBB8352D}"/>
                                            </p:graphicEl>
                                          </p:spTgt>
                                        </p:tgtEl>
                                        <p:attrNameLst>
                                          <p:attrName>style.visibility</p:attrName>
                                        </p:attrNameLst>
                                      </p:cBhvr>
                                      <p:to>
                                        <p:strVal val="visible"/>
                                      </p:to>
                                    </p:set>
                                    <p:animEffect transition="in" filter="wipe(up)">
                                      <p:cBhvr>
                                        <p:cTn id="27" dur="2000"/>
                                        <p:tgtEl>
                                          <p:spTgt spid="7">
                                            <p:graphicEl>
                                              <a:dgm id="{64B57919-3AFA-4E1C-9FD1-FD0DEBB8352D}"/>
                                            </p:graphicEl>
                                          </p:spTgt>
                                        </p:tgtEl>
                                      </p:cBhvr>
                                    </p:animEffect>
                                  </p:childTnLst>
                                </p:cTn>
                              </p:par>
                            </p:childTnLst>
                          </p:cTn>
                        </p:par>
                        <p:par>
                          <p:cTn id="28" fill="hold">
                            <p:stCondLst>
                              <p:cond delay="30000"/>
                            </p:stCondLst>
                            <p:childTnLst>
                              <p:par>
                                <p:cTn id="29" presetID="22" presetClass="entr" presetSubtype="1" fill="hold" grpId="0" nodeType="afterEffect">
                                  <p:stCondLst>
                                    <p:cond delay="3000"/>
                                  </p:stCondLst>
                                  <p:childTnLst>
                                    <p:set>
                                      <p:cBhvr>
                                        <p:cTn id="30" dur="1" fill="hold">
                                          <p:stCondLst>
                                            <p:cond delay="0"/>
                                          </p:stCondLst>
                                        </p:cTn>
                                        <p:tgtEl>
                                          <p:spTgt spid="7">
                                            <p:graphicEl>
                                              <a:dgm id="{E868565C-EDC4-44B5-B3C1-DCB4425C1E04}"/>
                                            </p:graphicEl>
                                          </p:spTgt>
                                        </p:tgtEl>
                                        <p:attrNameLst>
                                          <p:attrName>style.visibility</p:attrName>
                                        </p:attrNameLst>
                                      </p:cBhvr>
                                      <p:to>
                                        <p:strVal val="visible"/>
                                      </p:to>
                                    </p:set>
                                    <p:animEffect transition="in" filter="wipe(up)">
                                      <p:cBhvr>
                                        <p:cTn id="31" dur="2000"/>
                                        <p:tgtEl>
                                          <p:spTgt spid="7">
                                            <p:graphicEl>
                                              <a:dgm id="{E868565C-EDC4-44B5-B3C1-DCB4425C1E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304800"/>
            <a:ext cx="10363200" cy="1470025"/>
          </a:xfrm>
        </p:spPr>
        <p:txBody>
          <a:bodyPr>
            <a:normAutofit fontScale="90000"/>
          </a:bodyPr>
          <a:lstStyle/>
          <a:p>
            <a:r>
              <a:rPr lang="en-AU" dirty="0" smtClean="0"/>
              <a:t>Types of specimens for Histopathological examination</a:t>
            </a:r>
            <a:r>
              <a:rPr lang="en-US" dirty="0" smtClean="0"/>
              <a:t/>
            </a:r>
            <a:br>
              <a:rPr lang="en-US" dirty="0" smtClean="0"/>
            </a:br>
            <a:endParaRPr lang="ar-IQ" dirty="0"/>
          </a:p>
        </p:txBody>
      </p:sp>
      <p:sp>
        <p:nvSpPr>
          <p:cNvPr id="4" name="Date Placeholder 3"/>
          <p:cNvSpPr>
            <a:spLocks noGrp="1"/>
          </p:cNvSpPr>
          <p:nvPr>
            <p:ph type="dt" sz="half" idx="10"/>
          </p:nvPr>
        </p:nvSpPr>
        <p:spPr/>
        <p:txBody>
          <a:bodyPr/>
          <a:lstStyle/>
          <a:p>
            <a:fld id="{9F50143F-A1A8-4F8C-8A89-83247E6E853C}"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5</a:t>
            </a:fld>
            <a:endParaRPr lang="ar-IQ"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999605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19309"/>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10972800" cy="782960"/>
          </a:xfrm>
        </p:spPr>
        <p:txBody>
          <a:bodyPr>
            <a:noAutofit/>
          </a:bodyPr>
          <a:lstStyle/>
          <a:p>
            <a:r>
              <a:rPr lang="en-US" sz="5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pitchFamily="34" charset="0"/>
              </a:rPr>
              <a:t>1. </a:t>
            </a:r>
            <a:r>
              <a:rPr lang="en-GB" sz="5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pitchFamily="34" charset="0"/>
              </a:rPr>
              <a:t>Biopsy</a:t>
            </a:r>
            <a:endParaRPr lang="ar-IQ"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609600" y="1259632"/>
            <a:ext cx="10972800" cy="1728192"/>
          </a:xfrm>
        </p:spPr>
        <p:txBody>
          <a:bodyPr/>
          <a:lstStyle/>
          <a:p>
            <a:pPr marL="514350" lvl="0" indent="-514350">
              <a:buNone/>
            </a:pPr>
            <a:r>
              <a:rPr lang="en-GB" dirty="0" smtClean="0"/>
              <a:t>     It is a piece of tissue or organ taken from the body for histological examination </a:t>
            </a:r>
            <a:r>
              <a:rPr lang="en-GB" u="sng" dirty="0" smtClean="0"/>
              <a:t>during life.</a:t>
            </a:r>
            <a:endParaRPr lang="en-US" dirty="0" smtClean="0"/>
          </a:p>
          <a:p>
            <a:endParaRPr lang="ar-IQ" dirty="0"/>
          </a:p>
        </p:txBody>
      </p:sp>
      <p:sp>
        <p:nvSpPr>
          <p:cNvPr id="4" name="Date Placeholder 3"/>
          <p:cNvSpPr>
            <a:spLocks noGrp="1"/>
          </p:cNvSpPr>
          <p:nvPr>
            <p:ph type="dt" sz="half" idx="10"/>
          </p:nvPr>
        </p:nvSpPr>
        <p:spPr/>
        <p:txBody>
          <a:bodyPr/>
          <a:lstStyle/>
          <a:p>
            <a:fld id="{922A7477-2D8A-49C4-8329-9AD62EBF0864}"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6</a:t>
            </a:fld>
            <a:endParaRPr lang="ar-IQ" dirty="0">
              <a:solidFill>
                <a:prstClr val="black">
                  <a:tint val="75000"/>
                </a:prstClr>
              </a:solidFill>
            </a:endParaRPr>
          </a:p>
        </p:txBody>
      </p:sp>
      <p:pic>
        <p:nvPicPr>
          <p:cNvPr id="21506" name="Picture 2" descr="http://www.riversideonline.com/source/images/image_popup/sn7_excisional_biopsy.jpg"/>
          <p:cNvPicPr>
            <a:picLocks noChangeAspect="1" noChangeArrowheads="1"/>
          </p:cNvPicPr>
          <p:nvPr/>
        </p:nvPicPr>
        <p:blipFill>
          <a:blip r:embed="rId2" cstate="print"/>
          <a:srcRect b="9259"/>
          <a:stretch>
            <a:fillRect/>
          </a:stretch>
        </p:blipFill>
        <p:spPr bwMode="auto">
          <a:xfrm>
            <a:off x="2439894" y="2492896"/>
            <a:ext cx="7734908" cy="3816424"/>
          </a:xfrm>
          <a:prstGeom prst="rect">
            <a:avLst/>
          </a:prstGeom>
          <a:noFill/>
        </p:spPr>
      </p:pic>
    </p:spTree>
    <p:extLst>
      <p:ext uri="{BB962C8B-B14F-4D97-AF65-F5344CB8AC3E}">
        <p14:creationId xmlns:p14="http://schemas.microsoft.com/office/powerpoint/2010/main" val="3018180649"/>
      </p:ext>
    </p:extLst>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4"/>
            <a:ext cx="10972800" cy="782960"/>
          </a:xfrm>
        </p:spPr>
        <p:txBody>
          <a:bodyPr>
            <a:noAutofit/>
          </a:bodyPr>
          <a:lstStyle/>
          <a:p>
            <a:pPr rtl="0"/>
            <a:r>
              <a:rPr lang="en-US" sz="5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pitchFamily="34" charset="0"/>
              </a:rPr>
              <a:t>2. Autopsy</a:t>
            </a:r>
            <a:endParaRPr lang="ar-IQ" sz="5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pitchFamily="34" charset="0"/>
            </a:endParaRPr>
          </a:p>
        </p:txBody>
      </p:sp>
      <p:sp>
        <p:nvSpPr>
          <p:cNvPr id="3" name="Content Placeholder 2"/>
          <p:cNvSpPr>
            <a:spLocks noGrp="1"/>
          </p:cNvSpPr>
          <p:nvPr>
            <p:ph idx="1"/>
          </p:nvPr>
        </p:nvSpPr>
        <p:spPr>
          <a:xfrm>
            <a:off x="609600" y="1268760"/>
            <a:ext cx="10972800" cy="1728192"/>
          </a:xfrm>
        </p:spPr>
        <p:txBody>
          <a:bodyPr/>
          <a:lstStyle/>
          <a:p>
            <a:pPr marL="514350" lvl="0" indent="-514350">
              <a:buNone/>
            </a:pPr>
            <a:r>
              <a:rPr lang="en-GB" dirty="0">
                <a:solidFill>
                  <a:srgbClr val="FFFF00"/>
                </a:solidFill>
              </a:rPr>
              <a:t> </a:t>
            </a:r>
            <a:r>
              <a:rPr lang="en-GB" dirty="0" smtClean="0">
                <a:solidFill>
                  <a:srgbClr val="FFFF00"/>
                </a:solidFill>
              </a:rPr>
              <a:t>    </a:t>
            </a:r>
            <a:r>
              <a:rPr lang="en-GB" dirty="0" smtClean="0"/>
              <a:t>It is piece of tissue or organ taken from the body for histological examination </a:t>
            </a:r>
            <a:r>
              <a:rPr lang="en-GB" u="sng" dirty="0" smtClean="0"/>
              <a:t>after death</a:t>
            </a:r>
            <a:endParaRPr lang="ar-IQ" dirty="0"/>
          </a:p>
        </p:txBody>
      </p:sp>
      <p:sp>
        <p:nvSpPr>
          <p:cNvPr id="4" name="Date Placeholder 3"/>
          <p:cNvSpPr>
            <a:spLocks noGrp="1"/>
          </p:cNvSpPr>
          <p:nvPr>
            <p:ph type="dt" sz="half" idx="10"/>
          </p:nvPr>
        </p:nvSpPr>
        <p:spPr/>
        <p:txBody>
          <a:bodyPr/>
          <a:lstStyle/>
          <a:p>
            <a:fld id="{5A1253CA-E277-4F49-BC57-3F601692B8B8}"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7</a:t>
            </a:fld>
            <a:endParaRPr lang="ar-IQ" dirty="0">
              <a:solidFill>
                <a:prstClr val="black">
                  <a:tint val="75000"/>
                </a:prstClr>
              </a:solidFill>
            </a:endParaRPr>
          </a:p>
        </p:txBody>
      </p:sp>
      <p:pic>
        <p:nvPicPr>
          <p:cNvPr id="20482" name="Picture 2" descr="bone marrow biopsy"/>
          <p:cNvPicPr>
            <a:picLocks noChangeAspect="1" noChangeArrowheads="1"/>
          </p:cNvPicPr>
          <p:nvPr/>
        </p:nvPicPr>
        <p:blipFill>
          <a:blip r:embed="rId2" cstate="print"/>
          <a:srcRect/>
          <a:stretch>
            <a:fillRect/>
          </a:stretch>
        </p:blipFill>
        <p:spPr bwMode="auto">
          <a:xfrm>
            <a:off x="3503712" y="2564904"/>
            <a:ext cx="6480720" cy="3672408"/>
          </a:xfrm>
          <a:prstGeom prst="rect">
            <a:avLst/>
          </a:prstGeom>
          <a:noFill/>
        </p:spPr>
      </p:pic>
      <p:sp>
        <p:nvSpPr>
          <p:cNvPr id="8" name="Rectangle 7"/>
          <p:cNvSpPr/>
          <p:nvPr/>
        </p:nvSpPr>
        <p:spPr>
          <a:xfrm>
            <a:off x="7920204" y="5661248"/>
            <a:ext cx="1632181"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Tree>
    <p:extLst>
      <p:ext uri="{BB962C8B-B14F-4D97-AF65-F5344CB8AC3E}">
        <p14:creationId xmlns:p14="http://schemas.microsoft.com/office/powerpoint/2010/main" val="3906687101"/>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ackboard.jpg"/>
          <p:cNvPicPr>
            <a:picLocks noChangeAspect="1"/>
          </p:cNvPicPr>
          <p:nvPr/>
        </p:nvPicPr>
        <p:blipFill>
          <a:blip r:embed="rId2" cstate="print">
            <a:lum bright="40000"/>
          </a:blip>
          <a:stretch>
            <a:fillRect/>
          </a:stretch>
        </p:blipFill>
        <p:spPr>
          <a:xfrm>
            <a:off x="1295467" y="3573016"/>
            <a:ext cx="9505056" cy="2626426"/>
          </a:xfrm>
          <a:prstGeom prst="rect">
            <a:avLst/>
          </a:prstGeom>
        </p:spPr>
      </p:pic>
      <p:sp>
        <p:nvSpPr>
          <p:cNvPr id="2" name="Title 1"/>
          <p:cNvSpPr>
            <a:spLocks noGrp="1"/>
          </p:cNvSpPr>
          <p:nvPr>
            <p:ph type="title"/>
          </p:nvPr>
        </p:nvSpPr>
        <p:spPr>
          <a:xfrm>
            <a:off x="561595" y="990600"/>
            <a:ext cx="10972800" cy="782960"/>
          </a:xfrm>
        </p:spPr>
        <p:txBody>
          <a:bodyPr/>
          <a:lstStyle/>
          <a:p>
            <a:r>
              <a:rPr lang="en-US" dirty="0" smtClean="0">
                <a:solidFill>
                  <a:schemeClr val="bg1"/>
                </a:solidFill>
              </a:rPr>
              <a:t>In</a:t>
            </a:r>
            <a:r>
              <a:rPr lang="en-US" dirty="0" smtClean="0">
                <a:solidFill>
                  <a:srgbClr val="FFFF00"/>
                </a:solidFill>
              </a:rPr>
              <a:t>cisional biopsy</a:t>
            </a:r>
            <a:endParaRPr lang="ar-IQ" dirty="0">
              <a:solidFill>
                <a:srgbClr val="FFFF00"/>
              </a:solidFill>
            </a:endParaRPr>
          </a:p>
        </p:txBody>
      </p:sp>
      <p:sp>
        <p:nvSpPr>
          <p:cNvPr id="3" name="Content Placeholder 2"/>
          <p:cNvSpPr>
            <a:spLocks noGrp="1"/>
          </p:cNvSpPr>
          <p:nvPr>
            <p:ph idx="1"/>
          </p:nvPr>
        </p:nvSpPr>
        <p:spPr>
          <a:xfrm>
            <a:off x="561595" y="1828800"/>
            <a:ext cx="10972800" cy="1872208"/>
          </a:xfrm>
        </p:spPr>
        <p:txBody>
          <a:bodyPr>
            <a:normAutofit/>
          </a:bodyPr>
          <a:lstStyle/>
          <a:p>
            <a:pPr algn="ctr">
              <a:buNone/>
            </a:pPr>
            <a:r>
              <a:rPr lang="en-US" sz="4400" dirty="0" smtClean="0"/>
              <a:t>a portion of the lesion is sampled for diagnostic purposes</a:t>
            </a:r>
            <a:endParaRPr lang="ar-IQ" sz="4400" dirty="0"/>
          </a:p>
        </p:txBody>
      </p:sp>
      <p:sp>
        <p:nvSpPr>
          <p:cNvPr id="4" name="Date Placeholder 3"/>
          <p:cNvSpPr>
            <a:spLocks noGrp="1"/>
          </p:cNvSpPr>
          <p:nvPr>
            <p:ph type="dt" sz="half" idx="10"/>
          </p:nvPr>
        </p:nvSpPr>
        <p:spPr/>
        <p:txBody>
          <a:bodyPr/>
          <a:lstStyle/>
          <a:p>
            <a:fld id="{A98A7054-6964-483C-8FB5-7772A52994A8}"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3D514E-3F16-4F94-A606-025366BC9348}" type="slidenum">
              <a:rPr lang="ar-IQ" smtClean="0">
                <a:solidFill>
                  <a:prstClr val="black">
                    <a:tint val="75000"/>
                  </a:prstClr>
                </a:solidFill>
              </a:rPr>
              <a:pPr/>
              <a:t>8</a:t>
            </a:fld>
            <a:endParaRPr lang="ar-IQ" dirty="0">
              <a:solidFill>
                <a:prstClr val="black">
                  <a:tint val="75000"/>
                </a:prstClr>
              </a:solidFill>
            </a:endParaRPr>
          </a:p>
        </p:txBody>
      </p:sp>
      <p:sp>
        <p:nvSpPr>
          <p:cNvPr id="7" name="Rectangle 7"/>
          <p:cNvSpPr>
            <a:spLocks noChangeArrowheads="1"/>
          </p:cNvSpPr>
          <p:nvPr/>
        </p:nvSpPr>
        <p:spPr bwMode="auto">
          <a:xfrm>
            <a:off x="1775886" y="4005064"/>
            <a:ext cx="2688167" cy="1944688"/>
          </a:xfrm>
          <a:prstGeom prst="rect">
            <a:avLst/>
          </a:prstGeom>
          <a:solidFill>
            <a:schemeClr val="bg1"/>
          </a:solidFill>
          <a:ln w="9525">
            <a:solidFill>
              <a:schemeClr val="tx1"/>
            </a:solidFill>
            <a:miter lim="800000"/>
            <a:headEnd/>
            <a:tailEnd/>
          </a:ln>
          <a:effectLst/>
        </p:spPr>
        <p:txBody>
          <a:bodyPr wrap="none" anchor="ctr"/>
          <a:lstStyle/>
          <a:p>
            <a:pPr algn="r" rtl="1"/>
            <a:endParaRPr lang="ar-IQ">
              <a:solidFill>
                <a:prstClr val="black"/>
              </a:solidFill>
            </a:endParaRPr>
          </a:p>
        </p:txBody>
      </p:sp>
      <p:sp>
        <p:nvSpPr>
          <p:cNvPr id="8" name="Freeform 8"/>
          <p:cNvSpPr>
            <a:spLocks/>
          </p:cNvSpPr>
          <p:nvPr/>
        </p:nvSpPr>
        <p:spPr bwMode="auto">
          <a:xfrm>
            <a:off x="2256367" y="4365427"/>
            <a:ext cx="1574800" cy="1300162"/>
          </a:xfrm>
          <a:custGeom>
            <a:avLst/>
            <a:gdLst/>
            <a:ahLst/>
            <a:cxnLst>
              <a:cxn ang="0">
                <a:pos x="496" y="13"/>
              </a:cxn>
              <a:cxn ang="0">
                <a:pos x="239" y="75"/>
              </a:cxn>
              <a:cxn ang="0">
                <a:pos x="177" y="164"/>
              </a:cxn>
              <a:cxn ang="0">
                <a:pos x="124" y="199"/>
              </a:cxn>
              <a:cxn ang="0">
                <a:pos x="44" y="288"/>
              </a:cxn>
              <a:cxn ang="0">
                <a:pos x="0" y="368"/>
              </a:cxn>
              <a:cxn ang="0">
                <a:pos x="44" y="509"/>
              </a:cxn>
              <a:cxn ang="0">
                <a:pos x="151" y="633"/>
              </a:cxn>
              <a:cxn ang="0">
                <a:pos x="213" y="731"/>
              </a:cxn>
              <a:cxn ang="0">
                <a:pos x="239" y="784"/>
              </a:cxn>
              <a:cxn ang="0">
                <a:pos x="293" y="819"/>
              </a:cxn>
              <a:cxn ang="0">
                <a:pos x="363" y="811"/>
              </a:cxn>
              <a:cxn ang="0">
                <a:pos x="417" y="775"/>
              </a:cxn>
              <a:cxn ang="0">
                <a:pos x="585" y="678"/>
              </a:cxn>
              <a:cxn ang="0">
                <a:pos x="629" y="669"/>
              </a:cxn>
              <a:cxn ang="0">
                <a:pos x="682" y="651"/>
              </a:cxn>
              <a:cxn ang="0">
                <a:pos x="718" y="562"/>
              </a:cxn>
              <a:cxn ang="0">
                <a:pos x="744" y="208"/>
              </a:cxn>
              <a:cxn ang="0">
                <a:pos x="656" y="57"/>
              </a:cxn>
              <a:cxn ang="0">
                <a:pos x="496" y="13"/>
              </a:cxn>
            </a:cxnLst>
            <a:rect l="0" t="0" r="r" b="b"/>
            <a:pathLst>
              <a:path w="744" h="819">
                <a:moveTo>
                  <a:pt x="496" y="13"/>
                </a:moveTo>
                <a:cubicBezTo>
                  <a:pt x="392" y="66"/>
                  <a:pt x="367" y="65"/>
                  <a:pt x="239" y="75"/>
                </a:cubicBezTo>
                <a:cubicBezTo>
                  <a:pt x="219" y="107"/>
                  <a:pt x="207" y="140"/>
                  <a:pt x="177" y="164"/>
                </a:cubicBezTo>
                <a:cubicBezTo>
                  <a:pt x="160" y="177"/>
                  <a:pt x="124" y="199"/>
                  <a:pt x="124" y="199"/>
                </a:cubicBezTo>
                <a:cubicBezTo>
                  <a:pt x="97" y="239"/>
                  <a:pt x="94" y="271"/>
                  <a:pt x="44" y="288"/>
                </a:cubicBezTo>
                <a:cubicBezTo>
                  <a:pt x="4" y="349"/>
                  <a:pt x="16" y="321"/>
                  <a:pt x="0" y="368"/>
                </a:cubicBezTo>
                <a:cubicBezTo>
                  <a:pt x="7" y="426"/>
                  <a:pt x="3" y="468"/>
                  <a:pt x="44" y="509"/>
                </a:cubicBezTo>
                <a:cubicBezTo>
                  <a:pt x="65" y="571"/>
                  <a:pt x="98" y="600"/>
                  <a:pt x="151" y="633"/>
                </a:cubicBezTo>
                <a:cubicBezTo>
                  <a:pt x="172" y="666"/>
                  <a:pt x="197" y="695"/>
                  <a:pt x="213" y="731"/>
                </a:cubicBezTo>
                <a:cubicBezTo>
                  <a:pt x="221" y="750"/>
                  <a:pt x="222" y="769"/>
                  <a:pt x="239" y="784"/>
                </a:cubicBezTo>
                <a:cubicBezTo>
                  <a:pt x="255" y="798"/>
                  <a:pt x="293" y="819"/>
                  <a:pt x="293" y="819"/>
                </a:cubicBezTo>
                <a:cubicBezTo>
                  <a:pt x="316" y="816"/>
                  <a:pt x="341" y="819"/>
                  <a:pt x="363" y="811"/>
                </a:cubicBezTo>
                <a:cubicBezTo>
                  <a:pt x="383" y="804"/>
                  <a:pt x="417" y="775"/>
                  <a:pt x="417" y="775"/>
                </a:cubicBezTo>
                <a:cubicBezTo>
                  <a:pt x="459" y="718"/>
                  <a:pt x="517" y="691"/>
                  <a:pt x="585" y="678"/>
                </a:cubicBezTo>
                <a:cubicBezTo>
                  <a:pt x="600" y="675"/>
                  <a:pt x="615" y="673"/>
                  <a:pt x="629" y="669"/>
                </a:cubicBezTo>
                <a:cubicBezTo>
                  <a:pt x="647" y="664"/>
                  <a:pt x="682" y="651"/>
                  <a:pt x="682" y="651"/>
                </a:cubicBezTo>
                <a:cubicBezTo>
                  <a:pt x="703" y="621"/>
                  <a:pt x="709" y="598"/>
                  <a:pt x="718" y="562"/>
                </a:cubicBezTo>
                <a:cubicBezTo>
                  <a:pt x="725" y="314"/>
                  <a:pt x="704" y="342"/>
                  <a:pt x="744" y="208"/>
                </a:cubicBezTo>
                <a:cubicBezTo>
                  <a:pt x="735" y="149"/>
                  <a:pt x="718" y="79"/>
                  <a:pt x="656" y="57"/>
                </a:cubicBezTo>
                <a:cubicBezTo>
                  <a:pt x="616" y="0"/>
                  <a:pt x="559" y="13"/>
                  <a:pt x="496" y="13"/>
                </a:cubicBezTo>
                <a:close/>
              </a:path>
            </a:pathLst>
          </a:custGeom>
          <a:solidFill>
            <a:schemeClr val="tx2">
              <a:lumMod val="50000"/>
            </a:schemeClr>
          </a:solidFill>
          <a:ln w="9525">
            <a:noFill/>
            <a:round/>
            <a:headEnd/>
            <a:tailEnd/>
          </a:ln>
          <a:effectLst/>
        </p:spPr>
        <p:txBody>
          <a:bodyPr/>
          <a:lstStyle/>
          <a:p>
            <a:pPr algn="r" rtl="1"/>
            <a:endParaRPr lang="ar-IQ">
              <a:solidFill>
                <a:prstClr val="black"/>
              </a:solidFill>
            </a:endParaRPr>
          </a:p>
        </p:txBody>
      </p:sp>
      <p:sp>
        <p:nvSpPr>
          <p:cNvPr id="9" name="Freeform 9"/>
          <p:cNvSpPr>
            <a:spLocks/>
          </p:cNvSpPr>
          <p:nvPr/>
        </p:nvSpPr>
        <p:spPr bwMode="auto">
          <a:xfrm>
            <a:off x="3325286" y="4622602"/>
            <a:ext cx="690033" cy="590550"/>
          </a:xfrm>
          <a:custGeom>
            <a:avLst/>
            <a:gdLst/>
            <a:ahLst/>
            <a:cxnLst>
              <a:cxn ang="0">
                <a:pos x="263" y="0"/>
              </a:cxn>
              <a:cxn ang="0">
                <a:pos x="175" y="26"/>
              </a:cxn>
              <a:cxn ang="0">
                <a:pos x="24" y="88"/>
              </a:cxn>
              <a:cxn ang="0">
                <a:pos x="24" y="319"/>
              </a:cxn>
              <a:cxn ang="0">
                <a:pos x="104" y="363"/>
              </a:cxn>
              <a:cxn ang="0">
                <a:pos x="130" y="372"/>
              </a:cxn>
              <a:cxn ang="0">
                <a:pos x="184" y="363"/>
              </a:cxn>
              <a:cxn ang="0">
                <a:pos x="219" y="283"/>
              </a:cxn>
              <a:cxn ang="0">
                <a:pos x="308" y="141"/>
              </a:cxn>
              <a:cxn ang="0">
                <a:pos x="325" y="88"/>
              </a:cxn>
              <a:cxn ang="0">
                <a:pos x="272" y="44"/>
              </a:cxn>
              <a:cxn ang="0">
                <a:pos x="263" y="0"/>
              </a:cxn>
            </a:cxnLst>
            <a:rect l="0" t="0" r="r" b="b"/>
            <a:pathLst>
              <a:path w="326" h="372">
                <a:moveTo>
                  <a:pt x="263" y="0"/>
                </a:moveTo>
                <a:cubicBezTo>
                  <a:pt x="233" y="8"/>
                  <a:pt x="204" y="16"/>
                  <a:pt x="175" y="26"/>
                </a:cubicBezTo>
                <a:cubicBezTo>
                  <a:pt x="130" y="71"/>
                  <a:pt x="88" y="80"/>
                  <a:pt x="24" y="88"/>
                </a:cubicBezTo>
                <a:cubicBezTo>
                  <a:pt x="2" y="176"/>
                  <a:pt x="0" y="170"/>
                  <a:pt x="24" y="319"/>
                </a:cubicBezTo>
                <a:cubicBezTo>
                  <a:pt x="28" y="346"/>
                  <a:pt x="93" y="359"/>
                  <a:pt x="104" y="363"/>
                </a:cubicBezTo>
                <a:cubicBezTo>
                  <a:pt x="113" y="366"/>
                  <a:pt x="130" y="372"/>
                  <a:pt x="130" y="372"/>
                </a:cubicBezTo>
                <a:cubicBezTo>
                  <a:pt x="148" y="369"/>
                  <a:pt x="168" y="371"/>
                  <a:pt x="184" y="363"/>
                </a:cubicBezTo>
                <a:cubicBezTo>
                  <a:pt x="199" y="355"/>
                  <a:pt x="219" y="284"/>
                  <a:pt x="219" y="283"/>
                </a:cubicBezTo>
                <a:cubicBezTo>
                  <a:pt x="236" y="233"/>
                  <a:pt x="271" y="178"/>
                  <a:pt x="308" y="141"/>
                </a:cubicBezTo>
                <a:cubicBezTo>
                  <a:pt x="309" y="139"/>
                  <a:pt x="326" y="91"/>
                  <a:pt x="325" y="88"/>
                </a:cubicBezTo>
                <a:cubicBezTo>
                  <a:pt x="320" y="74"/>
                  <a:pt x="284" y="52"/>
                  <a:pt x="272" y="44"/>
                </a:cubicBezTo>
                <a:cubicBezTo>
                  <a:pt x="250" y="12"/>
                  <a:pt x="249" y="27"/>
                  <a:pt x="263" y="0"/>
                </a:cubicBezTo>
                <a:close/>
              </a:path>
            </a:pathLst>
          </a:custGeom>
          <a:solidFill>
            <a:schemeClr val="tx1"/>
          </a:solidFill>
          <a:ln w="9525">
            <a:noFill/>
            <a:round/>
            <a:headEnd/>
            <a:tailEnd/>
          </a:ln>
          <a:effectLst/>
        </p:spPr>
        <p:txBody>
          <a:bodyPr/>
          <a:lstStyle/>
          <a:p>
            <a:pPr algn="r" rtl="1"/>
            <a:endParaRPr lang="ar-IQ">
              <a:solidFill>
                <a:prstClr val="black"/>
              </a:solidFill>
            </a:endParaRPr>
          </a:p>
        </p:txBody>
      </p:sp>
      <p:sp>
        <p:nvSpPr>
          <p:cNvPr id="10" name="Freeform 11"/>
          <p:cNvSpPr>
            <a:spLocks/>
          </p:cNvSpPr>
          <p:nvPr/>
        </p:nvSpPr>
        <p:spPr bwMode="auto">
          <a:xfrm>
            <a:off x="3312586" y="4624189"/>
            <a:ext cx="690033" cy="590550"/>
          </a:xfrm>
          <a:custGeom>
            <a:avLst/>
            <a:gdLst/>
            <a:ahLst/>
            <a:cxnLst>
              <a:cxn ang="0">
                <a:pos x="263" y="0"/>
              </a:cxn>
              <a:cxn ang="0">
                <a:pos x="175" y="26"/>
              </a:cxn>
              <a:cxn ang="0">
                <a:pos x="24" y="88"/>
              </a:cxn>
              <a:cxn ang="0">
                <a:pos x="24" y="319"/>
              </a:cxn>
              <a:cxn ang="0">
                <a:pos x="104" y="363"/>
              </a:cxn>
              <a:cxn ang="0">
                <a:pos x="130" y="372"/>
              </a:cxn>
              <a:cxn ang="0">
                <a:pos x="184" y="363"/>
              </a:cxn>
              <a:cxn ang="0">
                <a:pos x="219" y="283"/>
              </a:cxn>
              <a:cxn ang="0">
                <a:pos x="308" y="141"/>
              </a:cxn>
              <a:cxn ang="0">
                <a:pos x="325" y="88"/>
              </a:cxn>
              <a:cxn ang="0">
                <a:pos x="272" y="44"/>
              </a:cxn>
              <a:cxn ang="0">
                <a:pos x="263" y="0"/>
              </a:cxn>
            </a:cxnLst>
            <a:rect l="0" t="0" r="r" b="b"/>
            <a:pathLst>
              <a:path w="326" h="372">
                <a:moveTo>
                  <a:pt x="263" y="0"/>
                </a:moveTo>
                <a:cubicBezTo>
                  <a:pt x="233" y="8"/>
                  <a:pt x="204" y="16"/>
                  <a:pt x="175" y="26"/>
                </a:cubicBezTo>
                <a:cubicBezTo>
                  <a:pt x="130" y="71"/>
                  <a:pt x="88" y="80"/>
                  <a:pt x="24" y="88"/>
                </a:cubicBezTo>
                <a:cubicBezTo>
                  <a:pt x="2" y="176"/>
                  <a:pt x="0" y="170"/>
                  <a:pt x="24" y="319"/>
                </a:cubicBezTo>
                <a:cubicBezTo>
                  <a:pt x="28" y="346"/>
                  <a:pt x="93" y="359"/>
                  <a:pt x="104" y="363"/>
                </a:cubicBezTo>
                <a:cubicBezTo>
                  <a:pt x="113" y="366"/>
                  <a:pt x="130" y="372"/>
                  <a:pt x="130" y="372"/>
                </a:cubicBezTo>
                <a:cubicBezTo>
                  <a:pt x="148" y="369"/>
                  <a:pt x="168" y="371"/>
                  <a:pt x="184" y="363"/>
                </a:cubicBezTo>
                <a:cubicBezTo>
                  <a:pt x="199" y="355"/>
                  <a:pt x="219" y="284"/>
                  <a:pt x="219" y="283"/>
                </a:cubicBezTo>
                <a:cubicBezTo>
                  <a:pt x="236" y="233"/>
                  <a:pt x="271" y="178"/>
                  <a:pt x="308" y="141"/>
                </a:cubicBezTo>
                <a:cubicBezTo>
                  <a:pt x="309" y="139"/>
                  <a:pt x="326" y="91"/>
                  <a:pt x="325" y="88"/>
                </a:cubicBezTo>
                <a:cubicBezTo>
                  <a:pt x="320" y="74"/>
                  <a:pt x="284" y="52"/>
                  <a:pt x="272" y="44"/>
                </a:cubicBezTo>
                <a:cubicBezTo>
                  <a:pt x="250" y="12"/>
                  <a:pt x="249" y="27"/>
                  <a:pt x="263" y="0"/>
                </a:cubicBezTo>
                <a:close/>
              </a:path>
            </a:pathLst>
          </a:custGeom>
          <a:solidFill>
            <a:schemeClr val="tx2">
              <a:lumMod val="50000"/>
            </a:schemeClr>
          </a:solidFill>
          <a:ln w="9525">
            <a:noFill/>
            <a:round/>
            <a:headEnd/>
            <a:tailEnd/>
          </a:ln>
          <a:effectLst/>
        </p:spPr>
        <p:txBody>
          <a:bodyPr/>
          <a:lstStyle/>
          <a:p>
            <a:pPr algn="r" rtl="1"/>
            <a:endParaRPr lang="ar-IQ">
              <a:solidFill>
                <a:prstClr val="black"/>
              </a:solidFill>
            </a:endParaRPr>
          </a:p>
        </p:txBody>
      </p:sp>
      <p:sp>
        <p:nvSpPr>
          <p:cNvPr id="11" name="Text Box 13"/>
          <p:cNvSpPr txBox="1">
            <a:spLocks noChangeArrowheads="1"/>
          </p:cNvSpPr>
          <p:nvPr/>
        </p:nvSpPr>
        <p:spPr bwMode="auto">
          <a:xfrm>
            <a:off x="6288021" y="5229027"/>
            <a:ext cx="1760610" cy="369332"/>
          </a:xfrm>
          <a:prstGeom prst="rect">
            <a:avLst/>
          </a:prstGeom>
          <a:noFill/>
          <a:ln w="9525">
            <a:noFill/>
            <a:miter lim="800000"/>
            <a:headEnd/>
            <a:tailEnd/>
          </a:ln>
          <a:effectLst/>
        </p:spPr>
        <p:txBody>
          <a:bodyPr wrap="none">
            <a:spAutoFit/>
          </a:bodyPr>
          <a:lstStyle/>
          <a:p>
            <a:r>
              <a:rPr lang="en-US" b="1" dirty="0">
                <a:solidFill>
                  <a:srgbClr val="FFFF00"/>
                </a:solidFill>
              </a:rPr>
              <a:t>Incisional biopsy</a:t>
            </a:r>
          </a:p>
        </p:txBody>
      </p:sp>
      <p:sp>
        <p:nvSpPr>
          <p:cNvPr id="13" name="Rectangle 12"/>
          <p:cNvSpPr/>
          <p:nvPr/>
        </p:nvSpPr>
        <p:spPr>
          <a:xfrm>
            <a:off x="4065036" y="0"/>
            <a:ext cx="4117346" cy="830997"/>
          </a:xfrm>
          <a:prstGeom prst="rect">
            <a:avLst/>
          </a:prstGeom>
        </p:spPr>
        <p:txBody>
          <a:bodyPr wrap="none">
            <a:spAutoFit/>
          </a:bodyPr>
          <a:lstStyle/>
          <a:p>
            <a:r>
              <a:rPr lang="en-AU" sz="4800" b="1" u="sng"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effectLst>
                  <a:outerShdw blurRad="50800" dist="39000" dir="5460000" algn="tl">
                    <a:srgbClr val="000000">
                      <a:alpha val="38000"/>
                    </a:srgbClr>
                  </a:outerShdw>
                </a:effectLst>
                <a:ea typeface="+mj-ea"/>
                <a:cs typeface="+mj-cs"/>
              </a:rPr>
              <a:t>Types of biopsy</a:t>
            </a:r>
            <a:endParaRPr lang="en-US" dirty="0"/>
          </a:p>
        </p:txBody>
      </p:sp>
    </p:spTree>
    <p:extLst>
      <p:ext uri="{BB962C8B-B14F-4D97-AF65-F5344CB8AC3E}">
        <p14:creationId xmlns:p14="http://schemas.microsoft.com/office/powerpoint/2010/main" val="208297393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500"/>
                            </p:stCondLst>
                            <p:childTnLst>
                              <p:par>
                                <p:cTn id="18" presetID="63" presetClass="path" presetSubtype="0" accel="50000" decel="50000" fill="hold" grpId="1" nodeType="afterEffect">
                                  <p:stCondLst>
                                    <p:cond delay="8000"/>
                                  </p:stCondLst>
                                  <p:childTnLst>
                                    <p:animMotion origin="layout" path="M 5.55112E-17 3.10823E-6 L 0.27083 0.00323 " pathEditMode="relative" rAng="0" ptsTypes="AA">
                                      <p:cBhvr>
                                        <p:cTn id="19" dur="2000" fill="hold"/>
                                        <p:tgtEl>
                                          <p:spTgt spid="10"/>
                                        </p:tgtEl>
                                        <p:attrNameLst>
                                          <p:attrName>ppt_x</p:attrName>
                                          <p:attrName>ppt_y</p:attrName>
                                        </p:attrNameLst>
                                      </p:cBhvr>
                                      <p:rCtr x="13500" y="200"/>
                                    </p:animMotion>
                                  </p:childTnLst>
                                </p:cTn>
                              </p:par>
                            </p:childTnLst>
                          </p:cTn>
                        </p:par>
                        <p:par>
                          <p:cTn id="20" fill="hold">
                            <p:stCondLst>
                              <p:cond delay="10500"/>
                            </p:stCondLst>
                            <p:childTnLst>
                              <p:par>
                                <p:cTn id="21" presetID="14" presetClass="entr" presetSubtype="10" fill="hold" grpId="0" nodeType="after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0" grpId="1"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ackboard.jpg"/>
          <p:cNvPicPr>
            <a:picLocks noChangeAspect="1"/>
          </p:cNvPicPr>
          <p:nvPr/>
        </p:nvPicPr>
        <p:blipFill>
          <a:blip r:embed="rId2" cstate="print">
            <a:lum bright="40000"/>
          </a:blip>
          <a:stretch>
            <a:fillRect/>
          </a:stretch>
        </p:blipFill>
        <p:spPr>
          <a:xfrm>
            <a:off x="1295467" y="3573016"/>
            <a:ext cx="9505056" cy="2626426"/>
          </a:xfrm>
          <a:prstGeom prst="rect">
            <a:avLst/>
          </a:prstGeom>
        </p:spPr>
      </p:pic>
      <p:sp>
        <p:nvSpPr>
          <p:cNvPr id="2" name="Title 1"/>
          <p:cNvSpPr>
            <a:spLocks noGrp="1"/>
          </p:cNvSpPr>
          <p:nvPr>
            <p:ph type="title"/>
          </p:nvPr>
        </p:nvSpPr>
        <p:spPr>
          <a:xfrm>
            <a:off x="609600" y="269776"/>
            <a:ext cx="10972800" cy="782960"/>
          </a:xfrm>
        </p:spPr>
        <p:txBody>
          <a:bodyPr/>
          <a:lstStyle/>
          <a:p>
            <a:r>
              <a:rPr lang="en-US" dirty="0" smtClean="0">
                <a:solidFill>
                  <a:srgbClr val="FFFF00"/>
                </a:solidFill>
              </a:rPr>
              <a:t>Excisional biopsy</a:t>
            </a:r>
            <a:endParaRPr lang="ar-IQ" dirty="0">
              <a:solidFill>
                <a:srgbClr val="FFFF00"/>
              </a:solidFill>
            </a:endParaRPr>
          </a:p>
        </p:txBody>
      </p:sp>
      <p:sp>
        <p:nvSpPr>
          <p:cNvPr id="3" name="Content Placeholder 2"/>
          <p:cNvSpPr>
            <a:spLocks noGrp="1"/>
          </p:cNvSpPr>
          <p:nvPr>
            <p:ph idx="1"/>
          </p:nvPr>
        </p:nvSpPr>
        <p:spPr>
          <a:xfrm>
            <a:off x="609600" y="1196752"/>
            <a:ext cx="10972800" cy="2232248"/>
          </a:xfrm>
        </p:spPr>
        <p:txBody>
          <a:bodyPr/>
          <a:lstStyle/>
          <a:p>
            <a:pPr lvl="0" algn="ctr">
              <a:buNone/>
            </a:pPr>
            <a:r>
              <a:rPr lang="en-US" sz="3600" dirty="0" smtClean="0"/>
              <a:t>the entire lesion is removed, usually with a rim of normal tissue. This procedure used for diagnosis and therapy. </a:t>
            </a:r>
          </a:p>
          <a:p>
            <a:endParaRPr lang="ar-IQ" dirty="0"/>
          </a:p>
        </p:txBody>
      </p:sp>
      <p:sp>
        <p:nvSpPr>
          <p:cNvPr id="4" name="Date Placeholder 3"/>
          <p:cNvSpPr>
            <a:spLocks noGrp="1"/>
          </p:cNvSpPr>
          <p:nvPr>
            <p:ph type="dt" sz="half" idx="10"/>
          </p:nvPr>
        </p:nvSpPr>
        <p:spPr/>
        <p:txBody>
          <a:bodyPr/>
          <a:lstStyle/>
          <a:p>
            <a:fld id="{65B7116F-7A9E-4BFC-9432-FA15F20D4950}" type="datetime2">
              <a:rPr lang="en-US" smtClean="0">
                <a:solidFill>
                  <a:prstClr val="black">
                    <a:tint val="75000"/>
                  </a:prstClr>
                </a:solidFill>
              </a:rPr>
              <a:pPr/>
              <a:t>Thursday, March 07, 2024</a:t>
            </a:fld>
            <a:endParaRPr lang="ar-IQ" dirty="0">
              <a:solidFill>
                <a:prstClr val="black">
                  <a:tint val="75000"/>
                </a:prstClr>
              </a:solidFill>
            </a:endParaRPr>
          </a:p>
        </p:txBody>
      </p:sp>
      <p:sp>
        <p:nvSpPr>
          <p:cNvPr id="7" name="Rectangle 4"/>
          <p:cNvSpPr>
            <a:spLocks noChangeArrowheads="1"/>
          </p:cNvSpPr>
          <p:nvPr/>
        </p:nvSpPr>
        <p:spPr bwMode="auto">
          <a:xfrm>
            <a:off x="1515337" y="3933056"/>
            <a:ext cx="2688167" cy="1944688"/>
          </a:xfrm>
          <a:prstGeom prst="rect">
            <a:avLst/>
          </a:prstGeom>
          <a:solidFill>
            <a:schemeClr val="bg1"/>
          </a:solidFill>
          <a:ln w="9525">
            <a:solidFill>
              <a:schemeClr val="tx1"/>
            </a:solidFill>
            <a:miter lim="800000"/>
            <a:headEnd/>
            <a:tailEnd/>
          </a:ln>
          <a:effectLst/>
        </p:spPr>
        <p:txBody>
          <a:bodyPr wrap="none" anchor="ctr"/>
          <a:lstStyle/>
          <a:p>
            <a:pPr algn="r" rtl="1"/>
            <a:endParaRPr lang="ar-IQ">
              <a:solidFill>
                <a:prstClr val="black"/>
              </a:solidFill>
            </a:endParaRPr>
          </a:p>
        </p:txBody>
      </p:sp>
      <p:sp>
        <p:nvSpPr>
          <p:cNvPr id="9" name="Freeform 7"/>
          <p:cNvSpPr>
            <a:spLocks/>
          </p:cNvSpPr>
          <p:nvPr/>
        </p:nvSpPr>
        <p:spPr bwMode="auto">
          <a:xfrm>
            <a:off x="2091068" y="4221984"/>
            <a:ext cx="1651000" cy="1223963"/>
          </a:xfrm>
          <a:custGeom>
            <a:avLst/>
            <a:gdLst/>
            <a:ahLst/>
            <a:cxnLst>
              <a:cxn ang="0">
                <a:pos x="263" y="0"/>
              </a:cxn>
              <a:cxn ang="0">
                <a:pos x="175" y="26"/>
              </a:cxn>
              <a:cxn ang="0">
                <a:pos x="24" y="88"/>
              </a:cxn>
              <a:cxn ang="0">
                <a:pos x="24" y="319"/>
              </a:cxn>
              <a:cxn ang="0">
                <a:pos x="104" y="363"/>
              </a:cxn>
              <a:cxn ang="0">
                <a:pos x="130" y="372"/>
              </a:cxn>
              <a:cxn ang="0">
                <a:pos x="184" y="363"/>
              </a:cxn>
              <a:cxn ang="0">
                <a:pos x="219" y="283"/>
              </a:cxn>
              <a:cxn ang="0">
                <a:pos x="308" y="141"/>
              </a:cxn>
              <a:cxn ang="0">
                <a:pos x="325" y="88"/>
              </a:cxn>
              <a:cxn ang="0">
                <a:pos x="272" y="44"/>
              </a:cxn>
              <a:cxn ang="0">
                <a:pos x="263" y="0"/>
              </a:cxn>
            </a:cxnLst>
            <a:rect l="0" t="0" r="r" b="b"/>
            <a:pathLst>
              <a:path w="326" h="372">
                <a:moveTo>
                  <a:pt x="263" y="0"/>
                </a:moveTo>
                <a:cubicBezTo>
                  <a:pt x="233" y="8"/>
                  <a:pt x="204" y="16"/>
                  <a:pt x="175" y="26"/>
                </a:cubicBezTo>
                <a:cubicBezTo>
                  <a:pt x="130" y="71"/>
                  <a:pt x="88" y="80"/>
                  <a:pt x="24" y="88"/>
                </a:cubicBezTo>
                <a:cubicBezTo>
                  <a:pt x="2" y="176"/>
                  <a:pt x="0" y="170"/>
                  <a:pt x="24" y="319"/>
                </a:cubicBezTo>
                <a:cubicBezTo>
                  <a:pt x="28" y="346"/>
                  <a:pt x="93" y="359"/>
                  <a:pt x="104" y="363"/>
                </a:cubicBezTo>
                <a:cubicBezTo>
                  <a:pt x="113" y="366"/>
                  <a:pt x="130" y="372"/>
                  <a:pt x="130" y="372"/>
                </a:cubicBezTo>
                <a:cubicBezTo>
                  <a:pt x="148" y="369"/>
                  <a:pt x="168" y="371"/>
                  <a:pt x="184" y="363"/>
                </a:cubicBezTo>
                <a:cubicBezTo>
                  <a:pt x="199" y="355"/>
                  <a:pt x="219" y="284"/>
                  <a:pt x="219" y="283"/>
                </a:cubicBezTo>
                <a:cubicBezTo>
                  <a:pt x="236" y="233"/>
                  <a:pt x="271" y="178"/>
                  <a:pt x="308" y="141"/>
                </a:cubicBezTo>
                <a:cubicBezTo>
                  <a:pt x="309" y="139"/>
                  <a:pt x="326" y="91"/>
                  <a:pt x="325" y="88"/>
                </a:cubicBezTo>
                <a:cubicBezTo>
                  <a:pt x="320" y="74"/>
                  <a:pt x="284" y="52"/>
                  <a:pt x="272" y="44"/>
                </a:cubicBezTo>
                <a:cubicBezTo>
                  <a:pt x="250" y="12"/>
                  <a:pt x="249" y="27"/>
                  <a:pt x="263" y="0"/>
                </a:cubicBezTo>
                <a:close/>
              </a:path>
            </a:pathLst>
          </a:custGeom>
          <a:solidFill>
            <a:schemeClr val="accent1"/>
          </a:solidFill>
          <a:ln w="9525">
            <a:solidFill>
              <a:srgbClr val="FFFFFF"/>
            </a:solidFill>
            <a:round/>
            <a:headEnd/>
            <a:tailEnd/>
          </a:ln>
          <a:effectLst/>
        </p:spPr>
        <p:txBody>
          <a:bodyPr/>
          <a:lstStyle/>
          <a:p>
            <a:pPr algn="r" rtl="1"/>
            <a:endParaRPr lang="ar-IQ">
              <a:solidFill>
                <a:prstClr val="black"/>
              </a:solidFill>
            </a:endParaRPr>
          </a:p>
        </p:txBody>
      </p:sp>
      <p:sp>
        <p:nvSpPr>
          <p:cNvPr id="10" name="Text Box 8"/>
          <p:cNvSpPr txBox="1">
            <a:spLocks noChangeArrowheads="1"/>
          </p:cNvSpPr>
          <p:nvPr/>
        </p:nvSpPr>
        <p:spPr bwMode="auto">
          <a:xfrm>
            <a:off x="5259720" y="5582469"/>
            <a:ext cx="1841851" cy="369332"/>
          </a:xfrm>
          <a:prstGeom prst="rect">
            <a:avLst/>
          </a:prstGeom>
          <a:noFill/>
          <a:ln w="9525">
            <a:noFill/>
            <a:miter lim="800000"/>
            <a:headEnd/>
            <a:tailEnd/>
          </a:ln>
          <a:effectLst/>
        </p:spPr>
        <p:txBody>
          <a:bodyPr wrap="none">
            <a:spAutoFit/>
          </a:bodyPr>
          <a:lstStyle/>
          <a:p>
            <a:r>
              <a:rPr lang="en-US" b="1" dirty="0">
                <a:solidFill>
                  <a:srgbClr val="FFFF00"/>
                </a:solidFill>
              </a:rPr>
              <a:t>Excisional  biopsy</a:t>
            </a:r>
          </a:p>
        </p:txBody>
      </p:sp>
      <p:pic>
        <p:nvPicPr>
          <p:cNvPr id="12" name="Picture 2" descr="http://www.riversideonline.com/source/images/image_popup/sn7_excisional_biopsy.jpg"/>
          <p:cNvPicPr>
            <a:picLocks noChangeAspect="1" noChangeArrowheads="1"/>
          </p:cNvPicPr>
          <p:nvPr/>
        </p:nvPicPr>
        <p:blipFill>
          <a:blip r:embed="rId3" cstate="print"/>
          <a:srcRect b="9259"/>
          <a:stretch>
            <a:fillRect/>
          </a:stretch>
        </p:blipFill>
        <p:spPr bwMode="auto">
          <a:xfrm>
            <a:off x="719404" y="1268762"/>
            <a:ext cx="10753195" cy="4946323"/>
          </a:xfrm>
          <a:prstGeom prst="rect">
            <a:avLst/>
          </a:prstGeom>
          <a:noFill/>
        </p:spPr>
      </p:pic>
      <p:sp>
        <p:nvSpPr>
          <p:cNvPr id="13" name="Rectangle 12"/>
          <p:cNvSpPr/>
          <p:nvPr/>
        </p:nvSpPr>
        <p:spPr>
          <a:xfrm>
            <a:off x="1428719" y="6215082"/>
            <a:ext cx="8096285" cy="369332"/>
          </a:xfrm>
          <a:prstGeom prst="rect">
            <a:avLst/>
          </a:prstGeom>
        </p:spPr>
        <p:txBody>
          <a:bodyPr wrap="square">
            <a:spAutoFit/>
          </a:bodyPr>
          <a:lstStyle/>
          <a:p>
            <a:pPr algn="ctr" rtl="1"/>
            <a:r>
              <a:rPr lang="en-US" dirty="0" smtClean="0">
                <a:solidFill>
                  <a:prstClr val="black"/>
                </a:solidFill>
                <a:hlinkClick r:id="rId4"/>
              </a:rPr>
              <a:t>https://www.youtube.com/watch?v=nz29HmaaVwo</a:t>
            </a:r>
            <a:endParaRPr lang="ar-SA" dirty="0">
              <a:solidFill>
                <a:prstClr val="black"/>
              </a:solidFill>
            </a:endParaRPr>
          </a:p>
        </p:txBody>
      </p:sp>
      <p:sp>
        <p:nvSpPr>
          <p:cNvPr id="14" name="Slide Number Placeholder 13"/>
          <p:cNvSpPr>
            <a:spLocks noGrp="1"/>
          </p:cNvSpPr>
          <p:nvPr>
            <p:ph type="sldNum" sz="quarter" idx="12"/>
          </p:nvPr>
        </p:nvSpPr>
        <p:spPr/>
        <p:txBody>
          <a:bodyPr/>
          <a:lstStyle/>
          <a:p>
            <a:fld id="{D23D514E-3F16-4F94-A606-025366BC9348}" type="slidenum">
              <a:rPr lang="ar-IQ" smtClean="0">
                <a:solidFill>
                  <a:prstClr val="black">
                    <a:tint val="75000"/>
                  </a:prstClr>
                </a:solidFill>
              </a:rPr>
              <a:pPr/>
              <a:t>9</a:t>
            </a:fld>
            <a:endParaRPr lang="ar-IQ" dirty="0">
              <a:solidFill>
                <a:prstClr val="black">
                  <a:tint val="75000"/>
                </a:prstClr>
              </a:solidFill>
            </a:endParaRPr>
          </a:p>
        </p:txBody>
      </p:sp>
    </p:spTree>
    <p:extLst>
      <p:ext uri="{BB962C8B-B14F-4D97-AF65-F5344CB8AC3E}">
        <p14:creationId xmlns:p14="http://schemas.microsoft.com/office/powerpoint/2010/main" val="137464104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63" presetClass="path" presetSubtype="0" accel="50000" decel="50000" fill="hold" grpId="1" nodeType="afterEffect">
                                  <p:stCondLst>
                                    <p:cond delay="6000"/>
                                  </p:stCondLst>
                                  <p:childTnLst>
                                    <p:animMotion origin="layout" path="M 5.55112E-17 3.10823E-6 L 0.27083 0.00323 " pathEditMode="relative" rAng="0" ptsTypes="AA">
                                      <p:cBhvr>
                                        <p:cTn id="13" dur="2000" fill="hold"/>
                                        <p:tgtEl>
                                          <p:spTgt spid="9"/>
                                        </p:tgtEl>
                                        <p:attrNameLst>
                                          <p:attrName>ppt_x</p:attrName>
                                          <p:attrName>ppt_y</p:attrName>
                                        </p:attrNameLst>
                                      </p:cBhvr>
                                      <p:rCtr x="13500" y="200"/>
                                    </p:animMotion>
                                  </p:childTnLst>
                                </p:cTn>
                              </p:par>
                            </p:childTnLst>
                          </p:cTn>
                        </p:par>
                        <p:par>
                          <p:cTn id="14" fill="hold">
                            <p:stCondLst>
                              <p:cond delay="85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23389</TotalTime>
  <Words>979</Words>
  <Application>Microsoft Office PowerPoint</Application>
  <PresentationFormat>Custom</PresentationFormat>
  <Paragraphs>203</Paragraphs>
  <Slides>34</Slides>
  <Notes>1</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4_Office Theme</vt:lpstr>
      <vt:lpstr>SavonVTI</vt:lpstr>
      <vt:lpstr> Immunohistochemistry  Microtechniques  </vt:lpstr>
      <vt:lpstr>Objectives </vt:lpstr>
      <vt:lpstr>PowerPoint Presentation</vt:lpstr>
      <vt:lpstr>Objectives in this lecture</vt:lpstr>
      <vt:lpstr>Types of specimens for Histopathological examination </vt:lpstr>
      <vt:lpstr>1. Biopsy</vt:lpstr>
      <vt:lpstr>2. Autopsy</vt:lpstr>
      <vt:lpstr>Incisional biopsy</vt:lpstr>
      <vt:lpstr>Excisional biopsy</vt:lpstr>
      <vt:lpstr>Other types</vt:lpstr>
      <vt:lpstr>PowerPoint Presentation</vt:lpstr>
      <vt:lpstr>PowerPoint Presentation</vt:lpstr>
      <vt:lpstr>PowerPoint Presentation</vt:lpstr>
      <vt:lpstr>PowerPoint Presentation</vt:lpstr>
      <vt:lpstr>PowerPoint Presentation</vt:lpstr>
      <vt:lpstr>PowerPoint Presentation</vt:lpstr>
      <vt:lpstr>Frozen method:</vt:lpstr>
      <vt:lpstr>Definition of Paraffin method</vt:lpstr>
      <vt:lpstr>PowerPoint Presentation</vt:lpstr>
      <vt:lpstr>PowerPoint Presentation</vt:lpstr>
      <vt:lpstr>(1) Transfer and reception of biopsy specimens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120</cp:revision>
  <dcterms:modified xsi:type="dcterms:W3CDTF">2024-03-07T14:18:11Z</dcterms:modified>
</cp:coreProperties>
</file>