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3" r:id="rId7"/>
    <p:sldId id="260" r:id="rId8"/>
    <p:sldId id="261" r:id="rId9"/>
    <p:sldId id="272" r:id="rId10"/>
    <p:sldId id="263" r:id="rId11"/>
    <p:sldId id="264" r:id="rId12"/>
    <p:sldId id="271" r:id="rId13"/>
    <p:sldId id="274" r:id="rId14"/>
    <p:sldId id="268" r:id="rId15"/>
    <p:sldId id="276" r:id="rId16"/>
    <p:sldId id="266" r:id="rId17"/>
    <p:sldId id="277" r:id="rId18"/>
    <p:sldId id="267" r:id="rId19"/>
    <p:sldId id="275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1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3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08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5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8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3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22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433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564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9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04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D87C7F-F9CC-4F12-BFAE-D129B15305BF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478013-23F8-4A54-ADD1-615D88D1DFF2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3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203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CA" dirty="0"/>
              <a:t>The Cellular Foundation of Life </a:t>
            </a:r>
            <a:br>
              <a:rPr lang="en-CA" dirty="0"/>
            </a:br>
            <a:r>
              <a:rPr lang="en-CA" dirty="0"/>
              <a:t>(Part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7965"/>
            <a:ext cx="9144000" cy="1655762"/>
          </a:xfrm>
        </p:spPr>
        <p:txBody>
          <a:bodyPr/>
          <a:lstStyle/>
          <a:p>
            <a:pPr algn="ctr"/>
            <a:r>
              <a:rPr lang="en-CA" dirty="0"/>
              <a:t>Biology 1</a:t>
            </a:r>
            <a:r>
              <a:rPr lang="en-CA" baseline="30000" dirty="0"/>
              <a:t>st</a:t>
            </a:r>
            <a:r>
              <a:rPr lang="en-CA" dirty="0"/>
              <a:t> Grade</a:t>
            </a:r>
          </a:p>
          <a:p>
            <a:pPr algn="ctr"/>
            <a:r>
              <a:rPr lang="en-CA" dirty="0"/>
              <a:t>Technical English</a:t>
            </a:r>
          </a:p>
          <a:p>
            <a:pPr algn="ctr"/>
            <a:r>
              <a:rPr lang="en-CA"/>
              <a:t>2023-2024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758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1. </a:t>
            </a:r>
            <a:r>
              <a:rPr lang="en-CA" b="1" dirty="0"/>
              <a:t>Explain pH, Acid, and Base to your partner.</a:t>
            </a:r>
          </a:p>
          <a:p>
            <a:endParaRPr lang="en-CA" b="1" dirty="0"/>
          </a:p>
          <a:p>
            <a:r>
              <a:rPr lang="en-CA" b="1" dirty="0"/>
              <a:t>2. Write the difference between the following: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Adhesion and Cohesion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Hydrophilic and Hydrophobic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DNA and RNA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Anion and Cation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98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25" y="1080654"/>
            <a:ext cx="10058400" cy="4922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ATP: </a:t>
            </a:r>
            <a:r>
              <a:rPr lang="en-US" dirty="0"/>
              <a:t>(Adenosine Triphosphate) the cell’s energy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Metabolism: </a:t>
            </a:r>
            <a:r>
              <a:rPr lang="en-US" dirty="0"/>
              <a:t>All chemical reactions involved in maintaining the living state of the cells and the organism. 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Fermentation: </a:t>
            </a:r>
            <a:r>
              <a:rPr lang="en-US" dirty="0"/>
              <a:t>Chemical process by which molecules such as glucose are broken down anaerobically. (Occurs in the cytoplasm)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Glycolysis: </a:t>
            </a:r>
            <a:r>
              <a:rPr lang="en-US" dirty="0"/>
              <a:t>The process of breaking down glucose for energy. (Occurs in the mitochondria)</a:t>
            </a:r>
          </a:p>
        </p:txBody>
      </p:sp>
    </p:spTree>
    <p:extLst>
      <p:ext uri="{BB962C8B-B14F-4D97-AF65-F5344CB8AC3E}">
        <p14:creationId xmlns:p14="http://schemas.microsoft.com/office/powerpoint/2010/main" val="323331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683490"/>
            <a:ext cx="10058400" cy="57080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b="1" dirty="0"/>
              <a:t>Active site: </a:t>
            </a:r>
            <a:r>
              <a:rPr lang="en-US" dirty="0"/>
              <a:t>A specific region on the enzyme where the substrate binds</a:t>
            </a:r>
          </a:p>
          <a:p>
            <a:pPr>
              <a:lnSpc>
                <a:spcPct val="150000"/>
              </a:lnSpc>
            </a:pPr>
            <a:r>
              <a:rPr lang="en-CA" b="1" dirty="0"/>
              <a:t>Substrate: </a:t>
            </a:r>
            <a:r>
              <a:rPr lang="en-US" dirty="0"/>
              <a:t>A molecule on which the enzyme acts</a:t>
            </a:r>
          </a:p>
          <a:p>
            <a:pPr>
              <a:lnSpc>
                <a:spcPct val="150000"/>
              </a:lnSpc>
            </a:pPr>
            <a:endParaRPr lang="en-CA" b="1" dirty="0"/>
          </a:p>
          <a:p>
            <a:pPr>
              <a:lnSpc>
                <a:spcPct val="150000"/>
              </a:lnSpc>
            </a:pPr>
            <a:endParaRPr lang="en-CA" b="1" dirty="0"/>
          </a:p>
          <a:p>
            <a:pPr>
              <a:lnSpc>
                <a:spcPct val="150000"/>
              </a:lnSpc>
            </a:pPr>
            <a:endParaRPr lang="en-CA" b="1" dirty="0"/>
          </a:p>
          <a:p>
            <a:pPr>
              <a:lnSpc>
                <a:spcPct val="150000"/>
              </a:lnSpc>
            </a:pPr>
            <a:endParaRPr lang="en-CA" b="1" dirty="0"/>
          </a:p>
          <a:p>
            <a:pPr>
              <a:lnSpc>
                <a:spcPct val="150000"/>
              </a:lnSpc>
            </a:pPr>
            <a:r>
              <a:rPr lang="en-CA" b="1" dirty="0"/>
              <a:t>Anabolic: </a:t>
            </a:r>
            <a:r>
              <a:rPr lang="en-US" dirty="0"/>
              <a:t>Anabolic processes involve the building of larger, complex molecules from smaller, simpler ones. 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Catabolic: </a:t>
            </a:r>
            <a:r>
              <a:rPr lang="en-US" dirty="0"/>
              <a:t>Catabolic processes break large, biological molecules down into smaller, simpler molecules.</a:t>
            </a:r>
            <a:endParaRPr lang="en-CA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61" y="2028901"/>
            <a:ext cx="3302837" cy="19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6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89"/>
          <a:stretch/>
        </p:blipFill>
        <p:spPr>
          <a:xfrm>
            <a:off x="2595417" y="1305564"/>
            <a:ext cx="6899563" cy="43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9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10" y="1894379"/>
            <a:ext cx="11111345" cy="4617257"/>
          </a:xfrm>
        </p:spPr>
        <p:txBody>
          <a:bodyPr>
            <a:normAutofit fontScale="77500" lnSpcReduction="20000"/>
          </a:bodyPr>
          <a:lstStyle/>
          <a:p>
            <a:r>
              <a:rPr lang="en-CA" sz="2400" b="1" dirty="0"/>
              <a:t>True or False. Correct the false statements.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 </a:t>
            </a:r>
            <a:r>
              <a:rPr lang="en-US" sz="2400" dirty="0"/>
              <a:t>A specific region on the enzyme where the substrate binds is metabolism.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Catabolic processes involve the building of larger, complex molecules from smaller, simpler  ones.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Active site is a molecule on which the enzyme acts.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process of breaking down glucose for energy in the mitochondria is glycolysis.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70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17" y="665018"/>
            <a:ext cx="10058400" cy="45944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Autotroph: </a:t>
            </a:r>
            <a:r>
              <a:rPr lang="en-US" dirty="0"/>
              <a:t>An organism capable of producing its own food</a:t>
            </a:r>
          </a:p>
          <a:p>
            <a:pPr>
              <a:lnSpc>
                <a:spcPct val="200000"/>
              </a:lnSpc>
            </a:pPr>
            <a:r>
              <a:rPr lang="en-US" b="1" dirty="0"/>
              <a:t>Heterotroph: </a:t>
            </a:r>
            <a:r>
              <a:rPr lang="en-US" dirty="0"/>
              <a:t>An organism that consumes other organisms for food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Photoautotroph: </a:t>
            </a:r>
            <a:r>
              <a:rPr lang="en-US" dirty="0"/>
              <a:t>An organism capable of synthesizing its own food molecules, using the energy of light.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89" y="3318162"/>
            <a:ext cx="6059055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5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680" y="720436"/>
            <a:ext cx="10058400" cy="57357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Light-dependent reaction: </a:t>
            </a:r>
            <a:r>
              <a:rPr lang="en-US" dirty="0"/>
              <a:t>The first stage of photosynthesis where visible light is absorbed to form two energy-carrying molecules (ATP and NADPH)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Photosystem: </a:t>
            </a:r>
            <a:r>
              <a:rPr lang="en-US" dirty="0"/>
              <a:t>a group of proteins, chlorophyll, and other pigments that are used in the light-dependent reactions of photosynthesis to absorb light energy and convert it into chemical energy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Calvin cycle: </a:t>
            </a:r>
            <a:r>
              <a:rPr lang="en-US" dirty="0"/>
              <a:t>The reactions of photosynthesis that use the energy stored by the light-dependent reactions to form glucose and other carbohydrate molecules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Carbon fixation: </a:t>
            </a:r>
            <a:r>
              <a:rPr lang="en-US" dirty="0"/>
              <a:t>The process of converting inorganic CO2 gas into organic compounds</a:t>
            </a:r>
          </a:p>
          <a:p>
            <a:pPr>
              <a:lnSpc>
                <a:spcPct val="150000"/>
              </a:lnSpc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47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54" y="442340"/>
            <a:ext cx="8010669" cy="56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6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618836"/>
            <a:ext cx="10058400" cy="54309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Chlorophyll: </a:t>
            </a:r>
            <a:r>
              <a:rPr lang="en-US" dirty="0"/>
              <a:t>The green pigment that captures the light energy that drives the reactions of photosynthesis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Mesophyll: </a:t>
            </a:r>
            <a:r>
              <a:rPr lang="en-US" dirty="0"/>
              <a:t>The middle layer of cells in a leaf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Stoma: </a:t>
            </a:r>
            <a:r>
              <a:rPr lang="en-US" dirty="0"/>
              <a:t>The opening that regulates gas exchange and water regulation between leaves and the environment. (plural: stomata)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Stroma: </a:t>
            </a:r>
            <a:r>
              <a:rPr lang="en-US" dirty="0"/>
              <a:t>The fluid-filled space surrounding the grana inside a chloroplast where the Calvin cycle reactions of photosynthesis take place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US" b="1" dirty="0"/>
              <a:t>Granum: </a:t>
            </a:r>
            <a:r>
              <a:rPr lang="en-US" dirty="0"/>
              <a:t>A stack of thylakoids located inside a chloroplast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Thylakoid: </a:t>
            </a:r>
            <a:r>
              <a:rPr lang="en-US" dirty="0"/>
              <a:t>A disc-shaped membranous structure inside a chloroplast where the light-dependent reactions of photosynthesis take place using chlorophyll embedded in the membranes</a:t>
            </a:r>
          </a:p>
          <a:p>
            <a:pPr>
              <a:lnSpc>
                <a:spcPct val="150000"/>
              </a:lnSpc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27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55" y="1366212"/>
            <a:ext cx="5501409" cy="36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462" y="517236"/>
            <a:ext cx="10058400" cy="2733964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CA" b="1" dirty="0"/>
              <a:t>pH:</a:t>
            </a:r>
            <a:r>
              <a:rPr lang="en-US" b="1" dirty="0"/>
              <a:t> </a:t>
            </a:r>
            <a:r>
              <a:rPr lang="en-US" dirty="0"/>
              <a:t>A measure of the concentration of hydrogen ions in the solution.</a:t>
            </a:r>
            <a:endParaRPr lang="en-CA" dirty="0"/>
          </a:p>
          <a:p>
            <a:pPr>
              <a:lnSpc>
                <a:spcPct val="250000"/>
              </a:lnSpc>
            </a:pPr>
            <a:r>
              <a:rPr lang="en-CA" b="1" dirty="0"/>
              <a:t>Acid: </a:t>
            </a:r>
            <a:r>
              <a:rPr lang="en-CA" dirty="0"/>
              <a:t>A</a:t>
            </a:r>
            <a:r>
              <a:rPr lang="en-US" dirty="0"/>
              <a:t> substance that donates hydrogen ions and therefore lowers pH</a:t>
            </a:r>
            <a:endParaRPr lang="en-CA" dirty="0"/>
          </a:p>
          <a:p>
            <a:pPr>
              <a:lnSpc>
                <a:spcPct val="250000"/>
              </a:lnSpc>
            </a:pPr>
            <a:r>
              <a:rPr lang="en-CA" b="1" dirty="0"/>
              <a:t>Base:</a:t>
            </a:r>
            <a:r>
              <a:rPr lang="en-US" b="1" dirty="0"/>
              <a:t> </a:t>
            </a:r>
            <a:r>
              <a:rPr lang="en-US" dirty="0"/>
              <a:t>A substance that absorbs hydrogen ions and therefore raises pH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87" y="3431264"/>
            <a:ext cx="5619750" cy="30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6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Circle the correct answer.</a:t>
            </a:r>
          </a:p>
          <a:p>
            <a:r>
              <a:rPr lang="en-US" dirty="0"/>
              <a:t>1. A stack of thylakoids located inside a chloroplast </a:t>
            </a:r>
            <a:r>
              <a:rPr lang="en-US" i="1" dirty="0"/>
              <a:t>stroma / granum.</a:t>
            </a:r>
          </a:p>
          <a:p>
            <a:r>
              <a:rPr lang="en-US" dirty="0"/>
              <a:t>2. The middle layer of cells in a leaf is </a:t>
            </a:r>
            <a:r>
              <a:rPr lang="en-US" i="1" dirty="0"/>
              <a:t>mesophyll / chlorophyll</a:t>
            </a:r>
          </a:p>
          <a:p>
            <a:r>
              <a:rPr lang="en-US" dirty="0"/>
              <a:t>3. An organism capable of producing its own food is </a:t>
            </a:r>
            <a:r>
              <a:rPr lang="en-US" i="1" dirty="0"/>
              <a:t>heterotroph / autotroph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214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25" y="1025238"/>
            <a:ext cx="10058400" cy="5398039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CA" b="1" dirty="0"/>
              <a:t>Adhesion: </a:t>
            </a:r>
            <a:r>
              <a:rPr lang="en-CA" dirty="0"/>
              <a:t>The attraction between different molecules</a:t>
            </a:r>
          </a:p>
          <a:p>
            <a:pPr>
              <a:lnSpc>
                <a:spcPct val="250000"/>
              </a:lnSpc>
            </a:pPr>
            <a:r>
              <a:rPr lang="en-CA" b="1" dirty="0"/>
              <a:t>Cohesion: </a:t>
            </a:r>
            <a:r>
              <a:rPr lang="en-CA" dirty="0"/>
              <a:t>The attraction between the same molecules</a:t>
            </a:r>
          </a:p>
          <a:p>
            <a:pPr>
              <a:lnSpc>
                <a:spcPct val="250000"/>
              </a:lnSpc>
            </a:pPr>
            <a:r>
              <a:rPr lang="en-CA" b="1" dirty="0"/>
              <a:t>Evaporation: </a:t>
            </a:r>
            <a:r>
              <a:rPr lang="en-CA" dirty="0"/>
              <a:t>T</a:t>
            </a:r>
            <a:r>
              <a:rPr lang="en-US" dirty="0"/>
              <a:t>he process where molecules change from the liquid state to the gas state (Vapor)</a:t>
            </a:r>
            <a:endParaRPr lang="en-CA" dirty="0"/>
          </a:p>
          <a:p>
            <a:pPr>
              <a:lnSpc>
                <a:spcPct val="250000"/>
              </a:lnSpc>
            </a:pPr>
            <a:r>
              <a:rPr lang="en-CA" b="1" dirty="0"/>
              <a:t>Hydrophilic:</a:t>
            </a:r>
            <a:r>
              <a:rPr lang="en-US" b="1" dirty="0"/>
              <a:t> </a:t>
            </a:r>
            <a:r>
              <a:rPr lang="en-US" dirty="0"/>
              <a:t>Describes a substance that dissolves in water; water-loving</a:t>
            </a:r>
            <a:endParaRPr lang="en-CA" dirty="0"/>
          </a:p>
          <a:p>
            <a:pPr>
              <a:lnSpc>
                <a:spcPct val="250000"/>
              </a:lnSpc>
            </a:pPr>
            <a:r>
              <a:rPr lang="en-CA" b="1" dirty="0"/>
              <a:t>Hydrophobic:</a:t>
            </a:r>
            <a:r>
              <a:rPr lang="en-US" b="1" dirty="0"/>
              <a:t> </a:t>
            </a:r>
            <a:r>
              <a:rPr lang="en-US" dirty="0"/>
              <a:t>Describes a substance that does not dissolve in water; water-fearing</a:t>
            </a:r>
            <a:endParaRPr lang="en-CA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39" y="464418"/>
            <a:ext cx="3897986" cy="1973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51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25" y="725979"/>
            <a:ext cx="10858694" cy="536078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Denaturation: </a:t>
            </a:r>
            <a:r>
              <a:rPr lang="en-US" dirty="0"/>
              <a:t>The loss of shape in a protein as a result of changes in temperature, pH, or exposure to chemicals</a:t>
            </a:r>
          </a:p>
          <a:p>
            <a:pPr>
              <a:lnSpc>
                <a:spcPct val="200000"/>
              </a:lnSpc>
            </a:pPr>
            <a:r>
              <a:rPr lang="en-CA" b="1" dirty="0"/>
              <a:t>Amino acid: </a:t>
            </a:r>
            <a:r>
              <a:rPr lang="en-CA" dirty="0"/>
              <a:t>M</a:t>
            </a:r>
            <a:r>
              <a:rPr lang="en-US" dirty="0" err="1"/>
              <a:t>olecules</a:t>
            </a:r>
            <a:r>
              <a:rPr lang="en-US" dirty="0"/>
              <a:t> that combine to form proteins.</a:t>
            </a:r>
            <a:endParaRPr lang="en-CA" dirty="0"/>
          </a:p>
          <a:p>
            <a:pPr>
              <a:lnSpc>
                <a:spcPct val="200000"/>
              </a:lnSpc>
            </a:pPr>
            <a:r>
              <a:rPr lang="en-CA" b="1" dirty="0"/>
              <a:t>Polypeptide: </a:t>
            </a:r>
            <a:r>
              <a:rPr lang="en-CA" dirty="0"/>
              <a:t>A</a:t>
            </a:r>
            <a:r>
              <a:rPr lang="en-US" dirty="0"/>
              <a:t> long chain of amino acids linked by peptide bonds</a:t>
            </a:r>
            <a:endParaRPr lang="en-CA" dirty="0"/>
          </a:p>
          <a:p>
            <a:pPr>
              <a:lnSpc>
                <a:spcPct val="200000"/>
              </a:lnSpc>
            </a:pPr>
            <a:r>
              <a:rPr lang="en-CA" b="1" dirty="0"/>
              <a:t>Monosaccharide:</a:t>
            </a:r>
            <a:r>
              <a:rPr lang="en-US" b="1" dirty="0"/>
              <a:t> </a:t>
            </a:r>
            <a:r>
              <a:rPr lang="en-US" dirty="0"/>
              <a:t>A single unit of carbohydrates</a:t>
            </a:r>
            <a:endParaRPr lang="en-CA" dirty="0"/>
          </a:p>
          <a:p>
            <a:pPr>
              <a:lnSpc>
                <a:spcPct val="200000"/>
              </a:lnSpc>
            </a:pPr>
            <a:r>
              <a:rPr lang="en-CA" b="1" dirty="0"/>
              <a:t>Disaccharide: </a:t>
            </a:r>
            <a:r>
              <a:rPr lang="en-CA" dirty="0"/>
              <a:t>A s</a:t>
            </a:r>
            <a:r>
              <a:rPr lang="en-US" dirty="0" err="1"/>
              <a:t>ubstance</a:t>
            </a:r>
            <a:r>
              <a:rPr lang="en-US" dirty="0"/>
              <a:t> that is composed of two molecules of simple sugars linked to each other</a:t>
            </a:r>
            <a:endParaRPr lang="en-CA" dirty="0"/>
          </a:p>
          <a:p>
            <a:pPr>
              <a:lnSpc>
                <a:spcPct val="200000"/>
              </a:lnSpc>
            </a:pPr>
            <a:r>
              <a:rPr lang="en-CA" b="1" dirty="0"/>
              <a:t>Polysaccharide:</a:t>
            </a:r>
            <a:r>
              <a:rPr lang="en-US" b="1" dirty="0"/>
              <a:t> </a:t>
            </a:r>
            <a:r>
              <a:rPr lang="en-US" dirty="0"/>
              <a:t>A long chain of monosaccharides. </a:t>
            </a:r>
            <a:endParaRPr lang="en-CA" dirty="0"/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081"/>
          <a:stretch/>
        </p:blipFill>
        <p:spPr>
          <a:xfrm>
            <a:off x="7952509" y="1948872"/>
            <a:ext cx="4012702" cy="22629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26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07" y="748145"/>
            <a:ext cx="10058400" cy="55510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CA" b="1" dirty="0"/>
              <a:t>Nucleotide:</a:t>
            </a:r>
            <a:r>
              <a:rPr lang="en-US" b="1" dirty="0"/>
              <a:t> </a:t>
            </a:r>
            <a:r>
              <a:rPr lang="en-US" dirty="0"/>
              <a:t>The basic building block of nucleic acids that contain a pentose sugar, a phosphate group, and a nitrogenous base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Nucleic acid:</a:t>
            </a:r>
            <a:r>
              <a:rPr lang="en-US" b="1" dirty="0"/>
              <a:t> </a:t>
            </a:r>
            <a:r>
              <a:rPr lang="en-US" dirty="0"/>
              <a:t>Macromolecules that are made up of nucleotides and carries the genetic information of a cell and instructions for the functioning of the cell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Deoxyribonucleic acid (DNA):</a:t>
            </a:r>
            <a:r>
              <a:rPr lang="en-US" b="1" dirty="0"/>
              <a:t> </a:t>
            </a:r>
            <a:r>
              <a:rPr lang="en-US" dirty="0"/>
              <a:t>A double-stranded polymer of nucleotides that carries the hereditary information of the cell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Ribonucleic acid (RNA):</a:t>
            </a:r>
            <a:r>
              <a:rPr lang="en-US" b="1" dirty="0"/>
              <a:t> </a:t>
            </a:r>
            <a:r>
              <a:rPr lang="en-US" dirty="0"/>
              <a:t>A single-stranded polymer of nucleotides that is involved in protein synthesis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Protein:</a:t>
            </a:r>
            <a:r>
              <a:rPr lang="en-US" b="1" dirty="0"/>
              <a:t> </a:t>
            </a:r>
            <a:r>
              <a:rPr lang="en-US" dirty="0"/>
              <a:t>Large molecules composed of one or more chains of amino acids</a:t>
            </a:r>
          </a:p>
          <a:p>
            <a:pPr>
              <a:lnSpc>
                <a:spcPct val="150000"/>
              </a:lnSpc>
            </a:pPr>
            <a:r>
              <a:rPr lang="en-CA" b="1" dirty="0"/>
              <a:t>Carbohydrate: </a:t>
            </a:r>
            <a:r>
              <a:rPr lang="en-CA" dirty="0"/>
              <a:t>Sugar molecules that serve as energy sources.</a:t>
            </a:r>
          </a:p>
          <a:p>
            <a:pPr>
              <a:lnSpc>
                <a:spcPct val="150000"/>
              </a:lnSpc>
            </a:pPr>
            <a:r>
              <a:rPr lang="en-CA" b="1" dirty="0"/>
              <a:t>Cellulose:</a:t>
            </a:r>
            <a:r>
              <a:rPr lang="en-US" b="1" dirty="0"/>
              <a:t> </a:t>
            </a:r>
            <a:r>
              <a:rPr lang="en-US" dirty="0"/>
              <a:t>A polysaccharide that makes up the cell walls of plants and provides structural support to the cell</a:t>
            </a:r>
          </a:p>
          <a:p>
            <a:pPr>
              <a:lnSpc>
                <a:spcPct val="150000"/>
              </a:lnSpc>
            </a:pPr>
            <a:endParaRPr lang="en-CA" dirty="0"/>
          </a:p>
          <a:p>
            <a:pPr>
              <a:lnSpc>
                <a:spcPct val="150000"/>
              </a:lnSpc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13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64"/>
          <a:stretch/>
        </p:blipFill>
        <p:spPr>
          <a:xfrm>
            <a:off x="8866909" y="2733963"/>
            <a:ext cx="3177309" cy="385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50108"/>
            <a:ext cx="5338618" cy="340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56360"/>
          <a:stretch/>
        </p:blipFill>
        <p:spPr>
          <a:xfrm>
            <a:off x="5698244" y="246350"/>
            <a:ext cx="3168665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884" y="896850"/>
            <a:ext cx="10058400" cy="53376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b="1" dirty="0"/>
              <a:t>Chitin:</a:t>
            </a:r>
            <a:r>
              <a:rPr lang="en-US" b="1" dirty="0"/>
              <a:t> </a:t>
            </a:r>
            <a:r>
              <a:rPr lang="en-US" dirty="0"/>
              <a:t>A modified polysaccharide that forms the outer skeleton of arthropods and the cell walls of fungi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Enzyme:</a:t>
            </a:r>
            <a:r>
              <a:rPr lang="en-US" b="1" dirty="0"/>
              <a:t> </a:t>
            </a:r>
            <a:r>
              <a:rPr lang="en-US" dirty="0"/>
              <a:t>Proteins that help speed up metabolism, or the chemical reactions in our bodies. 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Hormone: </a:t>
            </a:r>
            <a:r>
              <a:rPr lang="en-CA" dirty="0"/>
              <a:t>Chemical messengers produced by glands sending signals into the bloodstream to various tissues in the body. </a:t>
            </a:r>
          </a:p>
          <a:p>
            <a:pPr>
              <a:lnSpc>
                <a:spcPct val="150000"/>
              </a:lnSpc>
            </a:pPr>
            <a:r>
              <a:rPr lang="en-CA" b="1" dirty="0"/>
              <a:t>Glycogen:</a:t>
            </a:r>
            <a:r>
              <a:rPr lang="en-US" b="1" dirty="0"/>
              <a:t> </a:t>
            </a:r>
            <a:r>
              <a:rPr lang="en-US" dirty="0"/>
              <a:t>The storage form of carbohydrates in animals. 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Starch: </a:t>
            </a:r>
            <a:r>
              <a:rPr lang="en-CA" dirty="0"/>
              <a:t>The storage form of carbohydrates in plants.</a:t>
            </a:r>
          </a:p>
          <a:p>
            <a:pPr>
              <a:lnSpc>
                <a:spcPct val="150000"/>
              </a:lnSpc>
            </a:pPr>
            <a:r>
              <a:rPr lang="en-CA" b="1" dirty="0"/>
              <a:t>Lipids:</a:t>
            </a:r>
            <a:r>
              <a:rPr lang="en-CA" dirty="0"/>
              <a:t> Substance </a:t>
            </a:r>
            <a:r>
              <a:rPr lang="en-US" dirty="0"/>
              <a:t>that is nonpolar and insoluble in water (fats, oils,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668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20437"/>
            <a:ext cx="10058400" cy="5416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b="1" dirty="0"/>
              <a:t>Saturated fatty acid: </a:t>
            </a:r>
            <a:r>
              <a:rPr lang="en-US" dirty="0"/>
              <a:t>Fatty acids made up of hydrocarbon chains with single bonds 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Unsaturated fatty acid: </a:t>
            </a:r>
            <a:r>
              <a:rPr lang="en-US" dirty="0"/>
              <a:t>Fatty acids that have one or more double bonds in the hydrocarbon chain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b="1" dirty="0"/>
              <a:t>Phospholipid: </a:t>
            </a:r>
            <a:r>
              <a:rPr lang="en-US" dirty="0"/>
              <a:t>A type of lipid molecule that is the main component of the cell membrane. </a:t>
            </a:r>
            <a:endParaRPr lang="en-CA" dirty="0"/>
          </a:p>
          <a:p>
            <a:pPr lvl="0">
              <a:lnSpc>
                <a:spcPct val="150000"/>
              </a:lnSpc>
            </a:pPr>
            <a:r>
              <a:rPr lang="en-CA" b="1" dirty="0"/>
              <a:t>Atomic number: </a:t>
            </a:r>
            <a:r>
              <a:rPr lang="en-CA" dirty="0"/>
              <a:t>T</a:t>
            </a:r>
            <a:r>
              <a:rPr lang="en-US" dirty="0"/>
              <a:t>he number of protons in an atom</a:t>
            </a:r>
            <a:endParaRPr lang="en-CA" dirty="0"/>
          </a:p>
          <a:p>
            <a:pPr lvl="0">
              <a:lnSpc>
                <a:spcPct val="150000"/>
              </a:lnSpc>
            </a:pPr>
            <a:r>
              <a:rPr lang="en-CA" b="1" dirty="0"/>
              <a:t>Mass number:</a:t>
            </a:r>
            <a:r>
              <a:rPr lang="en-US" b="1" dirty="0"/>
              <a:t> </a:t>
            </a:r>
            <a:r>
              <a:rPr lang="en-US" dirty="0"/>
              <a:t>The number of protons plus neutrons in an atom</a:t>
            </a:r>
          </a:p>
          <a:p>
            <a:pPr lvl="0">
              <a:lnSpc>
                <a:spcPct val="150000"/>
              </a:lnSpc>
            </a:pPr>
            <a:r>
              <a:rPr lang="en-CA" b="1" dirty="0"/>
              <a:t>Element:</a:t>
            </a:r>
            <a:r>
              <a:rPr lang="en-US" b="1" dirty="0"/>
              <a:t> </a:t>
            </a:r>
            <a:r>
              <a:rPr lang="en-US" dirty="0"/>
              <a:t>One of 118 unique substances that cannot be broken down into smaller substances and have a specified number of protons</a:t>
            </a:r>
          </a:p>
          <a:p>
            <a:pPr lvl="0">
              <a:lnSpc>
                <a:spcPct val="150000"/>
              </a:lnSpc>
            </a:pPr>
            <a:r>
              <a:rPr lang="en-CA" b="1" dirty="0"/>
              <a:t>Isotope:</a:t>
            </a:r>
            <a:r>
              <a:rPr lang="en-US" b="1" dirty="0"/>
              <a:t> </a:t>
            </a:r>
            <a:r>
              <a:rPr lang="en-US" dirty="0"/>
              <a:t>One or more forms of an element that have different numbers of neutrons</a:t>
            </a:r>
          </a:p>
          <a:p>
            <a:pPr lvl="0"/>
            <a:endParaRPr lang="en-CA" b="1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99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607" y="932872"/>
            <a:ext cx="10058400" cy="5560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Electron: </a:t>
            </a:r>
            <a:r>
              <a:rPr lang="en-US" dirty="0"/>
              <a:t>Negatively charged particles of atoms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Neutron: </a:t>
            </a:r>
            <a:r>
              <a:rPr lang="en-US" dirty="0"/>
              <a:t>Uncharged (No charge) particles of atoms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Proton: </a:t>
            </a:r>
            <a:r>
              <a:rPr lang="en-US" dirty="0"/>
              <a:t>Positively charged particles of atoms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Electron Transfer: </a:t>
            </a:r>
            <a:r>
              <a:rPr lang="en-US" dirty="0"/>
              <a:t>the movement of electrons from one element to another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Ion: </a:t>
            </a:r>
            <a:r>
              <a:rPr lang="en-US" dirty="0"/>
              <a:t>An atom or group of atoms that carries a positive or negative electric charge as a result of having lost or gained one or more electrons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Anion: </a:t>
            </a:r>
            <a:r>
              <a:rPr lang="en-US" dirty="0"/>
              <a:t>A negative ion formed by gaining electrons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Cation: </a:t>
            </a:r>
            <a:r>
              <a:rPr lang="en-US" dirty="0"/>
              <a:t>A positive ion formed by losing electrons</a:t>
            </a:r>
          </a:p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69" y="406402"/>
            <a:ext cx="3820438" cy="21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814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3818</TotalTime>
  <Words>1097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Retrospect</vt:lpstr>
      <vt:lpstr>The Cellular Foundation of Life  (Part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  <vt:lpstr>PowerPoint Presentation</vt:lpstr>
      <vt:lpstr>PowerPoint Presentation</vt:lpstr>
      <vt:lpstr>PowerPoint Presentation</vt:lpstr>
      <vt:lpstr>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Cellular Foundation of Life  (Part 2)</dc:title>
  <dc:creator>Hsurji</dc:creator>
  <cp:lastModifiedBy>Shnyar qadir</cp:lastModifiedBy>
  <cp:revision>128</cp:revision>
  <dcterms:created xsi:type="dcterms:W3CDTF">2022-02-19T14:06:37Z</dcterms:created>
  <dcterms:modified xsi:type="dcterms:W3CDTF">2024-02-06T07:25:38Z</dcterms:modified>
</cp:coreProperties>
</file>