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306" r:id="rId2"/>
    <p:sldId id="307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8" r:id="rId2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5" d="100"/>
          <a:sy n="75" d="100"/>
        </p:scale>
        <p:origin x="107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723F3-6D25-4DFD-8317-0056B5785146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B66F5-EC87-4794-8D07-3500C2E18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64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CAD-0AE4-4D27-A8BE-46A828B50C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18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13A-056D-4733-8972-0229F467FB3C}" type="datetimeFigureOut">
              <a:rPr lang="ar-IQ" smtClean="0"/>
              <a:pPr/>
              <a:t>30/07/1445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E00-7DFE-41D3-8117-809A3AAC8E2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13A-056D-4733-8972-0229F467FB3C}" type="datetimeFigureOut">
              <a:rPr lang="ar-IQ" smtClean="0"/>
              <a:pPr/>
              <a:t>30/07/1445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E00-7DFE-41D3-8117-809A3AAC8E2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13A-056D-4733-8972-0229F467FB3C}" type="datetimeFigureOut">
              <a:rPr lang="ar-IQ" smtClean="0"/>
              <a:pPr/>
              <a:t>30/07/1445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E00-7DFE-41D3-8117-809A3AAC8E2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13A-056D-4733-8972-0229F467FB3C}" type="datetimeFigureOut">
              <a:rPr lang="ar-IQ" smtClean="0"/>
              <a:pPr/>
              <a:t>30/07/1445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E00-7DFE-41D3-8117-809A3AAC8E2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13A-056D-4733-8972-0229F467FB3C}" type="datetimeFigureOut">
              <a:rPr lang="ar-IQ" smtClean="0"/>
              <a:pPr/>
              <a:t>30/07/1445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E00-7DFE-41D3-8117-809A3AAC8E2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13A-056D-4733-8972-0229F467FB3C}" type="datetimeFigureOut">
              <a:rPr lang="ar-IQ" smtClean="0"/>
              <a:pPr/>
              <a:t>30/07/1445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E00-7DFE-41D3-8117-809A3AAC8E2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13A-056D-4733-8972-0229F467FB3C}" type="datetimeFigureOut">
              <a:rPr lang="ar-IQ" smtClean="0"/>
              <a:pPr/>
              <a:t>30/07/1445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E00-7DFE-41D3-8117-809A3AAC8E2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13A-056D-4733-8972-0229F467FB3C}" type="datetimeFigureOut">
              <a:rPr lang="ar-IQ" smtClean="0"/>
              <a:pPr/>
              <a:t>30/07/1445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E00-7DFE-41D3-8117-809A3AAC8E2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13A-056D-4733-8972-0229F467FB3C}" type="datetimeFigureOut">
              <a:rPr lang="ar-IQ" smtClean="0"/>
              <a:pPr/>
              <a:t>30/07/1445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E00-7DFE-41D3-8117-809A3AAC8E2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13A-056D-4733-8972-0229F467FB3C}" type="datetimeFigureOut">
              <a:rPr lang="ar-IQ" smtClean="0"/>
              <a:pPr/>
              <a:t>30/07/1445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E00-7DFE-41D3-8117-809A3AAC8E2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13A-056D-4733-8972-0229F467FB3C}" type="datetimeFigureOut">
              <a:rPr lang="ar-IQ" smtClean="0"/>
              <a:pPr/>
              <a:t>30/07/1445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E00-7DFE-41D3-8117-809A3AAC8E2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7413A-056D-4733-8972-0229F467FB3C}" type="datetimeFigureOut">
              <a:rPr lang="ar-IQ" smtClean="0"/>
              <a:pPr/>
              <a:t>30/07/1445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08E00-7DFE-41D3-8117-809A3AAC8E2C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1" y="1830432"/>
            <a:ext cx="4644590" cy="116652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Geometric Series </a:t>
            </a:r>
            <a:r>
              <a:rPr lang="ar-IQ" sz="4000" dirty="0"/>
              <a:t/>
            </a:r>
            <a:br>
              <a:rPr lang="ar-IQ" sz="4000" dirty="0"/>
            </a:br>
            <a:r>
              <a:rPr lang="en-US" sz="4050" dirty="0"/>
              <a:t/>
            </a:r>
            <a:br>
              <a:rPr lang="en-US" sz="4050" dirty="0"/>
            </a:br>
            <a:endParaRPr lang="en-US" sz="405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0340" y="3140968"/>
            <a:ext cx="4016448" cy="1533648"/>
          </a:xfrm>
        </p:spPr>
        <p:txBody>
          <a:bodyPr>
            <a:noAutofit/>
          </a:bodyPr>
          <a:lstStyle/>
          <a:p>
            <a:pPr>
              <a:spcAft>
                <a:spcPts val="450"/>
              </a:spcAft>
            </a:pPr>
            <a:r>
              <a:rPr lang="en-US" sz="1050" b="1" dirty="0"/>
              <a:t>Name of teacher :Dr. Mazin R Khalil</a:t>
            </a:r>
          </a:p>
          <a:p>
            <a:pPr>
              <a:spcAft>
                <a:spcPts val="450"/>
              </a:spcAft>
            </a:pPr>
            <a:r>
              <a:rPr lang="en-US" sz="1050" dirty="0"/>
              <a:t>Advanced </a:t>
            </a:r>
            <a:r>
              <a:rPr lang="en-US" sz="1050" dirty="0" smtClean="0"/>
              <a:t>Mathematics2 –ME212</a:t>
            </a:r>
            <a:endParaRPr lang="en-US" sz="1050" dirty="0"/>
          </a:p>
          <a:p>
            <a:pPr>
              <a:spcAft>
                <a:spcPts val="450"/>
              </a:spcAft>
            </a:pPr>
            <a:r>
              <a:rPr lang="en-US" sz="1050" dirty="0"/>
              <a:t>Semester </a:t>
            </a:r>
            <a:r>
              <a:rPr lang="en-US" sz="1050" dirty="0" smtClean="0"/>
              <a:t>4</a:t>
            </a:r>
            <a:endParaRPr lang="en-US" sz="1050" dirty="0"/>
          </a:p>
          <a:p>
            <a:pPr>
              <a:spcAft>
                <a:spcPts val="450"/>
              </a:spcAft>
            </a:pPr>
            <a:r>
              <a:rPr lang="en-US" sz="1050" dirty="0"/>
              <a:t>Week </a:t>
            </a:r>
            <a:r>
              <a:rPr lang="en-US" sz="1050" dirty="0" smtClean="0"/>
              <a:t>3</a:t>
            </a:r>
            <a:endParaRPr lang="en-US" sz="1050" dirty="0"/>
          </a:p>
          <a:p>
            <a:pPr>
              <a:spcAft>
                <a:spcPts val="450"/>
              </a:spcAft>
            </a:pPr>
            <a:r>
              <a:rPr lang="en-US" sz="1050" dirty="0" smtClean="0"/>
              <a:t>Date: 13/2/2024</a:t>
            </a:r>
            <a:endParaRPr lang="en-US" sz="10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A583D1-0187-937D-BA97-A4E9ED6DBA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"/>
          <a:stretch/>
        </p:blipFill>
        <p:spPr>
          <a:xfrm>
            <a:off x="930878" y="2216429"/>
            <a:ext cx="2425601" cy="242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24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7656851" cy="15841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7" y="1988840"/>
            <a:ext cx="7656851" cy="43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12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2949558" cy="720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96752"/>
            <a:ext cx="7344816" cy="45773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6021288"/>
            <a:ext cx="2016224" cy="68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45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1402" y="2924944"/>
            <a:ext cx="30569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Vector in Space</a:t>
            </a:r>
          </a:p>
        </p:txBody>
      </p:sp>
    </p:spTree>
    <p:extLst>
      <p:ext uri="{BB962C8B-B14F-4D97-AF65-F5344CB8AC3E}">
        <p14:creationId xmlns:p14="http://schemas.microsoft.com/office/powerpoint/2010/main" val="1493901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60647"/>
            <a:ext cx="4464496" cy="62070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764704"/>
            <a:ext cx="470993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44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792268" cy="936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412776"/>
            <a:ext cx="5832648" cy="528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27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8640"/>
            <a:ext cx="4608512" cy="46766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5085184"/>
            <a:ext cx="6039381" cy="360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4" y="5445223"/>
            <a:ext cx="6039381" cy="3227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3" y="5910889"/>
            <a:ext cx="6039381" cy="26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49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76"/>
            <a:ext cx="8812078" cy="42484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1" y="4077072"/>
            <a:ext cx="8572381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67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16633"/>
            <a:ext cx="5760640" cy="67413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23928" y="6147049"/>
            <a:ext cx="1800200" cy="710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25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04664"/>
            <a:ext cx="7265555" cy="18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983910"/>
            <a:ext cx="4824536" cy="48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24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7685217" cy="2160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573016"/>
            <a:ext cx="8208912" cy="260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1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145" y="692696"/>
            <a:ext cx="1745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Objectives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456" y="1556792"/>
            <a:ext cx="6290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To teach students the following opinions through out the lecture:</a:t>
            </a:r>
          </a:p>
          <a:p>
            <a:pPr marL="342900" indent="-342900" algn="l" rtl="0">
              <a:buAutoNum type="arabicPeriod"/>
            </a:pPr>
            <a:r>
              <a:rPr lang="en-US" dirty="0" smtClean="0"/>
              <a:t>Geometric </a:t>
            </a:r>
            <a:r>
              <a:rPr lang="en-US" dirty="0" smtClean="0"/>
              <a:t>series</a:t>
            </a:r>
          </a:p>
          <a:p>
            <a:pPr marL="342900" indent="-342900" algn="l" rtl="0">
              <a:buAutoNum type="arabicPeriod"/>
            </a:pPr>
            <a:r>
              <a:rPr lang="en-US" dirty="0" smtClean="0"/>
              <a:t>Methods of testing series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853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79"/>
            <a:ext cx="7056784" cy="11018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2060848"/>
            <a:ext cx="827458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06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260648"/>
            <a:ext cx="8498937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21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182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References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07504" y="1124744"/>
            <a:ext cx="7543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 smtClean="0"/>
              <a:t>1. Thomas</a:t>
            </a:r>
            <a:r>
              <a:rPr lang="en-US" dirty="0"/>
              <a:t>' Calculus" 11th </a:t>
            </a:r>
            <a:r>
              <a:rPr lang="en-US" dirty="0" smtClean="0"/>
              <a:t>edition</a:t>
            </a:r>
          </a:p>
          <a:p>
            <a:pPr algn="l"/>
            <a:r>
              <a:rPr lang="en-US" dirty="0"/>
              <a:t>2. Calculus Early Transcendental Functions" by Ron Larson and Bruce Edwards  </a:t>
            </a:r>
          </a:p>
        </p:txBody>
      </p:sp>
    </p:spTree>
    <p:extLst>
      <p:ext uri="{BB962C8B-B14F-4D97-AF65-F5344CB8AC3E}">
        <p14:creationId xmlns:p14="http://schemas.microsoft.com/office/powerpoint/2010/main" val="3990291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640960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/>
            <a:r>
              <a:rPr lang="en-US" sz="2400" dirty="0">
                <a:solidFill>
                  <a:srgbClr val="FF0000"/>
                </a:solidFill>
                <a:latin typeface="Google Sans"/>
              </a:rPr>
              <a:t>Geometric series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l" fontAlgn="base">
              <a:lnSpc>
                <a:spcPct val="150000"/>
              </a:lnSpc>
            </a:pPr>
            <a:r>
              <a:rPr lang="en-US" dirty="0">
                <a:solidFill>
                  <a:srgbClr val="3F374F"/>
                </a:solidFill>
                <a:latin typeface="arial" panose="020B0604020202020204" pitchFamily="34" charset="0"/>
              </a:rPr>
              <a:t/>
            </a:r>
            <a:br>
              <a:rPr lang="en-US" dirty="0">
                <a:solidFill>
                  <a:srgbClr val="3F374F"/>
                </a:solidFill>
                <a:latin typeface="arial" panose="020B0604020202020204" pitchFamily="34" charset="0"/>
              </a:rPr>
            </a:br>
            <a:r>
              <a:rPr lang="en-US" dirty="0"/>
              <a:t>A </a:t>
            </a:r>
            <a:r>
              <a:rPr lang="en-US" b="1" dirty="0"/>
              <a:t>geometric series</a:t>
            </a:r>
            <a:r>
              <a:rPr lang="en-US" dirty="0"/>
              <a:t> is the sum of finite or infinite terms of a geometric sequence. For the geometric sequence a, </a:t>
            </a:r>
            <a:r>
              <a:rPr lang="en-US" dirty="0" err="1"/>
              <a:t>ar</a:t>
            </a:r>
            <a:r>
              <a:rPr lang="en-US" dirty="0"/>
              <a:t>, ar</a:t>
            </a:r>
            <a:r>
              <a:rPr lang="en-US" baseline="30000" dirty="0"/>
              <a:t>2</a:t>
            </a:r>
            <a:r>
              <a:rPr lang="en-US" dirty="0"/>
              <a:t>, ..., ar</a:t>
            </a:r>
            <a:r>
              <a:rPr lang="en-US" baseline="30000" dirty="0"/>
              <a:t>n-1</a:t>
            </a:r>
            <a:r>
              <a:rPr lang="en-US" dirty="0"/>
              <a:t>, ..., the corresponding geometric series is a + </a:t>
            </a:r>
            <a:r>
              <a:rPr lang="en-US" dirty="0" err="1"/>
              <a:t>ar</a:t>
            </a:r>
            <a:r>
              <a:rPr lang="en-US" dirty="0"/>
              <a:t> + ar</a:t>
            </a:r>
            <a:r>
              <a:rPr lang="en-US" baseline="30000" dirty="0"/>
              <a:t>2 </a:t>
            </a:r>
            <a:r>
              <a:rPr lang="en-US" dirty="0"/>
              <a:t>+ ..., ar</a:t>
            </a:r>
            <a:r>
              <a:rPr lang="en-US" baseline="30000" dirty="0"/>
              <a:t>n-1 </a:t>
            </a:r>
            <a:r>
              <a:rPr lang="en-US" dirty="0"/>
              <a:t>+ .... We know that "series" means "sum". In particular, the geometric series means the sum of the terms that have a common ratio between every adjacent two of them. There can be </a:t>
            </a:r>
            <a:r>
              <a:rPr lang="en-US" dirty="0">
                <a:solidFill>
                  <a:srgbClr val="FF0000"/>
                </a:solidFill>
              </a:rPr>
              <a:t>two types of geometric series: finite and infinite</a:t>
            </a:r>
            <a:r>
              <a:rPr lang="en-US" dirty="0"/>
              <a:t>. Here are some examples of geometric series.</a:t>
            </a:r>
          </a:p>
          <a:p>
            <a:pPr algn="l" fontAlgn="base">
              <a:lnSpc>
                <a:spcPct val="150000"/>
              </a:lnSpc>
            </a:pPr>
            <a:r>
              <a:rPr lang="en-US" dirty="0"/>
              <a:t>1/2 + 1/4 + .... + 1/8192 is a finite geometric series</a:t>
            </a:r>
            <a:br>
              <a:rPr lang="en-US" dirty="0"/>
            </a:br>
            <a:r>
              <a:rPr lang="en-US" dirty="0"/>
              <a:t>where the first tern, a = 1/2 and the common ratio, r = 1/2</a:t>
            </a:r>
          </a:p>
          <a:p>
            <a:pPr algn="l" fontAlgn="base">
              <a:lnSpc>
                <a:spcPct val="150000"/>
              </a:lnSpc>
            </a:pPr>
            <a:r>
              <a:rPr lang="en-US" dirty="0"/>
              <a:t>-4 + 2 - 1 + 1/2 - 1/4 + ... is an infinite geometric series</a:t>
            </a:r>
            <a:br>
              <a:rPr lang="en-US" dirty="0"/>
            </a:br>
            <a:r>
              <a:rPr lang="en-US" dirty="0"/>
              <a:t>where the first term, a = -4 and the common ratio r = -1/2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139952" y="1412776"/>
            <a:ext cx="352839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23528" y="1844824"/>
            <a:ext cx="352839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707904" y="2636912"/>
            <a:ext cx="468052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567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86" y="476672"/>
            <a:ext cx="7954506" cy="561662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275856" y="1556792"/>
            <a:ext cx="468052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11560" y="1988840"/>
            <a:ext cx="5832648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829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332656"/>
            <a:ext cx="7966455" cy="3312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789040"/>
            <a:ext cx="7041738" cy="259228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39552" y="1844824"/>
            <a:ext cx="5544616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757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037969" cy="3384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653136"/>
            <a:ext cx="7116791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23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8275381" cy="2880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645024"/>
            <a:ext cx="3456384" cy="101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23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0648"/>
            <a:ext cx="8342395" cy="36724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933056"/>
            <a:ext cx="8066428" cy="1080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19" y="4977989"/>
            <a:ext cx="8291053" cy="13313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36295" y="5600909"/>
            <a:ext cx="150163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75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0"/>
            <a:ext cx="8651192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99456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68</Words>
  <Application>Microsoft Office PowerPoint</Application>
  <PresentationFormat>On-screen Show (4:3)</PresentationFormat>
  <Paragraphs>19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</vt:lpstr>
      <vt:lpstr>Calibri</vt:lpstr>
      <vt:lpstr>Google Sans</vt:lpstr>
      <vt:lpstr>Times New Roman</vt:lpstr>
      <vt:lpstr>سمة Office</vt:lpstr>
      <vt:lpstr>Geometric Series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- 1</dc:title>
  <dc:creator>HP</dc:creator>
  <cp:lastModifiedBy>MSR</cp:lastModifiedBy>
  <cp:revision>74</cp:revision>
  <dcterms:created xsi:type="dcterms:W3CDTF">2020-11-06T07:37:11Z</dcterms:created>
  <dcterms:modified xsi:type="dcterms:W3CDTF">2024-02-09T13:56:54Z</dcterms:modified>
</cp:coreProperties>
</file>