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66" r:id="rId7"/>
    <p:sldId id="260" r:id="rId8"/>
    <p:sldId id="263" r:id="rId9"/>
    <p:sldId id="259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95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55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56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9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98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61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2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25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7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55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2C98F7-05ED-40E3-8DA1-8C0DA236311D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535EAF-6A0C-4D4C-850B-3BA5C05EEA5E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2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/>
              <a:t>Cell Division and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CA" dirty="0"/>
              <a:t>Biology 1</a:t>
            </a:r>
            <a:r>
              <a:rPr lang="en-CA" baseline="30000" dirty="0"/>
              <a:t>st</a:t>
            </a:r>
            <a:r>
              <a:rPr lang="en-CA" dirty="0"/>
              <a:t> Grade</a:t>
            </a:r>
          </a:p>
          <a:p>
            <a:pPr algn="ctr"/>
            <a:r>
              <a:rPr lang="en-CA" dirty="0"/>
              <a:t>Technical English</a:t>
            </a:r>
          </a:p>
          <a:p>
            <a:pPr algn="ctr"/>
            <a:r>
              <a:rPr lang="en-CA"/>
              <a:t>2023-2024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932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03564"/>
            <a:ext cx="10058400" cy="5065530"/>
          </a:xfrm>
        </p:spPr>
        <p:txBody>
          <a:bodyPr>
            <a:normAutofit/>
          </a:bodyPr>
          <a:lstStyle/>
          <a:p>
            <a:r>
              <a:rPr lang="en-US" b="1" dirty="0"/>
              <a:t>Codominance: </a:t>
            </a:r>
            <a:r>
              <a:rPr lang="en-US" dirty="0"/>
              <a:t>in a heterozygote, complete and simultaneous expression of both alleles for the same characteristic</a:t>
            </a:r>
          </a:p>
          <a:p>
            <a:r>
              <a:rPr lang="en-US" b="1" dirty="0"/>
              <a:t>Dominant: </a:t>
            </a:r>
            <a:r>
              <a:rPr lang="en-US" dirty="0"/>
              <a:t>Describes a trait that masks the expression of another trait when both versions of the gene are present in an individual</a:t>
            </a:r>
          </a:p>
          <a:p>
            <a:r>
              <a:rPr lang="en-US" b="1" dirty="0"/>
              <a:t>Recessive: </a:t>
            </a:r>
            <a:r>
              <a:rPr lang="en-US" dirty="0"/>
              <a:t>describes a trait whose expression is masked by another trait when the alleles for both traits are present in an individual</a:t>
            </a:r>
            <a:endParaRPr lang="en-CA" dirty="0"/>
          </a:p>
          <a:p>
            <a:r>
              <a:rPr lang="en-US" b="1" dirty="0"/>
              <a:t>Heterozygous: </a:t>
            </a:r>
            <a:r>
              <a:rPr lang="en-US" dirty="0"/>
              <a:t>Having two different alleles for a given gene on the homologous chromosomes</a:t>
            </a:r>
          </a:p>
          <a:p>
            <a:r>
              <a:rPr lang="en-US" b="1" dirty="0"/>
              <a:t>Homozygous: </a:t>
            </a:r>
            <a:r>
              <a:rPr lang="en-US" dirty="0"/>
              <a:t>Having two identical alleles for a given gene on the homologous chromosomes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928375"/>
            <a:ext cx="4285673" cy="2543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98" y="3928375"/>
            <a:ext cx="4452082" cy="25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63782"/>
            <a:ext cx="10058400" cy="4705312"/>
          </a:xfrm>
        </p:spPr>
        <p:txBody>
          <a:bodyPr/>
          <a:lstStyle/>
          <a:p>
            <a:r>
              <a:rPr lang="en-US" b="1" dirty="0"/>
              <a:t>Genotype: </a:t>
            </a:r>
            <a:r>
              <a:rPr lang="en-US" dirty="0"/>
              <a:t>The genetic arrangement that makes up the traits that an organism inherited from its parents.</a:t>
            </a:r>
          </a:p>
          <a:p>
            <a:r>
              <a:rPr lang="en-US" b="1" dirty="0"/>
              <a:t>Phenotype: </a:t>
            </a:r>
            <a:r>
              <a:rPr lang="en-US" dirty="0"/>
              <a:t>The observable traits expressed by an organism. (Physical characteristics)</a:t>
            </a:r>
          </a:p>
          <a:p>
            <a:r>
              <a:rPr lang="en-US" b="1" dirty="0"/>
              <a:t>Wild Type: </a:t>
            </a:r>
            <a:r>
              <a:rPr lang="en-US" dirty="0"/>
              <a:t>The normal, non-mutated version of a gene common in nature.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45" t="-1" r="29546" b="5349"/>
          <a:stretch/>
        </p:blipFill>
        <p:spPr>
          <a:xfrm>
            <a:off x="1097280" y="2776912"/>
            <a:ext cx="4987636" cy="3596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7" t="23869" r="53314"/>
          <a:stretch/>
        </p:blipFill>
        <p:spPr>
          <a:xfrm>
            <a:off x="7184044" y="2781884"/>
            <a:ext cx="3971636" cy="35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the difference between haploid and diploid?</a:t>
            </a:r>
          </a:p>
          <a:p>
            <a:r>
              <a:rPr lang="en-CA" dirty="0"/>
              <a:t>What is the difference between gametophyte and sporophyte?</a:t>
            </a:r>
          </a:p>
          <a:p>
            <a:r>
              <a:rPr lang="en-CA" dirty="0"/>
              <a:t>What is the difference between genotype and phenotype?</a:t>
            </a:r>
          </a:p>
          <a:p>
            <a:r>
              <a:rPr lang="en-CA" dirty="0"/>
              <a:t>What is codominance?</a:t>
            </a:r>
          </a:p>
          <a:p>
            <a:r>
              <a:rPr lang="en-CA" dirty="0"/>
              <a:t>What is the meaning of crossing over?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44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42109"/>
            <a:ext cx="10058400" cy="4926985"/>
          </a:xfrm>
        </p:spPr>
        <p:txBody>
          <a:bodyPr/>
          <a:lstStyle/>
          <a:p>
            <a:r>
              <a:rPr lang="en-US" b="1" dirty="0"/>
              <a:t>Cell cycle: </a:t>
            </a:r>
            <a:r>
              <a:rPr lang="en-US" dirty="0"/>
              <a:t>A series of events that takes place in a cell as it grows and divides.</a:t>
            </a:r>
          </a:p>
          <a:p>
            <a:r>
              <a:rPr lang="en-CA" b="1" dirty="0"/>
              <a:t>Meiosis: </a:t>
            </a:r>
            <a:r>
              <a:rPr lang="en-US" dirty="0"/>
              <a:t>A process where a single cell divides twice to produce four cells.</a:t>
            </a:r>
            <a:endParaRPr lang="en-CA" dirty="0"/>
          </a:p>
          <a:p>
            <a:r>
              <a:rPr lang="en-CA" b="1" dirty="0"/>
              <a:t>Mitosis:</a:t>
            </a:r>
            <a:r>
              <a:rPr lang="en-US" b="1" dirty="0"/>
              <a:t> </a:t>
            </a:r>
            <a:r>
              <a:rPr lang="en-US" dirty="0"/>
              <a:t>A process where a single cell divides into two identical daughter cells.</a:t>
            </a:r>
            <a:endParaRPr lang="en-CA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065"/>
          <a:stretch/>
        </p:blipFill>
        <p:spPr>
          <a:xfrm>
            <a:off x="3010722" y="2662667"/>
            <a:ext cx="6231515" cy="36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274618"/>
            <a:ext cx="10058400" cy="4594476"/>
          </a:xfrm>
        </p:spPr>
        <p:txBody>
          <a:bodyPr/>
          <a:lstStyle/>
          <a:p>
            <a:r>
              <a:rPr lang="en-US" b="1" dirty="0"/>
              <a:t>Binary Fission: </a:t>
            </a:r>
            <a:r>
              <a:rPr lang="en-US" dirty="0"/>
              <a:t>A type of asexual reproduction where a parent cell divides, resulting in two identical cells.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55" t="16094" r="155" b="5795"/>
          <a:stretch/>
        </p:blipFill>
        <p:spPr>
          <a:xfrm>
            <a:off x="2635115" y="2567709"/>
            <a:ext cx="6342632" cy="3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14400"/>
            <a:ext cx="10058400" cy="4954694"/>
          </a:xfrm>
        </p:spPr>
        <p:txBody>
          <a:bodyPr/>
          <a:lstStyle/>
          <a:p>
            <a:r>
              <a:rPr lang="en-CA" b="1" dirty="0"/>
              <a:t>Gametophyte: </a:t>
            </a:r>
            <a:r>
              <a:rPr lang="en-CA" dirty="0"/>
              <a:t>A multicellular haploid life-cycle stage that produces gametes</a:t>
            </a:r>
          </a:p>
          <a:p>
            <a:r>
              <a:rPr lang="en-CA" b="1" dirty="0"/>
              <a:t>Sporophyte: </a:t>
            </a:r>
            <a:r>
              <a:rPr lang="en-CA" dirty="0"/>
              <a:t>A multicellular diploid life-cycle stage that produces spores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40" y="2031999"/>
            <a:ext cx="7803280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22036"/>
            <a:ext cx="10058400" cy="5047058"/>
          </a:xfrm>
        </p:spPr>
        <p:txBody>
          <a:bodyPr/>
          <a:lstStyle/>
          <a:p>
            <a:r>
              <a:rPr lang="en-US" b="1" dirty="0"/>
              <a:t>Chromosome: </a:t>
            </a:r>
            <a:r>
              <a:rPr lang="en-US" dirty="0"/>
              <a:t>The microscopic threadlike part of the cell that carries hereditary information in the form of genes. </a:t>
            </a:r>
          </a:p>
          <a:p>
            <a:r>
              <a:rPr lang="en-US" b="1" dirty="0"/>
              <a:t>Chromatid: </a:t>
            </a:r>
            <a:r>
              <a:rPr lang="en-US" dirty="0"/>
              <a:t>One of two identical halves of a replicated chromosome.</a:t>
            </a:r>
          </a:p>
          <a:p>
            <a:r>
              <a:rPr lang="en-US" b="1" dirty="0"/>
              <a:t>Telomeres: </a:t>
            </a:r>
            <a:r>
              <a:rPr lang="en-US" dirty="0"/>
              <a:t>A region at the end of chromosomes for protection</a:t>
            </a:r>
          </a:p>
          <a:p>
            <a:r>
              <a:rPr lang="en-US" b="1" dirty="0"/>
              <a:t>Centromere</a:t>
            </a:r>
            <a:r>
              <a:rPr lang="en-US" dirty="0"/>
              <a:t>: a constricted region of a chromosome that separates it into a short arm (p) and a long arm (q).</a:t>
            </a:r>
          </a:p>
          <a:p>
            <a:r>
              <a:rPr lang="en-US" b="1" dirty="0"/>
              <a:t>Homologous Chromosomes: </a:t>
            </a:r>
            <a:r>
              <a:rPr lang="en-US" dirty="0"/>
              <a:t>A pair of chromosomes having the same gene sequences.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415" y="3851564"/>
            <a:ext cx="4954130" cy="25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79055"/>
            <a:ext cx="10058400" cy="4890039"/>
          </a:xfrm>
        </p:spPr>
        <p:txBody>
          <a:bodyPr/>
          <a:lstStyle/>
          <a:p>
            <a:r>
              <a:rPr lang="en-US" b="1" dirty="0"/>
              <a:t>Haploid: </a:t>
            </a:r>
            <a:r>
              <a:rPr lang="en-US" dirty="0"/>
              <a:t>Describes a cell, nucleus, or organism containing one set of chromosomes (n).</a:t>
            </a:r>
          </a:p>
          <a:p>
            <a:r>
              <a:rPr lang="en-US" b="1" dirty="0"/>
              <a:t>Diploid: </a:t>
            </a:r>
            <a:r>
              <a:rPr lang="en-US" dirty="0"/>
              <a:t>Describes a cell, nucleus, or organism containing two sets of chromosomes (2n).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40" y="2339665"/>
            <a:ext cx="7421880" cy="37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85091"/>
            <a:ext cx="10058400" cy="5084003"/>
          </a:xfrm>
        </p:spPr>
        <p:txBody>
          <a:bodyPr/>
          <a:lstStyle/>
          <a:p>
            <a:r>
              <a:rPr lang="en-CA" b="1" dirty="0"/>
              <a:t>Crossing Over: </a:t>
            </a:r>
            <a:r>
              <a:rPr lang="en-US" dirty="0"/>
              <a:t>The exchange of genetic material between homologous chromosomes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b="1" dirty="0"/>
              <a:t>Fertilization: </a:t>
            </a:r>
            <a:r>
              <a:rPr lang="en-CA" dirty="0"/>
              <a:t>The union of the sperm and egg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55" y="1285876"/>
            <a:ext cx="4731327" cy="225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325"/>
          <a:stretch/>
        </p:blipFill>
        <p:spPr>
          <a:xfrm>
            <a:off x="2658918" y="4038419"/>
            <a:ext cx="6096000" cy="23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971" y="748145"/>
            <a:ext cx="10058400" cy="5514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Autosome: </a:t>
            </a:r>
            <a:r>
              <a:rPr lang="en-US" dirty="0"/>
              <a:t>Any of the non-sex chromosomes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Somatic Cell: </a:t>
            </a:r>
            <a:r>
              <a:rPr lang="en-US" dirty="0"/>
              <a:t>Any cell of the body except sperm and egg cells.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Germ Cell: </a:t>
            </a:r>
            <a:r>
              <a:rPr lang="en-US" dirty="0"/>
              <a:t>A specialized cell that produces gametes, such as eggs or sperm.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Gamete: </a:t>
            </a:r>
            <a:r>
              <a:rPr lang="en-US" dirty="0"/>
              <a:t>A reproductive cell or sex cell that contains the haploid set of chromosomes.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3" t="3606" r="3454" b="5527"/>
          <a:stretch/>
        </p:blipFill>
        <p:spPr>
          <a:xfrm>
            <a:off x="3786566" y="3343562"/>
            <a:ext cx="4421209" cy="31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8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69818"/>
            <a:ext cx="10058400" cy="4899276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b="1" dirty="0"/>
              <a:t>Genome: </a:t>
            </a:r>
            <a:r>
              <a:rPr lang="en-US" dirty="0"/>
              <a:t>The complete set of genetic information in an organism.</a:t>
            </a:r>
          </a:p>
          <a:p>
            <a:pPr>
              <a:lnSpc>
                <a:spcPct val="250000"/>
              </a:lnSpc>
            </a:pPr>
            <a:r>
              <a:rPr lang="en-US" b="1" dirty="0"/>
              <a:t>Gene: </a:t>
            </a:r>
            <a:r>
              <a:rPr lang="en-US" dirty="0"/>
              <a:t>The basic physical and functional unit of heredity.</a:t>
            </a:r>
          </a:p>
          <a:p>
            <a:pPr>
              <a:lnSpc>
                <a:spcPct val="250000"/>
              </a:lnSpc>
            </a:pPr>
            <a:r>
              <a:rPr lang="en-US" b="1" dirty="0"/>
              <a:t>Locus: </a:t>
            </a:r>
            <a:r>
              <a:rPr lang="en-US" dirty="0"/>
              <a:t>The position of a gene on a chromosome.</a:t>
            </a:r>
          </a:p>
          <a:p>
            <a:pPr>
              <a:lnSpc>
                <a:spcPct val="250000"/>
              </a:lnSpc>
            </a:pPr>
            <a:r>
              <a:rPr lang="en-US" b="1" dirty="0"/>
              <a:t>Allele: </a:t>
            </a:r>
            <a:r>
              <a:rPr lang="en-US" dirty="0"/>
              <a:t>A variant form of a gene.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355" y="1934338"/>
            <a:ext cx="4031644" cy="423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4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2337</TotalTime>
  <Words>510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Cell Division and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 and Genetics</dc:title>
  <dc:creator>Hsurji</dc:creator>
  <cp:lastModifiedBy>Shnyar qadir</cp:lastModifiedBy>
  <cp:revision>43</cp:revision>
  <dcterms:created xsi:type="dcterms:W3CDTF">2022-02-27T07:14:44Z</dcterms:created>
  <dcterms:modified xsi:type="dcterms:W3CDTF">2024-02-06T07:25:49Z</dcterms:modified>
</cp:coreProperties>
</file>