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66" r:id="rId3"/>
    <p:sldId id="338" r:id="rId4"/>
    <p:sldId id="317" r:id="rId5"/>
    <p:sldId id="274" r:id="rId6"/>
    <p:sldId id="272" r:id="rId7"/>
    <p:sldId id="273" r:id="rId8"/>
    <p:sldId id="311" r:id="rId9"/>
    <p:sldId id="310" r:id="rId10"/>
    <p:sldId id="275" r:id="rId11"/>
    <p:sldId id="312" r:id="rId12"/>
    <p:sldId id="313" r:id="rId13"/>
    <p:sldId id="326" r:id="rId14"/>
    <p:sldId id="329" r:id="rId15"/>
    <p:sldId id="327" r:id="rId16"/>
    <p:sldId id="323" r:id="rId17"/>
    <p:sldId id="330" r:id="rId18"/>
    <p:sldId id="334" r:id="rId19"/>
    <p:sldId id="332" r:id="rId20"/>
    <p:sldId id="333" r:id="rId21"/>
    <p:sldId id="335" r:id="rId22"/>
    <p:sldId id="320" r:id="rId23"/>
    <p:sldId id="318" r:id="rId24"/>
    <p:sldId id="322" r:id="rId25"/>
    <p:sldId id="321" r:id="rId26"/>
    <p:sldId id="314" r:id="rId27"/>
    <p:sldId id="315" r:id="rId28"/>
    <p:sldId id="316" r:id="rId29"/>
    <p:sldId id="336" r:id="rId30"/>
    <p:sldId id="339" r:id="rId31"/>
    <p:sldId id="344" r:id="rId32"/>
    <p:sldId id="345" r:id="rId33"/>
    <p:sldId id="346" r:id="rId34"/>
    <p:sldId id="340" r:id="rId35"/>
    <p:sldId id="341" r:id="rId36"/>
    <p:sldId id="342" r:id="rId37"/>
    <p:sldId id="34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68" d="100"/>
          <a:sy n="68" d="100"/>
        </p:scale>
        <p:origin x="6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E86156-9E06-4807-996B-29F9C55C5427}" type="datetimeFigureOut">
              <a:rPr lang="en-US" smtClean="0"/>
              <a:t>02/14/24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235378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02/14/24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411633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02/14/24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15603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02/14/24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283609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E86156-9E06-4807-996B-29F9C55C5427}" type="datetimeFigureOut">
              <a:rPr lang="en-US" smtClean="0"/>
              <a:t>02/14/24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150961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E86156-9E06-4807-996B-29F9C55C5427}" type="datetimeFigureOut">
              <a:rPr lang="en-US" smtClean="0"/>
              <a:t>02/14/24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09067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E86156-9E06-4807-996B-29F9C55C5427}" type="datetimeFigureOut">
              <a:rPr lang="en-US" smtClean="0"/>
              <a:t>02/14/24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68583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E86156-9E06-4807-996B-29F9C55C5427}" type="datetimeFigureOut">
              <a:rPr lang="en-US" smtClean="0"/>
              <a:t>02/14/24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42370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86156-9E06-4807-996B-29F9C55C5427}" type="datetimeFigureOut">
              <a:rPr lang="en-US" smtClean="0"/>
              <a:t>02/14/24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85215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E86156-9E06-4807-996B-29F9C55C5427}" type="datetimeFigureOut">
              <a:rPr lang="en-US" smtClean="0"/>
              <a:t>02/14/24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88474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E86156-9E06-4807-996B-29F9C55C5427}" type="datetimeFigureOut">
              <a:rPr lang="en-US" smtClean="0"/>
              <a:t>02/14/24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83270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86156-9E06-4807-996B-29F9C55C5427}" type="datetimeFigureOut">
              <a:rPr lang="en-US" smtClean="0"/>
              <a:t>02/14/24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9CE8D-5EA2-4EBF-8642-EEB11EEDEB9C}" type="slidenum">
              <a:rPr lang="en-US" smtClean="0"/>
              <a:t>‹#›</a:t>
            </a:fld>
            <a:endParaRPr lang="en-US"/>
          </a:p>
        </p:txBody>
      </p:sp>
    </p:spTree>
    <p:extLst>
      <p:ext uri="{BB962C8B-B14F-4D97-AF65-F5344CB8AC3E}">
        <p14:creationId xmlns:p14="http://schemas.microsoft.com/office/powerpoint/2010/main" val="4085977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39.jpeg"/><Relationship Id="rId16" Type="http://schemas.openxmlformats.org/officeDocument/2006/relationships/image" Target="../media/image6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3A77-6E6C-3F78-AD8B-1B25A890D21D}"/>
              </a:ext>
            </a:extLst>
          </p:cNvPr>
          <p:cNvSpPr txBox="1">
            <a:spLocks/>
          </p:cNvSpPr>
          <p:nvPr/>
        </p:nvSpPr>
        <p:spPr>
          <a:xfrm>
            <a:off x="4125908" y="1969790"/>
            <a:ext cx="4266538" cy="104918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93700" indent="-393700"/>
            <a:r>
              <a:rPr lang="en-US" sz="6600" b="1" dirty="0">
                <a:latin typeface="Amasis MT Pro Medium" panose="02040604050005020304" pitchFamily="18" charset="0"/>
              </a:rPr>
              <a:t>Lecture 5:</a:t>
            </a:r>
            <a:endParaRPr lang="en-US" sz="6600" dirty="0">
              <a:latin typeface="Amasis MT Pro" panose="02040504050005020304" pitchFamily="18" charset="0"/>
            </a:endParaRPr>
          </a:p>
        </p:txBody>
      </p:sp>
      <p:pic>
        <p:nvPicPr>
          <p:cNvPr id="3" name="Picture 2" descr="Logo&#10;&#10;Description automatically generated">
            <a:extLst>
              <a:ext uri="{FF2B5EF4-FFF2-40B4-BE49-F238E27FC236}">
                <a16:creationId xmlns:a16="http://schemas.microsoft.com/office/drawing/2014/main" id="{01471AA0-C45B-F7FE-DA67-7BA50F82F554}"/>
              </a:ext>
            </a:extLst>
          </p:cNvPr>
          <p:cNvPicPr>
            <a:picLocks noChangeAspect="1"/>
          </p:cNvPicPr>
          <p:nvPr/>
        </p:nvPicPr>
        <p:blipFill>
          <a:blip r:embed="rId2"/>
          <a:stretch>
            <a:fillRect/>
          </a:stretch>
        </p:blipFill>
        <p:spPr>
          <a:xfrm>
            <a:off x="10539685" y="-156701"/>
            <a:ext cx="1893498" cy="1704148"/>
          </a:xfrm>
          <a:prstGeom prst="rect">
            <a:avLst/>
          </a:prstGeom>
        </p:spPr>
      </p:pic>
      <p:sp>
        <p:nvSpPr>
          <p:cNvPr id="4" name="TextBox 3">
            <a:extLst>
              <a:ext uri="{FF2B5EF4-FFF2-40B4-BE49-F238E27FC236}">
                <a16:creationId xmlns:a16="http://schemas.microsoft.com/office/drawing/2014/main" id="{582B7F6C-2015-BB85-D6A9-82BC089AA914}"/>
              </a:ext>
            </a:extLst>
          </p:cNvPr>
          <p:cNvSpPr txBox="1"/>
          <p:nvPr/>
        </p:nvSpPr>
        <p:spPr>
          <a:xfrm>
            <a:off x="4493132" y="3238863"/>
            <a:ext cx="3757174" cy="1200329"/>
          </a:xfrm>
          <a:prstGeom prst="rect">
            <a:avLst/>
          </a:prstGeom>
          <a:noFill/>
        </p:spPr>
        <p:txBody>
          <a:bodyPr wrap="square">
            <a:spAutoFit/>
          </a:bodyPr>
          <a:lstStyle/>
          <a:p>
            <a:pPr marL="571500" indent="-571500">
              <a:buFont typeface="Wingdings" panose="05000000000000000000" pitchFamily="2" charset="2"/>
              <a:buChar char="Ø"/>
            </a:pPr>
            <a:r>
              <a:rPr lang="en-US" sz="3600" dirty="0">
                <a:latin typeface="Amasis MT Pro" panose="02040504050005020304" pitchFamily="18" charset="0"/>
              </a:rPr>
              <a:t>Powers                 </a:t>
            </a:r>
          </a:p>
          <a:p>
            <a:pPr marL="571500" indent="-571500">
              <a:buFont typeface="Wingdings" panose="05000000000000000000" pitchFamily="2" charset="2"/>
              <a:buChar char="Ø"/>
            </a:pPr>
            <a:r>
              <a:rPr lang="en-US" sz="3600" dirty="0">
                <a:latin typeface="Amasis MT Pro" panose="02040504050005020304" pitchFamily="18" charset="0"/>
              </a:rPr>
              <a:t>Logarithms</a:t>
            </a:r>
          </a:p>
        </p:txBody>
      </p:sp>
      <p:pic>
        <p:nvPicPr>
          <p:cNvPr id="5" name="Picture 2" descr="Exponent Math Images – Browse 587 Stock Photos, Vectors, and Video | Adobe  Stock">
            <a:extLst>
              <a:ext uri="{FF2B5EF4-FFF2-40B4-BE49-F238E27FC236}">
                <a16:creationId xmlns:a16="http://schemas.microsoft.com/office/drawing/2014/main" id="{D612C89C-7445-BC61-51C7-39227A6848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49252" y="334663"/>
            <a:ext cx="3143206" cy="1704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w I Teach Intro to Logs | Mrs. E Teaches Math">
            <a:extLst>
              <a:ext uri="{FF2B5EF4-FFF2-40B4-BE49-F238E27FC236}">
                <a16:creationId xmlns:a16="http://schemas.microsoft.com/office/drawing/2014/main" id="{89AE8B18-F96C-6430-30ED-1B9198675C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670"/>
          <a:stretch/>
        </p:blipFill>
        <p:spPr bwMode="auto">
          <a:xfrm>
            <a:off x="615054" y="4675697"/>
            <a:ext cx="2994409" cy="14778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A5EE2F3-E91B-A8ED-B5B8-3E797F464405}"/>
              </a:ext>
            </a:extLst>
          </p:cNvPr>
          <p:cNvGrpSpPr/>
          <p:nvPr/>
        </p:nvGrpSpPr>
        <p:grpSpPr>
          <a:xfrm>
            <a:off x="9185748" y="5184646"/>
            <a:ext cx="2839841" cy="1459184"/>
            <a:chOff x="9084089" y="4695237"/>
            <a:chExt cx="2839841" cy="1459184"/>
          </a:xfrm>
        </p:grpSpPr>
        <p:sp>
          <p:nvSpPr>
            <p:cNvPr id="8" name="TextBox 7">
              <a:extLst>
                <a:ext uri="{FF2B5EF4-FFF2-40B4-BE49-F238E27FC236}">
                  <a16:creationId xmlns:a16="http://schemas.microsoft.com/office/drawing/2014/main" id="{D64CD6F8-F54A-1B1D-E34D-E79420E0CAE2}"/>
                </a:ext>
              </a:extLst>
            </p:cNvPr>
            <p:cNvSpPr txBox="1"/>
            <p:nvPr/>
          </p:nvSpPr>
          <p:spPr>
            <a:xfrm>
              <a:off x="9084089" y="4695237"/>
              <a:ext cx="2839841" cy="646331"/>
            </a:xfrm>
            <a:prstGeom prst="rect">
              <a:avLst/>
            </a:prstGeom>
            <a:noFill/>
          </p:spPr>
          <p:txBody>
            <a:bodyPr wrap="square">
              <a:spAutoFit/>
            </a:bodyPr>
            <a:lstStyle/>
            <a:p>
              <a:r>
                <a:rPr lang="en-US" i="0" dirty="0">
                  <a:solidFill>
                    <a:srgbClr val="333333"/>
                  </a:solidFill>
                  <a:effectLst/>
                  <a:latin typeface="Amasis MT Pro Medium" panose="02040604050005020304" pitchFamily="18" charset="0"/>
                </a:rPr>
                <a:t>Ms. Togzhan Nurtayeva</a:t>
              </a:r>
            </a:p>
            <a:p>
              <a:r>
                <a:rPr lang="en-US" i="0" dirty="0">
                  <a:solidFill>
                    <a:srgbClr val="333333"/>
                  </a:solidFill>
                  <a:effectLst/>
                  <a:latin typeface="Amasis MT Pro Medium" panose="02040604050005020304" pitchFamily="18" charset="0"/>
                </a:rPr>
                <a:t>Course Code: IT 161/A</a:t>
              </a:r>
              <a:endParaRPr lang="en-US" dirty="0">
                <a:latin typeface="Amasis MT Pro Medium" panose="02040604050005020304" pitchFamily="18" charset="0"/>
              </a:endParaRPr>
            </a:p>
          </p:txBody>
        </p:sp>
        <p:sp>
          <p:nvSpPr>
            <p:cNvPr id="9" name="TextBox 8">
              <a:extLst>
                <a:ext uri="{FF2B5EF4-FFF2-40B4-BE49-F238E27FC236}">
                  <a16:creationId xmlns:a16="http://schemas.microsoft.com/office/drawing/2014/main" id="{2B12B893-21B5-C1BF-862D-A5B7A8351489}"/>
                </a:ext>
              </a:extLst>
            </p:cNvPr>
            <p:cNvSpPr txBox="1"/>
            <p:nvPr/>
          </p:nvSpPr>
          <p:spPr>
            <a:xfrm>
              <a:off x="9084089" y="5231091"/>
              <a:ext cx="1992853" cy="923330"/>
            </a:xfrm>
            <a:prstGeom prst="rect">
              <a:avLst/>
            </a:prstGeom>
            <a:noFill/>
          </p:spPr>
          <p:txBody>
            <a:bodyPr wrap="none" rtlCol="0">
              <a:spAutoFit/>
            </a:bodyPr>
            <a:lstStyle/>
            <a:p>
              <a:r>
                <a:rPr lang="en-US" dirty="0">
                  <a:latin typeface="Amasis MT Pro Medium" panose="02040604050005020304" pitchFamily="18" charset="0"/>
                </a:rPr>
                <a:t>Semester 1</a:t>
              </a:r>
            </a:p>
            <a:p>
              <a:r>
                <a:rPr lang="en-US" dirty="0">
                  <a:latin typeface="Amasis MT Pro Medium" panose="02040604050005020304" pitchFamily="18" charset="0"/>
                </a:rPr>
                <a:t>Week 9-11</a:t>
              </a:r>
            </a:p>
            <a:p>
              <a:r>
                <a:rPr lang="en-US" dirty="0">
                  <a:latin typeface="Amasis MT Pro Medium" panose="02040604050005020304" pitchFamily="18" charset="0"/>
                </a:rPr>
                <a:t>Date: 07.02.2024 </a:t>
              </a:r>
            </a:p>
          </p:txBody>
        </p:sp>
      </p:grpSp>
      <p:pic>
        <p:nvPicPr>
          <p:cNvPr id="2054" name="Picture 6" descr="Ques 46 (Case Based) - Polynomials are everywhere. They play a key rol">
            <a:extLst>
              <a:ext uri="{FF2B5EF4-FFF2-40B4-BE49-F238E27FC236}">
                <a16:creationId xmlns:a16="http://schemas.microsoft.com/office/drawing/2014/main" id="{909442FE-34DF-2DEA-5F46-6F07C77FB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05" t="37509" r="15666" b="11942"/>
          <a:stretch/>
        </p:blipFill>
        <p:spPr bwMode="auto">
          <a:xfrm>
            <a:off x="9362353" y="2576185"/>
            <a:ext cx="2354664" cy="168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0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8ED2A-A9EE-4777-9B3B-00F456496EF8}"/>
              </a:ext>
            </a:extLst>
          </p:cNvPr>
          <p:cNvPicPr>
            <a:picLocks noChangeAspect="1"/>
          </p:cNvPicPr>
          <p:nvPr/>
        </p:nvPicPr>
        <p:blipFill rotWithShape="1">
          <a:blip r:embed="rId2"/>
          <a:srcRect l="25477" t="60415" r="35952" b="20832"/>
          <a:stretch/>
        </p:blipFill>
        <p:spPr>
          <a:xfrm>
            <a:off x="320705" y="2669316"/>
            <a:ext cx="6865769" cy="1876721"/>
          </a:xfrm>
          <a:prstGeom prst="rect">
            <a:avLst/>
          </a:prstGeom>
        </p:spPr>
      </p:pic>
      <p:pic>
        <p:nvPicPr>
          <p:cNvPr id="4" name="Picture 3">
            <a:extLst>
              <a:ext uri="{FF2B5EF4-FFF2-40B4-BE49-F238E27FC236}">
                <a16:creationId xmlns:a16="http://schemas.microsoft.com/office/drawing/2014/main" id="{E842FEAC-7ADA-437C-9A08-E5E846B995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4285" t="30639" r="26428" b="50000"/>
          <a:stretch/>
        </p:blipFill>
        <p:spPr>
          <a:xfrm>
            <a:off x="177592" y="526515"/>
            <a:ext cx="8260819" cy="1824432"/>
          </a:xfrm>
          <a:prstGeom prst="rect">
            <a:avLst/>
          </a:prstGeom>
        </p:spPr>
      </p:pic>
      <p:pic>
        <p:nvPicPr>
          <p:cNvPr id="6" name="Picture 5">
            <a:extLst>
              <a:ext uri="{FF2B5EF4-FFF2-40B4-BE49-F238E27FC236}">
                <a16:creationId xmlns:a16="http://schemas.microsoft.com/office/drawing/2014/main" id="{6A5A7DE2-540A-4DCC-B373-12CC3ACFEF95}"/>
              </a:ext>
            </a:extLst>
          </p:cNvPr>
          <p:cNvPicPr>
            <a:picLocks noChangeAspect="1"/>
          </p:cNvPicPr>
          <p:nvPr/>
        </p:nvPicPr>
        <p:blipFill rotWithShape="1">
          <a:blip r:embed="rId5"/>
          <a:srcRect l="26228" t="48682" r="35128" b="35019"/>
          <a:stretch/>
        </p:blipFill>
        <p:spPr>
          <a:xfrm>
            <a:off x="393511" y="4877856"/>
            <a:ext cx="6865769" cy="1628146"/>
          </a:xfrm>
          <a:prstGeom prst="rect">
            <a:avLst/>
          </a:prstGeom>
        </p:spPr>
      </p:pic>
      <p:sp>
        <p:nvSpPr>
          <p:cNvPr id="5" name="Star: 5 Points 4">
            <a:extLst>
              <a:ext uri="{FF2B5EF4-FFF2-40B4-BE49-F238E27FC236}">
                <a16:creationId xmlns:a16="http://schemas.microsoft.com/office/drawing/2014/main" id="{BA44A053-514B-4802-BB86-520E10F7679F}"/>
              </a:ext>
            </a:extLst>
          </p:cNvPr>
          <p:cNvSpPr/>
          <p:nvPr/>
        </p:nvSpPr>
        <p:spPr>
          <a:xfrm>
            <a:off x="612559" y="1562470"/>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D376EC3-617A-4CF5-AF71-F73F05C2B9E8}"/>
              </a:ext>
            </a:extLst>
          </p:cNvPr>
          <p:cNvSpPr/>
          <p:nvPr/>
        </p:nvSpPr>
        <p:spPr>
          <a:xfrm>
            <a:off x="612558" y="526515"/>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34814D10-83FF-42F0-B1C4-CB246F5ABC80}"/>
              </a:ext>
            </a:extLst>
          </p:cNvPr>
          <p:cNvSpPr/>
          <p:nvPr/>
        </p:nvSpPr>
        <p:spPr>
          <a:xfrm>
            <a:off x="612557" y="2682762"/>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1E585A47-4BFC-4A4E-84FA-269BF9140AEF}"/>
              </a:ext>
            </a:extLst>
          </p:cNvPr>
          <p:cNvSpPr/>
          <p:nvPr/>
        </p:nvSpPr>
        <p:spPr>
          <a:xfrm>
            <a:off x="612556" y="3818443"/>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3FD57D3A-613A-4CA9-B350-9FBC5222971B}"/>
              </a:ext>
            </a:extLst>
          </p:cNvPr>
          <p:cNvSpPr/>
          <p:nvPr/>
        </p:nvSpPr>
        <p:spPr>
          <a:xfrm>
            <a:off x="612556" y="4943004"/>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14FF09F9-F41E-4B64-A9FD-57AD60DDBE50}"/>
              </a:ext>
            </a:extLst>
          </p:cNvPr>
          <p:cNvSpPr/>
          <p:nvPr/>
        </p:nvSpPr>
        <p:spPr>
          <a:xfrm>
            <a:off x="612555" y="5724503"/>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43DBAAF1-D1A5-42FE-9834-ECB6592E8EEF}"/>
              </a:ext>
            </a:extLst>
          </p:cNvPr>
          <p:cNvSpPr/>
          <p:nvPr/>
        </p:nvSpPr>
        <p:spPr>
          <a:xfrm>
            <a:off x="3790880" y="526515"/>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250560DA-FE58-4560-9F3B-05FAEF408078}"/>
              </a:ext>
            </a:extLst>
          </p:cNvPr>
          <p:cNvSpPr/>
          <p:nvPr/>
        </p:nvSpPr>
        <p:spPr>
          <a:xfrm>
            <a:off x="3790880" y="1705632"/>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74DCC5E-D923-4F24-B360-CA879CC466A5}"/>
              </a:ext>
            </a:extLst>
          </p:cNvPr>
          <p:cNvSpPr/>
          <p:nvPr/>
        </p:nvSpPr>
        <p:spPr>
          <a:xfrm>
            <a:off x="6837286" y="782714"/>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3F8B86F7-A71D-4E6A-ADD0-ECFBE09E96A0}"/>
              </a:ext>
            </a:extLst>
          </p:cNvPr>
          <p:cNvSpPr/>
          <p:nvPr/>
        </p:nvSpPr>
        <p:spPr>
          <a:xfrm>
            <a:off x="5514512" y="2851437"/>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84A6C0E1-245C-4C0D-9D63-F2902C4BE3D7}"/>
              </a:ext>
            </a:extLst>
          </p:cNvPr>
          <p:cNvSpPr/>
          <p:nvPr/>
        </p:nvSpPr>
        <p:spPr>
          <a:xfrm>
            <a:off x="5514512" y="3995910"/>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94363581-3084-471E-9C00-0771B0AD59EE}"/>
              </a:ext>
            </a:extLst>
          </p:cNvPr>
          <p:cNvSpPr/>
          <p:nvPr/>
        </p:nvSpPr>
        <p:spPr>
          <a:xfrm>
            <a:off x="5514511" y="4971708"/>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703661EB-E4C3-41A3-82D9-E7CFC7844063}"/>
              </a:ext>
            </a:extLst>
          </p:cNvPr>
          <p:cNvSpPr/>
          <p:nvPr/>
        </p:nvSpPr>
        <p:spPr>
          <a:xfrm>
            <a:off x="5514510" y="5816027"/>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ractice Speech Bubble Hanging On A String Stock Photo - Download Image Now  - Practicing, Sign, Single Word - iStock">
            <a:extLst>
              <a:ext uri="{FF2B5EF4-FFF2-40B4-BE49-F238E27FC236}">
                <a16:creationId xmlns:a16="http://schemas.microsoft.com/office/drawing/2014/main" id="{1A61F3BA-6D22-3F34-B487-424F9D4785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050" y="1812056"/>
            <a:ext cx="3415393" cy="341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74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17AD-EF2F-4C18-922B-774ABD30A50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738" t="23335" r="38214" b="47725"/>
          <a:stretch/>
        </p:blipFill>
        <p:spPr>
          <a:xfrm>
            <a:off x="829419" y="502873"/>
            <a:ext cx="10264880" cy="3405335"/>
          </a:xfrm>
          <a:prstGeom prst="rect">
            <a:avLst/>
          </a:prstGeom>
        </p:spPr>
      </p:pic>
      <p:pic>
        <p:nvPicPr>
          <p:cNvPr id="7" name="Picture 6">
            <a:extLst>
              <a:ext uri="{FF2B5EF4-FFF2-40B4-BE49-F238E27FC236}">
                <a16:creationId xmlns:a16="http://schemas.microsoft.com/office/drawing/2014/main" id="{5D4371E9-E73D-4DB5-ACEA-24ED3D91302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2143" t="58205" r="35238" b="24432"/>
          <a:stretch/>
        </p:blipFill>
        <p:spPr>
          <a:xfrm>
            <a:off x="1753927" y="4406191"/>
            <a:ext cx="8684145" cy="1611085"/>
          </a:xfrm>
          <a:prstGeom prst="rect">
            <a:avLst/>
          </a:prstGeom>
          <a:solidFill>
            <a:srgbClr val="00B050"/>
          </a:solidFill>
          <a:ln w="28575">
            <a:solidFill>
              <a:srgbClr val="00B050"/>
            </a:solidFill>
          </a:ln>
        </p:spPr>
      </p:pic>
    </p:spTree>
    <p:extLst>
      <p:ext uri="{BB962C8B-B14F-4D97-AF65-F5344CB8AC3E}">
        <p14:creationId xmlns:p14="http://schemas.microsoft.com/office/powerpoint/2010/main" val="18471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A5AA0-CCF4-4A1C-86DC-55717B36093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548" t="31102" r="26429" b="31419"/>
          <a:stretch/>
        </p:blipFill>
        <p:spPr>
          <a:xfrm>
            <a:off x="1051920" y="336353"/>
            <a:ext cx="10088160" cy="3427264"/>
          </a:xfrm>
          <a:prstGeom prst="rect">
            <a:avLst/>
          </a:prstGeom>
        </p:spPr>
      </p:pic>
      <p:pic>
        <p:nvPicPr>
          <p:cNvPr id="5" name="Picture 4">
            <a:extLst>
              <a:ext uri="{FF2B5EF4-FFF2-40B4-BE49-F238E27FC236}">
                <a16:creationId xmlns:a16="http://schemas.microsoft.com/office/drawing/2014/main" id="{CBBD10DD-4DAE-4E60-ABD0-602EDD7FC51C}"/>
              </a:ext>
            </a:extLst>
          </p:cNvPr>
          <p:cNvPicPr>
            <a:picLocks noChangeAspect="1"/>
          </p:cNvPicPr>
          <p:nvPr/>
        </p:nvPicPr>
        <p:blipFill rotWithShape="1">
          <a:blip r:embed="rId4"/>
          <a:srcRect l="11666" t="42959" r="26786" b="34808"/>
          <a:stretch/>
        </p:blipFill>
        <p:spPr>
          <a:xfrm>
            <a:off x="1051920" y="4194629"/>
            <a:ext cx="10576905" cy="2148114"/>
          </a:xfrm>
          <a:prstGeom prst="rect">
            <a:avLst/>
          </a:prstGeom>
          <a:ln w="38100">
            <a:solidFill>
              <a:srgbClr val="00B050"/>
            </a:solidFill>
          </a:ln>
        </p:spPr>
      </p:pic>
    </p:spTree>
    <p:extLst>
      <p:ext uri="{BB962C8B-B14F-4D97-AF65-F5344CB8AC3E}">
        <p14:creationId xmlns:p14="http://schemas.microsoft.com/office/powerpoint/2010/main" val="17317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rogramming data on computer monitor">
            <a:extLst>
              <a:ext uri="{FF2B5EF4-FFF2-40B4-BE49-F238E27FC236}">
                <a16:creationId xmlns:a16="http://schemas.microsoft.com/office/drawing/2014/main" id="{5F5C581A-45FC-CABB-14BE-AD3BB5D91FC9}"/>
              </a:ext>
            </a:extLst>
          </p:cNvPr>
          <p:cNvPicPr>
            <a:picLocks noChangeAspect="1"/>
          </p:cNvPicPr>
          <p:nvPr/>
        </p:nvPicPr>
        <p:blipFill rotWithShape="1">
          <a:blip r:embed="rId2"/>
          <a:srcRect t="6795" b="8936"/>
          <a:stretch/>
        </p:blipFill>
        <p:spPr>
          <a:xfrm>
            <a:off x="20" y="10"/>
            <a:ext cx="12191979"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C7BB1-316B-FBC2-74CB-44D8266D0C0B}"/>
              </a:ext>
            </a:extLst>
          </p:cNvPr>
          <p:cNvSpPr>
            <a:spLocks noGrp="1"/>
          </p:cNvSpPr>
          <p:nvPr>
            <p:ph type="title"/>
          </p:nvPr>
        </p:nvSpPr>
        <p:spPr>
          <a:xfrm>
            <a:off x="523875" y="5317240"/>
            <a:ext cx="11210925" cy="744836"/>
          </a:xfrm>
        </p:spPr>
        <p:txBody>
          <a:bodyPr vert="horz" lIns="91440" tIns="45720" rIns="91440" bIns="45720" rtlCol="0">
            <a:noAutofit/>
          </a:bodyPr>
          <a:lstStyle/>
          <a:p>
            <a:pPr algn="ctr"/>
            <a:r>
              <a:rPr lang="en-US" sz="5400" b="1">
                <a:solidFill>
                  <a:schemeClr val="tx1">
                    <a:lumMod val="85000"/>
                    <a:lumOff val="15000"/>
                  </a:schemeClr>
                </a:solidFill>
                <a:latin typeface="Amasis MT Pro" panose="02040504050005020304" pitchFamily="18" charset="0"/>
              </a:rPr>
              <a:t>Number System Conversion</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50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5BF0CB-AE24-B2E6-073B-D54FA3BF8A66}"/>
              </a:ext>
            </a:extLst>
          </p:cNvPr>
          <p:cNvSpPr txBox="1"/>
          <p:nvPr/>
        </p:nvSpPr>
        <p:spPr>
          <a:xfrm>
            <a:off x="65189" y="2413684"/>
            <a:ext cx="4619621" cy="3843666"/>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Database systems use </a:t>
            </a:r>
            <a:r>
              <a:rPr lang="en-US" sz="1900" b="1" dirty="0">
                <a:latin typeface="Amasis MT Pro" panose="02040504050005020304" pitchFamily="18" charset="0"/>
              </a:rPr>
              <a:t>decimal numbers </a:t>
            </a:r>
            <a:r>
              <a:rPr lang="en-US" sz="1900" dirty="0">
                <a:latin typeface="Amasis MT Pro" panose="02040504050005020304" pitchFamily="18" charset="0"/>
              </a:rPr>
              <a:t>for all </a:t>
            </a:r>
            <a:r>
              <a:rPr lang="en-US" sz="1900" u="sng" dirty="0">
                <a:latin typeface="Amasis MT Pro" panose="02040504050005020304" pitchFamily="18" charset="0"/>
              </a:rPr>
              <a:t>financial data, dates, and time</a:t>
            </a:r>
            <a:r>
              <a:rPr lang="en-US" sz="1900" dirty="0">
                <a:latin typeface="Amasis MT Pro" panose="02040504050005020304" pitchFamily="18" charset="0"/>
              </a:rPr>
              <a:t>. In fact, for any numeral data that is input or output in interaction with a user, the decimal system is ordinarily used.</a:t>
            </a:r>
          </a:p>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In </a:t>
            </a:r>
            <a:r>
              <a:rPr lang="en-US" sz="1900" u="sng" dirty="0">
                <a:latin typeface="Amasis MT Pro" panose="02040504050005020304" pitchFamily="18" charset="0"/>
              </a:rPr>
              <a:t>scientific computing</a:t>
            </a:r>
            <a:r>
              <a:rPr lang="en-US" sz="1900" dirty="0">
                <a:latin typeface="Amasis MT Pro" panose="02040504050005020304" pitchFamily="18" charset="0"/>
              </a:rPr>
              <a:t>, </a:t>
            </a:r>
            <a:r>
              <a:rPr lang="en-US" sz="1900" b="1" dirty="0">
                <a:latin typeface="Amasis MT Pro" panose="02040504050005020304" pitchFamily="18" charset="0"/>
              </a:rPr>
              <a:t>decimal numbers</a:t>
            </a:r>
            <a:r>
              <a:rPr lang="en-US" sz="1900" dirty="0">
                <a:latin typeface="Amasis MT Pro" panose="02040504050005020304" pitchFamily="18" charset="0"/>
              </a:rPr>
              <a:t> are essential for complex calculations and computations involving real numbers, representing them more naturally.</a:t>
            </a:r>
          </a:p>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For </a:t>
            </a:r>
            <a:r>
              <a:rPr lang="en-US" sz="1900" u="sng" dirty="0">
                <a:latin typeface="Amasis MT Pro" panose="02040504050005020304" pitchFamily="18" charset="0"/>
              </a:rPr>
              <a:t>error-correcting codes</a:t>
            </a:r>
            <a:r>
              <a:rPr lang="en-US" sz="1900" dirty="0">
                <a:latin typeface="Amasis MT Pro" panose="02040504050005020304" pitchFamily="18" charset="0"/>
              </a:rPr>
              <a:t>, the decimal system is used to represent parity bits. In </a:t>
            </a:r>
            <a:r>
              <a:rPr lang="en-US" sz="1900" u="sng" dirty="0">
                <a:latin typeface="Amasis MT Pro" panose="02040504050005020304" pitchFamily="18" charset="0"/>
              </a:rPr>
              <a:t>cryptography</a:t>
            </a:r>
            <a:r>
              <a:rPr lang="en-US" sz="1900" dirty="0">
                <a:latin typeface="Amasis MT Pro" panose="02040504050005020304" pitchFamily="18" charset="0"/>
              </a:rPr>
              <a:t>, </a:t>
            </a:r>
            <a:r>
              <a:rPr lang="en-US" sz="1900" b="1" dirty="0">
                <a:latin typeface="Amasis MT Pro" panose="02040504050005020304" pitchFamily="18" charset="0"/>
              </a:rPr>
              <a:t>decimal numbers</a:t>
            </a:r>
            <a:r>
              <a:rPr lang="en-US" sz="1900" dirty="0">
                <a:latin typeface="Amasis MT Pro" panose="02040504050005020304" pitchFamily="18" charset="0"/>
              </a:rPr>
              <a:t> are used in key generation operations.</a:t>
            </a:r>
          </a:p>
        </p:txBody>
      </p:sp>
      <p:pic>
        <p:nvPicPr>
          <p:cNvPr id="13" name="Picture 12" descr="A line of binary code">
            <a:extLst>
              <a:ext uri="{FF2B5EF4-FFF2-40B4-BE49-F238E27FC236}">
                <a16:creationId xmlns:a16="http://schemas.microsoft.com/office/drawing/2014/main" id="{865FA749-52C3-C66F-3711-A0B42F4116D3}"/>
              </a:ext>
            </a:extLst>
          </p:cNvPr>
          <p:cNvPicPr>
            <a:picLocks noChangeAspect="1"/>
          </p:cNvPicPr>
          <p:nvPr/>
        </p:nvPicPr>
        <p:blipFill rotWithShape="1">
          <a:blip r:embed="rId2"/>
          <a:srcRect l="26635" r="22935" b="-1"/>
          <a:stretch/>
        </p:blipFill>
        <p:spPr>
          <a:xfrm>
            <a:off x="9369620" y="10"/>
            <a:ext cx="282238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6E5EEDF8-5900-9027-E95B-6E7767E3EF3A}"/>
              </a:ext>
            </a:extLst>
          </p:cNvPr>
          <p:cNvSpPr txBox="1"/>
          <p:nvPr/>
        </p:nvSpPr>
        <p:spPr>
          <a:xfrm>
            <a:off x="335926" y="889704"/>
            <a:ext cx="9033694" cy="923330"/>
          </a:xfrm>
          <a:prstGeom prst="rect">
            <a:avLst/>
          </a:prstGeom>
          <a:noFill/>
        </p:spPr>
        <p:txBody>
          <a:bodyPr wrap="square">
            <a:spAutoFit/>
          </a:bodyPr>
          <a:lstStyle/>
          <a:p>
            <a:pPr algn="just">
              <a:spcAft>
                <a:spcPts val="600"/>
              </a:spcAft>
            </a:pPr>
            <a:r>
              <a:rPr lang="en-US" dirty="0">
                <a:latin typeface="Amasis MT Pro" panose="02040504050005020304" pitchFamily="18" charset="0"/>
              </a:rPr>
              <a:t>Numeral Systems in Computer Science refer to the numeric base systems used for </a:t>
            </a:r>
            <a:r>
              <a:rPr lang="en-US" b="1" dirty="0">
                <a:latin typeface="Amasis MT Pro" panose="02040504050005020304" pitchFamily="18" charset="0"/>
              </a:rPr>
              <a:t>performing computation, storing and representing data. </a:t>
            </a:r>
            <a:r>
              <a:rPr lang="en-US" dirty="0">
                <a:latin typeface="Amasis MT Pro" panose="02040504050005020304" pitchFamily="18" charset="0"/>
              </a:rPr>
              <a:t>They include the binary (base-2), decimal (base-10), octal (base-8), and hexadecimal (base-16) systems.</a:t>
            </a:r>
          </a:p>
        </p:txBody>
      </p:sp>
      <p:sp>
        <p:nvSpPr>
          <p:cNvPr id="11" name="TextBox 10">
            <a:extLst>
              <a:ext uri="{FF2B5EF4-FFF2-40B4-BE49-F238E27FC236}">
                <a16:creationId xmlns:a16="http://schemas.microsoft.com/office/drawing/2014/main" id="{6E54E242-8064-BEA0-9D98-D727F9C3CAE4}"/>
              </a:ext>
            </a:extLst>
          </p:cNvPr>
          <p:cNvSpPr txBox="1"/>
          <p:nvPr/>
        </p:nvSpPr>
        <p:spPr>
          <a:xfrm>
            <a:off x="4970535" y="2413684"/>
            <a:ext cx="4303566" cy="2662267"/>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en-US" b="1" dirty="0">
                <a:latin typeface="Amasis MT Pro" panose="02040504050005020304" pitchFamily="18" charset="0"/>
              </a:rPr>
              <a:t>Binary code</a:t>
            </a:r>
            <a:r>
              <a:rPr lang="en-US" dirty="0">
                <a:latin typeface="Amasis MT Pro" panose="02040504050005020304" pitchFamily="18" charset="0"/>
              </a:rPr>
              <a:t> governs the realm of </a:t>
            </a:r>
            <a:r>
              <a:rPr lang="en-US" u="sng" dirty="0">
                <a:latin typeface="Amasis MT Pro" panose="02040504050005020304" pitchFamily="18" charset="0"/>
              </a:rPr>
              <a:t>machine language</a:t>
            </a:r>
            <a:r>
              <a:rPr lang="en-US" dirty="0">
                <a:latin typeface="Amasis MT Pro" panose="02040504050005020304" pitchFamily="18" charset="0"/>
              </a:rPr>
              <a:t>, the lowest level of </a:t>
            </a:r>
            <a:r>
              <a:rPr lang="en-US" u="sng" dirty="0">
                <a:latin typeface="Amasis MT Pro" panose="02040504050005020304" pitchFamily="18" charset="0"/>
              </a:rPr>
              <a:t>programming languages</a:t>
            </a:r>
            <a:r>
              <a:rPr lang="en-US" dirty="0">
                <a:latin typeface="Amasis MT Pro" panose="02040504050005020304" pitchFamily="18" charset="0"/>
              </a:rPr>
              <a:t>. Each assembly instruction corresponds to a unique binary code, instruction set architecture being processor-specific.</a:t>
            </a:r>
          </a:p>
          <a:p>
            <a:pPr marL="285750" indent="-285750" algn="just">
              <a:spcAft>
                <a:spcPts val="600"/>
              </a:spcAft>
              <a:buFont typeface="Wingdings" panose="05000000000000000000" pitchFamily="2" charset="2"/>
              <a:buChar char="§"/>
            </a:pPr>
            <a:r>
              <a:rPr lang="en-US" u="sng" dirty="0">
                <a:latin typeface="Amasis MT Pro" panose="02040504050005020304" pitchFamily="18" charset="0"/>
              </a:rPr>
              <a:t>Bit manipulation tasks </a:t>
            </a:r>
            <a:r>
              <a:rPr lang="en-US" dirty="0">
                <a:latin typeface="Amasis MT Pro" panose="02040504050005020304" pitchFamily="18" charset="0"/>
              </a:rPr>
              <a:t>often </a:t>
            </a:r>
            <a:r>
              <a:rPr lang="en-US" dirty="0" err="1">
                <a:latin typeface="Amasis MT Pro" panose="02040504050005020304" pitchFamily="18" charset="0"/>
              </a:rPr>
              <a:t>utilise</a:t>
            </a:r>
            <a:r>
              <a:rPr lang="en-US" dirty="0">
                <a:latin typeface="Amasis MT Pro" panose="02040504050005020304" pitchFamily="18" charset="0"/>
              </a:rPr>
              <a:t> </a:t>
            </a:r>
            <a:r>
              <a:rPr lang="en-US" b="1" dirty="0">
                <a:latin typeface="Amasis MT Pro" panose="02040504050005020304" pitchFamily="18" charset="0"/>
              </a:rPr>
              <a:t>binary operations</a:t>
            </a:r>
            <a:r>
              <a:rPr lang="en-US" dirty="0">
                <a:latin typeface="Amasis MT Pro" panose="02040504050005020304" pitchFamily="18" charset="0"/>
              </a:rPr>
              <a:t>, which can prove more efficient and swift.</a:t>
            </a:r>
          </a:p>
        </p:txBody>
      </p:sp>
    </p:spTree>
    <p:extLst>
      <p:ext uri="{BB962C8B-B14F-4D97-AF65-F5344CB8AC3E}">
        <p14:creationId xmlns:p14="http://schemas.microsoft.com/office/powerpoint/2010/main" val="83411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105" name="Straight Connector 410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596CE2-A2A5-E600-3F5D-BF5948238FB6}"/>
              </a:ext>
            </a:extLst>
          </p:cNvPr>
          <p:cNvSpPr txBox="1"/>
          <p:nvPr/>
        </p:nvSpPr>
        <p:spPr>
          <a:xfrm>
            <a:off x="897769" y="1909192"/>
            <a:ext cx="4713997" cy="364771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000" dirty="0">
                <a:solidFill>
                  <a:schemeClr val="bg1"/>
                </a:solidFill>
                <a:latin typeface="Amasis MT Pro" panose="02040504050005020304" pitchFamily="18" charset="0"/>
              </a:rPr>
              <a:t>Although machines operate using binary, </a:t>
            </a:r>
            <a:r>
              <a:rPr lang="en-US" sz="2000" u="sng" dirty="0">
                <a:solidFill>
                  <a:schemeClr val="bg1"/>
                </a:solidFill>
                <a:latin typeface="Amasis MT Pro" panose="02040504050005020304" pitchFamily="18" charset="0"/>
              </a:rPr>
              <a:t>human-interface devices</a:t>
            </a:r>
            <a:r>
              <a:rPr lang="en-US" sz="2000" dirty="0">
                <a:solidFill>
                  <a:schemeClr val="bg1"/>
                </a:solidFill>
                <a:latin typeface="Amasis MT Pro" panose="02040504050005020304" pitchFamily="18" charset="0"/>
              </a:rPr>
              <a:t> primarily use the decimal system. It forms the backbone of numeric data in user-centric applications. When processing numeric data, computers convert decimal values into binary and perform computations. The resulting binary data is then transformed back into decimal form for user-friendly output.</a:t>
            </a:r>
          </a:p>
        </p:txBody>
      </p:sp>
      <p:pic>
        <p:nvPicPr>
          <p:cNvPr id="4098" name="Picture 2" descr="Conversion of Number System in Digital Electronics Tutorial - Javatpoint">
            <a:extLst>
              <a:ext uri="{FF2B5EF4-FFF2-40B4-BE49-F238E27FC236}">
                <a16:creationId xmlns:a16="http://schemas.microsoft.com/office/drawing/2014/main" id="{CE071053-E3C1-6147-FEE4-4C9BCE390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 r="4214"/>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4107" name="Straight Connector 4106">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45C1398-CA18-1E09-0D61-E8AD3F4EE5D1}"/>
              </a:ext>
            </a:extLst>
          </p:cNvPr>
          <p:cNvPicPr>
            <a:picLocks noChangeAspect="1"/>
          </p:cNvPicPr>
          <p:nvPr/>
        </p:nvPicPr>
        <p:blipFill rotWithShape="1">
          <a:blip r:embed="rId3"/>
          <a:srcRect l="6433" r="1" b="1"/>
          <a:stretch/>
        </p:blipFill>
        <p:spPr>
          <a:xfrm>
            <a:off x="6522277" y="3398024"/>
            <a:ext cx="5669723" cy="3469076"/>
          </a:xfrm>
          <a:prstGeom prst="rect">
            <a:avLst/>
          </a:prstGeom>
        </p:spPr>
      </p:pic>
    </p:spTree>
    <p:extLst>
      <p:ext uri="{BB962C8B-B14F-4D97-AF65-F5344CB8AC3E}">
        <p14:creationId xmlns:p14="http://schemas.microsoft.com/office/powerpoint/2010/main" val="79498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85C2-FF22-D6E8-0BDA-CD742FA01F8C}"/>
              </a:ext>
            </a:extLst>
          </p:cNvPr>
          <p:cNvSpPr>
            <a:spLocks noGrp="1"/>
          </p:cNvSpPr>
          <p:nvPr>
            <p:ph type="title"/>
          </p:nvPr>
        </p:nvSpPr>
        <p:spPr>
          <a:xfrm>
            <a:off x="492968" y="197174"/>
            <a:ext cx="10515600" cy="1325563"/>
          </a:xfrm>
        </p:spPr>
        <p:txBody>
          <a:bodyPr/>
          <a:lstStyle/>
          <a:p>
            <a:r>
              <a:rPr lang="en-US" dirty="0">
                <a:latin typeface="Amasis MT Pro" panose="02040504050005020304" pitchFamily="18" charset="0"/>
              </a:rPr>
              <a:t>Binary to Decimal</a:t>
            </a:r>
          </a:p>
        </p:txBody>
      </p:sp>
      <p:pic>
        <p:nvPicPr>
          <p:cNvPr id="3074" name="Picture 2" descr="Program for Binary To Decimal Conversion - GeeksforGeeks">
            <a:extLst>
              <a:ext uri="{FF2B5EF4-FFF2-40B4-BE49-F238E27FC236}">
                <a16:creationId xmlns:a16="http://schemas.microsoft.com/office/drawing/2014/main" id="{157136A7-6F90-1BF8-EE5A-503766827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01" y="2318562"/>
            <a:ext cx="5969750" cy="3344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nary Mathematics - TEJ3M1-03 Atit Patel">
            <a:extLst>
              <a:ext uri="{FF2B5EF4-FFF2-40B4-BE49-F238E27FC236}">
                <a16:creationId xmlns:a16="http://schemas.microsoft.com/office/drawing/2014/main" id="{5415B079-E446-3E7D-C006-F33F2501A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967" y="2870030"/>
            <a:ext cx="5203914" cy="260195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E1F044F-C821-23B2-1AB3-27FB8932E96D}"/>
              </a:ext>
            </a:extLst>
          </p:cNvPr>
          <p:cNvCxnSpPr/>
          <p:nvPr/>
        </p:nvCxnSpPr>
        <p:spPr>
          <a:xfrm>
            <a:off x="6551347" y="2082880"/>
            <a:ext cx="0" cy="4531807"/>
          </a:xfrm>
          <a:prstGeom prst="line">
            <a:avLst/>
          </a:prstGeom>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2425B265-32C1-CA2C-8C59-BE1546377964}"/>
              </a:ext>
            </a:extLst>
          </p:cNvPr>
          <p:cNvSpPr/>
          <p:nvPr/>
        </p:nvSpPr>
        <p:spPr>
          <a:xfrm>
            <a:off x="9022703" y="3760236"/>
            <a:ext cx="373225" cy="32657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87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CC060-CF95-7C09-641F-79E3F5F349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3960" y="759326"/>
            <a:ext cx="6530723" cy="5546192"/>
          </a:xfrm>
          <a:prstGeom prst="rect">
            <a:avLst/>
          </a:prstGeom>
        </p:spPr>
      </p:pic>
    </p:spTree>
    <p:extLst>
      <p:ext uri="{BB962C8B-B14F-4D97-AF65-F5344CB8AC3E}">
        <p14:creationId xmlns:p14="http://schemas.microsoft.com/office/powerpoint/2010/main" val="114585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77DB496-BE87-E039-F652-11DF85740C1C}"/>
                  </a:ext>
                </a:extLst>
              </p:cNvPr>
              <p:cNvSpPr txBox="1"/>
              <p:nvPr/>
            </p:nvSpPr>
            <p:spPr>
              <a:xfrm>
                <a:off x="1083788" y="1035640"/>
                <a:ext cx="6556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𝟕𝟓</m:t>
                      </m:r>
                    </m:oMath>
                  </m:oMathPara>
                </a14:m>
                <a:endParaRPr lang="en-US" sz="3600" b="1" dirty="0"/>
              </a:p>
            </p:txBody>
          </p:sp>
        </mc:Choice>
        <mc:Fallback xmlns="">
          <p:sp>
            <p:nvSpPr>
              <p:cNvPr id="2" name="TextBox 1">
                <a:extLst>
                  <a:ext uri="{FF2B5EF4-FFF2-40B4-BE49-F238E27FC236}">
                    <a16:creationId xmlns:a16="http://schemas.microsoft.com/office/drawing/2014/main" id="{D77DB496-BE87-E039-F652-11DF85740C1C}"/>
                  </a:ext>
                </a:extLst>
              </p:cNvPr>
              <p:cNvSpPr txBox="1">
                <a:spLocks noRot="1" noChangeAspect="1" noMove="1" noResize="1" noEditPoints="1" noAdjustHandles="1" noChangeArrowheads="1" noChangeShapeType="1" noTextEdit="1"/>
              </p:cNvSpPr>
              <p:nvPr/>
            </p:nvSpPr>
            <p:spPr>
              <a:xfrm>
                <a:off x="1083788" y="1035640"/>
                <a:ext cx="655628" cy="553998"/>
              </a:xfrm>
              <a:prstGeom prst="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162CE5B-D1C0-A247-8322-971F6991AC92}"/>
              </a:ext>
            </a:extLst>
          </p:cNvPr>
          <p:cNvSpPr txBox="1"/>
          <p:nvPr/>
        </p:nvSpPr>
        <p:spPr>
          <a:xfrm>
            <a:off x="460492" y="380292"/>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43C9BF-F848-9146-1071-AC4DE0E312AC}"/>
                  </a:ext>
                </a:extLst>
              </p:cNvPr>
              <p:cNvSpPr txBox="1"/>
              <p:nvPr/>
            </p:nvSpPr>
            <p:spPr>
              <a:xfrm>
                <a:off x="2191269" y="1460241"/>
                <a:ext cx="27832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75</m:t>
                      </m:r>
                      <m:r>
                        <a:rPr lang="en-US" sz="2400" b="0" i="1" smtClean="0">
                          <a:latin typeface="Cambria Math" panose="02040503050406030204" pitchFamily="18" charset="0"/>
                          <a:ea typeface="Cambria Math" panose="02040503050406030204" pitchFamily="18" charset="0"/>
                        </a:rPr>
                        <m:t>÷2=37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4" name="TextBox 3">
                <a:extLst>
                  <a:ext uri="{FF2B5EF4-FFF2-40B4-BE49-F238E27FC236}">
                    <a16:creationId xmlns:a16="http://schemas.microsoft.com/office/drawing/2014/main" id="{5243C9BF-F848-9146-1071-AC4DE0E312AC}"/>
                  </a:ext>
                </a:extLst>
              </p:cNvPr>
              <p:cNvSpPr txBox="1">
                <a:spLocks noRot="1" noChangeAspect="1" noMove="1" noResize="1" noEditPoints="1" noAdjustHandles="1" noChangeArrowheads="1" noChangeShapeType="1" noTextEdit="1"/>
              </p:cNvSpPr>
              <p:nvPr/>
            </p:nvSpPr>
            <p:spPr>
              <a:xfrm>
                <a:off x="2191269" y="1460241"/>
                <a:ext cx="2783262" cy="369332"/>
              </a:xfrm>
              <a:prstGeom prst="rect">
                <a:avLst/>
              </a:prstGeom>
              <a:blipFill>
                <a:blip r:embed="rId3"/>
                <a:stretch>
                  <a:fillRect l="-2188" r="-3501"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C7CEDB-CD0A-BEB1-F144-BF782630C3A2}"/>
                  </a:ext>
                </a:extLst>
              </p:cNvPr>
              <p:cNvSpPr txBox="1"/>
              <p:nvPr/>
            </p:nvSpPr>
            <p:spPr>
              <a:xfrm>
                <a:off x="2191269" y="2060510"/>
                <a:ext cx="27832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37</m:t>
                      </m:r>
                      <m:r>
                        <a:rPr lang="en-US" sz="2400" b="0" i="1" smtClean="0">
                          <a:latin typeface="Cambria Math" panose="02040503050406030204" pitchFamily="18" charset="0"/>
                          <a:ea typeface="Cambria Math" panose="02040503050406030204" pitchFamily="18" charset="0"/>
                        </a:rPr>
                        <m:t>÷2=18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5" name="TextBox 4">
                <a:extLst>
                  <a:ext uri="{FF2B5EF4-FFF2-40B4-BE49-F238E27FC236}">
                    <a16:creationId xmlns:a16="http://schemas.microsoft.com/office/drawing/2014/main" id="{47C7CEDB-CD0A-BEB1-F144-BF782630C3A2}"/>
                  </a:ext>
                </a:extLst>
              </p:cNvPr>
              <p:cNvSpPr txBox="1">
                <a:spLocks noRot="1" noChangeAspect="1" noMove="1" noResize="1" noEditPoints="1" noAdjustHandles="1" noChangeArrowheads="1" noChangeShapeType="1" noTextEdit="1"/>
              </p:cNvSpPr>
              <p:nvPr/>
            </p:nvSpPr>
            <p:spPr>
              <a:xfrm>
                <a:off x="2191269" y="2060510"/>
                <a:ext cx="2783262" cy="369332"/>
              </a:xfrm>
              <a:prstGeom prst="rect">
                <a:avLst/>
              </a:prstGeom>
              <a:blipFill>
                <a:blip r:embed="rId4"/>
                <a:stretch>
                  <a:fillRect l="-1969" r="-3501"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2E87B8-76F8-40EE-BD9C-A4827E514625}"/>
                  </a:ext>
                </a:extLst>
              </p:cNvPr>
              <p:cNvSpPr txBox="1"/>
              <p:nvPr/>
            </p:nvSpPr>
            <p:spPr>
              <a:xfrm>
                <a:off x="2191269" y="2633667"/>
                <a:ext cx="26133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18</m:t>
                      </m:r>
                      <m:r>
                        <a:rPr lang="en-US" sz="2400" b="0" i="1" smtClean="0">
                          <a:latin typeface="Cambria Math" panose="02040503050406030204" pitchFamily="18" charset="0"/>
                          <a:ea typeface="Cambria Math" panose="02040503050406030204" pitchFamily="18" charset="0"/>
                        </a:rPr>
                        <m:t>÷2=9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6" name="TextBox 5">
                <a:extLst>
                  <a:ext uri="{FF2B5EF4-FFF2-40B4-BE49-F238E27FC236}">
                    <a16:creationId xmlns:a16="http://schemas.microsoft.com/office/drawing/2014/main" id="{B72E87B8-76F8-40EE-BD9C-A4827E514625}"/>
                  </a:ext>
                </a:extLst>
              </p:cNvPr>
              <p:cNvSpPr txBox="1">
                <a:spLocks noRot="1" noChangeAspect="1" noMove="1" noResize="1" noEditPoints="1" noAdjustHandles="1" noChangeArrowheads="1" noChangeShapeType="1" noTextEdit="1"/>
              </p:cNvSpPr>
              <p:nvPr/>
            </p:nvSpPr>
            <p:spPr>
              <a:xfrm>
                <a:off x="2191269" y="2633667"/>
                <a:ext cx="2613344" cy="369332"/>
              </a:xfrm>
              <a:prstGeom prst="rect">
                <a:avLst/>
              </a:prstGeom>
              <a:blipFill>
                <a:blip r:embed="rId5"/>
                <a:stretch>
                  <a:fillRect l="-2098" r="-3963"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B22038-B153-9FAF-77C2-7CC086D4F423}"/>
                  </a:ext>
                </a:extLst>
              </p:cNvPr>
              <p:cNvSpPr txBox="1"/>
              <p:nvPr/>
            </p:nvSpPr>
            <p:spPr>
              <a:xfrm>
                <a:off x="2191269" y="3206824"/>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9</m:t>
                      </m:r>
                      <m:r>
                        <a:rPr lang="en-US" sz="2400" b="0" i="1" smtClean="0">
                          <a:latin typeface="Cambria Math" panose="02040503050406030204" pitchFamily="18" charset="0"/>
                          <a:ea typeface="Cambria Math" panose="02040503050406030204" pitchFamily="18" charset="0"/>
                        </a:rPr>
                        <m:t>÷2=4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7" name="TextBox 6">
                <a:extLst>
                  <a:ext uri="{FF2B5EF4-FFF2-40B4-BE49-F238E27FC236}">
                    <a16:creationId xmlns:a16="http://schemas.microsoft.com/office/drawing/2014/main" id="{03B22038-B153-9FAF-77C2-7CC086D4F423}"/>
                  </a:ext>
                </a:extLst>
              </p:cNvPr>
              <p:cNvSpPr txBox="1">
                <a:spLocks noRot="1" noChangeAspect="1" noMove="1" noResize="1" noEditPoints="1" noAdjustHandles="1" noChangeArrowheads="1" noChangeShapeType="1" noTextEdit="1"/>
              </p:cNvSpPr>
              <p:nvPr/>
            </p:nvSpPr>
            <p:spPr>
              <a:xfrm>
                <a:off x="2191269" y="3206824"/>
                <a:ext cx="2443425" cy="369332"/>
              </a:xfrm>
              <a:prstGeom prst="rect">
                <a:avLst/>
              </a:prstGeom>
              <a:blipFill>
                <a:blip r:embed="rId6"/>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ECE1A6-F601-6A94-1C9B-CA50637BD1A6}"/>
                  </a:ext>
                </a:extLst>
              </p:cNvPr>
              <p:cNvSpPr txBox="1"/>
              <p:nvPr/>
            </p:nvSpPr>
            <p:spPr>
              <a:xfrm>
                <a:off x="2191269" y="3779981"/>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÷2=2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8" name="TextBox 7">
                <a:extLst>
                  <a:ext uri="{FF2B5EF4-FFF2-40B4-BE49-F238E27FC236}">
                    <a16:creationId xmlns:a16="http://schemas.microsoft.com/office/drawing/2014/main" id="{D3ECE1A6-F601-6A94-1C9B-CA50637BD1A6}"/>
                  </a:ext>
                </a:extLst>
              </p:cNvPr>
              <p:cNvSpPr txBox="1">
                <a:spLocks noRot="1" noChangeAspect="1" noMove="1" noResize="1" noEditPoints="1" noAdjustHandles="1" noChangeArrowheads="1" noChangeShapeType="1" noTextEdit="1"/>
              </p:cNvSpPr>
              <p:nvPr/>
            </p:nvSpPr>
            <p:spPr>
              <a:xfrm>
                <a:off x="2191269" y="3779981"/>
                <a:ext cx="2443425" cy="369332"/>
              </a:xfrm>
              <a:prstGeom prst="rect">
                <a:avLst/>
              </a:prstGeom>
              <a:blipFill>
                <a:blip r:embed="rId7"/>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793234-2678-F0BD-F7A0-F9A7DC816613}"/>
                  </a:ext>
                </a:extLst>
              </p:cNvPr>
              <p:cNvSpPr txBox="1"/>
              <p:nvPr/>
            </p:nvSpPr>
            <p:spPr>
              <a:xfrm>
                <a:off x="2191269" y="4353138"/>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÷2=1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9" name="TextBox 8">
                <a:extLst>
                  <a:ext uri="{FF2B5EF4-FFF2-40B4-BE49-F238E27FC236}">
                    <a16:creationId xmlns:a16="http://schemas.microsoft.com/office/drawing/2014/main" id="{50793234-2678-F0BD-F7A0-F9A7DC816613}"/>
                  </a:ext>
                </a:extLst>
              </p:cNvPr>
              <p:cNvSpPr txBox="1">
                <a:spLocks noRot="1" noChangeAspect="1" noMove="1" noResize="1" noEditPoints="1" noAdjustHandles="1" noChangeArrowheads="1" noChangeShapeType="1" noTextEdit="1"/>
              </p:cNvSpPr>
              <p:nvPr/>
            </p:nvSpPr>
            <p:spPr>
              <a:xfrm>
                <a:off x="2191269" y="4353138"/>
                <a:ext cx="2443425" cy="369332"/>
              </a:xfrm>
              <a:prstGeom prst="rect">
                <a:avLst/>
              </a:prstGeom>
              <a:blipFill>
                <a:blip r:embed="rId8"/>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978837-26B3-346E-1855-BAEDEB2216EA}"/>
                  </a:ext>
                </a:extLst>
              </p:cNvPr>
              <p:cNvSpPr txBox="1"/>
              <p:nvPr/>
            </p:nvSpPr>
            <p:spPr>
              <a:xfrm>
                <a:off x="2191269" y="4909362"/>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÷2=0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10" name="TextBox 9">
                <a:extLst>
                  <a:ext uri="{FF2B5EF4-FFF2-40B4-BE49-F238E27FC236}">
                    <a16:creationId xmlns:a16="http://schemas.microsoft.com/office/drawing/2014/main" id="{B8978837-26B3-346E-1855-BAEDEB2216EA}"/>
                  </a:ext>
                </a:extLst>
              </p:cNvPr>
              <p:cNvSpPr txBox="1">
                <a:spLocks noRot="1" noChangeAspect="1" noMove="1" noResize="1" noEditPoints="1" noAdjustHandles="1" noChangeArrowheads="1" noChangeShapeType="1" noTextEdit="1"/>
              </p:cNvSpPr>
              <p:nvPr/>
            </p:nvSpPr>
            <p:spPr>
              <a:xfrm>
                <a:off x="2191269" y="4909362"/>
                <a:ext cx="2443425" cy="369332"/>
              </a:xfrm>
              <a:prstGeom prst="rect">
                <a:avLst/>
              </a:prstGeom>
              <a:blipFill>
                <a:blip r:embed="rId9"/>
                <a:stretch>
                  <a:fillRect l="-2244" r="-4239" b="-34426"/>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3690307B-9910-5DD3-F1A3-86463CFAB687}"/>
              </a:ext>
            </a:extLst>
          </p:cNvPr>
          <p:cNvCxnSpPr/>
          <p:nvPr/>
        </p:nvCxnSpPr>
        <p:spPr>
          <a:xfrm flipH="1">
            <a:off x="5293567" y="5094028"/>
            <a:ext cx="21833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4F4923D-5456-2D61-F0B6-2DE4769A7374}"/>
              </a:ext>
            </a:extLst>
          </p:cNvPr>
          <p:cNvSpPr txBox="1"/>
          <p:nvPr/>
        </p:nvSpPr>
        <p:spPr>
          <a:xfrm>
            <a:off x="7511143" y="4909362"/>
            <a:ext cx="2732158" cy="369332"/>
          </a:xfrm>
          <a:prstGeom prst="rect">
            <a:avLst/>
          </a:prstGeom>
          <a:noFill/>
        </p:spPr>
        <p:txBody>
          <a:bodyPr wrap="none" rtlCol="0">
            <a:spAutoFit/>
          </a:bodyPr>
          <a:lstStyle/>
          <a:p>
            <a:r>
              <a:rPr lang="en-US" dirty="0">
                <a:latin typeface="Amasis MT Pro" panose="02040504050005020304" pitchFamily="18" charset="0"/>
              </a:rPr>
              <a:t>MSB (Most significant bit)</a:t>
            </a:r>
          </a:p>
        </p:txBody>
      </p:sp>
      <p:cxnSp>
        <p:nvCxnSpPr>
          <p:cNvPr id="14" name="Straight Arrow Connector 13">
            <a:extLst>
              <a:ext uri="{FF2B5EF4-FFF2-40B4-BE49-F238E27FC236}">
                <a16:creationId xmlns:a16="http://schemas.microsoft.com/office/drawing/2014/main" id="{51D94604-A86C-0463-C790-2A1FDD158678}"/>
              </a:ext>
            </a:extLst>
          </p:cNvPr>
          <p:cNvCxnSpPr/>
          <p:nvPr/>
        </p:nvCxnSpPr>
        <p:spPr>
          <a:xfrm flipH="1">
            <a:off x="5293567" y="1644907"/>
            <a:ext cx="21833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637BDED-555C-F249-D72E-4A3FA4BD8EBF}"/>
              </a:ext>
            </a:extLst>
          </p:cNvPr>
          <p:cNvSpPr txBox="1"/>
          <p:nvPr/>
        </p:nvSpPr>
        <p:spPr>
          <a:xfrm>
            <a:off x="7511143" y="1460241"/>
            <a:ext cx="2695290" cy="369332"/>
          </a:xfrm>
          <a:prstGeom prst="rect">
            <a:avLst/>
          </a:prstGeom>
          <a:noFill/>
        </p:spPr>
        <p:txBody>
          <a:bodyPr wrap="none" rtlCol="0">
            <a:spAutoFit/>
          </a:bodyPr>
          <a:lstStyle/>
          <a:p>
            <a:r>
              <a:rPr lang="en-US" dirty="0">
                <a:latin typeface="Amasis MT Pro" panose="02040504050005020304" pitchFamily="18" charset="0"/>
              </a:rPr>
              <a:t>LSB (Least significant bit)</a:t>
            </a:r>
          </a:p>
        </p:txBody>
      </p:sp>
      <p:cxnSp>
        <p:nvCxnSpPr>
          <p:cNvPr id="17" name="Straight Arrow Connector 16">
            <a:extLst>
              <a:ext uri="{FF2B5EF4-FFF2-40B4-BE49-F238E27FC236}">
                <a16:creationId xmlns:a16="http://schemas.microsoft.com/office/drawing/2014/main" id="{4A5F3D85-2AD5-C24C-FAB5-50479CE8A100}"/>
              </a:ext>
            </a:extLst>
          </p:cNvPr>
          <p:cNvCxnSpPr>
            <a:cxnSpLocks/>
          </p:cNvCxnSpPr>
          <p:nvPr/>
        </p:nvCxnSpPr>
        <p:spPr>
          <a:xfrm flipV="1">
            <a:off x="5030514" y="1558986"/>
            <a:ext cx="0" cy="36288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44A2390-33D3-965C-F12B-7F93D220B8A4}"/>
                  </a:ext>
                </a:extLst>
              </p:cNvPr>
              <p:cNvSpPr txBox="1"/>
              <p:nvPr/>
            </p:nvSpPr>
            <p:spPr>
              <a:xfrm>
                <a:off x="6633750" y="3235899"/>
                <a:ext cx="1686359" cy="492443"/>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1001011</m:t>
                      </m:r>
                    </m:oMath>
                  </m:oMathPara>
                </a14:m>
                <a:endParaRPr lang="en-US" sz="3200" dirty="0"/>
              </a:p>
            </p:txBody>
          </p:sp>
        </mc:Choice>
        <mc:Fallback xmlns="">
          <p:sp>
            <p:nvSpPr>
              <p:cNvPr id="19" name="TextBox 18">
                <a:extLst>
                  <a:ext uri="{FF2B5EF4-FFF2-40B4-BE49-F238E27FC236}">
                    <a16:creationId xmlns:a16="http://schemas.microsoft.com/office/drawing/2014/main" id="{B44A2390-33D3-965C-F12B-7F93D220B8A4}"/>
                  </a:ext>
                </a:extLst>
              </p:cNvPr>
              <p:cNvSpPr txBox="1">
                <a:spLocks noRot="1" noChangeAspect="1" noMove="1" noResize="1" noEditPoints="1" noAdjustHandles="1" noChangeArrowheads="1" noChangeShapeType="1" noTextEdit="1"/>
              </p:cNvSpPr>
              <p:nvPr/>
            </p:nvSpPr>
            <p:spPr>
              <a:xfrm>
                <a:off x="6633750" y="3235899"/>
                <a:ext cx="1686359" cy="492443"/>
              </a:xfrm>
              <a:prstGeom prst="rect">
                <a:avLst/>
              </a:prstGeom>
              <a:blipFill>
                <a:blip r:embed="rId10"/>
                <a:stretch>
                  <a:fillRect/>
                </a:stretch>
              </a:blipFill>
              <a:ln>
                <a:solidFill>
                  <a:schemeClr val="accent6">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9113EB2-4132-9102-3749-332E869E40B0}"/>
                  </a:ext>
                </a:extLst>
              </p:cNvPr>
              <p:cNvSpPr txBox="1"/>
              <p:nvPr/>
            </p:nvSpPr>
            <p:spPr>
              <a:xfrm>
                <a:off x="3459187" y="5931582"/>
                <a:ext cx="6219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𝟏𝟒𝟐</m:t>
                      </m:r>
                    </m:oMath>
                  </m:oMathPara>
                </a14:m>
                <a:endParaRPr lang="en-US" sz="2400" b="1" dirty="0"/>
              </a:p>
            </p:txBody>
          </p:sp>
        </mc:Choice>
        <mc:Fallback xmlns="">
          <p:sp>
            <p:nvSpPr>
              <p:cNvPr id="20" name="TextBox 19">
                <a:extLst>
                  <a:ext uri="{FF2B5EF4-FFF2-40B4-BE49-F238E27FC236}">
                    <a16:creationId xmlns:a16="http://schemas.microsoft.com/office/drawing/2014/main" id="{E9113EB2-4132-9102-3749-332E869E40B0}"/>
                  </a:ext>
                </a:extLst>
              </p:cNvPr>
              <p:cNvSpPr txBox="1">
                <a:spLocks noRot="1" noChangeAspect="1" noMove="1" noResize="1" noEditPoints="1" noAdjustHandles="1" noChangeArrowheads="1" noChangeShapeType="1" noTextEdit="1"/>
              </p:cNvSpPr>
              <p:nvPr/>
            </p:nvSpPr>
            <p:spPr>
              <a:xfrm>
                <a:off x="3459187" y="5931582"/>
                <a:ext cx="621965" cy="369332"/>
              </a:xfrm>
              <a:prstGeom prst="rect">
                <a:avLst/>
              </a:prstGeom>
              <a:blipFill>
                <a:blip r:embed="rId11"/>
                <a:stretch>
                  <a:fillRect l="-10784" r="-11765" b="-655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D5B1415-1458-DBB1-D1A7-E7FD5F663144}"/>
              </a:ext>
            </a:extLst>
          </p:cNvPr>
          <p:cNvSpPr txBox="1"/>
          <p:nvPr/>
        </p:nvSpPr>
        <p:spPr>
          <a:xfrm>
            <a:off x="285699" y="5848655"/>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DD805E0-4914-27CD-547B-675B5D572F5A}"/>
                  </a:ext>
                </a:extLst>
              </p:cNvPr>
              <p:cNvSpPr txBox="1"/>
              <p:nvPr/>
            </p:nvSpPr>
            <p:spPr>
              <a:xfrm>
                <a:off x="4242808" y="5918937"/>
                <a:ext cx="17429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50"/>
                          </a:solidFill>
                          <a:latin typeface="Cambria Math" panose="02040503050406030204" pitchFamily="18" charset="0"/>
                        </a:rPr>
                        <m:t>=10001110</m:t>
                      </m:r>
                    </m:oMath>
                  </m:oMathPara>
                </a14:m>
                <a:endParaRPr lang="en-US" sz="2400" dirty="0">
                  <a:solidFill>
                    <a:srgbClr val="00B050"/>
                  </a:solidFill>
                </a:endParaRPr>
              </a:p>
            </p:txBody>
          </p:sp>
        </mc:Choice>
        <mc:Fallback xmlns="">
          <p:sp>
            <p:nvSpPr>
              <p:cNvPr id="22" name="TextBox 21">
                <a:extLst>
                  <a:ext uri="{FF2B5EF4-FFF2-40B4-BE49-F238E27FC236}">
                    <a16:creationId xmlns:a16="http://schemas.microsoft.com/office/drawing/2014/main" id="{6DD805E0-4914-27CD-547B-675B5D572F5A}"/>
                  </a:ext>
                </a:extLst>
              </p:cNvPr>
              <p:cNvSpPr txBox="1">
                <a:spLocks noRot="1" noChangeAspect="1" noMove="1" noResize="1" noEditPoints="1" noAdjustHandles="1" noChangeArrowheads="1" noChangeShapeType="1" noTextEdit="1"/>
              </p:cNvSpPr>
              <p:nvPr/>
            </p:nvSpPr>
            <p:spPr>
              <a:xfrm>
                <a:off x="4242808" y="5918937"/>
                <a:ext cx="1742978" cy="369332"/>
              </a:xfrm>
              <a:prstGeom prst="rect">
                <a:avLst/>
              </a:prstGeom>
              <a:blipFill>
                <a:blip r:embed="rId12"/>
                <a:stretch>
                  <a:fillRect l="-1399" r="-3846"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4AB8A20-6E78-6957-F160-930C23AF6960}"/>
                  </a:ext>
                </a:extLst>
              </p:cNvPr>
              <p:cNvSpPr txBox="1"/>
              <p:nvPr/>
            </p:nvSpPr>
            <p:spPr>
              <a:xfrm>
                <a:off x="3497941" y="6368840"/>
                <a:ext cx="6219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𝟑𝟑𝟗</m:t>
                      </m:r>
                    </m:oMath>
                  </m:oMathPara>
                </a14:m>
                <a:endParaRPr lang="en-US" sz="2400" b="1" dirty="0"/>
              </a:p>
            </p:txBody>
          </p:sp>
        </mc:Choice>
        <mc:Fallback xmlns="">
          <p:sp>
            <p:nvSpPr>
              <p:cNvPr id="23" name="TextBox 22">
                <a:extLst>
                  <a:ext uri="{FF2B5EF4-FFF2-40B4-BE49-F238E27FC236}">
                    <a16:creationId xmlns:a16="http://schemas.microsoft.com/office/drawing/2014/main" id="{24AB8A20-6E78-6957-F160-930C23AF6960}"/>
                  </a:ext>
                </a:extLst>
              </p:cNvPr>
              <p:cNvSpPr txBox="1">
                <a:spLocks noRot="1" noChangeAspect="1" noMove="1" noResize="1" noEditPoints="1" noAdjustHandles="1" noChangeArrowheads="1" noChangeShapeType="1" noTextEdit="1"/>
              </p:cNvSpPr>
              <p:nvPr/>
            </p:nvSpPr>
            <p:spPr>
              <a:xfrm>
                <a:off x="3497941" y="6368840"/>
                <a:ext cx="621965" cy="369332"/>
              </a:xfrm>
              <a:prstGeom prst="rect">
                <a:avLst/>
              </a:prstGeom>
              <a:blipFill>
                <a:blip r:embed="rId13"/>
                <a:stretch>
                  <a:fillRect l="-11765" r="-1078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C54EA86-DFD5-AEAC-AB09-156BA69402D9}"/>
                  </a:ext>
                </a:extLst>
              </p:cNvPr>
              <p:cNvSpPr txBox="1"/>
              <p:nvPr/>
            </p:nvSpPr>
            <p:spPr>
              <a:xfrm>
                <a:off x="4242808" y="6351847"/>
                <a:ext cx="19128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50"/>
                          </a:solidFill>
                          <a:latin typeface="Cambria Math" panose="02040503050406030204" pitchFamily="18" charset="0"/>
                        </a:rPr>
                        <m:t>=101010011</m:t>
                      </m:r>
                    </m:oMath>
                  </m:oMathPara>
                </a14:m>
                <a:endParaRPr lang="en-US" sz="2400" dirty="0">
                  <a:solidFill>
                    <a:srgbClr val="00B050"/>
                  </a:solidFill>
                </a:endParaRPr>
              </a:p>
            </p:txBody>
          </p:sp>
        </mc:Choice>
        <mc:Fallback xmlns="">
          <p:sp>
            <p:nvSpPr>
              <p:cNvPr id="24" name="TextBox 23">
                <a:extLst>
                  <a:ext uri="{FF2B5EF4-FFF2-40B4-BE49-F238E27FC236}">
                    <a16:creationId xmlns:a16="http://schemas.microsoft.com/office/drawing/2014/main" id="{0C54EA86-DFD5-AEAC-AB09-156BA69402D9}"/>
                  </a:ext>
                </a:extLst>
              </p:cNvPr>
              <p:cNvSpPr txBox="1">
                <a:spLocks noRot="1" noChangeAspect="1" noMove="1" noResize="1" noEditPoints="1" noAdjustHandles="1" noChangeArrowheads="1" noChangeShapeType="1" noTextEdit="1"/>
              </p:cNvSpPr>
              <p:nvPr/>
            </p:nvSpPr>
            <p:spPr>
              <a:xfrm>
                <a:off x="4242808" y="6351847"/>
                <a:ext cx="1912895" cy="369332"/>
              </a:xfrm>
              <a:prstGeom prst="rect">
                <a:avLst/>
              </a:prstGeom>
              <a:blipFill>
                <a:blip r:embed="rId14"/>
                <a:stretch>
                  <a:fillRect l="-1274" r="-3503" b="-491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83A0A0C-2273-2531-B2E9-7F4D57474DD7}"/>
              </a:ext>
            </a:extLst>
          </p:cNvPr>
          <p:cNvSpPr txBox="1"/>
          <p:nvPr/>
        </p:nvSpPr>
        <p:spPr>
          <a:xfrm>
            <a:off x="3808923" y="53915"/>
            <a:ext cx="4951997" cy="523220"/>
          </a:xfrm>
          <a:prstGeom prst="rect">
            <a:avLst/>
          </a:prstGeom>
          <a:solidFill>
            <a:schemeClr val="accent2">
              <a:lumMod val="60000"/>
              <a:lumOff val="40000"/>
            </a:schemeClr>
          </a:solidFill>
        </p:spPr>
        <p:txBody>
          <a:bodyPr wrap="none" rtlCol="0">
            <a:spAutoFit/>
          </a:bodyPr>
          <a:lstStyle/>
          <a:p>
            <a:r>
              <a:rPr lang="en-US" sz="2800" b="1" dirty="0">
                <a:solidFill>
                  <a:srgbClr val="002060"/>
                </a:solidFill>
                <a:latin typeface="Amasis MT Pro" panose="02040504050005020304" pitchFamily="18" charset="0"/>
              </a:rPr>
              <a:t>Successive Division Method</a:t>
            </a:r>
          </a:p>
        </p:txBody>
      </p:sp>
    </p:spTree>
    <p:extLst>
      <p:ext uri="{BB962C8B-B14F-4D97-AF65-F5344CB8AC3E}">
        <p14:creationId xmlns:p14="http://schemas.microsoft.com/office/powerpoint/2010/main" val="16835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randombar(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randombar(horizontal)">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5" grpId="0"/>
      <p:bldP spid="19" grpId="0" animBg="1"/>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nary To Decimal &amp; Decimal To Binary Conversion With an Example">
            <a:extLst>
              <a:ext uri="{FF2B5EF4-FFF2-40B4-BE49-F238E27FC236}">
                <a16:creationId xmlns:a16="http://schemas.microsoft.com/office/drawing/2014/main" id="{CE7567F2-4CAC-D6C9-77E2-139A34AF4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826" y="368556"/>
            <a:ext cx="5467350" cy="15906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92A340-B616-FAAD-A8F1-C6E0237C426C}"/>
                  </a:ext>
                </a:extLst>
              </p:cNvPr>
              <p:cNvSpPr txBox="1"/>
              <p:nvPr/>
            </p:nvSpPr>
            <p:spPr>
              <a:xfrm>
                <a:off x="1117061" y="2308918"/>
                <a:ext cx="6556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𝟕𝟓</m:t>
                      </m:r>
                    </m:oMath>
                  </m:oMathPara>
                </a14:m>
                <a:endParaRPr lang="en-US" sz="3600" b="1" dirty="0"/>
              </a:p>
            </p:txBody>
          </p:sp>
        </mc:Choice>
        <mc:Fallback xmlns="">
          <p:sp>
            <p:nvSpPr>
              <p:cNvPr id="2" name="TextBox 1">
                <a:extLst>
                  <a:ext uri="{FF2B5EF4-FFF2-40B4-BE49-F238E27FC236}">
                    <a16:creationId xmlns:a16="http://schemas.microsoft.com/office/drawing/2014/main" id="{1D92A340-B616-FAAD-A8F1-C6E0237C426C}"/>
                  </a:ext>
                </a:extLst>
              </p:cNvPr>
              <p:cNvSpPr txBox="1">
                <a:spLocks noRot="1" noChangeAspect="1" noMove="1" noResize="1" noEditPoints="1" noAdjustHandles="1" noChangeArrowheads="1" noChangeShapeType="1" noTextEdit="1"/>
              </p:cNvSpPr>
              <p:nvPr/>
            </p:nvSpPr>
            <p:spPr>
              <a:xfrm>
                <a:off x="1117061" y="2308918"/>
                <a:ext cx="655628" cy="553998"/>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E2ED655-51D8-5281-6EE8-B18226F1E3B3}"/>
              </a:ext>
            </a:extLst>
          </p:cNvPr>
          <p:cNvSpPr txBox="1"/>
          <p:nvPr/>
        </p:nvSpPr>
        <p:spPr>
          <a:xfrm>
            <a:off x="482913" y="1623039"/>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47425D-05C5-8D2C-361B-60507BC08359}"/>
                  </a:ext>
                </a:extLst>
              </p:cNvPr>
              <p:cNvSpPr txBox="1"/>
              <p:nvPr/>
            </p:nvSpPr>
            <p:spPr>
              <a:xfrm>
                <a:off x="1852839" y="2339695"/>
                <a:ext cx="31168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=64+8+2+1</m:t>
                      </m:r>
                    </m:oMath>
                  </m:oMathPara>
                </a14:m>
                <a:endParaRPr lang="en-US" sz="3200" dirty="0"/>
              </a:p>
            </p:txBody>
          </p:sp>
        </mc:Choice>
        <mc:Fallback xmlns="">
          <p:sp>
            <p:nvSpPr>
              <p:cNvPr id="4" name="TextBox 3">
                <a:extLst>
                  <a:ext uri="{FF2B5EF4-FFF2-40B4-BE49-F238E27FC236}">
                    <a16:creationId xmlns:a16="http://schemas.microsoft.com/office/drawing/2014/main" id="{4247425D-05C5-8D2C-361B-60507BC08359}"/>
                  </a:ext>
                </a:extLst>
              </p:cNvPr>
              <p:cNvSpPr txBox="1">
                <a:spLocks noRot="1" noChangeAspect="1" noMove="1" noResize="1" noEditPoints="1" noAdjustHandles="1" noChangeArrowheads="1" noChangeShapeType="1" noTextEdit="1"/>
              </p:cNvSpPr>
              <p:nvPr/>
            </p:nvSpPr>
            <p:spPr>
              <a:xfrm>
                <a:off x="1852839" y="2339695"/>
                <a:ext cx="3116879" cy="492443"/>
              </a:xfrm>
              <a:prstGeom prst="rect">
                <a:avLst/>
              </a:prstGeom>
              <a:blipFill>
                <a:blip r:embed="rId4"/>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B39321B3-D883-47C3-43FD-144BE0163EBA}"/>
              </a:ext>
            </a:extLst>
          </p:cNvPr>
          <p:cNvCxnSpPr/>
          <p:nvPr/>
        </p:nvCxnSpPr>
        <p:spPr>
          <a:xfrm>
            <a:off x="6988629" y="1959231"/>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00666A-DB84-B693-EAC0-E5180EDB4FDC}"/>
                  </a:ext>
                </a:extLst>
              </p:cNvPr>
              <p:cNvSpPr txBox="1"/>
              <p:nvPr/>
            </p:nvSpPr>
            <p:spPr>
              <a:xfrm>
                <a:off x="6096000" y="4012694"/>
                <a:ext cx="1554913"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75−64=11</m:t>
                      </m:r>
                    </m:oMath>
                  </m:oMathPara>
                </a14:m>
                <a:endParaRPr lang="en-US" sz="2000" dirty="0"/>
              </a:p>
            </p:txBody>
          </p:sp>
        </mc:Choice>
        <mc:Fallback xmlns="">
          <p:sp>
            <p:nvSpPr>
              <p:cNvPr id="7" name="TextBox 6">
                <a:extLst>
                  <a:ext uri="{FF2B5EF4-FFF2-40B4-BE49-F238E27FC236}">
                    <a16:creationId xmlns:a16="http://schemas.microsoft.com/office/drawing/2014/main" id="{6200666A-DB84-B693-EAC0-E5180EDB4FDC}"/>
                  </a:ext>
                </a:extLst>
              </p:cNvPr>
              <p:cNvSpPr txBox="1">
                <a:spLocks noRot="1" noChangeAspect="1" noMove="1" noResize="1" noEditPoints="1" noAdjustHandles="1" noChangeArrowheads="1" noChangeShapeType="1" noTextEdit="1"/>
              </p:cNvSpPr>
              <p:nvPr/>
            </p:nvSpPr>
            <p:spPr>
              <a:xfrm>
                <a:off x="6096000" y="4012694"/>
                <a:ext cx="1554913" cy="307777"/>
              </a:xfrm>
              <a:prstGeom prst="rect">
                <a:avLst/>
              </a:prstGeom>
              <a:blipFill>
                <a:blip r:embed="rId5"/>
                <a:stretch>
                  <a:fillRect l="-3113" r="-2724" b="-3774"/>
                </a:stretch>
              </a:blipFill>
              <a:ln>
                <a:solidFill>
                  <a:srgbClr val="C00000"/>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EA814875-C6B4-5E33-11BA-D6BF55A95D7F}"/>
              </a:ext>
            </a:extLst>
          </p:cNvPr>
          <p:cNvSpPr txBox="1"/>
          <p:nvPr/>
        </p:nvSpPr>
        <p:spPr>
          <a:xfrm>
            <a:off x="6033796" y="2671189"/>
            <a:ext cx="1909664" cy="923330"/>
          </a:xfrm>
          <a:prstGeom prst="rect">
            <a:avLst/>
          </a:prstGeom>
          <a:noFill/>
        </p:spPr>
        <p:txBody>
          <a:bodyPr wrap="square" rtlCol="0">
            <a:spAutoFit/>
          </a:bodyPr>
          <a:lstStyle/>
          <a:p>
            <a:r>
              <a:rPr lang="en-US" dirty="0">
                <a:latin typeface="Amasis MT Pro" panose="02040504050005020304" pitchFamily="18" charset="0"/>
              </a:rPr>
              <a:t>Highest base 2 number, that is less than 75 is 64:</a:t>
            </a:r>
          </a:p>
        </p:txBody>
      </p:sp>
      <p:cxnSp>
        <p:nvCxnSpPr>
          <p:cNvPr id="9" name="Straight Arrow Connector 8">
            <a:extLst>
              <a:ext uri="{FF2B5EF4-FFF2-40B4-BE49-F238E27FC236}">
                <a16:creationId xmlns:a16="http://schemas.microsoft.com/office/drawing/2014/main" id="{5E3AC0B2-0DE5-D8BA-B5CF-E842EF2495B1}"/>
              </a:ext>
            </a:extLst>
          </p:cNvPr>
          <p:cNvCxnSpPr/>
          <p:nvPr/>
        </p:nvCxnSpPr>
        <p:spPr>
          <a:xfrm>
            <a:off x="8794290" y="1959231"/>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085A55D-B70B-4793-8B7C-779F34B8D610}"/>
              </a:ext>
            </a:extLst>
          </p:cNvPr>
          <p:cNvSpPr txBox="1"/>
          <p:nvPr/>
        </p:nvSpPr>
        <p:spPr>
          <a:xfrm>
            <a:off x="8159502" y="2671189"/>
            <a:ext cx="1600318" cy="1200329"/>
          </a:xfrm>
          <a:prstGeom prst="rect">
            <a:avLst/>
          </a:prstGeom>
          <a:noFill/>
        </p:spPr>
        <p:txBody>
          <a:bodyPr wrap="square" rtlCol="0">
            <a:spAutoFit/>
          </a:bodyPr>
          <a:lstStyle/>
          <a:p>
            <a:r>
              <a:rPr lang="en-US" dirty="0">
                <a:latin typeface="Amasis MT Pro" panose="02040504050005020304" pitchFamily="18" charset="0"/>
              </a:rPr>
              <a:t>Highest base 2 number, that is less than 11 is 8:</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1616A33-D2DC-C163-D1D4-4A58CE8F42C7}"/>
                  </a:ext>
                </a:extLst>
              </p:cNvPr>
              <p:cNvSpPr txBox="1"/>
              <p:nvPr/>
            </p:nvSpPr>
            <p:spPr>
              <a:xfrm>
                <a:off x="8159501" y="4012695"/>
                <a:ext cx="1269578"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11−8=3</m:t>
                      </m:r>
                    </m:oMath>
                  </m:oMathPara>
                </a14:m>
                <a:endParaRPr lang="en-US" sz="2000" dirty="0"/>
              </a:p>
            </p:txBody>
          </p:sp>
        </mc:Choice>
        <mc:Fallback xmlns="">
          <p:sp>
            <p:nvSpPr>
              <p:cNvPr id="11" name="TextBox 10">
                <a:extLst>
                  <a:ext uri="{FF2B5EF4-FFF2-40B4-BE49-F238E27FC236}">
                    <a16:creationId xmlns:a16="http://schemas.microsoft.com/office/drawing/2014/main" id="{91616A33-D2DC-C163-D1D4-4A58CE8F42C7}"/>
                  </a:ext>
                </a:extLst>
              </p:cNvPr>
              <p:cNvSpPr txBox="1">
                <a:spLocks noRot="1" noChangeAspect="1" noMove="1" noResize="1" noEditPoints="1" noAdjustHandles="1" noChangeArrowheads="1" noChangeShapeType="1" noTextEdit="1"/>
              </p:cNvSpPr>
              <p:nvPr/>
            </p:nvSpPr>
            <p:spPr>
              <a:xfrm>
                <a:off x="8159501" y="4012695"/>
                <a:ext cx="1269578" cy="307777"/>
              </a:xfrm>
              <a:prstGeom prst="rect">
                <a:avLst/>
              </a:prstGeom>
              <a:blipFill>
                <a:blip r:embed="rId6"/>
                <a:stretch>
                  <a:fillRect l="-3810" r="-3333" b="-3774"/>
                </a:stretch>
              </a:blipFill>
              <a:ln>
                <a:solidFill>
                  <a:srgbClr val="C00000"/>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9EE337F3-73C9-7AAE-85D0-26B06C59A203}"/>
              </a:ext>
            </a:extLst>
          </p:cNvPr>
          <p:cNvCxnSpPr/>
          <p:nvPr/>
        </p:nvCxnSpPr>
        <p:spPr>
          <a:xfrm>
            <a:off x="10027297" y="1942105"/>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70B994-5BEB-F5E0-FCCC-D69DB73F8E8D}"/>
                  </a:ext>
                </a:extLst>
              </p:cNvPr>
              <p:cNvSpPr txBox="1"/>
              <p:nvPr/>
            </p:nvSpPr>
            <p:spPr>
              <a:xfrm>
                <a:off x="9759820" y="4012694"/>
                <a:ext cx="1126912"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3−2=1</m:t>
                      </m:r>
                    </m:oMath>
                  </m:oMathPara>
                </a14:m>
                <a:endParaRPr lang="en-US" sz="2000" dirty="0"/>
              </a:p>
            </p:txBody>
          </p:sp>
        </mc:Choice>
        <mc:Fallback xmlns="">
          <p:sp>
            <p:nvSpPr>
              <p:cNvPr id="13" name="TextBox 12">
                <a:extLst>
                  <a:ext uri="{FF2B5EF4-FFF2-40B4-BE49-F238E27FC236}">
                    <a16:creationId xmlns:a16="http://schemas.microsoft.com/office/drawing/2014/main" id="{7570B994-5BEB-F5E0-FCCC-D69DB73F8E8D}"/>
                  </a:ext>
                </a:extLst>
              </p:cNvPr>
              <p:cNvSpPr txBox="1">
                <a:spLocks noRot="1" noChangeAspect="1" noMove="1" noResize="1" noEditPoints="1" noAdjustHandles="1" noChangeArrowheads="1" noChangeShapeType="1" noTextEdit="1"/>
              </p:cNvSpPr>
              <p:nvPr/>
            </p:nvSpPr>
            <p:spPr>
              <a:xfrm>
                <a:off x="9759820" y="4012694"/>
                <a:ext cx="1126912" cy="307777"/>
              </a:xfrm>
              <a:prstGeom prst="rect">
                <a:avLst/>
              </a:prstGeom>
              <a:blipFill>
                <a:blip r:embed="rId7"/>
                <a:stretch>
                  <a:fillRect l="-4278" r="-4278" b="-3774"/>
                </a:stretch>
              </a:blipFill>
              <a:ln>
                <a:solidFill>
                  <a:srgbClr val="C00000"/>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D5B08F9-93B0-E522-98F2-6B1134D953F3}"/>
              </a:ext>
            </a:extLst>
          </p:cNvPr>
          <p:cNvCxnSpPr/>
          <p:nvPr/>
        </p:nvCxnSpPr>
        <p:spPr>
          <a:xfrm>
            <a:off x="10618237" y="1960994"/>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1ACA0F0-9961-C6EB-8789-38637B020A89}"/>
                  </a:ext>
                </a:extLst>
              </p:cNvPr>
              <p:cNvSpPr txBox="1"/>
              <p:nvPr/>
            </p:nvSpPr>
            <p:spPr>
              <a:xfrm>
                <a:off x="10518049" y="2785523"/>
                <a:ext cx="200376"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p:txBody>
          </p:sp>
        </mc:Choice>
        <mc:Fallback xmlns="">
          <p:sp>
            <p:nvSpPr>
              <p:cNvPr id="15" name="TextBox 14">
                <a:extLst>
                  <a:ext uri="{FF2B5EF4-FFF2-40B4-BE49-F238E27FC236}">
                    <a16:creationId xmlns:a16="http://schemas.microsoft.com/office/drawing/2014/main" id="{D1ACA0F0-9961-C6EB-8789-38637B020A89}"/>
                  </a:ext>
                </a:extLst>
              </p:cNvPr>
              <p:cNvSpPr txBox="1">
                <a:spLocks noRot="1" noChangeAspect="1" noMove="1" noResize="1" noEditPoints="1" noAdjustHandles="1" noChangeArrowheads="1" noChangeShapeType="1" noTextEdit="1"/>
              </p:cNvSpPr>
              <p:nvPr/>
            </p:nvSpPr>
            <p:spPr>
              <a:xfrm>
                <a:off x="10518049" y="2785523"/>
                <a:ext cx="200376" cy="307777"/>
              </a:xfrm>
              <a:prstGeom prst="rect">
                <a:avLst/>
              </a:prstGeom>
              <a:blipFill>
                <a:blip r:embed="rId8"/>
                <a:stretch>
                  <a:fillRect l="-22857" r="-25714" b="-3846"/>
                </a:stretch>
              </a:blipFill>
              <a:ln>
                <a:solidFill>
                  <a:srgbClr val="C00000"/>
                </a:solidFill>
              </a:ln>
            </p:spPr>
            <p:txBody>
              <a:bodyPr/>
              <a:lstStyle/>
              <a:p>
                <a:r>
                  <a:rPr lang="en-US">
                    <a:noFill/>
                  </a:rPr>
                  <a:t> </a:t>
                </a:r>
              </a:p>
            </p:txBody>
          </p:sp>
        </mc:Fallback>
      </mc:AlternateContent>
      <p:sp>
        <p:nvSpPr>
          <p:cNvPr id="16" name="Right Brace 15">
            <a:extLst>
              <a:ext uri="{FF2B5EF4-FFF2-40B4-BE49-F238E27FC236}">
                <a16:creationId xmlns:a16="http://schemas.microsoft.com/office/drawing/2014/main" id="{E645A2B2-E1AE-E08E-088E-F01B8A79B7BA}"/>
              </a:ext>
            </a:extLst>
          </p:cNvPr>
          <p:cNvSpPr/>
          <p:nvPr/>
        </p:nvSpPr>
        <p:spPr>
          <a:xfrm rot="5400000">
            <a:off x="8501212" y="2858795"/>
            <a:ext cx="786736" cy="4236098"/>
          </a:xfrm>
          <a:prstGeom prst="rightBrace">
            <a:avLst>
              <a:gd name="adj1" fmla="val 21567"/>
              <a:gd name="adj2" fmla="val 5127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36D147-A0A0-A357-274D-3A85B3CF675E}"/>
                  </a:ext>
                </a:extLst>
              </p:cNvPr>
              <p:cNvSpPr txBox="1"/>
              <p:nvPr/>
            </p:nvSpPr>
            <p:spPr>
              <a:xfrm>
                <a:off x="6898058" y="5551810"/>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17" name="TextBox 16">
                <a:extLst>
                  <a:ext uri="{FF2B5EF4-FFF2-40B4-BE49-F238E27FC236}">
                    <a16:creationId xmlns:a16="http://schemas.microsoft.com/office/drawing/2014/main" id="{3136D147-A0A0-A357-274D-3A85B3CF675E}"/>
                  </a:ext>
                </a:extLst>
              </p:cNvPr>
              <p:cNvSpPr txBox="1">
                <a:spLocks noRot="1" noChangeAspect="1" noMove="1" noResize="1" noEditPoints="1" noAdjustHandles="1" noChangeArrowheads="1" noChangeShapeType="1" noTextEdit="1"/>
              </p:cNvSpPr>
              <p:nvPr/>
            </p:nvSpPr>
            <p:spPr>
              <a:xfrm>
                <a:off x="6898058" y="5551810"/>
                <a:ext cx="181139" cy="276999"/>
              </a:xfrm>
              <a:prstGeom prst="rect">
                <a:avLst/>
              </a:prstGeom>
              <a:blipFill>
                <a:blip r:embed="rId9"/>
                <a:stretch>
                  <a:fillRect l="-34483" r="-3103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ABA8A17-23A8-792B-5032-790C49237906}"/>
                  </a:ext>
                </a:extLst>
              </p:cNvPr>
              <p:cNvSpPr txBox="1"/>
              <p:nvPr/>
            </p:nvSpPr>
            <p:spPr>
              <a:xfrm>
                <a:off x="7560343" y="5551810"/>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3ABA8A17-23A8-792B-5032-790C49237906}"/>
                  </a:ext>
                </a:extLst>
              </p:cNvPr>
              <p:cNvSpPr txBox="1">
                <a:spLocks noRot="1" noChangeAspect="1" noMove="1" noResize="1" noEditPoints="1" noAdjustHandles="1" noChangeArrowheads="1" noChangeShapeType="1" noTextEdit="1"/>
              </p:cNvSpPr>
              <p:nvPr/>
            </p:nvSpPr>
            <p:spPr>
              <a:xfrm>
                <a:off x="7560343" y="5551810"/>
                <a:ext cx="181139" cy="276999"/>
              </a:xfrm>
              <a:prstGeom prst="rect">
                <a:avLst/>
              </a:prstGeom>
              <a:blipFill>
                <a:blip r:embed="rId10"/>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6F8835F-AD77-754E-DCFD-DDA92B3B07D7}"/>
                  </a:ext>
                </a:extLst>
              </p:cNvPr>
              <p:cNvSpPr txBox="1"/>
              <p:nvPr/>
            </p:nvSpPr>
            <p:spPr>
              <a:xfrm>
                <a:off x="8132058"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9" name="TextBox 18">
                <a:extLst>
                  <a:ext uri="{FF2B5EF4-FFF2-40B4-BE49-F238E27FC236}">
                    <a16:creationId xmlns:a16="http://schemas.microsoft.com/office/drawing/2014/main" id="{A6F8835F-AD77-754E-DCFD-DDA92B3B07D7}"/>
                  </a:ext>
                </a:extLst>
              </p:cNvPr>
              <p:cNvSpPr txBox="1">
                <a:spLocks noRot="1" noChangeAspect="1" noMove="1" noResize="1" noEditPoints="1" noAdjustHandles="1" noChangeArrowheads="1" noChangeShapeType="1" noTextEdit="1"/>
              </p:cNvSpPr>
              <p:nvPr/>
            </p:nvSpPr>
            <p:spPr>
              <a:xfrm>
                <a:off x="8132058" y="5551809"/>
                <a:ext cx="181139" cy="276999"/>
              </a:xfrm>
              <a:prstGeom prst="rect">
                <a:avLst/>
              </a:prstGeom>
              <a:blipFill>
                <a:blip r:embed="rId11"/>
                <a:stretch>
                  <a:fillRect l="-33333" r="-2666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8258B3-7746-3292-250A-9E3573B0210D}"/>
                  </a:ext>
                </a:extLst>
              </p:cNvPr>
              <p:cNvSpPr txBox="1"/>
              <p:nvPr/>
            </p:nvSpPr>
            <p:spPr>
              <a:xfrm>
                <a:off x="9338509"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20" name="TextBox 19">
                <a:extLst>
                  <a:ext uri="{FF2B5EF4-FFF2-40B4-BE49-F238E27FC236}">
                    <a16:creationId xmlns:a16="http://schemas.microsoft.com/office/drawing/2014/main" id="{148258B3-7746-3292-250A-9E3573B0210D}"/>
                  </a:ext>
                </a:extLst>
              </p:cNvPr>
              <p:cNvSpPr txBox="1">
                <a:spLocks noRot="1" noChangeAspect="1" noMove="1" noResize="1" noEditPoints="1" noAdjustHandles="1" noChangeArrowheads="1" noChangeShapeType="1" noTextEdit="1"/>
              </p:cNvSpPr>
              <p:nvPr/>
            </p:nvSpPr>
            <p:spPr>
              <a:xfrm>
                <a:off x="9338509" y="5551809"/>
                <a:ext cx="181139" cy="276999"/>
              </a:xfrm>
              <a:prstGeom prst="rect">
                <a:avLst/>
              </a:prstGeom>
              <a:blipFill>
                <a:blip r:embed="rId12"/>
                <a:stretch>
                  <a:fillRect l="-33333" r="-2666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A6828F-1BC2-E7B7-C12B-81B2F9E98883}"/>
                  </a:ext>
                </a:extLst>
              </p:cNvPr>
              <p:cNvSpPr txBox="1"/>
              <p:nvPr/>
            </p:nvSpPr>
            <p:spPr>
              <a:xfrm>
                <a:off x="8713441"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1" name="TextBox 20">
                <a:extLst>
                  <a:ext uri="{FF2B5EF4-FFF2-40B4-BE49-F238E27FC236}">
                    <a16:creationId xmlns:a16="http://schemas.microsoft.com/office/drawing/2014/main" id="{B9A6828F-1BC2-E7B7-C12B-81B2F9E98883}"/>
                  </a:ext>
                </a:extLst>
              </p:cNvPr>
              <p:cNvSpPr txBox="1">
                <a:spLocks noRot="1" noChangeAspect="1" noMove="1" noResize="1" noEditPoints="1" noAdjustHandles="1" noChangeArrowheads="1" noChangeShapeType="1" noTextEdit="1"/>
              </p:cNvSpPr>
              <p:nvPr/>
            </p:nvSpPr>
            <p:spPr>
              <a:xfrm>
                <a:off x="8713441" y="5551809"/>
                <a:ext cx="181139" cy="276999"/>
              </a:xfrm>
              <a:prstGeom prst="rect">
                <a:avLst/>
              </a:prstGeom>
              <a:blipFill>
                <a:blip r:embed="rId13"/>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B6949D-F407-0EA9-4966-8C3B1D9E273B}"/>
                  </a:ext>
                </a:extLst>
              </p:cNvPr>
              <p:cNvSpPr txBox="1"/>
              <p:nvPr/>
            </p:nvSpPr>
            <p:spPr>
              <a:xfrm>
                <a:off x="9936728"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2" name="TextBox 21">
                <a:extLst>
                  <a:ext uri="{FF2B5EF4-FFF2-40B4-BE49-F238E27FC236}">
                    <a16:creationId xmlns:a16="http://schemas.microsoft.com/office/drawing/2014/main" id="{E8B6949D-F407-0EA9-4966-8C3B1D9E273B}"/>
                  </a:ext>
                </a:extLst>
              </p:cNvPr>
              <p:cNvSpPr txBox="1">
                <a:spLocks noRot="1" noChangeAspect="1" noMove="1" noResize="1" noEditPoints="1" noAdjustHandles="1" noChangeArrowheads="1" noChangeShapeType="1" noTextEdit="1"/>
              </p:cNvSpPr>
              <p:nvPr/>
            </p:nvSpPr>
            <p:spPr>
              <a:xfrm>
                <a:off x="9936728" y="5551809"/>
                <a:ext cx="181139" cy="276999"/>
              </a:xfrm>
              <a:prstGeom prst="rect">
                <a:avLst/>
              </a:prstGeom>
              <a:blipFill>
                <a:blip r:embed="rId14"/>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FE28894-4CF8-0263-AAF0-AC7C897D0A80}"/>
                  </a:ext>
                </a:extLst>
              </p:cNvPr>
              <p:cNvSpPr txBox="1"/>
              <p:nvPr/>
            </p:nvSpPr>
            <p:spPr>
              <a:xfrm>
                <a:off x="10618237" y="5551808"/>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3" name="TextBox 22">
                <a:extLst>
                  <a:ext uri="{FF2B5EF4-FFF2-40B4-BE49-F238E27FC236}">
                    <a16:creationId xmlns:a16="http://schemas.microsoft.com/office/drawing/2014/main" id="{2FE28894-4CF8-0263-AAF0-AC7C897D0A80}"/>
                  </a:ext>
                </a:extLst>
              </p:cNvPr>
              <p:cNvSpPr txBox="1">
                <a:spLocks noRot="1" noChangeAspect="1" noMove="1" noResize="1" noEditPoints="1" noAdjustHandles="1" noChangeArrowheads="1" noChangeShapeType="1" noTextEdit="1"/>
              </p:cNvSpPr>
              <p:nvPr/>
            </p:nvSpPr>
            <p:spPr>
              <a:xfrm>
                <a:off x="10618237" y="5551808"/>
                <a:ext cx="181139" cy="276999"/>
              </a:xfrm>
              <a:prstGeom prst="rect">
                <a:avLst/>
              </a:prstGeom>
              <a:blipFill>
                <a:blip r:embed="rId15"/>
                <a:stretch>
                  <a:fillRect l="-33333" r="-26667" b="-6667"/>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BC818586-F41C-8A42-FEC0-B8A26F1FBE74}"/>
              </a:ext>
            </a:extLst>
          </p:cNvPr>
          <p:cNvSpPr/>
          <p:nvPr/>
        </p:nvSpPr>
        <p:spPr>
          <a:xfrm>
            <a:off x="6320139" y="5463075"/>
            <a:ext cx="4786604" cy="44460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DAE04A-AF1B-92D0-2A46-BD27DDA9364E}"/>
              </a:ext>
            </a:extLst>
          </p:cNvPr>
          <p:cNvSpPr/>
          <p:nvPr/>
        </p:nvSpPr>
        <p:spPr>
          <a:xfrm>
            <a:off x="6680718" y="1388107"/>
            <a:ext cx="4206014" cy="50297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715DDF-468D-7F6F-D6C5-2A7D81B0EA7D}"/>
                  </a:ext>
                </a:extLst>
              </p:cNvPr>
              <p:cNvSpPr txBox="1"/>
              <p:nvPr/>
            </p:nvSpPr>
            <p:spPr>
              <a:xfrm>
                <a:off x="1305268" y="4700452"/>
                <a:ext cx="7261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𝟏𝟒𝟐</m:t>
                      </m:r>
                    </m:oMath>
                  </m:oMathPara>
                </a14:m>
                <a:endParaRPr lang="en-US" sz="2800" b="1" dirty="0"/>
              </a:p>
            </p:txBody>
          </p:sp>
        </mc:Choice>
        <mc:Fallback xmlns="">
          <p:sp>
            <p:nvSpPr>
              <p:cNvPr id="26" name="TextBox 25">
                <a:extLst>
                  <a:ext uri="{FF2B5EF4-FFF2-40B4-BE49-F238E27FC236}">
                    <a16:creationId xmlns:a16="http://schemas.microsoft.com/office/drawing/2014/main" id="{51715DDF-468D-7F6F-D6C5-2A7D81B0EA7D}"/>
                  </a:ext>
                </a:extLst>
              </p:cNvPr>
              <p:cNvSpPr txBox="1">
                <a:spLocks noRot="1" noChangeAspect="1" noMove="1" noResize="1" noEditPoints="1" noAdjustHandles="1" noChangeArrowheads="1" noChangeShapeType="1" noTextEdit="1"/>
              </p:cNvSpPr>
              <p:nvPr/>
            </p:nvSpPr>
            <p:spPr>
              <a:xfrm>
                <a:off x="1305268" y="4700452"/>
                <a:ext cx="726161" cy="430887"/>
              </a:xfrm>
              <a:prstGeom prst="rect">
                <a:avLst/>
              </a:prstGeom>
              <a:blipFill>
                <a:blip r:embed="rId1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E9D11A30-37AF-C793-4055-22F1DBAED5C4}"/>
              </a:ext>
            </a:extLst>
          </p:cNvPr>
          <p:cNvSpPr txBox="1"/>
          <p:nvPr/>
        </p:nvSpPr>
        <p:spPr>
          <a:xfrm>
            <a:off x="590969" y="4151172"/>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A7BAA9-4231-45D9-554E-C8F5DEDEEC51}"/>
                  </a:ext>
                </a:extLst>
              </p:cNvPr>
              <p:cNvSpPr txBox="1"/>
              <p:nvPr/>
            </p:nvSpPr>
            <p:spPr>
              <a:xfrm>
                <a:off x="2169791" y="4700452"/>
                <a:ext cx="20394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=10001110</m:t>
                      </m:r>
                    </m:oMath>
                  </m:oMathPara>
                </a14:m>
                <a:endParaRPr lang="en-US" sz="2800" dirty="0">
                  <a:solidFill>
                    <a:srgbClr val="00B050"/>
                  </a:solidFill>
                </a:endParaRPr>
              </a:p>
            </p:txBody>
          </p:sp>
        </mc:Choice>
        <mc:Fallback xmlns="">
          <p:sp>
            <p:nvSpPr>
              <p:cNvPr id="28" name="TextBox 27">
                <a:extLst>
                  <a:ext uri="{FF2B5EF4-FFF2-40B4-BE49-F238E27FC236}">
                    <a16:creationId xmlns:a16="http://schemas.microsoft.com/office/drawing/2014/main" id="{F7A7BAA9-4231-45D9-554E-C8F5DEDEEC51}"/>
                  </a:ext>
                </a:extLst>
              </p:cNvPr>
              <p:cNvSpPr txBox="1">
                <a:spLocks noRot="1" noChangeAspect="1" noMove="1" noResize="1" noEditPoints="1" noAdjustHandles="1" noChangeArrowheads="1" noChangeShapeType="1" noTextEdit="1"/>
              </p:cNvSpPr>
              <p:nvPr/>
            </p:nvSpPr>
            <p:spPr>
              <a:xfrm>
                <a:off x="2169791" y="4700452"/>
                <a:ext cx="2039404" cy="43088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37C0996-C977-B978-8F9D-D4D866D997C4}"/>
                  </a:ext>
                </a:extLst>
              </p:cNvPr>
              <p:cNvSpPr txBox="1"/>
              <p:nvPr/>
            </p:nvSpPr>
            <p:spPr>
              <a:xfrm>
                <a:off x="1305267" y="5469932"/>
                <a:ext cx="7261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𝟑𝟑𝟗</m:t>
                      </m:r>
                    </m:oMath>
                  </m:oMathPara>
                </a14:m>
                <a:endParaRPr lang="en-US" sz="2800" b="1" dirty="0"/>
              </a:p>
            </p:txBody>
          </p:sp>
        </mc:Choice>
        <mc:Fallback xmlns="">
          <p:sp>
            <p:nvSpPr>
              <p:cNvPr id="29" name="TextBox 28">
                <a:extLst>
                  <a:ext uri="{FF2B5EF4-FFF2-40B4-BE49-F238E27FC236}">
                    <a16:creationId xmlns:a16="http://schemas.microsoft.com/office/drawing/2014/main" id="{237C0996-C977-B978-8F9D-D4D866D997C4}"/>
                  </a:ext>
                </a:extLst>
              </p:cNvPr>
              <p:cNvSpPr txBox="1">
                <a:spLocks noRot="1" noChangeAspect="1" noMove="1" noResize="1" noEditPoints="1" noAdjustHandles="1" noChangeArrowheads="1" noChangeShapeType="1" noTextEdit="1"/>
              </p:cNvSpPr>
              <p:nvPr/>
            </p:nvSpPr>
            <p:spPr>
              <a:xfrm>
                <a:off x="1305267" y="5469932"/>
                <a:ext cx="726161" cy="43088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6E28C5-8BDA-7715-DF3B-99CD9391437E}"/>
                  </a:ext>
                </a:extLst>
              </p:cNvPr>
              <p:cNvSpPr txBox="1"/>
              <p:nvPr/>
            </p:nvSpPr>
            <p:spPr>
              <a:xfrm>
                <a:off x="2169791" y="5439116"/>
                <a:ext cx="22381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=101010011</m:t>
                      </m:r>
                    </m:oMath>
                  </m:oMathPara>
                </a14:m>
                <a:endParaRPr lang="en-US" sz="2800" dirty="0">
                  <a:solidFill>
                    <a:srgbClr val="00B050"/>
                  </a:solidFill>
                </a:endParaRPr>
              </a:p>
            </p:txBody>
          </p:sp>
        </mc:Choice>
        <mc:Fallback xmlns="">
          <p:sp>
            <p:nvSpPr>
              <p:cNvPr id="30" name="TextBox 29">
                <a:extLst>
                  <a:ext uri="{FF2B5EF4-FFF2-40B4-BE49-F238E27FC236}">
                    <a16:creationId xmlns:a16="http://schemas.microsoft.com/office/drawing/2014/main" id="{236E28C5-8BDA-7715-DF3B-99CD9391437E}"/>
                  </a:ext>
                </a:extLst>
              </p:cNvPr>
              <p:cNvSpPr txBox="1">
                <a:spLocks noRot="1" noChangeAspect="1" noMove="1" noResize="1" noEditPoints="1" noAdjustHandles="1" noChangeArrowheads="1" noChangeShapeType="1" noTextEdit="1"/>
              </p:cNvSpPr>
              <p:nvPr/>
            </p:nvSpPr>
            <p:spPr>
              <a:xfrm>
                <a:off x="2169791" y="5439116"/>
                <a:ext cx="2238177" cy="430887"/>
              </a:xfrm>
              <a:prstGeom prst="rect">
                <a:avLst/>
              </a:prstGeom>
              <a:blipFill>
                <a:blip r:embed="rId19"/>
                <a:stretch>
                  <a:fillRect/>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F7063911-FAC6-C4F3-4749-AF9AF6AA0D3A}"/>
              </a:ext>
            </a:extLst>
          </p:cNvPr>
          <p:cNvPicPr>
            <a:picLocks noChangeAspect="1"/>
          </p:cNvPicPr>
          <p:nvPr/>
        </p:nvPicPr>
        <p:blipFill rotWithShape="1">
          <a:blip r:embed="rId20"/>
          <a:srcRect t="19926" b="16263"/>
          <a:stretch/>
        </p:blipFill>
        <p:spPr>
          <a:xfrm>
            <a:off x="0" y="-15521"/>
            <a:ext cx="4597992" cy="1284446"/>
          </a:xfrm>
          <a:prstGeom prst="rect">
            <a:avLst/>
          </a:prstGeom>
          <a:ln>
            <a:noFill/>
          </a:ln>
          <a:effectLst>
            <a:softEdge rad="112500"/>
          </a:effectLst>
        </p:spPr>
      </p:pic>
    </p:spTree>
    <p:extLst>
      <p:ext uri="{BB962C8B-B14F-4D97-AF65-F5344CB8AC3E}">
        <p14:creationId xmlns:p14="http://schemas.microsoft.com/office/powerpoint/2010/main" val="265308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heel(1)">
                                      <p:cBhvr>
                                        <p:cTn id="102" dur="20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randombar(horizontal)">
                                      <p:cBhvr>
                                        <p:cTn id="107" dur="500"/>
                                        <p:tgtEl>
                                          <p:spTgt spid="26"/>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randombar(horizontal)">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5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randombar(horizontal)">
                                      <p:cBhvr>
                                        <p:cTn id="1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10" grpId="0"/>
      <p:bldP spid="11" grpId="0" animBg="1"/>
      <p:bldP spid="13" grpId="0" animBg="1"/>
      <p:bldP spid="15" grpId="0" animBg="1"/>
      <p:bldP spid="16" grpId="0" animBg="1"/>
      <p:bldP spid="17" grpId="0"/>
      <p:bldP spid="18" grpId="0"/>
      <p:bldP spid="19" grpId="0"/>
      <p:bldP spid="20" grpId="0"/>
      <p:bldP spid="21" grpId="0"/>
      <p:bldP spid="22" grpId="0"/>
      <p:bldP spid="23" grpId="0"/>
      <p:bldP spid="24" grpId="0" animBg="1"/>
      <p:bldP spid="25" grpId="0" animBg="1"/>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sis MT Pro" panose="02040504050005020304" pitchFamily="18" charset="0"/>
            </a:endParaRPr>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grpSp>
      <p:sp>
        <p:nvSpPr>
          <p:cNvPr id="2" name="Title 1">
            <a:extLst>
              <a:ext uri="{FF2B5EF4-FFF2-40B4-BE49-F238E27FC236}">
                <a16:creationId xmlns:a16="http://schemas.microsoft.com/office/drawing/2014/main" id="{74C9AA53-7791-47C8-8FC6-54AAE9C9CE5F}"/>
              </a:ext>
            </a:extLst>
          </p:cNvPr>
          <p:cNvSpPr>
            <a:spLocks noGrp="1"/>
          </p:cNvSpPr>
          <p:nvPr>
            <p:ph type="title"/>
          </p:nvPr>
        </p:nvSpPr>
        <p:spPr>
          <a:xfrm>
            <a:off x="1047280" y="759805"/>
            <a:ext cx="10306520" cy="1325563"/>
          </a:xfrm>
        </p:spPr>
        <p:txBody>
          <a:bodyPr>
            <a:normAutofit/>
          </a:bodyPr>
          <a:lstStyle/>
          <a:p>
            <a:r>
              <a:rPr lang="en-US" sz="4000">
                <a:solidFill>
                  <a:srgbClr val="FFFFFF"/>
                </a:solidFill>
                <a:latin typeface="Amasis MT Pro" panose="02040504050005020304" pitchFamily="18" charset="0"/>
              </a:rPr>
              <a:t>What will we learn?</a:t>
            </a:r>
            <a:endParaRPr lang="en-US" sz="4000" dirty="0">
              <a:solidFill>
                <a:srgbClr val="FFFFFF"/>
              </a:solidFill>
              <a:latin typeface="Amasis MT Pro" panose="02040504050005020304" pitchFamily="18" charset="0"/>
            </a:endParaRPr>
          </a:p>
        </p:txBody>
      </p:sp>
      <p:sp>
        <p:nvSpPr>
          <p:cNvPr id="3" name="Content Placeholder 2">
            <a:extLst>
              <a:ext uri="{FF2B5EF4-FFF2-40B4-BE49-F238E27FC236}">
                <a16:creationId xmlns:a16="http://schemas.microsoft.com/office/drawing/2014/main" id="{4B8892D6-3D85-45AF-85E4-E1BABC3FD24E}"/>
              </a:ext>
            </a:extLst>
          </p:cNvPr>
          <p:cNvSpPr>
            <a:spLocks noGrp="1"/>
          </p:cNvSpPr>
          <p:nvPr>
            <p:ph idx="1"/>
          </p:nvPr>
        </p:nvSpPr>
        <p:spPr>
          <a:xfrm>
            <a:off x="1395875" y="3554963"/>
            <a:ext cx="4053545" cy="2667322"/>
          </a:xfrm>
        </p:spPr>
        <p:txBody>
          <a:bodyPr>
            <a:normAutofit lnSpcReduction="10000"/>
          </a:bodyPr>
          <a:lstStyle/>
          <a:p>
            <a:r>
              <a:rPr lang="en-US" sz="2400" dirty="0">
                <a:latin typeface="Amasis MT Pro" panose="02040504050005020304" pitchFamily="18" charset="0"/>
              </a:rPr>
              <a:t>Power and </a:t>
            </a:r>
            <a:r>
              <a:rPr lang="en-US" sz="2400" i="1" dirty="0">
                <a:latin typeface="Amasis MT Pro" panose="02040504050005020304" pitchFamily="18" charset="0"/>
              </a:rPr>
              <a:t>n</a:t>
            </a:r>
            <a:r>
              <a:rPr lang="en-US" sz="2400" dirty="0">
                <a:latin typeface="Amasis MT Pro" panose="02040504050005020304" pitchFamily="18" charset="0"/>
              </a:rPr>
              <a:t>th root functions</a:t>
            </a:r>
          </a:p>
          <a:p>
            <a:r>
              <a:rPr lang="en-US" sz="2400" dirty="0">
                <a:latin typeface="Amasis MT Pro" panose="02040504050005020304" pitchFamily="18" charset="0"/>
              </a:rPr>
              <a:t>Fractional powers and </a:t>
            </a:r>
            <a:r>
              <a:rPr lang="en-US" sz="2400" i="1" dirty="0">
                <a:latin typeface="Amasis MT Pro" panose="02040504050005020304" pitchFamily="18" charset="0"/>
              </a:rPr>
              <a:t>n</a:t>
            </a:r>
            <a:r>
              <a:rPr lang="en-US" sz="2400" dirty="0">
                <a:latin typeface="Amasis MT Pro" panose="02040504050005020304" pitchFamily="18" charset="0"/>
              </a:rPr>
              <a:t>th roots</a:t>
            </a:r>
          </a:p>
          <a:p>
            <a:r>
              <a:rPr lang="en-US" sz="2400" dirty="0">
                <a:latin typeface="Amasis MT Pro" panose="02040504050005020304" pitchFamily="18" charset="0"/>
              </a:rPr>
              <a:t>Number System Conversion</a:t>
            </a:r>
          </a:p>
          <a:p>
            <a:r>
              <a:rPr lang="en-US" sz="2400" dirty="0">
                <a:latin typeface="Amasis MT Pro" panose="02040504050005020304" pitchFamily="18" charset="0"/>
              </a:rPr>
              <a:t>Logarithmic Functions</a:t>
            </a:r>
          </a:p>
          <a:p>
            <a:pPr marL="0" indent="0">
              <a:buNone/>
            </a:pPr>
            <a:endParaRPr lang="en-US" sz="2400" dirty="0">
              <a:latin typeface="Amasis MT Pro" panose="02040504050005020304" pitchFamily="18" charset="0"/>
            </a:endParaRPr>
          </a:p>
          <a:p>
            <a:endParaRPr lang="en-US" sz="2400" dirty="0">
              <a:latin typeface="Amasis MT Pro" panose="02040504050005020304" pitchFamily="18" charset="0"/>
            </a:endParaRPr>
          </a:p>
        </p:txBody>
      </p:sp>
      <p:pic>
        <p:nvPicPr>
          <p:cNvPr id="4" name="Picture 2" descr="How exponents are applied in daily life? - Number Dyslexia">
            <a:extLst>
              <a:ext uri="{FF2B5EF4-FFF2-40B4-BE49-F238E27FC236}">
                <a16:creationId xmlns:a16="http://schemas.microsoft.com/office/drawing/2014/main" id="{85131995-834D-BF45-CD3D-D5D14929E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540" y="2468339"/>
            <a:ext cx="5364228" cy="4023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36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BF7C0-FCBF-993D-FC1F-561BE5BAC4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6389" y="732748"/>
            <a:ext cx="7282197" cy="5672064"/>
          </a:xfrm>
          <a:prstGeom prst="rect">
            <a:avLst/>
          </a:prstGeom>
        </p:spPr>
      </p:pic>
    </p:spTree>
    <p:extLst>
      <p:ext uri="{BB962C8B-B14F-4D97-AF65-F5344CB8AC3E}">
        <p14:creationId xmlns:p14="http://schemas.microsoft.com/office/powerpoint/2010/main" val="119279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9C0B6-0018-2082-6D5F-ECC464EA5EB9}"/>
              </a:ext>
            </a:extLst>
          </p:cNvPr>
          <p:cNvPicPr>
            <a:picLocks noChangeAspect="1"/>
          </p:cNvPicPr>
          <p:nvPr/>
        </p:nvPicPr>
        <p:blipFill>
          <a:blip r:embed="rId2"/>
          <a:stretch>
            <a:fillRect/>
          </a:stretch>
        </p:blipFill>
        <p:spPr>
          <a:xfrm>
            <a:off x="3323046" y="887361"/>
            <a:ext cx="7911011" cy="5713507"/>
          </a:xfrm>
          <a:prstGeom prst="rect">
            <a:avLst/>
          </a:prstGeom>
        </p:spPr>
      </p:pic>
      <p:pic>
        <p:nvPicPr>
          <p:cNvPr id="12290" name="Picture 2" descr="practice Logo | Free Logo Design Tool from Flaming Text">
            <a:extLst>
              <a:ext uri="{FF2B5EF4-FFF2-40B4-BE49-F238E27FC236}">
                <a16:creationId xmlns:a16="http://schemas.microsoft.com/office/drawing/2014/main" id="{B7E3D912-804E-53E9-5DC3-1006EBCF58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6457" b="27424"/>
          <a:stretch/>
        </p:blipFill>
        <p:spPr bwMode="auto">
          <a:xfrm>
            <a:off x="1" y="53472"/>
            <a:ext cx="3573623" cy="83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0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ogarithms. - ppt video online download">
            <a:extLst>
              <a:ext uri="{FF2B5EF4-FFF2-40B4-BE49-F238E27FC236}">
                <a16:creationId xmlns:a16="http://schemas.microsoft.com/office/drawing/2014/main" id="{2E1CA3F9-AE01-7CA8-A160-2BB1DCBBF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DAD2E8-58EC-FC9B-CE9A-530E550B9374}"/>
              </a:ext>
            </a:extLst>
          </p:cNvPr>
          <p:cNvSpPr txBox="1"/>
          <p:nvPr/>
        </p:nvSpPr>
        <p:spPr>
          <a:xfrm>
            <a:off x="775218" y="5012199"/>
            <a:ext cx="5320782" cy="923330"/>
          </a:xfrm>
          <a:prstGeom prst="rect">
            <a:avLst/>
          </a:prstGeom>
          <a:solidFill>
            <a:schemeClr val="accent2">
              <a:lumMod val="40000"/>
              <a:lumOff val="60000"/>
            </a:schemeClr>
          </a:solidFill>
        </p:spPr>
        <p:txBody>
          <a:bodyPr wrap="square">
            <a:spAutoFit/>
          </a:bodyPr>
          <a:lstStyle/>
          <a:p>
            <a:pPr algn="just"/>
            <a:r>
              <a:rPr lang="en-US" dirty="0">
                <a:latin typeface="Amasis MT Pro" panose="02040504050005020304" pitchFamily="18" charset="0"/>
              </a:rPr>
              <a:t>Logarithms play a crucial role in various aspects of computer science, from algorithms and data structures to cryptography and information theory. </a:t>
            </a:r>
          </a:p>
        </p:txBody>
      </p:sp>
    </p:spTree>
    <p:extLst>
      <p:ext uri="{BB962C8B-B14F-4D97-AF65-F5344CB8AC3E}">
        <p14:creationId xmlns:p14="http://schemas.microsoft.com/office/powerpoint/2010/main" val="410059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arithms. - ppt download">
            <a:extLst>
              <a:ext uri="{FF2B5EF4-FFF2-40B4-BE49-F238E27FC236}">
                <a16:creationId xmlns:a16="http://schemas.microsoft.com/office/drawing/2014/main" id="{40860D2E-7A33-8BFF-1CEB-16FB46FA8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91" y="0"/>
            <a:ext cx="90849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90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695CAA-FE95-296D-7B8F-294B33A9A2D4}"/>
              </a:ext>
            </a:extLst>
          </p:cNvPr>
          <p:cNvSpPr txBox="1"/>
          <p:nvPr/>
        </p:nvSpPr>
        <p:spPr>
          <a:xfrm>
            <a:off x="897769" y="1909192"/>
            <a:ext cx="4887211" cy="364771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b="0" i="0" dirty="0">
                <a:solidFill>
                  <a:schemeClr val="bg1"/>
                </a:solidFill>
                <a:effectLst/>
                <a:latin typeface="Amasis MT Pro" panose="02040504050005020304" pitchFamily="18" charset="0"/>
              </a:rPr>
              <a:t>Ever wondered how such large data obtained from various organizations and governments is stored and used? Storing such large data requires various storage devices, which will still be insufficient. In that case, the data compression technique is used, which uses logarithms to simplify and compress the data. </a:t>
            </a:r>
          </a:p>
          <a:p>
            <a:pPr indent="-228600" algn="just">
              <a:lnSpc>
                <a:spcPct val="90000"/>
              </a:lnSpc>
              <a:spcAft>
                <a:spcPts val="600"/>
              </a:spcAft>
              <a:buFont typeface="Arial" panose="020B0604020202020204" pitchFamily="34" charset="0"/>
              <a:buChar char="•"/>
            </a:pPr>
            <a:endParaRPr lang="en-US" b="0" i="0" dirty="0">
              <a:solidFill>
                <a:schemeClr val="bg1"/>
              </a:solidFill>
              <a:effectLst/>
              <a:latin typeface="Amasis MT Pro" panose="02040504050005020304" pitchFamily="18" charset="0"/>
            </a:endParaRPr>
          </a:p>
          <a:p>
            <a:pPr indent="-228600" algn="just">
              <a:lnSpc>
                <a:spcPct val="90000"/>
              </a:lnSpc>
              <a:spcAft>
                <a:spcPts val="600"/>
              </a:spcAft>
              <a:buFont typeface="Arial" panose="020B0604020202020204" pitchFamily="34" charset="0"/>
              <a:buChar char="•"/>
            </a:pPr>
            <a:r>
              <a:rPr lang="en-US" b="0" i="0" dirty="0">
                <a:solidFill>
                  <a:schemeClr val="bg1"/>
                </a:solidFill>
                <a:effectLst/>
                <a:latin typeface="Amasis MT Pro" panose="02040504050005020304" pitchFamily="18" charset="0"/>
              </a:rPr>
              <a:t>The data is compressed using different coding processes, such as arithmetic, transform, Huffman, Delta, entropy, Shannon-Fano, run-length encoding, etc., based on logarithm and its application.  </a:t>
            </a:r>
            <a:endParaRPr lang="en-US" dirty="0">
              <a:solidFill>
                <a:schemeClr val="bg1"/>
              </a:solidFill>
              <a:latin typeface="Amasis MT Pro" panose="02040504050005020304" pitchFamily="18" charset="0"/>
            </a:endParaRPr>
          </a:p>
          <a:p>
            <a:pPr indent="-228600" algn="just">
              <a:lnSpc>
                <a:spcPct val="90000"/>
              </a:lnSpc>
              <a:spcAft>
                <a:spcPts val="600"/>
              </a:spcAft>
              <a:buFont typeface="Arial" panose="020B0604020202020204" pitchFamily="34" charset="0"/>
              <a:buChar char="•"/>
            </a:pPr>
            <a:endParaRPr lang="en-US" b="0" i="0" dirty="0">
              <a:solidFill>
                <a:schemeClr val="bg1"/>
              </a:solidFill>
              <a:effectLst/>
              <a:latin typeface="Amasis MT Pro" panose="02040504050005020304" pitchFamily="18" charset="0"/>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Illuminated server room panel">
            <a:extLst>
              <a:ext uri="{FF2B5EF4-FFF2-40B4-BE49-F238E27FC236}">
                <a16:creationId xmlns:a16="http://schemas.microsoft.com/office/drawing/2014/main" id="{3DE3DD64-648F-AC9F-475E-2AD40A813BCD}"/>
              </a:ext>
            </a:extLst>
          </p:cNvPr>
          <p:cNvPicPr>
            <a:picLocks noChangeAspect="1"/>
          </p:cNvPicPr>
          <p:nvPr/>
        </p:nvPicPr>
        <p:blipFill rotWithShape="1">
          <a:blip r:embed="rId2"/>
          <a:srcRect l="19057" r="25788" b="-1"/>
          <a:stretch/>
        </p:blipFill>
        <p:spPr>
          <a:xfrm>
            <a:off x="6525453" y="10"/>
            <a:ext cx="5666547" cy="6857990"/>
          </a:xfrm>
          <a:prstGeom prst="rect">
            <a:avLst/>
          </a:prstGeom>
        </p:spPr>
      </p:pic>
      <p:sp>
        <p:nvSpPr>
          <p:cNvPr id="8" name="TextBox 7">
            <a:extLst>
              <a:ext uri="{FF2B5EF4-FFF2-40B4-BE49-F238E27FC236}">
                <a16:creationId xmlns:a16="http://schemas.microsoft.com/office/drawing/2014/main" id="{67729477-7DBB-9CD5-495A-EBDEAE1770E7}"/>
              </a:ext>
            </a:extLst>
          </p:cNvPr>
          <p:cNvSpPr txBox="1"/>
          <p:nvPr/>
        </p:nvSpPr>
        <p:spPr>
          <a:xfrm>
            <a:off x="1369269" y="1113611"/>
            <a:ext cx="6097554" cy="480131"/>
          </a:xfrm>
          <a:prstGeom prst="rect">
            <a:avLst/>
          </a:prstGeom>
          <a:noFill/>
        </p:spPr>
        <p:txBody>
          <a:bodyPr wrap="square">
            <a:spAutoFit/>
          </a:bodyPr>
          <a:lstStyle/>
          <a:p>
            <a:pPr>
              <a:lnSpc>
                <a:spcPct val="90000"/>
              </a:lnSpc>
              <a:spcAft>
                <a:spcPts val="600"/>
              </a:spcAft>
            </a:pPr>
            <a:r>
              <a:rPr lang="en-US" sz="2800" b="1" i="0" dirty="0">
                <a:solidFill>
                  <a:schemeClr val="bg1"/>
                </a:solidFill>
                <a:effectLst/>
                <a:latin typeface="Amasis MT Pro" panose="02040504050005020304" pitchFamily="18" charset="0"/>
              </a:rPr>
              <a:t>Data compression </a:t>
            </a:r>
            <a:endParaRPr lang="en-US" sz="2800" b="0" i="0" dirty="0">
              <a:solidFill>
                <a:schemeClr val="bg1"/>
              </a:solidFill>
              <a:effectLst/>
              <a:latin typeface="Amasis MT Pro" panose="02040504050005020304" pitchFamily="18" charset="0"/>
            </a:endParaRPr>
          </a:p>
        </p:txBody>
      </p:sp>
    </p:spTree>
    <p:extLst>
      <p:ext uri="{BB962C8B-B14F-4D97-AF65-F5344CB8AC3E}">
        <p14:creationId xmlns:p14="http://schemas.microsoft.com/office/powerpoint/2010/main" val="3824730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asuring the sound intensity">
            <a:extLst>
              <a:ext uri="{FF2B5EF4-FFF2-40B4-BE49-F238E27FC236}">
                <a16:creationId xmlns:a16="http://schemas.microsoft.com/office/drawing/2014/main" id="{D8C933D1-844C-7838-E8EB-ED15F36507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851" y="36672"/>
            <a:ext cx="2506224" cy="18796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D4BD7-178D-D64C-0FBA-D64441FC0A1B}"/>
              </a:ext>
            </a:extLst>
          </p:cNvPr>
          <p:cNvSpPr txBox="1"/>
          <p:nvPr/>
        </p:nvSpPr>
        <p:spPr>
          <a:xfrm>
            <a:off x="0" y="2037384"/>
            <a:ext cx="2860233" cy="646331"/>
          </a:xfrm>
          <a:prstGeom prst="rect">
            <a:avLst/>
          </a:prstGeom>
          <a:noFill/>
        </p:spPr>
        <p:txBody>
          <a:bodyPr wrap="square">
            <a:spAutoFit/>
          </a:bodyPr>
          <a:lstStyle/>
          <a:p>
            <a:pPr algn="ctr"/>
            <a:r>
              <a:rPr lang="en-US" b="1" i="0" dirty="0">
                <a:solidFill>
                  <a:srgbClr val="3A3A3A"/>
                </a:solidFill>
                <a:effectLst/>
                <a:latin typeface="-apple-system"/>
              </a:rPr>
              <a:t>Measuring the sound intensity </a:t>
            </a:r>
            <a:endParaRPr lang="en-US" b="0" i="0" dirty="0">
              <a:solidFill>
                <a:srgbClr val="3A3A3A"/>
              </a:solidFill>
              <a:effectLst/>
              <a:latin typeface="-apple-system"/>
            </a:endParaRPr>
          </a:p>
        </p:txBody>
      </p:sp>
      <p:pic>
        <p:nvPicPr>
          <p:cNvPr id="4100" name="Picture 4" descr="Stock market analysis">
            <a:extLst>
              <a:ext uri="{FF2B5EF4-FFF2-40B4-BE49-F238E27FC236}">
                <a16:creationId xmlns:a16="http://schemas.microsoft.com/office/drawing/2014/main" id="{3B669BCA-9E39-DBC6-9F36-8B3B27979D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488" y="420245"/>
            <a:ext cx="2860233" cy="214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753644-BE89-6629-62C9-7687245A8BE8}"/>
              </a:ext>
            </a:extLst>
          </p:cNvPr>
          <p:cNvSpPr txBox="1"/>
          <p:nvPr/>
        </p:nvSpPr>
        <p:spPr>
          <a:xfrm>
            <a:off x="4039350" y="2744007"/>
            <a:ext cx="6611814" cy="369332"/>
          </a:xfrm>
          <a:prstGeom prst="rect">
            <a:avLst/>
          </a:prstGeom>
          <a:noFill/>
        </p:spPr>
        <p:txBody>
          <a:bodyPr wrap="square">
            <a:spAutoFit/>
          </a:bodyPr>
          <a:lstStyle/>
          <a:p>
            <a:pPr algn="ctr"/>
            <a:r>
              <a:rPr lang="en-US" b="1" i="0" dirty="0">
                <a:solidFill>
                  <a:srgbClr val="3A3A3A"/>
                </a:solidFill>
                <a:effectLst/>
                <a:latin typeface="-apple-system"/>
              </a:rPr>
              <a:t>Stock market analysis </a:t>
            </a:r>
            <a:endParaRPr lang="en-US" b="0" i="0" dirty="0">
              <a:solidFill>
                <a:srgbClr val="3A3A3A"/>
              </a:solidFill>
              <a:effectLst/>
              <a:latin typeface="-apple-system"/>
            </a:endParaRPr>
          </a:p>
        </p:txBody>
      </p:sp>
      <p:pic>
        <p:nvPicPr>
          <p:cNvPr id="4102" name="Picture 6" descr="Studying the process of decay of radioactive elements">
            <a:extLst>
              <a:ext uri="{FF2B5EF4-FFF2-40B4-BE49-F238E27FC236}">
                <a16:creationId xmlns:a16="http://schemas.microsoft.com/office/drawing/2014/main" id="{AC678111-2D7C-C4ED-B8D5-80914B0CDC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271" y="341896"/>
            <a:ext cx="2410408" cy="1807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03DE6D-899B-A108-4F20-25FC6CDB7817}"/>
              </a:ext>
            </a:extLst>
          </p:cNvPr>
          <p:cNvSpPr txBox="1"/>
          <p:nvPr/>
        </p:nvSpPr>
        <p:spPr>
          <a:xfrm>
            <a:off x="9430872" y="2149702"/>
            <a:ext cx="2936117" cy="923330"/>
          </a:xfrm>
          <a:prstGeom prst="rect">
            <a:avLst/>
          </a:prstGeom>
          <a:noFill/>
        </p:spPr>
        <p:txBody>
          <a:bodyPr wrap="square">
            <a:spAutoFit/>
          </a:bodyPr>
          <a:lstStyle/>
          <a:p>
            <a:pPr algn="ctr"/>
            <a:r>
              <a:rPr lang="en-US" b="1" i="0" dirty="0">
                <a:solidFill>
                  <a:srgbClr val="3A3A3A"/>
                </a:solidFill>
                <a:effectLst/>
                <a:latin typeface="-apple-system"/>
              </a:rPr>
              <a:t>Studying the process of decay of radioactive elements </a:t>
            </a:r>
            <a:endParaRPr lang="en-US" b="0" i="0" dirty="0">
              <a:solidFill>
                <a:srgbClr val="3A3A3A"/>
              </a:solidFill>
              <a:effectLst/>
              <a:latin typeface="-apple-system"/>
            </a:endParaRPr>
          </a:p>
        </p:txBody>
      </p:sp>
      <p:pic>
        <p:nvPicPr>
          <p:cNvPr id="4104" name="Picture 8" descr="Assessing the magnitude of earthquakes using the Richter scale">
            <a:extLst>
              <a:ext uri="{FF2B5EF4-FFF2-40B4-BE49-F238E27FC236}">
                <a16:creationId xmlns:a16="http://schemas.microsoft.com/office/drawing/2014/main" id="{6A65258A-060E-FF5F-E28E-DE562FA23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9387" y="3453715"/>
            <a:ext cx="2582195" cy="19366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8F48FF-7516-282C-446D-F78B2DF802EB}"/>
              </a:ext>
            </a:extLst>
          </p:cNvPr>
          <p:cNvSpPr txBox="1"/>
          <p:nvPr/>
        </p:nvSpPr>
        <p:spPr>
          <a:xfrm>
            <a:off x="8139773" y="5463313"/>
            <a:ext cx="2936117" cy="923330"/>
          </a:xfrm>
          <a:prstGeom prst="rect">
            <a:avLst/>
          </a:prstGeom>
          <a:noFill/>
        </p:spPr>
        <p:txBody>
          <a:bodyPr wrap="square">
            <a:spAutoFit/>
          </a:bodyPr>
          <a:lstStyle/>
          <a:p>
            <a:pPr algn="ctr"/>
            <a:r>
              <a:rPr lang="en-US" b="1" i="0" dirty="0">
                <a:solidFill>
                  <a:srgbClr val="3A3A3A"/>
                </a:solidFill>
                <a:effectLst/>
                <a:latin typeface="-apple-system"/>
              </a:rPr>
              <a:t>Assessing the magnitude of earthquakes using the Richter scale</a:t>
            </a:r>
            <a:endParaRPr lang="en-US" b="0" i="0" dirty="0">
              <a:solidFill>
                <a:srgbClr val="3A3A3A"/>
              </a:solidFill>
              <a:effectLst/>
              <a:latin typeface="-apple-system"/>
            </a:endParaRPr>
          </a:p>
        </p:txBody>
      </p:sp>
      <p:pic>
        <p:nvPicPr>
          <p:cNvPr id="4106" name="Picture 10" descr="Measuring pH levels of chemicals">
            <a:extLst>
              <a:ext uri="{FF2B5EF4-FFF2-40B4-BE49-F238E27FC236}">
                <a16:creationId xmlns:a16="http://schemas.microsoft.com/office/drawing/2014/main" id="{8B465A62-4FFA-AE17-56E2-70652A52E1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66" b="21782"/>
          <a:stretch/>
        </p:blipFill>
        <p:spPr bwMode="auto">
          <a:xfrm>
            <a:off x="3585912" y="5060837"/>
            <a:ext cx="4429125" cy="14576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C7F0888-3313-1256-7BC6-B247742B678F}"/>
              </a:ext>
            </a:extLst>
          </p:cNvPr>
          <p:cNvSpPr txBox="1"/>
          <p:nvPr/>
        </p:nvSpPr>
        <p:spPr>
          <a:xfrm>
            <a:off x="2186364" y="6472897"/>
            <a:ext cx="7458074" cy="369332"/>
          </a:xfrm>
          <a:prstGeom prst="rect">
            <a:avLst/>
          </a:prstGeom>
          <a:noFill/>
        </p:spPr>
        <p:txBody>
          <a:bodyPr wrap="square">
            <a:spAutoFit/>
          </a:bodyPr>
          <a:lstStyle/>
          <a:p>
            <a:pPr algn="ctr"/>
            <a:r>
              <a:rPr lang="en-US" b="1" i="0" dirty="0">
                <a:solidFill>
                  <a:srgbClr val="3A3A3A"/>
                </a:solidFill>
                <a:effectLst/>
                <a:latin typeface="-apple-system"/>
              </a:rPr>
              <a:t>Measuring pH levels of chemicals </a:t>
            </a:r>
            <a:endParaRPr lang="en-US" b="0" i="0" dirty="0">
              <a:solidFill>
                <a:srgbClr val="3A3A3A"/>
              </a:solidFill>
              <a:effectLst/>
              <a:latin typeface="-apple-system"/>
            </a:endParaRPr>
          </a:p>
        </p:txBody>
      </p:sp>
      <p:pic>
        <p:nvPicPr>
          <p:cNvPr id="2" name="Picture 2" descr="Calculating the growth of the human species or other living species">
            <a:extLst>
              <a:ext uri="{FF2B5EF4-FFF2-40B4-BE49-F238E27FC236}">
                <a16:creationId xmlns:a16="http://schemas.microsoft.com/office/drawing/2014/main" id="{88A1C807-A40C-226D-1D0E-8C09FC4CA0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325" y="3865765"/>
            <a:ext cx="2295064" cy="1721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790772-2D49-F713-1AFB-A3CBA3A64651}"/>
              </a:ext>
            </a:extLst>
          </p:cNvPr>
          <p:cNvSpPr txBox="1"/>
          <p:nvPr/>
        </p:nvSpPr>
        <p:spPr>
          <a:xfrm>
            <a:off x="0" y="5705522"/>
            <a:ext cx="3398541" cy="923330"/>
          </a:xfrm>
          <a:prstGeom prst="rect">
            <a:avLst/>
          </a:prstGeom>
          <a:noFill/>
        </p:spPr>
        <p:txBody>
          <a:bodyPr wrap="square">
            <a:spAutoFit/>
          </a:bodyPr>
          <a:lstStyle/>
          <a:p>
            <a:pPr algn="ctr"/>
            <a:r>
              <a:rPr lang="en-US" b="1" i="0" dirty="0">
                <a:solidFill>
                  <a:srgbClr val="3A3A3A"/>
                </a:solidFill>
                <a:effectLst/>
                <a:latin typeface="-apple-system"/>
              </a:rPr>
              <a:t>Calculating the growth of the human species or other living species </a:t>
            </a:r>
            <a:endParaRPr lang="en-US" b="0" i="0" dirty="0">
              <a:solidFill>
                <a:srgbClr val="3A3A3A"/>
              </a:solidFill>
              <a:effectLst/>
              <a:latin typeface="-apple-system"/>
            </a:endParaRPr>
          </a:p>
        </p:txBody>
      </p:sp>
      <p:sp>
        <p:nvSpPr>
          <p:cNvPr id="6" name="TextBox 5">
            <a:extLst>
              <a:ext uri="{FF2B5EF4-FFF2-40B4-BE49-F238E27FC236}">
                <a16:creationId xmlns:a16="http://schemas.microsoft.com/office/drawing/2014/main" id="{BB9AC4F0-35BA-0DF6-D6C9-B4BD5199559A}"/>
              </a:ext>
            </a:extLst>
          </p:cNvPr>
          <p:cNvSpPr txBox="1"/>
          <p:nvPr/>
        </p:nvSpPr>
        <p:spPr>
          <a:xfrm>
            <a:off x="2930990" y="4028412"/>
            <a:ext cx="3025422" cy="646331"/>
          </a:xfrm>
          <a:prstGeom prst="rect">
            <a:avLst/>
          </a:prstGeom>
          <a:noFill/>
        </p:spPr>
        <p:txBody>
          <a:bodyPr wrap="square">
            <a:spAutoFit/>
          </a:bodyPr>
          <a:lstStyle/>
          <a:p>
            <a:pPr algn="ctr"/>
            <a:r>
              <a:rPr lang="en-US" b="1" i="0" dirty="0">
                <a:solidFill>
                  <a:srgbClr val="3A3A3A"/>
                </a:solidFill>
                <a:effectLst/>
                <a:latin typeface="-apple-system"/>
              </a:rPr>
              <a:t>Analyzing drug concentrations in medicines </a:t>
            </a:r>
            <a:endParaRPr lang="en-US" b="0" i="0" dirty="0">
              <a:solidFill>
                <a:srgbClr val="3A3A3A"/>
              </a:solidFill>
              <a:effectLst/>
              <a:latin typeface="-apple-system"/>
            </a:endParaRPr>
          </a:p>
        </p:txBody>
      </p:sp>
      <p:pic>
        <p:nvPicPr>
          <p:cNvPr id="8" name="Picture 2" descr="What is the Half-Life of a Drug?">
            <a:extLst>
              <a:ext uri="{FF2B5EF4-FFF2-40B4-BE49-F238E27FC236}">
                <a16:creationId xmlns:a16="http://schemas.microsoft.com/office/drawing/2014/main" id="{35307112-987F-CCF1-CA4B-84D3D1DD73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3639" y="2087898"/>
            <a:ext cx="2371142" cy="18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F47C2-6C31-48DA-821F-CE693E262E2B}"/>
              </a:ext>
            </a:extLst>
          </p:cNvPr>
          <p:cNvPicPr>
            <a:picLocks noChangeAspect="1"/>
          </p:cNvPicPr>
          <p:nvPr/>
        </p:nvPicPr>
        <p:blipFill>
          <a:blip r:embed="rId2"/>
          <a:stretch>
            <a:fillRect/>
          </a:stretch>
        </p:blipFill>
        <p:spPr>
          <a:xfrm>
            <a:off x="99627" y="225456"/>
            <a:ext cx="3637871" cy="3374994"/>
          </a:xfrm>
          <a:prstGeom prst="rect">
            <a:avLst/>
          </a:prstGeom>
        </p:spPr>
      </p:pic>
      <p:pic>
        <p:nvPicPr>
          <p:cNvPr id="7" name="Picture 6">
            <a:extLst>
              <a:ext uri="{FF2B5EF4-FFF2-40B4-BE49-F238E27FC236}">
                <a16:creationId xmlns:a16="http://schemas.microsoft.com/office/drawing/2014/main" id="{1CDB7FB6-FB24-1A5E-9293-3BF1042B52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98608" y="2845220"/>
            <a:ext cx="3047772" cy="3047772"/>
          </a:xfrm>
          <a:prstGeom prst="rect">
            <a:avLst/>
          </a:prstGeom>
        </p:spPr>
      </p:pic>
      <p:pic>
        <p:nvPicPr>
          <p:cNvPr id="17410" name="Picture 2" descr="Common and Natural Logarithms – Explanation &amp; Examples">
            <a:extLst>
              <a:ext uri="{FF2B5EF4-FFF2-40B4-BE49-F238E27FC236}">
                <a16:creationId xmlns:a16="http://schemas.microsoft.com/office/drawing/2014/main" id="{C4841A00-49EE-6AF5-9881-948DC2AD47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57" t="22266" r="15852" b="16910"/>
          <a:stretch/>
        </p:blipFill>
        <p:spPr bwMode="auto">
          <a:xfrm>
            <a:off x="164356" y="4623932"/>
            <a:ext cx="4009293" cy="154752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l_img1">
            <a:extLst>
              <a:ext uri="{FF2B5EF4-FFF2-40B4-BE49-F238E27FC236}">
                <a16:creationId xmlns:a16="http://schemas.microsoft.com/office/drawing/2014/main" id="{74C7369B-BAF5-7C35-9A08-FD7F9CAF5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9890" y="1004185"/>
            <a:ext cx="4280853" cy="43935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53AAC4F-BCA5-5C29-A3E9-1F100AD6A5DA}"/>
              </a:ext>
            </a:extLst>
          </p:cNvPr>
          <p:cNvSpPr txBox="1"/>
          <p:nvPr/>
        </p:nvSpPr>
        <p:spPr>
          <a:xfrm>
            <a:off x="7878135" y="288841"/>
            <a:ext cx="3922392" cy="523220"/>
          </a:xfrm>
          <a:prstGeom prst="rect">
            <a:avLst/>
          </a:prstGeom>
          <a:noFill/>
        </p:spPr>
        <p:txBody>
          <a:bodyPr wrap="square">
            <a:spAutoFit/>
          </a:bodyPr>
          <a:lstStyle/>
          <a:p>
            <a:r>
              <a:rPr lang="en-US" sz="2800" b="1" dirty="0">
                <a:latin typeface="Amasis MT Pro" panose="02040504050005020304" pitchFamily="18" charset="0"/>
              </a:rPr>
              <a:t>List of logarithm rules</a:t>
            </a:r>
          </a:p>
        </p:txBody>
      </p:sp>
      <p:sp>
        <p:nvSpPr>
          <p:cNvPr id="13" name="TextBox 12">
            <a:extLst>
              <a:ext uri="{FF2B5EF4-FFF2-40B4-BE49-F238E27FC236}">
                <a16:creationId xmlns:a16="http://schemas.microsoft.com/office/drawing/2014/main" id="{13E36F79-73D3-9187-E1A6-FBCB1988B23F}"/>
              </a:ext>
            </a:extLst>
          </p:cNvPr>
          <p:cNvSpPr txBox="1"/>
          <p:nvPr/>
        </p:nvSpPr>
        <p:spPr>
          <a:xfrm>
            <a:off x="3661298" y="1821304"/>
            <a:ext cx="3922392" cy="830997"/>
          </a:xfrm>
          <a:prstGeom prst="rect">
            <a:avLst/>
          </a:prstGeom>
          <a:noFill/>
        </p:spPr>
        <p:txBody>
          <a:bodyPr wrap="square">
            <a:spAutoFit/>
          </a:bodyPr>
          <a:lstStyle/>
          <a:p>
            <a:pPr algn="ctr"/>
            <a:r>
              <a:rPr lang="en-US" sz="2400" b="1" dirty="0">
                <a:latin typeface="Amasis MT Pro" panose="02040504050005020304" pitchFamily="18" charset="0"/>
              </a:rPr>
              <a:t>Graph of logarithmic functions</a:t>
            </a:r>
          </a:p>
        </p:txBody>
      </p:sp>
    </p:spTree>
    <p:extLst>
      <p:ext uri="{BB962C8B-B14F-4D97-AF65-F5344CB8AC3E}">
        <p14:creationId xmlns:p14="http://schemas.microsoft.com/office/powerpoint/2010/main" val="359810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FEBEB-DAD3-898C-097E-C8EC21D9C590}"/>
              </a:ext>
            </a:extLst>
          </p:cNvPr>
          <p:cNvPicPr>
            <a:picLocks noChangeAspect="1"/>
          </p:cNvPicPr>
          <p:nvPr/>
        </p:nvPicPr>
        <p:blipFill>
          <a:blip r:embed="rId2"/>
          <a:stretch>
            <a:fillRect/>
          </a:stretch>
        </p:blipFill>
        <p:spPr>
          <a:xfrm>
            <a:off x="989849" y="713711"/>
            <a:ext cx="8477718" cy="1939053"/>
          </a:xfrm>
          <a:prstGeom prst="rect">
            <a:avLst/>
          </a:prstGeom>
        </p:spPr>
      </p:pic>
      <p:pic>
        <p:nvPicPr>
          <p:cNvPr id="6" name="Picture 5">
            <a:extLst>
              <a:ext uri="{FF2B5EF4-FFF2-40B4-BE49-F238E27FC236}">
                <a16:creationId xmlns:a16="http://schemas.microsoft.com/office/drawing/2014/main" id="{1DC08948-2C71-2781-CE0E-452CF1BB6B8C}"/>
              </a:ext>
            </a:extLst>
          </p:cNvPr>
          <p:cNvPicPr>
            <a:picLocks noChangeAspect="1"/>
          </p:cNvPicPr>
          <p:nvPr/>
        </p:nvPicPr>
        <p:blipFill>
          <a:blip r:embed="rId3"/>
          <a:stretch>
            <a:fillRect/>
          </a:stretch>
        </p:blipFill>
        <p:spPr>
          <a:xfrm>
            <a:off x="826953" y="3549859"/>
            <a:ext cx="8038045" cy="1939052"/>
          </a:xfrm>
          <a:prstGeom prst="rect">
            <a:avLst/>
          </a:prstGeom>
        </p:spPr>
      </p:pic>
      <p:pic>
        <p:nvPicPr>
          <p:cNvPr id="8" name="Picture 7">
            <a:extLst>
              <a:ext uri="{FF2B5EF4-FFF2-40B4-BE49-F238E27FC236}">
                <a16:creationId xmlns:a16="http://schemas.microsoft.com/office/drawing/2014/main" id="{1DA13655-95AB-10B0-C6DE-7E6625D43A17}"/>
              </a:ext>
            </a:extLst>
          </p:cNvPr>
          <p:cNvPicPr>
            <a:picLocks noChangeAspect="1"/>
          </p:cNvPicPr>
          <p:nvPr/>
        </p:nvPicPr>
        <p:blipFill rotWithShape="1">
          <a:blip r:embed="rId4"/>
          <a:srcRect l="16170"/>
          <a:stretch/>
        </p:blipFill>
        <p:spPr>
          <a:xfrm>
            <a:off x="10696903" y="289288"/>
            <a:ext cx="1162688" cy="3139712"/>
          </a:xfrm>
          <a:prstGeom prst="rect">
            <a:avLst/>
          </a:prstGeom>
          <a:ln w="38100">
            <a:solidFill>
              <a:srgbClr val="00B050"/>
            </a:solidFill>
          </a:ln>
        </p:spPr>
      </p:pic>
      <p:pic>
        <p:nvPicPr>
          <p:cNvPr id="10" name="Picture 9">
            <a:extLst>
              <a:ext uri="{FF2B5EF4-FFF2-40B4-BE49-F238E27FC236}">
                <a16:creationId xmlns:a16="http://schemas.microsoft.com/office/drawing/2014/main" id="{7CA3DD1C-ADEB-66F8-583A-F25777264B7F}"/>
              </a:ext>
            </a:extLst>
          </p:cNvPr>
          <p:cNvPicPr>
            <a:picLocks noChangeAspect="1"/>
          </p:cNvPicPr>
          <p:nvPr/>
        </p:nvPicPr>
        <p:blipFill rotWithShape="1">
          <a:blip r:embed="rId5"/>
          <a:srcRect l="12922"/>
          <a:stretch/>
        </p:blipFill>
        <p:spPr>
          <a:xfrm>
            <a:off x="9013372" y="3549859"/>
            <a:ext cx="1439995" cy="3093988"/>
          </a:xfrm>
          <a:prstGeom prst="rect">
            <a:avLst/>
          </a:prstGeom>
          <a:ln w="38100">
            <a:solidFill>
              <a:srgbClr val="00B050"/>
            </a:solidFill>
          </a:ln>
        </p:spPr>
      </p:pic>
    </p:spTree>
    <p:extLst>
      <p:ext uri="{BB962C8B-B14F-4D97-AF65-F5344CB8AC3E}">
        <p14:creationId xmlns:p14="http://schemas.microsoft.com/office/powerpoint/2010/main" val="21761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DA995-145B-6EE5-FBD3-FBB9932C9E6F}"/>
              </a:ext>
            </a:extLst>
          </p:cNvPr>
          <p:cNvPicPr>
            <a:picLocks noChangeAspect="1"/>
          </p:cNvPicPr>
          <p:nvPr/>
        </p:nvPicPr>
        <p:blipFill>
          <a:blip r:embed="rId2"/>
          <a:stretch>
            <a:fillRect/>
          </a:stretch>
        </p:blipFill>
        <p:spPr>
          <a:xfrm>
            <a:off x="782170" y="758201"/>
            <a:ext cx="8887646" cy="2839109"/>
          </a:xfrm>
          <a:prstGeom prst="rect">
            <a:avLst/>
          </a:prstGeom>
        </p:spPr>
      </p:pic>
      <p:pic>
        <p:nvPicPr>
          <p:cNvPr id="6" name="Picture 5">
            <a:extLst>
              <a:ext uri="{FF2B5EF4-FFF2-40B4-BE49-F238E27FC236}">
                <a16:creationId xmlns:a16="http://schemas.microsoft.com/office/drawing/2014/main" id="{98CFA9FC-76B0-966C-C56D-8016D0D5A128}"/>
              </a:ext>
            </a:extLst>
          </p:cNvPr>
          <p:cNvPicPr>
            <a:picLocks noChangeAspect="1"/>
          </p:cNvPicPr>
          <p:nvPr/>
        </p:nvPicPr>
        <p:blipFill>
          <a:blip r:embed="rId3"/>
          <a:stretch>
            <a:fillRect/>
          </a:stretch>
        </p:blipFill>
        <p:spPr>
          <a:xfrm>
            <a:off x="782170" y="4077416"/>
            <a:ext cx="8915085" cy="1167824"/>
          </a:xfrm>
          <a:prstGeom prst="rect">
            <a:avLst/>
          </a:prstGeom>
        </p:spPr>
      </p:pic>
      <p:pic>
        <p:nvPicPr>
          <p:cNvPr id="8" name="Picture 7">
            <a:extLst>
              <a:ext uri="{FF2B5EF4-FFF2-40B4-BE49-F238E27FC236}">
                <a16:creationId xmlns:a16="http://schemas.microsoft.com/office/drawing/2014/main" id="{852F17B3-7194-2950-6956-6E045E98101B}"/>
              </a:ext>
            </a:extLst>
          </p:cNvPr>
          <p:cNvPicPr>
            <a:picLocks noChangeAspect="1"/>
          </p:cNvPicPr>
          <p:nvPr/>
        </p:nvPicPr>
        <p:blipFill>
          <a:blip r:embed="rId4"/>
          <a:stretch>
            <a:fillRect/>
          </a:stretch>
        </p:blipFill>
        <p:spPr>
          <a:xfrm>
            <a:off x="10716350" y="146631"/>
            <a:ext cx="1386960" cy="4595258"/>
          </a:xfrm>
          <a:prstGeom prst="rect">
            <a:avLst/>
          </a:prstGeom>
          <a:ln w="28575">
            <a:solidFill>
              <a:srgbClr val="00B050"/>
            </a:solidFill>
          </a:ln>
        </p:spPr>
      </p:pic>
      <p:pic>
        <p:nvPicPr>
          <p:cNvPr id="10" name="Picture 9">
            <a:extLst>
              <a:ext uri="{FF2B5EF4-FFF2-40B4-BE49-F238E27FC236}">
                <a16:creationId xmlns:a16="http://schemas.microsoft.com/office/drawing/2014/main" id="{DA8CDEF9-AD08-8030-892A-88254BEB25AE}"/>
              </a:ext>
            </a:extLst>
          </p:cNvPr>
          <p:cNvPicPr>
            <a:picLocks noChangeAspect="1"/>
          </p:cNvPicPr>
          <p:nvPr/>
        </p:nvPicPr>
        <p:blipFill>
          <a:blip r:embed="rId5"/>
          <a:stretch>
            <a:fillRect/>
          </a:stretch>
        </p:blipFill>
        <p:spPr>
          <a:xfrm>
            <a:off x="9575955" y="4356685"/>
            <a:ext cx="1005927" cy="2331922"/>
          </a:xfrm>
          <a:prstGeom prst="rect">
            <a:avLst/>
          </a:prstGeom>
          <a:ln w="28575">
            <a:solidFill>
              <a:srgbClr val="00B050"/>
            </a:solidFill>
          </a:ln>
        </p:spPr>
      </p:pic>
      <p:sp>
        <p:nvSpPr>
          <p:cNvPr id="2" name="Rectangle 1">
            <a:extLst>
              <a:ext uri="{FF2B5EF4-FFF2-40B4-BE49-F238E27FC236}">
                <a16:creationId xmlns:a16="http://schemas.microsoft.com/office/drawing/2014/main" id="{8AA7B64A-5FD4-D18A-D9C2-9B79B9A7C374}"/>
              </a:ext>
            </a:extLst>
          </p:cNvPr>
          <p:cNvSpPr/>
          <p:nvPr/>
        </p:nvSpPr>
        <p:spPr>
          <a:xfrm>
            <a:off x="6724356" y="4683506"/>
            <a:ext cx="520505" cy="336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(5)</a:t>
            </a:r>
          </a:p>
        </p:txBody>
      </p:sp>
      <p:sp>
        <p:nvSpPr>
          <p:cNvPr id="3" name="Rectangle 2">
            <a:extLst>
              <a:ext uri="{FF2B5EF4-FFF2-40B4-BE49-F238E27FC236}">
                <a16:creationId xmlns:a16="http://schemas.microsoft.com/office/drawing/2014/main" id="{80895A3D-7710-0B8D-10BF-99A7424A0E8C}"/>
              </a:ext>
            </a:extLst>
          </p:cNvPr>
          <p:cNvSpPr/>
          <p:nvPr/>
        </p:nvSpPr>
        <p:spPr>
          <a:xfrm>
            <a:off x="8220493" y="4683506"/>
            <a:ext cx="520505" cy="336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6216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CC29F-AA17-CC82-39D8-5B795BBF64F1}"/>
              </a:ext>
            </a:extLst>
          </p:cNvPr>
          <p:cNvPicPr>
            <a:picLocks noChangeAspect="1"/>
          </p:cNvPicPr>
          <p:nvPr/>
        </p:nvPicPr>
        <p:blipFill>
          <a:blip r:embed="rId2"/>
          <a:stretch>
            <a:fillRect/>
          </a:stretch>
        </p:blipFill>
        <p:spPr>
          <a:xfrm>
            <a:off x="1073215" y="666707"/>
            <a:ext cx="9180623" cy="2912014"/>
          </a:xfrm>
          <a:prstGeom prst="rect">
            <a:avLst/>
          </a:prstGeom>
        </p:spPr>
      </p:pic>
      <p:pic>
        <p:nvPicPr>
          <p:cNvPr id="5" name="Picture 4">
            <a:extLst>
              <a:ext uri="{FF2B5EF4-FFF2-40B4-BE49-F238E27FC236}">
                <a16:creationId xmlns:a16="http://schemas.microsoft.com/office/drawing/2014/main" id="{CB71B996-175D-F7E1-756D-7453E68F71F0}"/>
              </a:ext>
            </a:extLst>
          </p:cNvPr>
          <p:cNvPicPr>
            <a:picLocks noChangeAspect="1"/>
          </p:cNvPicPr>
          <p:nvPr/>
        </p:nvPicPr>
        <p:blipFill>
          <a:blip r:embed="rId3"/>
          <a:stretch>
            <a:fillRect/>
          </a:stretch>
        </p:blipFill>
        <p:spPr>
          <a:xfrm>
            <a:off x="990555" y="3739248"/>
            <a:ext cx="7959503" cy="2912013"/>
          </a:xfrm>
          <a:prstGeom prst="rect">
            <a:avLst/>
          </a:prstGeom>
        </p:spPr>
      </p:pic>
      <p:pic>
        <p:nvPicPr>
          <p:cNvPr id="7" name="Picture 6">
            <a:extLst>
              <a:ext uri="{FF2B5EF4-FFF2-40B4-BE49-F238E27FC236}">
                <a16:creationId xmlns:a16="http://schemas.microsoft.com/office/drawing/2014/main" id="{86CC44DA-8A18-F4B2-FDD5-9840A2C0EDC0}"/>
              </a:ext>
            </a:extLst>
          </p:cNvPr>
          <p:cNvPicPr>
            <a:picLocks noChangeAspect="1"/>
          </p:cNvPicPr>
          <p:nvPr/>
        </p:nvPicPr>
        <p:blipFill rotWithShape="1">
          <a:blip r:embed="rId4"/>
          <a:srcRect l="24046"/>
          <a:stretch/>
        </p:blipFill>
        <p:spPr>
          <a:xfrm>
            <a:off x="10781282" y="630478"/>
            <a:ext cx="1076611" cy="3055885"/>
          </a:xfrm>
          <a:prstGeom prst="rect">
            <a:avLst/>
          </a:prstGeom>
          <a:ln w="28575">
            <a:solidFill>
              <a:srgbClr val="00B050"/>
            </a:solidFill>
          </a:ln>
        </p:spPr>
      </p:pic>
      <p:pic>
        <p:nvPicPr>
          <p:cNvPr id="9" name="Picture 8">
            <a:extLst>
              <a:ext uri="{FF2B5EF4-FFF2-40B4-BE49-F238E27FC236}">
                <a16:creationId xmlns:a16="http://schemas.microsoft.com/office/drawing/2014/main" id="{028F46F1-1F07-C177-08A8-EB703B8D6BFA}"/>
              </a:ext>
            </a:extLst>
          </p:cNvPr>
          <p:cNvPicPr>
            <a:picLocks noChangeAspect="1"/>
          </p:cNvPicPr>
          <p:nvPr/>
        </p:nvPicPr>
        <p:blipFill rotWithShape="1">
          <a:blip r:embed="rId5"/>
          <a:srcRect l="17044"/>
          <a:stretch/>
        </p:blipFill>
        <p:spPr>
          <a:xfrm>
            <a:off x="9199982" y="3686363"/>
            <a:ext cx="1245397" cy="3017782"/>
          </a:xfrm>
          <a:prstGeom prst="rect">
            <a:avLst/>
          </a:prstGeom>
          <a:ln w="28575">
            <a:solidFill>
              <a:srgbClr val="00B050"/>
            </a:solidFill>
          </a:ln>
        </p:spPr>
      </p:pic>
    </p:spTree>
    <p:extLst>
      <p:ext uri="{BB962C8B-B14F-4D97-AF65-F5344CB8AC3E}">
        <p14:creationId xmlns:p14="http://schemas.microsoft.com/office/powerpoint/2010/main" val="6467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Java's Math.pow() Function | Guide to Exponents in Java">
            <a:extLst>
              <a:ext uri="{FF2B5EF4-FFF2-40B4-BE49-F238E27FC236}">
                <a16:creationId xmlns:a16="http://schemas.microsoft.com/office/drawing/2014/main" id="{8ED9B79E-CFBE-A2DB-D41C-EAD2FB89E96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2324" r="-1" b="953"/>
          <a:stretch/>
        </p:blipFill>
        <p:spPr bwMode="auto">
          <a:xfrm>
            <a:off x="4283902" y="10"/>
            <a:ext cx="7908098" cy="6857992"/>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1946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F3C00-CE90-047F-EC79-0989F9EC038E}"/>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6000" b="1" dirty="0">
                <a:solidFill>
                  <a:schemeClr val="bg1"/>
                </a:solidFill>
                <a:latin typeface="Amasis MT Pro" panose="02040504050005020304" pitchFamily="18" charset="0"/>
              </a:rPr>
              <a:t>Powers / Exponents</a:t>
            </a:r>
          </a:p>
        </p:txBody>
      </p:sp>
      <p:cxnSp>
        <p:nvCxnSpPr>
          <p:cNvPr id="19467" name="Straight Connector 1946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6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00C9-05E1-6DDD-0D79-26740C320E9B}"/>
              </a:ext>
            </a:extLst>
          </p:cNvPr>
          <p:cNvSpPr>
            <a:spLocks noGrp="1"/>
          </p:cNvSpPr>
          <p:nvPr>
            <p:ph type="title"/>
          </p:nvPr>
        </p:nvSpPr>
        <p:spPr>
          <a:xfrm>
            <a:off x="426502" y="215395"/>
            <a:ext cx="10515600" cy="1325563"/>
          </a:xfrm>
        </p:spPr>
        <p:txBody>
          <a:bodyPr/>
          <a:lstStyle/>
          <a:p>
            <a:r>
              <a:rPr lang="en-US" b="1" dirty="0">
                <a:latin typeface="Amasis MT Pro" panose="02040504050005020304" pitchFamily="18" charset="0"/>
              </a:rPr>
              <a:t>Graphing Logarithmic Functions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3B0AF4-217A-3DBC-AF48-C4530BEA4C29}"/>
                  </a:ext>
                </a:extLst>
              </p:cNvPr>
              <p:cNvSpPr txBox="1"/>
              <p:nvPr/>
            </p:nvSpPr>
            <p:spPr>
              <a:xfrm>
                <a:off x="417855" y="1964791"/>
                <a:ext cx="6098344"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When no base is written, assume that the log is </a:t>
                </a:r>
                <a14:m>
                  <m:oMath xmlns:m="http://schemas.openxmlformats.org/officeDocument/2006/math">
                    <m:r>
                      <a:rPr lang="en-US" i="1" u="sng" dirty="0" smtClean="0">
                        <a:latin typeface="Cambria Math" panose="02040503050406030204" pitchFamily="18" charset="0"/>
                      </a:rPr>
                      <m:t>𝑏𝑎𝑠𝑒</m:t>
                    </m:r>
                    <m:r>
                      <a:rPr lang="en-US" i="1" u="sng" dirty="0" smtClean="0">
                        <a:latin typeface="Cambria Math" panose="02040503050406030204" pitchFamily="18" charset="0"/>
                      </a:rPr>
                      <m:t> 10</m:t>
                    </m:r>
                  </m:oMath>
                </a14:m>
                <a:r>
                  <a:rPr lang="en-US" dirty="0">
                    <a:latin typeface="Amasis MT Pro" panose="02040504050005020304" pitchFamily="18" charset="0"/>
                  </a:rPr>
                  <a:t>.</a:t>
                </a:r>
              </a:p>
            </p:txBody>
          </p:sp>
        </mc:Choice>
        <mc:Fallback xmlns="">
          <p:sp>
            <p:nvSpPr>
              <p:cNvPr id="4" name="TextBox 3">
                <a:extLst>
                  <a:ext uri="{FF2B5EF4-FFF2-40B4-BE49-F238E27FC236}">
                    <a16:creationId xmlns:a16="http://schemas.microsoft.com/office/drawing/2014/main" id="{A23B0AF4-217A-3DBC-AF48-C4530BEA4C29}"/>
                  </a:ext>
                </a:extLst>
              </p:cNvPr>
              <p:cNvSpPr txBox="1">
                <a:spLocks noRot="1" noChangeAspect="1" noMove="1" noResize="1" noEditPoints="1" noAdjustHandles="1" noChangeArrowheads="1" noChangeShapeType="1" noTextEdit="1"/>
              </p:cNvSpPr>
              <p:nvPr/>
            </p:nvSpPr>
            <p:spPr>
              <a:xfrm>
                <a:off x="417855" y="1964791"/>
                <a:ext cx="6098344" cy="369332"/>
              </a:xfrm>
              <a:prstGeom prst="rect">
                <a:avLst/>
              </a:prstGeom>
              <a:blipFill>
                <a:blip r:embed="rId2"/>
                <a:stretch>
                  <a:fillRect l="-70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987624-55A5-99E0-F827-159834137E53}"/>
                  </a:ext>
                </a:extLst>
              </p:cNvPr>
              <p:cNvSpPr txBox="1"/>
              <p:nvPr/>
            </p:nvSpPr>
            <p:spPr>
              <a:xfrm>
                <a:off x="2620352" y="2511734"/>
                <a:ext cx="169334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𝑙𝑜𝑔𝑥</m:t>
                      </m:r>
                    </m:oMath>
                  </m:oMathPara>
                </a14:m>
                <a:endParaRPr lang="en-US" sz="2000" dirty="0"/>
              </a:p>
            </p:txBody>
          </p:sp>
        </mc:Choice>
        <mc:Fallback xmlns="">
          <p:sp>
            <p:nvSpPr>
              <p:cNvPr id="5" name="TextBox 4">
                <a:extLst>
                  <a:ext uri="{FF2B5EF4-FFF2-40B4-BE49-F238E27FC236}">
                    <a16:creationId xmlns:a16="http://schemas.microsoft.com/office/drawing/2014/main" id="{35987624-55A5-99E0-F827-159834137E53}"/>
                  </a:ext>
                </a:extLst>
              </p:cNvPr>
              <p:cNvSpPr txBox="1">
                <a:spLocks noRot="1" noChangeAspect="1" noMove="1" noResize="1" noEditPoints="1" noAdjustHandles="1" noChangeArrowheads="1" noChangeShapeType="1" noTextEdit="1"/>
              </p:cNvSpPr>
              <p:nvPr/>
            </p:nvSpPr>
            <p:spPr>
              <a:xfrm>
                <a:off x="2620352" y="2511734"/>
                <a:ext cx="1693349" cy="492443"/>
              </a:xfrm>
              <a:prstGeom prst="rect">
                <a:avLst/>
              </a:prstGeom>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454E19A-7E66-55E3-D5BD-77DFC26A09C1}"/>
              </a:ext>
            </a:extLst>
          </p:cNvPr>
          <p:cNvPicPr>
            <a:picLocks noChangeAspect="1"/>
          </p:cNvPicPr>
          <p:nvPr/>
        </p:nvPicPr>
        <p:blipFill>
          <a:blip r:embed="rId4"/>
          <a:stretch>
            <a:fillRect/>
          </a:stretch>
        </p:blipFill>
        <p:spPr>
          <a:xfrm>
            <a:off x="426502" y="3320068"/>
            <a:ext cx="6939034" cy="1325563"/>
          </a:xfrm>
          <a:prstGeom prst="rect">
            <a:avLst/>
          </a:prstGeom>
        </p:spPr>
      </p:pic>
      <p:pic>
        <p:nvPicPr>
          <p:cNvPr id="9" name="Picture 8">
            <a:extLst>
              <a:ext uri="{FF2B5EF4-FFF2-40B4-BE49-F238E27FC236}">
                <a16:creationId xmlns:a16="http://schemas.microsoft.com/office/drawing/2014/main" id="{2C79D51E-D638-6E36-42AB-E4D1BBF4F37F}"/>
              </a:ext>
            </a:extLst>
          </p:cNvPr>
          <p:cNvPicPr>
            <a:picLocks noChangeAspect="1"/>
          </p:cNvPicPr>
          <p:nvPr/>
        </p:nvPicPr>
        <p:blipFill>
          <a:blip r:embed="rId5"/>
          <a:stretch>
            <a:fillRect/>
          </a:stretch>
        </p:blipFill>
        <p:spPr>
          <a:xfrm>
            <a:off x="7541016" y="1763070"/>
            <a:ext cx="4524375" cy="448627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73D41B-FDF1-0E50-D0E4-79CBF13DB50B}"/>
                  </a:ext>
                </a:extLst>
              </p:cNvPr>
              <p:cNvSpPr txBox="1"/>
              <p:nvPr/>
            </p:nvSpPr>
            <p:spPr>
              <a:xfrm>
                <a:off x="417855" y="5373119"/>
                <a:ext cx="6362773"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The </a:t>
                </a:r>
                <a:r>
                  <a:rPr lang="en-US" b="1" u="sng" dirty="0">
                    <a:latin typeface="Amasis MT Pro" panose="02040504050005020304" pitchFamily="18" charset="0"/>
                  </a:rPr>
                  <a:t>domain</a:t>
                </a:r>
                <a:r>
                  <a:rPr lang="en-US" dirty="0">
                    <a:latin typeface="Amasis MT Pro" panose="02040504050005020304" pitchFamily="18" charset="0"/>
                  </a:rPr>
                  <a:t> of log function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 = </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latin typeface="Amasis MT Pro" panose="02040504050005020304" pitchFamily="18" charset="0"/>
                  </a:rPr>
                  <a:t>is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&gt; 0 </m:t>
                    </m:r>
                  </m:oMath>
                </a14:m>
                <a:r>
                  <a:rPr lang="en-US" dirty="0">
                    <a:latin typeface="Amasis MT Pro" panose="02040504050005020304" pitchFamily="18" charset="0"/>
                  </a:rPr>
                  <a:t>(or) </a:t>
                </a:r>
                <a14:m>
                  <m:oMath xmlns:m="http://schemas.openxmlformats.org/officeDocument/2006/math">
                    <m:r>
                      <a:rPr lang="en-US" i="1" dirty="0" smtClean="0">
                        <a:latin typeface="Cambria Math" panose="02040503050406030204" pitchFamily="18" charset="0"/>
                      </a:rPr>
                      <m:t>(0, ∞). </m:t>
                    </m:r>
                  </m:oMath>
                </a14:m>
                <a:r>
                  <a:rPr lang="en-US" dirty="0">
                    <a:latin typeface="Amasis MT Pro" panose="02040504050005020304" pitchFamily="18" charset="0"/>
                  </a:rPr>
                  <a:t>  </a:t>
                </a:r>
              </a:p>
            </p:txBody>
          </p:sp>
        </mc:Choice>
        <mc:Fallback xmlns="">
          <p:sp>
            <p:nvSpPr>
              <p:cNvPr id="11" name="TextBox 10">
                <a:extLst>
                  <a:ext uri="{FF2B5EF4-FFF2-40B4-BE49-F238E27FC236}">
                    <a16:creationId xmlns:a16="http://schemas.microsoft.com/office/drawing/2014/main" id="{3B73D41B-FDF1-0E50-D0E4-79CBF13DB50B}"/>
                  </a:ext>
                </a:extLst>
              </p:cNvPr>
              <p:cNvSpPr txBox="1">
                <a:spLocks noRot="1" noChangeAspect="1" noMove="1" noResize="1" noEditPoints="1" noAdjustHandles="1" noChangeArrowheads="1" noChangeShapeType="1" noTextEdit="1"/>
              </p:cNvSpPr>
              <p:nvPr/>
            </p:nvSpPr>
            <p:spPr>
              <a:xfrm>
                <a:off x="417855" y="5373119"/>
                <a:ext cx="6362773" cy="369332"/>
              </a:xfrm>
              <a:prstGeom prst="rect">
                <a:avLst/>
              </a:prstGeom>
              <a:blipFill>
                <a:blip r:embed="rId6"/>
                <a:stretch>
                  <a:fillRect l="-67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E02486-FB28-C1D9-4D5F-B0C3656B6F40}"/>
                  </a:ext>
                </a:extLst>
              </p:cNvPr>
              <p:cNvSpPr txBox="1"/>
              <p:nvPr/>
            </p:nvSpPr>
            <p:spPr>
              <a:xfrm>
                <a:off x="417855" y="5871864"/>
                <a:ext cx="6714465"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The </a:t>
                </a:r>
                <a:r>
                  <a:rPr lang="en-US" b="1" u="sng" dirty="0">
                    <a:latin typeface="Amasis MT Pro" panose="02040504050005020304" pitchFamily="18" charset="0"/>
                  </a:rPr>
                  <a:t>range</a:t>
                </a:r>
                <a:r>
                  <a:rPr lang="en-US" dirty="0">
                    <a:latin typeface="Amasis MT Pro" panose="02040504050005020304" pitchFamily="18" charset="0"/>
                  </a:rPr>
                  <a:t> of any log function is the set of all real numbers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𝑅</m:t>
                    </m:r>
                    <m:r>
                      <a:rPr lang="en-US" i="1" dirty="0" smtClean="0">
                        <a:latin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B1E02486-FB28-C1D9-4D5F-B0C3656B6F40}"/>
                  </a:ext>
                </a:extLst>
              </p:cNvPr>
              <p:cNvSpPr txBox="1">
                <a:spLocks noRot="1" noChangeAspect="1" noMove="1" noResize="1" noEditPoints="1" noAdjustHandles="1" noChangeArrowheads="1" noChangeShapeType="1" noTextEdit="1"/>
              </p:cNvSpPr>
              <p:nvPr/>
            </p:nvSpPr>
            <p:spPr>
              <a:xfrm>
                <a:off x="417855" y="5871864"/>
                <a:ext cx="6714465" cy="369332"/>
              </a:xfrm>
              <a:prstGeom prst="rect">
                <a:avLst/>
              </a:prstGeom>
              <a:blipFill>
                <a:blip r:embed="rId7"/>
                <a:stretch>
                  <a:fillRect l="-636" t="-9836" b="-22951"/>
                </a:stretch>
              </a:blipFill>
            </p:spPr>
            <p:txBody>
              <a:bodyPr/>
              <a:lstStyle/>
              <a:p>
                <a:r>
                  <a:rPr lang="en-US">
                    <a:noFill/>
                  </a:rPr>
                  <a:t> </a:t>
                </a:r>
              </a:p>
            </p:txBody>
          </p:sp>
        </mc:Fallback>
      </mc:AlternateContent>
    </p:spTree>
    <p:extLst>
      <p:ext uri="{BB962C8B-B14F-4D97-AF65-F5344CB8AC3E}">
        <p14:creationId xmlns:p14="http://schemas.microsoft.com/office/powerpoint/2010/main" val="21682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FA9957-B1A1-1EF1-C7E8-5E9E9A962AEF}"/>
                  </a:ext>
                </a:extLst>
              </p:cNvPr>
              <p:cNvSpPr txBox="1"/>
              <p:nvPr/>
            </p:nvSpPr>
            <p:spPr>
              <a:xfrm>
                <a:off x="742071" y="612337"/>
                <a:ext cx="6098344" cy="461665"/>
              </a:xfrm>
              <a:prstGeom prst="rect">
                <a:avLst/>
              </a:prstGeom>
              <a:noFill/>
            </p:spPr>
            <p:txBody>
              <a:bodyPr wrap="square">
                <a:spAutoFit/>
              </a:bodyPr>
              <a:lstStyle/>
              <a:p>
                <a:r>
                  <a:rPr lang="en-US" sz="2400" dirty="0">
                    <a:latin typeface="Amasis MT Pro" panose="02040504050005020304" pitchFamily="18" charset="0"/>
                  </a:rPr>
                  <a:t>The graph of the function </a:t>
                </a:r>
                <a14:m>
                  <m:oMath xmlns:m="http://schemas.openxmlformats.org/officeDocument/2006/math">
                    <m:r>
                      <a:rPr lang="en-US" sz="2400" i="1" dirty="0" smtClean="0">
                        <a:latin typeface="Cambria Math" panose="02040503050406030204" pitchFamily="18" charset="0"/>
                      </a:rPr>
                      <m:t>𝑦</m:t>
                    </m:r>
                    <m:r>
                      <a:rPr lang="en-US" sz="2400" i="1" dirty="0" smtClean="0">
                        <a:latin typeface="Cambria Math" panose="02040503050406030204" pitchFamily="18" charset="0"/>
                      </a:rPr>
                      <m:t>=</m:t>
                    </m:r>
                    <m:func>
                      <m:funcPr>
                        <m:ctrlPr>
                          <a:rPr lang="en-US" sz="2400" i="1" dirty="0" smtClean="0">
                            <a:latin typeface="Cambria Math" panose="02040503050406030204" pitchFamily="18" charset="0"/>
                          </a:rPr>
                        </m:ctrlPr>
                      </m:funcPr>
                      <m:fName>
                        <m:sSub>
                          <m:sSubPr>
                            <m:ctrlPr>
                              <a:rPr lang="en-US" sz="2400" i="1" dirty="0" smtClean="0">
                                <a:latin typeface="Cambria Math" panose="02040503050406030204" pitchFamily="18" charset="0"/>
                              </a:rPr>
                            </m:ctrlPr>
                          </m:sSubPr>
                          <m:e>
                            <m:r>
                              <m:rPr>
                                <m:sty m:val="p"/>
                              </m:rPr>
                              <a:rPr lang="en-US" sz="2400" i="0" dirty="0" smtClean="0">
                                <a:latin typeface="Cambria Math" panose="02040503050406030204" pitchFamily="18" charset="0"/>
                              </a:rPr>
                              <m:t>log</m:t>
                            </m:r>
                          </m:e>
                          <m:sub>
                            <m:r>
                              <a:rPr lang="en-US" sz="2400" b="0" i="1" dirty="0" smtClean="0">
                                <a:latin typeface="Cambria Math" panose="02040503050406030204" pitchFamily="18" charset="0"/>
                              </a:rPr>
                              <m:t>2</m:t>
                            </m:r>
                          </m:sub>
                        </m:sSub>
                      </m:fName>
                      <m:e>
                        <m:r>
                          <a:rPr lang="en-US" sz="2400" b="0" i="1" dirty="0" smtClean="0">
                            <a:latin typeface="Cambria Math" panose="02040503050406030204" pitchFamily="18" charset="0"/>
                          </a:rPr>
                          <m:t>𝑥</m:t>
                        </m:r>
                      </m:e>
                    </m:func>
                  </m:oMath>
                </a14:m>
                <a:r>
                  <a:rPr lang="en-US" sz="2400" dirty="0">
                    <a:latin typeface="Amasis MT Pro" panose="02040504050005020304" pitchFamily="18" charset="0"/>
                  </a:rPr>
                  <a:t>.</a:t>
                </a:r>
              </a:p>
            </p:txBody>
          </p:sp>
        </mc:Choice>
        <mc:Fallback xmlns="">
          <p:sp>
            <p:nvSpPr>
              <p:cNvPr id="4" name="TextBox 3">
                <a:extLst>
                  <a:ext uri="{FF2B5EF4-FFF2-40B4-BE49-F238E27FC236}">
                    <a16:creationId xmlns:a16="http://schemas.microsoft.com/office/drawing/2014/main" id="{54FA9957-B1A1-1EF1-C7E8-5E9E9A962AEF}"/>
                  </a:ext>
                </a:extLst>
              </p:cNvPr>
              <p:cNvSpPr txBox="1">
                <a:spLocks noRot="1" noChangeAspect="1" noMove="1" noResize="1" noEditPoints="1" noAdjustHandles="1" noChangeArrowheads="1" noChangeShapeType="1" noTextEdit="1"/>
              </p:cNvSpPr>
              <p:nvPr/>
            </p:nvSpPr>
            <p:spPr>
              <a:xfrm>
                <a:off x="742071" y="612337"/>
                <a:ext cx="6098344" cy="461665"/>
              </a:xfrm>
              <a:prstGeom prst="rect">
                <a:avLst/>
              </a:prstGeom>
              <a:blipFill>
                <a:blip r:embed="rId2"/>
                <a:stretch>
                  <a:fillRect l="-1600" t="-10526" b="-28947"/>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E438435B-3B83-94E9-4BAA-CECF8CA04DBD}"/>
              </a:ext>
            </a:extLst>
          </p:cNvPr>
          <p:cNvCxnSpPr/>
          <p:nvPr/>
        </p:nvCxnSpPr>
        <p:spPr>
          <a:xfrm>
            <a:off x="5097761" y="1130274"/>
            <a:ext cx="0" cy="534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364A6B-4699-9175-8CCB-B60A0E11BD43}"/>
                  </a:ext>
                </a:extLst>
              </p:cNvPr>
              <p:cNvSpPr txBox="1"/>
              <p:nvPr/>
            </p:nvSpPr>
            <p:spPr>
              <a:xfrm>
                <a:off x="4708785" y="1700907"/>
                <a:ext cx="9798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𝑦</m:t>
                          </m:r>
                        </m:sup>
                      </m:sSup>
                    </m:oMath>
                  </m:oMathPara>
                </a14:m>
                <a:endParaRPr lang="en-US" sz="2400" dirty="0"/>
              </a:p>
            </p:txBody>
          </p:sp>
        </mc:Choice>
        <mc:Fallback xmlns="">
          <p:sp>
            <p:nvSpPr>
              <p:cNvPr id="7" name="TextBox 6">
                <a:extLst>
                  <a:ext uri="{FF2B5EF4-FFF2-40B4-BE49-F238E27FC236}">
                    <a16:creationId xmlns:a16="http://schemas.microsoft.com/office/drawing/2014/main" id="{FB364A6B-4699-9175-8CCB-B60A0E11BD43}"/>
                  </a:ext>
                </a:extLst>
              </p:cNvPr>
              <p:cNvSpPr txBox="1">
                <a:spLocks noRot="1" noChangeAspect="1" noMove="1" noResize="1" noEditPoints="1" noAdjustHandles="1" noChangeArrowheads="1" noChangeShapeType="1" noTextEdit="1"/>
              </p:cNvSpPr>
              <p:nvPr/>
            </p:nvSpPr>
            <p:spPr>
              <a:xfrm>
                <a:off x="4708785" y="1700907"/>
                <a:ext cx="979820" cy="369332"/>
              </a:xfrm>
              <a:prstGeom prst="rect">
                <a:avLst/>
              </a:prstGeom>
              <a:blipFill>
                <a:blip r:embed="rId3"/>
                <a:stretch>
                  <a:fillRect l="-3727" r="-1863" b="-655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C61ED00-6470-0C85-AD77-08A188EA0460}"/>
              </a:ext>
            </a:extLst>
          </p:cNvPr>
          <p:cNvPicPr>
            <a:picLocks noChangeAspect="1"/>
          </p:cNvPicPr>
          <p:nvPr/>
        </p:nvPicPr>
        <p:blipFill>
          <a:blip r:embed="rId4"/>
          <a:stretch>
            <a:fillRect/>
          </a:stretch>
        </p:blipFill>
        <p:spPr>
          <a:xfrm>
            <a:off x="509366" y="2732234"/>
            <a:ext cx="5578670" cy="3513429"/>
          </a:xfrm>
          <a:prstGeom prst="rect">
            <a:avLst/>
          </a:prstGeom>
        </p:spPr>
      </p:pic>
      <p:pic>
        <p:nvPicPr>
          <p:cNvPr id="11" name="Picture 10">
            <a:extLst>
              <a:ext uri="{FF2B5EF4-FFF2-40B4-BE49-F238E27FC236}">
                <a16:creationId xmlns:a16="http://schemas.microsoft.com/office/drawing/2014/main" id="{B2531EA4-E48B-CA9A-B5E1-C0BA7E769E2D}"/>
              </a:ext>
            </a:extLst>
          </p:cNvPr>
          <p:cNvPicPr>
            <a:picLocks noChangeAspect="1"/>
          </p:cNvPicPr>
          <p:nvPr/>
        </p:nvPicPr>
        <p:blipFill>
          <a:blip r:embed="rId5"/>
          <a:stretch>
            <a:fillRect/>
          </a:stretch>
        </p:blipFill>
        <p:spPr>
          <a:xfrm>
            <a:off x="7258657" y="1529750"/>
            <a:ext cx="4423977" cy="4378680"/>
          </a:xfrm>
          <a:prstGeom prst="rect">
            <a:avLst/>
          </a:prstGeom>
        </p:spPr>
      </p:pic>
    </p:spTree>
    <p:extLst>
      <p:ext uri="{BB962C8B-B14F-4D97-AF65-F5344CB8AC3E}">
        <p14:creationId xmlns:p14="http://schemas.microsoft.com/office/powerpoint/2010/main" val="30428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0CE8A4D-0381-9D89-2BC8-CA1599AC157B}"/>
                  </a:ext>
                </a:extLst>
              </p:cNvPr>
              <p:cNvSpPr txBox="1"/>
              <p:nvPr/>
            </p:nvSpPr>
            <p:spPr>
              <a:xfrm>
                <a:off x="742071" y="612337"/>
                <a:ext cx="6098344" cy="625749"/>
              </a:xfrm>
              <a:prstGeom prst="rect">
                <a:avLst/>
              </a:prstGeom>
              <a:noFill/>
            </p:spPr>
            <p:txBody>
              <a:bodyPr wrap="square">
                <a:spAutoFit/>
              </a:bodyPr>
              <a:lstStyle/>
              <a:p>
                <a:r>
                  <a:rPr lang="en-US" sz="2400" dirty="0">
                    <a:latin typeface="Amasis MT Pro" panose="02040504050005020304" pitchFamily="18" charset="0"/>
                  </a:rPr>
                  <a:t>The graph of the function </a:t>
                </a:r>
                <a14:m>
                  <m:oMath xmlns:m="http://schemas.openxmlformats.org/officeDocument/2006/math">
                    <m:r>
                      <a:rPr lang="en-US" sz="2400" i="1" dirty="0" smtClean="0">
                        <a:latin typeface="Cambria Math" panose="02040503050406030204" pitchFamily="18" charset="0"/>
                      </a:rPr>
                      <m:t>𝑦</m:t>
                    </m:r>
                    <m:r>
                      <a:rPr lang="en-US" sz="2400" i="1" dirty="0" smtClean="0">
                        <a:latin typeface="Cambria Math" panose="02040503050406030204" pitchFamily="18" charset="0"/>
                      </a:rPr>
                      <m:t>=</m:t>
                    </m:r>
                    <m:func>
                      <m:funcPr>
                        <m:ctrlPr>
                          <a:rPr lang="en-US" sz="2400" i="1" dirty="0" smtClean="0">
                            <a:latin typeface="Cambria Math" panose="02040503050406030204" pitchFamily="18" charset="0"/>
                          </a:rPr>
                        </m:ctrlPr>
                      </m:funcPr>
                      <m:fName>
                        <m:sSub>
                          <m:sSubPr>
                            <m:ctrlPr>
                              <a:rPr lang="en-US" sz="2400" i="1" dirty="0" smtClean="0">
                                <a:latin typeface="Cambria Math" panose="02040503050406030204" pitchFamily="18" charset="0"/>
                              </a:rPr>
                            </m:ctrlPr>
                          </m:sSubPr>
                          <m:e>
                            <m:r>
                              <m:rPr>
                                <m:sty m:val="p"/>
                              </m:rPr>
                              <a:rPr lang="en-US" sz="2400" i="0" dirty="0" smtClean="0">
                                <a:latin typeface="Cambria Math" panose="02040503050406030204" pitchFamily="18" charset="0"/>
                              </a:rPr>
                              <m:t>log</m:t>
                            </m:r>
                          </m:e>
                          <m:sub>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3</m:t>
                                </m:r>
                              </m:den>
                            </m:f>
                          </m:sub>
                        </m:sSub>
                      </m:fName>
                      <m:e>
                        <m:r>
                          <a:rPr lang="en-US" sz="2400" b="0" i="1" dirty="0" smtClean="0">
                            <a:latin typeface="Cambria Math" panose="02040503050406030204" pitchFamily="18" charset="0"/>
                          </a:rPr>
                          <m:t>𝑥</m:t>
                        </m:r>
                      </m:e>
                    </m:func>
                  </m:oMath>
                </a14:m>
                <a:r>
                  <a:rPr lang="en-US" sz="2400" dirty="0">
                    <a:latin typeface="Amasis MT Pro" panose="02040504050005020304" pitchFamily="18" charset="0"/>
                  </a:rPr>
                  <a:t>.</a:t>
                </a:r>
              </a:p>
            </p:txBody>
          </p:sp>
        </mc:Choice>
        <mc:Fallback xmlns="">
          <p:sp>
            <p:nvSpPr>
              <p:cNvPr id="2" name="TextBox 1">
                <a:extLst>
                  <a:ext uri="{FF2B5EF4-FFF2-40B4-BE49-F238E27FC236}">
                    <a16:creationId xmlns:a16="http://schemas.microsoft.com/office/drawing/2014/main" id="{F0CE8A4D-0381-9D89-2BC8-CA1599AC157B}"/>
                  </a:ext>
                </a:extLst>
              </p:cNvPr>
              <p:cNvSpPr txBox="1">
                <a:spLocks noRot="1" noChangeAspect="1" noMove="1" noResize="1" noEditPoints="1" noAdjustHandles="1" noChangeArrowheads="1" noChangeShapeType="1" noTextEdit="1"/>
              </p:cNvSpPr>
              <p:nvPr/>
            </p:nvSpPr>
            <p:spPr>
              <a:xfrm>
                <a:off x="742071" y="612337"/>
                <a:ext cx="6098344" cy="625749"/>
              </a:xfrm>
              <a:prstGeom prst="rect">
                <a:avLst/>
              </a:prstGeom>
              <a:blipFill>
                <a:blip r:embed="rId2"/>
                <a:stretch>
                  <a:fillRect l="-1600" t="-7767"/>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0916911B-8F2C-64B5-FE0E-8C948BACBE80}"/>
              </a:ext>
            </a:extLst>
          </p:cNvPr>
          <p:cNvCxnSpPr/>
          <p:nvPr/>
        </p:nvCxnSpPr>
        <p:spPr>
          <a:xfrm>
            <a:off x="5097761" y="1130274"/>
            <a:ext cx="0" cy="534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DD1B54-8FC7-8F72-3F94-A88C4F1EA908}"/>
                  </a:ext>
                </a:extLst>
              </p:cNvPr>
              <p:cNvSpPr txBox="1"/>
              <p:nvPr/>
            </p:nvSpPr>
            <p:spPr>
              <a:xfrm>
                <a:off x="4708785" y="1700907"/>
                <a:ext cx="979819" cy="7367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e>
                        <m:sup>
                          <m:r>
                            <a:rPr lang="en-US" sz="2400" b="0" i="1" smtClean="0">
                              <a:latin typeface="Cambria Math" panose="02040503050406030204" pitchFamily="18" charset="0"/>
                            </a:rPr>
                            <m:t>𝑦</m:t>
                          </m:r>
                        </m:sup>
                      </m:sSup>
                    </m:oMath>
                  </m:oMathPara>
                </a14:m>
                <a:endParaRPr lang="en-US" sz="2400" dirty="0"/>
              </a:p>
            </p:txBody>
          </p:sp>
        </mc:Choice>
        <mc:Fallback xmlns="">
          <p:sp>
            <p:nvSpPr>
              <p:cNvPr id="4" name="TextBox 3">
                <a:extLst>
                  <a:ext uri="{FF2B5EF4-FFF2-40B4-BE49-F238E27FC236}">
                    <a16:creationId xmlns:a16="http://schemas.microsoft.com/office/drawing/2014/main" id="{F4DD1B54-8FC7-8F72-3F94-A88C4F1EA908}"/>
                  </a:ext>
                </a:extLst>
              </p:cNvPr>
              <p:cNvSpPr txBox="1">
                <a:spLocks noRot="1" noChangeAspect="1" noMove="1" noResize="1" noEditPoints="1" noAdjustHandles="1" noChangeArrowheads="1" noChangeShapeType="1" noTextEdit="1"/>
              </p:cNvSpPr>
              <p:nvPr/>
            </p:nvSpPr>
            <p:spPr>
              <a:xfrm>
                <a:off x="4708785" y="1700907"/>
                <a:ext cx="979819" cy="736740"/>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BB6A6AF-59BA-3D7E-C9F4-43F9B4F6F169}"/>
              </a:ext>
            </a:extLst>
          </p:cNvPr>
          <p:cNvPicPr>
            <a:picLocks noChangeAspect="1"/>
          </p:cNvPicPr>
          <p:nvPr/>
        </p:nvPicPr>
        <p:blipFill>
          <a:blip r:embed="rId4"/>
          <a:stretch>
            <a:fillRect/>
          </a:stretch>
        </p:blipFill>
        <p:spPr>
          <a:xfrm>
            <a:off x="523691" y="2739096"/>
            <a:ext cx="5384740" cy="3790117"/>
          </a:xfrm>
          <a:prstGeom prst="rect">
            <a:avLst/>
          </a:prstGeom>
        </p:spPr>
      </p:pic>
      <p:pic>
        <p:nvPicPr>
          <p:cNvPr id="8" name="Picture 7">
            <a:extLst>
              <a:ext uri="{FF2B5EF4-FFF2-40B4-BE49-F238E27FC236}">
                <a16:creationId xmlns:a16="http://schemas.microsoft.com/office/drawing/2014/main" id="{8FCFBA89-FC91-7D7D-ABB0-DE036E3F1249}"/>
              </a:ext>
            </a:extLst>
          </p:cNvPr>
          <p:cNvPicPr>
            <a:picLocks noChangeAspect="1"/>
          </p:cNvPicPr>
          <p:nvPr/>
        </p:nvPicPr>
        <p:blipFill>
          <a:blip r:embed="rId5"/>
          <a:stretch>
            <a:fillRect/>
          </a:stretch>
        </p:blipFill>
        <p:spPr>
          <a:xfrm>
            <a:off x="7257758" y="2069277"/>
            <a:ext cx="3878602" cy="3790117"/>
          </a:xfrm>
          <a:prstGeom prst="rect">
            <a:avLst/>
          </a:prstGeom>
        </p:spPr>
      </p:pic>
    </p:spTree>
    <p:extLst>
      <p:ext uri="{BB962C8B-B14F-4D97-AF65-F5344CB8AC3E}">
        <p14:creationId xmlns:p14="http://schemas.microsoft.com/office/powerpoint/2010/main" val="18881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376FB-EA4A-DBA2-CFBF-8E032829AD10}"/>
              </a:ext>
            </a:extLst>
          </p:cNvPr>
          <p:cNvPicPr>
            <a:picLocks noChangeAspect="1"/>
          </p:cNvPicPr>
          <p:nvPr/>
        </p:nvPicPr>
        <p:blipFill rotWithShape="1">
          <a:blip r:embed="rId2"/>
          <a:srcRect l="13161" t="10048" r="11465" b="2882"/>
          <a:stretch/>
        </p:blipFill>
        <p:spPr>
          <a:xfrm>
            <a:off x="7080354" y="1536267"/>
            <a:ext cx="5111646" cy="482683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5684BB-4BFA-622B-F29C-F01539A66459}"/>
                  </a:ext>
                </a:extLst>
              </p:cNvPr>
              <p:cNvSpPr txBox="1"/>
              <p:nvPr/>
            </p:nvSpPr>
            <p:spPr>
              <a:xfrm>
                <a:off x="482338" y="719984"/>
                <a:ext cx="7869027" cy="506742"/>
              </a:xfrm>
              <a:prstGeom prst="rect">
                <a:avLst/>
              </a:prstGeom>
              <a:noFill/>
            </p:spPr>
            <p:txBody>
              <a:bodyPr wrap="square">
                <a:spAutoFit/>
              </a:bodyPr>
              <a:lstStyle/>
              <a:p>
                <a:r>
                  <a:rPr lang="en-US" sz="2400" b="0" i="0" dirty="0">
                    <a:solidFill>
                      <a:srgbClr val="333333"/>
                    </a:solidFill>
                    <a:effectLst/>
                    <a:latin typeface="Amasis MT Pro" panose="02040504050005020304" pitchFamily="18" charset="0"/>
                  </a:rPr>
                  <a:t>Graph the logarithmic function </a:t>
                </a:r>
                <a14:m>
                  <m:oMath xmlns:m="http://schemas.openxmlformats.org/officeDocument/2006/math">
                    <m:r>
                      <a:rPr lang="en-US" sz="2400" b="0" i="1" dirty="0" smtClean="0">
                        <a:solidFill>
                          <a:srgbClr val="333333"/>
                        </a:solidFill>
                        <a:effectLst/>
                        <a:latin typeface="Cambria Math" panose="02040503050406030204" pitchFamily="18" charset="0"/>
                      </a:rPr>
                      <m:t>𝑓</m:t>
                    </m:r>
                    <m:r>
                      <a:rPr lang="en-US" sz="2400" b="0" i="1" dirty="0" smtClean="0">
                        <a:solidFill>
                          <a:srgbClr val="333333"/>
                        </a:solidFill>
                        <a:effectLst/>
                        <a:latin typeface="Cambria Math" panose="02040503050406030204" pitchFamily="18" charset="0"/>
                      </a:rPr>
                      <m:t>(</m:t>
                    </m:r>
                    <m:r>
                      <a:rPr lang="en-US" sz="2400" b="0" i="1" dirty="0" smtClean="0">
                        <a:solidFill>
                          <a:srgbClr val="333333"/>
                        </a:solidFill>
                        <a:effectLst/>
                        <a:latin typeface="Cambria Math" panose="02040503050406030204" pitchFamily="18" charset="0"/>
                      </a:rPr>
                      <m:t>𝑥</m:t>
                    </m:r>
                    <m:r>
                      <a:rPr lang="en-US" sz="2400" b="0" i="1" dirty="0" smtClean="0">
                        <a:solidFill>
                          <a:srgbClr val="333333"/>
                        </a:solidFill>
                        <a:effectLst/>
                        <a:latin typeface="Cambria Math" panose="02040503050406030204" pitchFamily="18" charset="0"/>
                      </a:rPr>
                      <m:t>) = 2 </m:t>
                    </m:r>
                    <m:r>
                      <m:rPr>
                        <m:sty m:val="p"/>
                      </m:rPr>
                      <a:rPr lang="en-US" sz="2400" b="0" i="1" dirty="0" smtClean="0">
                        <a:solidFill>
                          <a:srgbClr val="333333"/>
                        </a:solidFill>
                        <a:effectLst/>
                        <a:latin typeface="Cambria Math" panose="02040503050406030204" pitchFamily="18" charset="0"/>
                      </a:rPr>
                      <m:t>log</m:t>
                    </m:r>
                    <m:r>
                      <a:rPr lang="en-US" sz="2400" b="0" i="1" baseline="-25000" dirty="0">
                        <a:solidFill>
                          <a:srgbClr val="333333"/>
                        </a:solidFill>
                        <a:effectLst/>
                        <a:latin typeface="Cambria Math" panose="02040503050406030204" pitchFamily="18" charset="0"/>
                      </a:rPr>
                      <m:t>3</m:t>
                    </m:r>
                    <m:r>
                      <a:rPr lang="en-US" sz="2400" b="0" i="1" dirty="0">
                        <a:solidFill>
                          <a:srgbClr val="333333"/>
                        </a:solidFill>
                        <a:effectLst/>
                        <a:latin typeface="Cambria Math" panose="02040503050406030204" pitchFamily="18" charset="0"/>
                      </a:rPr>
                      <m:t> (</m:t>
                    </m:r>
                    <m:r>
                      <a:rPr lang="en-US" sz="2400" b="0" i="1" dirty="0">
                        <a:solidFill>
                          <a:srgbClr val="333333"/>
                        </a:solidFill>
                        <a:effectLst/>
                        <a:latin typeface="Cambria Math" panose="02040503050406030204" pitchFamily="18" charset="0"/>
                      </a:rPr>
                      <m:t>𝑥</m:t>
                    </m:r>
                    <m:r>
                      <a:rPr lang="en-US" sz="2400" b="0" i="1" dirty="0">
                        <a:solidFill>
                          <a:srgbClr val="333333"/>
                        </a:solidFill>
                        <a:effectLst/>
                        <a:latin typeface="Cambria Math" panose="02040503050406030204" pitchFamily="18" charset="0"/>
                      </a:rPr>
                      <m:t> + 1).</m:t>
                    </m:r>
                  </m:oMath>
                </a14:m>
                <a:endParaRPr lang="en-US" sz="2400" dirty="0">
                  <a:latin typeface="Amasis MT Pro" panose="02040504050005020304" pitchFamily="18" charset="0"/>
                </a:endParaRPr>
              </a:p>
            </p:txBody>
          </p:sp>
        </mc:Choice>
        <mc:Fallback xmlns="">
          <p:sp>
            <p:nvSpPr>
              <p:cNvPr id="4" name="TextBox 3">
                <a:extLst>
                  <a:ext uri="{FF2B5EF4-FFF2-40B4-BE49-F238E27FC236}">
                    <a16:creationId xmlns:a16="http://schemas.microsoft.com/office/drawing/2014/main" id="{9F5684BB-4BFA-622B-F29C-F01539A66459}"/>
                  </a:ext>
                </a:extLst>
              </p:cNvPr>
              <p:cNvSpPr txBox="1">
                <a:spLocks noRot="1" noChangeAspect="1" noMove="1" noResize="1" noEditPoints="1" noAdjustHandles="1" noChangeArrowheads="1" noChangeShapeType="1" noTextEdit="1"/>
              </p:cNvSpPr>
              <p:nvPr/>
            </p:nvSpPr>
            <p:spPr>
              <a:xfrm>
                <a:off x="482338" y="719984"/>
                <a:ext cx="7869027" cy="506742"/>
              </a:xfrm>
              <a:prstGeom prst="rect">
                <a:avLst/>
              </a:prstGeom>
              <a:blipFill>
                <a:blip r:embed="rId3"/>
                <a:stretch>
                  <a:fillRect l="-1162" t="-1205" b="-26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919443-76D3-1675-FAD0-79EAA006F42A}"/>
                  </a:ext>
                </a:extLst>
              </p:cNvPr>
              <p:cNvSpPr txBox="1"/>
              <p:nvPr/>
            </p:nvSpPr>
            <p:spPr>
              <a:xfrm>
                <a:off x="482338" y="2656545"/>
                <a:ext cx="6467102" cy="1544910"/>
              </a:xfrm>
              <a:prstGeom prst="rect">
                <a:avLst/>
              </a:prstGeom>
              <a:noFill/>
            </p:spPr>
            <p:txBody>
              <a:bodyPr wrap="square">
                <a:spAutoFit/>
              </a:bodyPr>
              <a:lstStyle/>
              <a:p>
                <a:pPr algn="l" fontAlgn="base"/>
                <a:r>
                  <a:rPr lang="en-US" b="1" i="0" dirty="0">
                    <a:solidFill>
                      <a:srgbClr val="333333"/>
                    </a:solidFill>
                    <a:effectLst/>
                    <a:latin typeface="Amasis MT Pro" panose="02040504050005020304" pitchFamily="18" charset="0"/>
                  </a:rPr>
                  <a:t>For domain</a:t>
                </a:r>
                <a14:m>
                  <m:oMath xmlns:m="http://schemas.openxmlformats.org/officeDocument/2006/math">
                    <m:r>
                      <a:rPr lang="en-US" b="1" i="1" dirty="0" smtClean="0">
                        <a:solidFill>
                          <a:srgbClr val="333333"/>
                        </a:solidFill>
                        <a:effectLst/>
                        <a:latin typeface="Cambria Math" panose="02040503050406030204" pitchFamily="18" charset="0"/>
                      </a:rPr>
                      <m:t>: </m:t>
                    </m:r>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+ 1 &gt; 0 ⇒ </m:t>
                    </m:r>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&gt; −1</m:t>
                    </m:r>
                  </m:oMath>
                </a14:m>
                <a:r>
                  <a:rPr lang="en-US" b="0" i="0" dirty="0">
                    <a:solidFill>
                      <a:srgbClr val="333333"/>
                    </a:solidFill>
                    <a:effectLst/>
                    <a:latin typeface="Amasis MT Pro" panose="02040504050005020304" pitchFamily="18" charset="0"/>
                  </a:rPr>
                  <a:t>. So domain </a:t>
                </a:r>
                <a14:m>
                  <m:oMath xmlns:m="http://schemas.openxmlformats.org/officeDocument/2006/math">
                    <m:r>
                      <a:rPr lang="en-US" b="0" i="1" dirty="0" smtClean="0">
                        <a:solidFill>
                          <a:srgbClr val="333333"/>
                        </a:solidFill>
                        <a:effectLst/>
                        <a:latin typeface="Cambria Math" panose="02040503050406030204" pitchFamily="18" charset="0"/>
                      </a:rPr>
                      <m:t>= (−1, ∞).</m:t>
                    </m:r>
                  </m:oMath>
                </a14:m>
                <a:endParaRPr lang="en-US" b="0" i="0" dirty="0">
                  <a:solidFill>
                    <a:srgbClr val="333333"/>
                  </a:solidFill>
                  <a:effectLst/>
                  <a:latin typeface="Amasis MT Pro" panose="02040504050005020304" pitchFamily="18" charset="0"/>
                </a:endParaRPr>
              </a:p>
              <a:p>
                <a:pPr algn="l" fontAlgn="base"/>
                <a:r>
                  <a:rPr lang="en-US" b="1" i="0" dirty="0">
                    <a:solidFill>
                      <a:srgbClr val="333333"/>
                    </a:solidFill>
                    <a:effectLst/>
                    <a:latin typeface="Amasis MT Pro" panose="02040504050005020304" pitchFamily="18" charset="0"/>
                  </a:rPr>
                  <a:t>Range</a:t>
                </a:r>
                <a:r>
                  <a:rPr lang="en-US" b="0" i="0" dirty="0">
                    <a:solidFill>
                      <a:srgbClr val="333333"/>
                    </a:solidFill>
                    <a:effectLst/>
                    <a:latin typeface="Amasis MT Pro" panose="02040504050005020304" pitchFamily="18" charset="0"/>
                  </a:rPr>
                  <a:t> </a:t>
                </a:r>
                <a14:m>
                  <m:oMath xmlns:m="http://schemas.openxmlformats.org/officeDocument/2006/math">
                    <m:r>
                      <a:rPr lang="en-US" b="0" i="1" dirty="0" smtClean="0">
                        <a:solidFill>
                          <a:srgbClr val="333333"/>
                        </a:solidFill>
                        <a:effectLst/>
                        <a:latin typeface="Cambria Math" panose="02040503050406030204" pitchFamily="18" charset="0"/>
                      </a:rPr>
                      <m:t>= </m:t>
                    </m:r>
                    <m:r>
                      <a:rPr lang="en-US" b="0" i="1" dirty="0" smtClean="0">
                        <a:solidFill>
                          <a:srgbClr val="333333"/>
                        </a:solidFill>
                        <a:effectLst/>
                        <a:latin typeface="Cambria Math" panose="02040503050406030204" pitchFamily="18" charset="0"/>
                      </a:rPr>
                      <m:t>𝑅</m:t>
                    </m:r>
                    <m:r>
                      <a:rPr lang="en-US" b="0" i="1" dirty="0" smtClean="0">
                        <a:solidFill>
                          <a:srgbClr val="333333"/>
                        </a:solidFill>
                        <a:effectLst/>
                        <a:latin typeface="Cambria Math" panose="02040503050406030204" pitchFamily="18" charset="0"/>
                      </a:rPr>
                      <m:t>.</m:t>
                    </m:r>
                  </m:oMath>
                </a14:m>
                <a:endParaRPr lang="en-US" b="0" i="0" dirty="0">
                  <a:solidFill>
                    <a:srgbClr val="333333"/>
                  </a:solidFill>
                  <a:effectLst/>
                  <a:latin typeface="Amasis MT Pro" panose="02040504050005020304" pitchFamily="18" charset="0"/>
                </a:endParaRPr>
              </a:p>
              <a:p>
                <a:pPr algn="l" fontAlgn="base"/>
                <a:r>
                  <a:rPr lang="en-US" b="0" i="0" dirty="0">
                    <a:solidFill>
                      <a:srgbClr val="333333"/>
                    </a:solidFill>
                    <a:effectLst/>
                    <a:latin typeface="Amasis MT Pro" panose="02040504050005020304" pitchFamily="18" charset="0"/>
                  </a:rPr>
                  <a:t>Vertical asymptote is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−1.</m:t>
                    </m:r>
                  </m:oMath>
                </a14:m>
                <a:endParaRPr lang="en-US" b="0" i="0" dirty="0">
                  <a:solidFill>
                    <a:srgbClr val="333333"/>
                  </a:solidFill>
                  <a:effectLst/>
                  <a:latin typeface="Amasis MT Pro" panose="02040504050005020304" pitchFamily="18" charset="0"/>
                </a:endParaRPr>
              </a:p>
              <a:p>
                <a:pPr algn="l" fontAlgn="base">
                  <a:buFont typeface="Arial" panose="020B0604020202020204" pitchFamily="34" charset="0"/>
                  <a:buChar char="•"/>
                </a:pPr>
                <a:r>
                  <a:rPr lang="en-US" b="0" i="0" dirty="0">
                    <a:solidFill>
                      <a:srgbClr val="333333"/>
                    </a:solidFill>
                    <a:effectLst/>
                    <a:latin typeface="Amasis MT Pro" panose="02040504050005020304" pitchFamily="18" charset="0"/>
                  </a:rPr>
                  <a:t>At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0, </m:t>
                    </m:r>
                    <m:r>
                      <a:rPr lang="en-US" b="0" i="1" dirty="0" smtClean="0">
                        <a:solidFill>
                          <a:srgbClr val="333333"/>
                        </a:solidFill>
                        <a:effectLst/>
                        <a:latin typeface="Cambria Math" panose="02040503050406030204" pitchFamily="18" charset="0"/>
                      </a:rPr>
                      <m:t>𝑦</m:t>
                    </m:r>
                    <m:r>
                      <a:rPr lang="en-US" b="0" i="1" dirty="0" smtClean="0">
                        <a:solidFill>
                          <a:srgbClr val="333333"/>
                        </a:solidFill>
                        <a:effectLst/>
                        <a:latin typeface="Cambria Math" panose="02040503050406030204" pitchFamily="18" charset="0"/>
                      </a:rPr>
                      <m:t> = 2 </m:t>
                    </m:r>
                    <m:r>
                      <m:rPr>
                        <m:sty m:val="p"/>
                      </m:rPr>
                      <a:rPr lang="en-US" b="0" i="1" dirty="0" smtClean="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(0 + 1) = 2 </m:t>
                    </m:r>
                    <m:r>
                      <m:rPr>
                        <m:sty m:val="p"/>
                      </m:rPr>
                      <a:rPr lang="en-US" b="0" i="1" dirty="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1 = 2 (0) = 0</m:t>
                    </m:r>
                  </m:oMath>
                </a14:m>
                <a:endParaRPr lang="en-US" b="0" i="0" dirty="0">
                  <a:solidFill>
                    <a:srgbClr val="333333"/>
                  </a:solidFill>
                  <a:effectLst/>
                  <a:latin typeface="Amasis MT Pro" panose="02040504050005020304" pitchFamily="18" charset="0"/>
                </a:endParaRPr>
              </a:p>
              <a:p>
                <a:pPr algn="l" fontAlgn="base">
                  <a:buFont typeface="Arial" panose="020B0604020202020204" pitchFamily="34" charset="0"/>
                  <a:buChar char="•"/>
                </a:pPr>
                <a:r>
                  <a:rPr lang="en-US" b="0" i="0" dirty="0">
                    <a:solidFill>
                      <a:srgbClr val="333333"/>
                    </a:solidFill>
                    <a:effectLst/>
                    <a:latin typeface="Amasis MT Pro" panose="02040504050005020304" pitchFamily="18" charset="0"/>
                  </a:rPr>
                  <a:t>At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2, </m:t>
                    </m:r>
                    <m:r>
                      <a:rPr lang="en-US" b="0" i="1" dirty="0" smtClean="0">
                        <a:solidFill>
                          <a:srgbClr val="333333"/>
                        </a:solidFill>
                        <a:effectLst/>
                        <a:latin typeface="Cambria Math" panose="02040503050406030204" pitchFamily="18" charset="0"/>
                      </a:rPr>
                      <m:t>𝑦</m:t>
                    </m:r>
                    <m:r>
                      <a:rPr lang="en-US" b="0" i="1" dirty="0" smtClean="0">
                        <a:solidFill>
                          <a:srgbClr val="333333"/>
                        </a:solidFill>
                        <a:effectLst/>
                        <a:latin typeface="Cambria Math" panose="02040503050406030204" pitchFamily="18" charset="0"/>
                      </a:rPr>
                      <m:t> = 2 </m:t>
                    </m:r>
                    <m:r>
                      <m:rPr>
                        <m:sty m:val="p"/>
                      </m:rPr>
                      <a:rPr lang="en-US" b="0" i="1" dirty="0" smtClean="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(2 + 1)= 2 </m:t>
                    </m:r>
                    <m:r>
                      <m:rPr>
                        <m:sty m:val="p"/>
                      </m:rPr>
                      <a:rPr lang="en-US" b="0" i="1" dirty="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3 = 2 (1) = 2</m:t>
                    </m:r>
                  </m:oMath>
                </a14:m>
                <a:endParaRPr lang="en-US" b="0" i="0" dirty="0">
                  <a:solidFill>
                    <a:srgbClr val="333333"/>
                  </a:solidFill>
                  <a:effectLst/>
                  <a:latin typeface="Amasis MT Pro" panose="02040504050005020304" pitchFamily="18" charset="0"/>
                </a:endParaRPr>
              </a:p>
            </p:txBody>
          </p:sp>
        </mc:Choice>
        <mc:Fallback xmlns="">
          <p:sp>
            <p:nvSpPr>
              <p:cNvPr id="6" name="TextBox 5">
                <a:extLst>
                  <a:ext uri="{FF2B5EF4-FFF2-40B4-BE49-F238E27FC236}">
                    <a16:creationId xmlns:a16="http://schemas.microsoft.com/office/drawing/2014/main" id="{AB919443-76D3-1675-FAD0-79EAA006F42A}"/>
                  </a:ext>
                </a:extLst>
              </p:cNvPr>
              <p:cNvSpPr txBox="1">
                <a:spLocks noRot="1" noChangeAspect="1" noMove="1" noResize="1" noEditPoints="1" noAdjustHandles="1" noChangeArrowheads="1" noChangeShapeType="1" noTextEdit="1"/>
              </p:cNvSpPr>
              <p:nvPr/>
            </p:nvSpPr>
            <p:spPr>
              <a:xfrm>
                <a:off x="482338" y="2656545"/>
                <a:ext cx="6467102" cy="1544910"/>
              </a:xfrm>
              <a:prstGeom prst="rect">
                <a:avLst/>
              </a:prstGeom>
              <a:blipFill>
                <a:blip r:embed="rId4"/>
                <a:stretch>
                  <a:fillRect l="-754" t="-2372" b="-5534"/>
                </a:stretch>
              </a:blipFill>
            </p:spPr>
            <p:txBody>
              <a:bodyPr/>
              <a:lstStyle/>
              <a:p>
                <a:r>
                  <a:rPr lang="en-US">
                    <a:noFill/>
                  </a:rPr>
                  <a:t> </a:t>
                </a:r>
              </a:p>
            </p:txBody>
          </p:sp>
        </mc:Fallback>
      </mc:AlternateContent>
    </p:spTree>
    <p:extLst>
      <p:ext uri="{BB962C8B-B14F-4D97-AF65-F5344CB8AC3E}">
        <p14:creationId xmlns:p14="http://schemas.microsoft.com/office/powerpoint/2010/main" val="30916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290BA-C45D-F2EB-F95F-7962920FFF1B}"/>
              </a:ext>
            </a:extLst>
          </p:cNvPr>
          <p:cNvPicPr>
            <a:picLocks noChangeAspect="1"/>
          </p:cNvPicPr>
          <p:nvPr/>
        </p:nvPicPr>
        <p:blipFill rotWithShape="1">
          <a:blip r:embed="rId2"/>
          <a:srcRect t="3633"/>
          <a:stretch/>
        </p:blipFill>
        <p:spPr>
          <a:xfrm>
            <a:off x="7083499" y="1978387"/>
            <a:ext cx="4396374" cy="436614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EA7BFD-F363-8F53-2520-16D5000C162F}"/>
                  </a:ext>
                </a:extLst>
              </p:cNvPr>
              <p:cNvSpPr txBox="1"/>
              <p:nvPr/>
            </p:nvSpPr>
            <p:spPr>
              <a:xfrm>
                <a:off x="7463327" y="803107"/>
                <a:ext cx="3332176" cy="707886"/>
              </a:xfrm>
              <a:prstGeom prst="rect">
                <a:avLst/>
              </a:prstGeom>
              <a:noFill/>
            </p:spPr>
            <p:txBody>
              <a:bodyPr wrap="square">
                <a:spAutoFit/>
              </a:bodyPr>
              <a:lstStyle/>
              <a:p>
                <a:pPr algn="ctr"/>
                <a:r>
                  <a:rPr lang="en-US" sz="2000" dirty="0">
                    <a:latin typeface="Amasis MT Pro" panose="02040504050005020304" pitchFamily="18" charset="0"/>
                  </a:rPr>
                  <a:t>The graph of the function </a:t>
                </a:r>
                <a14:m>
                  <m:oMath xmlns:m="http://schemas.openxmlformats.org/officeDocument/2006/math">
                    <m:r>
                      <a:rPr lang="en-US" sz="2000" i="1" dirty="0" smtClean="0">
                        <a:latin typeface="Cambria Math" panose="02040503050406030204" pitchFamily="18" charset="0"/>
                      </a:rPr>
                      <m:t>𝑦</m:t>
                    </m:r>
                    <m:r>
                      <a:rPr lang="en-US" sz="2000" i="1" dirty="0" smtClean="0">
                        <a:latin typeface="Cambria Math" panose="02040503050406030204" pitchFamily="18" charset="0"/>
                      </a:rPr>
                      <m:t>=</m:t>
                    </m:r>
                    <m:func>
                      <m:funcPr>
                        <m:ctrlPr>
                          <a:rPr lang="en-US" sz="2000" i="1" dirty="0" smtClean="0">
                            <a:latin typeface="Cambria Math" panose="02040503050406030204" pitchFamily="18" charset="0"/>
                          </a:rPr>
                        </m:ctrlPr>
                      </m:funcPr>
                      <m:fName>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log</m:t>
                            </m:r>
                          </m:e>
                          <m:sub>
                            <m:r>
                              <a:rPr lang="en-US" sz="2000" b="0" i="1" dirty="0" smtClean="0">
                                <a:latin typeface="Cambria Math" panose="02040503050406030204" pitchFamily="18" charset="0"/>
                              </a:rPr>
                              <m:t>2</m:t>
                            </m:r>
                          </m:sub>
                        </m:sSub>
                      </m:fName>
                      <m:e>
                        <m:r>
                          <a:rPr lang="en-US" sz="2000" b="0" i="1" dirty="0" smtClean="0">
                            <a:latin typeface="Cambria Math" panose="02040503050406030204" pitchFamily="18" charset="0"/>
                          </a:rPr>
                          <m:t>(</m:t>
                        </m:r>
                        <m:r>
                          <a:rPr lang="en-US" sz="2000" b="0" i="1" dirty="0" smtClean="0">
                            <a:latin typeface="Cambria Math" panose="02040503050406030204" pitchFamily="18" charset="0"/>
                          </a:rPr>
                          <m:t>𝑥</m:t>
                        </m:r>
                        <m:r>
                          <a:rPr lang="en-US" sz="2000" b="0" i="1" dirty="0" smtClean="0">
                            <a:latin typeface="Cambria Math" panose="02040503050406030204" pitchFamily="18" charset="0"/>
                          </a:rPr>
                          <m:t>+1)</m:t>
                        </m:r>
                      </m:e>
                    </m:func>
                  </m:oMath>
                </a14:m>
                <a:r>
                  <a:rPr lang="en-US" sz="2000" dirty="0">
                    <a:latin typeface="Amasis MT Pro" panose="02040504050005020304" pitchFamily="18" charset="0"/>
                  </a:rPr>
                  <a:t>.</a:t>
                </a:r>
              </a:p>
            </p:txBody>
          </p:sp>
        </mc:Choice>
        <mc:Fallback xmlns="">
          <p:sp>
            <p:nvSpPr>
              <p:cNvPr id="6" name="TextBox 5">
                <a:extLst>
                  <a:ext uri="{FF2B5EF4-FFF2-40B4-BE49-F238E27FC236}">
                    <a16:creationId xmlns:a16="http://schemas.microsoft.com/office/drawing/2014/main" id="{D8EA7BFD-F363-8F53-2520-16D5000C162F}"/>
                  </a:ext>
                </a:extLst>
              </p:cNvPr>
              <p:cNvSpPr txBox="1">
                <a:spLocks noRot="1" noChangeAspect="1" noMove="1" noResize="1" noEditPoints="1" noAdjustHandles="1" noChangeArrowheads="1" noChangeShapeType="1" noTextEdit="1"/>
              </p:cNvSpPr>
              <p:nvPr/>
            </p:nvSpPr>
            <p:spPr>
              <a:xfrm>
                <a:off x="7463327" y="803107"/>
                <a:ext cx="3332176" cy="707886"/>
              </a:xfrm>
              <a:prstGeom prst="rect">
                <a:avLst/>
              </a:prstGeom>
              <a:blipFill>
                <a:blip r:embed="rId3"/>
                <a:stretch>
                  <a:fillRect t="-5172" b="-1465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C29C15E-9647-7F12-7EAF-FB1460EC4B67}"/>
              </a:ext>
            </a:extLst>
          </p:cNvPr>
          <p:cNvPicPr>
            <a:picLocks noChangeAspect="1"/>
          </p:cNvPicPr>
          <p:nvPr/>
        </p:nvPicPr>
        <p:blipFill>
          <a:blip r:embed="rId4"/>
          <a:stretch>
            <a:fillRect/>
          </a:stretch>
        </p:blipFill>
        <p:spPr>
          <a:xfrm>
            <a:off x="918521" y="1978387"/>
            <a:ext cx="4416910" cy="436614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AB1776-E1D9-1240-C4AF-770F9C041B95}"/>
                  </a:ext>
                </a:extLst>
              </p:cNvPr>
              <p:cNvSpPr txBox="1"/>
              <p:nvPr/>
            </p:nvSpPr>
            <p:spPr>
              <a:xfrm>
                <a:off x="1498566" y="803107"/>
                <a:ext cx="3024676" cy="707886"/>
              </a:xfrm>
              <a:prstGeom prst="rect">
                <a:avLst/>
              </a:prstGeom>
              <a:noFill/>
            </p:spPr>
            <p:txBody>
              <a:bodyPr wrap="square">
                <a:spAutoFit/>
              </a:bodyPr>
              <a:lstStyle/>
              <a:p>
                <a:pPr algn="ctr"/>
                <a:r>
                  <a:rPr lang="en-US" sz="2000" dirty="0">
                    <a:latin typeface="Amasis MT Pro" panose="02040504050005020304" pitchFamily="18" charset="0"/>
                  </a:rPr>
                  <a:t>The graph of the function </a:t>
                </a:r>
                <a14:m>
                  <m:oMath xmlns:m="http://schemas.openxmlformats.org/officeDocument/2006/math">
                    <m:r>
                      <a:rPr lang="en-US" sz="2000" i="1" dirty="0" smtClean="0">
                        <a:latin typeface="Cambria Math" panose="02040503050406030204" pitchFamily="18" charset="0"/>
                      </a:rPr>
                      <m:t>𝑦</m:t>
                    </m:r>
                    <m:r>
                      <a:rPr lang="en-US" sz="2000" i="1" dirty="0" smtClean="0">
                        <a:latin typeface="Cambria Math" panose="02040503050406030204" pitchFamily="18" charset="0"/>
                      </a:rPr>
                      <m:t>=</m:t>
                    </m:r>
                    <m:func>
                      <m:funcPr>
                        <m:ctrlPr>
                          <a:rPr lang="en-US" sz="2000" i="1" dirty="0" smtClean="0">
                            <a:latin typeface="Cambria Math" panose="02040503050406030204" pitchFamily="18" charset="0"/>
                          </a:rPr>
                        </m:ctrlPr>
                      </m:funcPr>
                      <m:fName>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log</m:t>
                            </m:r>
                          </m:e>
                          <m:sub>
                            <m:r>
                              <a:rPr lang="en-US" sz="2000" b="0" i="1" dirty="0" smtClean="0">
                                <a:latin typeface="Cambria Math" panose="02040503050406030204" pitchFamily="18" charset="0"/>
                              </a:rPr>
                              <m:t>2</m:t>
                            </m:r>
                          </m:sub>
                        </m:sSub>
                      </m:fName>
                      <m:e>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𝑥</m:t>
                            </m:r>
                            <m:r>
                              <a:rPr lang="en-US" sz="2000" b="0" i="1" dirty="0" smtClean="0">
                                <a:latin typeface="Cambria Math" panose="02040503050406030204" pitchFamily="18" charset="0"/>
                              </a:rPr>
                              <m:t>+1</m:t>
                            </m:r>
                          </m:e>
                        </m:d>
                        <m:r>
                          <a:rPr lang="en-US" sz="2000" b="0" i="1" dirty="0" smtClean="0">
                            <a:latin typeface="Cambria Math" panose="02040503050406030204" pitchFamily="18" charset="0"/>
                          </a:rPr>
                          <m:t>−3</m:t>
                        </m:r>
                      </m:e>
                    </m:func>
                  </m:oMath>
                </a14:m>
                <a:r>
                  <a:rPr lang="en-US" sz="2000" dirty="0">
                    <a:latin typeface="Amasis MT Pro" panose="02040504050005020304" pitchFamily="18" charset="0"/>
                  </a:rPr>
                  <a:t>.</a:t>
                </a:r>
              </a:p>
            </p:txBody>
          </p:sp>
        </mc:Choice>
        <mc:Fallback xmlns="">
          <p:sp>
            <p:nvSpPr>
              <p:cNvPr id="9" name="TextBox 8">
                <a:extLst>
                  <a:ext uri="{FF2B5EF4-FFF2-40B4-BE49-F238E27FC236}">
                    <a16:creationId xmlns:a16="http://schemas.microsoft.com/office/drawing/2014/main" id="{50AB1776-E1D9-1240-C4AF-770F9C041B95}"/>
                  </a:ext>
                </a:extLst>
              </p:cNvPr>
              <p:cNvSpPr txBox="1">
                <a:spLocks noRot="1" noChangeAspect="1" noMove="1" noResize="1" noEditPoints="1" noAdjustHandles="1" noChangeArrowheads="1" noChangeShapeType="1" noTextEdit="1"/>
              </p:cNvSpPr>
              <p:nvPr/>
            </p:nvSpPr>
            <p:spPr>
              <a:xfrm>
                <a:off x="1498566" y="803107"/>
                <a:ext cx="3024676" cy="707886"/>
              </a:xfrm>
              <a:prstGeom prst="rect">
                <a:avLst/>
              </a:prstGeom>
              <a:blipFill>
                <a:blip r:embed="rId5"/>
                <a:stretch>
                  <a:fillRect l="-1008" t="-5172" r="-2419" b="-14655"/>
                </a:stretch>
              </a:blipFill>
            </p:spPr>
            <p:txBody>
              <a:bodyPr/>
              <a:lstStyle/>
              <a:p>
                <a:r>
                  <a:rPr lang="en-US">
                    <a:noFill/>
                  </a:rPr>
                  <a:t> </a:t>
                </a:r>
              </a:p>
            </p:txBody>
          </p:sp>
        </mc:Fallback>
      </mc:AlternateContent>
    </p:spTree>
    <p:extLst>
      <p:ext uri="{BB962C8B-B14F-4D97-AF65-F5344CB8AC3E}">
        <p14:creationId xmlns:p14="http://schemas.microsoft.com/office/powerpoint/2010/main" val="3180214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05B59-83E2-A89B-0967-2B1829A6EC42}"/>
              </a:ext>
            </a:extLst>
          </p:cNvPr>
          <p:cNvPicPr>
            <a:picLocks noChangeAspect="1"/>
          </p:cNvPicPr>
          <p:nvPr/>
        </p:nvPicPr>
        <p:blipFill>
          <a:blip r:embed="rId2"/>
          <a:stretch>
            <a:fillRect/>
          </a:stretch>
        </p:blipFill>
        <p:spPr>
          <a:xfrm>
            <a:off x="1152291" y="633490"/>
            <a:ext cx="8311964" cy="3593736"/>
          </a:xfrm>
          <a:prstGeom prst="rect">
            <a:avLst/>
          </a:prstGeom>
        </p:spPr>
      </p:pic>
      <p:pic>
        <p:nvPicPr>
          <p:cNvPr id="5" name="Picture 4">
            <a:extLst>
              <a:ext uri="{FF2B5EF4-FFF2-40B4-BE49-F238E27FC236}">
                <a16:creationId xmlns:a16="http://schemas.microsoft.com/office/drawing/2014/main" id="{DC7D17AA-761B-F849-8D53-6E5E4DCE1132}"/>
              </a:ext>
            </a:extLst>
          </p:cNvPr>
          <p:cNvPicPr>
            <a:picLocks noChangeAspect="1"/>
          </p:cNvPicPr>
          <p:nvPr/>
        </p:nvPicPr>
        <p:blipFill>
          <a:blip r:embed="rId3"/>
          <a:stretch>
            <a:fillRect/>
          </a:stretch>
        </p:blipFill>
        <p:spPr>
          <a:xfrm>
            <a:off x="1369204" y="3942414"/>
            <a:ext cx="7878137" cy="2764867"/>
          </a:xfrm>
          <a:prstGeom prst="rect">
            <a:avLst/>
          </a:prstGeom>
        </p:spPr>
      </p:pic>
    </p:spTree>
    <p:extLst>
      <p:ext uri="{BB962C8B-B14F-4D97-AF65-F5344CB8AC3E}">
        <p14:creationId xmlns:p14="http://schemas.microsoft.com/office/powerpoint/2010/main" val="2038094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0F120-9AA1-F4B4-2BE8-8708BF2206F7}"/>
              </a:ext>
            </a:extLst>
          </p:cNvPr>
          <p:cNvPicPr>
            <a:picLocks noChangeAspect="1"/>
          </p:cNvPicPr>
          <p:nvPr/>
        </p:nvPicPr>
        <p:blipFill>
          <a:blip r:embed="rId2"/>
          <a:stretch>
            <a:fillRect/>
          </a:stretch>
        </p:blipFill>
        <p:spPr>
          <a:xfrm>
            <a:off x="387330" y="523920"/>
            <a:ext cx="8029170" cy="5825318"/>
          </a:xfrm>
          <a:prstGeom prst="rect">
            <a:avLst/>
          </a:prstGeom>
        </p:spPr>
      </p:pic>
      <p:pic>
        <p:nvPicPr>
          <p:cNvPr id="5" name="Picture 4">
            <a:extLst>
              <a:ext uri="{FF2B5EF4-FFF2-40B4-BE49-F238E27FC236}">
                <a16:creationId xmlns:a16="http://schemas.microsoft.com/office/drawing/2014/main" id="{2B704839-EDF7-CFD1-255D-DBB742C9874B}"/>
              </a:ext>
            </a:extLst>
          </p:cNvPr>
          <p:cNvPicPr>
            <a:picLocks noChangeAspect="1"/>
          </p:cNvPicPr>
          <p:nvPr/>
        </p:nvPicPr>
        <p:blipFill>
          <a:blip r:embed="rId3"/>
          <a:stretch>
            <a:fillRect/>
          </a:stretch>
        </p:blipFill>
        <p:spPr>
          <a:xfrm>
            <a:off x="9149740" y="1337232"/>
            <a:ext cx="2051241" cy="627131"/>
          </a:xfrm>
          <a:prstGeom prst="rect">
            <a:avLst/>
          </a:prstGeom>
        </p:spPr>
      </p:pic>
      <p:pic>
        <p:nvPicPr>
          <p:cNvPr id="7" name="Picture 6">
            <a:extLst>
              <a:ext uri="{FF2B5EF4-FFF2-40B4-BE49-F238E27FC236}">
                <a16:creationId xmlns:a16="http://schemas.microsoft.com/office/drawing/2014/main" id="{3A9D24FA-5A58-72FB-BE89-FEAD2A700C5A}"/>
              </a:ext>
            </a:extLst>
          </p:cNvPr>
          <p:cNvPicPr>
            <a:picLocks noChangeAspect="1"/>
          </p:cNvPicPr>
          <p:nvPr/>
        </p:nvPicPr>
        <p:blipFill>
          <a:blip r:embed="rId4"/>
          <a:stretch>
            <a:fillRect/>
          </a:stretch>
        </p:blipFill>
        <p:spPr>
          <a:xfrm>
            <a:off x="9172588" y="2045909"/>
            <a:ext cx="1700410" cy="448081"/>
          </a:xfrm>
          <a:prstGeom prst="rect">
            <a:avLst/>
          </a:prstGeom>
        </p:spPr>
      </p:pic>
      <p:pic>
        <p:nvPicPr>
          <p:cNvPr id="9" name="Picture 8">
            <a:extLst>
              <a:ext uri="{FF2B5EF4-FFF2-40B4-BE49-F238E27FC236}">
                <a16:creationId xmlns:a16="http://schemas.microsoft.com/office/drawing/2014/main" id="{C99FA60A-D591-1B3E-33E9-5344952EDFBA}"/>
              </a:ext>
            </a:extLst>
          </p:cNvPr>
          <p:cNvPicPr>
            <a:picLocks noChangeAspect="1"/>
          </p:cNvPicPr>
          <p:nvPr/>
        </p:nvPicPr>
        <p:blipFill>
          <a:blip r:embed="rId5"/>
          <a:stretch>
            <a:fillRect/>
          </a:stretch>
        </p:blipFill>
        <p:spPr>
          <a:xfrm>
            <a:off x="9149740" y="2706125"/>
            <a:ext cx="1922027" cy="448080"/>
          </a:xfrm>
          <a:prstGeom prst="rect">
            <a:avLst/>
          </a:prstGeom>
        </p:spPr>
      </p:pic>
      <p:pic>
        <p:nvPicPr>
          <p:cNvPr id="11" name="Picture 10">
            <a:extLst>
              <a:ext uri="{FF2B5EF4-FFF2-40B4-BE49-F238E27FC236}">
                <a16:creationId xmlns:a16="http://schemas.microsoft.com/office/drawing/2014/main" id="{28926234-E487-9A97-8A62-936FBADBA95E}"/>
              </a:ext>
            </a:extLst>
          </p:cNvPr>
          <p:cNvPicPr>
            <a:picLocks noChangeAspect="1"/>
          </p:cNvPicPr>
          <p:nvPr/>
        </p:nvPicPr>
        <p:blipFill>
          <a:blip r:embed="rId6"/>
          <a:stretch>
            <a:fillRect/>
          </a:stretch>
        </p:blipFill>
        <p:spPr>
          <a:xfrm>
            <a:off x="9172588" y="3373148"/>
            <a:ext cx="1884568" cy="448079"/>
          </a:xfrm>
          <a:prstGeom prst="rect">
            <a:avLst/>
          </a:prstGeom>
        </p:spPr>
      </p:pic>
      <p:pic>
        <p:nvPicPr>
          <p:cNvPr id="13" name="Picture 12">
            <a:extLst>
              <a:ext uri="{FF2B5EF4-FFF2-40B4-BE49-F238E27FC236}">
                <a16:creationId xmlns:a16="http://schemas.microsoft.com/office/drawing/2014/main" id="{DF2AE580-A619-2A61-0511-D703D2D92A26}"/>
              </a:ext>
            </a:extLst>
          </p:cNvPr>
          <p:cNvPicPr>
            <a:picLocks noChangeAspect="1"/>
          </p:cNvPicPr>
          <p:nvPr/>
        </p:nvPicPr>
        <p:blipFill>
          <a:blip r:embed="rId7"/>
          <a:stretch>
            <a:fillRect/>
          </a:stretch>
        </p:blipFill>
        <p:spPr>
          <a:xfrm>
            <a:off x="9109733" y="3965784"/>
            <a:ext cx="1763265" cy="654927"/>
          </a:xfrm>
          <a:prstGeom prst="rect">
            <a:avLst/>
          </a:prstGeom>
        </p:spPr>
      </p:pic>
      <p:pic>
        <p:nvPicPr>
          <p:cNvPr id="15" name="Picture 14">
            <a:extLst>
              <a:ext uri="{FF2B5EF4-FFF2-40B4-BE49-F238E27FC236}">
                <a16:creationId xmlns:a16="http://schemas.microsoft.com/office/drawing/2014/main" id="{C51A1071-64B8-6097-B631-5FE4F2D2ED21}"/>
              </a:ext>
            </a:extLst>
          </p:cNvPr>
          <p:cNvPicPr>
            <a:picLocks noChangeAspect="1"/>
          </p:cNvPicPr>
          <p:nvPr/>
        </p:nvPicPr>
        <p:blipFill>
          <a:blip r:embed="rId8"/>
          <a:stretch>
            <a:fillRect/>
          </a:stretch>
        </p:blipFill>
        <p:spPr>
          <a:xfrm>
            <a:off x="9172588" y="4557223"/>
            <a:ext cx="1684098" cy="654927"/>
          </a:xfrm>
          <a:prstGeom prst="rect">
            <a:avLst/>
          </a:prstGeom>
        </p:spPr>
      </p:pic>
    </p:spTree>
    <p:extLst>
      <p:ext uri="{BB962C8B-B14F-4D97-AF65-F5344CB8AC3E}">
        <p14:creationId xmlns:p14="http://schemas.microsoft.com/office/powerpoint/2010/main" val="3105720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900D6-1D4F-828C-C496-0DB83CEFCB07}"/>
              </a:ext>
            </a:extLst>
          </p:cNvPr>
          <p:cNvPicPr>
            <a:picLocks noChangeAspect="1"/>
          </p:cNvPicPr>
          <p:nvPr/>
        </p:nvPicPr>
        <p:blipFill>
          <a:blip r:embed="rId2"/>
          <a:stretch>
            <a:fillRect/>
          </a:stretch>
        </p:blipFill>
        <p:spPr>
          <a:xfrm>
            <a:off x="1166152" y="2398248"/>
            <a:ext cx="9246327" cy="1625112"/>
          </a:xfrm>
          <a:prstGeom prst="rect">
            <a:avLst/>
          </a:prstGeom>
        </p:spPr>
      </p:pic>
    </p:spTree>
    <p:extLst>
      <p:ext uri="{BB962C8B-B14F-4D97-AF65-F5344CB8AC3E}">
        <p14:creationId xmlns:p14="http://schemas.microsoft.com/office/powerpoint/2010/main" val="390065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Exponents in the Real World | Passy's World of Mathematics">
            <a:extLst>
              <a:ext uri="{FF2B5EF4-FFF2-40B4-BE49-F238E27FC236}">
                <a16:creationId xmlns:a16="http://schemas.microsoft.com/office/drawing/2014/main" id="{BC3ED7BA-A635-C698-31A0-C254BF8F93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4640" y="232141"/>
            <a:ext cx="4075646" cy="307711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6" descr="Exponents in Real Life">
            <a:extLst>
              <a:ext uri="{FF2B5EF4-FFF2-40B4-BE49-F238E27FC236}">
                <a16:creationId xmlns:a16="http://schemas.microsoft.com/office/drawing/2014/main" id="{2B01B3E8-6C7F-DDD2-C7F2-17051D1149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8755" y="138373"/>
            <a:ext cx="4227836" cy="317087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10" descr="Exponents in the Real World | Passy's World of Mathematics">
            <a:extLst>
              <a:ext uri="{FF2B5EF4-FFF2-40B4-BE49-F238E27FC236}">
                <a16:creationId xmlns:a16="http://schemas.microsoft.com/office/drawing/2014/main" id="{DA958926-F40C-E807-9211-C0B513F0C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74"/>
          <a:stretch/>
        </p:blipFill>
        <p:spPr bwMode="auto">
          <a:xfrm>
            <a:off x="823615" y="3517269"/>
            <a:ext cx="4391777" cy="31085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Exponents in the Real World | Passy's World of Mathematics">
            <a:extLst>
              <a:ext uri="{FF2B5EF4-FFF2-40B4-BE49-F238E27FC236}">
                <a16:creationId xmlns:a16="http://schemas.microsoft.com/office/drawing/2014/main" id="{E0C7CBA7-3AF9-5DDA-95D6-6C2AEF212F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79"/>
          <a:stretch/>
        </p:blipFill>
        <p:spPr bwMode="auto">
          <a:xfrm>
            <a:off x="6628754" y="3650900"/>
            <a:ext cx="4243313" cy="310858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45642AE-31C5-B729-368A-885AB45F2678}"/>
              </a:ext>
            </a:extLst>
          </p:cNvPr>
          <p:cNvCxnSpPr/>
          <p:nvPr/>
        </p:nvCxnSpPr>
        <p:spPr>
          <a:xfrm>
            <a:off x="6091214" y="138373"/>
            <a:ext cx="11040" cy="6487483"/>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F686AF5-D1F6-C841-EF03-01402E72BF23}"/>
              </a:ext>
            </a:extLst>
          </p:cNvPr>
          <p:cNvCxnSpPr/>
          <p:nvPr/>
        </p:nvCxnSpPr>
        <p:spPr>
          <a:xfrm>
            <a:off x="491066" y="3438457"/>
            <a:ext cx="112002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7401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E861-F0E5-4F51-BC4D-9B79CB138BA4}"/>
              </a:ext>
            </a:extLst>
          </p:cNvPr>
          <p:cNvSpPr>
            <a:spLocks noGrp="1"/>
          </p:cNvSpPr>
          <p:nvPr>
            <p:ph type="title"/>
          </p:nvPr>
        </p:nvSpPr>
        <p:spPr>
          <a:xfrm>
            <a:off x="385439" y="63701"/>
            <a:ext cx="10515600" cy="1325563"/>
          </a:xfrm>
        </p:spPr>
        <p:txBody>
          <a:bodyPr/>
          <a:lstStyle/>
          <a:p>
            <a:r>
              <a:rPr lang="en-US" dirty="0">
                <a:solidFill>
                  <a:srgbClr val="002060"/>
                </a:solidFill>
                <a:latin typeface="Amasis MT Pro Medium" panose="02040604050005020304" pitchFamily="18" charset="0"/>
              </a:rPr>
              <a:t>Exponents / Powers</a:t>
            </a:r>
          </a:p>
        </p:txBody>
      </p:sp>
      <p:pic>
        <p:nvPicPr>
          <p:cNvPr id="8194" name="Picture 2" descr="Rules of Exponents - ChiliMath">
            <a:extLst>
              <a:ext uri="{FF2B5EF4-FFF2-40B4-BE49-F238E27FC236}">
                <a16:creationId xmlns:a16="http://schemas.microsoft.com/office/drawing/2014/main" id="{737E407B-6D83-4D4D-916D-EF0E0D0F1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2693" y="1588277"/>
            <a:ext cx="4697364" cy="36814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CCCD6C-AD23-48F2-AC95-0BF14949F900}"/>
                  </a:ext>
                </a:extLst>
              </p:cNvPr>
              <p:cNvSpPr txBox="1"/>
              <p:nvPr/>
            </p:nvSpPr>
            <p:spPr>
              <a:xfrm>
                <a:off x="627780" y="5806330"/>
                <a:ext cx="686886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0070C0"/>
                          </a:solidFill>
                          <a:latin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oMath>
                  </m:oMathPara>
                </a14:m>
                <a:endParaRPr lang="en-US" sz="3600" b="1" dirty="0">
                  <a:solidFill>
                    <a:srgbClr val="0070C0"/>
                  </a:solidFill>
                </a:endParaRPr>
              </a:p>
            </p:txBody>
          </p:sp>
        </mc:Choice>
        <mc:Fallback xmlns="">
          <p:sp>
            <p:nvSpPr>
              <p:cNvPr id="4" name="TextBox 3">
                <a:extLst>
                  <a:ext uri="{FF2B5EF4-FFF2-40B4-BE49-F238E27FC236}">
                    <a16:creationId xmlns:a16="http://schemas.microsoft.com/office/drawing/2014/main" id="{E7CCCD6C-AD23-48F2-AC95-0BF14949F900}"/>
                  </a:ext>
                </a:extLst>
              </p:cNvPr>
              <p:cNvSpPr txBox="1">
                <a:spLocks noRot="1" noChangeAspect="1" noMove="1" noResize="1" noEditPoints="1" noAdjustHandles="1" noChangeArrowheads="1" noChangeShapeType="1" noTextEdit="1"/>
              </p:cNvSpPr>
              <p:nvPr/>
            </p:nvSpPr>
            <p:spPr>
              <a:xfrm>
                <a:off x="627780" y="5806330"/>
                <a:ext cx="6868868" cy="553998"/>
              </a:xfrm>
              <a:prstGeom prst="rect">
                <a:avLst/>
              </a:prstGeom>
              <a:blipFill>
                <a:blip r:embed="rId3"/>
                <a:stretch>
                  <a:fillRect/>
                </a:stretch>
              </a:blipFill>
            </p:spPr>
            <p:txBody>
              <a:bodyPr/>
              <a:lstStyle/>
              <a:p>
                <a:r>
                  <a:rPr lang="en-US">
                    <a:noFill/>
                  </a:rPr>
                  <a:t> </a:t>
                </a:r>
              </a:p>
            </p:txBody>
          </p:sp>
        </mc:Fallback>
      </mc:AlternateContent>
      <p:pic>
        <p:nvPicPr>
          <p:cNvPr id="1026" name="Picture 2" descr="Study Time - Photos | Facebook">
            <a:extLst>
              <a:ext uri="{FF2B5EF4-FFF2-40B4-BE49-F238E27FC236}">
                <a16:creationId xmlns:a16="http://schemas.microsoft.com/office/drawing/2014/main" id="{D88D32CC-6F99-4F9A-A9E0-C7918764E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437" y="0"/>
            <a:ext cx="1325563" cy="13255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FA56B2-23CD-EE59-8C26-FB92C7AABFAB}"/>
                  </a:ext>
                </a:extLst>
              </p:cNvPr>
              <p:cNvSpPr txBox="1"/>
              <p:nvPr/>
            </p:nvSpPr>
            <p:spPr>
              <a:xfrm>
                <a:off x="5095407" y="5753880"/>
                <a:ext cx="6097554" cy="658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solidFill>
                                <a:srgbClr val="0070C0"/>
                              </a:solidFill>
                              <a:latin typeface="Cambria Math" panose="02040503050406030204" pitchFamily="18" charset="0"/>
                              <a:ea typeface="Cambria Math" panose="02040503050406030204" pitchFamily="18" charset="0"/>
                            </a:rPr>
                          </m:ctrlPr>
                        </m:sSupPr>
                        <m:e>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e>
                        <m:sup>
                          <m:r>
                            <a:rPr lang="en-US" sz="3600" b="1" i="1" smtClean="0">
                              <a:solidFill>
                                <a:srgbClr val="0070C0"/>
                              </a:solidFill>
                              <a:latin typeface="Cambria Math" panose="02040503050406030204" pitchFamily="18" charset="0"/>
                              <a:ea typeface="Cambria Math" panose="02040503050406030204" pitchFamily="18" charset="0"/>
                            </a:rPr>
                            <m:t>𝟗</m:t>
                          </m:r>
                        </m:sup>
                      </m:sSup>
                    </m:oMath>
                  </m:oMathPara>
                </a14:m>
                <a:endParaRPr lang="en-US" sz="3600" b="1" dirty="0">
                  <a:solidFill>
                    <a:srgbClr val="0070C0"/>
                  </a:solidFill>
                </a:endParaRPr>
              </a:p>
            </p:txBody>
          </p:sp>
        </mc:Choice>
        <mc:Fallback xmlns="">
          <p:sp>
            <p:nvSpPr>
              <p:cNvPr id="5" name="TextBox 4">
                <a:extLst>
                  <a:ext uri="{FF2B5EF4-FFF2-40B4-BE49-F238E27FC236}">
                    <a16:creationId xmlns:a16="http://schemas.microsoft.com/office/drawing/2014/main" id="{7FFA56B2-23CD-EE59-8C26-FB92C7AABFAB}"/>
                  </a:ext>
                </a:extLst>
              </p:cNvPr>
              <p:cNvSpPr txBox="1">
                <a:spLocks noRot="1" noChangeAspect="1" noMove="1" noResize="1" noEditPoints="1" noAdjustHandles="1" noChangeArrowheads="1" noChangeShapeType="1" noTextEdit="1"/>
              </p:cNvSpPr>
              <p:nvPr/>
            </p:nvSpPr>
            <p:spPr>
              <a:xfrm>
                <a:off x="5095407" y="5753880"/>
                <a:ext cx="6097554" cy="658898"/>
              </a:xfrm>
              <a:prstGeom prst="rect">
                <a:avLst/>
              </a:prstGeom>
              <a:blipFill>
                <a:blip r:embed="rId5"/>
                <a:stretch>
                  <a:fillRect/>
                </a:stretch>
              </a:blipFill>
            </p:spPr>
            <p:txBody>
              <a:bodyPr/>
              <a:lstStyle/>
              <a:p>
                <a:r>
                  <a:rPr lang="en-US">
                    <a:noFill/>
                  </a:rPr>
                  <a:t> </a:t>
                </a:r>
              </a:p>
            </p:txBody>
          </p:sp>
        </mc:Fallback>
      </mc:AlternateContent>
      <p:sp>
        <p:nvSpPr>
          <p:cNvPr id="7" name="Left Brace 6">
            <a:extLst>
              <a:ext uri="{FF2B5EF4-FFF2-40B4-BE49-F238E27FC236}">
                <a16:creationId xmlns:a16="http://schemas.microsoft.com/office/drawing/2014/main" id="{FA8A26F1-A108-6937-D5DB-28BC06277748}"/>
              </a:ext>
            </a:extLst>
          </p:cNvPr>
          <p:cNvSpPr/>
          <p:nvPr/>
        </p:nvSpPr>
        <p:spPr>
          <a:xfrm rot="16200000">
            <a:off x="3078651" y="158580"/>
            <a:ext cx="378935" cy="5085045"/>
          </a:xfrm>
          <a:prstGeom prst="leftBrace">
            <a:avLst>
              <a:gd name="adj1" fmla="val 96509"/>
              <a:gd name="adj2" fmla="val 4960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5B31C-8C2F-FD80-116C-9AA71FCB9682}"/>
                  </a:ext>
                </a:extLst>
              </p:cNvPr>
              <p:cNvSpPr txBox="1"/>
              <p:nvPr/>
            </p:nvSpPr>
            <p:spPr>
              <a:xfrm>
                <a:off x="191943" y="1849356"/>
                <a:ext cx="609755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5</m:t>
                      </m:r>
                      <m:r>
                        <a:rPr lang="en-US" sz="3200" i="1" smtClean="0">
                          <a:latin typeface="Cambria Math" panose="02040503050406030204" pitchFamily="18" charset="0"/>
                          <a:ea typeface="Cambria Math" panose="02040503050406030204" pitchFamily="18" charset="0"/>
                        </a:rPr>
                        <m:t>×5×5×5×5×5×5×5</m:t>
                      </m:r>
                    </m:oMath>
                  </m:oMathPara>
                </a14:m>
                <a:endParaRPr lang="en-US" sz="3200" dirty="0"/>
              </a:p>
            </p:txBody>
          </p:sp>
        </mc:Choice>
        <mc:Fallback xmlns="">
          <p:sp>
            <p:nvSpPr>
              <p:cNvPr id="9" name="TextBox 8">
                <a:extLst>
                  <a:ext uri="{FF2B5EF4-FFF2-40B4-BE49-F238E27FC236}">
                    <a16:creationId xmlns:a16="http://schemas.microsoft.com/office/drawing/2014/main" id="{9A15B31C-8C2F-FD80-116C-9AA71FCB9682}"/>
                  </a:ext>
                </a:extLst>
              </p:cNvPr>
              <p:cNvSpPr txBox="1">
                <a:spLocks noRot="1" noChangeAspect="1" noMove="1" noResize="1" noEditPoints="1" noAdjustHandles="1" noChangeArrowheads="1" noChangeShapeType="1" noTextEdit="1"/>
              </p:cNvSpPr>
              <p:nvPr/>
            </p:nvSpPr>
            <p:spPr>
              <a:xfrm>
                <a:off x="191943" y="1849356"/>
                <a:ext cx="6097554"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B53627-83FE-0277-2AFA-6AFBD4B47F04}"/>
                  </a:ext>
                </a:extLst>
              </p:cNvPr>
              <p:cNvSpPr txBox="1"/>
              <p:nvPr/>
            </p:nvSpPr>
            <p:spPr>
              <a:xfrm>
                <a:off x="5902503" y="1791102"/>
                <a:ext cx="6097554" cy="644728"/>
              </a:xfrm>
              <a:prstGeom prst="rect">
                <a:avLst/>
              </a:prstGeom>
              <a:noFill/>
            </p:spPr>
            <p:txBody>
              <a:bodyPr wrap="square">
                <a:spAutoFit/>
              </a:bodyPr>
              <a:lstStyle/>
              <a:p>
                <a:pPr marL="0" indent="0">
                  <a:buNone/>
                </a:pPr>
                <a14:m>
                  <m:oMath xmlns:m="http://schemas.openxmlformats.org/officeDocument/2006/math">
                    <m:r>
                      <a:rPr lang="en-US" sz="3600" i="1" smtClean="0">
                        <a:latin typeface="Cambria Math" panose="02040503050406030204" pitchFamily="18" charset="0"/>
                        <a:ea typeface="Cambria Math" panose="02040503050406030204" pitchFamily="18" charset="0"/>
                      </a:rPr>
                      <m:t>=</m:t>
                    </m:r>
                    <m:sSup>
                      <m:sSupPr>
                        <m:ctrlPr>
                          <a:rPr lang="en-US" sz="3600" i="1" smtClean="0">
                            <a:latin typeface="Cambria Math" panose="02040503050406030204" pitchFamily="18" charset="0"/>
                            <a:ea typeface="Cambria Math" panose="02040503050406030204" pitchFamily="18" charset="0"/>
                          </a:rPr>
                        </m:ctrlPr>
                      </m:sSupPr>
                      <m:e>
                        <m:r>
                          <a:rPr lang="en-US" sz="3600" i="1" smtClean="0">
                            <a:latin typeface="Cambria Math" panose="02040503050406030204" pitchFamily="18" charset="0"/>
                            <a:ea typeface="Cambria Math" panose="02040503050406030204" pitchFamily="18" charset="0"/>
                          </a:rPr>
                          <m:t>5</m:t>
                        </m:r>
                      </m:e>
                      <m:sup>
                        <m:r>
                          <a:rPr lang="en-US" sz="3600" i="1" smtClean="0">
                            <a:latin typeface="Cambria Math" panose="02040503050406030204" pitchFamily="18" charset="0"/>
                            <a:ea typeface="Cambria Math" panose="02040503050406030204" pitchFamily="18" charset="0"/>
                          </a:rPr>
                          <m:t>8</m:t>
                        </m:r>
                      </m:sup>
                    </m:sSup>
                  </m:oMath>
                </a14:m>
                <a:r>
                  <a:rPr lang="en-US" sz="2000" dirty="0"/>
                  <a:t> </a:t>
                </a:r>
              </a:p>
            </p:txBody>
          </p:sp>
        </mc:Choice>
        <mc:Fallback xmlns="">
          <p:sp>
            <p:nvSpPr>
              <p:cNvPr id="11" name="TextBox 10">
                <a:extLst>
                  <a:ext uri="{FF2B5EF4-FFF2-40B4-BE49-F238E27FC236}">
                    <a16:creationId xmlns:a16="http://schemas.microsoft.com/office/drawing/2014/main" id="{43B53627-83FE-0277-2AFA-6AFBD4B47F04}"/>
                  </a:ext>
                </a:extLst>
              </p:cNvPr>
              <p:cNvSpPr txBox="1">
                <a:spLocks noRot="1" noChangeAspect="1" noMove="1" noResize="1" noEditPoints="1" noAdjustHandles="1" noChangeArrowheads="1" noChangeShapeType="1" noTextEdit="1"/>
              </p:cNvSpPr>
              <p:nvPr/>
            </p:nvSpPr>
            <p:spPr>
              <a:xfrm>
                <a:off x="5902503" y="1791102"/>
                <a:ext cx="6097554" cy="64472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BE3960-A4DA-7ABF-D60A-A0FA4DC14C7A}"/>
                  </a:ext>
                </a:extLst>
              </p:cNvPr>
              <p:cNvSpPr txBox="1"/>
              <p:nvPr/>
            </p:nvSpPr>
            <p:spPr>
              <a:xfrm>
                <a:off x="2432957" y="2983169"/>
                <a:ext cx="2120382" cy="584775"/>
              </a:xfrm>
              <a:prstGeom prst="rect">
                <a:avLst/>
              </a:prstGeom>
              <a:noFill/>
            </p:spPr>
            <p:txBody>
              <a:bodyPr wrap="square">
                <a:spAutoFit/>
              </a:bodyPr>
              <a:lstStyle/>
              <a:p>
                <a:r>
                  <a:rPr lang="en-US" sz="3200" dirty="0"/>
                  <a:t> </a:t>
                </a:r>
                <a14:m>
                  <m:oMath xmlns:m="http://schemas.openxmlformats.org/officeDocument/2006/math">
                    <m:r>
                      <a:rPr lang="en-US" sz="3200" i="1">
                        <a:latin typeface="Cambria Math" panose="02040503050406030204" pitchFamily="18" charset="0"/>
                      </a:rPr>
                      <m:t>8 </m:t>
                    </m:r>
                    <m:r>
                      <a:rPr lang="en-US" sz="3200" i="1">
                        <a:latin typeface="Cambria Math" panose="02040503050406030204" pitchFamily="18" charset="0"/>
                      </a:rPr>
                      <m:t>𝑡𝑖𝑚𝑒𝑠</m:t>
                    </m:r>
                  </m:oMath>
                </a14:m>
                <a:endParaRPr lang="en-US" sz="3200" dirty="0"/>
              </a:p>
            </p:txBody>
          </p:sp>
        </mc:Choice>
        <mc:Fallback xmlns="">
          <p:sp>
            <p:nvSpPr>
              <p:cNvPr id="13" name="TextBox 12">
                <a:extLst>
                  <a:ext uri="{FF2B5EF4-FFF2-40B4-BE49-F238E27FC236}">
                    <a16:creationId xmlns:a16="http://schemas.microsoft.com/office/drawing/2014/main" id="{97BE3960-A4DA-7ABF-D60A-A0FA4DC14C7A}"/>
                  </a:ext>
                </a:extLst>
              </p:cNvPr>
              <p:cNvSpPr txBox="1">
                <a:spLocks noRot="1" noChangeAspect="1" noMove="1" noResize="1" noEditPoints="1" noAdjustHandles="1" noChangeArrowheads="1" noChangeShapeType="1" noTextEdit="1"/>
              </p:cNvSpPr>
              <p:nvPr/>
            </p:nvSpPr>
            <p:spPr>
              <a:xfrm>
                <a:off x="2432957" y="2983169"/>
                <a:ext cx="2120382" cy="584775"/>
              </a:xfrm>
              <a:prstGeom prst="rect">
                <a:avLst/>
              </a:prstGeom>
              <a:blipFill>
                <a:blip r:embed="rId8"/>
                <a:stretch>
                  <a:fillRect/>
                </a:stretch>
              </a:blipFill>
            </p:spPr>
            <p:txBody>
              <a:bodyPr/>
              <a:lstStyle/>
              <a:p>
                <a:r>
                  <a:rPr lang="en-US">
                    <a:noFill/>
                  </a:rPr>
                  <a:t> </a:t>
                </a:r>
              </a:p>
            </p:txBody>
          </p:sp>
        </mc:Fallback>
      </mc:AlternateContent>
      <p:pic>
        <p:nvPicPr>
          <p:cNvPr id="3" name="Picture 2" descr="Powers and roots HUB image 1">
            <a:extLst>
              <a:ext uri="{FF2B5EF4-FFF2-40B4-BE49-F238E27FC236}">
                <a16:creationId xmlns:a16="http://schemas.microsoft.com/office/drawing/2014/main" id="{44BFBF94-C17E-191F-5073-662E74FAA9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780" y="3992459"/>
            <a:ext cx="2896873" cy="153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194"/>
                                        </p:tgtEl>
                                        <p:attrNameLst>
                                          <p:attrName>style.visibility</p:attrName>
                                        </p:attrNameLst>
                                      </p:cBhvr>
                                      <p:to>
                                        <p:strVal val="visible"/>
                                      </p:to>
                                    </p:set>
                                    <p:animEffect transition="in" filter="wipe(left)">
                                      <p:cBhvr>
                                        <p:cTn id="3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CBA3-57E6-4EA5-9A56-749332717931}"/>
              </a:ext>
            </a:extLst>
          </p:cNvPr>
          <p:cNvSpPr>
            <a:spLocks noGrp="1"/>
          </p:cNvSpPr>
          <p:nvPr>
            <p:ph type="title"/>
          </p:nvPr>
        </p:nvSpPr>
        <p:spPr>
          <a:xfrm>
            <a:off x="94628" y="49687"/>
            <a:ext cx="10515600" cy="980123"/>
          </a:xfrm>
        </p:spPr>
        <p:txBody>
          <a:bodyPr>
            <a:normAutofit/>
          </a:bodyPr>
          <a:lstStyle/>
          <a:p>
            <a:r>
              <a:rPr lang="en-US" sz="4000" dirty="0">
                <a:solidFill>
                  <a:srgbClr val="002060"/>
                </a:solidFill>
                <a:latin typeface="Amasis MT Pro Medium" panose="02040604050005020304" pitchFamily="18" charset="0"/>
              </a:rPr>
              <a:t>Exponents/Powers Properties</a:t>
            </a:r>
          </a:p>
        </p:txBody>
      </p:sp>
      <p:pic>
        <p:nvPicPr>
          <p:cNvPr id="7170" name="Picture 2" descr="A Key To The Laws Of Exponents, Rules and Examples">
            <a:extLst>
              <a:ext uri="{FF2B5EF4-FFF2-40B4-BE49-F238E27FC236}">
                <a16:creationId xmlns:a16="http://schemas.microsoft.com/office/drawing/2014/main" id="{24107BBE-F543-4065-81EC-2DA8595F36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0" t="12770" r="4128"/>
          <a:stretch/>
        </p:blipFill>
        <p:spPr bwMode="auto">
          <a:xfrm>
            <a:off x="1054415" y="1506330"/>
            <a:ext cx="10001277" cy="4903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Rules, Rights and Responsibilities - BBC Bitesize">
            <a:extLst>
              <a:ext uri="{FF2B5EF4-FFF2-40B4-BE49-F238E27FC236}">
                <a16:creationId xmlns:a16="http://schemas.microsoft.com/office/drawing/2014/main" id="{5D563271-91F1-4430-B819-C01BC7948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012" y="40788"/>
            <a:ext cx="2083360" cy="116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5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9EFFA1-9C96-4EE5-8293-D82352B4A298}"/>
              </a:ext>
            </a:extLst>
          </p:cNvPr>
          <p:cNvPicPr>
            <a:picLocks noChangeAspect="1"/>
          </p:cNvPicPr>
          <p:nvPr/>
        </p:nvPicPr>
        <p:blipFill rotWithShape="1">
          <a:blip r:embed="rId2"/>
          <a:srcRect l="22024" t="24641" r="25714" b="15751"/>
          <a:stretch/>
        </p:blipFill>
        <p:spPr>
          <a:xfrm>
            <a:off x="1192128" y="363261"/>
            <a:ext cx="9807743" cy="629231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8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1F001D-DD6B-417D-84C9-0816707C41CE}"/>
              </a:ext>
            </a:extLst>
          </p:cNvPr>
          <p:cNvPicPr>
            <a:picLocks noChangeAspect="1"/>
          </p:cNvPicPr>
          <p:nvPr/>
        </p:nvPicPr>
        <p:blipFill rotWithShape="1">
          <a:blip r:embed="rId2"/>
          <a:srcRect l="27738" t="35972" r="30000" b="11092"/>
          <a:stretch/>
        </p:blipFill>
        <p:spPr>
          <a:xfrm>
            <a:off x="1214325" y="1480837"/>
            <a:ext cx="9305247" cy="5234201"/>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540,072 BEST Answers IMAGES, STOCK PHOTOS &amp;amp; VECTORS | Adobe Stock">
            <a:extLst>
              <a:ext uri="{FF2B5EF4-FFF2-40B4-BE49-F238E27FC236}">
                <a16:creationId xmlns:a16="http://schemas.microsoft.com/office/drawing/2014/main" id="{01F434A2-D3A2-4F82-894C-F0E75F7676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649" y="288485"/>
            <a:ext cx="2266014" cy="122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1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gative Exponents (examples, solutions, videos)">
            <a:extLst>
              <a:ext uri="{FF2B5EF4-FFF2-40B4-BE49-F238E27FC236}">
                <a16:creationId xmlns:a16="http://schemas.microsoft.com/office/drawing/2014/main" id="{06D6FFF8-B1C9-4E55-9B73-BDA38CA29A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68765" y="2042666"/>
            <a:ext cx="3371850" cy="40862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E9C921-09D1-4899-98E1-33D4E75D3F15}"/>
                  </a:ext>
                </a:extLst>
              </p:cNvPr>
              <p:cNvSpPr txBox="1"/>
              <p:nvPr/>
            </p:nvSpPr>
            <p:spPr>
              <a:xfrm>
                <a:off x="436984" y="3811397"/>
                <a:ext cx="4784523" cy="2317494"/>
              </a:xfrm>
              <a:prstGeom prst="rect">
                <a:avLst/>
              </a:prstGeom>
              <a:noFill/>
              <a:ln>
                <a:solidFill>
                  <a:srgbClr val="7030A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𝑛𝑡h</m:t>
                      </m:r>
                      <m:r>
                        <a:rPr lang="en-US" sz="2000" b="0" i="1" smtClean="0">
                          <a:solidFill>
                            <a:srgbClr val="C00000"/>
                          </a:solidFill>
                          <a:latin typeface="Cambria Math" panose="02040503050406030204" pitchFamily="18" charset="0"/>
                        </a:rPr>
                        <m:t> </m:t>
                      </m:r>
                      <m:r>
                        <a:rPr lang="en-US" sz="2000" b="0" i="1" smtClean="0">
                          <a:solidFill>
                            <a:srgbClr val="C00000"/>
                          </a:solidFill>
                          <a:latin typeface="Cambria Math" panose="02040503050406030204" pitchFamily="18" charset="0"/>
                        </a:rPr>
                        <m:t>𝑟𝑜𝑜𝑡</m:t>
                      </m:r>
                      <m:r>
                        <a:rPr lang="en-US" sz="2000" b="0" i="1" smtClean="0">
                          <a:solidFill>
                            <a:srgbClr val="C00000"/>
                          </a:solidFill>
                          <a:latin typeface="Cambria Math" panose="02040503050406030204" pitchFamily="18" charset="0"/>
                        </a:rPr>
                        <m:t> </m:t>
                      </m:r>
                      <m:r>
                        <a:rPr lang="en-US" sz="2000" b="0" i="1" smtClean="0">
                          <a:latin typeface="Cambria Math" panose="02040503050406030204" pitchFamily="18" charset="0"/>
                        </a:rPr>
                        <m:t>𝑓𝑢𝑛𝑐𝑡𝑖𝑜𝑛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𝑜𝑟</m:t>
                      </m:r>
                      <m:r>
                        <a:rPr lang="en-US" sz="2000" b="0" i="1" smtClean="0">
                          <a:latin typeface="Cambria Math" panose="02040503050406030204" pitchFamily="18" charset="0"/>
                        </a:rPr>
                        <m:t> </m:t>
                      </m:r>
                      <m:r>
                        <a:rPr lang="en-US" sz="2000" b="0" i="1" smtClean="0">
                          <a:latin typeface="Cambria Math" panose="02040503050406030204" pitchFamily="18" charset="0"/>
                        </a:rPr>
                        <m:t>𝑓𝑟𝑎𝑐𝑡𝑖𝑜𝑛𝑎𝑙</m:t>
                      </m:r>
                      <m:r>
                        <a:rPr lang="en-US" sz="2000" b="0" i="1" smtClean="0">
                          <a:latin typeface="Cambria Math" panose="02040503050406030204" pitchFamily="18" charset="0"/>
                        </a:rPr>
                        <m:t> </m:t>
                      </m:r>
                      <m:r>
                        <a:rPr lang="en-US" sz="2000" b="0" i="1" smtClean="0">
                          <a:latin typeface="Cambria Math" panose="02040503050406030204" pitchFamily="18" charset="0"/>
                        </a:rPr>
                        <m:t>𝑝𝑜𝑤𝑒𝑟</m:t>
                      </m:r>
                      <m:r>
                        <a:rPr lang="en-US" sz="2000" b="0" i="1" smtClean="0">
                          <a:latin typeface="Cambria Math" panose="02040503050406030204" pitchFamily="18" charset="0"/>
                        </a:rPr>
                        <m:t>:</m:t>
                      </m:r>
                    </m:oMath>
                  </m:oMathPara>
                </a14:m>
                <a:endParaRPr lang="en-US" sz="2400" b="0" dirty="0"/>
              </a:p>
              <a:p>
                <a:pPr/>
                <a14:m>
                  <m:oMathPara xmlns:m="http://schemas.openxmlformats.org/officeDocument/2006/math">
                    <m:oMathParaPr>
                      <m:jc m:val="centerGroup"/>
                    </m:oMathParaPr>
                    <m:oMath xmlns:m="http://schemas.openxmlformats.org/officeDocument/2006/math">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2</m:t>
                          </m:r>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up>
                      </m:sSup>
                    </m:oMath>
                  </m:oMathPara>
                </a14:m>
                <a:endParaRPr lang="en-US" sz="2400" dirty="0"/>
              </a:p>
              <a:p>
                <a:pPr/>
                <a14:m>
                  <m:oMathPara xmlns:m="http://schemas.openxmlformats.org/officeDocument/2006/math">
                    <m:oMathParaPr>
                      <m:jc m:val="centerGroup"/>
                    </m:oMathParaPr>
                    <m:oMath xmlns:m="http://schemas.openxmlformats.org/officeDocument/2006/math">
                      <m:rad>
                        <m:radPr>
                          <m:ctrlPr>
                            <a:rPr lang="en-US" sz="2400" b="0" i="1" smtClean="0">
                              <a:latin typeface="Cambria Math" panose="02040503050406030204" pitchFamily="18" charset="0"/>
                              <a:ea typeface="Cambria Math" panose="02040503050406030204" pitchFamily="18" charset="0"/>
                            </a:rPr>
                          </m:ctrlPr>
                        </m:radPr>
                        <m:deg>
                          <m:r>
                            <a:rPr lang="en-US" sz="2400" b="0" smtClean="0">
                              <a:latin typeface="Cambria Math" panose="02040503050406030204" pitchFamily="18" charset="0"/>
                              <a:ea typeface="Cambria Math" panose="02040503050406030204" pitchFamily="18" charset="0"/>
                            </a:rPr>
                            <m:t>3</m:t>
                          </m:r>
                        </m:deg>
                        <m:e>
                          <m:r>
                            <a:rPr lang="en-US" sz="2400" b="0" i="1" smtClean="0">
                              <a:latin typeface="Cambria Math" panose="02040503050406030204" pitchFamily="18" charset="0"/>
                              <a:ea typeface="Cambria Math" panose="02040503050406030204" pitchFamily="18" charset="0"/>
                            </a:rPr>
                            <m:t>7</m:t>
                          </m:r>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7</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3</m:t>
                              </m:r>
                            </m:den>
                          </m:f>
                        </m:sup>
                      </m:sSup>
                    </m:oMath>
                  </m:oMathPara>
                </a14:m>
                <a:endParaRPr lang="en-US" sz="2400" dirty="0"/>
              </a:p>
              <a:p>
                <a:pPr/>
                <a14:m>
                  <m:oMathPara xmlns:m="http://schemas.openxmlformats.org/officeDocument/2006/math">
                    <m:oMathParaPr>
                      <m:jc m:val="centerGroup"/>
                    </m:oMathParaPr>
                    <m:oMath xmlns:m="http://schemas.openxmlformats.org/officeDocument/2006/math">
                      <m:rad>
                        <m:radPr>
                          <m:ctrlPr>
                            <a:rPr lang="en-US" sz="2400" b="0" i="1" smtClean="0">
                              <a:latin typeface="Cambria Math" panose="02040503050406030204" pitchFamily="18" charset="0"/>
                              <a:ea typeface="Cambria Math" panose="02040503050406030204" pitchFamily="18" charset="0"/>
                            </a:rPr>
                          </m:ctrlPr>
                        </m:radPr>
                        <m:deg>
                          <m:r>
                            <a:rPr lang="en-US" sz="2400" b="0" smtClean="0">
                              <a:latin typeface="Cambria Math" panose="02040503050406030204" pitchFamily="18" charset="0"/>
                              <a:ea typeface="Cambria Math" panose="02040503050406030204" pitchFamily="18" charset="0"/>
                            </a:rPr>
                            <m:t>4</m:t>
                          </m:r>
                        </m:deg>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5</m:t>
                              </m:r>
                            </m:e>
                            <m:sup>
                              <m:r>
                                <a:rPr lang="en-US" sz="2400" b="0" i="1" smtClean="0">
                                  <a:latin typeface="Cambria Math" panose="02040503050406030204" pitchFamily="18" charset="0"/>
                                  <a:ea typeface="Cambria Math" panose="02040503050406030204" pitchFamily="18" charset="0"/>
                                </a:rPr>
                                <m:t>3</m:t>
                              </m:r>
                            </m:sup>
                          </m:sSup>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5</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3</m:t>
                              </m:r>
                            </m:num>
                            <m:den>
                              <m:r>
                                <a:rPr lang="en-US" sz="2400" b="0" i="1" smtClean="0">
                                  <a:latin typeface="Cambria Math" panose="02040503050406030204" pitchFamily="18" charset="0"/>
                                  <a:ea typeface="Cambria Math" panose="02040503050406030204" pitchFamily="18" charset="0"/>
                                </a:rPr>
                                <m:t>4</m:t>
                              </m:r>
                            </m:den>
                          </m:f>
                        </m:sup>
                      </m:sSup>
                    </m:oMath>
                  </m:oMathPara>
                </a14:m>
                <a:endParaRPr lang="en-US"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 name="TextBox 2">
                <a:extLst>
                  <a:ext uri="{FF2B5EF4-FFF2-40B4-BE49-F238E27FC236}">
                    <a16:creationId xmlns:a16="http://schemas.microsoft.com/office/drawing/2014/main" id="{04E9C921-09D1-4899-98E1-33D4E75D3F15}"/>
                  </a:ext>
                </a:extLst>
              </p:cNvPr>
              <p:cNvSpPr txBox="1">
                <a:spLocks noRot="1" noChangeAspect="1" noMove="1" noResize="1" noEditPoints="1" noAdjustHandles="1" noChangeArrowheads="1" noChangeShapeType="1" noTextEdit="1"/>
              </p:cNvSpPr>
              <p:nvPr/>
            </p:nvSpPr>
            <p:spPr>
              <a:xfrm>
                <a:off x="436984" y="3811397"/>
                <a:ext cx="4784523" cy="2317494"/>
              </a:xfrm>
              <a:prstGeom prst="rect">
                <a:avLst/>
              </a:prstGeom>
              <a:blipFill>
                <a:blip r:embed="rId4"/>
                <a:stretch>
                  <a:fillRect/>
                </a:stretch>
              </a:blipFill>
              <a:ln>
                <a:solidFill>
                  <a:srgbClr val="7030A0"/>
                </a:solidFill>
              </a:ln>
            </p:spPr>
            <p:txBody>
              <a:bodyPr/>
              <a:lstStyle/>
              <a:p>
                <a:r>
                  <a:rPr lang="en-US">
                    <a:noFill/>
                  </a:rPr>
                  <a:t> </a:t>
                </a:r>
              </a:p>
            </p:txBody>
          </p:sp>
        </mc:Fallback>
      </mc:AlternateContent>
      <p:pic>
        <p:nvPicPr>
          <p:cNvPr id="3076" name="Picture 4" descr="Algebra 2B-nth Roots and Rational Exponents Diagram | Quizlet">
            <a:extLst>
              <a:ext uri="{FF2B5EF4-FFF2-40B4-BE49-F238E27FC236}">
                <a16:creationId xmlns:a16="http://schemas.microsoft.com/office/drawing/2014/main" id="{5093E814-0F5D-4157-9C56-AB58B8EB63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6984" y="1385887"/>
            <a:ext cx="3913750" cy="2194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D13DBFA-8628-493E-A9B3-72DA0A7CF8EE}"/>
              </a:ext>
            </a:extLst>
          </p:cNvPr>
          <p:cNvSpPr txBox="1">
            <a:spLocks/>
          </p:cNvSpPr>
          <p:nvPr/>
        </p:nvSpPr>
        <p:spPr>
          <a:xfrm>
            <a:off x="189085" y="253852"/>
            <a:ext cx="10515600" cy="731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latin typeface="Amasis MT Pro Medium" panose="02040604050005020304" pitchFamily="18" charset="0"/>
              </a:rPr>
              <a:t>Exponents/Powers with Roots</a:t>
            </a:r>
          </a:p>
        </p:txBody>
      </p:sp>
      <p:pic>
        <p:nvPicPr>
          <p:cNvPr id="6" name="Picture 2" descr="Rules, Rights and Responsibilities - BBC Bitesize">
            <a:extLst>
              <a:ext uri="{FF2B5EF4-FFF2-40B4-BE49-F238E27FC236}">
                <a16:creationId xmlns:a16="http://schemas.microsoft.com/office/drawing/2014/main" id="{53AE7261-E225-4D1D-91DF-0FEF99549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4012" y="40788"/>
            <a:ext cx="2083360" cy="116668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9350EDF-5A79-47D0-949E-27E2217D8D30}"/>
              </a:ext>
            </a:extLst>
          </p:cNvPr>
          <p:cNvCxnSpPr/>
          <p:nvPr/>
        </p:nvCxnSpPr>
        <p:spPr>
          <a:xfrm>
            <a:off x="6400800" y="1535837"/>
            <a:ext cx="0" cy="503363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242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841</Words>
  <Application>Microsoft Office PowerPoint</Application>
  <PresentationFormat>Widescreen</PresentationFormat>
  <Paragraphs>108</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Amasis MT Pro</vt:lpstr>
      <vt:lpstr>Amasis MT Pro Medium</vt:lpstr>
      <vt:lpstr>-apple-system</vt:lpstr>
      <vt:lpstr>Arial</vt:lpstr>
      <vt:lpstr>Calibri</vt:lpstr>
      <vt:lpstr>Calibri Light</vt:lpstr>
      <vt:lpstr>Cambria Math</vt:lpstr>
      <vt:lpstr>Times New Roman</vt:lpstr>
      <vt:lpstr>Wingdings</vt:lpstr>
      <vt:lpstr>Office Theme</vt:lpstr>
      <vt:lpstr>PowerPoint Presentation</vt:lpstr>
      <vt:lpstr>What will we learn?</vt:lpstr>
      <vt:lpstr>Powers / Exponents</vt:lpstr>
      <vt:lpstr>PowerPoint Presentation</vt:lpstr>
      <vt:lpstr>Exponents / Powers</vt:lpstr>
      <vt:lpstr>Exponents/Powers Properties</vt:lpstr>
      <vt:lpstr>PowerPoint Presentation</vt:lpstr>
      <vt:lpstr>PowerPoint Presentation</vt:lpstr>
      <vt:lpstr>PowerPoint Presentation</vt:lpstr>
      <vt:lpstr>PowerPoint Presentation</vt:lpstr>
      <vt:lpstr>PowerPoint Presentation</vt:lpstr>
      <vt:lpstr>PowerPoint Presentation</vt:lpstr>
      <vt:lpstr>Number System Conversion</vt:lpstr>
      <vt:lpstr>PowerPoint Presentation</vt:lpstr>
      <vt:lpstr>PowerPoint Presentation</vt:lpstr>
      <vt:lpstr>Binary to Decimal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Graphing Logarithmic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Comments: </dc:title>
  <dc:creator>Togzhan Nurtayeva</dc:creator>
  <cp:lastModifiedBy>Togzhan Nurtayeva</cp:lastModifiedBy>
  <cp:revision>48</cp:revision>
  <dcterms:created xsi:type="dcterms:W3CDTF">2021-02-01T06:21:11Z</dcterms:created>
  <dcterms:modified xsi:type="dcterms:W3CDTF">2024-02-14T12:58:41Z</dcterms:modified>
</cp:coreProperties>
</file>