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9" r:id="rId5"/>
    <p:sldId id="268" r:id="rId6"/>
    <p:sldId id="261" r:id="rId7"/>
    <p:sldId id="266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20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4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7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5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A17A07-2CC0-4B20-8DAC-94D28F7E408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83405E-2B09-43CE-8C46-B29679C5D62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04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C7B7-24A3-5C52-E88C-DA3A93ADC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/>
              <a:t>The Immune System and Disease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2673D-01F2-2046-AB7F-270A31FCE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CA" dirty="0"/>
              <a:t>Biology 1</a:t>
            </a:r>
            <a:r>
              <a:rPr lang="en-CA" baseline="30000" dirty="0"/>
              <a:t>st</a:t>
            </a:r>
            <a:r>
              <a:rPr lang="en-CA" dirty="0"/>
              <a:t> Grade</a:t>
            </a:r>
          </a:p>
          <a:p>
            <a:pPr algn="ctr"/>
            <a:r>
              <a:rPr lang="en-CA" dirty="0"/>
              <a:t>Technical English</a:t>
            </a:r>
          </a:p>
          <a:p>
            <a:pPr algn="ctr"/>
            <a:r>
              <a:rPr lang="en-CA"/>
              <a:t>2023-2024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0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4F700-3659-DE0A-01C1-D2441875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662152"/>
            <a:ext cx="6831724" cy="5728138"/>
          </a:xfrm>
        </p:spPr>
        <p:txBody>
          <a:bodyPr/>
          <a:lstStyle/>
          <a:p>
            <a:r>
              <a:rPr lang="pt-BR" b="1" dirty="0"/>
              <a:t>Microorganisms: </a:t>
            </a:r>
            <a:r>
              <a:rPr lang="en-US" dirty="0"/>
              <a:t>An organism that can be seen only through a microscope.</a:t>
            </a:r>
          </a:p>
          <a:p>
            <a:endParaRPr lang="pt-BR" dirty="0"/>
          </a:p>
          <a:p>
            <a:r>
              <a:rPr lang="pt-BR" b="1" dirty="0"/>
              <a:t>Pathogen:</a:t>
            </a:r>
            <a:r>
              <a:rPr lang="en-US" b="1" dirty="0"/>
              <a:t> </a:t>
            </a:r>
            <a:r>
              <a:rPr lang="en-US" dirty="0"/>
              <a:t>A microorganism that causes disease</a:t>
            </a:r>
          </a:p>
          <a:p>
            <a:endParaRPr lang="pt-BR" dirty="0"/>
          </a:p>
          <a:p>
            <a:r>
              <a:rPr lang="pt-BR" b="1" dirty="0"/>
              <a:t>Viruses: </a:t>
            </a:r>
            <a:r>
              <a:rPr lang="en-US" dirty="0"/>
              <a:t>A  small infectious agent that can only replicate inside the cells of another organism.</a:t>
            </a:r>
          </a:p>
          <a:p>
            <a:endParaRPr lang="pt-BR" dirty="0"/>
          </a:p>
          <a:p>
            <a:r>
              <a:rPr lang="pt-BR" b="1" dirty="0"/>
              <a:t>Bacteria: </a:t>
            </a:r>
            <a:r>
              <a:rPr lang="pt-BR" dirty="0"/>
              <a:t>Small single-celled organisms</a:t>
            </a:r>
          </a:p>
          <a:p>
            <a:endParaRPr lang="pt-BR" dirty="0"/>
          </a:p>
          <a:p>
            <a:r>
              <a:rPr lang="pt-BR" b="1" dirty="0"/>
              <a:t>Fungi: </a:t>
            </a:r>
            <a:r>
              <a:rPr lang="en-US" dirty="0"/>
              <a:t>Any of a group of spore-producing organisms</a:t>
            </a:r>
          </a:p>
          <a:p>
            <a:endParaRPr lang="pt-BR" dirty="0"/>
          </a:p>
          <a:p>
            <a:r>
              <a:rPr lang="pt-BR" b="1" dirty="0"/>
              <a:t>Parasites: </a:t>
            </a:r>
            <a:r>
              <a:rPr lang="en-US" dirty="0"/>
              <a:t>An organism that lives on or in a host organism</a:t>
            </a:r>
            <a:endParaRPr lang="pt-BR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BFF7F-7EDD-6BAA-4F9A-77E9300E5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" t="8390" r="14204" b="16965"/>
          <a:stretch/>
        </p:blipFill>
        <p:spPr>
          <a:xfrm>
            <a:off x="7388772" y="1127760"/>
            <a:ext cx="4561490" cy="4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DC2E-C5B6-4417-1A9B-1720682B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76960"/>
            <a:ext cx="10058400" cy="5486400"/>
          </a:xfrm>
        </p:spPr>
        <p:txBody>
          <a:bodyPr/>
          <a:lstStyle/>
          <a:p>
            <a:r>
              <a:rPr lang="en-US" b="1" dirty="0"/>
              <a:t>Immune System: </a:t>
            </a:r>
            <a:r>
              <a:rPr lang="en-US" dirty="0"/>
              <a:t>A complex network of cells, tissues, organs, and the substances they make that helps the body fight infections and other diseases. </a:t>
            </a:r>
          </a:p>
          <a:p>
            <a:endParaRPr lang="en-US" dirty="0"/>
          </a:p>
          <a:p>
            <a:r>
              <a:rPr lang="en-US" b="1" dirty="0"/>
              <a:t>Immunity: </a:t>
            </a:r>
            <a:r>
              <a:rPr lang="en-US" dirty="0"/>
              <a:t>The body's ability to avoid or not be affected by infection and disease</a:t>
            </a:r>
          </a:p>
          <a:p>
            <a:endParaRPr lang="en-US" dirty="0"/>
          </a:p>
          <a:p>
            <a:r>
              <a:rPr lang="en-US" b="1" dirty="0"/>
              <a:t>Innate Immune Response: </a:t>
            </a:r>
            <a:r>
              <a:rPr lang="en-US" dirty="0"/>
              <a:t>The first line of defense against invading pathogens. </a:t>
            </a:r>
          </a:p>
          <a:p>
            <a:endParaRPr lang="en-US" dirty="0"/>
          </a:p>
          <a:p>
            <a:r>
              <a:rPr lang="en-US" b="1" dirty="0"/>
              <a:t>Adaptive Immune Response: </a:t>
            </a:r>
            <a:r>
              <a:rPr lang="en-US" dirty="0"/>
              <a:t>Involves specialized immune cells and antibodies that attack and destroy foreign invaders and are able to prevent disease in the future by memory cells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3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8824C-B181-0D64-D77F-766DEDB2C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65200"/>
            <a:ext cx="10058400" cy="4903894"/>
          </a:xfrm>
        </p:spPr>
        <p:txBody>
          <a:bodyPr/>
          <a:lstStyle/>
          <a:p>
            <a:r>
              <a:rPr lang="en-US" b="1" dirty="0"/>
              <a:t>Symptoms: </a:t>
            </a:r>
            <a:r>
              <a:rPr lang="en-US" dirty="0"/>
              <a:t>A change in the body which indicates that a disease is present often </a:t>
            </a:r>
          </a:p>
          <a:p>
            <a:endParaRPr lang="en-US" dirty="0"/>
          </a:p>
          <a:p>
            <a:r>
              <a:rPr lang="en-US" b="1" dirty="0"/>
              <a:t>Asymptomatic: </a:t>
            </a:r>
            <a:r>
              <a:rPr lang="en-US" dirty="0"/>
              <a:t>Showing no symptoms</a:t>
            </a:r>
          </a:p>
          <a:p>
            <a:endParaRPr lang="en-US" dirty="0"/>
          </a:p>
          <a:p>
            <a:r>
              <a:rPr lang="en-US" b="1" dirty="0"/>
              <a:t>Contagious: </a:t>
            </a:r>
            <a:r>
              <a:rPr lang="en-US" dirty="0"/>
              <a:t>Able to be passed from one individual to another through contact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863F7-9BBD-78A5-11C3-836A50941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t="10259" r="3714"/>
          <a:stretch/>
        </p:blipFill>
        <p:spPr>
          <a:xfrm>
            <a:off x="3939971" y="3417147"/>
            <a:ext cx="4312057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C53E-FF2D-AE12-B193-6072FEAE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914400"/>
            <a:ext cx="10058400" cy="5679440"/>
          </a:xfrm>
        </p:spPr>
        <p:txBody>
          <a:bodyPr/>
          <a:lstStyle/>
          <a:p>
            <a:r>
              <a:rPr lang="en-US" b="1" dirty="0"/>
              <a:t>Antigen: </a:t>
            </a:r>
            <a:r>
              <a:rPr lang="en-US" dirty="0"/>
              <a:t>Any substance that causes the body to make an immune response against that substance.</a:t>
            </a:r>
          </a:p>
          <a:p>
            <a:r>
              <a:rPr lang="en-US" b="1" dirty="0"/>
              <a:t>Antibody: </a:t>
            </a:r>
            <a:r>
              <a:rPr lang="en-US" dirty="0"/>
              <a:t>A protein produced by the body's immune system when it detects harmful substances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E6C9B-BB84-D3E5-A5F3-3569A023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99" y="2182943"/>
            <a:ext cx="3124602" cy="44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X2Download.com-How does your immune system wor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55" y="121527"/>
            <a:ext cx="11976249" cy="6736473"/>
          </a:xfrm>
        </p:spPr>
      </p:pic>
    </p:spTree>
    <p:extLst>
      <p:ext uri="{BB962C8B-B14F-4D97-AF65-F5344CB8AC3E}">
        <p14:creationId xmlns:p14="http://schemas.microsoft.com/office/powerpoint/2010/main" val="12892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9D7B-B329-C512-67DE-D790BAE7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16000"/>
            <a:ext cx="7462520" cy="4853094"/>
          </a:xfrm>
        </p:spPr>
        <p:txBody>
          <a:bodyPr/>
          <a:lstStyle/>
          <a:p>
            <a:r>
              <a:rPr lang="en-US" b="1" dirty="0"/>
              <a:t>Erythrocytes: </a:t>
            </a:r>
            <a:r>
              <a:rPr lang="en-US" dirty="0"/>
              <a:t>Red Blood Cells that transport oxygen to tissues of the body. </a:t>
            </a:r>
          </a:p>
          <a:p>
            <a:endParaRPr lang="en-US" dirty="0"/>
          </a:p>
          <a:p>
            <a:r>
              <a:rPr lang="en-US" b="1" dirty="0"/>
              <a:t>Leukocytes: </a:t>
            </a:r>
            <a:r>
              <a:rPr lang="en-US" dirty="0"/>
              <a:t>White Blood Cells that help the body fight infection</a:t>
            </a:r>
          </a:p>
          <a:p>
            <a:endParaRPr lang="en-US" dirty="0"/>
          </a:p>
          <a:p>
            <a:r>
              <a:rPr lang="en-US" b="1" dirty="0"/>
              <a:t>Lymphocyte: </a:t>
            </a:r>
            <a:r>
              <a:rPr lang="en-US" dirty="0"/>
              <a:t>A type of white blood cell that produce antibodies or fight infected cells. </a:t>
            </a:r>
          </a:p>
          <a:p>
            <a:endParaRPr lang="en-US" dirty="0"/>
          </a:p>
          <a:p>
            <a:r>
              <a:rPr lang="en-US" b="1" dirty="0"/>
              <a:t>Platelet (Thrombocytes): </a:t>
            </a:r>
            <a:r>
              <a:rPr lang="en-US" dirty="0"/>
              <a:t>Small blood cells that help your body form clots to stop bleeding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2D77B-8380-EAAD-D84D-FFEE198C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1050751"/>
            <a:ext cx="2976245" cy="44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3612D-5715-0406-0951-42E72D783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78560"/>
            <a:ext cx="10058400" cy="4690534"/>
          </a:xfrm>
        </p:spPr>
        <p:txBody>
          <a:bodyPr/>
          <a:lstStyle/>
          <a:p>
            <a:r>
              <a:rPr lang="en-US" b="1" dirty="0"/>
              <a:t>Neutrophil: </a:t>
            </a:r>
            <a:r>
              <a:rPr lang="en-US" dirty="0"/>
              <a:t>A type of white blood cell that act as your immune system's first line of defense. </a:t>
            </a:r>
          </a:p>
          <a:p>
            <a:r>
              <a:rPr lang="en-US" b="1" dirty="0"/>
              <a:t>Monocyte: </a:t>
            </a:r>
            <a:r>
              <a:rPr lang="en-US" dirty="0"/>
              <a:t>Type of white blood cell that becomes a macrophage after moving to tissues.</a:t>
            </a:r>
          </a:p>
          <a:p>
            <a:r>
              <a:rPr lang="en-US" b="1" dirty="0"/>
              <a:t>Macrophage: </a:t>
            </a:r>
            <a:r>
              <a:rPr lang="en-US" dirty="0"/>
              <a:t>Specialized cells involved in the detection, phagocytosis and destruction of bacteria and other harmful organisms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A12A1-BB62-6830-C4A4-ED736E941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87"/>
          <a:stretch/>
        </p:blipFill>
        <p:spPr>
          <a:xfrm>
            <a:off x="3328921" y="3186854"/>
            <a:ext cx="5534158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D9B32-C2FE-2830-889D-7E6E1816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1341120"/>
            <a:ext cx="6807199" cy="4588934"/>
          </a:xfrm>
        </p:spPr>
        <p:txBody>
          <a:bodyPr/>
          <a:lstStyle/>
          <a:p>
            <a:r>
              <a:rPr lang="en-US" b="1" dirty="0"/>
              <a:t>Apoptosis: </a:t>
            </a:r>
            <a:r>
              <a:rPr lang="en-US" dirty="0"/>
              <a:t>The process of programmed cell death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Necrosis: </a:t>
            </a:r>
            <a:r>
              <a:rPr lang="en-US" dirty="0"/>
              <a:t>Uncontrolled cell death that can occur in response to infection, injury, or lack of blood supply.</a:t>
            </a:r>
          </a:p>
          <a:p>
            <a:endParaRPr lang="en-US" dirty="0"/>
          </a:p>
          <a:p>
            <a:r>
              <a:rPr lang="en-US" b="1" dirty="0"/>
              <a:t>Inflammation: </a:t>
            </a:r>
            <a:r>
              <a:rPr lang="en-US" dirty="0"/>
              <a:t>The localized redness, swelling, heat, and pain that results from the movement of leukocytes through opened capillaries to a site of infection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E573-C6DB-4996-946A-5EE0FE4AD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" r="2863" b="7143"/>
          <a:stretch/>
        </p:blipFill>
        <p:spPr>
          <a:xfrm>
            <a:off x="7284719" y="1030628"/>
            <a:ext cx="4775201" cy="41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450A5-FFA0-DA06-28CD-A99DF2F01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46480"/>
            <a:ext cx="10058400" cy="4822614"/>
          </a:xfrm>
        </p:spPr>
        <p:txBody>
          <a:bodyPr/>
          <a:lstStyle/>
          <a:p>
            <a:r>
              <a:rPr lang="en-US" b="1" dirty="0"/>
              <a:t>Attenuate: </a:t>
            </a:r>
            <a:r>
              <a:rPr lang="en-US" dirty="0"/>
              <a:t>The weakening of a virus during vaccine development</a:t>
            </a:r>
          </a:p>
          <a:p>
            <a:r>
              <a:rPr lang="en-US" b="1" dirty="0"/>
              <a:t>Vaccine: </a:t>
            </a:r>
            <a:r>
              <a:rPr lang="en-US" dirty="0"/>
              <a:t>A preparation that is administered to stimulate the body's immune response against a specific infectious agent or disease</a:t>
            </a:r>
          </a:p>
          <a:p>
            <a:r>
              <a:rPr lang="en-US" b="1" dirty="0"/>
              <a:t>Immunization: </a:t>
            </a:r>
            <a:r>
              <a:rPr lang="en-US" dirty="0"/>
              <a:t>A process by which a person becomes protected against a disease through vaccination.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2A332-B3C7-2AD4-E657-F1E7E9C6C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3" t="15926" r="13050" b="17146"/>
          <a:stretch/>
        </p:blipFill>
        <p:spPr>
          <a:xfrm>
            <a:off x="3511272" y="2692400"/>
            <a:ext cx="431601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948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7119</TotalTime>
  <Words>435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Retrospect</vt:lpstr>
      <vt:lpstr>The Immune System and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 and Disease</dc:title>
  <dc:creator>Hannah S</dc:creator>
  <cp:lastModifiedBy>Shnyar qadir</cp:lastModifiedBy>
  <cp:revision>39</cp:revision>
  <dcterms:created xsi:type="dcterms:W3CDTF">2022-05-14T07:22:53Z</dcterms:created>
  <dcterms:modified xsi:type="dcterms:W3CDTF">2024-02-06T07:26:38Z</dcterms:modified>
</cp:coreProperties>
</file>