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sldIdLst>
    <p:sldId id="256" r:id="rId2"/>
    <p:sldId id="257" r:id="rId3"/>
    <p:sldId id="258" r:id="rId4"/>
    <p:sldId id="259" r:id="rId5"/>
    <p:sldId id="27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>
        <p:scale>
          <a:sx n="80" d="100"/>
          <a:sy n="80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B4C0-C1C9-4063-BF1A-2468D6F952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C8BD-9C97-4F82-93E7-11084EA6B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9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B4C0-C1C9-4063-BF1A-2468D6F952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C8BD-9C97-4F82-93E7-11084EA6B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6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B4C0-C1C9-4063-BF1A-2468D6F952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C8BD-9C97-4F82-93E7-11084EA6B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2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B4C0-C1C9-4063-BF1A-2468D6F952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C8BD-9C97-4F82-93E7-11084EA6B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5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B4C0-C1C9-4063-BF1A-2468D6F952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C8BD-9C97-4F82-93E7-11084EA6B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2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B4C0-C1C9-4063-BF1A-2468D6F952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C8BD-9C97-4F82-93E7-11084EA6B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0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B4C0-C1C9-4063-BF1A-2468D6F952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C8BD-9C97-4F82-93E7-11084EA6B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8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B4C0-C1C9-4063-BF1A-2468D6F952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C8BD-9C97-4F82-93E7-11084EA6B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9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B4C0-C1C9-4063-BF1A-2468D6F952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C8BD-9C97-4F82-93E7-11084EA6B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6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B4C0-C1C9-4063-BF1A-2468D6F952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C8BD-9C97-4F82-93E7-11084EA6B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5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B4C0-C1C9-4063-BF1A-2468D6F952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C8BD-9C97-4F82-93E7-11084EA6B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8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6B4C0-C1C9-4063-BF1A-2468D6F952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2C8BD-9C97-4F82-93E7-11084EA6B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6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300"/>
                    </a14:imgEffect>
                    <a14:imgEffect>
                      <a14:saturation sat="120000"/>
                    </a14:imgEffect>
                    <a14:imgEffect>
                      <a14:brightnessContrast bright="21000" contras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895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28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Marketing I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Aviation &amp; Mechatronics Engineering Departments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8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Marketing Goals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According </a:t>
            </a:r>
            <a:r>
              <a:rPr lang="en-US" sz="2400" dirty="0"/>
              <a:t>to </a:t>
            </a:r>
            <a:r>
              <a:rPr lang="en-US" sz="2400" dirty="0" err="1"/>
              <a:t>Kolter</a:t>
            </a:r>
            <a:r>
              <a:rPr lang="en-US" sz="2400" dirty="0"/>
              <a:t>, P and Armstrong, G </a:t>
            </a:r>
            <a:r>
              <a:rPr lang="en-US" sz="2400" dirty="0" smtClean="0"/>
              <a:t>2017, “organizational </a:t>
            </a:r>
            <a:r>
              <a:rPr lang="en-US" sz="2400" dirty="0"/>
              <a:t>goals </a:t>
            </a:r>
            <a:r>
              <a:rPr lang="en-US" sz="2400" dirty="0" smtClean="0"/>
              <a:t>depends on determining and  knowing the </a:t>
            </a:r>
            <a:r>
              <a:rPr lang="en-US" sz="2400" dirty="0"/>
              <a:t>needs and wants of target </a:t>
            </a:r>
            <a:r>
              <a:rPr lang="en-US" sz="2400" dirty="0" smtClean="0"/>
              <a:t>markets and </a:t>
            </a:r>
            <a:r>
              <a:rPr lang="en-US" sz="2400" dirty="0"/>
              <a:t>delivering the desired satisfactions</a:t>
            </a:r>
          </a:p>
          <a:p>
            <a:pPr marL="0" indent="0">
              <a:buNone/>
            </a:pPr>
            <a:r>
              <a:rPr lang="en-US" sz="2400" dirty="0"/>
              <a:t>better than competitors </a:t>
            </a:r>
            <a:r>
              <a:rPr lang="en-US" sz="2400" dirty="0" smtClean="0"/>
              <a:t>do”.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Goals are like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Increase </a:t>
            </a:r>
            <a:r>
              <a:rPr lang="en-US" b="1" dirty="0">
                <a:solidFill>
                  <a:srgbClr val="C00000"/>
                </a:solidFill>
              </a:rPr>
              <a:t>revenue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Offer them promotions, ads, and </a:t>
            </a:r>
            <a:r>
              <a:rPr lang="en-US" sz="2400" dirty="0" smtClean="0"/>
              <a:t>discounts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Connect with your leads like calls, email, </a:t>
            </a:r>
            <a:r>
              <a:rPr lang="en-US" sz="2800" dirty="0"/>
              <a:t>chats, </a:t>
            </a:r>
            <a:r>
              <a:rPr lang="en-US" sz="2400" dirty="0"/>
              <a:t>social media, etc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3" y="4167415"/>
            <a:ext cx="4267200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30" y="3886200"/>
            <a:ext cx="3185160" cy="20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77500" lnSpcReduction="20000"/>
          </a:bodyPr>
          <a:lstStyle/>
          <a:p>
            <a:pPr lvl="0"/>
            <a:endParaRPr lang="en-US" dirty="0" smtClean="0">
              <a:solidFill>
                <a:srgbClr val="C00000"/>
              </a:solidFill>
            </a:endParaRPr>
          </a:p>
          <a:p>
            <a:pPr lvl="0"/>
            <a:r>
              <a:rPr lang="en-US" sz="4100" b="1" dirty="0" smtClean="0">
                <a:solidFill>
                  <a:srgbClr val="C00000"/>
                </a:solidFill>
              </a:rPr>
              <a:t>Increase </a:t>
            </a:r>
            <a:r>
              <a:rPr lang="en-US" sz="4100" b="1" dirty="0">
                <a:solidFill>
                  <a:srgbClr val="C00000"/>
                </a:solidFill>
              </a:rPr>
              <a:t>brand awareness</a:t>
            </a:r>
          </a:p>
          <a:p>
            <a:pPr lvl="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100" dirty="0">
                <a:solidFill>
                  <a:prstClr val="black"/>
                </a:solidFill>
              </a:rPr>
              <a:t>Posting regularly</a:t>
            </a:r>
          </a:p>
          <a:p>
            <a:pPr lvl="0">
              <a:buFont typeface="Wingdings" pitchFamily="2" charset="2"/>
              <a:buChar char="v"/>
            </a:pPr>
            <a:r>
              <a:rPr lang="en-US" sz="3100" dirty="0">
                <a:solidFill>
                  <a:prstClr val="black"/>
                </a:solidFill>
              </a:rPr>
              <a:t>Updating all online pages with the latest information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sz="4100" b="1" dirty="0" smtClean="0">
                <a:solidFill>
                  <a:srgbClr val="C00000"/>
                </a:solidFill>
              </a:rPr>
              <a:t>Increase </a:t>
            </a:r>
            <a:r>
              <a:rPr lang="en-US" sz="4100" b="1" dirty="0">
                <a:solidFill>
                  <a:srgbClr val="C00000"/>
                </a:solidFill>
              </a:rPr>
              <a:t>customer value</a:t>
            </a:r>
          </a:p>
          <a:p>
            <a:pPr>
              <a:buFont typeface="Wingdings" pitchFamily="2" charset="2"/>
              <a:buChar char="v"/>
            </a:pPr>
            <a:r>
              <a:rPr lang="en-US" sz="3100" dirty="0"/>
              <a:t>Provide quality customer service</a:t>
            </a:r>
          </a:p>
          <a:p>
            <a:pPr>
              <a:buFont typeface="Wingdings" pitchFamily="2" charset="2"/>
              <a:buChar char="v"/>
            </a:pPr>
            <a:r>
              <a:rPr lang="en-US" sz="3100" dirty="0"/>
              <a:t>Give them privilege access to new products or services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" y="2596738"/>
            <a:ext cx="13716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569029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5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Marketing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Objectives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Marketing objectives are a set of clearly defined, measurable goals established as part of a marketing plan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Marketing </a:t>
            </a:r>
            <a:r>
              <a:rPr lang="en-US" sz="2400" dirty="0"/>
              <a:t>objectives often follow the SMART methodology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86163"/>
            <a:ext cx="4876800" cy="32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8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smtClean="0"/>
              <a:t>“The </a:t>
            </a:r>
            <a:r>
              <a:rPr lang="en-US" sz="2400" dirty="0"/>
              <a:t>SMART acronym was first used in 1981 in an edition of Management Review, attributed to George </a:t>
            </a:r>
            <a:r>
              <a:rPr lang="en-US" sz="2400" dirty="0" smtClean="0"/>
              <a:t>Doran” (Charted Institute of Marketing 2020). </a:t>
            </a:r>
          </a:p>
          <a:p>
            <a:pPr marL="0" lvl="0" indent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Specific</a:t>
            </a:r>
            <a:endParaRPr lang="en-US" b="1" dirty="0">
              <a:solidFill>
                <a:srgbClr val="C0000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sz="2400" dirty="0">
                <a:solidFill>
                  <a:prstClr val="black"/>
                </a:solidFill>
              </a:rPr>
              <a:t>A set quantity result. Followers, revenue, signups </a:t>
            </a:r>
            <a:r>
              <a:rPr lang="en-US" sz="2400" dirty="0" err="1" smtClean="0">
                <a:solidFill>
                  <a:prstClr val="black"/>
                </a:solidFill>
              </a:rPr>
              <a:t>etc</a:t>
            </a:r>
            <a:endParaRPr lang="en-US" sz="2400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Measurable</a:t>
            </a:r>
          </a:p>
          <a:p>
            <a:pPr>
              <a:buFont typeface="Wingdings" pitchFamily="2" charset="2"/>
              <a:buChar char="v"/>
            </a:pPr>
            <a:r>
              <a:rPr lang="en-US" b="1" dirty="0"/>
              <a:t> </a:t>
            </a:r>
            <a:r>
              <a:rPr lang="en-US" sz="2400" dirty="0"/>
              <a:t>You have the tools necessary to measure it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Attainable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/>
              <a:t>The market and business performance support </a:t>
            </a:r>
            <a:r>
              <a:rPr lang="en-US" sz="2600" dirty="0" smtClean="0"/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41672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Relevant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sz="2400" dirty="0"/>
              <a:t>The business benefits and you can do </a:t>
            </a:r>
            <a:r>
              <a:rPr lang="en-US" sz="2400" dirty="0" smtClean="0"/>
              <a:t>it</a:t>
            </a:r>
            <a:endParaRPr lang="en-US" sz="2400" dirty="0"/>
          </a:p>
          <a:p>
            <a:r>
              <a:rPr lang="en-US" b="1" dirty="0" smtClean="0">
                <a:solidFill>
                  <a:srgbClr val="C00000"/>
                </a:solidFill>
              </a:rPr>
              <a:t>Time-based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sz="2400" dirty="0"/>
              <a:t>Also called 'timely' or 'time-bound'. Has a set time to end or time limit.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References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 err="1" smtClean="0"/>
              <a:t>Kotler</a:t>
            </a:r>
            <a:r>
              <a:rPr lang="en-US" sz="2600" dirty="0" smtClean="0"/>
              <a:t>, P., Armstrong, G. and </a:t>
            </a:r>
            <a:r>
              <a:rPr lang="en-US" sz="2600" dirty="0" err="1" smtClean="0"/>
              <a:t>Opresnik</a:t>
            </a:r>
            <a:r>
              <a:rPr lang="en-US" sz="2600" dirty="0" smtClean="0"/>
              <a:t>, M.O. (2018) Principles of Marketing. Singapore: Pearson Education South Asia </a:t>
            </a:r>
            <a:r>
              <a:rPr lang="en-US" sz="2600" dirty="0" err="1" smtClean="0"/>
              <a:t>Pte</a:t>
            </a:r>
            <a:r>
              <a:rPr lang="en-US" sz="2600" dirty="0" smtClean="0"/>
              <a:t> Ltd. 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err="1" smtClean="0"/>
              <a:t>Kotler</a:t>
            </a:r>
            <a:r>
              <a:rPr lang="en-US" sz="2600" dirty="0" smtClean="0"/>
              <a:t>, P. et al. (2017) Principles of Marketing. Harlow, England: Pearson. 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Marshall</a:t>
            </a:r>
            <a:r>
              <a:rPr lang="en-US" sz="2600" dirty="0"/>
              <a:t>, G.W. and Johnston, M.W. (2023) Marketing management. New York, NY: McGraw-Hill Education. 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S</a:t>
            </a:r>
            <a:r>
              <a:rPr lang="en-US" sz="2600" dirty="0" smtClean="0"/>
              <a:t>rw0098 (2021a) What is marketing?, G. </a:t>
            </a:r>
            <a:r>
              <a:rPr lang="en-US" sz="2600" dirty="0" err="1" smtClean="0"/>
              <a:t>Brint</a:t>
            </a:r>
            <a:r>
              <a:rPr lang="en-US" sz="2600" dirty="0" smtClean="0"/>
              <a:t> Ryan College of Business. Available at: https://cob.unt.edu/mktg/what-is-marketing (Accessed: 08 October 2023). 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Team </a:t>
            </a:r>
            <a:r>
              <a:rPr lang="en-US" sz="2600" dirty="0" smtClean="0"/>
              <a:t>CIM</a:t>
            </a:r>
            <a:r>
              <a:rPr lang="en-US" sz="2600" dirty="0"/>
              <a:t>, C. (2023) </a:t>
            </a:r>
            <a:r>
              <a:rPr lang="en-US" sz="2600" i="1" dirty="0"/>
              <a:t>How to set smart objectives: CIM content hub</a:t>
            </a:r>
            <a:r>
              <a:rPr lang="en-US" sz="2600" dirty="0"/>
              <a:t>, </a:t>
            </a:r>
            <a:r>
              <a:rPr lang="en-US" sz="2600" i="1" dirty="0"/>
              <a:t>How to set SMART objectives | CIM Content hub</a:t>
            </a:r>
            <a:r>
              <a:rPr lang="en-US" sz="2600" dirty="0"/>
              <a:t>. Available at: https://www.cim.co.uk/content-hub/editorial/back-to-basics-how-to-set-smart-objectives/ (Accessed: 08 October 2023). </a:t>
            </a:r>
            <a:endParaRPr lang="en-US" sz="2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3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Thank You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                       For Your Attention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7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2819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Why we should study Marketing??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9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There are many reasons why should study Marketing, and below are some of the reasons:-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Enhance employment opportunities </a:t>
            </a:r>
          </a:p>
          <a:p>
            <a:r>
              <a:rPr lang="en-US" sz="2400" dirty="0" smtClean="0"/>
              <a:t>Marketing skills are essential in our fast-growing digital world.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 </a:t>
            </a:r>
            <a:r>
              <a:rPr lang="en-US" sz="2400" dirty="0" smtClean="0">
                <a:solidFill>
                  <a:srgbClr val="C00000"/>
                </a:solidFill>
              </a:rPr>
              <a:t>Social Media                   Search Engine Optimization</a:t>
            </a:r>
          </a:p>
          <a:p>
            <a:r>
              <a:rPr lang="en-US" sz="2400" dirty="0" smtClean="0"/>
              <a:t>Studying Marketing helps you understand how to influence people’s decisions</a:t>
            </a:r>
          </a:p>
          <a:p>
            <a:r>
              <a:rPr lang="en-US" sz="2400" dirty="0" smtClean="0"/>
              <a:t>Through Marketing Research, you will learn more about Competitors</a:t>
            </a:r>
          </a:p>
          <a:p>
            <a:r>
              <a:rPr lang="en-US" sz="2400" dirty="0" smtClean="0"/>
              <a:t>You will learn to understand other perspectives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60133"/>
            <a:ext cx="1981200" cy="1210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60130"/>
            <a:ext cx="2438400" cy="121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6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Learning outcomes of this subject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Apply key marketing frameworks, theories, and tools to solve Marketing problems.</a:t>
            </a:r>
          </a:p>
          <a:p>
            <a:r>
              <a:rPr lang="en-US" sz="2400" dirty="0" smtClean="0"/>
              <a:t>Utilize information of an organization’s internal and external marketing environment to critically identify and priorities appropriate marketing strategies. 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Critically evaluate the key analytical frameworks and tools used in marketing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0" y="3330754"/>
            <a:ext cx="2679146" cy="1535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849" y="3330754"/>
            <a:ext cx="4419600" cy="15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9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What is Marketing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sz="2600" dirty="0">
                <a:solidFill>
                  <a:prstClr val="black"/>
                </a:solidFill>
              </a:rPr>
              <a:t>The management process responsible </a:t>
            </a:r>
            <a:r>
              <a:rPr lang="en-US" sz="2600" dirty="0" smtClean="0">
                <a:solidFill>
                  <a:prstClr val="black"/>
                </a:solidFill>
              </a:rPr>
              <a:t>for </a:t>
            </a:r>
            <a:r>
              <a:rPr lang="en-US" sz="2600" dirty="0">
                <a:solidFill>
                  <a:prstClr val="black"/>
                </a:solidFill>
              </a:rPr>
              <a:t>identifying, </a:t>
            </a:r>
            <a:r>
              <a:rPr lang="en-US" sz="2600" dirty="0" smtClean="0">
                <a:solidFill>
                  <a:prstClr val="black"/>
                </a:solidFill>
              </a:rPr>
              <a:t>anticipating and </a:t>
            </a:r>
            <a:r>
              <a:rPr lang="en-US" sz="2600" dirty="0">
                <a:solidFill>
                  <a:prstClr val="black"/>
                </a:solidFill>
              </a:rPr>
              <a:t>satisfying customer                          requirements profitably.” (The Chartered Institute of Marketing 2015).</a:t>
            </a:r>
            <a:endParaRPr lang="en-US" sz="3500" dirty="0">
              <a:solidFill>
                <a:prstClr val="black"/>
              </a:solidFill>
            </a:endParaRPr>
          </a:p>
          <a:p>
            <a:pPr lvl="0" algn="just"/>
            <a:r>
              <a:rPr lang="en-US" sz="2600" dirty="0">
                <a:solidFill>
                  <a:prstClr val="black"/>
                </a:solidFill>
              </a:rPr>
              <a:t>Marketing is the activity, set of institution, and processes to create, exchange communicate,, and deliver product and services that have values for clients, customers, society and partners (</a:t>
            </a:r>
            <a:r>
              <a:rPr lang="en-US" sz="2600" dirty="0" err="1">
                <a:solidFill>
                  <a:prstClr val="black"/>
                </a:solidFill>
              </a:rPr>
              <a:t>Marsall</a:t>
            </a:r>
            <a:r>
              <a:rPr lang="en-US" sz="2600" dirty="0">
                <a:solidFill>
                  <a:prstClr val="black"/>
                </a:solidFill>
              </a:rPr>
              <a:t> g and </a:t>
            </a:r>
            <a:r>
              <a:rPr lang="en-US" sz="2600" dirty="0" err="1">
                <a:solidFill>
                  <a:prstClr val="black"/>
                </a:solidFill>
              </a:rPr>
              <a:t>Johnsto</a:t>
            </a:r>
            <a:r>
              <a:rPr lang="en-US" sz="2600" dirty="0">
                <a:solidFill>
                  <a:prstClr val="black"/>
                </a:solidFill>
              </a:rPr>
              <a:t> M </a:t>
            </a:r>
            <a:r>
              <a:rPr lang="en-US" sz="2600" dirty="0" smtClean="0">
                <a:solidFill>
                  <a:prstClr val="black"/>
                </a:solidFill>
              </a:rPr>
              <a:t>2023). </a:t>
            </a:r>
            <a:endParaRPr lang="en-US" sz="2600" dirty="0">
              <a:solidFill>
                <a:prstClr val="black"/>
              </a:solidFill>
            </a:endParaRPr>
          </a:p>
          <a:p>
            <a:pPr lvl="0" algn="just"/>
            <a:r>
              <a:rPr lang="en-US" sz="2600" dirty="0">
                <a:solidFill>
                  <a:prstClr val="black"/>
                </a:solidFill>
              </a:rPr>
              <a:t>Marketing consists of many activities including: identifying customer needs; developing goods and services to satisfy those needs; communicating information about products to potential customers; and logistics and distribution management, which assures that products are delivered to customers as </a:t>
            </a:r>
            <a:r>
              <a:rPr lang="en-US" sz="2600" dirty="0" smtClean="0">
                <a:solidFill>
                  <a:prstClr val="black"/>
                </a:solidFill>
              </a:rPr>
              <a:t>needed </a:t>
            </a:r>
            <a:r>
              <a:rPr lang="en-US" sz="2600" dirty="0">
                <a:solidFill>
                  <a:prstClr val="black"/>
                </a:solidFill>
              </a:rPr>
              <a:t>(University of North </a:t>
            </a:r>
            <a:r>
              <a:rPr lang="en-US" sz="2600" dirty="0" smtClean="0">
                <a:solidFill>
                  <a:prstClr val="black"/>
                </a:solidFill>
              </a:rPr>
              <a:t>Texas 2023).</a:t>
            </a:r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Products and Services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Each business or firm </a:t>
            </a:r>
            <a:r>
              <a:rPr lang="en-US" sz="2400" dirty="0"/>
              <a:t>is offering some kind of </a:t>
            </a:r>
            <a:r>
              <a:rPr lang="en-US" sz="2400" dirty="0" smtClean="0"/>
              <a:t>products </a:t>
            </a:r>
            <a:r>
              <a:rPr lang="en-US" sz="2400" dirty="0"/>
              <a:t>or </a:t>
            </a:r>
            <a:r>
              <a:rPr lang="en-US" sz="2400" dirty="0" smtClean="0"/>
              <a:t>services </a:t>
            </a:r>
            <a:r>
              <a:rPr lang="en-US" sz="2400" dirty="0"/>
              <a:t>to their </a:t>
            </a:r>
            <a:r>
              <a:rPr lang="en-US" sz="2400" dirty="0" smtClean="0"/>
              <a:t>customers, </a:t>
            </a:r>
            <a:r>
              <a:rPr lang="en-US" sz="2400" dirty="0"/>
              <a:t>but what exactly are products and services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Firm, Company, Business: </a:t>
            </a:r>
            <a:r>
              <a:rPr lang="en-US" sz="2400" dirty="0" smtClean="0"/>
              <a:t>is </a:t>
            </a:r>
            <a:r>
              <a:rPr lang="en-US" sz="2400" dirty="0"/>
              <a:t>an organization which sells or produces </a:t>
            </a:r>
            <a:r>
              <a:rPr lang="en-US" sz="2400" dirty="0" smtClean="0"/>
              <a:t>product or </a:t>
            </a:r>
            <a:r>
              <a:rPr lang="en-US" sz="2400" dirty="0"/>
              <a:t>provides a service which </a:t>
            </a:r>
            <a:r>
              <a:rPr lang="en-US" sz="2400" dirty="0" smtClean="0"/>
              <a:t>customers </a:t>
            </a:r>
            <a:r>
              <a:rPr lang="en-US" sz="2400" dirty="0"/>
              <a:t>pay </a:t>
            </a:r>
            <a:r>
              <a:rPr lang="en-US" sz="2400" dirty="0" smtClean="0"/>
              <a:t>for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Customer: </a:t>
            </a:r>
            <a:r>
              <a:rPr lang="en-US" sz="2400" dirty="0" smtClean="0"/>
              <a:t>is </a:t>
            </a:r>
            <a:r>
              <a:rPr lang="en-US" sz="2400" dirty="0"/>
              <a:t>an individual or company that purchases goods or services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en-US" sz="2800" b="1" dirty="0">
                <a:solidFill>
                  <a:srgbClr val="C00000"/>
                </a:solidFill>
              </a:rPr>
              <a:t>Product</a:t>
            </a:r>
            <a:r>
              <a:rPr lang="en-US" altLang="en-US" dirty="0"/>
              <a:t> </a:t>
            </a:r>
            <a:r>
              <a:rPr lang="en-US" altLang="en-US" sz="2400" dirty="0"/>
              <a:t>is anything that can be offered in a market for attention, acquisition, use, or consumption that might satisfy a need or want 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Kolter</a:t>
            </a:r>
            <a:r>
              <a:rPr lang="en-US" altLang="en-US" sz="2400" dirty="0"/>
              <a:t>, P and Armstrong, G </a:t>
            </a:r>
            <a:r>
              <a:rPr lang="en-US" altLang="en-US" sz="2400" dirty="0" smtClean="0"/>
              <a:t>2017)</a:t>
            </a:r>
            <a:endParaRPr lang="en-US" altLang="en-US" sz="2400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sz="2400" dirty="0" smtClean="0"/>
              <a:t>Products are like: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1600200"/>
            <a:ext cx="2286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09" y="1790700"/>
            <a:ext cx="27432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09" y="1790700"/>
            <a:ext cx="2819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6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C00000"/>
                </a:solidFill>
              </a:rPr>
              <a:t>Service</a:t>
            </a:r>
            <a:r>
              <a:rPr lang="en-US" sz="2400" dirty="0"/>
              <a:t> is a product that consists of activities, benefits or satisfaction that is essentially intangible and does not result in the ownership of anything (</a:t>
            </a:r>
            <a:r>
              <a:rPr lang="en-US" sz="2400" dirty="0" err="1"/>
              <a:t>Kolter</a:t>
            </a:r>
            <a:r>
              <a:rPr lang="en-US" sz="2400" dirty="0"/>
              <a:t>, P and Armstrong, G </a:t>
            </a:r>
            <a:r>
              <a:rPr lang="en-US" sz="2400" dirty="0" smtClean="0"/>
              <a:t>2018).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Services are like 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       Medical care                           Educational Services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25908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90800"/>
            <a:ext cx="26193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Marketing Involves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Understanding</a:t>
            </a:r>
            <a:r>
              <a:rPr lang="en-US" sz="2800" dirty="0"/>
              <a:t> Customer needs.</a:t>
            </a:r>
          </a:p>
          <a:p>
            <a:r>
              <a:rPr lang="en-US" sz="2800" dirty="0"/>
              <a:t>Translating those needs into products and services.</a:t>
            </a:r>
          </a:p>
          <a:p>
            <a:r>
              <a:rPr lang="en-US" sz="2800" dirty="0"/>
              <a:t>Packing and pricing products and services</a:t>
            </a:r>
          </a:p>
          <a:p>
            <a:r>
              <a:rPr lang="en-US" sz="2800" dirty="0"/>
              <a:t>Convince customers to buy those products and services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734</Words>
  <Application>Microsoft Office PowerPoint</Application>
  <PresentationFormat>On-screen Show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Marketing I Aviation &amp; Mechatronics Engineering Departments</vt:lpstr>
      <vt:lpstr>Why we should study Marketing??</vt:lpstr>
      <vt:lpstr>There are many reasons why should study Marketing, and below are some of the reasons:-</vt:lpstr>
      <vt:lpstr>Learning outcomes of this subject</vt:lpstr>
      <vt:lpstr>What is Marketing</vt:lpstr>
      <vt:lpstr>Products and Services</vt:lpstr>
      <vt:lpstr>PowerPoint Presentation</vt:lpstr>
      <vt:lpstr>PowerPoint Presentation</vt:lpstr>
      <vt:lpstr>Marketing Involves </vt:lpstr>
      <vt:lpstr>Marketing Goals</vt:lpstr>
      <vt:lpstr>PowerPoint Presentation</vt:lpstr>
      <vt:lpstr>PowerPoint Presentation</vt:lpstr>
      <vt:lpstr>Marketing Objectives</vt:lpstr>
      <vt:lpstr>PowerPoint Presentation</vt:lpstr>
      <vt:lpstr>PowerPoint Presentation</vt:lpstr>
      <vt:lpstr>References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I</dc:title>
  <dc:creator>TOTAL TECH</dc:creator>
  <cp:lastModifiedBy>TOTAL TECH</cp:lastModifiedBy>
  <cp:revision>59</cp:revision>
  <dcterms:created xsi:type="dcterms:W3CDTF">2023-10-04T19:01:56Z</dcterms:created>
  <dcterms:modified xsi:type="dcterms:W3CDTF">2023-10-10T07:25:08Z</dcterms:modified>
</cp:coreProperties>
</file>