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8" r:id="rId12"/>
    <p:sldId id="269" r:id="rId13"/>
    <p:sldId id="270" r:id="rId14"/>
    <p:sldId id="289" r:id="rId15"/>
    <p:sldId id="271" r:id="rId16"/>
    <p:sldId id="272" r:id="rId17"/>
    <p:sldId id="273" r:id="rId18"/>
    <p:sldId id="274" r:id="rId19"/>
    <p:sldId id="275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6ECF-736A-E49D-C0EF-6DA3913DA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80C65-C559-B6FB-21F5-29DCF78B7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5CB45-558F-FDD5-BB76-9798B21F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4C56-4E8F-4098-AFF2-6F2496DA122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02E66-DBFE-407F-5362-056B4A9B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73DB5-6C8D-AC3F-3008-E1DE3898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24D4-45E2-499A-865C-C9DF22CF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6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66FD-705A-90B4-73A2-F9972CFA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CF1BB-5938-0196-545F-E3F1565B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8266A-651B-C5E9-A51C-E7507C08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4C56-4E8F-4098-AFF2-6F2496DA122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785F0-7E61-561E-78EA-26D8E614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2488F-D62A-025B-2DD3-62104269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24D4-45E2-499A-865C-C9DF22CF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8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9BE21-FE83-C688-064E-96ADDE654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A01D6-81DB-F935-74CA-33961D378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BAA9F-D7A4-ED30-68EA-D388A989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4C56-4E8F-4098-AFF2-6F2496DA122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FBF95-E26B-4065-C283-6DE9A468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69CB5-32C7-0691-243E-16E39735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24D4-45E2-499A-865C-C9DF22CF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A83F-1A6E-5D65-7E04-28677CC3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EF9EC-D64F-BB59-7A04-9D2ECE957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1441-0130-A6E4-7D29-AF75195D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4C56-4E8F-4098-AFF2-6F2496DA122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3C1D0-1C1D-BB30-E380-F1D02981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9E7F0-D448-7F53-CD8F-4D1E1921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24D4-45E2-499A-865C-C9DF22CF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3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24D7-BF4A-1598-634A-6DF6846D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37BD0-81DF-AB16-AE69-94CF44BE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E42D6-1DC9-0CBB-CB31-7066DEF1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4C56-4E8F-4098-AFF2-6F2496DA122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DC206-B25F-504B-E954-49467BFF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650FB-946F-2DB7-48EF-CF9AEEEE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24D4-45E2-499A-865C-C9DF22CF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8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6950-837C-158C-6D95-1C073CE8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0965B-CE26-DA3F-5D85-B097FDC68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2C065-9B96-56ED-4F8B-E06A2933F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F00E3-9AC7-7FB2-54FB-29669DFA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4C56-4E8F-4098-AFF2-6F2496DA122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54408-0380-645A-508E-317E264D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FE07C-BEEB-01FA-00F1-D161D399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24D4-45E2-499A-865C-C9DF22CF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4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DAB0-DA4B-B563-B223-783B1560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6C93A-C427-0CBC-95D8-0E6A92C7A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E3648-CAF0-DA6E-D2EA-AF69DF5D2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DCD8E-126F-FD59-E6E7-6D9FA5EED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6D428-4EDA-4400-152F-A96026DBC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8D1375-4D3F-023E-F25B-76677BC9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4C56-4E8F-4098-AFF2-6F2496DA122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9C8669-DDEE-A30C-9D83-2B9F4571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C5784-BBD2-745B-2D9E-EC2ED8D1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24D4-45E2-499A-865C-C9DF22CF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4594-AC96-684D-0083-0DE06701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9814D-0C24-5429-B5EF-49B203F2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4C56-4E8F-4098-AFF2-6F2496DA122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1E547-D849-2380-46D9-579CCE74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14859-FCE6-D9DC-8AA1-EB291B8E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24D4-45E2-499A-865C-C9DF22CF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6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245F4-11C7-26AC-C9EA-83047250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4C56-4E8F-4098-AFF2-6F2496DA122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920D0-0629-9C03-F0A6-D3E5EDCC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1C003-D746-9473-5BF2-2F4CEAB5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24D4-45E2-499A-865C-C9DF22CF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2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5A47-19EB-3EE5-2B2A-6B58FA7A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79C9-BECE-C37D-0CB5-F6FD18D81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FE38D-CA7D-BC08-D0F3-65AB17EBC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44F58-3373-69EB-2DDC-0E6D3A89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4C56-4E8F-4098-AFF2-6F2496DA122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37021-F627-7666-C729-26C2E9C3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B82AA-930B-D03F-B476-3758ED93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24D4-45E2-499A-865C-C9DF22CF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6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4FD1-037F-05E9-8BDD-BB28B4C3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33F7A-4173-B6AE-CD3E-B1DB65F8F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8DB03-4353-31CD-7CA3-6C7D6218E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96953-30B4-835A-5386-A31235F0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4C56-4E8F-4098-AFF2-6F2496DA122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6880D-BD62-1579-6AE1-F59CF357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1253C-CA49-6B3D-66DA-3C63C66B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24D4-45E2-499A-865C-C9DF22CF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5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6C86D-A14D-C2D1-7F3D-23488B02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77DBA-4944-1ECD-26EF-A875EE9EF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6A763-5A5F-6381-B728-C99793A27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4C56-4E8F-4098-AFF2-6F2496DA122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9054F-31A8-D4A1-76B2-36ABC30F4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273C5-3DED-400A-B5D8-580BE0A72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224D4-45E2-499A-865C-C9DF22CF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1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87EA-29E9-9540-F214-574746FFA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NUTRITION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FF98A-8656-7A78-9191-419B9BDD1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609" y="4523472"/>
            <a:ext cx="5207391" cy="1655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400" b="1" dirty="0"/>
              <a:t>By</a:t>
            </a:r>
          </a:p>
          <a:p>
            <a:pPr marL="0" indent="0" algn="ctr">
              <a:buNone/>
            </a:pPr>
            <a:r>
              <a:rPr lang="en-US" sz="2400" b="1" dirty="0"/>
              <a:t>Dr. Muhammad Abdullah Shwani</a:t>
            </a:r>
          </a:p>
          <a:p>
            <a:pPr marL="0" indent="0" algn="ctr">
              <a:buNone/>
            </a:pPr>
            <a:r>
              <a:rPr lang="en-US" sz="2400" b="1" dirty="0"/>
              <a:t>Assistant professor/Consultant urologist</a:t>
            </a:r>
          </a:p>
          <a:p>
            <a:pPr marL="0" indent="0" algn="ctr">
              <a:buNone/>
            </a:pPr>
            <a:r>
              <a:rPr lang="en-US" sz="2400" b="1" dirty="0"/>
              <a:t>Kurdistan Higher Council of Medical Specialties (KHCMS)</a:t>
            </a:r>
          </a:p>
          <a:p>
            <a:pPr marL="0" indent="0" algn="ctr">
              <a:buNone/>
            </a:pPr>
            <a:r>
              <a:rPr lang="en-US" sz="2400" b="1" dirty="0"/>
              <a:t>                      drmalshwani@mail.com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1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DBB4-CD26-CF92-8055-F84A4A28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616EF5-94A7-FEFE-BCBF-9F44739F0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6585" y="2018714"/>
            <a:ext cx="3901961" cy="3559126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71359C-4D3B-8C21-569B-D78B5E01F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376" y="2614758"/>
            <a:ext cx="2304171" cy="2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9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327C-E922-6983-A019-67C05DFD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Contraindications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52CE1-98CD-CD92-E3B8-B5AFFC63E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• Previous gastric surgeries. </a:t>
            </a:r>
          </a:p>
          <a:p>
            <a:pPr marL="457200" lvl="1" indent="0">
              <a:buNone/>
            </a:pPr>
            <a:r>
              <a:rPr lang="en-US" b="1" dirty="0"/>
              <a:t>• Intestinal obstruction. </a:t>
            </a:r>
          </a:p>
          <a:p>
            <a:pPr marL="457200" lvl="1" indent="0">
              <a:buNone/>
            </a:pPr>
            <a:r>
              <a:rPr lang="en-US" b="1" dirty="0"/>
              <a:t>• Gastric outlet obstruction</a:t>
            </a:r>
          </a:p>
        </p:txBody>
      </p:sp>
    </p:spTree>
    <p:extLst>
      <p:ext uri="{BB962C8B-B14F-4D97-AF65-F5344CB8AC3E}">
        <p14:creationId xmlns:p14="http://schemas.microsoft.com/office/powerpoint/2010/main" val="104699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E034-A280-D344-E87A-CF1CEC51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JEJUNOSTOMY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B9F99-FBE7-47A9-EA7F-113FDEBCF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Jejunostomy for enteral nutrition becoming more popular because of: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— It’s comfort.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— Easy to do.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— Can be kept for a long time.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— Lesser complication than gastrostomy.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Indications</a:t>
            </a:r>
            <a:r>
              <a:rPr lang="en-US" b="1" dirty="0"/>
              <a:t> are the same as gastrostomy.</a:t>
            </a:r>
          </a:p>
        </p:txBody>
      </p:sp>
    </p:spTree>
    <p:extLst>
      <p:ext uri="{BB962C8B-B14F-4D97-AF65-F5344CB8AC3E}">
        <p14:creationId xmlns:p14="http://schemas.microsoft.com/office/powerpoint/2010/main" val="347856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311D-E71D-4213-0947-B0385B37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D27E9-6EE3-6BD3-51E1-9ED88A90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50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Witzel</a:t>
            </a:r>
            <a:r>
              <a:rPr lang="en-US" dirty="0"/>
              <a:t> jejunostomy: The site of placing jejunostomy is 30 cm from duodenojejunal junction.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Needle jejunostomy , using a catheter of small gauge.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AF935-AC05-5454-A60E-710D4614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43" y="3428999"/>
            <a:ext cx="3134761" cy="2845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A1DAB-DFCB-AE43-B641-C1EB28E2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782" y="3428998"/>
            <a:ext cx="3566160" cy="284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DE344-4749-228F-8FFF-F8B6B131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Complications of enteral feeding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2BF4-6CA6-A1FD-0298-AA3C18DFD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• Aspiration. </a:t>
            </a:r>
          </a:p>
          <a:p>
            <a:pPr marL="0" indent="0">
              <a:buNone/>
            </a:pPr>
            <a:r>
              <a:rPr lang="en-US" b="1" dirty="0"/>
              <a:t>• Wound infection and leak.</a:t>
            </a:r>
          </a:p>
          <a:p>
            <a:pPr marL="0" indent="0">
              <a:buNone/>
            </a:pPr>
            <a:r>
              <a:rPr lang="en-US" b="1" dirty="0"/>
              <a:t> • Diarrhea due to rapid feeding or hyperosmolarity. </a:t>
            </a:r>
          </a:p>
          <a:p>
            <a:pPr marL="0" indent="0">
              <a:buNone/>
            </a:pPr>
            <a:r>
              <a:rPr lang="en-US" b="1" dirty="0"/>
              <a:t>• Hyperglycemia. </a:t>
            </a:r>
          </a:p>
          <a:p>
            <a:pPr marL="0" indent="0">
              <a:buNone/>
            </a:pPr>
            <a:r>
              <a:rPr lang="en-US" b="1" dirty="0"/>
              <a:t>• Hypokalemia. </a:t>
            </a:r>
          </a:p>
          <a:p>
            <a:pPr marL="0" indent="0">
              <a:buNone/>
            </a:pPr>
            <a:r>
              <a:rPr lang="en-US" b="1" dirty="0"/>
              <a:t>• Blockage. </a:t>
            </a:r>
          </a:p>
          <a:p>
            <a:pPr marL="0" indent="0">
              <a:buNone/>
            </a:pPr>
            <a:r>
              <a:rPr lang="en-US" b="1" dirty="0"/>
              <a:t>• Nausea and vomiting.</a:t>
            </a:r>
          </a:p>
          <a:p>
            <a:pPr marL="0" indent="0">
              <a:buNone/>
            </a:pPr>
            <a:r>
              <a:rPr lang="en-US" b="1" dirty="0"/>
              <a:t>• Hyperosmolarity. </a:t>
            </a:r>
          </a:p>
          <a:p>
            <a:pPr marL="0" indent="0">
              <a:buNone/>
            </a:pPr>
            <a:r>
              <a:rPr lang="en-US" b="1" dirty="0"/>
              <a:t>• Tube discomfort. </a:t>
            </a:r>
          </a:p>
          <a:p>
            <a:pPr marL="0" indent="0">
              <a:buNone/>
            </a:pPr>
            <a:r>
              <a:rPr lang="en-US" b="1" dirty="0"/>
              <a:t>• Cholestasis.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865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2CFB-9DD0-8C3A-FA5F-FA5D7034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TOTAL PARENTERAL NUTRITION (TPN)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E53E2-EDA9-D107-F121-7BEEDBB15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About 5% of hospital admissions require </a:t>
            </a:r>
            <a:r>
              <a:rPr lang="en-US" b="1" dirty="0">
                <a:solidFill>
                  <a:srgbClr val="FF0000"/>
                </a:solidFill>
              </a:rPr>
              <a:t>TPN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Indications :</a:t>
            </a:r>
          </a:p>
          <a:p>
            <a:pPr marL="971550" lvl="1" indent="-514350">
              <a:buAutoNum type="arabicPeriod"/>
            </a:pPr>
            <a:r>
              <a:rPr lang="en-US" b="1" dirty="0"/>
              <a:t>Failure or contraindication for any enteral nutrition. </a:t>
            </a:r>
          </a:p>
          <a:p>
            <a:pPr marL="971550" lvl="1" indent="-514350">
              <a:buAutoNum type="arabicPeriod"/>
            </a:pPr>
            <a:r>
              <a:rPr lang="en-US" b="1" dirty="0"/>
              <a:t>High output abdominal fistulas—Duodenal, biliary, pancreatic. </a:t>
            </a:r>
          </a:p>
          <a:p>
            <a:pPr marL="457200" lvl="1" indent="0">
              <a:buNone/>
            </a:pPr>
            <a:r>
              <a:rPr lang="en-US" b="1" dirty="0"/>
              <a:t>3.   Major abdominal surgeries of liver, pancreas, biliary, colonic.</a:t>
            </a:r>
          </a:p>
          <a:p>
            <a:pPr marL="457200" lvl="1" indent="0">
              <a:buNone/>
            </a:pPr>
            <a:r>
              <a:rPr lang="en-US" b="1" dirty="0"/>
              <a:t>4.   Septicemia.</a:t>
            </a:r>
          </a:p>
          <a:p>
            <a:pPr marL="457200" lvl="1" indent="0">
              <a:buNone/>
            </a:pPr>
            <a:r>
              <a:rPr lang="en-US" b="1" dirty="0"/>
              <a:t>5.  Multiple trauma.</a:t>
            </a:r>
          </a:p>
        </p:txBody>
      </p:sp>
    </p:spTree>
    <p:extLst>
      <p:ext uri="{BB962C8B-B14F-4D97-AF65-F5344CB8AC3E}">
        <p14:creationId xmlns:p14="http://schemas.microsoft.com/office/powerpoint/2010/main" val="284210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D83E-8FE7-64CA-C896-47174CAE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Technique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B0801-0CF4-5076-5CFB-E20B7DD49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Using a needle and guidewire a </a:t>
            </a:r>
            <a:r>
              <a:rPr lang="en-US" b="1" dirty="0">
                <a:solidFill>
                  <a:srgbClr val="FF0000"/>
                </a:solidFill>
              </a:rPr>
              <a:t>subclavian vein catheter </a:t>
            </a:r>
            <a:r>
              <a:rPr lang="en-US" b="1" dirty="0"/>
              <a:t>is passed just below the clavicle and fixed securely to the skin. </a:t>
            </a:r>
          </a:p>
          <a:p>
            <a:pPr marL="0" indent="0">
              <a:buNone/>
            </a:pPr>
            <a:r>
              <a:rPr lang="en-US" b="1" dirty="0"/>
              <a:t>TPN is given through a central vein and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b="1" dirty="0"/>
              <a:t> through a peripheral vein.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63A2C-3D06-F272-409F-B4390FC2A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618" y="3429001"/>
            <a:ext cx="2711182" cy="2469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B1471-7754-B262-3998-4EB5155B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26" y="3242602"/>
            <a:ext cx="5715000" cy="35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2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29A9-512E-A9C2-1394-91347E90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Components used in TPN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83AF7-5147-7DC0-CAC0-10805BE76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Carbohydrates.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Fat and amino acids.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Vitamins and trace elements.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patient should be monitored at regular intervals with body weight, fluid balance, blood glucose, electrolytes, blood urea, LFT, serum calcium, magnesium, phosphate, etc.</a:t>
            </a:r>
          </a:p>
        </p:txBody>
      </p:sp>
    </p:spTree>
    <p:extLst>
      <p:ext uri="{BB962C8B-B14F-4D97-AF65-F5344CB8AC3E}">
        <p14:creationId xmlns:p14="http://schemas.microsoft.com/office/powerpoint/2010/main" val="407316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4095-8E0E-53D7-0E1D-F0CC0820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Complications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ABEC-2735-C6F9-2E4F-29A911C25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b="1" dirty="0">
                <a:solidFill>
                  <a:srgbClr val="FF0000"/>
                </a:solidFill>
              </a:rPr>
              <a:t>Technical: </a:t>
            </a:r>
          </a:p>
          <a:p>
            <a:pPr lvl="2"/>
            <a:r>
              <a:rPr lang="en-US" b="1" dirty="0"/>
              <a:t> Air embolism </a:t>
            </a:r>
          </a:p>
          <a:p>
            <a:pPr lvl="2"/>
            <a:r>
              <a:rPr lang="en-US" b="1" dirty="0"/>
              <a:t> Pneumothorax. </a:t>
            </a:r>
          </a:p>
          <a:p>
            <a:pPr lvl="2"/>
            <a:r>
              <a:rPr lang="en-US" b="1" dirty="0"/>
              <a:t> Bleeding. </a:t>
            </a:r>
          </a:p>
          <a:p>
            <a:pPr lvl="2"/>
            <a:r>
              <a:rPr lang="en-US" b="1" dirty="0"/>
              <a:t> Catheter displacement, blockage. </a:t>
            </a:r>
          </a:p>
          <a:p>
            <a:pPr lvl="2"/>
            <a:r>
              <a:rPr lang="en-US" b="1" dirty="0"/>
              <a:t> Infection, sepsis</a:t>
            </a:r>
          </a:p>
          <a:p>
            <a:pPr lvl="2"/>
            <a:r>
              <a:rPr lang="en-US" b="1" dirty="0"/>
              <a:t>Thrombosis.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>
                <a:solidFill>
                  <a:srgbClr val="FF0000"/>
                </a:solidFill>
              </a:rPr>
              <a:t>Biochemical: </a:t>
            </a:r>
          </a:p>
          <a:p>
            <a:pPr marL="457200" lvl="1" indent="0">
              <a:buNone/>
            </a:pPr>
            <a:r>
              <a:rPr lang="en-US" b="1" dirty="0"/>
              <a:t>• Electrolyte imbalance: hyponatremia, hypokalemia, hypophosphatemia. </a:t>
            </a:r>
          </a:p>
          <a:p>
            <a:pPr marL="457200" lvl="1" indent="0">
              <a:buNone/>
            </a:pPr>
            <a:r>
              <a:rPr lang="en-US" b="1" dirty="0"/>
              <a:t>• Hyperosmolarity. </a:t>
            </a:r>
          </a:p>
          <a:p>
            <a:pPr marL="457200" lvl="1" indent="0">
              <a:buNone/>
            </a:pPr>
            <a:r>
              <a:rPr lang="en-US" b="1" dirty="0"/>
              <a:t>• Hyperglycemia. </a:t>
            </a:r>
          </a:p>
          <a:p>
            <a:pPr marL="457200" lvl="1" indent="0">
              <a:buNone/>
            </a:pPr>
            <a:r>
              <a:rPr lang="en-US" b="1" dirty="0"/>
              <a:t>• Dehydration. 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184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2F9A-4881-49D8-1B42-8C0274ED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Contraindications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C426B-9FB7-57C6-5BEC-9369059A1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Cardiac failure. </a:t>
            </a:r>
          </a:p>
          <a:p>
            <a:r>
              <a:rPr lang="en-US" b="1" dirty="0"/>
              <a:t>Blood dyscrasias.</a:t>
            </a:r>
          </a:p>
          <a:p>
            <a:r>
              <a:rPr lang="en-US" b="1" dirty="0"/>
              <a:t> Altered fat metabolism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70A13-0F2F-BA57-B323-90EBAB762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78" y="3794100"/>
            <a:ext cx="3054668" cy="226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F67DB-316B-BC83-C29A-1CA11E303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915" y="3428999"/>
            <a:ext cx="3388190" cy="27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B820-0F36-323B-1D90-406EDF18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Caloric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BAE10-633E-4A51-82C0-43A7813E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• Neonates 100 kcal/kg/day. </a:t>
            </a:r>
          </a:p>
          <a:p>
            <a:pPr marL="0" indent="0">
              <a:buNone/>
            </a:pPr>
            <a:r>
              <a:rPr lang="en-US" b="1" dirty="0"/>
              <a:t>• Adults 40 kcal/kg/day. </a:t>
            </a:r>
          </a:p>
          <a:p>
            <a:pPr marL="0" indent="0">
              <a:buNone/>
            </a:pPr>
            <a:r>
              <a:rPr lang="en-US" b="1" dirty="0"/>
              <a:t>• Adult with catabolism 60 kcal/kg/day.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It is given as: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Carbohydrates 50%.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Fat 30–40%.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Protein 10–15%.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Caloric values: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Carbohydrate 4 kcal/g.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Protein 4 kcal/g.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Fat 9 kcal/g</a:t>
            </a:r>
          </a:p>
        </p:txBody>
      </p:sp>
    </p:spTree>
    <p:extLst>
      <p:ext uri="{BB962C8B-B14F-4D97-AF65-F5344CB8AC3E}">
        <p14:creationId xmlns:p14="http://schemas.microsoft.com/office/powerpoint/2010/main" val="2467786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D2E9-F953-556E-2E48-F032648A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AA3E3-7F1B-5AC3-57D9-2132BAB7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solidFill>
                  <a:srgbClr val="FF0000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22159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8C099-3E9C-932D-5D73-1C358E1E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Indications for Nutritional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7D9B4-B957-FB69-1C39-75334FCD8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• Preoperative nutritional depletion. </a:t>
            </a:r>
          </a:p>
          <a:p>
            <a:pPr marL="0" indent="0">
              <a:buNone/>
            </a:pPr>
            <a:r>
              <a:rPr lang="en-US" b="1" dirty="0"/>
              <a:t>• Postoperative complications: Sepsis, ileus, and fistula.</a:t>
            </a:r>
          </a:p>
          <a:p>
            <a:pPr marL="0" indent="0">
              <a:buNone/>
            </a:pPr>
            <a:r>
              <a:rPr lang="en-US" b="1" dirty="0"/>
              <a:t> • Intestinal fistula: High type wherein output is &gt;500 ml/day. It may be duodenal, biliary, pancreatic, intestinal, etc. </a:t>
            </a:r>
          </a:p>
          <a:p>
            <a:pPr marL="0" indent="0">
              <a:buNone/>
            </a:pPr>
            <a:r>
              <a:rPr lang="en-US" b="1" dirty="0"/>
              <a:t>• Pancreatitis, malabsorption, ulcerative colitis, pyloric stenosis.</a:t>
            </a:r>
          </a:p>
          <a:p>
            <a:pPr marL="0" indent="0">
              <a:buNone/>
            </a:pPr>
            <a:r>
              <a:rPr lang="en-US" b="1" dirty="0"/>
              <a:t> • Anorexia nervosa and intractable vomiting </a:t>
            </a:r>
          </a:p>
          <a:p>
            <a:pPr marL="0" indent="0">
              <a:buNone/>
            </a:pPr>
            <a:r>
              <a:rPr lang="en-US" b="1" dirty="0"/>
              <a:t>• Trauma—Multiple, </a:t>
            </a:r>
            <a:r>
              <a:rPr lang="en-US" b="1" dirty="0" err="1"/>
              <a:t>fasciomaxillary</a:t>
            </a:r>
            <a:r>
              <a:rPr lang="en-US" b="1" dirty="0"/>
              <a:t>, head and neck. </a:t>
            </a:r>
          </a:p>
          <a:p>
            <a:pPr marL="0" indent="0">
              <a:buNone/>
            </a:pPr>
            <a:r>
              <a:rPr lang="en-US" b="1" dirty="0"/>
              <a:t>• Burns. </a:t>
            </a:r>
          </a:p>
          <a:p>
            <a:pPr marL="0" indent="0">
              <a:buNone/>
            </a:pPr>
            <a:r>
              <a:rPr lang="en-US" b="1" dirty="0"/>
              <a:t>• Malignant disease. </a:t>
            </a:r>
          </a:p>
          <a:p>
            <a:pPr marL="0" indent="0">
              <a:buNone/>
            </a:pPr>
            <a:r>
              <a:rPr lang="en-US" b="1" dirty="0"/>
              <a:t>• Renal and liver failure. </a:t>
            </a:r>
          </a:p>
          <a:p>
            <a:pPr marL="0" indent="0">
              <a:buNone/>
            </a:pPr>
            <a:r>
              <a:rPr lang="en-US" b="1" dirty="0"/>
              <a:t>• Massive bowel resection causing small bowel syndrome.</a:t>
            </a:r>
          </a:p>
        </p:txBody>
      </p:sp>
    </p:spTree>
    <p:extLst>
      <p:ext uri="{BB962C8B-B14F-4D97-AF65-F5344CB8AC3E}">
        <p14:creationId xmlns:p14="http://schemas.microsoft.com/office/powerpoint/2010/main" val="49507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AC3B-2935-E761-0E49-0E5C8D18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Nutritional need assessment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98AD4-4431-C25A-9F39-C71E84446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Body weight.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Upper arm circumference.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Triceps skin fold thickness.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Serum albumin.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Lymphocyte count.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Nutritional requirements</a:t>
            </a:r>
            <a:r>
              <a:rPr lang="en-US" b="1" dirty="0"/>
              <a:t>: Carbohydrates, fat, proteins, vitamins (includes fat soluble vitamins also), minerals, trace elements.</a:t>
            </a:r>
          </a:p>
        </p:txBody>
      </p:sp>
    </p:spTree>
    <p:extLst>
      <p:ext uri="{BB962C8B-B14F-4D97-AF65-F5344CB8AC3E}">
        <p14:creationId xmlns:p14="http://schemas.microsoft.com/office/powerpoint/2010/main" val="41836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8023-0787-F0D5-65CA-561EF7CA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Methods of Feeding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564B0-AEB2-5B5D-5234-809288481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Enteral. Includes</a:t>
            </a:r>
            <a:r>
              <a:rPr lang="en-US" b="1" dirty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/>
              <a:t>         By mouth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/>
              <a:t>         By Nasogastric tube.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/>
              <a:t>         BY enterostomy (Gastrostomy and  Jejunostomy</a:t>
            </a:r>
            <a:r>
              <a:rPr lang="en-US" dirty="0"/>
              <a:t>)</a:t>
            </a:r>
            <a:r>
              <a:rPr lang="en-US" b="1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  </a:t>
            </a:r>
            <a:r>
              <a:rPr lang="en-US" b="1" dirty="0">
                <a:solidFill>
                  <a:srgbClr val="FF0000"/>
                </a:solidFill>
              </a:rPr>
              <a:t>Parenteral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ENTERAL: </a:t>
            </a:r>
            <a:r>
              <a:rPr lang="en-US" b="1" dirty="0"/>
              <a:t>By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Mouth: Requires</a:t>
            </a:r>
          </a:p>
          <a:p>
            <a:pPr marL="914400" lvl="2" indent="0">
              <a:buNone/>
            </a:pPr>
            <a:r>
              <a:rPr lang="en-US" b="1" dirty="0"/>
              <a:t> • Common sense. </a:t>
            </a:r>
          </a:p>
          <a:p>
            <a:pPr marL="914400" lvl="2" indent="0">
              <a:buNone/>
            </a:pPr>
            <a:r>
              <a:rPr lang="en-US" b="1" dirty="0"/>
              <a:t>• Cleanliness. </a:t>
            </a:r>
          </a:p>
          <a:p>
            <a:pPr marL="914400" lvl="2" indent="0">
              <a:buNone/>
            </a:pPr>
            <a:r>
              <a:rPr lang="en-US" b="1" dirty="0"/>
              <a:t>• Compassion</a:t>
            </a:r>
          </a:p>
        </p:txBody>
      </p:sp>
    </p:spTree>
    <p:extLst>
      <p:ext uri="{BB962C8B-B14F-4D97-AF65-F5344CB8AC3E}">
        <p14:creationId xmlns:p14="http://schemas.microsoft.com/office/powerpoint/2010/main" val="131570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2E28-AD6E-713B-DFF1-24F66FB4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2.By nasogastric tube (NG)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7EECF-6DAF-185E-09FC-28C68344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Tube end in the stomach is confirmed by injecting 5 ml of air down the tube and listening through a stethoscope for its bubbling entry into the stomach.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100C9-83F2-0DFA-6664-F91726C10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772" y="2997591"/>
            <a:ext cx="1849534" cy="2608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7A9E2-06EC-E92A-576E-B096C2CA2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909" y="3053862"/>
            <a:ext cx="2643408" cy="2685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F512F5-858A-0373-621F-386F70D58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457" y="3296602"/>
            <a:ext cx="2076450" cy="2200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FFD35-1C7B-746F-D2D0-883723B14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680" y="3283267"/>
            <a:ext cx="2362200" cy="1933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B2619-8039-3B6B-D11F-B696ECE08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44" y="3163251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904D-4CFD-5368-8DE3-6B9DEC16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3.By enterostomy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D6B6-2B1C-37AB-66FC-CBBA888CF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 Gastrostomy.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Jejunostomy.</a:t>
            </a:r>
          </a:p>
        </p:txBody>
      </p:sp>
    </p:spTree>
    <p:extLst>
      <p:ext uri="{BB962C8B-B14F-4D97-AF65-F5344CB8AC3E}">
        <p14:creationId xmlns:p14="http://schemas.microsoft.com/office/powerpoint/2010/main" val="190097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F7FD-B605-CE3D-C11E-94CC2B28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GASTROSTOMY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7AF1-1E58-B57E-6731-65999959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Indications</a:t>
            </a:r>
            <a:r>
              <a:rPr lang="en-US" b="1" dirty="0"/>
              <a:t> :</a:t>
            </a:r>
          </a:p>
          <a:p>
            <a:pPr marL="0" indent="0">
              <a:buNone/>
            </a:pPr>
            <a:r>
              <a:rPr lang="en-US" b="1" dirty="0"/>
              <a:t>• Severe malnutrition. </a:t>
            </a:r>
          </a:p>
          <a:p>
            <a:pPr marL="0" indent="0">
              <a:buNone/>
            </a:pPr>
            <a:r>
              <a:rPr lang="en-US" b="1" dirty="0"/>
              <a:t>• Major surgeries. </a:t>
            </a:r>
          </a:p>
          <a:p>
            <a:pPr marL="0" indent="0">
              <a:buNone/>
            </a:pPr>
            <a:r>
              <a:rPr lang="en-US" b="1" dirty="0"/>
              <a:t>• Severe sepsis. </a:t>
            </a:r>
          </a:p>
          <a:p>
            <a:pPr marL="0" indent="0">
              <a:buNone/>
            </a:pPr>
            <a:r>
              <a:rPr lang="en-US" b="1" dirty="0"/>
              <a:t>• Trauma. </a:t>
            </a:r>
          </a:p>
          <a:p>
            <a:pPr marL="0" indent="0">
              <a:buNone/>
            </a:pPr>
            <a:r>
              <a:rPr lang="en-US" b="1" dirty="0"/>
              <a:t>• Head and neck surgeries. </a:t>
            </a:r>
          </a:p>
          <a:p>
            <a:r>
              <a:rPr lang="en-US" b="1" dirty="0"/>
              <a:t>It is done if feeding is required for more than one month.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802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779E-E672-03F1-8F02-945930E6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Types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4621-1F85-32A3-0C88-C5CB8D11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Based on duration of use: </a:t>
            </a:r>
          </a:p>
          <a:p>
            <a:pPr marL="914400" lvl="2" indent="0">
              <a:buNone/>
            </a:pPr>
            <a:r>
              <a:rPr lang="en-US" b="1" dirty="0"/>
              <a:t>• Temporary. </a:t>
            </a:r>
          </a:p>
          <a:p>
            <a:pPr marL="914400" lvl="2" indent="0">
              <a:buNone/>
            </a:pPr>
            <a:r>
              <a:rPr lang="en-US" b="1" dirty="0"/>
              <a:t>• Permanent.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Based on lining: </a:t>
            </a:r>
          </a:p>
          <a:p>
            <a:pPr marL="914400" lvl="2" indent="0">
              <a:buNone/>
            </a:pPr>
            <a:r>
              <a:rPr lang="en-US" b="1" dirty="0"/>
              <a:t>• Mucus lined (Permanent). </a:t>
            </a:r>
          </a:p>
          <a:p>
            <a:pPr marL="914400" lvl="2" indent="0">
              <a:buNone/>
            </a:pPr>
            <a:r>
              <a:rPr lang="en-US" b="1" dirty="0"/>
              <a:t>• Serosal lined (Temporary).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Based on technique: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By open procedure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Percutaneous insertion</a:t>
            </a:r>
          </a:p>
        </p:txBody>
      </p:sp>
    </p:spTree>
    <p:extLst>
      <p:ext uri="{BB962C8B-B14F-4D97-AF65-F5344CB8AC3E}">
        <p14:creationId xmlns:p14="http://schemas.microsoft.com/office/powerpoint/2010/main" val="3830102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744</Words>
  <Application>Microsoft Office PowerPoint</Application>
  <PresentationFormat>Widescreen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NUTRITION</vt:lpstr>
      <vt:lpstr>Caloric Requirement</vt:lpstr>
      <vt:lpstr>Indications for Nutritional Support</vt:lpstr>
      <vt:lpstr>Nutritional need assessment</vt:lpstr>
      <vt:lpstr>Methods of Feeding  </vt:lpstr>
      <vt:lpstr>2.By nasogastric tube (NG)</vt:lpstr>
      <vt:lpstr>3.By enterostomy</vt:lpstr>
      <vt:lpstr>GASTROSTOMY</vt:lpstr>
      <vt:lpstr>Types</vt:lpstr>
      <vt:lpstr>PowerPoint Presentation</vt:lpstr>
      <vt:lpstr>Contraindications</vt:lpstr>
      <vt:lpstr>JEJUNOSTOMY</vt:lpstr>
      <vt:lpstr>Types</vt:lpstr>
      <vt:lpstr>Complications of enteral feeding</vt:lpstr>
      <vt:lpstr>TOTAL PARENTERAL NUTRITION (TPN)</vt:lpstr>
      <vt:lpstr>Technique</vt:lpstr>
      <vt:lpstr>Components used in TPN</vt:lpstr>
      <vt:lpstr>Complications</vt:lpstr>
      <vt:lpstr>Contraindications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</dc:title>
  <dc:creator>music only</dc:creator>
  <cp:lastModifiedBy>shivan mohamed</cp:lastModifiedBy>
  <cp:revision>25</cp:revision>
  <dcterms:created xsi:type="dcterms:W3CDTF">2024-01-14T13:15:35Z</dcterms:created>
  <dcterms:modified xsi:type="dcterms:W3CDTF">2024-02-25T07:31:39Z</dcterms:modified>
</cp:coreProperties>
</file>