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7" r:id="rId3"/>
    <p:sldId id="257" r:id="rId4"/>
    <p:sldId id="266" r:id="rId5"/>
    <p:sldId id="258" r:id="rId6"/>
    <p:sldId id="259" r:id="rId7"/>
    <p:sldId id="261" r:id="rId8"/>
    <p:sldId id="262" r:id="rId9"/>
    <p:sldId id="263" r:id="rId10"/>
    <p:sldId id="264" r:id="rId11"/>
    <p:sldId id="265" r:id="rId12"/>
    <p:sldId id="26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2" d="100"/>
          <a:sy n="72" d="100"/>
        </p:scale>
        <p:origin x="6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C44A8-AAB2-4136-BAE4-8C7967EA4174}" type="datetimeFigureOut">
              <a:rPr lang="en-US" smtClean="0"/>
              <a:t>11/27/2023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6AF40A-BC33-4E74-9370-1EB30C9567A3}" type="slidenum">
              <a:rPr lang="en-US" smtClean="0"/>
              <a:t>‹#›</a:t>
            </a:fld>
            <a:endParaRPr lang="en-US"/>
          </a:p>
        </p:txBody>
      </p:sp>
    </p:spTree>
    <p:extLst>
      <p:ext uri="{BB962C8B-B14F-4D97-AF65-F5344CB8AC3E}">
        <p14:creationId xmlns:p14="http://schemas.microsoft.com/office/powerpoint/2010/main" val="2772112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FD79C-D3B7-5D51-E547-896F14002B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F708F9-0CC9-DBEC-7A8E-3DDBBF1750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AF2F12C-F137-C4B4-F2AF-794C5F4D88E2}"/>
              </a:ext>
            </a:extLst>
          </p:cNvPr>
          <p:cNvSpPr>
            <a:spLocks noGrp="1"/>
          </p:cNvSpPr>
          <p:nvPr>
            <p:ph type="dt" sz="half" idx="10"/>
          </p:nvPr>
        </p:nvSpPr>
        <p:spPr/>
        <p:txBody>
          <a:bodyPr/>
          <a:lstStyle/>
          <a:p>
            <a:fld id="{7B61FE87-962E-4EF6-80DA-0352161AFDB4}" type="datetime1">
              <a:rPr lang="en-US" smtClean="0"/>
              <a:t>11/27/2023</a:t>
            </a:fld>
            <a:endParaRPr lang="en-US"/>
          </a:p>
        </p:txBody>
      </p:sp>
      <p:sp>
        <p:nvSpPr>
          <p:cNvPr id="5" name="Footer Placeholder 4">
            <a:extLst>
              <a:ext uri="{FF2B5EF4-FFF2-40B4-BE49-F238E27FC236}">
                <a16:creationId xmlns:a16="http://schemas.microsoft.com/office/drawing/2014/main" id="{0E134175-85E2-22EE-69DB-3DFDEC89C5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E61751-58E6-C55A-F447-5B9FAE005520}"/>
              </a:ext>
            </a:extLst>
          </p:cNvPr>
          <p:cNvSpPr>
            <a:spLocks noGrp="1"/>
          </p:cNvSpPr>
          <p:nvPr>
            <p:ph type="sldNum" sz="quarter" idx="12"/>
          </p:nvPr>
        </p:nvSpPr>
        <p:spPr/>
        <p:txBody>
          <a:bodyPr/>
          <a:lstStyle/>
          <a:p>
            <a:fld id="{928AD447-D8FF-4F0E-A4DF-A2AB42BB2BB2}" type="slidenum">
              <a:rPr lang="en-US" smtClean="0"/>
              <a:t>‹#›</a:t>
            </a:fld>
            <a:endParaRPr lang="en-US"/>
          </a:p>
        </p:txBody>
      </p:sp>
    </p:spTree>
    <p:extLst>
      <p:ext uri="{BB962C8B-B14F-4D97-AF65-F5344CB8AC3E}">
        <p14:creationId xmlns:p14="http://schemas.microsoft.com/office/powerpoint/2010/main" val="36896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69893-BCE7-8BBF-A713-138B055D82D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7C2700-7BA2-BE65-BDE3-0DCFB22D5F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D80F8B-18FA-F4F0-917F-9974F425C3B5}"/>
              </a:ext>
            </a:extLst>
          </p:cNvPr>
          <p:cNvSpPr>
            <a:spLocks noGrp="1"/>
          </p:cNvSpPr>
          <p:nvPr>
            <p:ph type="dt" sz="half" idx="10"/>
          </p:nvPr>
        </p:nvSpPr>
        <p:spPr/>
        <p:txBody>
          <a:bodyPr/>
          <a:lstStyle/>
          <a:p>
            <a:fld id="{67A160EA-FFB7-4FF9-A2CE-E81CABBD6448}" type="datetime1">
              <a:rPr lang="en-US" smtClean="0"/>
              <a:t>11/27/2023</a:t>
            </a:fld>
            <a:endParaRPr lang="en-US"/>
          </a:p>
        </p:txBody>
      </p:sp>
      <p:sp>
        <p:nvSpPr>
          <p:cNvPr id="5" name="Footer Placeholder 4">
            <a:extLst>
              <a:ext uri="{FF2B5EF4-FFF2-40B4-BE49-F238E27FC236}">
                <a16:creationId xmlns:a16="http://schemas.microsoft.com/office/drawing/2014/main" id="{78C14277-7FC2-D9F2-2A61-B736A52794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DEA077-303F-C889-960C-F8438022662D}"/>
              </a:ext>
            </a:extLst>
          </p:cNvPr>
          <p:cNvSpPr>
            <a:spLocks noGrp="1"/>
          </p:cNvSpPr>
          <p:nvPr>
            <p:ph type="sldNum" sz="quarter" idx="12"/>
          </p:nvPr>
        </p:nvSpPr>
        <p:spPr/>
        <p:txBody>
          <a:bodyPr/>
          <a:lstStyle/>
          <a:p>
            <a:fld id="{928AD447-D8FF-4F0E-A4DF-A2AB42BB2BB2}" type="slidenum">
              <a:rPr lang="en-US" smtClean="0"/>
              <a:t>‹#›</a:t>
            </a:fld>
            <a:endParaRPr lang="en-US"/>
          </a:p>
        </p:txBody>
      </p:sp>
    </p:spTree>
    <p:extLst>
      <p:ext uri="{BB962C8B-B14F-4D97-AF65-F5344CB8AC3E}">
        <p14:creationId xmlns:p14="http://schemas.microsoft.com/office/powerpoint/2010/main" val="1853667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4472A3-90A2-CEF2-8E59-9B4CFE1FEF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696E4D-836E-6390-4F6D-E5DE3B07B3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ED435F-79CC-24C2-360E-F55130C386C7}"/>
              </a:ext>
            </a:extLst>
          </p:cNvPr>
          <p:cNvSpPr>
            <a:spLocks noGrp="1"/>
          </p:cNvSpPr>
          <p:nvPr>
            <p:ph type="dt" sz="half" idx="10"/>
          </p:nvPr>
        </p:nvSpPr>
        <p:spPr/>
        <p:txBody>
          <a:bodyPr/>
          <a:lstStyle/>
          <a:p>
            <a:fld id="{802C7EF8-416F-4F0D-9336-1504096545C4}" type="datetime1">
              <a:rPr lang="en-US" smtClean="0"/>
              <a:t>11/27/2023</a:t>
            </a:fld>
            <a:endParaRPr lang="en-US"/>
          </a:p>
        </p:txBody>
      </p:sp>
      <p:sp>
        <p:nvSpPr>
          <p:cNvPr id="5" name="Footer Placeholder 4">
            <a:extLst>
              <a:ext uri="{FF2B5EF4-FFF2-40B4-BE49-F238E27FC236}">
                <a16:creationId xmlns:a16="http://schemas.microsoft.com/office/drawing/2014/main" id="{0B07AA29-3848-03EA-72C3-4135B3E1C3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1588C-B790-E4FB-08D6-93B510953584}"/>
              </a:ext>
            </a:extLst>
          </p:cNvPr>
          <p:cNvSpPr>
            <a:spLocks noGrp="1"/>
          </p:cNvSpPr>
          <p:nvPr>
            <p:ph type="sldNum" sz="quarter" idx="12"/>
          </p:nvPr>
        </p:nvSpPr>
        <p:spPr/>
        <p:txBody>
          <a:bodyPr/>
          <a:lstStyle/>
          <a:p>
            <a:fld id="{928AD447-D8FF-4F0E-A4DF-A2AB42BB2BB2}" type="slidenum">
              <a:rPr lang="en-US" smtClean="0"/>
              <a:t>‹#›</a:t>
            </a:fld>
            <a:endParaRPr lang="en-US"/>
          </a:p>
        </p:txBody>
      </p:sp>
    </p:spTree>
    <p:extLst>
      <p:ext uri="{BB962C8B-B14F-4D97-AF65-F5344CB8AC3E}">
        <p14:creationId xmlns:p14="http://schemas.microsoft.com/office/powerpoint/2010/main" val="1213222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6C947-5967-3BFA-F9FE-5D55DFC3CA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2DACC8-E4AE-61E2-080F-B4011B732E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252BE2-B0FD-1A36-E0B5-2234C0583DAD}"/>
              </a:ext>
            </a:extLst>
          </p:cNvPr>
          <p:cNvSpPr>
            <a:spLocks noGrp="1"/>
          </p:cNvSpPr>
          <p:nvPr>
            <p:ph type="dt" sz="half" idx="10"/>
          </p:nvPr>
        </p:nvSpPr>
        <p:spPr/>
        <p:txBody>
          <a:bodyPr/>
          <a:lstStyle/>
          <a:p>
            <a:fld id="{2D440F1E-7134-4177-AB6E-28980955842C}" type="datetime1">
              <a:rPr lang="en-US" smtClean="0"/>
              <a:t>11/27/2023</a:t>
            </a:fld>
            <a:endParaRPr lang="en-US"/>
          </a:p>
        </p:txBody>
      </p:sp>
      <p:sp>
        <p:nvSpPr>
          <p:cNvPr id="5" name="Footer Placeholder 4">
            <a:extLst>
              <a:ext uri="{FF2B5EF4-FFF2-40B4-BE49-F238E27FC236}">
                <a16:creationId xmlns:a16="http://schemas.microsoft.com/office/drawing/2014/main" id="{90AEE81D-AF8F-4A24-38F6-9EA9EF70F1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33CDA-C38A-0089-510C-670DD42A2CF7}"/>
              </a:ext>
            </a:extLst>
          </p:cNvPr>
          <p:cNvSpPr>
            <a:spLocks noGrp="1"/>
          </p:cNvSpPr>
          <p:nvPr>
            <p:ph type="sldNum" sz="quarter" idx="12"/>
          </p:nvPr>
        </p:nvSpPr>
        <p:spPr/>
        <p:txBody>
          <a:bodyPr/>
          <a:lstStyle/>
          <a:p>
            <a:fld id="{928AD447-D8FF-4F0E-A4DF-A2AB42BB2BB2}" type="slidenum">
              <a:rPr lang="en-US" smtClean="0"/>
              <a:t>‹#›</a:t>
            </a:fld>
            <a:endParaRPr lang="en-US"/>
          </a:p>
        </p:txBody>
      </p:sp>
    </p:spTree>
    <p:extLst>
      <p:ext uri="{BB962C8B-B14F-4D97-AF65-F5344CB8AC3E}">
        <p14:creationId xmlns:p14="http://schemas.microsoft.com/office/powerpoint/2010/main" val="613605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DE64-9FA6-9396-6F1C-1CD5834BD3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6C7923-5AD3-17FC-26F1-D8F70D2166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5B115D-59D9-68DD-8ACD-85523C78AE58}"/>
              </a:ext>
            </a:extLst>
          </p:cNvPr>
          <p:cNvSpPr>
            <a:spLocks noGrp="1"/>
          </p:cNvSpPr>
          <p:nvPr>
            <p:ph type="dt" sz="half" idx="10"/>
          </p:nvPr>
        </p:nvSpPr>
        <p:spPr/>
        <p:txBody>
          <a:bodyPr/>
          <a:lstStyle/>
          <a:p>
            <a:fld id="{DCD918F8-4D64-4787-8FBF-A6CA8206057A}" type="datetime1">
              <a:rPr lang="en-US" smtClean="0"/>
              <a:t>11/27/2023</a:t>
            </a:fld>
            <a:endParaRPr lang="en-US"/>
          </a:p>
        </p:txBody>
      </p:sp>
      <p:sp>
        <p:nvSpPr>
          <p:cNvPr id="5" name="Footer Placeholder 4">
            <a:extLst>
              <a:ext uri="{FF2B5EF4-FFF2-40B4-BE49-F238E27FC236}">
                <a16:creationId xmlns:a16="http://schemas.microsoft.com/office/drawing/2014/main" id="{359BB799-D939-210E-93BF-7560345FBA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C9FF44-0EB9-AC98-DAB4-18B9C027DADC}"/>
              </a:ext>
            </a:extLst>
          </p:cNvPr>
          <p:cNvSpPr>
            <a:spLocks noGrp="1"/>
          </p:cNvSpPr>
          <p:nvPr>
            <p:ph type="sldNum" sz="quarter" idx="12"/>
          </p:nvPr>
        </p:nvSpPr>
        <p:spPr/>
        <p:txBody>
          <a:bodyPr/>
          <a:lstStyle/>
          <a:p>
            <a:fld id="{928AD447-D8FF-4F0E-A4DF-A2AB42BB2BB2}" type="slidenum">
              <a:rPr lang="en-US" smtClean="0"/>
              <a:t>‹#›</a:t>
            </a:fld>
            <a:endParaRPr lang="en-US"/>
          </a:p>
        </p:txBody>
      </p:sp>
    </p:spTree>
    <p:extLst>
      <p:ext uri="{BB962C8B-B14F-4D97-AF65-F5344CB8AC3E}">
        <p14:creationId xmlns:p14="http://schemas.microsoft.com/office/powerpoint/2010/main" val="3958431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CFCD0-FFF9-8F20-C90F-5308552D7B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792B32-232B-FB18-8480-9E905F21C6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D5C065-8DF2-92C9-3E5C-9C01B5C426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BA4EF3-16F4-29D4-8FE1-9C1C10B9E9A0}"/>
              </a:ext>
            </a:extLst>
          </p:cNvPr>
          <p:cNvSpPr>
            <a:spLocks noGrp="1"/>
          </p:cNvSpPr>
          <p:nvPr>
            <p:ph type="dt" sz="half" idx="10"/>
          </p:nvPr>
        </p:nvSpPr>
        <p:spPr/>
        <p:txBody>
          <a:bodyPr/>
          <a:lstStyle/>
          <a:p>
            <a:fld id="{9A735E56-8239-434C-9AA0-CD152BED818D}" type="datetime1">
              <a:rPr lang="en-US" smtClean="0"/>
              <a:t>11/27/2023</a:t>
            </a:fld>
            <a:endParaRPr lang="en-US"/>
          </a:p>
        </p:txBody>
      </p:sp>
      <p:sp>
        <p:nvSpPr>
          <p:cNvPr id="6" name="Footer Placeholder 5">
            <a:extLst>
              <a:ext uri="{FF2B5EF4-FFF2-40B4-BE49-F238E27FC236}">
                <a16:creationId xmlns:a16="http://schemas.microsoft.com/office/drawing/2014/main" id="{31EC35A6-4E6D-7B0C-5AB0-96E1330D9F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6B9B6E-DB10-D0D1-2FFE-BE12ED8238F6}"/>
              </a:ext>
            </a:extLst>
          </p:cNvPr>
          <p:cNvSpPr>
            <a:spLocks noGrp="1"/>
          </p:cNvSpPr>
          <p:nvPr>
            <p:ph type="sldNum" sz="quarter" idx="12"/>
          </p:nvPr>
        </p:nvSpPr>
        <p:spPr/>
        <p:txBody>
          <a:bodyPr/>
          <a:lstStyle/>
          <a:p>
            <a:fld id="{928AD447-D8FF-4F0E-A4DF-A2AB42BB2BB2}" type="slidenum">
              <a:rPr lang="en-US" smtClean="0"/>
              <a:t>‹#›</a:t>
            </a:fld>
            <a:endParaRPr lang="en-US"/>
          </a:p>
        </p:txBody>
      </p:sp>
    </p:spTree>
    <p:extLst>
      <p:ext uri="{BB962C8B-B14F-4D97-AF65-F5344CB8AC3E}">
        <p14:creationId xmlns:p14="http://schemas.microsoft.com/office/powerpoint/2010/main" val="456258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0DD58-B555-F51A-2399-4A15813123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B335EB-B1AA-95F6-C1C4-08FB9EE429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13A4AE-7426-6E35-1DDA-DA475C039B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0C2305-2664-64A3-DB90-CF1FCFF43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64EB61-B930-6D39-8FC0-62BF78C6BD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5EC4BC-1948-0D02-6CB3-3442F13D73AA}"/>
              </a:ext>
            </a:extLst>
          </p:cNvPr>
          <p:cNvSpPr>
            <a:spLocks noGrp="1"/>
          </p:cNvSpPr>
          <p:nvPr>
            <p:ph type="dt" sz="half" idx="10"/>
          </p:nvPr>
        </p:nvSpPr>
        <p:spPr/>
        <p:txBody>
          <a:bodyPr/>
          <a:lstStyle/>
          <a:p>
            <a:fld id="{6815A015-9A21-4FB1-A47A-5DE0EC07EA68}" type="datetime1">
              <a:rPr lang="en-US" smtClean="0"/>
              <a:t>11/27/2023</a:t>
            </a:fld>
            <a:endParaRPr lang="en-US"/>
          </a:p>
        </p:txBody>
      </p:sp>
      <p:sp>
        <p:nvSpPr>
          <p:cNvPr id="8" name="Footer Placeholder 7">
            <a:extLst>
              <a:ext uri="{FF2B5EF4-FFF2-40B4-BE49-F238E27FC236}">
                <a16:creationId xmlns:a16="http://schemas.microsoft.com/office/drawing/2014/main" id="{0042A7CB-C6BD-8C2C-2EB6-9D35FE2E406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3FB787E-B720-40C9-A9C5-8840D74DDEBD}"/>
              </a:ext>
            </a:extLst>
          </p:cNvPr>
          <p:cNvSpPr>
            <a:spLocks noGrp="1"/>
          </p:cNvSpPr>
          <p:nvPr>
            <p:ph type="sldNum" sz="quarter" idx="12"/>
          </p:nvPr>
        </p:nvSpPr>
        <p:spPr/>
        <p:txBody>
          <a:bodyPr/>
          <a:lstStyle/>
          <a:p>
            <a:fld id="{928AD447-D8FF-4F0E-A4DF-A2AB42BB2BB2}" type="slidenum">
              <a:rPr lang="en-US" smtClean="0"/>
              <a:t>‹#›</a:t>
            </a:fld>
            <a:endParaRPr lang="en-US"/>
          </a:p>
        </p:txBody>
      </p:sp>
    </p:spTree>
    <p:extLst>
      <p:ext uri="{BB962C8B-B14F-4D97-AF65-F5344CB8AC3E}">
        <p14:creationId xmlns:p14="http://schemas.microsoft.com/office/powerpoint/2010/main" val="3379865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DA0F4-B42B-CE99-9619-3458CB7C30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40D586-2014-C3D3-8D13-1836E09D6724}"/>
              </a:ext>
            </a:extLst>
          </p:cNvPr>
          <p:cNvSpPr>
            <a:spLocks noGrp="1"/>
          </p:cNvSpPr>
          <p:nvPr>
            <p:ph type="dt" sz="half" idx="10"/>
          </p:nvPr>
        </p:nvSpPr>
        <p:spPr/>
        <p:txBody>
          <a:bodyPr/>
          <a:lstStyle/>
          <a:p>
            <a:fld id="{3F2D3779-25F2-448E-900A-DF4024303E0D}" type="datetime1">
              <a:rPr lang="en-US" smtClean="0"/>
              <a:t>11/27/2023</a:t>
            </a:fld>
            <a:endParaRPr lang="en-US"/>
          </a:p>
        </p:txBody>
      </p:sp>
      <p:sp>
        <p:nvSpPr>
          <p:cNvPr id="4" name="Footer Placeholder 3">
            <a:extLst>
              <a:ext uri="{FF2B5EF4-FFF2-40B4-BE49-F238E27FC236}">
                <a16:creationId xmlns:a16="http://schemas.microsoft.com/office/drawing/2014/main" id="{FE1C96FA-6604-7F2D-11E5-49941BB757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1A8A41B-FEBA-55C3-A479-0ED598080436}"/>
              </a:ext>
            </a:extLst>
          </p:cNvPr>
          <p:cNvSpPr>
            <a:spLocks noGrp="1"/>
          </p:cNvSpPr>
          <p:nvPr>
            <p:ph type="sldNum" sz="quarter" idx="12"/>
          </p:nvPr>
        </p:nvSpPr>
        <p:spPr/>
        <p:txBody>
          <a:bodyPr/>
          <a:lstStyle/>
          <a:p>
            <a:fld id="{928AD447-D8FF-4F0E-A4DF-A2AB42BB2BB2}" type="slidenum">
              <a:rPr lang="en-US" smtClean="0"/>
              <a:t>‹#›</a:t>
            </a:fld>
            <a:endParaRPr lang="en-US"/>
          </a:p>
        </p:txBody>
      </p:sp>
    </p:spTree>
    <p:extLst>
      <p:ext uri="{BB962C8B-B14F-4D97-AF65-F5344CB8AC3E}">
        <p14:creationId xmlns:p14="http://schemas.microsoft.com/office/powerpoint/2010/main" val="1055206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7DE4EE-70FF-62F9-38E1-53A057B377D9}"/>
              </a:ext>
            </a:extLst>
          </p:cNvPr>
          <p:cNvSpPr>
            <a:spLocks noGrp="1"/>
          </p:cNvSpPr>
          <p:nvPr>
            <p:ph type="dt" sz="half" idx="10"/>
          </p:nvPr>
        </p:nvSpPr>
        <p:spPr/>
        <p:txBody>
          <a:bodyPr/>
          <a:lstStyle/>
          <a:p>
            <a:fld id="{FDC975E9-21D1-4A5F-90F2-6932369FF40B}" type="datetime1">
              <a:rPr lang="en-US" smtClean="0"/>
              <a:t>11/27/2023</a:t>
            </a:fld>
            <a:endParaRPr lang="en-US"/>
          </a:p>
        </p:txBody>
      </p:sp>
      <p:sp>
        <p:nvSpPr>
          <p:cNvPr id="3" name="Footer Placeholder 2">
            <a:extLst>
              <a:ext uri="{FF2B5EF4-FFF2-40B4-BE49-F238E27FC236}">
                <a16:creationId xmlns:a16="http://schemas.microsoft.com/office/drawing/2014/main" id="{0A6016FA-5D1D-B599-2227-A06FF278C2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29027A8-B1E4-BA65-067D-2E5636259A25}"/>
              </a:ext>
            </a:extLst>
          </p:cNvPr>
          <p:cNvSpPr>
            <a:spLocks noGrp="1"/>
          </p:cNvSpPr>
          <p:nvPr>
            <p:ph type="sldNum" sz="quarter" idx="12"/>
          </p:nvPr>
        </p:nvSpPr>
        <p:spPr/>
        <p:txBody>
          <a:bodyPr/>
          <a:lstStyle/>
          <a:p>
            <a:fld id="{928AD447-D8FF-4F0E-A4DF-A2AB42BB2BB2}" type="slidenum">
              <a:rPr lang="en-US" smtClean="0"/>
              <a:t>‹#›</a:t>
            </a:fld>
            <a:endParaRPr lang="en-US"/>
          </a:p>
        </p:txBody>
      </p:sp>
    </p:spTree>
    <p:extLst>
      <p:ext uri="{BB962C8B-B14F-4D97-AF65-F5344CB8AC3E}">
        <p14:creationId xmlns:p14="http://schemas.microsoft.com/office/powerpoint/2010/main" val="1328384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2CC7B-B356-117F-5E9E-F6E199BF8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586C47-39AF-013B-FE6C-3F9B6FD5EE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B0955CA-22AC-2FBD-48A1-478E334629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30244B-10D4-B652-A677-45D34D402737}"/>
              </a:ext>
            </a:extLst>
          </p:cNvPr>
          <p:cNvSpPr>
            <a:spLocks noGrp="1"/>
          </p:cNvSpPr>
          <p:nvPr>
            <p:ph type="dt" sz="half" idx="10"/>
          </p:nvPr>
        </p:nvSpPr>
        <p:spPr/>
        <p:txBody>
          <a:bodyPr/>
          <a:lstStyle/>
          <a:p>
            <a:fld id="{40C3A510-1EB8-4B2B-A117-C627C3CB6FF5}" type="datetime1">
              <a:rPr lang="en-US" smtClean="0"/>
              <a:t>11/27/2023</a:t>
            </a:fld>
            <a:endParaRPr lang="en-US"/>
          </a:p>
        </p:txBody>
      </p:sp>
      <p:sp>
        <p:nvSpPr>
          <p:cNvPr id="6" name="Footer Placeholder 5">
            <a:extLst>
              <a:ext uri="{FF2B5EF4-FFF2-40B4-BE49-F238E27FC236}">
                <a16:creationId xmlns:a16="http://schemas.microsoft.com/office/drawing/2014/main" id="{98AAA529-7D16-D6EA-61E8-2127BC9295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6797C4-5B84-9EA9-7CF1-9811FCAA0AC2}"/>
              </a:ext>
            </a:extLst>
          </p:cNvPr>
          <p:cNvSpPr>
            <a:spLocks noGrp="1"/>
          </p:cNvSpPr>
          <p:nvPr>
            <p:ph type="sldNum" sz="quarter" idx="12"/>
          </p:nvPr>
        </p:nvSpPr>
        <p:spPr/>
        <p:txBody>
          <a:bodyPr/>
          <a:lstStyle/>
          <a:p>
            <a:fld id="{928AD447-D8FF-4F0E-A4DF-A2AB42BB2BB2}" type="slidenum">
              <a:rPr lang="en-US" smtClean="0"/>
              <a:t>‹#›</a:t>
            </a:fld>
            <a:endParaRPr lang="en-US"/>
          </a:p>
        </p:txBody>
      </p:sp>
    </p:spTree>
    <p:extLst>
      <p:ext uri="{BB962C8B-B14F-4D97-AF65-F5344CB8AC3E}">
        <p14:creationId xmlns:p14="http://schemas.microsoft.com/office/powerpoint/2010/main" val="4245218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D3C95-B5E9-B499-662E-6750ED3C06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D7B999-6098-3A71-8DBD-FE1BF884CA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BED1F4-8173-5004-ECE7-2B44131997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CEBD59-336F-2BE6-A9C2-475D6C9EA0D5}"/>
              </a:ext>
            </a:extLst>
          </p:cNvPr>
          <p:cNvSpPr>
            <a:spLocks noGrp="1"/>
          </p:cNvSpPr>
          <p:nvPr>
            <p:ph type="dt" sz="half" idx="10"/>
          </p:nvPr>
        </p:nvSpPr>
        <p:spPr/>
        <p:txBody>
          <a:bodyPr/>
          <a:lstStyle/>
          <a:p>
            <a:fld id="{2EA03B26-1D74-4F42-9140-D8BC460E4A5C}" type="datetime1">
              <a:rPr lang="en-US" smtClean="0"/>
              <a:t>11/27/2023</a:t>
            </a:fld>
            <a:endParaRPr lang="en-US"/>
          </a:p>
        </p:txBody>
      </p:sp>
      <p:sp>
        <p:nvSpPr>
          <p:cNvPr id="6" name="Footer Placeholder 5">
            <a:extLst>
              <a:ext uri="{FF2B5EF4-FFF2-40B4-BE49-F238E27FC236}">
                <a16:creationId xmlns:a16="http://schemas.microsoft.com/office/drawing/2014/main" id="{00ADB957-65A8-E77A-BB06-CEE8C138A1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D2553D-E7C4-9F3A-E056-96452DAD1E56}"/>
              </a:ext>
            </a:extLst>
          </p:cNvPr>
          <p:cNvSpPr>
            <a:spLocks noGrp="1"/>
          </p:cNvSpPr>
          <p:nvPr>
            <p:ph type="sldNum" sz="quarter" idx="12"/>
          </p:nvPr>
        </p:nvSpPr>
        <p:spPr/>
        <p:txBody>
          <a:bodyPr/>
          <a:lstStyle/>
          <a:p>
            <a:fld id="{928AD447-D8FF-4F0E-A4DF-A2AB42BB2BB2}" type="slidenum">
              <a:rPr lang="en-US" smtClean="0"/>
              <a:t>‹#›</a:t>
            </a:fld>
            <a:endParaRPr lang="en-US"/>
          </a:p>
        </p:txBody>
      </p:sp>
    </p:spTree>
    <p:extLst>
      <p:ext uri="{BB962C8B-B14F-4D97-AF65-F5344CB8AC3E}">
        <p14:creationId xmlns:p14="http://schemas.microsoft.com/office/powerpoint/2010/main" val="3831599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E96854-467A-FB26-11F7-9004385103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743A7A0-D5F8-E915-9228-FF31D1B6C3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A31D10-93EF-9F40-DD7B-B82C0034E7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4E744D-1E0E-425D-B77B-02B2D54B08EC}" type="datetime1">
              <a:rPr lang="en-US" smtClean="0"/>
              <a:t>11/27/2023</a:t>
            </a:fld>
            <a:endParaRPr lang="en-US"/>
          </a:p>
        </p:txBody>
      </p:sp>
      <p:sp>
        <p:nvSpPr>
          <p:cNvPr id="5" name="Footer Placeholder 4">
            <a:extLst>
              <a:ext uri="{FF2B5EF4-FFF2-40B4-BE49-F238E27FC236}">
                <a16:creationId xmlns:a16="http://schemas.microsoft.com/office/drawing/2014/main" id="{CB13A3B4-175C-13BB-929B-70292D9229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7D59C4-8497-64B0-8F92-66F8533DC9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AD447-D8FF-4F0E-A4DF-A2AB42BB2BB2}" type="slidenum">
              <a:rPr lang="en-US" smtClean="0"/>
              <a:t>‹#›</a:t>
            </a:fld>
            <a:endParaRPr lang="en-US"/>
          </a:p>
        </p:txBody>
      </p:sp>
    </p:spTree>
    <p:extLst>
      <p:ext uri="{BB962C8B-B14F-4D97-AF65-F5344CB8AC3E}">
        <p14:creationId xmlns:p14="http://schemas.microsoft.com/office/powerpoint/2010/main" val="3867264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3" name="Freeform: Shape 12">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a:solidFill>
            <a:schemeClr val="bg1">
              <a:alpha val="30000"/>
            </a:schemeClr>
          </a:solidFill>
        </p:grpSpPr>
        <p:sp>
          <p:nvSpPr>
            <p:cNvPr id="16" name="Freeform: Shape 15">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Shape 20">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21">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Title 1">
            <a:extLst>
              <a:ext uri="{FF2B5EF4-FFF2-40B4-BE49-F238E27FC236}">
                <a16:creationId xmlns:a16="http://schemas.microsoft.com/office/drawing/2014/main" id="{A35BC003-59BC-68A1-B91A-4A648DC66063}"/>
              </a:ext>
            </a:extLst>
          </p:cNvPr>
          <p:cNvSpPr>
            <a:spLocks noGrp="1"/>
          </p:cNvSpPr>
          <p:nvPr>
            <p:ph type="ctrTitle"/>
          </p:nvPr>
        </p:nvSpPr>
        <p:spPr>
          <a:xfrm>
            <a:off x="3502731" y="1542402"/>
            <a:ext cx="5186842" cy="2387918"/>
          </a:xfrm>
        </p:spPr>
        <p:txBody>
          <a:bodyPr anchor="b">
            <a:normAutofit/>
          </a:bodyPr>
          <a:lstStyle/>
          <a:p>
            <a:r>
              <a:rPr lang="en-US" sz="3600" b="1" dirty="0">
                <a:solidFill>
                  <a:schemeClr val="tx2"/>
                </a:solidFill>
                <a:latin typeface="+mn-lt"/>
              </a:rPr>
              <a:t>PESTEL Analysis</a:t>
            </a:r>
          </a:p>
        </p:txBody>
      </p:sp>
      <p:sp>
        <p:nvSpPr>
          <p:cNvPr id="3" name="Subtitle 2">
            <a:extLst>
              <a:ext uri="{FF2B5EF4-FFF2-40B4-BE49-F238E27FC236}">
                <a16:creationId xmlns:a16="http://schemas.microsoft.com/office/drawing/2014/main" id="{382C5949-5113-AB82-F02F-F51295E590C6}"/>
              </a:ext>
            </a:extLst>
          </p:cNvPr>
          <p:cNvSpPr>
            <a:spLocks noGrp="1"/>
          </p:cNvSpPr>
          <p:nvPr>
            <p:ph type="subTitle" idx="1"/>
          </p:nvPr>
        </p:nvSpPr>
        <p:spPr>
          <a:xfrm>
            <a:off x="3502135" y="4001587"/>
            <a:ext cx="5188034" cy="682079"/>
          </a:xfrm>
        </p:spPr>
        <p:txBody>
          <a:bodyPr>
            <a:normAutofit/>
          </a:bodyPr>
          <a:lstStyle/>
          <a:p>
            <a:r>
              <a:rPr lang="en-US" b="1" dirty="0">
                <a:solidFill>
                  <a:schemeClr val="tx2"/>
                </a:solidFill>
              </a:rPr>
              <a:t>28</a:t>
            </a:r>
            <a:r>
              <a:rPr lang="en-US" b="1" baseline="30000" dirty="0">
                <a:solidFill>
                  <a:schemeClr val="tx2"/>
                </a:solidFill>
              </a:rPr>
              <a:t>th</a:t>
            </a:r>
            <a:r>
              <a:rPr lang="en-US" b="1" dirty="0">
                <a:solidFill>
                  <a:schemeClr val="tx2"/>
                </a:solidFill>
              </a:rPr>
              <a:t> Nov 2023</a:t>
            </a:r>
          </a:p>
        </p:txBody>
      </p:sp>
      <p:grpSp>
        <p:nvGrpSpPr>
          <p:cNvPr id="36" name="Group 23">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155"/>
            <a:ext cx="2514948" cy="2174333"/>
            <a:chOff x="-305" y="-4155"/>
            <a:chExt cx="2514948" cy="2174333"/>
          </a:xfrm>
        </p:grpSpPr>
        <p:sp>
          <p:nvSpPr>
            <p:cNvPr id="25" name="Freeform: Shape 24">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8" name="Freeform: Shape 27">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Slide Number Placeholder 3">
            <a:extLst>
              <a:ext uri="{FF2B5EF4-FFF2-40B4-BE49-F238E27FC236}">
                <a16:creationId xmlns:a16="http://schemas.microsoft.com/office/drawing/2014/main" id="{508BE7E9-888C-034F-9BD9-8CE6898375CE}"/>
              </a:ext>
            </a:extLst>
          </p:cNvPr>
          <p:cNvSpPr>
            <a:spLocks noGrp="1"/>
          </p:cNvSpPr>
          <p:nvPr>
            <p:ph type="sldNum" sz="quarter" idx="12"/>
          </p:nvPr>
        </p:nvSpPr>
        <p:spPr>
          <a:xfrm>
            <a:off x="8610600" y="6356350"/>
            <a:ext cx="2743200" cy="365125"/>
          </a:xfrm>
        </p:spPr>
        <p:txBody>
          <a:bodyPr>
            <a:normAutofit/>
          </a:bodyPr>
          <a:lstStyle/>
          <a:p>
            <a:pPr>
              <a:spcAft>
                <a:spcPts val="600"/>
              </a:spcAft>
            </a:pPr>
            <a:fld id="{928AD447-D8FF-4F0E-A4DF-A2AB42BB2BB2}" type="slidenum">
              <a:rPr lang="en-US" smtClean="0"/>
              <a:pPr>
                <a:spcAft>
                  <a:spcPts val="600"/>
                </a:spcAft>
              </a:pPr>
              <a:t>1</a:t>
            </a:fld>
            <a:endParaRPr lang="en-US"/>
          </a:p>
        </p:txBody>
      </p:sp>
      <p:grpSp>
        <p:nvGrpSpPr>
          <p:cNvPr id="30" name="Group 29">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685727" y="4683666"/>
            <a:ext cx="2514948" cy="2174333"/>
            <a:chOff x="-305" y="-4155"/>
            <a:chExt cx="2514948" cy="2174333"/>
          </a:xfrm>
        </p:grpSpPr>
        <p:sp>
          <p:nvSpPr>
            <p:cNvPr id="31" name="Freeform: Shape 30">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4" name="Freeform: Shape 33">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93258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D94319-6928-28CE-FCEE-D9D16D0BD38A}"/>
              </a:ext>
            </a:extLst>
          </p:cNvPr>
          <p:cNvSpPr>
            <a:spLocks noGrp="1"/>
          </p:cNvSpPr>
          <p:nvPr>
            <p:ph type="title"/>
          </p:nvPr>
        </p:nvSpPr>
        <p:spPr>
          <a:xfrm>
            <a:off x="572493" y="238539"/>
            <a:ext cx="11018520" cy="1434415"/>
          </a:xfrm>
        </p:spPr>
        <p:txBody>
          <a:bodyPr anchor="b">
            <a:normAutofit/>
          </a:bodyPr>
          <a:lstStyle/>
          <a:p>
            <a:r>
              <a:rPr lang="en-US" sz="3600" b="1" i="0" dirty="0">
                <a:effectLst/>
                <a:latin typeface="+mn-lt"/>
              </a:rPr>
              <a:t>Environmental Factors</a:t>
            </a:r>
            <a:br>
              <a:rPr lang="en-US" sz="4600" b="1" i="0" dirty="0">
                <a:effectLst/>
                <a:latin typeface="var(--h3_typography-font-family)"/>
              </a:rPr>
            </a:br>
            <a:endParaRPr lang="en-US" sz="4600" dirty="0"/>
          </a:p>
        </p:txBody>
      </p:sp>
      <p:sp>
        <p:nvSpPr>
          <p:cNvPr id="24"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F3E9925-83D6-FDD3-F032-C8E51C42C78C}"/>
              </a:ext>
            </a:extLst>
          </p:cNvPr>
          <p:cNvSpPr>
            <a:spLocks noGrp="1"/>
          </p:cNvSpPr>
          <p:nvPr>
            <p:ph idx="1"/>
          </p:nvPr>
        </p:nvSpPr>
        <p:spPr>
          <a:xfrm>
            <a:off x="0" y="2093975"/>
            <a:ext cx="7553739" cy="4745735"/>
          </a:xfrm>
        </p:spPr>
        <p:txBody>
          <a:bodyPr anchor="t">
            <a:normAutofit fontScale="92500" lnSpcReduction="20000"/>
          </a:bodyPr>
          <a:lstStyle/>
          <a:p>
            <a:pPr marL="0" indent="0" algn="just">
              <a:buNone/>
            </a:pPr>
            <a:r>
              <a:rPr lang="en-US" sz="2600" b="0" i="0" dirty="0">
                <a:effectLst/>
              </a:rPr>
              <a:t>Environmental factors are those that are influenced by the surrounding environment and the impact of ecological aspects. This element is becoming more central to how organizations need to conduct their business </a:t>
            </a:r>
            <a:r>
              <a:rPr lang="en-US" sz="2600" dirty="0"/>
              <a:t>(Rashid, 2023). </a:t>
            </a:r>
            <a:r>
              <a:rPr lang="en-US" sz="2600" b="0" i="0" dirty="0">
                <a:effectLst/>
              </a:rPr>
              <a:t>Environmental factors include.</a:t>
            </a:r>
          </a:p>
          <a:p>
            <a:pPr marL="0" indent="0" algn="just">
              <a:buNone/>
            </a:pPr>
            <a:endParaRPr lang="en-US" sz="2000" dirty="0"/>
          </a:p>
          <a:p>
            <a:pPr algn="just">
              <a:buFont typeface="Wingdings" panose="05000000000000000000" pitchFamily="2" charset="2"/>
              <a:buChar char="v"/>
            </a:pPr>
            <a:r>
              <a:rPr lang="en-US" sz="2000" b="0" i="0" dirty="0">
                <a:effectLst/>
              </a:rPr>
              <a:t> </a:t>
            </a:r>
            <a:r>
              <a:rPr lang="en-US" sz="2600" dirty="0"/>
              <a:t>C</a:t>
            </a:r>
            <a:r>
              <a:rPr lang="en-US" sz="2600" b="0" i="0" dirty="0">
                <a:effectLst/>
              </a:rPr>
              <a:t>arbon footprint</a:t>
            </a:r>
          </a:p>
          <a:p>
            <a:pPr algn="just">
              <a:buFont typeface="Wingdings" panose="05000000000000000000" pitchFamily="2" charset="2"/>
              <a:buChar char="v"/>
            </a:pPr>
            <a:r>
              <a:rPr lang="en-US" sz="2600" dirty="0"/>
              <a:t> C</a:t>
            </a:r>
            <a:r>
              <a:rPr lang="en-US" sz="2600" b="0" i="0" dirty="0">
                <a:effectLst/>
              </a:rPr>
              <a:t>limate change</a:t>
            </a:r>
          </a:p>
          <a:p>
            <a:pPr algn="just">
              <a:buFont typeface="Wingdings" panose="05000000000000000000" pitchFamily="2" charset="2"/>
              <a:buChar char="v"/>
            </a:pPr>
            <a:r>
              <a:rPr lang="en-US" sz="2600" dirty="0"/>
              <a:t> G</a:t>
            </a:r>
            <a:r>
              <a:rPr lang="en-US" sz="2600" b="0" i="0" dirty="0">
                <a:effectLst/>
              </a:rPr>
              <a:t>overnment environmental policies and initiatives</a:t>
            </a:r>
          </a:p>
          <a:p>
            <a:pPr marL="0" indent="0" algn="just">
              <a:buNone/>
            </a:pPr>
            <a:endParaRPr lang="en-US" sz="2000" dirty="0"/>
          </a:p>
          <a:p>
            <a:pPr marL="0" indent="0" algn="just">
              <a:buNone/>
            </a:pPr>
            <a:r>
              <a:rPr lang="en-US" sz="2600" dirty="0"/>
              <a:t>Example:  </a:t>
            </a:r>
            <a:r>
              <a:rPr lang="en-US" sz="2600" b="0" i="0" dirty="0">
                <a:effectLst/>
              </a:rPr>
              <a:t>Fuel is a very major expenditure of the airline industry and airlines are required to invest more in environmentally friendly and fuel-efficient aircraft (Lufthansa group 2022, </a:t>
            </a:r>
            <a:r>
              <a:rPr lang="en-US" sz="2600" dirty="0"/>
              <a:t>Redpath et al., 2017 and </a:t>
            </a:r>
            <a:r>
              <a:rPr lang="en-US" sz="2600" b="0" i="0" dirty="0">
                <a:effectLst/>
              </a:rPr>
              <a:t>Federal Aviation Administration 2015</a:t>
            </a:r>
            <a:r>
              <a:rPr lang="en-US" sz="2600" dirty="0"/>
              <a:t> ).</a:t>
            </a:r>
            <a:endParaRPr lang="en-US" sz="2600" b="0" i="0" dirty="0">
              <a:effectLst/>
            </a:endParaRPr>
          </a:p>
          <a:p>
            <a:pPr marL="0" indent="0">
              <a:buNone/>
            </a:pPr>
            <a:endParaRPr lang="en-US" sz="1700" dirty="0"/>
          </a:p>
        </p:txBody>
      </p:sp>
      <p:pic>
        <p:nvPicPr>
          <p:cNvPr id="13" name="Picture 12" descr="Back view of an aeroplane">
            <a:extLst>
              <a:ext uri="{FF2B5EF4-FFF2-40B4-BE49-F238E27FC236}">
                <a16:creationId xmlns:a16="http://schemas.microsoft.com/office/drawing/2014/main" id="{06BB38B7-DAF4-4232-4A0A-2A0AAEBCE91C}"/>
              </a:ext>
            </a:extLst>
          </p:cNvPr>
          <p:cNvPicPr>
            <a:picLocks noChangeAspect="1"/>
          </p:cNvPicPr>
          <p:nvPr/>
        </p:nvPicPr>
        <p:blipFill rotWithShape="1">
          <a:blip r:embed="rId2"/>
          <a:srcRect l="9704" r="26080" b="2"/>
          <a:stretch/>
        </p:blipFill>
        <p:spPr>
          <a:xfrm>
            <a:off x="7649948" y="2093976"/>
            <a:ext cx="4539004" cy="4096512"/>
          </a:xfrm>
          <a:prstGeom prst="rect">
            <a:avLst/>
          </a:prstGeom>
        </p:spPr>
      </p:pic>
      <p:sp>
        <p:nvSpPr>
          <p:cNvPr id="4" name="Slide Number Placeholder 3">
            <a:extLst>
              <a:ext uri="{FF2B5EF4-FFF2-40B4-BE49-F238E27FC236}">
                <a16:creationId xmlns:a16="http://schemas.microsoft.com/office/drawing/2014/main" id="{D1B80942-74CC-90B3-4F61-CE8B51539212}"/>
              </a:ext>
            </a:extLst>
          </p:cNvPr>
          <p:cNvSpPr>
            <a:spLocks noGrp="1"/>
          </p:cNvSpPr>
          <p:nvPr>
            <p:ph type="sldNum" sz="quarter" idx="12"/>
          </p:nvPr>
        </p:nvSpPr>
        <p:spPr>
          <a:xfrm>
            <a:off x="8610600" y="6356350"/>
            <a:ext cx="2743200" cy="365125"/>
          </a:xfrm>
        </p:spPr>
        <p:txBody>
          <a:bodyPr>
            <a:noAutofit/>
          </a:bodyPr>
          <a:lstStyle/>
          <a:p>
            <a:pPr>
              <a:spcAft>
                <a:spcPts val="600"/>
              </a:spcAft>
            </a:pPr>
            <a:fld id="{928AD447-D8FF-4F0E-A4DF-A2AB42BB2BB2}" type="slidenum">
              <a:rPr lang="en-US" sz="2000" b="1">
                <a:solidFill>
                  <a:schemeClr val="tx1"/>
                </a:solidFill>
              </a:rPr>
              <a:pPr>
                <a:spcAft>
                  <a:spcPts val="600"/>
                </a:spcAft>
              </a:pPr>
              <a:t>10</a:t>
            </a:fld>
            <a:endParaRPr lang="en-US" sz="2000" b="1" dirty="0">
              <a:solidFill>
                <a:schemeClr val="tx1"/>
              </a:solidFill>
            </a:endParaRPr>
          </a:p>
        </p:txBody>
      </p:sp>
    </p:spTree>
    <p:extLst>
      <p:ext uri="{BB962C8B-B14F-4D97-AF65-F5344CB8AC3E}">
        <p14:creationId xmlns:p14="http://schemas.microsoft.com/office/powerpoint/2010/main" val="3135867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Plane on tarmac">
            <a:extLst>
              <a:ext uri="{FF2B5EF4-FFF2-40B4-BE49-F238E27FC236}">
                <a16:creationId xmlns:a16="http://schemas.microsoft.com/office/drawing/2014/main" id="{E73F7224-1478-71C3-532D-A9A912ECDEF4}"/>
              </a:ext>
            </a:extLst>
          </p:cNvPr>
          <p:cNvPicPr>
            <a:picLocks noChangeAspect="1"/>
          </p:cNvPicPr>
          <p:nvPr/>
        </p:nvPicPr>
        <p:blipFill rotWithShape="1">
          <a:blip r:embed="rId2"/>
          <a:srcRect l="33084" r="7651" b="-1"/>
          <a:stretch/>
        </p:blipFill>
        <p:spPr>
          <a:xfrm>
            <a:off x="6103025" y="10"/>
            <a:ext cx="6088973" cy="6857990"/>
          </a:xfrm>
          <a:prstGeom prst="rect">
            <a:avLst/>
          </a:prstGeom>
        </p:spPr>
      </p:pic>
      <p:sp useBgFill="1">
        <p:nvSpPr>
          <p:cNvPr id="12" name="Rectangle 11">
            <a:extLst>
              <a:ext uri="{FF2B5EF4-FFF2-40B4-BE49-F238E27FC236}">
                <a16:creationId xmlns:a16="http://schemas.microsoft.com/office/drawing/2014/main" id="{59B296B9-C5A5-4E4F-9B60-C907B5F14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D0300FD3-5AF1-6305-15FA-907807267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2285995"/>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4693A0-5FB9-9BCB-7D3F-166DB216D3B6}"/>
              </a:ext>
            </a:extLst>
          </p:cNvPr>
          <p:cNvSpPr>
            <a:spLocks noGrp="1"/>
          </p:cNvSpPr>
          <p:nvPr>
            <p:ph type="title"/>
          </p:nvPr>
        </p:nvSpPr>
        <p:spPr>
          <a:xfrm>
            <a:off x="761801" y="328512"/>
            <a:ext cx="4778387" cy="1628970"/>
          </a:xfrm>
        </p:spPr>
        <p:txBody>
          <a:bodyPr anchor="ctr">
            <a:normAutofit/>
          </a:bodyPr>
          <a:lstStyle/>
          <a:p>
            <a:r>
              <a:rPr lang="en-US" sz="3600" b="1" i="0" dirty="0">
                <a:effectLst/>
                <a:latin typeface="+mn-lt"/>
              </a:rPr>
              <a:t>Legal Factors</a:t>
            </a:r>
            <a:br>
              <a:rPr lang="en-US" sz="4000" b="1" i="0" dirty="0">
                <a:effectLst/>
                <a:latin typeface="Open Sans" panose="020B0606030504020204" pitchFamily="34" charset="0"/>
              </a:rPr>
            </a:br>
            <a:endParaRPr lang="en-US" sz="4000" dirty="0"/>
          </a:p>
        </p:txBody>
      </p:sp>
      <p:sp>
        <p:nvSpPr>
          <p:cNvPr id="3" name="Content Placeholder 2">
            <a:extLst>
              <a:ext uri="{FF2B5EF4-FFF2-40B4-BE49-F238E27FC236}">
                <a16:creationId xmlns:a16="http://schemas.microsoft.com/office/drawing/2014/main" id="{4D2E141C-94F4-99E1-E227-7B282C1D94A1}"/>
              </a:ext>
            </a:extLst>
          </p:cNvPr>
          <p:cNvSpPr>
            <a:spLocks noGrp="1"/>
          </p:cNvSpPr>
          <p:nvPr>
            <p:ph idx="1"/>
          </p:nvPr>
        </p:nvSpPr>
        <p:spPr>
          <a:xfrm>
            <a:off x="14052" y="1205948"/>
            <a:ext cx="6088973" cy="5515528"/>
          </a:xfrm>
        </p:spPr>
        <p:txBody>
          <a:bodyPr anchor="ctr">
            <a:normAutofit/>
          </a:bodyPr>
          <a:lstStyle/>
          <a:p>
            <a:pPr marL="0" indent="0" algn="just">
              <a:buNone/>
            </a:pPr>
            <a:r>
              <a:rPr lang="en-US" sz="2400" b="0" i="0" dirty="0">
                <a:effectLst/>
              </a:rPr>
              <a:t>Legal factors are those that emerge from changes to the regulatory environment, which may certain industries, businesses within a specific sector. </a:t>
            </a:r>
            <a:r>
              <a:rPr lang="en-US" sz="2400" i="0" dirty="0">
                <a:effectLst/>
              </a:rPr>
              <a:t>Legal Factors include </a:t>
            </a:r>
            <a:r>
              <a:rPr lang="en-US" sz="2400" dirty="0"/>
              <a:t>(Rashid, 2023). </a:t>
            </a:r>
            <a:endParaRPr lang="en-US" sz="2400" i="0" dirty="0">
              <a:effectLst/>
            </a:endParaRPr>
          </a:p>
          <a:p>
            <a:pPr marL="0" indent="0" algn="just">
              <a:buNone/>
            </a:pPr>
            <a:endParaRPr lang="en-US" sz="2000" dirty="0"/>
          </a:p>
          <a:p>
            <a:pPr algn="just">
              <a:buFont typeface="Wingdings" panose="05000000000000000000" pitchFamily="2" charset="2"/>
              <a:buChar char="v"/>
            </a:pPr>
            <a:r>
              <a:rPr lang="en-US" sz="2000" i="0" dirty="0">
                <a:effectLst/>
              </a:rPr>
              <a:t> </a:t>
            </a:r>
            <a:r>
              <a:rPr lang="en-US" sz="2400" b="0" i="0" dirty="0">
                <a:effectLst/>
              </a:rPr>
              <a:t>Industry regulation</a:t>
            </a:r>
          </a:p>
          <a:p>
            <a:pPr algn="just">
              <a:buFont typeface="Wingdings" panose="05000000000000000000" pitchFamily="2" charset="2"/>
              <a:buChar char="v"/>
            </a:pPr>
            <a:r>
              <a:rPr lang="en-US" sz="2400" dirty="0"/>
              <a:t> health and safety legislation</a:t>
            </a:r>
          </a:p>
          <a:p>
            <a:pPr algn="just">
              <a:buFont typeface="Wingdings" panose="05000000000000000000" pitchFamily="2" charset="2"/>
              <a:buChar char="v"/>
            </a:pPr>
            <a:r>
              <a:rPr lang="en-US" sz="2400" i="0" dirty="0">
                <a:effectLst/>
              </a:rPr>
              <a:t> </a:t>
            </a:r>
            <a:r>
              <a:rPr lang="en-US" sz="2400" b="0" i="0" dirty="0">
                <a:effectLst/>
              </a:rPr>
              <a:t>Employment and consumer protection laws</a:t>
            </a:r>
            <a:endParaRPr lang="en-US" sz="2400" dirty="0"/>
          </a:p>
          <a:p>
            <a:pPr marL="0" indent="0" algn="just">
              <a:buNone/>
            </a:pPr>
            <a:endParaRPr lang="en-US" sz="2000" i="0" dirty="0">
              <a:effectLst/>
            </a:endParaRPr>
          </a:p>
          <a:p>
            <a:pPr marL="0" indent="0" algn="just">
              <a:buNone/>
            </a:pPr>
            <a:r>
              <a:rPr lang="en-US" sz="2400" i="0" dirty="0">
                <a:effectLst/>
              </a:rPr>
              <a:t>Example</a:t>
            </a:r>
            <a:r>
              <a:rPr lang="en-US" sz="2400" dirty="0"/>
              <a:t>. </a:t>
            </a:r>
            <a:r>
              <a:rPr lang="en-US" sz="2400" b="0" i="0" dirty="0">
                <a:effectLst/>
              </a:rPr>
              <a:t>Airlines are made responsible for air crashes or any other type of damage or disaster (Federal Aviation Administration 2016).</a:t>
            </a:r>
            <a:endParaRPr lang="en-US" sz="2400" i="0" dirty="0">
              <a:effectLst/>
            </a:endParaRPr>
          </a:p>
          <a:p>
            <a:pPr marL="0" indent="0">
              <a:buNone/>
            </a:pPr>
            <a:endParaRPr lang="en-US" sz="1400" dirty="0"/>
          </a:p>
        </p:txBody>
      </p:sp>
      <p:sp>
        <p:nvSpPr>
          <p:cNvPr id="4" name="Slide Number Placeholder 3">
            <a:extLst>
              <a:ext uri="{FF2B5EF4-FFF2-40B4-BE49-F238E27FC236}">
                <a16:creationId xmlns:a16="http://schemas.microsoft.com/office/drawing/2014/main" id="{5670DF77-E63E-8E7A-EADB-64DC40BCB032}"/>
              </a:ext>
            </a:extLst>
          </p:cNvPr>
          <p:cNvSpPr>
            <a:spLocks noGrp="1"/>
          </p:cNvSpPr>
          <p:nvPr>
            <p:ph type="sldNum" sz="quarter" idx="12"/>
          </p:nvPr>
        </p:nvSpPr>
        <p:spPr>
          <a:xfrm>
            <a:off x="10515600" y="6356350"/>
            <a:ext cx="1462825" cy="365125"/>
          </a:xfrm>
        </p:spPr>
        <p:txBody>
          <a:bodyPr>
            <a:normAutofit fontScale="92500" lnSpcReduction="20000"/>
          </a:bodyPr>
          <a:lstStyle/>
          <a:p>
            <a:pPr>
              <a:spcAft>
                <a:spcPts val="600"/>
              </a:spcAft>
            </a:pPr>
            <a:fld id="{928AD447-D8FF-4F0E-A4DF-A2AB42BB2BB2}" type="slidenum">
              <a:rPr lang="en-US" sz="2200" b="1">
                <a:solidFill>
                  <a:schemeClr val="tx1"/>
                </a:solidFill>
              </a:rPr>
              <a:pPr>
                <a:spcAft>
                  <a:spcPts val="600"/>
                </a:spcAft>
              </a:pPr>
              <a:t>11</a:t>
            </a:fld>
            <a:endParaRPr lang="en-US" b="1" dirty="0">
              <a:solidFill>
                <a:schemeClr val="tx1"/>
              </a:solidFill>
            </a:endParaRPr>
          </a:p>
        </p:txBody>
      </p:sp>
    </p:spTree>
    <p:extLst>
      <p:ext uri="{BB962C8B-B14F-4D97-AF65-F5344CB8AC3E}">
        <p14:creationId xmlns:p14="http://schemas.microsoft.com/office/powerpoint/2010/main" val="3503748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06F6D-885C-C15B-E4D1-A8015557D4ED}"/>
              </a:ext>
            </a:extLst>
          </p:cNvPr>
          <p:cNvSpPr>
            <a:spLocks noGrp="1"/>
          </p:cNvSpPr>
          <p:nvPr>
            <p:ph type="title"/>
          </p:nvPr>
        </p:nvSpPr>
        <p:spPr>
          <a:xfrm>
            <a:off x="838200" y="136525"/>
            <a:ext cx="10515600" cy="499579"/>
          </a:xfrm>
        </p:spPr>
        <p:txBody>
          <a:bodyPr>
            <a:normAutofit fontScale="90000"/>
          </a:bodyPr>
          <a:lstStyle/>
          <a:p>
            <a:r>
              <a:rPr lang="en-US" sz="4000" b="1" dirty="0">
                <a:latin typeface="+mn-lt"/>
              </a:rPr>
              <a:t>References</a:t>
            </a:r>
            <a:r>
              <a:rPr lang="en-US" dirty="0"/>
              <a:t> </a:t>
            </a:r>
          </a:p>
        </p:txBody>
      </p:sp>
      <p:sp>
        <p:nvSpPr>
          <p:cNvPr id="3" name="Content Placeholder 2">
            <a:extLst>
              <a:ext uri="{FF2B5EF4-FFF2-40B4-BE49-F238E27FC236}">
                <a16:creationId xmlns:a16="http://schemas.microsoft.com/office/drawing/2014/main" id="{846A9E31-D3E9-6936-7B3B-BE74200607CB}"/>
              </a:ext>
            </a:extLst>
          </p:cNvPr>
          <p:cNvSpPr>
            <a:spLocks noGrp="1"/>
          </p:cNvSpPr>
          <p:nvPr>
            <p:ph idx="1"/>
          </p:nvPr>
        </p:nvSpPr>
        <p:spPr>
          <a:xfrm>
            <a:off x="838200" y="463826"/>
            <a:ext cx="10280374" cy="6257649"/>
          </a:xfrm>
        </p:spPr>
        <p:txBody>
          <a:bodyPr>
            <a:normAutofit fontScale="25000" lnSpcReduction="20000"/>
          </a:bodyPr>
          <a:lstStyle/>
          <a:p>
            <a:pPr marL="0" indent="0" algn="just">
              <a:buNone/>
            </a:pPr>
            <a:endParaRPr lang="en-US" sz="8000" dirty="0">
              <a:effectLst/>
            </a:endParaRPr>
          </a:p>
          <a:p>
            <a:pPr marL="0" indent="0" algn="just">
              <a:buNone/>
            </a:pPr>
            <a:r>
              <a:rPr lang="en-US" sz="8000" dirty="0">
                <a:effectLst/>
              </a:rPr>
              <a:t>Engine emissions certification (2016) Engine Emissions Certification | Federal Aviation Administration. Available at: https://www.faa.gov/air_traffic/noise_emissions/emission_certification (Accessed: 27 November 2023). </a:t>
            </a:r>
          </a:p>
          <a:p>
            <a:pPr marL="0" indent="0" algn="just">
              <a:buNone/>
            </a:pPr>
            <a:r>
              <a:rPr lang="en-US" sz="8000" dirty="0">
                <a:effectLst/>
              </a:rPr>
              <a:t>KARA, E. (2018) ‘A contemporary approach for Strategic Management in tourism sector: Pestel analysis on the city </a:t>
            </a:r>
            <a:r>
              <a:rPr lang="en-US" sz="8000" dirty="0" err="1">
                <a:effectLst/>
              </a:rPr>
              <a:t>Muğla</a:t>
            </a:r>
            <a:r>
              <a:rPr lang="en-US" sz="8000" dirty="0">
                <a:effectLst/>
              </a:rPr>
              <a:t>, Turkey’, </a:t>
            </a:r>
            <a:r>
              <a:rPr lang="en-US" sz="8000" i="1" dirty="0">
                <a:effectLst/>
              </a:rPr>
              <a:t>Journal of Business Research - Turk</a:t>
            </a:r>
            <a:r>
              <a:rPr lang="en-US" sz="8000" dirty="0">
                <a:effectLst/>
              </a:rPr>
              <a:t>, 10(2), pp. 598–608. doi:10.20491/isarder.2018.446. </a:t>
            </a:r>
          </a:p>
          <a:p>
            <a:pPr marL="0" indent="0" algn="just">
              <a:buNone/>
            </a:pPr>
            <a:r>
              <a:rPr lang="en-US" sz="8000" dirty="0"/>
              <a:t>Kotler, P., Armstrong, G. and </a:t>
            </a:r>
            <a:r>
              <a:rPr lang="en-US" sz="8000" dirty="0" err="1"/>
              <a:t>Opresnik</a:t>
            </a:r>
            <a:r>
              <a:rPr lang="en-US" sz="8000" dirty="0"/>
              <a:t>, M.O. (2018) Principles of Marketing. Singapore: Pearson Education South Asia Pte Ltd. </a:t>
            </a:r>
          </a:p>
          <a:p>
            <a:pPr marL="0" indent="0" algn="just">
              <a:buNone/>
            </a:pPr>
            <a:r>
              <a:rPr lang="en-US" sz="8000" dirty="0">
                <a:effectLst/>
              </a:rPr>
              <a:t>Lufthansa Group (2022) </a:t>
            </a:r>
            <a:r>
              <a:rPr lang="en-US" sz="8000" i="1" dirty="0">
                <a:effectLst/>
              </a:rPr>
              <a:t>Climate &amp; environment</a:t>
            </a:r>
            <a:r>
              <a:rPr lang="en-US" sz="8000" dirty="0">
                <a:effectLst/>
              </a:rPr>
              <a:t>, </a:t>
            </a:r>
            <a:r>
              <a:rPr lang="en-US" sz="8000" i="1" dirty="0">
                <a:effectLst/>
              </a:rPr>
              <a:t>Lufthansa Group</a:t>
            </a:r>
            <a:r>
              <a:rPr lang="en-US" sz="8000" dirty="0">
                <a:effectLst/>
              </a:rPr>
              <a:t>. Available at: https://www.lufthansagroup.com/en/responsibility/climate-environment.html (Accessed: 27 November 2023). </a:t>
            </a:r>
          </a:p>
          <a:p>
            <a:pPr marL="0" indent="0" algn="just">
              <a:buNone/>
            </a:pPr>
            <a:r>
              <a:rPr lang="en-US" sz="8000" i="1" dirty="0">
                <a:effectLst/>
              </a:rPr>
              <a:t>Pestel analysis</a:t>
            </a:r>
            <a:r>
              <a:rPr lang="en-US" sz="8000" dirty="0">
                <a:effectLst/>
              </a:rPr>
              <a:t> (2023) </a:t>
            </a:r>
            <a:r>
              <a:rPr lang="en-US" sz="8000" i="1" dirty="0">
                <a:effectLst/>
              </a:rPr>
              <a:t>Corporate Finance Institute</a:t>
            </a:r>
            <a:r>
              <a:rPr lang="en-US" sz="8000" dirty="0">
                <a:effectLst/>
              </a:rPr>
              <a:t>. Available at: https://corporatefinanceinstitute.com/resources/management/pestel-analysis/ (Accessed: 27 November 2023). </a:t>
            </a:r>
          </a:p>
          <a:p>
            <a:pPr marL="0" indent="0" algn="just">
              <a:buNone/>
            </a:pPr>
            <a:r>
              <a:rPr lang="en-US" sz="8000" dirty="0">
                <a:effectLst/>
              </a:rPr>
              <a:t>Rashid, C.A. (2023) ‘Pestel analysis and Porter’s five forces as marketing tools to evaluate Morrison’s performance and strategy’, </a:t>
            </a:r>
            <a:r>
              <a:rPr lang="en-US" sz="8000" i="1" dirty="0">
                <a:effectLst/>
              </a:rPr>
              <a:t>Journal of Global Social Sciences</a:t>
            </a:r>
            <a:r>
              <a:rPr lang="en-US" sz="8000" dirty="0">
                <a:effectLst/>
              </a:rPr>
              <a:t>, 4(15), pp. 75–83. doi:10.58934/jgss.v4i15.187. </a:t>
            </a:r>
          </a:p>
          <a:p>
            <a:pPr marL="0" indent="0" algn="just">
              <a:buNone/>
            </a:pPr>
            <a:r>
              <a:rPr lang="en-US" sz="8000" dirty="0">
                <a:effectLst/>
              </a:rPr>
              <a:t>Redpath, N., O’Connell, J.F. and Warnock-Smith, D. (2017) ‘The strategic impact of Airline Group Diversification: The cases of emirates and Lufthansa’, </a:t>
            </a:r>
            <a:r>
              <a:rPr lang="en-US" sz="8000" i="1" dirty="0">
                <a:effectLst/>
              </a:rPr>
              <a:t>Journal of Air Transport Management</a:t>
            </a:r>
            <a:r>
              <a:rPr lang="en-US" sz="8000" dirty="0">
                <a:effectLst/>
              </a:rPr>
              <a:t>, 64, pp. 121–138. doi:10.1016/j.jairtraman.2016.08.009.</a:t>
            </a:r>
          </a:p>
          <a:p>
            <a:pPr marL="0" indent="0" algn="just">
              <a:buNone/>
            </a:pPr>
            <a:r>
              <a:rPr lang="en-US" sz="8000" i="1" dirty="0">
                <a:effectLst/>
              </a:rPr>
              <a:t>What we do</a:t>
            </a:r>
            <a:r>
              <a:rPr lang="en-US" sz="8000" dirty="0">
                <a:effectLst/>
              </a:rPr>
              <a:t> (</a:t>
            </a:r>
            <a:r>
              <a:rPr lang="en-US" sz="8000" dirty="0"/>
              <a:t>2015</a:t>
            </a:r>
            <a:r>
              <a:rPr lang="en-US" sz="8000" dirty="0">
                <a:effectLst/>
              </a:rPr>
              <a:t>) </a:t>
            </a:r>
            <a:r>
              <a:rPr lang="en-US" sz="8000" i="1" dirty="0">
                <a:effectLst/>
              </a:rPr>
              <a:t>What we do | Federal Aviation Administration</a:t>
            </a:r>
            <a:r>
              <a:rPr lang="en-US" sz="8000" dirty="0">
                <a:effectLst/>
              </a:rPr>
              <a:t>. Available at: https://www.faa.gov/about/mission/activities (Accessed: 27 November 2023). </a:t>
            </a:r>
          </a:p>
          <a:p>
            <a:pPr marL="0" indent="0">
              <a:buNone/>
            </a:pPr>
            <a:endParaRPr lang="en-US" sz="8000" dirty="0">
              <a:effectLst/>
            </a:endParaRPr>
          </a:p>
          <a:p>
            <a:pPr marL="0" indent="0">
              <a:buNone/>
            </a:pPr>
            <a:r>
              <a:rPr lang="en-US" sz="8000" dirty="0">
                <a:effectLst/>
              </a:rPr>
              <a:t> </a:t>
            </a:r>
          </a:p>
          <a:p>
            <a:pPr marL="0" indent="0">
              <a:buNone/>
            </a:pPr>
            <a:endParaRPr lang="en-US" sz="8000" dirty="0">
              <a:effectLst/>
            </a:endParaRPr>
          </a:p>
          <a:p>
            <a:endParaRPr lang="en-US" sz="1900" dirty="0">
              <a:effectLst/>
            </a:endParaRPr>
          </a:p>
          <a:p>
            <a:endParaRPr lang="en-US" dirty="0">
              <a:effectLst/>
            </a:endParaRPr>
          </a:p>
          <a:p>
            <a:endParaRPr lang="en-US" dirty="0"/>
          </a:p>
        </p:txBody>
      </p:sp>
      <p:sp>
        <p:nvSpPr>
          <p:cNvPr id="4" name="Slide Number Placeholder 3">
            <a:extLst>
              <a:ext uri="{FF2B5EF4-FFF2-40B4-BE49-F238E27FC236}">
                <a16:creationId xmlns:a16="http://schemas.microsoft.com/office/drawing/2014/main" id="{B3DF2EED-2A8C-4F7A-8508-DE76B5902B5A}"/>
              </a:ext>
            </a:extLst>
          </p:cNvPr>
          <p:cNvSpPr>
            <a:spLocks noGrp="1"/>
          </p:cNvSpPr>
          <p:nvPr>
            <p:ph type="sldNum" sz="quarter" idx="12"/>
          </p:nvPr>
        </p:nvSpPr>
        <p:spPr/>
        <p:txBody>
          <a:bodyPr/>
          <a:lstStyle/>
          <a:p>
            <a:fld id="{928AD447-D8FF-4F0E-A4DF-A2AB42BB2BB2}" type="slidenum">
              <a:rPr lang="en-US" sz="2000" b="1" smtClean="0">
                <a:solidFill>
                  <a:schemeClr val="tx1"/>
                </a:solidFill>
              </a:rPr>
              <a:t>12</a:t>
            </a:fld>
            <a:endParaRPr lang="en-US" sz="2000" b="1" dirty="0">
              <a:solidFill>
                <a:schemeClr val="tx1"/>
              </a:solidFill>
            </a:endParaRPr>
          </a:p>
        </p:txBody>
      </p:sp>
    </p:spTree>
    <p:extLst>
      <p:ext uri="{BB962C8B-B14F-4D97-AF65-F5344CB8AC3E}">
        <p14:creationId xmlns:p14="http://schemas.microsoft.com/office/powerpoint/2010/main" val="105933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90F47-2510-49AB-C43B-719D159BEDF9}"/>
              </a:ext>
            </a:extLst>
          </p:cNvPr>
          <p:cNvSpPr>
            <a:spLocks noGrp="1"/>
          </p:cNvSpPr>
          <p:nvPr>
            <p:ph type="title"/>
          </p:nvPr>
        </p:nvSpPr>
        <p:spPr/>
        <p:txBody>
          <a:bodyPr>
            <a:normAutofit/>
          </a:bodyPr>
          <a:lstStyle/>
          <a:p>
            <a:r>
              <a:rPr lang="en-US" sz="3600" b="1" dirty="0">
                <a:latin typeface="+mn-lt"/>
              </a:rPr>
              <a:t>Table of Contents </a:t>
            </a:r>
          </a:p>
        </p:txBody>
      </p:sp>
      <p:sp>
        <p:nvSpPr>
          <p:cNvPr id="3" name="Content Placeholder 2">
            <a:extLst>
              <a:ext uri="{FF2B5EF4-FFF2-40B4-BE49-F238E27FC236}">
                <a16:creationId xmlns:a16="http://schemas.microsoft.com/office/drawing/2014/main" id="{F4B73107-1BA5-7AAA-2954-4B21FF6FD3CD}"/>
              </a:ext>
            </a:extLst>
          </p:cNvPr>
          <p:cNvSpPr>
            <a:spLocks noGrp="1"/>
          </p:cNvSpPr>
          <p:nvPr>
            <p:ph idx="1"/>
          </p:nvPr>
        </p:nvSpPr>
        <p:spPr>
          <a:xfrm>
            <a:off x="838200" y="1325218"/>
            <a:ext cx="10515600" cy="5300870"/>
          </a:xfrm>
        </p:spPr>
        <p:txBody>
          <a:bodyPr>
            <a:normAutofit fontScale="25000" lnSpcReduction="20000"/>
          </a:bodyPr>
          <a:lstStyle/>
          <a:p>
            <a:pPr marL="0" indent="0">
              <a:buNone/>
            </a:pPr>
            <a:endParaRPr lang="en-US" sz="7400" i="0" dirty="0">
              <a:effectLst/>
              <a:latin typeface="Open Sans" panose="020B0606030504020204" pitchFamily="34" charset="0"/>
            </a:endParaRPr>
          </a:p>
          <a:p>
            <a:pPr marL="0" indent="0">
              <a:lnSpc>
                <a:spcPct val="120000"/>
              </a:lnSpc>
              <a:buNone/>
            </a:pPr>
            <a:r>
              <a:rPr lang="en-US" sz="9600" i="0" dirty="0">
                <a:effectLst/>
                <a:latin typeface="Open Sans" panose="020B0606030504020204" pitchFamily="34" charset="0"/>
              </a:rPr>
              <a:t>What is a PESTEL Analysis? ………………………………………………………………….  3 </a:t>
            </a:r>
          </a:p>
          <a:p>
            <a:pPr marL="0" indent="0">
              <a:lnSpc>
                <a:spcPct val="120000"/>
              </a:lnSpc>
              <a:buNone/>
            </a:pPr>
            <a:r>
              <a:rPr lang="en-US" sz="9600" dirty="0"/>
              <a:t>Application of PESTLE Analysis ……………………………………………………………………………  4</a:t>
            </a:r>
          </a:p>
          <a:p>
            <a:pPr marL="0" indent="0">
              <a:lnSpc>
                <a:spcPct val="120000"/>
              </a:lnSpc>
              <a:buNone/>
            </a:pPr>
            <a:r>
              <a:rPr lang="en-US" sz="9600" i="0" dirty="0">
                <a:effectLst/>
              </a:rPr>
              <a:t>PESTEL analysis  …………………………………………………………………………………………………   5</a:t>
            </a:r>
          </a:p>
          <a:p>
            <a:pPr marL="0" indent="0">
              <a:lnSpc>
                <a:spcPct val="120000"/>
              </a:lnSpc>
              <a:buNone/>
            </a:pPr>
            <a:r>
              <a:rPr lang="en-US" sz="9600" i="0" dirty="0">
                <a:effectLst/>
              </a:rPr>
              <a:t>Political Factors ………………………………………………………………………………………………….   6                                         </a:t>
            </a:r>
          </a:p>
          <a:p>
            <a:pPr marL="0" indent="0">
              <a:lnSpc>
                <a:spcPct val="120000"/>
              </a:lnSpc>
              <a:buNone/>
            </a:pPr>
            <a:r>
              <a:rPr lang="en-US" sz="9600" i="0" dirty="0">
                <a:effectLst/>
              </a:rPr>
              <a:t>Economic Factors ……………………………………………………………………………………………….  7</a:t>
            </a:r>
          </a:p>
          <a:p>
            <a:pPr marL="0" indent="0">
              <a:lnSpc>
                <a:spcPct val="120000"/>
              </a:lnSpc>
              <a:buNone/>
            </a:pPr>
            <a:r>
              <a:rPr lang="en-US" sz="9600" i="0" dirty="0">
                <a:effectLst/>
              </a:rPr>
              <a:t>Social Factors ……………………………………………………………………………………………………..  8</a:t>
            </a:r>
          </a:p>
          <a:p>
            <a:pPr marL="0" indent="0">
              <a:lnSpc>
                <a:spcPct val="120000"/>
              </a:lnSpc>
              <a:buNone/>
            </a:pPr>
            <a:r>
              <a:rPr lang="en-US" sz="9600" i="0" dirty="0">
                <a:effectLst/>
              </a:rPr>
              <a:t>Technological Factors …………………………………………………………………………………………  9</a:t>
            </a:r>
          </a:p>
          <a:p>
            <a:pPr marL="0" indent="0">
              <a:lnSpc>
                <a:spcPct val="120000"/>
              </a:lnSpc>
              <a:buNone/>
            </a:pPr>
            <a:r>
              <a:rPr lang="en-US" sz="6000" dirty="0"/>
              <a:t> </a:t>
            </a:r>
            <a:r>
              <a:rPr lang="en-US" sz="9600" i="0" dirty="0">
                <a:effectLst/>
              </a:rPr>
              <a:t>Environmental Factors ………………………………………………………………………………………. 10</a:t>
            </a:r>
          </a:p>
          <a:p>
            <a:pPr marL="0" indent="0">
              <a:lnSpc>
                <a:spcPct val="120000"/>
              </a:lnSpc>
              <a:buNone/>
            </a:pPr>
            <a:r>
              <a:rPr lang="en-US" sz="6000" i="0" dirty="0">
                <a:effectLst/>
              </a:rPr>
              <a:t> </a:t>
            </a:r>
            <a:r>
              <a:rPr lang="en-US" sz="9600" i="0" dirty="0">
                <a:effectLst/>
              </a:rPr>
              <a:t>Legal Factors …………………………………………………………………………………………………….. 11</a:t>
            </a:r>
          </a:p>
          <a:p>
            <a:pPr marL="0" indent="0">
              <a:lnSpc>
                <a:spcPct val="120000"/>
              </a:lnSpc>
              <a:buNone/>
            </a:pPr>
            <a:r>
              <a:rPr lang="en-US" sz="9600" dirty="0"/>
              <a:t>References ………………………………………………………………………………………………………… 12</a:t>
            </a:r>
            <a:endParaRPr lang="en-US" sz="9600" i="0" dirty="0">
              <a:effectLst/>
            </a:endParaRPr>
          </a:p>
          <a:p>
            <a:pPr marL="0" indent="0">
              <a:buNone/>
            </a:pPr>
            <a:endParaRPr lang="en-US" sz="2400" i="0" dirty="0">
              <a:effectLst/>
            </a:endParaRPr>
          </a:p>
          <a:p>
            <a:pPr marL="0" indent="0">
              <a:buNone/>
            </a:pPr>
            <a:endParaRPr lang="en-US" sz="2400" dirty="0"/>
          </a:p>
          <a:p>
            <a:pPr marL="0" indent="0">
              <a:buNone/>
            </a:pPr>
            <a:endParaRPr lang="en-US" sz="2400" i="0" dirty="0">
              <a:effectLst/>
            </a:endParaRPr>
          </a:p>
          <a:p>
            <a:pPr marL="0" indent="0">
              <a:buNone/>
            </a:pPr>
            <a:br>
              <a:rPr lang="en-US" b="1" i="0" dirty="0">
                <a:solidFill>
                  <a:srgbClr val="132E57"/>
                </a:solidFill>
                <a:effectLst/>
                <a:latin typeface="Open Sans" panose="020B0606030504020204" pitchFamily="34" charset="0"/>
              </a:rPr>
            </a:br>
            <a:endParaRPr lang="en-US" dirty="0"/>
          </a:p>
        </p:txBody>
      </p:sp>
      <p:sp>
        <p:nvSpPr>
          <p:cNvPr id="4" name="Slide Number Placeholder 3">
            <a:extLst>
              <a:ext uri="{FF2B5EF4-FFF2-40B4-BE49-F238E27FC236}">
                <a16:creationId xmlns:a16="http://schemas.microsoft.com/office/drawing/2014/main" id="{8955E742-5ED1-6B24-953B-7CF984A7C659}"/>
              </a:ext>
            </a:extLst>
          </p:cNvPr>
          <p:cNvSpPr>
            <a:spLocks noGrp="1"/>
          </p:cNvSpPr>
          <p:nvPr>
            <p:ph type="sldNum" sz="quarter" idx="12"/>
          </p:nvPr>
        </p:nvSpPr>
        <p:spPr/>
        <p:txBody>
          <a:bodyPr/>
          <a:lstStyle/>
          <a:p>
            <a:fld id="{928AD447-D8FF-4F0E-A4DF-A2AB42BB2BB2}" type="slidenum">
              <a:rPr lang="en-US" smtClean="0"/>
              <a:t>2</a:t>
            </a:fld>
            <a:endParaRPr lang="en-US"/>
          </a:p>
        </p:txBody>
      </p:sp>
    </p:spTree>
    <p:extLst>
      <p:ext uri="{BB962C8B-B14F-4D97-AF65-F5344CB8AC3E}">
        <p14:creationId xmlns:p14="http://schemas.microsoft.com/office/powerpoint/2010/main" val="2343498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E447CE-05C0-6819-3DE6-FDD4C6B29E0C}"/>
              </a:ext>
            </a:extLst>
          </p:cNvPr>
          <p:cNvSpPr>
            <a:spLocks noGrp="1"/>
          </p:cNvSpPr>
          <p:nvPr>
            <p:ph type="title"/>
          </p:nvPr>
        </p:nvSpPr>
        <p:spPr>
          <a:xfrm>
            <a:off x="838200" y="365125"/>
            <a:ext cx="10515600" cy="1325563"/>
          </a:xfrm>
        </p:spPr>
        <p:txBody>
          <a:bodyPr>
            <a:normAutofit/>
          </a:bodyPr>
          <a:lstStyle/>
          <a:p>
            <a:r>
              <a:rPr lang="en-US" sz="3600" b="1" i="0" dirty="0">
                <a:effectLst/>
                <a:latin typeface="+mn-lt"/>
              </a:rPr>
              <a:t>What is a PESTEL Analysis?</a:t>
            </a:r>
            <a:br>
              <a:rPr lang="en-US" sz="4200" b="1" i="0" dirty="0">
                <a:effectLst/>
                <a:latin typeface="Open Sans" panose="020B0606030504020204" pitchFamily="34" charset="0"/>
              </a:rPr>
            </a:br>
            <a:endParaRPr lang="en-US" sz="4200" dirty="0"/>
          </a:p>
        </p:txBody>
      </p:sp>
      <p:sp>
        <p:nvSpPr>
          <p:cNvPr id="26"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0D66294-E054-3080-9878-83FD9C0E2C9C}"/>
              </a:ext>
            </a:extLst>
          </p:cNvPr>
          <p:cNvSpPr>
            <a:spLocks noGrp="1"/>
          </p:cNvSpPr>
          <p:nvPr>
            <p:ph idx="1"/>
          </p:nvPr>
        </p:nvSpPr>
        <p:spPr>
          <a:xfrm>
            <a:off x="838200" y="1929384"/>
            <a:ext cx="10515600" cy="4251960"/>
          </a:xfrm>
        </p:spPr>
        <p:txBody>
          <a:bodyPr>
            <a:normAutofit/>
          </a:bodyPr>
          <a:lstStyle/>
          <a:p>
            <a:pPr marL="0" indent="0" algn="just">
              <a:buNone/>
            </a:pPr>
            <a:r>
              <a:rPr lang="en-US" sz="2400" b="0" i="0" dirty="0">
                <a:effectLst/>
              </a:rPr>
              <a:t>A PESTEL analysis is a strategic framework commonly used to evaluate the business environment in which a firm operates.</a:t>
            </a:r>
          </a:p>
          <a:p>
            <a:pPr marL="0" indent="0" algn="just">
              <a:buNone/>
            </a:pPr>
            <a:endParaRPr lang="en-US" sz="2200" dirty="0"/>
          </a:p>
          <a:p>
            <a:pPr marL="0" indent="0" algn="just">
              <a:buNone/>
            </a:pPr>
            <a:r>
              <a:rPr lang="en-US" sz="2400" dirty="0"/>
              <a:t>PESTEL analysis</a:t>
            </a:r>
            <a:r>
              <a:rPr lang="en-US" sz="2400" b="0" i="0" dirty="0">
                <a:effectLst/>
              </a:rPr>
              <a:t> examines the Political, Economic, Social, Technological, Environmental, and Legal factors in the external environment </a:t>
            </a:r>
            <a:r>
              <a:rPr lang="en-US" sz="2400" dirty="0"/>
              <a:t>that can affect an organization (KARA, 2018 and Kolter, P and Armstrong, G 2018). </a:t>
            </a:r>
          </a:p>
          <a:p>
            <a:pPr marL="0" indent="0">
              <a:buNone/>
            </a:pPr>
            <a:endParaRPr lang="en-US" sz="2200" b="0" i="0" dirty="0">
              <a:effectLst/>
            </a:endParaRPr>
          </a:p>
          <a:p>
            <a:pPr marL="0" indent="0">
              <a:buNone/>
            </a:pPr>
            <a:endParaRPr lang="en-US" sz="2200" dirty="0"/>
          </a:p>
          <a:p>
            <a:pPr marL="0" indent="0">
              <a:buNone/>
            </a:pPr>
            <a:endParaRPr lang="en-US" sz="2200" dirty="0"/>
          </a:p>
        </p:txBody>
      </p:sp>
      <p:sp>
        <p:nvSpPr>
          <p:cNvPr id="4" name="Slide Number Placeholder 3">
            <a:extLst>
              <a:ext uri="{FF2B5EF4-FFF2-40B4-BE49-F238E27FC236}">
                <a16:creationId xmlns:a16="http://schemas.microsoft.com/office/drawing/2014/main" id="{1C7F69E4-1494-BD49-0F64-093571827C39}"/>
              </a:ext>
            </a:extLst>
          </p:cNvPr>
          <p:cNvSpPr>
            <a:spLocks noGrp="1"/>
          </p:cNvSpPr>
          <p:nvPr>
            <p:ph type="sldNum" sz="quarter" idx="12"/>
          </p:nvPr>
        </p:nvSpPr>
        <p:spPr>
          <a:xfrm>
            <a:off x="8610600" y="6356350"/>
            <a:ext cx="2743200" cy="365125"/>
          </a:xfrm>
        </p:spPr>
        <p:txBody>
          <a:bodyPr>
            <a:normAutofit/>
          </a:bodyPr>
          <a:lstStyle/>
          <a:p>
            <a:pPr>
              <a:spcAft>
                <a:spcPts val="600"/>
              </a:spcAft>
            </a:pPr>
            <a:fld id="{928AD447-D8FF-4F0E-A4DF-A2AB42BB2BB2}" type="slidenum">
              <a:rPr lang="en-US" b="1" smtClean="0"/>
              <a:pPr>
                <a:spcAft>
                  <a:spcPts val="600"/>
                </a:spcAft>
              </a:pPr>
              <a:t>3</a:t>
            </a:fld>
            <a:endParaRPr lang="en-US" b="1"/>
          </a:p>
        </p:txBody>
      </p:sp>
    </p:spTree>
    <p:extLst>
      <p:ext uri="{BB962C8B-B14F-4D97-AF65-F5344CB8AC3E}">
        <p14:creationId xmlns:p14="http://schemas.microsoft.com/office/powerpoint/2010/main" val="399043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B02E9A-0DDB-358B-15DA-F2501147EC98}"/>
              </a:ext>
            </a:extLst>
          </p:cNvPr>
          <p:cNvSpPr>
            <a:spLocks noGrp="1"/>
          </p:cNvSpPr>
          <p:nvPr>
            <p:ph type="title"/>
          </p:nvPr>
        </p:nvSpPr>
        <p:spPr>
          <a:xfrm>
            <a:off x="838200" y="365125"/>
            <a:ext cx="10515600" cy="1325563"/>
          </a:xfrm>
        </p:spPr>
        <p:txBody>
          <a:bodyPr>
            <a:normAutofit/>
          </a:bodyPr>
          <a:lstStyle/>
          <a:p>
            <a:r>
              <a:rPr lang="en-US" sz="3600" b="1" dirty="0">
                <a:latin typeface="+mn-lt"/>
              </a:rPr>
              <a:t>Application of PESTLE Analysis</a:t>
            </a:r>
          </a:p>
        </p:txBody>
      </p:sp>
      <p:sp>
        <p:nvSpPr>
          <p:cNvPr id="3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24F1591-7BE3-4B19-BEC5-96ADD1B8FB45}"/>
              </a:ext>
            </a:extLst>
          </p:cNvPr>
          <p:cNvSpPr>
            <a:spLocks noGrp="1"/>
          </p:cNvSpPr>
          <p:nvPr>
            <p:ph idx="1"/>
          </p:nvPr>
        </p:nvSpPr>
        <p:spPr>
          <a:xfrm>
            <a:off x="838200" y="1929384"/>
            <a:ext cx="10515600" cy="4251960"/>
          </a:xfrm>
        </p:spPr>
        <p:txBody>
          <a:bodyPr>
            <a:normAutofit/>
          </a:bodyPr>
          <a:lstStyle/>
          <a:p>
            <a:pPr marL="0" indent="0">
              <a:buNone/>
            </a:pPr>
            <a:endParaRPr lang="en-US" sz="2200" b="0" i="0" dirty="0">
              <a:effectLst/>
            </a:endParaRPr>
          </a:p>
          <a:p>
            <a:pPr marL="0" indent="0">
              <a:buNone/>
            </a:pPr>
            <a:endParaRPr lang="en-US" sz="2400" b="0" i="0" dirty="0">
              <a:effectLst/>
            </a:endParaRPr>
          </a:p>
          <a:p>
            <a:pPr marL="0" indent="0" algn="just">
              <a:buNone/>
            </a:pPr>
            <a:r>
              <a:rPr lang="en-US" sz="2400" b="0" i="0" dirty="0">
                <a:effectLst/>
              </a:rPr>
              <a:t>PESTLE analysis is used by an organization to identify opportunities and threats in the external environment. By analyzing these factors, organizations can develop strategies that align with the external environment</a:t>
            </a:r>
            <a:r>
              <a:rPr lang="en-US" sz="2200" dirty="0"/>
              <a:t> </a:t>
            </a:r>
            <a:r>
              <a:rPr lang="en-US" sz="2400" dirty="0"/>
              <a:t>(KARA, 2018 and Kolter, P and Armstrong, G 2018). </a:t>
            </a:r>
            <a:endParaRPr lang="en-US" sz="2000" dirty="0"/>
          </a:p>
          <a:p>
            <a:pPr marL="0" indent="0">
              <a:buNone/>
            </a:pPr>
            <a:endParaRPr lang="en-US" sz="2200" dirty="0"/>
          </a:p>
        </p:txBody>
      </p:sp>
      <p:sp>
        <p:nvSpPr>
          <p:cNvPr id="4" name="Slide Number Placeholder 3">
            <a:extLst>
              <a:ext uri="{FF2B5EF4-FFF2-40B4-BE49-F238E27FC236}">
                <a16:creationId xmlns:a16="http://schemas.microsoft.com/office/drawing/2014/main" id="{F0EAE226-F75C-ABBE-4159-B4EAE3D2E8B7}"/>
              </a:ext>
            </a:extLst>
          </p:cNvPr>
          <p:cNvSpPr>
            <a:spLocks noGrp="1"/>
          </p:cNvSpPr>
          <p:nvPr>
            <p:ph type="sldNum" sz="quarter" idx="12"/>
          </p:nvPr>
        </p:nvSpPr>
        <p:spPr>
          <a:xfrm>
            <a:off x="8610600" y="6356350"/>
            <a:ext cx="2743200" cy="365125"/>
          </a:xfrm>
        </p:spPr>
        <p:txBody>
          <a:bodyPr>
            <a:noAutofit/>
          </a:bodyPr>
          <a:lstStyle/>
          <a:p>
            <a:pPr>
              <a:spcAft>
                <a:spcPts val="600"/>
              </a:spcAft>
            </a:pPr>
            <a:fld id="{928AD447-D8FF-4F0E-A4DF-A2AB42BB2BB2}" type="slidenum">
              <a:rPr lang="en-US" sz="2000" b="1" smtClean="0">
                <a:solidFill>
                  <a:schemeClr val="tx1"/>
                </a:solidFill>
              </a:rPr>
              <a:pPr>
                <a:spcAft>
                  <a:spcPts val="600"/>
                </a:spcAft>
              </a:pPr>
              <a:t>4</a:t>
            </a:fld>
            <a:endParaRPr lang="en-US" sz="2000" b="1" dirty="0">
              <a:solidFill>
                <a:schemeClr val="tx1"/>
              </a:solidFill>
            </a:endParaRPr>
          </a:p>
        </p:txBody>
      </p:sp>
    </p:spTree>
    <p:extLst>
      <p:ext uri="{BB962C8B-B14F-4D97-AF65-F5344CB8AC3E}">
        <p14:creationId xmlns:p14="http://schemas.microsoft.com/office/powerpoint/2010/main" val="934743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31BAD53-4E89-4F62-BBB7-26359763E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62756DA2-40EB-4C6F-B962-5822FFB54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DE34499-D6FD-E639-3FB9-0E9A27B7E343}"/>
              </a:ext>
            </a:extLst>
          </p:cNvPr>
          <p:cNvSpPr>
            <a:spLocks noGrp="1"/>
          </p:cNvSpPr>
          <p:nvPr>
            <p:ph type="ctrTitle"/>
          </p:nvPr>
        </p:nvSpPr>
        <p:spPr>
          <a:xfrm>
            <a:off x="838200" y="609600"/>
            <a:ext cx="3739341" cy="1330839"/>
          </a:xfrm>
        </p:spPr>
        <p:txBody>
          <a:bodyPr vert="horz" lIns="91440" tIns="45720" rIns="91440" bIns="45720" rtlCol="0" anchor="ctr">
            <a:normAutofit/>
          </a:bodyPr>
          <a:lstStyle/>
          <a:p>
            <a:pPr marL="228600" marR="0" lvl="0" indent="-228600" algn="l" fontAlgn="auto">
              <a:spcAft>
                <a:spcPts val="0"/>
              </a:spcAft>
              <a:tabLst/>
              <a:defRPr/>
            </a:pPr>
            <a:r>
              <a:rPr lang="en-US" sz="3600" b="1" kern="1200" dirty="0">
                <a:solidFill>
                  <a:srgbClr val="C00000"/>
                </a:solidFill>
                <a:latin typeface="+mn-lt"/>
                <a:ea typeface="+mj-ea"/>
                <a:cs typeface="+mj-cs"/>
              </a:rPr>
              <a:t>PESTEL Analysis</a:t>
            </a:r>
          </a:p>
        </p:txBody>
      </p:sp>
      <p:sp>
        <p:nvSpPr>
          <p:cNvPr id="3" name="Subtitle 2">
            <a:extLst>
              <a:ext uri="{FF2B5EF4-FFF2-40B4-BE49-F238E27FC236}">
                <a16:creationId xmlns:a16="http://schemas.microsoft.com/office/drawing/2014/main" id="{9B394974-E495-FA36-A40A-778597457694}"/>
              </a:ext>
            </a:extLst>
          </p:cNvPr>
          <p:cNvSpPr>
            <a:spLocks noGrp="1"/>
          </p:cNvSpPr>
          <p:nvPr>
            <p:ph type="subTitle" idx="1"/>
          </p:nvPr>
        </p:nvSpPr>
        <p:spPr>
          <a:xfrm>
            <a:off x="393896" y="2194102"/>
            <a:ext cx="3895472" cy="3908586"/>
          </a:xfrm>
        </p:spPr>
        <p:txBody>
          <a:bodyPr vert="horz" lIns="91440" tIns="45720" rIns="91440" bIns="45720" rtlCol="0">
            <a:normAutofit/>
          </a:bodyPr>
          <a:lstStyle/>
          <a:p>
            <a:pPr algn="l"/>
            <a:r>
              <a:rPr lang="en-US" b="1" i="0" dirty="0">
                <a:effectLst/>
              </a:rPr>
              <a:t>A PESTEL analysis is an acronym for</a:t>
            </a:r>
          </a:p>
          <a:p>
            <a:pPr indent="-228600" algn="l">
              <a:buFont typeface="Arial" panose="020B0604020202020204" pitchFamily="34" charset="0"/>
              <a:buChar char="•"/>
            </a:pPr>
            <a:endParaRPr lang="en-US" sz="2000" dirty="0"/>
          </a:p>
          <a:p>
            <a:pPr indent="-228600" algn="l">
              <a:buFont typeface="Arial" panose="020B0604020202020204" pitchFamily="34" charset="0"/>
              <a:buChar char="•"/>
            </a:pPr>
            <a:r>
              <a:rPr lang="en-US" b="1" dirty="0"/>
              <a:t>P    Political Factors                                          </a:t>
            </a:r>
          </a:p>
          <a:p>
            <a:pPr indent="-228600" algn="l">
              <a:buFont typeface="Arial" panose="020B0604020202020204" pitchFamily="34" charset="0"/>
              <a:buChar char="•"/>
            </a:pPr>
            <a:r>
              <a:rPr lang="en-US" b="1" dirty="0"/>
              <a:t>E    Economic Factors</a:t>
            </a:r>
          </a:p>
          <a:p>
            <a:pPr indent="-228600" algn="l">
              <a:buFont typeface="Arial" panose="020B0604020202020204" pitchFamily="34" charset="0"/>
              <a:buChar char="•"/>
            </a:pPr>
            <a:r>
              <a:rPr lang="en-US" b="1" dirty="0"/>
              <a:t>S    Social Factors</a:t>
            </a:r>
          </a:p>
          <a:p>
            <a:pPr indent="-228600" algn="l">
              <a:buFont typeface="Arial" panose="020B0604020202020204" pitchFamily="34" charset="0"/>
              <a:buChar char="•"/>
            </a:pPr>
            <a:r>
              <a:rPr lang="en-US" b="1" dirty="0"/>
              <a:t>T    Technological Factors</a:t>
            </a:r>
          </a:p>
          <a:p>
            <a:pPr indent="-228600" algn="l">
              <a:buFont typeface="Arial" panose="020B0604020202020204" pitchFamily="34" charset="0"/>
              <a:buChar char="•"/>
            </a:pPr>
            <a:r>
              <a:rPr lang="en-US" b="1" dirty="0"/>
              <a:t>E    Environmental Factors</a:t>
            </a:r>
          </a:p>
          <a:p>
            <a:pPr indent="-228600" algn="l">
              <a:buFont typeface="Arial" panose="020B0604020202020204" pitchFamily="34" charset="0"/>
              <a:buChar char="•"/>
            </a:pPr>
            <a:r>
              <a:rPr lang="en-US" b="1" dirty="0"/>
              <a:t>L    Legal Factors </a:t>
            </a:r>
          </a:p>
          <a:p>
            <a:pPr indent="-228600" algn="l">
              <a:buFont typeface="Arial" panose="020B0604020202020204" pitchFamily="34" charset="0"/>
              <a:buChar char="•"/>
            </a:pPr>
            <a:endParaRPr lang="en-US" sz="2000" b="1" dirty="0"/>
          </a:p>
        </p:txBody>
      </p:sp>
      <p:pic>
        <p:nvPicPr>
          <p:cNvPr id="5" name="Picture 4" descr="A diagram of pestle analysis">
            <a:extLst>
              <a:ext uri="{FF2B5EF4-FFF2-40B4-BE49-F238E27FC236}">
                <a16:creationId xmlns:a16="http://schemas.microsoft.com/office/drawing/2014/main" id="{C125792B-B5AF-46BD-9B5A-E09C657A3AA2}"/>
              </a:ext>
            </a:extLst>
          </p:cNvPr>
          <p:cNvPicPr>
            <a:picLocks noChangeAspect="1"/>
          </p:cNvPicPr>
          <p:nvPr/>
        </p:nvPicPr>
        <p:blipFill rotWithShape="1">
          <a:blip r:embed="rId2">
            <a:extLst>
              <a:ext uri="{28A0092B-C50C-407E-A947-70E740481C1C}">
                <a14:useLocalDpi xmlns:a14="http://schemas.microsoft.com/office/drawing/2010/main" val="0"/>
              </a:ext>
            </a:extLst>
          </a:blip>
          <a:srcRect t="253" b="1480"/>
          <a:stretch/>
        </p:blipFill>
        <p:spPr>
          <a:xfrm>
            <a:off x="5415741" y="888642"/>
            <a:ext cx="6155141" cy="5080716"/>
          </a:xfrm>
          <a:prstGeom prst="rect">
            <a:avLst/>
          </a:prstGeom>
        </p:spPr>
      </p:pic>
      <p:sp>
        <p:nvSpPr>
          <p:cNvPr id="4" name="Slide Number Placeholder 3">
            <a:extLst>
              <a:ext uri="{FF2B5EF4-FFF2-40B4-BE49-F238E27FC236}">
                <a16:creationId xmlns:a16="http://schemas.microsoft.com/office/drawing/2014/main" id="{199B884D-890C-7D54-89F5-7F4B80FE99E3}"/>
              </a:ext>
            </a:extLst>
          </p:cNvPr>
          <p:cNvSpPr>
            <a:spLocks noGrp="1"/>
          </p:cNvSpPr>
          <p:nvPr>
            <p:ph type="sldNum" sz="quarter" idx="12"/>
          </p:nvPr>
        </p:nvSpPr>
        <p:spPr>
          <a:xfrm>
            <a:off x="8610600" y="6356350"/>
            <a:ext cx="2743200" cy="365125"/>
          </a:xfrm>
        </p:spPr>
        <p:txBody>
          <a:bodyPr vert="horz" lIns="91440" tIns="45720" rIns="91440" bIns="45720" rtlCol="0" anchor="ctr">
            <a:noAutofit/>
          </a:bodyPr>
          <a:lstStyle/>
          <a:p>
            <a:pPr>
              <a:spcAft>
                <a:spcPts val="600"/>
              </a:spcAft>
              <a:defRPr/>
            </a:pPr>
            <a:fld id="{928AD447-D8FF-4F0E-A4DF-A2AB42BB2BB2}" type="slidenum">
              <a:rPr lang="en-US" sz="2000" b="1">
                <a:solidFill>
                  <a:schemeClr val="tx1"/>
                </a:solidFill>
              </a:rPr>
              <a:pPr>
                <a:spcAft>
                  <a:spcPts val="600"/>
                </a:spcAft>
                <a:defRPr/>
              </a:pPr>
              <a:t>5</a:t>
            </a:fld>
            <a:endParaRPr lang="en-US" sz="2000" b="1" dirty="0">
              <a:solidFill>
                <a:schemeClr val="tx1"/>
              </a:solidFill>
            </a:endParaRPr>
          </a:p>
        </p:txBody>
      </p:sp>
    </p:spTree>
    <p:extLst>
      <p:ext uri="{BB962C8B-B14F-4D97-AF65-F5344CB8AC3E}">
        <p14:creationId xmlns:p14="http://schemas.microsoft.com/office/powerpoint/2010/main" val="1613202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50021A-2C75-03DB-5BA0-0A287883AA04}"/>
              </a:ext>
            </a:extLst>
          </p:cNvPr>
          <p:cNvSpPr>
            <a:spLocks noGrp="1"/>
          </p:cNvSpPr>
          <p:nvPr>
            <p:ph type="title"/>
          </p:nvPr>
        </p:nvSpPr>
        <p:spPr>
          <a:xfrm>
            <a:off x="838200" y="365125"/>
            <a:ext cx="10515600" cy="1325563"/>
          </a:xfrm>
        </p:spPr>
        <p:txBody>
          <a:bodyPr>
            <a:normAutofit/>
          </a:bodyPr>
          <a:lstStyle/>
          <a:p>
            <a:r>
              <a:rPr lang="en-US" sz="3600" b="1" dirty="0">
                <a:latin typeface="+mn-lt"/>
              </a:rPr>
              <a:t>Political Factors </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B3ED0B3-6937-C403-A996-15169BAA5EC0}"/>
              </a:ext>
            </a:extLst>
          </p:cNvPr>
          <p:cNvSpPr>
            <a:spLocks noGrp="1"/>
          </p:cNvSpPr>
          <p:nvPr>
            <p:ph idx="1"/>
          </p:nvPr>
        </p:nvSpPr>
        <p:spPr>
          <a:xfrm>
            <a:off x="838200" y="1929383"/>
            <a:ext cx="10515600" cy="4563491"/>
          </a:xfrm>
        </p:spPr>
        <p:txBody>
          <a:bodyPr>
            <a:normAutofit fontScale="92500" lnSpcReduction="10000"/>
          </a:bodyPr>
          <a:lstStyle/>
          <a:p>
            <a:pPr marL="0" indent="0" algn="just">
              <a:buNone/>
            </a:pPr>
            <a:r>
              <a:rPr lang="en-US" sz="2600" b="0" i="0" dirty="0">
                <a:effectLst/>
              </a:rPr>
              <a:t>These determine the extent to which government and government policy may impact on an organization or a specific industry. This would include political policy and stability as well as trade, fiscal and taxation policies too (</a:t>
            </a:r>
            <a:r>
              <a:rPr lang="en-US" sz="2600" dirty="0"/>
              <a:t>Corporate Finance Institute 2023). </a:t>
            </a:r>
            <a:r>
              <a:rPr lang="en-US" sz="2600" b="0" i="0" dirty="0">
                <a:effectLst/>
              </a:rPr>
              <a:t>They include.</a:t>
            </a:r>
          </a:p>
          <a:p>
            <a:pPr marL="0" indent="0" algn="just">
              <a:buNone/>
            </a:pPr>
            <a:endParaRPr lang="en-US" sz="2400" b="0" i="0" dirty="0">
              <a:effectLst/>
            </a:endParaRPr>
          </a:p>
          <a:p>
            <a:pPr algn="just">
              <a:buFont typeface="Wingdings" panose="05000000000000000000" pitchFamily="2" charset="2"/>
              <a:buChar char="v"/>
            </a:pPr>
            <a:r>
              <a:rPr lang="en-US" sz="2600" i="0" dirty="0">
                <a:effectLst/>
              </a:rPr>
              <a:t>Corporate taxation</a:t>
            </a:r>
          </a:p>
          <a:p>
            <a:pPr algn="just">
              <a:buFont typeface="Wingdings" panose="05000000000000000000" pitchFamily="2" charset="2"/>
              <a:buChar char="v"/>
            </a:pPr>
            <a:r>
              <a:rPr lang="en-US" sz="2600" i="0" dirty="0">
                <a:effectLst/>
              </a:rPr>
              <a:t>Other fiscal policy initiatives</a:t>
            </a:r>
          </a:p>
          <a:p>
            <a:pPr algn="just">
              <a:buFont typeface="Wingdings" panose="05000000000000000000" pitchFamily="2" charset="2"/>
              <a:buChar char="v"/>
            </a:pPr>
            <a:r>
              <a:rPr lang="en-US" sz="2600" i="0" dirty="0">
                <a:effectLst/>
              </a:rPr>
              <a:t>Free trade disputes</a:t>
            </a:r>
          </a:p>
          <a:p>
            <a:pPr algn="just">
              <a:buFont typeface="Wingdings" panose="05000000000000000000" pitchFamily="2" charset="2"/>
              <a:buChar char="v"/>
            </a:pPr>
            <a:endParaRPr lang="en-US" sz="2200" dirty="0"/>
          </a:p>
          <a:p>
            <a:pPr marL="0" indent="0" algn="just">
              <a:buNone/>
            </a:pPr>
            <a:r>
              <a:rPr lang="en-US" sz="2600" b="0" i="0" dirty="0">
                <a:effectLst/>
              </a:rPr>
              <a:t>Example: A multinational company closes several facilities in a higher tax jurisdiction in order to relocate operations somewhere with lower tax rates and/or greater state funding and grant opportunities.</a:t>
            </a:r>
          </a:p>
          <a:p>
            <a:pPr marL="0" indent="0">
              <a:buNone/>
            </a:pPr>
            <a:endParaRPr lang="en-US" sz="2200" b="0" i="0" dirty="0">
              <a:effectLst/>
            </a:endParaRPr>
          </a:p>
          <a:p>
            <a:pPr marL="0" indent="0">
              <a:buNone/>
            </a:pPr>
            <a:endParaRPr lang="en-US" sz="2200" dirty="0"/>
          </a:p>
          <a:p>
            <a:pPr marL="0" indent="0">
              <a:buNone/>
            </a:pPr>
            <a:endParaRPr lang="en-US" sz="2200" dirty="0"/>
          </a:p>
        </p:txBody>
      </p:sp>
      <p:sp>
        <p:nvSpPr>
          <p:cNvPr id="4" name="Slide Number Placeholder 3">
            <a:extLst>
              <a:ext uri="{FF2B5EF4-FFF2-40B4-BE49-F238E27FC236}">
                <a16:creationId xmlns:a16="http://schemas.microsoft.com/office/drawing/2014/main" id="{F81FB22F-4275-0BF2-DC46-79A5F8E93715}"/>
              </a:ext>
            </a:extLst>
          </p:cNvPr>
          <p:cNvSpPr>
            <a:spLocks noGrp="1"/>
          </p:cNvSpPr>
          <p:nvPr>
            <p:ph type="sldNum" sz="quarter" idx="12"/>
          </p:nvPr>
        </p:nvSpPr>
        <p:spPr>
          <a:xfrm>
            <a:off x="8610600" y="6356350"/>
            <a:ext cx="2743200" cy="365125"/>
          </a:xfrm>
        </p:spPr>
        <p:txBody>
          <a:bodyPr>
            <a:noAutofit/>
          </a:bodyPr>
          <a:lstStyle/>
          <a:p>
            <a:pPr>
              <a:spcAft>
                <a:spcPts val="600"/>
              </a:spcAft>
            </a:pPr>
            <a:fld id="{928AD447-D8FF-4F0E-A4DF-A2AB42BB2BB2}" type="slidenum">
              <a:rPr lang="en-US" sz="2000" b="1" smtClean="0">
                <a:solidFill>
                  <a:schemeClr val="tx1"/>
                </a:solidFill>
              </a:rPr>
              <a:pPr>
                <a:spcAft>
                  <a:spcPts val="600"/>
                </a:spcAft>
              </a:pPr>
              <a:t>6</a:t>
            </a:fld>
            <a:endParaRPr lang="en-US" sz="2000" b="1" dirty="0">
              <a:solidFill>
                <a:schemeClr val="tx1"/>
              </a:solidFill>
            </a:endParaRPr>
          </a:p>
        </p:txBody>
      </p:sp>
    </p:spTree>
    <p:extLst>
      <p:ext uri="{BB962C8B-B14F-4D97-AF65-F5344CB8AC3E}">
        <p14:creationId xmlns:p14="http://schemas.microsoft.com/office/powerpoint/2010/main" val="945233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57062D-4BE2-6B84-BC9E-688549761684}"/>
              </a:ext>
            </a:extLst>
          </p:cNvPr>
          <p:cNvSpPr>
            <a:spLocks noGrp="1"/>
          </p:cNvSpPr>
          <p:nvPr>
            <p:ph type="title"/>
          </p:nvPr>
        </p:nvSpPr>
        <p:spPr>
          <a:xfrm>
            <a:off x="838200" y="346837"/>
            <a:ext cx="10515600" cy="1075011"/>
          </a:xfrm>
        </p:spPr>
        <p:txBody>
          <a:bodyPr>
            <a:normAutofit fontScale="90000"/>
          </a:bodyPr>
          <a:lstStyle/>
          <a:p>
            <a:r>
              <a:rPr lang="en-US" sz="4000" b="1" i="0" dirty="0">
                <a:effectLst/>
                <a:latin typeface="+mn-lt"/>
              </a:rPr>
              <a:t>Economic Factors</a:t>
            </a:r>
            <a:br>
              <a:rPr lang="en-US" sz="4200" b="1" i="0" dirty="0">
                <a:effectLst/>
                <a:latin typeface="var(--h3_typography-font-family)"/>
              </a:rPr>
            </a:br>
            <a:endParaRPr lang="en-US" sz="4200" dirty="0"/>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846FF14-B03A-6D97-3593-4635CF97A3C7}"/>
              </a:ext>
            </a:extLst>
          </p:cNvPr>
          <p:cNvSpPr>
            <a:spLocks noGrp="1"/>
          </p:cNvSpPr>
          <p:nvPr>
            <p:ph idx="1"/>
          </p:nvPr>
        </p:nvSpPr>
        <p:spPr>
          <a:xfrm>
            <a:off x="838200" y="2006050"/>
            <a:ext cx="9856304" cy="4505113"/>
          </a:xfrm>
        </p:spPr>
        <p:txBody>
          <a:bodyPr>
            <a:normAutofit fontScale="25000" lnSpcReduction="20000"/>
          </a:bodyPr>
          <a:lstStyle/>
          <a:p>
            <a:pPr marL="0" indent="0" algn="just">
              <a:buNone/>
            </a:pPr>
            <a:r>
              <a:rPr lang="en-US" sz="9600" b="0" i="0" dirty="0">
                <a:effectLst/>
              </a:rPr>
              <a:t>An economic factor has a direct impact on the economy and its performance, which in turn directly impacts on the organization and its profitability </a:t>
            </a:r>
            <a:r>
              <a:rPr lang="en-US" sz="9600" dirty="0"/>
              <a:t>(Kolter, P and Armstrong, G 2018).</a:t>
            </a:r>
            <a:r>
              <a:rPr lang="en-US" sz="9600" b="0" i="0" dirty="0">
                <a:effectLst/>
              </a:rPr>
              <a:t> Economic factors include.</a:t>
            </a:r>
          </a:p>
          <a:p>
            <a:pPr marL="0" indent="0" algn="just">
              <a:buNone/>
            </a:pPr>
            <a:endParaRPr lang="en-US" sz="9600" b="0" i="0" dirty="0">
              <a:effectLst/>
            </a:endParaRPr>
          </a:p>
          <a:p>
            <a:pPr algn="just">
              <a:buFont typeface="Wingdings" panose="05000000000000000000" pitchFamily="2" charset="2"/>
              <a:buChar char="v"/>
            </a:pPr>
            <a:r>
              <a:rPr lang="en-US" sz="9600" dirty="0"/>
              <a:t>Interest rates</a:t>
            </a:r>
          </a:p>
          <a:p>
            <a:pPr algn="just">
              <a:buFont typeface="Wingdings" panose="05000000000000000000" pitchFamily="2" charset="2"/>
              <a:buChar char="v"/>
            </a:pPr>
            <a:r>
              <a:rPr lang="en-US" sz="9600" dirty="0"/>
              <a:t>“Business cycles and differential economic growth rates around the world”</a:t>
            </a:r>
          </a:p>
          <a:p>
            <a:pPr algn="just">
              <a:buFont typeface="Wingdings" panose="05000000000000000000" pitchFamily="2" charset="2"/>
              <a:buChar char="v"/>
            </a:pPr>
            <a:r>
              <a:rPr lang="en-US" sz="9600" dirty="0"/>
              <a:t>Inflation</a:t>
            </a:r>
          </a:p>
          <a:p>
            <a:pPr algn="just">
              <a:buFont typeface="Wingdings" panose="05000000000000000000" pitchFamily="2" charset="2"/>
              <a:buChar char="v"/>
            </a:pPr>
            <a:r>
              <a:rPr lang="en-US" sz="9600" dirty="0"/>
              <a:t>Exchange rate</a:t>
            </a:r>
          </a:p>
          <a:p>
            <a:pPr algn="just">
              <a:buFont typeface="Wingdings" panose="05000000000000000000" pitchFamily="2" charset="2"/>
              <a:buChar char="v"/>
            </a:pPr>
            <a:r>
              <a:rPr lang="en-US" sz="9600" dirty="0"/>
              <a:t> </a:t>
            </a:r>
            <a:r>
              <a:rPr lang="en-US" sz="4400" dirty="0"/>
              <a:t> </a:t>
            </a:r>
            <a:r>
              <a:rPr lang="en-US" sz="9600" dirty="0"/>
              <a:t>Raw material costs</a:t>
            </a:r>
          </a:p>
          <a:p>
            <a:pPr marL="0" indent="0" algn="just">
              <a:buNone/>
            </a:pPr>
            <a:endParaRPr lang="en-US" sz="9600" dirty="0"/>
          </a:p>
          <a:p>
            <a:pPr marL="0" indent="0" algn="just">
              <a:buNone/>
            </a:pPr>
            <a:r>
              <a:rPr lang="en-US" sz="9600" dirty="0"/>
              <a:t>Example: Airlines are under the pressure to cope up with the increasing fuel prices. These factors made it difficult to generate profits.</a:t>
            </a:r>
          </a:p>
          <a:p>
            <a:pPr marL="0" indent="0">
              <a:buNone/>
            </a:pPr>
            <a:endParaRPr lang="en-US" sz="9600" b="0" i="0" dirty="0">
              <a:effectLst/>
            </a:endParaRPr>
          </a:p>
          <a:p>
            <a:pPr marL="0" indent="0">
              <a:buNone/>
            </a:pPr>
            <a:r>
              <a:rPr lang="en-US" sz="2600" b="0" i="0" dirty="0">
                <a:effectLst/>
              </a:rPr>
              <a:t> </a:t>
            </a:r>
          </a:p>
          <a:p>
            <a:pPr marL="0" indent="0">
              <a:buNone/>
            </a:pPr>
            <a:endParaRPr lang="en-US" sz="9600" dirty="0"/>
          </a:p>
          <a:p>
            <a:pPr>
              <a:buFont typeface="Wingdings" panose="05000000000000000000" pitchFamily="2" charset="2"/>
              <a:buChar char="v"/>
            </a:pPr>
            <a:endParaRPr lang="en-US" sz="9600" dirty="0"/>
          </a:p>
          <a:p>
            <a:pPr>
              <a:buFont typeface="Wingdings" panose="05000000000000000000" pitchFamily="2" charset="2"/>
              <a:buChar char="v"/>
            </a:pPr>
            <a:endParaRPr lang="en-US" sz="2400" dirty="0"/>
          </a:p>
          <a:p>
            <a:pPr marL="0" indent="0">
              <a:buNone/>
            </a:pPr>
            <a:endParaRPr lang="en-US" sz="2600" dirty="0"/>
          </a:p>
          <a:p>
            <a:pPr marL="0" indent="0">
              <a:buNone/>
            </a:pPr>
            <a:br>
              <a:rPr lang="en-US" sz="1500" dirty="0"/>
            </a:br>
            <a:endParaRPr lang="en-US" sz="1500" b="0" i="0" dirty="0">
              <a:effectLst/>
            </a:endParaRPr>
          </a:p>
          <a:p>
            <a:pPr marL="0" indent="0">
              <a:buNone/>
            </a:pPr>
            <a:br>
              <a:rPr lang="en-US" sz="1500" dirty="0"/>
            </a:br>
            <a:endParaRPr lang="en-US" sz="1500" dirty="0"/>
          </a:p>
        </p:txBody>
      </p:sp>
      <p:sp>
        <p:nvSpPr>
          <p:cNvPr id="4" name="Slide Number Placeholder 3">
            <a:extLst>
              <a:ext uri="{FF2B5EF4-FFF2-40B4-BE49-F238E27FC236}">
                <a16:creationId xmlns:a16="http://schemas.microsoft.com/office/drawing/2014/main" id="{1CFF666B-E7AB-DE2D-9524-AD8E73BD2F25}"/>
              </a:ext>
            </a:extLst>
          </p:cNvPr>
          <p:cNvSpPr>
            <a:spLocks noGrp="1"/>
          </p:cNvSpPr>
          <p:nvPr>
            <p:ph type="sldNum" sz="quarter" idx="12"/>
          </p:nvPr>
        </p:nvSpPr>
        <p:spPr>
          <a:xfrm>
            <a:off x="8610600" y="6356350"/>
            <a:ext cx="2743200" cy="365125"/>
          </a:xfrm>
        </p:spPr>
        <p:txBody>
          <a:bodyPr>
            <a:noAutofit/>
          </a:bodyPr>
          <a:lstStyle/>
          <a:p>
            <a:pPr>
              <a:spcAft>
                <a:spcPts val="600"/>
              </a:spcAft>
            </a:pPr>
            <a:fld id="{928AD447-D8FF-4F0E-A4DF-A2AB42BB2BB2}" type="slidenum">
              <a:rPr lang="en-US" sz="2000" b="1" smtClean="0">
                <a:solidFill>
                  <a:schemeClr val="tx1"/>
                </a:solidFill>
              </a:rPr>
              <a:pPr>
                <a:spcAft>
                  <a:spcPts val="600"/>
                </a:spcAft>
              </a:pPr>
              <a:t>7</a:t>
            </a:fld>
            <a:endParaRPr lang="en-US" sz="2000" b="1" dirty="0">
              <a:solidFill>
                <a:schemeClr val="tx1"/>
              </a:solidFill>
            </a:endParaRPr>
          </a:p>
        </p:txBody>
      </p:sp>
    </p:spTree>
    <p:extLst>
      <p:ext uri="{BB962C8B-B14F-4D97-AF65-F5344CB8AC3E}">
        <p14:creationId xmlns:p14="http://schemas.microsoft.com/office/powerpoint/2010/main" val="3058711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AF215E-5E7B-EC37-F441-E28D1A6237DD}"/>
              </a:ext>
            </a:extLst>
          </p:cNvPr>
          <p:cNvSpPr>
            <a:spLocks noGrp="1"/>
          </p:cNvSpPr>
          <p:nvPr>
            <p:ph type="title"/>
          </p:nvPr>
        </p:nvSpPr>
        <p:spPr>
          <a:xfrm>
            <a:off x="838200" y="365125"/>
            <a:ext cx="10515600" cy="1325563"/>
          </a:xfrm>
        </p:spPr>
        <p:txBody>
          <a:bodyPr>
            <a:normAutofit/>
          </a:bodyPr>
          <a:lstStyle/>
          <a:p>
            <a:r>
              <a:rPr lang="en-US" sz="3600" b="1" i="0" dirty="0">
                <a:effectLst/>
                <a:latin typeface="+mn-lt"/>
              </a:rPr>
              <a:t>Social Factors</a:t>
            </a:r>
            <a:br>
              <a:rPr lang="en-US" sz="4200" b="1" i="0" dirty="0">
                <a:effectLst/>
                <a:latin typeface="Open Sans" panose="020B0606030504020204" pitchFamily="34" charset="0"/>
              </a:rPr>
            </a:br>
            <a:endParaRPr lang="en-US" sz="4200" dirty="0"/>
          </a:p>
        </p:txBody>
      </p:sp>
      <p:sp>
        <p:nvSpPr>
          <p:cNvPr id="16"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219C725-9698-E4AC-6A6B-7FE1F4F557C1}"/>
              </a:ext>
            </a:extLst>
          </p:cNvPr>
          <p:cNvSpPr>
            <a:spLocks noGrp="1"/>
          </p:cNvSpPr>
          <p:nvPr>
            <p:ph idx="1"/>
          </p:nvPr>
        </p:nvSpPr>
        <p:spPr>
          <a:xfrm>
            <a:off x="838200" y="1929384"/>
            <a:ext cx="10515600" cy="4251960"/>
          </a:xfrm>
        </p:spPr>
        <p:txBody>
          <a:bodyPr>
            <a:normAutofit/>
          </a:bodyPr>
          <a:lstStyle/>
          <a:p>
            <a:pPr marL="0" indent="0" algn="just">
              <a:buNone/>
            </a:pPr>
            <a:r>
              <a:rPr lang="en-US" sz="2400" b="0" i="0" dirty="0">
                <a:effectLst/>
              </a:rPr>
              <a:t>This section focuses on the social environment and identifying emerging trends. This helps a marketer to further understand consumer needs and wants in a social setting </a:t>
            </a:r>
            <a:r>
              <a:rPr lang="en-US" sz="2400" dirty="0"/>
              <a:t>(Kolter, P and Armstrong, G 2018).</a:t>
            </a:r>
            <a:r>
              <a:rPr lang="en-US" sz="2400" b="0" i="0" dirty="0">
                <a:effectLst/>
              </a:rPr>
              <a:t> Social </a:t>
            </a:r>
            <a:r>
              <a:rPr lang="en-US" sz="2400" dirty="0"/>
              <a:t>f</a:t>
            </a:r>
            <a:r>
              <a:rPr lang="en-US" sz="2400" b="0" i="0" dirty="0">
                <a:effectLst/>
              </a:rPr>
              <a:t>actors include.</a:t>
            </a:r>
          </a:p>
          <a:p>
            <a:pPr algn="just">
              <a:buFont typeface="Wingdings" panose="05000000000000000000" pitchFamily="2" charset="2"/>
              <a:buChar char="v"/>
            </a:pPr>
            <a:r>
              <a:rPr lang="en-US" sz="2200" b="0" i="0" dirty="0">
                <a:effectLst/>
              </a:rPr>
              <a:t> </a:t>
            </a:r>
            <a:r>
              <a:rPr lang="en-US" sz="2400" dirty="0"/>
              <a:t>C</a:t>
            </a:r>
            <a:r>
              <a:rPr lang="en-US" sz="2400" b="0" i="0" dirty="0">
                <a:effectLst/>
              </a:rPr>
              <a:t>hanging family demographics</a:t>
            </a:r>
          </a:p>
          <a:p>
            <a:pPr algn="just">
              <a:buFont typeface="Wingdings" panose="05000000000000000000" pitchFamily="2" charset="2"/>
              <a:buChar char="v"/>
            </a:pPr>
            <a:r>
              <a:rPr lang="en-US" sz="2400" b="0" i="0" dirty="0">
                <a:effectLst/>
              </a:rPr>
              <a:t> </a:t>
            </a:r>
            <a:r>
              <a:rPr lang="en-US" sz="2400" dirty="0"/>
              <a:t>E</a:t>
            </a:r>
            <a:r>
              <a:rPr lang="en-US" sz="2400" b="0" i="0" dirty="0">
                <a:effectLst/>
              </a:rPr>
              <a:t>ducation levels</a:t>
            </a:r>
          </a:p>
          <a:p>
            <a:pPr algn="just">
              <a:buFont typeface="Wingdings" panose="05000000000000000000" pitchFamily="2" charset="2"/>
              <a:buChar char="v"/>
            </a:pPr>
            <a:r>
              <a:rPr lang="en-US" sz="2400" b="0" i="0" dirty="0">
                <a:effectLst/>
              </a:rPr>
              <a:t> </a:t>
            </a:r>
            <a:r>
              <a:rPr lang="en-US" sz="2400" dirty="0"/>
              <a:t>C</a:t>
            </a:r>
            <a:r>
              <a:rPr lang="en-US" sz="2400" b="0" i="0" dirty="0">
                <a:effectLst/>
              </a:rPr>
              <a:t>ultural trends</a:t>
            </a:r>
          </a:p>
          <a:p>
            <a:pPr algn="just">
              <a:buFont typeface="Wingdings" panose="05000000000000000000" pitchFamily="2" charset="2"/>
              <a:buChar char="v"/>
            </a:pPr>
            <a:r>
              <a:rPr lang="en-US" sz="2400" b="0" i="0" dirty="0">
                <a:effectLst/>
              </a:rPr>
              <a:t> </a:t>
            </a:r>
            <a:r>
              <a:rPr lang="en-US" sz="2400" i="0" dirty="0">
                <a:effectLst/>
              </a:rPr>
              <a:t>Consumer beliefs</a:t>
            </a:r>
          </a:p>
          <a:p>
            <a:pPr marL="0" indent="0" algn="just">
              <a:buNone/>
            </a:pPr>
            <a:r>
              <a:rPr lang="en-US" sz="2400" dirty="0"/>
              <a:t>Example: “There are a great number of elderlies in the society. Elderly tends to eat less which may have influence on the sales growth. They are unlikely to go shopping in supermarkets compared with the younger generation” (Rashid, 2023).</a:t>
            </a:r>
          </a:p>
        </p:txBody>
      </p:sp>
      <p:sp>
        <p:nvSpPr>
          <p:cNvPr id="4" name="Slide Number Placeholder 3">
            <a:extLst>
              <a:ext uri="{FF2B5EF4-FFF2-40B4-BE49-F238E27FC236}">
                <a16:creationId xmlns:a16="http://schemas.microsoft.com/office/drawing/2014/main" id="{07B14840-9637-ED3B-0E27-AC39A4E9ED6F}"/>
              </a:ext>
            </a:extLst>
          </p:cNvPr>
          <p:cNvSpPr>
            <a:spLocks noGrp="1"/>
          </p:cNvSpPr>
          <p:nvPr>
            <p:ph type="sldNum" sz="quarter" idx="12"/>
          </p:nvPr>
        </p:nvSpPr>
        <p:spPr>
          <a:xfrm>
            <a:off x="8610600" y="6356350"/>
            <a:ext cx="2743200" cy="365125"/>
          </a:xfrm>
        </p:spPr>
        <p:txBody>
          <a:bodyPr>
            <a:noAutofit/>
          </a:bodyPr>
          <a:lstStyle/>
          <a:p>
            <a:pPr>
              <a:spcAft>
                <a:spcPts val="600"/>
              </a:spcAft>
            </a:pPr>
            <a:fld id="{928AD447-D8FF-4F0E-A4DF-A2AB42BB2BB2}" type="slidenum">
              <a:rPr lang="en-US" sz="2000" b="1" smtClean="0">
                <a:solidFill>
                  <a:schemeClr val="tx1"/>
                </a:solidFill>
              </a:rPr>
              <a:pPr>
                <a:spcAft>
                  <a:spcPts val="600"/>
                </a:spcAft>
              </a:pPr>
              <a:t>8</a:t>
            </a:fld>
            <a:endParaRPr lang="en-US" sz="2000" b="1" dirty="0">
              <a:solidFill>
                <a:schemeClr val="tx1"/>
              </a:solidFill>
            </a:endParaRPr>
          </a:p>
        </p:txBody>
      </p:sp>
    </p:spTree>
    <p:extLst>
      <p:ext uri="{BB962C8B-B14F-4D97-AF65-F5344CB8AC3E}">
        <p14:creationId xmlns:p14="http://schemas.microsoft.com/office/powerpoint/2010/main" val="4270804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275A1F-3EA8-9A64-2491-F87DAA599BB2}"/>
              </a:ext>
            </a:extLst>
          </p:cNvPr>
          <p:cNvSpPr>
            <a:spLocks noGrp="1"/>
          </p:cNvSpPr>
          <p:nvPr>
            <p:ph type="title"/>
          </p:nvPr>
        </p:nvSpPr>
        <p:spPr>
          <a:xfrm>
            <a:off x="838200" y="365125"/>
            <a:ext cx="10515600" cy="1325563"/>
          </a:xfrm>
        </p:spPr>
        <p:txBody>
          <a:bodyPr>
            <a:normAutofit/>
          </a:bodyPr>
          <a:lstStyle/>
          <a:p>
            <a:r>
              <a:rPr lang="en-US" sz="3600" b="1" i="0" dirty="0">
                <a:effectLst/>
                <a:latin typeface="+mn-lt"/>
              </a:rPr>
              <a:t>Technological Factors</a:t>
            </a:r>
            <a:br>
              <a:rPr lang="en-US" sz="4200" b="1" i="0" dirty="0">
                <a:effectLst/>
                <a:latin typeface="var(--h3_typography-font-family)"/>
              </a:rPr>
            </a:br>
            <a:endParaRPr lang="en-US" sz="4200" dirty="0"/>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85867C-0178-D1BE-C8D7-A5B6DE2EE6C1}"/>
              </a:ext>
            </a:extLst>
          </p:cNvPr>
          <p:cNvSpPr>
            <a:spLocks noGrp="1"/>
          </p:cNvSpPr>
          <p:nvPr>
            <p:ph idx="1"/>
          </p:nvPr>
        </p:nvSpPr>
        <p:spPr>
          <a:xfrm>
            <a:off x="838200" y="1929384"/>
            <a:ext cx="10515600" cy="4251960"/>
          </a:xfrm>
        </p:spPr>
        <p:txBody>
          <a:bodyPr>
            <a:normAutofit lnSpcReduction="10000"/>
          </a:bodyPr>
          <a:lstStyle/>
          <a:p>
            <a:pPr marL="0" indent="0" algn="just">
              <a:buNone/>
            </a:pPr>
            <a:r>
              <a:rPr lang="en-US" sz="2400" b="0" i="0" dirty="0">
                <a:effectLst/>
              </a:rPr>
              <a:t>Technological factors focuses on the rate of technological innovation and development that may affect a market or industry </a:t>
            </a:r>
            <a:r>
              <a:rPr lang="en-US" sz="2400" dirty="0"/>
              <a:t>(Rashid, 2023). </a:t>
            </a:r>
            <a:r>
              <a:rPr lang="en-US" sz="2400" b="0" i="0" dirty="0">
                <a:effectLst/>
              </a:rPr>
              <a:t>Technological Factors include.</a:t>
            </a:r>
          </a:p>
          <a:p>
            <a:pPr marL="0" indent="0" algn="just">
              <a:buNone/>
            </a:pPr>
            <a:endParaRPr lang="en-US" sz="2200" dirty="0"/>
          </a:p>
          <a:p>
            <a:pPr algn="just">
              <a:buFont typeface="Wingdings" panose="05000000000000000000" pitchFamily="2" charset="2"/>
              <a:buChar char="v"/>
            </a:pPr>
            <a:r>
              <a:rPr lang="en-US" sz="2200" b="0" i="0" dirty="0">
                <a:effectLst/>
              </a:rPr>
              <a:t> </a:t>
            </a:r>
            <a:r>
              <a:rPr lang="en-US" sz="2400" b="0" i="0" dirty="0">
                <a:effectLst/>
              </a:rPr>
              <a:t>I</a:t>
            </a:r>
            <a:r>
              <a:rPr lang="en-US" sz="2400" dirty="0"/>
              <a:t>nternet</a:t>
            </a:r>
          </a:p>
          <a:p>
            <a:pPr algn="just">
              <a:buFont typeface="Wingdings" panose="05000000000000000000" pitchFamily="2" charset="2"/>
              <a:buChar char="v"/>
            </a:pPr>
            <a:r>
              <a:rPr lang="en-US" sz="2400" b="0" i="0" dirty="0">
                <a:effectLst/>
              </a:rPr>
              <a:t> </a:t>
            </a:r>
            <a:r>
              <a:rPr lang="en-US" sz="2400" dirty="0"/>
              <a:t>D</a:t>
            </a:r>
            <a:r>
              <a:rPr lang="en-US" sz="2400" b="0" i="0" dirty="0">
                <a:effectLst/>
              </a:rPr>
              <a:t>evelopments in Artificial Intelligence (AI)</a:t>
            </a:r>
          </a:p>
          <a:p>
            <a:pPr algn="just">
              <a:buFont typeface="Wingdings" panose="05000000000000000000" pitchFamily="2" charset="2"/>
              <a:buChar char="v"/>
            </a:pPr>
            <a:r>
              <a:rPr lang="en-US" sz="2400" dirty="0"/>
              <a:t> A</a:t>
            </a:r>
            <a:r>
              <a:rPr lang="en-US" sz="2400" b="0" i="0" dirty="0">
                <a:effectLst/>
              </a:rPr>
              <a:t>utomation</a:t>
            </a:r>
          </a:p>
          <a:p>
            <a:pPr algn="just">
              <a:buFont typeface="Wingdings" panose="05000000000000000000" pitchFamily="2" charset="2"/>
              <a:buChar char="v"/>
            </a:pPr>
            <a:r>
              <a:rPr lang="en-US" sz="2400" dirty="0"/>
              <a:t> R</a:t>
            </a:r>
            <a:r>
              <a:rPr lang="en-US" sz="2400" b="0" i="0" dirty="0">
                <a:effectLst/>
              </a:rPr>
              <a:t>esearch and Development</a:t>
            </a:r>
          </a:p>
          <a:p>
            <a:pPr marL="0" indent="0" algn="just">
              <a:buNone/>
            </a:pPr>
            <a:r>
              <a:rPr lang="en-US" sz="2200" dirty="0">
                <a:latin typeface="Poppins" panose="00000500000000000000" pitchFamily="2" charset="0"/>
              </a:rPr>
              <a:t> </a:t>
            </a:r>
            <a:endParaRPr lang="en-US" sz="2400" dirty="0">
              <a:latin typeface="Poppins" panose="00000500000000000000" pitchFamily="2" charset="0"/>
            </a:endParaRPr>
          </a:p>
          <a:p>
            <a:pPr marL="0" indent="0" algn="just">
              <a:buNone/>
            </a:pPr>
            <a:r>
              <a:rPr lang="en-US" sz="2400" b="0" i="0" dirty="0">
                <a:effectLst/>
                <a:latin typeface="Poppins" panose="00000500000000000000" pitchFamily="2" charset="0"/>
              </a:rPr>
              <a:t>Example: “</a:t>
            </a:r>
            <a:r>
              <a:rPr lang="en-US" sz="2400" dirty="0"/>
              <a:t>The use of the Internet through online grocery retailing influences on the operation of supermarkets, which shows a slightly growth” (Rashid, 2023). </a:t>
            </a:r>
            <a:endParaRPr lang="en-US" sz="2400" b="0" i="0" dirty="0">
              <a:effectLst/>
            </a:endParaRPr>
          </a:p>
          <a:p>
            <a:pPr>
              <a:buFont typeface="Wingdings" panose="05000000000000000000" pitchFamily="2" charset="2"/>
              <a:buChar char="v"/>
            </a:pPr>
            <a:endParaRPr lang="en-US" sz="2200" b="0" i="0" dirty="0">
              <a:effectLst/>
            </a:endParaRPr>
          </a:p>
        </p:txBody>
      </p:sp>
      <p:sp>
        <p:nvSpPr>
          <p:cNvPr id="4" name="Slide Number Placeholder 3">
            <a:extLst>
              <a:ext uri="{FF2B5EF4-FFF2-40B4-BE49-F238E27FC236}">
                <a16:creationId xmlns:a16="http://schemas.microsoft.com/office/drawing/2014/main" id="{44240A2A-D777-72A2-2BF2-16C2DF6904C0}"/>
              </a:ext>
            </a:extLst>
          </p:cNvPr>
          <p:cNvSpPr>
            <a:spLocks noGrp="1"/>
          </p:cNvSpPr>
          <p:nvPr>
            <p:ph type="sldNum" sz="quarter" idx="12"/>
          </p:nvPr>
        </p:nvSpPr>
        <p:spPr>
          <a:xfrm>
            <a:off x="8610600" y="6356350"/>
            <a:ext cx="2743200" cy="365125"/>
          </a:xfrm>
        </p:spPr>
        <p:txBody>
          <a:bodyPr>
            <a:noAutofit/>
          </a:bodyPr>
          <a:lstStyle/>
          <a:p>
            <a:pPr>
              <a:spcAft>
                <a:spcPts val="600"/>
              </a:spcAft>
            </a:pPr>
            <a:fld id="{928AD447-D8FF-4F0E-A4DF-A2AB42BB2BB2}" type="slidenum">
              <a:rPr lang="en-US" sz="2000" b="1" smtClean="0">
                <a:solidFill>
                  <a:schemeClr val="tx1"/>
                </a:solidFill>
              </a:rPr>
              <a:pPr>
                <a:spcAft>
                  <a:spcPts val="600"/>
                </a:spcAft>
              </a:pPr>
              <a:t>9</a:t>
            </a:fld>
            <a:endParaRPr lang="en-US" sz="2000" b="1" dirty="0">
              <a:solidFill>
                <a:schemeClr val="tx1"/>
              </a:solidFill>
            </a:endParaRPr>
          </a:p>
        </p:txBody>
      </p:sp>
    </p:spTree>
    <p:extLst>
      <p:ext uri="{BB962C8B-B14F-4D97-AF65-F5344CB8AC3E}">
        <p14:creationId xmlns:p14="http://schemas.microsoft.com/office/powerpoint/2010/main" val="2304781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529</TotalTime>
  <Words>1074</Words>
  <Application>Microsoft Office PowerPoint</Application>
  <PresentationFormat>Widescreen</PresentationFormat>
  <Paragraphs>121</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Open Sans</vt:lpstr>
      <vt:lpstr>Poppins</vt:lpstr>
      <vt:lpstr>var(--h3_typography-font-family)</vt:lpstr>
      <vt:lpstr>Wingdings</vt:lpstr>
      <vt:lpstr>Office Theme</vt:lpstr>
      <vt:lpstr>PESTEL Analysis</vt:lpstr>
      <vt:lpstr>Table of Contents </vt:lpstr>
      <vt:lpstr>What is a PESTEL Analysis? </vt:lpstr>
      <vt:lpstr>Application of PESTLE Analysis</vt:lpstr>
      <vt:lpstr>PESTEL Analysis</vt:lpstr>
      <vt:lpstr>Political Factors </vt:lpstr>
      <vt:lpstr>Economic Factors </vt:lpstr>
      <vt:lpstr>Social Factors </vt:lpstr>
      <vt:lpstr>Technological Factors </vt:lpstr>
      <vt:lpstr>Environmental Factors </vt:lpstr>
      <vt:lpstr>Legal Factors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PESTEL Analysis</dc:title>
  <dc:creator>Ahmed Abdulkareem</dc:creator>
  <cp:lastModifiedBy>Ahmed Abdulkareem</cp:lastModifiedBy>
  <cp:revision>8</cp:revision>
  <dcterms:created xsi:type="dcterms:W3CDTF">2023-11-25T15:43:42Z</dcterms:created>
  <dcterms:modified xsi:type="dcterms:W3CDTF">2023-11-27T20:06:42Z</dcterms:modified>
</cp:coreProperties>
</file>