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  <p:sldId id="276" r:id="rId9"/>
    <p:sldId id="281" r:id="rId10"/>
    <p:sldId id="278" r:id="rId11"/>
    <p:sldId id="275" r:id="rId12"/>
    <p:sldId id="258" r:id="rId13"/>
    <p:sldId id="259" r:id="rId14"/>
    <p:sldId id="260" r:id="rId15"/>
    <p:sldId id="262" r:id="rId16"/>
    <p:sldId id="263" r:id="rId17"/>
    <p:sldId id="264" r:id="rId18"/>
    <p:sldId id="265" r:id="rId19"/>
    <p:sldId id="266" r:id="rId20"/>
    <p:sldId id="267" r:id="rId21"/>
    <p:sldId id="279" r:id="rId22"/>
    <p:sldId id="282" r:id="rId23"/>
    <p:sldId id="26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68" d="100"/>
          <a:sy n="68" d="100"/>
        </p:scale>
        <p:origin x="606" y="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04E49-050A-E192-3E14-F1F666C7A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CB1623-7A93-DEA8-3F49-C4C2A12CE6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E4126E-9264-5508-B412-016B4919E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4B97-E0F8-4767-A149-6B09E60A6C58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C1A41C-A540-E3D9-348B-5A7BD6DD1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2F12C2-5CAC-E8FC-68B3-1BB981B8C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E129F-9408-437C-A6B9-B1F62F502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905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A3083-7110-3822-F065-B2EAEBD6F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A2646A-15C9-FB24-7EF4-A17FE41319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5F046-6595-7684-389E-A0DA2A7EB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4B97-E0F8-4767-A149-6B09E60A6C58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41ECD-11FF-F501-0042-7ACD1D60F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763C27-7791-45B0-977D-E8E3F823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E129F-9408-437C-A6B9-B1F62F502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705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6175C5-F8DF-1D13-9CCE-2A5CD607BC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3DD8FE-A8A5-8559-CBD2-128F213FDA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45733B-8F41-6AA4-D5D9-45F7F769E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4B97-E0F8-4767-A149-6B09E60A6C58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8FF967-E367-3C70-F9B0-508C8B2E3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5FE3C4-2937-6B5E-FF83-82A732BE9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E129F-9408-437C-A6B9-B1F62F502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356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E8954-8DA5-02AC-786E-030227E9A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3EE97-DC50-D0A6-A324-E09FB8D00D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E7AC5E-9F5F-C152-C2A1-04B4A4EB3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4B97-E0F8-4767-A149-6B09E60A6C58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3C0802-D60E-977F-3274-9EB2D3658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D66C3A-CF3F-3F19-91FC-11A08F19F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E129F-9408-437C-A6B9-B1F62F502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875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D4ACF-0820-0D95-418A-6A5D83D30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7B6153-5E30-3BEE-B944-8AC3749A0F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0A96A5-1512-9A5B-240F-DB0485827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4B97-E0F8-4767-A149-6B09E60A6C58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B69E8-4FD8-9704-265E-7C37B1DCC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C53D02-DCF9-BA4F-DE72-413EC2E3F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E129F-9408-437C-A6B9-B1F62F502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65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20995-6E46-1124-1EBC-92447CFE4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A7DE0-169D-AA1A-91E7-BD87C22334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C59454-8EC4-87CB-1FE6-446B62DD31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2D6B38-4A76-312F-99C4-E17DFAC98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4B97-E0F8-4767-A149-6B09E60A6C58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1F2183-6AF2-62D6-D366-1472F24E9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D1F383-C4A8-B371-DB16-08A8EBF3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E129F-9408-437C-A6B9-B1F62F502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9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796B7-FD6F-05B5-BC1F-599B77192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DCC8F9-3ACB-BD6C-A90C-542DA7211C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6CFBE6-8934-D0AE-66D9-C2BF15721A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ECDCE5-3FFB-AD9C-BDD6-861DF9F8AD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40820F-BD7D-51D5-C266-744A03718A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9DDCCA-E410-C824-33A1-2078BD70E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4B97-E0F8-4767-A149-6B09E60A6C58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016341-6A78-1FB2-816F-9E0C005B2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558CBF-19B3-5B4E-E3A7-D853776C7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E129F-9408-437C-A6B9-B1F62F502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530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600BE-3F71-6888-42D0-382BFB40A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4A4067-FD05-AA9A-F174-869553E96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4B97-E0F8-4767-A149-6B09E60A6C58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25828F-8374-00B7-6102-FD0C0975E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80F309-AEF2-620D-C199-58E59DCF2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E129F-9408-437C-A6B9-B1F62F502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068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C13801-DBE1-962E-826B-1DB4599CA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4B97-E0F8-4767-A149-6B09E60A6C58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01E0E0-499F-A85D-7B2E-17826CD2A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3042AC-C89E-ACAF-6729-301997F81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E129F-9408-437C-A6B9-B1F62F502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036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7CBBB-C283-1187-081D-BA495FAB6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B62B9-61CD-FDCF-7015-16A502E96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A67E1F-FBC3-61D2-801C-4062617CD9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3047A9-97A7-8DEC-1CA6-14DA6B922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4B97-E0F8-4767-A149-6B09E60A6C58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9D84FE-9CEE-6DF9-723B-CABF6975E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2B4EF7-367C-9B1A-60A0-16B293310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E129F-9408-437C-A6B9-B1F62F502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344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332D2-137C-2599-F789-F9DF7B9B4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CB6D4E-AB94-C09D-BE74-294D2BB005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190E27-4BDB-D124-4274-3B62ED961D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69E3C2-AB4A-81FC-F38B-C09E663D8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4B97-E0F8-4767-A149-6B09E60A6C58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2EB05-279D-6D02-B658-A4749659B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C9C049-6CBC-163D-D1C0-B85C89FD3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E129F-9408-437C-A6B9-B1F62F502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037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24C39A-D85A-5479-EC44-E5CFBF861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1882E0-5EA6-7C61-40B7-2A6EEDA06C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AC4D3A-52BC-8209-D7C4-BA4C8AD46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E4B97-E0F8-4767-A149-6B09E60A6C58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34D259-3A52-1CBF-215C-B60548593D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CF585C-3901-4828-218B-A5B10DF8DE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E129F-9408-437C-A6B9-B1F62F502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143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3E27C-8BEC-1B7D-0075-B63C569625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Pre and post-operative care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C0F07E-3718-8256-F5C6-D75AFBB8BA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" y="4684788"/>
            <a:ext cx="5249594" cy="1655762"/>
          </a:xfrm>
        </p:spPr>
        <p:txBody>
          <a:bodyPr>
            <a:normAutofit fontScale="92500" lnSpcReduction="20000"/>
          </a:bodyPr>
          <a:lstStyle/>
          <a:p>
            <a:r>
              <a:rPr lang="en-US" sz="2400" b="1" dirty="0"/>
              <a:t>Dr. Muhammad Abdullah Shwani</a:t>
            </a:r>
          </a:p>
          <a:p>
            <a:r>
              <a:rPr lang="en-US" sz="2400" b="1" dirty="0"/>
              <a:t>Assistant professor/Consultant urologist</a:t>
            </a:r>
          </a:p>
          <a:p>
            <a:r>
              <a:rPr lang="en-US" sz="2400" b="1" dirty="0"/>
              <a:t>Kurdistan Higher Council of Medical Specialties (KHCMS)</a:t>
            </a:r>
          </a:p>
          <a:p>
            <a:r>
              <a:rPr lang="en-US" sz="2400" b="1" dirty="0"/>
              <a:t>                      drmalshwani@mail.com</a:t>
            </a:r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300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E0B39-6B24-E43F-E638-EAFA362D2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Past surgical history</a:t>
            </a:r>
            <a:br>
              <a:rPr lang="en-US" b="1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839C7-949E-2E8A-6491-2850C9236A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b="1" dirty="0"/>
              <a:t>Any surgeries before, any intra or postoperative complications.</a:t>
            </a:r>
          </a:p>
          <a:p>
            <a:pPr marL="0" indent="0">
              <a:buNone/>
            </a:pPr>
            <a:endParaRPr lang="en-US" b="1" dirty="0"/>
          </a:p>
          <a:p>
            <a:pPr>
              <a:buFont typeface="Wingdings" panose="05000000000000000000" pitchFamily="2" charset="2"/>
              <a:buChar char="§"/>
            </a:pPr>
            <a:endParaRPr lang="en-US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/>
              <a:t>Type of anesthesia, and anesthesia-related complications.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568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51545-0836-1C8F-53A7-AFB8D131E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Pregnancy</a:t>
            </a:r>
            <a:r>
              <a:rPr lang="en-US" dirty="0"/>
              <a:t>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ECF4050-DFA5-23B7-F5F6-BC74B31F92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7452" y="1996267"/>
            <a:ext cx="8912349" cy="4446736"/>
          </a:xfrm>
        </p:spPr>
      </p:pic>
    </p:spTree>
    <p:extLst>
      <p:ext uri="{BB962C8B-B14F-4D97-AF65-F5344CB8AC3E}">
        <p14:creationId xmlns:p14="http://schemas.microsoft.com/office/powerpoint/2010/main" val="537609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EA93A-5E7C-D43E-2F59-D432E073C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Examination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F90E0-7B6A-7F71-AAAB-89AA073B03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General</a:t>
            </a:r>
            <a:r>
              <a:rPr lang="en-US" b="1" dirty="0"/>
              <a:t>: Posture, teeth, mouth opening, dilated veins, neck movements, tremor, airway. </a:t>
            </a:r>
            <a:r>
              <a:rPr lang="en-US" b="1" dirty="0" err="1"/>
              <a:t>Pllor</a:t>
            </a:r>
            <a:r>
              <a:rPr lang="en-US" b="1" dirty="0"/>
              <a:t> (anemia), edema, jaundice, cyanosis.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Respiratory system</a:t>
            </a:r>
            <a:r>
              <a:rPr lang="en-US" b="1" dirty="0"/>
              <a:t>: To look for asthma, tuberculosis, emphysema, and COPD.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Airway</a:t>
            </a:r>
            <a:r>
              <a:rPr lang="en-US" b="1" dirty="0"/>
              <a:t>: Mouth opening, temporomandibular joint assessment.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Cardiovascular system</a:t>
            </a:r>
            <a:r>
              <a:rPr lang="en-US" b="1" dirty="0"/>
              <a:t>: Hypertension, ischemic heart disease, arrhythmias, cardiac failure, valvular diseases.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Spine</a:t>
            </a:r>
            <a:r>
              <a:rPr lang="en-US" b="1" dirty="0"/>
              <a:t>: Curvature, Kyphosis, scoliosis.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Other systems</a:t>
            </a:r>
            <a:r>
              <a:rPr lang="en-US" b="1" dirty="0"/>
              <a:t>: Abdomen, skeletal system.</a:t>
            </a:r>
          </a:p>
        </p:txBody>
      </p:sp>
    </p:spTree>
    <p:extLst>
      <p:ext uri="{BB962C8B-B14F-4D97-AF65-F5344CB8AC3E}">
        <p14:creationId xmlns:p14="http://schemas.microsoft.com/office/powerpoint/2010/main" val="394106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04DB0-7CD8-2FF4-5718-ADC9B71FC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Preoperative Investigations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C89A3-A7E9-6569-7563-668B38804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CBC</a:t>
            </a:r>
          </a:p>
          <a:p>
            <a:pPr marL="0" indent="0">
              <a:buNone/>
            </a:pPr>
            <a:r>
              <a:rPr lang="en-US" b="1" dirty="0"/>
              <a:t>Blood grouping</a:t>
            </a:r>
          </a:p>
          <a:p>
            <a:pPr marL="0" indent="0">
              <a:buNone/>
            </a:pPr>
            <a:r>
              <a:rPr lang="en-US" b="1" dirty="0"/>
              <a:t> Blood sugar</a:t>
            </a:r>
          </a:p>
          <a:p>
            <a:pPr marL="0" indent="0">
              <a:buNone/>
            </a:pPr>
            <a:r>
              <a:rPr lang="en-US" b="1" dirty="0"/>
              <a:t> Blood urea, serum creatinine(RFT)</a:t>
            </a:r>
          </a:p>
          <a:p>
            <a:pPr marL="0" indent="0">
              <a:buNone/>
            </a:pPr>
            <a:r>
              <a:rPr lang="en-US" b="1" dirty="0"/>
              <a:t> Electrolytes</a:t>
            </a:r>
          </a:p>
          <a:p>
            <a:pPr marL="0" indent="0">
              <a:buNone/>
            </a:pPr>
            <a:r>
              <a:rPr lang="en-US" b="1" dirty="0"/>
              <a:t>Virology </a:t>
            </a:r>
          </a:p>
          <a:p>
            <a:pPr marL="0" indent="0">
              <a:buNone/>
            </a:pPr>
            <a:r>
              <a:rPr lang="en-US" b="1" dirty="0"/>
              <a:t> Chest-x ray</a:t>
            </a:r>
          </a:p>
          <a:p>
            <a:pPr marL="0" indent="0">
              <a:buNone/>
            </a:pPr>
            <a:r>
              <a:rPr lang="en-US" b="1" dirty="0"/>
              <a:t> ECG</a:t>
            </a:r>
          </a:p>
          <a:p>
            <a:pPr marL="0" indent="0">
              <a:buNone/>
            </a:pPr>
            <a:r>
              <a:rPr lang="en-US" b="1" dirty="0"/>
              <a:t> Blood-gas analysis</a:t>
            </a:r>
          </a:p>
          <a:p>
            <a:pPr marL="0" indent="0">
              <a:buNone/>
            </a:pPr>
            <a:r>
              <a:rPr lang="en-US" b="1" dirty="0"/>
              <a:t> Cardiac assessment.</a:t>
            </a:r>
          </a:p>
          <a:p>
            <a:pPr marL="0" indent="0">
              <a:buNone/>
            </a:pPr>
            <a:r>
              <a:rPr lang="en-US" b="1" dirty="0"/>
              <a:t>Echocardiography.</a:t>
            </a:r>
          </a:p>
        </p:txBody>
      </p:sp>
    </p:spTree>
    <p:extLst>
      <p:ext uri="{BB962C8B-B14F-4D97-AF65-F5344CB8AC3E}">
        <p14:creationId xmlns:p14="http://schemas.microsoft.com/office/powerpoint/2010/main" val="1050837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35EEC-6C19-930B-446E-D63B9F266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Preoperative Treatment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2E968-B39F-1844-8808-DFAC371E8E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• Control of respiratory and cardiac diseases.</a:t>
            </a:r>
          </a:p>
          <a:p>
            <a:pPr marL="0" indent="0">
              <a:buNone/>
            </a:pPr>
            <a:r>
              <a:rPr lang="en-US" b="1" dirty="0"/>
              <a:t> • Improvement of Hb% status, if anemia is present. </a:t>
            </a:r>
          </a:p>
          <a:p>
            <a:pPr marL="0" indent="0">
              <a:buNone/>
            </a:pPr>
            <a:r>
              <a:rPr lang="en-US" b="1" dirty="0"/>
              <a:t>• Preoperative antibiotics are given. </a:t>
            </a:r>
          </a:p>
          <a:p>
            <a:pPr marL="0" indent="0">
              <a:buNone/>
            </a:pPr>
            <a:r>
              <a:rPr lang="en-US" b="1" dirty="0"/>
              <a:t>• Blood should be kept ready for major cases(Blood preparation). </a:t>
            </a:r>
          </a:p>
          <a:p>
            <a:pPr marL="0" indent="0">
              <a:buNone/>
            </a:pPr>
            <a:r>
              <a:rPr lang="en-US" b="1" dirty="0"/>
              <a:t>• Starvation for 4 hours for liquids and six hours for solids.</a:t>
            </a:r>
          </a:p>
          <a:p>
            <a:r>
              <a:rPr lang="en-US" b="1" dirty="0"/>
              <a:t>Control of blood pressure.</a:t>
            </a:r>
          </a:p>
          <a:p>
            <a:r>
              <a:rPr lang="en-US" b="1" dirty="0"/>
              <a:t>Control of blood sugar in diabetic patients.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38293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DB79B-8454-73B4-CDF0-EB911D895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B348C-BA02-05A4-D1DA-48A5158572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• Bladder and bowel should be emptied to prevent soiling on the operation table. Urinary catheter may be passed and enema may be given. </a:t>
            </a:r>
          </a:p>
          <a:p>
            <a:pPr marL="0" indent="0">
              <a:buNone/>
            </a:pPr>
            <a:r>
              <a:rPr lang="en-US" b="1" dirty="0"/>
              <a:t>• Dentures, contact lenses, and jewelry must be removed. </a:t>
            </a:r>
          </a:p>
          <a:p>
            <a:pPr marL="0" indent="0">
              <a:buNone/>
            </a:pPr>
            <a:r>
              <a:rPr lang="en-US" b="1" dirty="0"/>
              <a:t>• The surgical area should be cleaned and properly prepared</a:t>
            </a:r>
          </a:p>
        </p:txBody>
      </p:sp>
    </p:spTree>
    <p:extLst>
      <p:ext uri="{BB962C8B-B14F-4D97-AF65-F5344CB8AC3E}">
        <p14:creationId xmlns:p14="http://schemas.microsoft.com/office/powerpoint/2010/main" val="42156834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71D5B-8CBB-AB57-687E-99B71AE31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Premedication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0E0B6-94AD-D1AA-BB80-659B5A9037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It is given one hour before surgery</a:t>
            </a:r>
            <a:r>
              <a:rPr lang="en-US" b="1" dirty="0"/>
              <a:t>: </a:t>
            </a:r>
          </a:p>
          <a:p>
            <a:pPr marL="0" indent="0">
              <a:buNone/>
            </a:pPr>
            <a:r>
              <a:rPr lang="en-US" b="1" dirty="0"/>
              <a:t>• For sedation and relief of anxiety. Pethidine 50 mg/Morphine 10 mg/Diazepam 10 mg. Midazolam 1-2.5 mg. </a:t>
            </a:r>
          </a:p>
          <a:p>
            <a:pPr marL="0" indent="0">
              <a:buNone/>
            </a:pPr>
            <a:r>
              <a:rPr lang="en-US" b="1" dirty="0"/>
              <a:t>• To suppress vagal activity. Atropine 0.6 mg. IM. </a:t>
            </a:r>
          </a:p>
          <a:p>
            <a:pPr marL="0" indent="0">
              <a:buNone/>
            </a:pPr>
            <a:r>
              <a:rPr lang="en-US" b="1" dirty="0"/>
              <a:t>• To reduce vomiting, metoclopramide </a:t>
            </a:r>
          </a:p>
        </p:txBody>
      </p:sp>
    </p:spTree>
    <p:extLst>
      <p:ext uri="{BB962C8B-B14F-4D97-AF65-F5344CB8AC3E}">
        <p14:creationId xmlns:p14="http://schemas.microsoft.com/office/powerpoint/2010/main" val="34806175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2E0D6-7288-DF3E-106A-E75839774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POSTOPERATIVE CARE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F5964-9971-9449-7DC2-6537EA9C6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Immediate postoperative period is important and critical because patient may not be fully conscious. </a:t>
            </a:r>
          </a:p>
          <a:p>
            <a:pPr marL="0" indent="0">
              <a:buNone/>
            </a:pPr>
            <a:r>
              <a:rPr lang="en-US" b="1" dirty="0"/>
              <a:t>Patient should be kept in recovery room until he/she recovers from anesthesia.</a:t>
            </a:r>
          </a:p>
          <a:p>
            <a:pPr marL="0" indent="0">
              <a:buNone/>
            </a:pPr>
            <a:r>
              <a:rPr lang="en-US" b="1" dirty="0"/>
              <a:t> 1. </a:t>
            </a:r>
            <a:r>
              <a:rPr lang="en-US" b="1" dirty="0">
                <a:solidFill>
                  <a:srgbClr val="FF0000"/>
                </a:solidFill>
              </a:rPr>
              <a:t>Care of respiratory system</a:t>
            </a:r>
            <a:r>
              <a:rPr lang="en-US" b="1" dirty="0"/>
              <a:t>: Adequate breathing is important otherwise hypoxia sets in which gradually lead to cardiac arrest. </a:t>
            </a:r>
            <a:r>
              <a:rPr lang="en-US" b="1" dirty="0">
                <a:solidFill>
                  <a:srgbClr val="FF0000"/>
                </a:solidFill>
              </a:rPr>
              <a:t>Respiratory problems </a:t>
            </a:r>
            <a:r>
              <a:rPr lang="en-US" b="1" dirty="0"/>
              <a:t>may be: </a:t>
            </a:r>
          </a:p>
          <a:p>
            <a:pPr marL="914400" lvl="2" indent="0">
              <a:buNone/>
            </a:pPr>
            <a:r>
              <a:rPr lang="en-US" b="1" dirty="0"/>
              <a:t>• Laryngeal spasm. </a:t>
            </a:r>
          </a:p>
          <a:p>
            <a:pPr marL="914400" lvl="2" indent="0">
              <a:buNone/>
            </a:pPr>
            <a:r>
              <a:rPr lang="en-US" b="1" dirty="0"/>
              <a:t>• Falling of tongue backwards blocking the airway. </a:t>
            </a:r>
          </a:p>
          <a:p>
            <a:pPr marL="914400" lvl="2" indent="0">
              <a:buNone/>
            </a:pPr>
            <a:r>
              <a:rPr lang="en-US" b="1" dirty="0"/>
              <a:t>• Aspiration. </a:t>
            </a:r>
          </a:p>
          <a:p>
            <a:pPr marL="914400" lvl="2" indent="0">
              <a:buNone/>
            </a:pPr>
            <a:r>
              <a:rPr lang="en-US" b="1" dirty="0"/>
              <a:t>• Bronchospasm. </a:t>
            </a:r>
          </a:p>
          <a:p>
            <a:pPr marL="914400" lvl="2" indent="0">
              <a:buNone/>
            </a:pPr>
            <a:r>
              <a:rPr lang="en-US" b="1" dirty="0"/>
              <a:t>• ARDS. </a:t>
            </a:r>
          </a:p>
          <a:p>
            <a:pPr marL="914400" lvl="2" indent="0">
              <a:buNone/>
            </a:pPr>
            <a:r>
              <a:rPr lang="en-US" b="1" dirty="0"/>
              <a:t>• Respiratory failure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Treatment is by:</a:t>
            </a:r>
          </a:p>
          <a:p>
            <a:pPr lvl="1"/>
            <a:r>
              <a:rPr lang="en-US" b="1" dirty="0"/>
              <a:t>Oxygen supplements through mask</a:t>
            </a:r>
          </a:p>
          <a:p>
            <a:pPr lvl="1"/>
            <a:r>
              <a:rPr lang="en-US" b="1" dirty="0"/>
              <a:t> observation</a:t>
            </a:r>
          </a:p>
          <a:p>
            <a:pPr lvl="1"/>
            <a:r>
              <a:rPr lang="en-US" b="1" dirty="0"/>
              <a:t> proper positioning.</a:t>
            </a:r>
          </a:p>
          <a:p>
            <a:pPr marL="914400" lvl="2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585119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6DF33-5CF6-EDC5-AA51-DA1C5A668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76694-6615-1BB8-741A-F7D420252D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2. </a:t>
            </a:r>
            <a:r>
              <a:rPr lang="en-US" b="1" dirty="0">
                <a:solidFill>
                  <a:srgbClr val="FF0000"/>
                </a:solidFill>
              </a:rPr>
              <a:t>Hypercarbia</a:t>
            </a:r>
            <a:r>
              <a:rPr lang="en-US" b="1" dirty="0"/>
              <a:t>(Hypercapnia). </a:t>
            </a:r>
          </a:p>
          <a:p>
            <a:pPr marL="0" indent="0">
              <a:buNone/>
            </a:pPr>
            <a:r>
              <a:rPr lang="en-US" b="1" dirty="0"/>
              <a:t>3. </a:t>
            </a:r>
            <a:r>
              <a:rPr lang="en-US" b="1" dirty="0">
                <a:solidFill>
                  <a:srgbClr val="FF0000"/>
                </a:solidFill>
              </a:rPr>
              <a:t>Circulatory problems</a:t>
            </a:r>
            <a:r>
              <a:rPr lang="en-US" b="1" dirty="0"/>
              <a:t>: </a:t>
            </a:r>
          </a:p>
          <a:p>
            <a:pPr marL="914400" lvl="2" indent="0">
              <a:buNone/>
            </a:pPr>
            <a:r>
              <a:rPr lang="en-US" b="1" dirty="0"/>
              <a:t>• Hypotension. </a:t>
            </a:r>
          </a:p>
          <a:p>
            <a:pPr marL="914400" lvl="2" indent="0">
              <a:buNone/>
            </a:pPr>
            <a:r>
              <a:rPr lang="en-US" b="1" dirty="0"/>
              <a:t>• Hypertension. </a:t>
            </a:r>
          </a:p>
          <a:p>
            <a:pPr lvl="2"/>
            <a:r>
              <a:rPr lang="en-US" b="1" dirty="0"/>
              <a:t>Arrhythmias.</a:t>
            </a:r>
          </a:p>
          <a:p>
            <a:pPr marL="914400" lvl="2" indent="0">
              <a:buNone/>
            </a:pPr>
            <a:r>
              <a:rPr lang="en-US" b="1" dirty="0"/>
              <a:t>• Cardiac arrest. </a:t>
            </a:r>
          </a:p>
          <a:p>
            <a:pPr marL="0" indent="0">
              <a:buNone/>
            </a:pPr>
            <a:r>
              <a:rPr lang="en-US" b="1" dirty="0"/>
              <a:t>4. </a:t>
            </a:r>
            <a:r>
              <a:rPr lang="en-US" b="1" dirty="0">
                <a:solidFill>
                  <a:srgbClr val="FF0000"/>
                </a:solidFill>
              </a:rPr>
              <a:t>GIT</a:t>
            </a:r>
            <a:r>
              <a:rPr lang="en-US" b="1" dirty="0"/>
              <a:t>: </a:t>
            </a:r>
          </a:p>
          <a:p>
            <a:pPr marL="914400" lvl="2" indent="0">
              <a:buNone/>
            </a:pPr>
            <a:r>
              <a:rPr lang="en-US" b="1" dirty="0"/>
              <a:t>• Vomiting. </a:t>
            </a:r>
          </a:p>
          <a:p>
            <a:pPr marL="914400" lvl="2" indent="0">
              <a:buNone/>
            </a:pPr>
            <a:r>
              <a:rPr lang="en-US" b="1" dirty="0"/>
              <a:t>• Regurgitation. </a:t>
            </a:r>
          </a:p>
          <a:p>
            <a:pPr marL="914400" lvl="2" indent="0">
              <a:buNone/>
            </a:pPr>
            <a:r>
              <a:rPr lang="en-US" b="1" dirty="0"/>
              <a:t>• Mendelson’s syndrome</a:t>
            </a:r>
          </a:p>
        </p:txBody>
      </p:sp>
    </p:spTree>
    <p:extLst>
      <p:ext uri="{BB962C8B-B14F-4D97-AF65-F5344CB8AC3E}">
        <p14:creationId xmlns:p14="http://schemas.microsoft.com/office/powerpoint/2010/main" val="5208048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FB1ED-8233-C4D3-D2EC-6192F0956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C7AEC-4779-9A27-9C2F-4E755910D2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/>
              <a:t>5. </a:t>
            </a:r>
            <a:r>
              <a:rPr lang="en-US" b="1" dirty="0">
                <a:solidFill>
                  <a:srgbClr val="FF0000"/>
                </a:solidFill>
              </a:rPr>
              <a:t>Renal problems</a:t>
            </a:r>
            <a:r>
              <a:rPr lang="en-US" b="1" dirty="0"/>
              <a:t>: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Oliguria</a:t>
            </a:r>
            <a:r>
              <a:rPr lang="en-US" b="1" dirty="0"/>
              <a:t>, i.e. urine output is less than 30 ml/ hour. It may be due: </a:t>
            </a:r>
          </a:p>
          <a:p>
            <a:pPr lvl="2"/>
            <a:r>
              <a:rPr lang="en-US" b="1" dirty="0"/>
              <a:t>    hypotension              </a:t>
            </a:r>
          </a:p>
          <a:p>
            <a:pPr lvl="2"/>
            <a:r>
              <a:rPr lang="en-US" b="1" dirty="0"/>
              <a:t>hypovolemia</a:t>
            </a:r>
          </a:p>
          <a:p>
            <a:pPr lvl="2"/>
            <a:r>
              <a:rPr lang="en-US" b="1" dirty="0"/>
              <a:t>acidosis</a:t>
            </a:r>
          </a:p>
          <a:p>
            <a:pPr lvl="2"/>
            <a:r>
              <a:rPr lang="en-US" b="1" dirty="0"/>
              <a:t> sepsis</a:t>
            </a:r>
          </a:p>
          <a:p>
            <a:pPr lvl="2"/>
            <a:r>
              <a:rPr lang="en-US" b="1" dirty="0"/>
              <a:t>transfusion reaction</a:t>
            </a:r>
          </a:p>
          <a:p>
            <a:pPr lvl="2"/>
            <a:r>
              <a:rPr lang="en-US" b="1" dirty="0"/>
              <a:t> toxins. </a:t>
            </a:r>
          </a:p>
          <a:p>
            <a:pPr lvl="2"/>
            <a:endParaRPr lang="en-US" b="1" dirty="0"/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Treatment 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Blood urea and serum creatinine is done at regular intervals.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 Fluid and electrolyte imbalance if any is corrected.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100 ml 20% mannitol or frusemide 40–80 mg are often required.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6. </a:t>
            </a:r>
            <a:r>
              <a:rPr lang="en-US" b="1" dirty="0">
                <a:solidFill>
                  <a:srgbClr val="FF0000"/>
                </a:solidFill>
              </a:rPr>
              <a:t>Other problems</a:t>
            </a:r>
            <a:r>
              <a:rPr lang="en-US" b="1" dirty="0"/>
              <a:t>: Restlessness, shivering, pain.</a:t>
            </a:r>
          </a:p>
        </p:txBody>
      </p:sp>
    </p:spTree>
    <p:extLst>
      <p:ext uri="{BB962C8B-B14F-4D97-AF65-F5344CB8AC3E}">
        <p14:creationId xmlns:p14="http://schemas.microsoft.com/office/powerpoint/2010/main" val="4203992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1E26D-7079-4F62-532F-C6E756C02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3683BE5-B90A-D9E0-8F4C-712021E21C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1760" y="2179002"/>
            <a:ext cx="4722359" cy="3940444"/>
          </a:xfrm>
        </p:spPr>
      </p:pic>
    </p:spTree>
    <p:extLst>
      <p:ext uri="{BB962C8B-B14F-4D97-AF65-F5344CB8AC3E}">
        <p14:creationId xmlns:p14="http://schemas.microsoft.com/office/powerpoint/2010/main" val="27226927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0456B-1768-68AD-BD6E-B3CCFE027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MONITORING THE POSTOPERATIVE PATIENT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5A0F8-2CCE-4129-4A2B-165459919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• Pulse rate, temperature, Respiratory rate, and  BP chart.</a:t>
            </a:r>
          </a:p>
          <a:p>
            <a:pPr marL="0" indent="0">
              <a:buNone/>
            </a:pPr>
            <a:r>
              <a:rPr lang="en-US" b="1" dirty="0"/>
              <a:t> • Breathing type.</a:t>
            </a:r>
          </a:p>
          <a:p>
            <a:pPr marL="0" indent="0">
              <a:buNone/>
            </a:pPr>
            <a:r>
              <a:rPr lang="en-US" b="1" dirty="0"/>
              <a:t> • Level of consciousness. </a:t>
            </a:r>
          </a:p>
          <a:p>
            <a:pPr marL="0" indent="0">
              <a:buNone/>
            </a:pPr>
            <a:r>
              <a:rPr lang="en-US" b="1" dirty="0"/>
              <a:t>• Urine output.</a:t>
            </a:r>
          </a:p>
          <a:p>
            <a:pPr marL="0" indent="0">
              <a:buNone/>
            </a:pPr>
            <a:r>
              <a:rPr lang="en-US" b="1" dirty="0"/>
              <a:t> • Oxygen saturation using a pulse oximeter. </a:t>
            </a:r>
          </a:p>
          <a:p>
            <a:pPr marL="0" indent="0">
              <a:buNone/>
            </a:pPr>
            <a:r>
              <a:rPr lang="en-US" b="1" dirty="0"/>
              <a:t>• Checking and encouraging limb movements. </a:t>
            </a:r>
          </a:p>
          <a:p>
            <a:pPr marL="0" indent="0">
              <a:buNone/>
            </a:pPr>
            <a:r>
              <a:rPr lang="en-US" b="1" dirty="0"/>
              <a:t>• Skin color, and tongue color for adequacy of oxygenation. </a:t>
            </a:r>
          </a:p>
          <a:p>
            <a:pPr marL="0" indent="0">
              <a:buNone/>
            </a:pPr>
            <a:r>
              <a:rPr lang="en-US" b="1" dirty="0"/>
              <a:t>• Tongue for hydration. </a:t>
            </a:r>
          </a:p>
          <a:p>
            <a:pPr marL="0" indent="0">
              <a:buNone/>
            </a:pPr>
            <a:r>
              <a:rPr lang="en-US" b="1" dirty="0"/>
              <a:t>• Cardiac monitor (ECG). </a:t>
            </a:r>
          </a:p>
          <a:p>
            <a:pPr marL="0" indent="0">
              <a:buNone/>
            </a:pPr>
            <a:r>
              <a:rPr lang="en-US" b="1" dirty="0"/>
              <a:t>• Blood gas analysis in case of a patient on a ventilator. </a:t>
            </a:r>
          </a:p>
          <a:p>
            <a:pPr marL="0" indent="0">
              <a:buNone/>
            </a:pPr>
            <a:r>
              <a:rPr lang="en-US" b="1" dirty="0"/>
              <a:t>• Serum electrolyte assessment </a:t>
            </a:r>
          </a:p>
        </p:txBody>
      </p:sp>
    </p:spTree>
    <p:extLst>
      <p:ext uri="{BB962C8B-B14F-4D97-AF65-F5344CB8AC3E}">
        <p14:creationId xmlns:p14="http://schemas.microsoft.com/office/powerpoint/2010/main" val="39046034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CCE39-7608-CE5E-9448-2E4100A20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Common causes of postponing surgeries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342BB6-DE35-A9B3-A0CC-8CA772631C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75116"/>
          <a:stretch/>
        </p:blipFill>
        <p:spPr>
          <a:xfrm>
            <a:off x="991772" y="1939117"/>
            <a:ext cx="8688035" cy="1148742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DE61CE-63AC-3D51-5C08-00ABAC2596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158" y="2431974"/>
            <a:ext cx="8693649" cy="221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145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AE70A-4E86-624B-80E8-042C22E9F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Causes of death due to anesthesia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EBC77-E565-0968-224B-CAE70BAEAB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Inadequate preoperative assessment.</a:t>
            </a:r>
          </a:p>
          <a:p>
            <a:pPr marL="0" indent="0">
              <a:buNone/>
            </a:pPr>
            <a:endParaRPr lang="en-US" b="1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Inadequate supervision and monitoring during the intra-operative period.</a:t>
            </a:r>
          </a:p>
          <a:p>
            <a:pPr marL="0" indent="0">
              <a:buNone/>
            </a:pPr>
            <a:endParaRPr lang="en-US" b="1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Inadequate post-operative care 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089905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3D5E7-A1A5-D0C4-4756-86D2F69D0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823C4-E25F-33BC-8980-96CAAA086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5300" b="1" dirty="0">
                <a:solidFill>
                  <a:srgbClr val="FF0000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750841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57628-F5C0-8116-2AEF-CDBCAE520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Pre-operative management includes :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D639109-DFED-3039-70C6-512D1474C8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4315" y="2468880"/>
            <a:ext cx="8455478" cy="2827823"/>
          </a:xfrm>
        </p:spPr>
      </p:pic>
    </p:spTree>
    <p:extLst>
      <p:ext uri="{BB962C8B-B14F-4D97-AF65-F5344CB8AC3E}">
        <p14:creationId xmlns:p14="http://schemas.microsoft.com/office/powerpoint/2010/main" val="3874307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27CCE-6F3A-CEC3-9218-B7B8B8153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Pre-operative assessment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01B4145-49D7-135B-75F2-2E820F62C9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75" t="20141" r="3326" b="22860"/>
          <a:stretch/>
        </p:blipFill>
        <p:spPr>
          <a:xfrm>
            <a:off x="182881" y="2567354"/>
            <a:ext cx="9165102" cy="2447778"/>
          </a:xfrm>
        </p:spPr>
      </p:pic>
    </p:spTree>
    <p:extLst>
      <p:ext uri="{BB962C8B-B14F-4D97-AF65-F5344CB8AC3E}">
        <p14:creationId xmlns:p14="http://schemas.microsoft.com/office/powerpoint/2010/main" val="1956757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84DAD-EEAB-CF70-2367-4388B7DE7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History taking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AB9842D-0344-247F-FCC4-C118E83D8D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8295" y="1779564"/>
            <a:ext cx="7586903" cy="3876416"/>
          </a:xfrm>
        </p:spPr>
      </p:pic>
    </p:spTree>
    <p:extLst>
      <p:ext uri="{BB962C8B-B14F-4D97-AF65-F5344CB8AC3E}">
        <p14:creationId xmlns:p14="http://schemas.microsoft.com/office/powerpoint/2010/main" val="1202714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51388-F3FC-318E-4B88-0DD6AAFF5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219B12D-65FE-0E51-D010-4F261AA4EB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6351" y="1758462"/>
            <a:ext cx="9016794" cy="389675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453A9F0-A7DE-D6D1-4500-4BF84F1A0BD4}"/>
              </a:ext>
            </a:extLst>
          </p:cNvPr>
          <p:cNvSpPr txBox="1"/>
          <p:nvPr/>
        </p:nvSpPr>
        <p:spPr>
          <a:xfrm>
            <a:off x="1195753" y="5359791"/>
            <a:ext cx="70549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Any chronic illnesses like; DM, Asthma, Hypertension </a:t>
            </a:r>
          </a:p>
        </p:txBody>
      </p:sp>
    </p:spTree>
    <p:extLst>
      <p:ext uri="{BB962C8B-B14F-4D97-AF65-F5344CB8AC3E}">
        <p14:creationId xmlns:p14="http://schemas.microsoft.com/office/powerpoint/2010/main" val="2826346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E7E0F-3EE8-44E2-F5DA-BE60ABFBA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History of previous anesthesia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0249F2E-15E5-7CF8-4BC3-2C30540164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920"/>
          <a:stretch/>
        </p:blipFill>
        <p:spPr>
          <a:xfrm>
            <a:off x="492369" y="2074984"/>
            <a:ext cx="9182676" cy="3878949"/>
          </a:xfrm>
        </p:spPr>
      </p:pic>
    </p:spTree>
    <p:extLst>
      <p:ext uri="{BB962C8B-B14F-4D97-AF65-F5344CB8AC3E}">
        <p14:creationId xmlns:p14="http://schemas.microsoft.com/office/powerpoint/2010/main" val="467747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D0F06-05FE-38A1-10DA-99DF475A7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Smoking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F74C626-7A49-1A79-B1BB-73CE891A5F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4652" y="2017697"/>
            <a:ext cx="8340848" cy="4235391"/>
          </a:xfrm>
        </p:spPr>
      </p:pic>
    </p:spTree>
    <p:extLst>
      <p:ext uri="{BB962C8B-B14F-4D97-AF65-F5344CB8AC3E}">
        <p14:creationId xmlns:p14="http://schemas.microsoft.com/office/powerpoint/2010/main" val="753534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1ECB9-6F1A-04D0-6554-DB036E4D1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Alcohol and drugs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D8E12-4216-8FD1-AEF7-A6496AF51C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b="1" dirty="0"/>
              <a:t>Alcohol will induce liver enzymes and cause hepatic and cardiac damage.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/>
              <a:t>Drug history: many drugs interact with the anesthesia.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/>
              <a:t>Drug intakes like: steroids, antihypertensives, sedatives, antibiotics, and antiepileptics.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The drug must be stopped before surgery and anesthesia</a:t>
            </a:r>
            <a:r>
              <a:rPr lang="en-US" b="1" dirty="0"/>
              <a:t>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/>
              <a:t>  contraceptive tablets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/>
              <a:t> Warfarin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/>
              <a:t> aspirin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/>
              <a:t> antidepressant drugs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5390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2187</TotalTime>
  <Words>764</Words>
  <Application>Microsoft Office PowerPoint</Application>
  <PresentationFormat>Widescreen</PresentationFormat>
  <Paragraphs>122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Wingdings</vt:lpstr>
      <vt:lpstr>Office Theme</vt:lpstr>
      <vt:lpstr>Pre and post-operative care </vt:lpstr>
      <vt:lpstr>PowerPoint Presentation</vt:lpstr>
      <vt:lpstr>Pre-operative management includes :</vt:lpstr>
      <vt:lpstr>Pre-operative assessment</vt:lpstr>
      <vt:lpstr>History taking </vt:lpstr>
      <vt:lpstr>PowerPoint Presentation</vt:lpstr>
      <vt:lpstr>History of previous anesthesia</vt:lpstr>
      <vt:lpstr>Smoking </vt:lpstr>
      <vt:lpstr>Alcohol and drugs</vt:lpstr>
      <vt:lpstr>Past surgical history </vt:lpstr>
      <vt:lpstr>Pregnancy </vt:lpstr>
      <vt:lpstr>Examination</vt:lpstr>
      <vt:lpstr>Preoperative Investigations</vt:lpstr>
      <vt:lpstr>Preoperative Treatment</vt:lpstr>
      <vt:lpstr>PowerPoint Presentation</vt:lpstr>
      <vt:lpstr>Premedication</vt:lpstr>
      <vt:lpstr>POSTOPERATIVE CARE</vt:lpstr>
      <vt:lpstr>PowerPoint Presentation</vt:lpstr>
      <vt:lpstr>PowerPoint Presentation</vt:lpstr>
      <vt:lpstr>MONITORING THE POSTOPERATIVE PATIENT</vt:lpstr>
      <vt:lpstr>Common causes of postponing surgeries</vt:lpstr>
      <vt:lpstr>Causes of death due to anesthesia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 and post-operative care </dc:title>
  <dc:creator>music only</dc:creator>
  <cp:lastModifiedBy>music only</cp:lastModifiedBy>
  <cp:revision>48</cp:revision>
  <dcterms:created xsi:type="dcterms:W3CDTF">2024-01-20T13:52:36Z</dcterms:created>
  <dcterms:modified xsi:type="dcterms:W3CDTF">2024-02-04T19:38:51Z</dcterms:modified>
</cp:coreProperties>
</file>