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62" r:id="rId6"/>
    <p:sldId id="261" r:id="rId7"/>
    <p:sldId id="259" r:id="rId8"/>
    <p:sldId id="260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78CC66-E450-4CB9-AF8A-0209D69BA0F8}" v="7" dt="2023-10-30T19:28:19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FD926-FCB9-4B76-AF9D-A39C85E04B5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8027F-4CD7-4C48-B8E6-76F1EB8A6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70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EC88B-9805-F89E-5B67-2A3F01FE4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FD1FD-F91B-143B-83DB-E25E910A2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64A71-8554-F578-30C4-54061CD0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BE90-6E23-4F7E-9514-90DA74446D8D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A3A2E-A055-8849-8FC2-70858A20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E9C10-6A71-EE20-6156-673FFEE2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4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E8EF-FADD-8855-E162-5BF094DB1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18A27-D630-55D6-0A7B-A4CEA1118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8E0A2-28FB-56E7-77E3-F3AD2DAC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F64-4A3D-4D9E-B6CE-20CA97FEB94A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5ACB8-9E6F-06B6-49A0-B8355A3D9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DD8B0-DB16-EAAF-939F-73027D35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1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BE556F-DA32-F57A-DCC9-68B84AF71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A9E2F-DFCC-E01A-CD6C-E42704F3C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B6FC6-87D7-A547-A4BC-91503158D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DC7B4-CA7F-4CFB-8574-5F372B8691E2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E4CBE-5E56-90C0-ECD4-7EBB96B1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1F4CD-E036-9C96-F1FA-3DFE3185C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7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1DE0-20C0-2AA8-29B0-9DF980EE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3DA44-0ACF-D0C6-E67A-9A5BFCB24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F8813-6447-6158-EE01-91D15577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CD7-099E-4574-BE4E-54D5E8A62464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8F393-2E4A-4CE2-5FDE-005ABBAC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50466-6071-A24C-309D-8413DAA7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fld id="{BD36467F-6D1A-4F8E-AA24-10C73547CC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4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BDD87-A642-5DA7-CA41-4F16FE30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1C816-744C-4A68-2B88-CB6CBC797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59A69-CC0F-24E6-2F6E-ED8FF8C3E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77AD-1ACE-43FF-BABB-A10ACEB61F6C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43D30-C228-5793-9FFE-A0603D42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D4043-6D0C-DB54-ADC2-F9A82700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9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E006-9570-2F46-2889-A806042B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8D282-16DB-98F7-F437-B57620644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7D900-FE26-E69E-620C-5E34B9B37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11D53-0A38-2517-2F66-D0BE11077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6F1C-1E74-4E88-A8BF-63CBC89E0471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1196D-6D8B-7195-6C0D-94B5E3B5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68F38-366C-22FF-ADA8-512FB307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7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4D5BD-64C6-E415-D426-484A9DB0C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CAA32-DF85-CCB7-AB65-80749375D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CAF98-1938-EE0D-F136-BAA023BBD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540A12-E889-4187-0630-CD57AD718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52273D-844D-F900-DD34-9FA3817C3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4221E2-C695-6A31-4DFE-BF24CFCB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EFC2-C9F1-4017-B38E-8F91C24A681C}" type="datetime1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C7F56-0975-9B05-BCFA-EB72DE4D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92F9A-006F-859A-6A04-A201A102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1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A1C6B-F23C-5821-922C-0428D00DC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EC8AB4-7D59-A579-A851-75B0BA9C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0837-EC9B-4EAB-A005-C3625DB04C00}" type="datetime1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09DA8-4DFE-1E00-D6F2-DD9D7D04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8F6E3F-451F-EEEE-5161-D8D6F3D3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3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1BD1C7-E644-1358-2D11-1BEC063DA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CFF-5047-4FD2-B34D-3F3D0F98D388}" type="datetime1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DFF08A-F780-3D45-B82F-EDCC3F230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C73D3-4103-E379-3DB7-A837BEAC6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2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50744-6B3C-BF43-B77D-857C5CA9E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F5C17-B377-16B2-A08B-120E77BE3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2FAA5-D68B-D9E3-0484-92E1C1DD4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D52E3-00F1-3A6C-C4AA-3DFE7367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A3E9-94B9-4858-AC29-4AD9E90FA9F1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AB717-FB22-507F-D1C0-AC63E9C5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5FAB6-8525-CA69-62CB-8894867F7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4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D56F-BB4F-E316-7B8F-1A2988303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92E70-63C8-962F-F4E0-1FACBC07D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336BF-080E-FECB-43DF-C18C73135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9F36D-98C9-5032-6132-D47A26DC5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9717-70EF-462C-A133-D64CDAB9AD92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36D89-D23C-6886-E5EC-19301F87B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15F41-A163-4E33-6173-07C225B2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5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095D4-32A0-A5B4-ECE1-A766F3692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51175-7387-9E77-67A5-00E867F36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15499-2D87-E018-FADD-AF4DD7D88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CE2E-C7A0-449D-ACC0-310C61B35C25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0C030-5C3D-F42A-AB4F-95981DDB6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3FC7E-7816-D15B-B3B6-36DBA6ECB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6467F-6D1A-4F8E-AA24-10C73547C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4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C85F2-BAB6-C8AC-BB70-0A97E45DA2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+mn-lt"/>
              </a:rPr>
              <a:t>Situation analysis I: The 5 Cs (Company, Customers, Competitors, Collaborators, and Climate )  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86D25-D2B5-CDC8-4ED4-180A9957C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3600" dirty="0"/>
              <a:t>Week 4 </a:t>
            </a:r>
          </a:p>
          <a:p>
            <a:r>
              <a:rPr lang="en-US" sz="3600" dirty="0"/>
              <a:t>31 Oct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C411D-ED52-AC71-40C3-2D462FFC2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1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973E8-0154-7710-1734-1127E56B0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78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5Cs - 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B5B02-737B-358E-4934-8EA7283FE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3914"/>
            <a:ext cx="10515600" cy="58640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Customers</a:t>
            </a:r>
          </a:p>
          <a:p>
            <a:pPr marL="0" indent="0" algn="just">
              <a:buNone/>
            </a:pPr>
            <a:r>
              <a:rPr lang="en-US" sz="2400" dirty="0"/>
              <a:t>This section focuses on the people who buy your business’ products or services. It involves knowing:</a:t>
            </a:r>
          </a:p>
          <a:p>
            <a:pPr marL="0" indent="0" algn="just">
              <a:buNone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Target audience. </a:t>
            </a:r>
            <a:r>
              <a:rPr lang="en-US" sz="2400" dirty="0"/>
              <a:t>Who is our target audience? Is my overall audience growing or shrinking?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Customer behavior. </a:t>
            </a:r>
            <a:r>
              <a:rPr lang="en-US" sz="2400" dirty="0"/>
              <a:t>How do our customer make purchase decisions to satisfy their needs, wants, or desires?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Customer motivation. </a:t>
            </a:r>
            <a:r>
              <a:rPr lang="en-US" sz="2400" dirty="0"/>
              <a:t>What motivates our customers to purchase (price, quality, convenience, unique product benefit, etc.)?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Communication channels. </a:t>
            </a:r>
            <a:r>
              <a:rPr lang="en-US" sz="2400" dirty="0"/>
              <a:t>What are my channels of communication with my customers?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Market size. </a:t>
            </a:r>
            <a:r>
              <a:rPr lang="en-US" sz="2400" dirty="0"/>
              <a:t>Is our market growing or shrinking?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Frequency of purchase. </a:t>
            </a:r>
            <a:r>
              <a:rPr lang="en-US" sz="2400" dirty="0"/>
              <a:t>What sorts of products or services are sold most/least frequently? How many repeat purchases do my customers make? How important are repeat purchases to my business model?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59AA2-FD7D-48BB-EF93-0497CAC77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95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5FA6-323B-8F60-5E2C-BF9A91D91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Competitors</a:t>
            </a:r>
            <a:r>
              <a:rPr lang="en-US" sz="3600" dirty="0"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D51FF-26C4-6DA7-2504-F592BD5E8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470"/>
            <a:ext cx="10515600" cy="56454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The competitors section focuses on those individuals and organizations to which your company is highly comparable in the market. </a:t>
            </a:r>
          </a:p>
          <a:p>
            <a:pPr marL="0" indent="0" algn="just">
              <a:buNone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Competitor strategies and tactics. </a:t>
            </a:r>
            <a:r>
              <a:rPr lang="en-US" sz="2400" dirty="0"/>
              <a:t>What strategies are my competitors using to gain customers? What do our competitors offer that our business don’t?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Competitor strengths. </a:t>
            </a:r>
            <a:r>
              <a:rPr lang="en-US" sz="2400" dirty="0"/>
              <a:t>What are each of our competitors' biggest strengths?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Competitor weaknesses</a:t>
            </a:r>
            <a:r>
              <a:rPr lang="en-US" sz="2400" dirty="0"/>
              <a:t>. What are each of our competitors' biggest weaknesses?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Emerging competition. </a:t>
            </a:r>
            <a:r>
              <a:rPr lang="en-US" sz="2400" dirty="0"/>
              <a:t>Who are our direct competitors in the same market? Which are new or emerging competitors in the market? Which are the established competitors?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04F19-A2B9-5723-CBDB-513450A0D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1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CFEDC-EF6A-B62D-10E8-584C0FA61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78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5Cs - 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DD46B-BBBC-E120-A7E7-0BF4165F4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3914"/>
            <a:ext cx="10515600" cy="518304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Context or Climate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 algn="just">
              <a:buNone/>
            </a:pPr>
            <a:r>
              <a:rPr lang="en-US" sz="2400" dirty="0"/>
              <a:t>This section concentrates on external factors that aren't controlled by our own business and influence our business performance. Some elements are: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Laws  and Regulations. </a:t>
            </a:r>
            <a:r>
              <a:rPr lang="en-US" sz="2400" dirty="0"/>
              <a:t>Are there any new or proposed laws or regulations that may affect our business? If so, how do we plan to address them?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Economic trends. </a:t>
            </a:r>
            <a:r>
              <a:rPr lang="en-US" sz="2400" dirty="0"/>
              <a:t>Are there any economic trends that might influence customer shopping behavior?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Social and behavioral trends. </a:t>
            </a:r>
            <a:r>
              <a:rPr lang="en-US" sz="2400" dirty="0"/>
              <a:t>Are there any social trends that may affect the things that people buy or the way people buy them?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5F6F0-8D63-53B7-993D-CC0AD415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40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F2C92-7E4F-1F42-904C-B69AF333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15A91-DA9D-FCE6-E304-07C39173F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Kotler, P., &amp; Keller, K.L. (2017). Marketing </a:t>
            </a:r>
            <a:r>
              <a:rPr lang="en-US" sz="2400" dirty="0" err="1"/>
              <a:t>menadžment</a:t>
            </a:r>
            <a:r>
              <a:rPr lang="en-US" sz="2400" dirty="0"/>
              <a:t>, 15 </a:t>
            </a:r>
            <a:r>
              <a:rPr lang="en-US" sz="2400" dirty="0" err="1"/>
              <a:t>izdanje</a:t>
            </a:r>
            <a:r>
              <a:rPr lang="en-US" sz="2400" dirty="0"/>
              <a:t>, Data Status, Beograd. </a:t>
            </a:r>
          </a:p>
          <a:p>
            <a:pPr marL="0" indent="0" algn="just">
              <a:buNone/>
            </a:pPr>
            <a:r>
              <a:rPr lang="en-US" sz="2400" dirty="0"/>
              <a:t>Kotler, P. (2003), Marketing management, 13th ed. India: Prentice hall</a:t>
            </a:r>
          </a:p>
          <a:p>
            <a:pPr marL="0" indent="0" algn="just">
              <a:buNone/>
            </a:pPr>
            <a:r>
              <a:rPr lang="en-US" sz="2400" dirty="0" err="1"/>
              <a:t>Straková</a:t>
            </a:r>
            <a:r>
              <a:rPr lang="en-US" sz="2400" dirty="0"/>
              <a:t>, J. et al. (2018) ‘Situational analysis and its role in the process of Strategic Business Management’, Polish Journal of Management Studies, 18(1), pp. 353–364. doi:10.17512/pjms.2018.18.1.26. </a:t>
            </a:r>
          </a:p>
          <a:p>
            <a:pPr marL="0" indent="0" algn="just">
              <a:buNone/>
            </a:pPr>
            <a:r>
              <a:rPr lang="en-US" sz="2400" dirty="0" err="1"/>
              <a:t>Frynas</a:t>
            </a:r>
            <a:r>
              <a:rPr lang="en-US" sz="2400" dirty="0"/>
              <a:t> J.G., </a:t>
            </a:r>
            <a:r>
              <a:rPr lang="en-US" sz="2400" dirty="0" err="1"/>
              <a:t>Mellahi</a:t>
            </a:r>
            <a:r>
              <a:rPr lang="en-US" sz="2400" dirty="0"/>
              <a:t> K., 2011, Global strategic management, New York, Oxford University Press Inc. </a:t>
            </a:r>
          </a:p>
          <a:p>
            <a:pPr marL="0" indent="0" algn="just">
              <a:buNone/>
            </a:pPr>
            <a:r>
              <a:rPr lang="en-US" sz="2400" dirty="0"/>
              <a:t>Mullins, J.W. and Walker, O.C. (2013) Marketing management: A strategic decision-making approach. New York: McGraw-Hill. </a:t>
            </a:r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2DF9A-EDDB-FA97-66AD-44DC5A373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21FD8-A3A2-EFB1-6F9D-BE462D43E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Table of Contents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ADD7B-BDFF-E860-6353-25AAADA40E0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38200" y="1690688"/>
            <a:ext cx="10515600" cy="504141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Situational Analysis …………………………………………………………………….. 3</a:t>
            </a:r>
          </a:p>
          <a:p>
            <a:r>
              <a:rPr lang="en-US" sz="2400" dirty="0"/>
              <a:t>Importance of Situational Analysis ……………………………………………... 5</a:t>
            </a:r>
          </a:p>
          <a:p>
            <a:r>
              <a:rPr lang="en-US" sz="2400" dirty="0"/>
              <a:t>Situational Analysis Analytical Methods ……………………………………… 6</a:t>
            </a:r>
          </a:p>
          <a:p>
            <a:r>
              <a:rPr lang="en-US" sz="2400" dirty="0"/>
              <a:t>5Cs analytical Method ………………………………………………………………... 7</a:t>
            </a:r>
          </a:p>
          <a:p>
            <a:r>
              <a:rPr lang="en-US" sz="2400" dirty="0"/>
              <a:t>Company ……………………………………………………………………………………. 8</a:t>
            </a:r>
          </a:p>
          <a:p>
            <a:r>
              <a:rPr lang="en-US" sz="2400" dirty="0"/>
              <a:t>Collaborators ……………………………………………………………………………… 9</a:t>
            </a:r>
          </a:p>
          <a:p>
            <a:r>
              <a:rPr lang="en-US" sz="2400" dirty="0"/>
              <a:t>Customers ………………………………………………………………………………….. 10</a:t>
            </a:r>
          </a:p>
          <a:p>
            <a:r>
              <a:rPr lang="en-US" sz="2400" dirty="0"/>
              <a:t>Climate or Context ……………………………………………………………………… 12</a:t>
            </a:r>
          </a:p>
          <a:p>
            <a:r>
              <a:rPr lang="en-US" sz="2400" dirty="0"/>
              <a:t>References …………………………………………………………………………………. 13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D3F9D-A456-13A7-7FBB-46ABAC39B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4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3432-439E-9E7B-B089-260E41C3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C1315-C2B6-98C4-970A-CE981F57F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is a Situational Analysis?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Situation analysis refers to a phase of strategic planning in which An organization uses analytical tools to assess the current state of a business environment.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 business will often need to perform a situation analysis before embarking on a new initiative, marketing strategy, or business plan.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D9ABE9-0614-4733-0E19-30256EC4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2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1A3D-8C1B-E57D-0EA5-9DF5F8064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D6F1D-AF42-FED6-47B6-09E35B577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What does Situational Analysis involve? </a:t>
            </a:r>
          </a:p>
          <a:p>
            <a:pPr marL="0" indent="0">
              <a:buNone/>
            </a:pPr>
            <a:r>
              <a:rPr lang="en-US" sz="2400" dirty="0"/>
              <a:t>A situation analysis involves examining the external environmental factors and internal organizational capabilities that impact how a company operates.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A5459-F950-DDC1-DAA8-D283A93B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7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E2FE2-69CD-219E-5699-9BC55DE2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A2F8D-8E6B-913B-D515-29DF8DB4E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8"/>
            <a:ext cx="10515600" cy="512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Why Is Situation Analysis Important?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/>
              <a:t>It helps a business to determine its competitive advantage: </a:t>
            </a:r>
            <a:r>
              <a:rPr lang="en-US" sz="2400" dirty="0"/>
              <a:t>a situation analysis helps identifying a businesses' strengths, weaknesses, opportunities for growth, and the obstacles that could be standing in its way.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/>
              <a:t>It helps a business to identify areas of potential growth: </a:t>
            </a:r>
            <a:r>
              <a:rPr lang="en-US" sz="2400" dirty="0"/>
              <a:t>Each company has room for improvement. Situation analysis helps a business to clarify those potential areas of growth and provide a framework for setting and achieving goals.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/>
              <a:t>Can improve efficiency and reduce waste: </a:t>
            </a:r>
            <a:r>
              <a:rPr lang="en-US" sz="2400" dirty="0"/>
              <a:t>A situation analysis ensures that initiatives, plans, and strategies stay focused on areas that will add value to the organization and reduce the likelihood of redundancies or unproductive tangents.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CFC6D-B1D9-1664-16ED-75C407A8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2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EA77-47E3-5FA0-BD5C-1F682E124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26C18-2B47-E7B0-7B9D-33B5277C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There are different methods typically used to complete a situational analysis: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5Cs Analysis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SWOT Analysis,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PESTEL Analysis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Porter five forces Analysis.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CE12A-F0B7-AFFF-6827-6DB27A4F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8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0637-3A8C-BD92-9A54-CFC3D400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5Cs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F93E6-3482-A22F-FA9C-AF5196A83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5360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5C Analysis is a marketing framework that is used to analyze the environment in which a business operates. 5C Analysis provides insight into the key drivers of success, as well as the risk exposure to various environmental factors.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The 5Cs Include 5 elements</a:t>
            </a: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Company,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Collaborators,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Customers,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Competitors, and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Context or Climate</a:t>
            </a:r>
          </a:p>
        </p:txBody>
      </p:sp>
      <p:pic>
        <p:nvPicPr>
          <p:cNvPr id="7" name="Picture 6" descr="A diagram of marketing&#10;&#10;Description automatically generated">
            <a:extLst>
              <a:ext uri="{FF2B5EF4-FFF2-40B4-BE49-F238E27FC236}">
                <a16:creationId xmlns:a16="http://schemas.microsoft.com/office/drawing/2014/main" id="{8F3D6D14-A7B9-AE32-D6FE-36F1570D1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136" y="2678181"/>
            <a:ext cx="4286250" cy="40195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E8647-46D2-98CA-2593-248A9BC4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8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D8B8-EAD5-3717-F869-82025394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5C - 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FAE9-437C-3BA0-44E6-803E5189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5413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Company</a:t>
            </a:r>
          </a:p>
          <a:p>
            <a:pPr marL="0" indent="0" algn="just">
              <a:buNone/>
            </a:pPr>
            <a:r>
              <a:rPr lang="en-US" sz="2400" dirty="0"/>
              <a:t>This section focuses on many  internal factors that are related to the marketing and sales of our business products and services offered to our customers. Some key elements include: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Competitive advantages. </a:t>
            </a:r>
            <a:r>
              <a:rPr lang="en-US" sz="2400" dirty="0"/>
              <a:t>What competitive advantages does our business have? What does our company do better than others? What does our </a:t>
            </a:r>
            <a:r>
              <a:rPr lang="en-US" sz="2400" dirty="0" err="1"/>
              <a:t>conpany</a:t>
            </a:r>
            <a:r>
              <a:rPr lang="en-US" sz="2400" dirty="0"/>
              <a:t> do worse than others?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Brand image. </a:t>
            </a:r>
            <a:r>
              <a:rPr lang="en-US" sz="2400" dirty="0"/>
              <a:t>What makes our brand unique or memorable?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Products. </a:t>
            </a:r>
            <a:r>
              <a:rPr lang="en-US" sz="2400" dirty="0"/>
              <a:t>Do our products vary from competitors' products? If so, in what ways? What does our business sell or offer? List major product lines or types.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Goals. </a:t>
            </a:r>
            <a:r>
              <a:rPr lang="en-US" sz="2400" dirty="0"/>
              <a:t>What are our 1, 3, and 5-year goals for this business?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D2DF0-A1D9-14B2-7F08-37DD7E1A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6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5DE9B-EE1A-0FEA-3A75-08DDB345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+mn-lt"/>
              </a:rPr>
              <a:t>5Cs 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38A1-A017-EB00-3567-750E22832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Collaborators</a:t>
            </a:r>
          </a:p>
          <a:p>
            <a:pPr marL="0" indent="0">
              <a:buNone/>
            </a:pPr>
            <a:r>
              <a:rPr lang="en-US" sz="2400" dirty="0"/>
              <a:t>The collaborators section focuses on every individual or organization that works to create, produce, promote or sell a business products or services. It includes: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Suppliers. </a:t>
            </a:r>
            <a:r>
              <a:rPr lang="en-US" sz="2400" dirty="0"/>
              <a:t>Who are </a:t>
            </a:r>
            <a:r>
              <a:rPr lang="en-US" sz="2400"/>
              <a:t>our suppliers?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Distributors. </a:t>
            </a:r>
            <a:r>
              <a:rPr lang="en-US" sz="2400" dirty="0"/>
              <a:t>Who is our shipping provider? Do we have anyone distributing or selling our products for us?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Business partners. </a:t>
            </a:r>
            <a:r>
              <a:rPr lang="en-US" sz="2400" dirty="0"/>
              <a:t>Do we have a partner that helps run our business? Do we have investors or stakeholders?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</a:rPr>
              <a:t>Service providers. </a:t>
            </a:r>
            <a:r>
              <a:rPr lang="en-US" sz="2400" dirty="0"/>
              <a:t>Do we work with any freelancers or contractors?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0933F-E360-BD78-32CF-FE87EC7DD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467F-6D1A-4F8E-AA24-10C73547CC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43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1080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Situation analysis I: The 5 Cs (Company, Customers, Competitors, Collaborators, and Climate )  </vt:lpstr>
      <vt:lpstr>Table of Contents </vt:lpstr>
      <vt:lpstr>Situational Analysis</vt:lpstr>
      <vt:lpstr>Situational Analysis</vt:lpstr>
      <vt:lpstr>Situational Analysis</vt:lpstr>
      <vt:lpstr>Situational Analysis</vt:lpstr>
      <vt:lpstr>5Cs Analysis</vt:lpstr>
      <vt:lpstr>5C - Situational Analysis</vt:lpstr>
      <vt:lpstr>5Cs  Analysis</vt:lpstr>
      <vt:lpstr>5Cs - Situational Analysis</vt:lpstr>
      <vt:lpstr>Competitors </vt:lpstr>
      <vt:lpstr>5Cs - Situational Analysis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analysis I: The 5 Cs (Company, Customers, Competitors, Collaborators, and Climate )</dc:title>
  <dc:creator>Ahmed Abdulkareem</dc:creator>
  <cp:lastModifiedBy>Ahmed Abdulkareem</cp:lastModifiedBy>
  <cp:revision>2</cp:revision>
  <dcterms:created xsi:type="dcterms:W3CDTF">2023-10-27T17:32:18Z</dcterms:created>
  <dcterms:modified xsi:type="dcterms:W3CDTF">2023-10-31T08:16:28Z</dcterms:modified>
</cp:coreProperties>
</file>