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307" r:id="rId3"/>
    <p:sldId id="306" r:id="rId4"/>
    <p:sldId id="277" r:id="rId5"/>
    <p:sldId id="308" r:id="rId6"/>
    <p:sldId id="310" r:id="rId7"/>
    <p:sldId id="311" r:id="rId8"/>
    <p:sldId id="256" r:id="rId9"/>
    <p:sldId id="257" r:id="rId10"/>
    <p:sldId id="258" r:id="rId11"/>
    <p:sldId id="259" r:id="rId12"/>
    <p:sldId id="265" r:id="rId13"/>
    <p:sldId id="266" r:id="rId14"/>
    <p:sldId id="268" r:id="rId15"/>
    <p:sldId id="269" r:id="rId16"/>
    <p:sldId id="270" r:id="rId17"/>
    <p:sldId id="271" r:id="rId18"/>
    <p:sldId id="260" r:id="rId19"/>
    <p:sldId id="262" r:id="rId20"/>
    <p:sldId id="272" r:id="rId21"/>
    <p:sldId id="278" r:id="rId22"/>
    <p:sldId id="276" r:id="rId23"/>
    <p:sldId id="285" r:id="rId24"/>
    <p:sldId id="280" r:id="rId25"/>
    <p:sldId id="281" r:id="rId26"/>
    <p:sldId id="282" r:id="rId27"/>
    <p:sldId id="284" r:id="rId28"/>
    <p:sldId id="286" r:id="rId29"/>
    <p:sldId id="288" r:id="rId30"/>
    <p:sldId id="289" r:id="rId31"/>
    <p:sldId id="290" r:id="rId32"/>
    <p:sldId id="291" r:id="rId33"/>
    <p:sldId id="292" r:id="rId34"/>
    <p:sldId id="295" r:id="rId35"/>
    <p:sldId id="296" r:id="rId36"/>
    <p:sldId id="297" r:id="rId37"/>
    <p:sldId id="298" r:id="rId38"/>
    <p:sldId id="294" r:id="rId39"/>
    <p:sldId id="299" r:id="rId40"/>
    <p:sldId id="300" r:id="rId41"/>
    <p:sldId id="302" r:id="rId42"/>
    <p:sldId id="304" r:id="rId43"/>
    <p:sldId id="305" r:id="rId44"/>
    <p:sldId id="312"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2" autoAdjust="0"/>
    <p:restoredTop sz="94660"/>
  </p:normalViewPr>
  <p:slideViewPr>
    <p:cSldViewPr snapToGrid="0">
      <p:cViewPr varScale="1">
        <p:scale>
          <a:sx n="68" d="100"/>
          <a:sy n="68" d="100"/>
        </p:scale>
        <p:origin x="417" y="3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73B47-7A5F-6135-C8CD-EA2E7C239C3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434AA82-B808-BB25-5E4E-CBF5F30E5E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B37ED09-FF86-F97E-763D-E81114DC38E0}"/>
              </a:ext>
            </a:extLst>
          </p:cNvPr>
          <p:cNvSpPr>
            <a:spLocks noGrp="1"/>
          </p:cNvSpPr>
          <p:nvPr>
            <p:ph type="dt" sz="half" idx="10"/>
          </p:nvPr>
        </p:nvSpPr>
        <p:spPr/>
        <p:txBody>
          <a:bodyPr/>
          <a:lstStyle/>
          <a:p>
            <a:fld id="{A21949A1-F89B-4255-B624-B4AB8C88E5E3}" type="datetimeFigureOut">
              <a:rPr lang="en-US" smtClean="0"/>
              <a:t>2/18/2024</a:t>
            </a:fld>
            <a:endParaRPr lang="en-US"/>
          </a:p>
        </p:txBody>
      </p:sp>
      <p:sp>
        <p:nvSpPr>
          <p:cNvPr id="5" name="Footer Placeholder 4">
            <a:extLst>
              <a:ext uri="{FF2B5EF4-FFF2-40B4-BE49-F238E27FC236}">
                <a16:creationId xmlns:a16="http://schemas.microsoft.com/office/drawing/2014/main" id="{0CC99AB3-14B0-4F89-1B38-BDC7BBD0D0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5E0089-4055-C2EC-9D65-4505F08922DE}"/>
              </a:ext>
            </a:extLst>
          </p:cNvPr>
          <p:cNvSpPr>
            <a:spLocks noGrp="1"/>
          </p:cNvSpPr>
          <p:nvPr>
            <p:ph type="sldNum" sz="quarter" idx="12"/>
          </p:nvPr>
        </p:nvSpPr>
        <p:spPr/>
        <p:txBody>
          <a:bodyPr/>
          <a:lstStyle/>
          <a:p>
            <a:fld id="{E09F2FD9-3736-4ADD-B9A3-73A84B0EEB4A}" type="slidenum">
              <a:rPr lang="en-US" smtClean="0"/>
              <a:t>‹#›</a:t>
            </a:fld>
            <a:endParaRPr lang="en-US"/>
          </a:p>
        </p:txBody>
      </p:sp>
    </p:spTree>
    <p:extLst>
      <p:ext uri="{BB962C8B-B14F-4D97-AF65-F5344CB8AC3E}">
        <p14:creationId xmlns:p14="http://schemas.microsoft.com/office/powerpoint/2010/main" val="3786423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2A051-1FF9-3CBD-47D5-8B92EACEF24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B22DB1D-6F1B-EE18-D5B0-3FEC57FAB17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884C6E-3195-D6CD-20D6-92C4FBB4B8D8}"/>
              </a:ext>
            </a:extLst>
          </p:cNvPr>
          <p:cNvSpPr>
            <a:spLocks noGrp="1"/>
          </p:cNvSpPr>
          <p:nvPr>
            <p:ph type="dt" sz="half" idx="10"/>
          </p:nvPr>
        </p:nvSpPr>
        <p:spPr/>
        <p:txBody>
          <a:bodyPr/>
          <a:lstStyle/>
          <a:p>
            <a:fld id="{A21949A1-F89B-4255-B624-B4AB8C88E5E3}" type="datetimeFigureOut">
              <a:rPr lang="en-US" smtClean="0"/>
              <a:t>2/18/2024</a:t>
            </a:fld>
            <a:endParaRPr lang="en-US"/>
          </a:p>
        </p:txBody>
      </p:sp>
      <p:sp>
        <p:nvSpPr>
          <p:cNvPr id="5" name="Footer Placeholder 4">
            <a:extLst>
              <a:ext uri="{FF2B5EF4-FFF2-40B4-BE49-F238E27FC236}">
                <a16:creationId xmlns:a16="http://schemas.microsoft.com/office/drawing/2014/main" id="{2A6D5AD5-E5A5-03C0-0EA5-DF7EC60ECA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CDD4A4-E8D5-A06F-094F-A4BBE71671C5}"/>
              </a:ext>
            </a:extLst>
          </p:cNvPr>
          <p:cNvSpPr>
            <a:spLocks noGrp="1"/>
          </p:cNvSpPr>
          <p:nvPr>
            <p:ph type="sldNum" sz="quarter" idx="12"/>
          </p:nvPr>
        </p:nvSpPr>
        <p:spPr/>
        <p:txBody>
          <a:bodyPr/>
          <a:lstStyle/>
          <a:p>
            <a:fld id="{E09F2FD9-3736-4ADD-B9A3-73A84B0EEB4A}" type="slidenum">
              <a:rPr lang="en-US" smtClean="0"/>
              <a:t>‹#›</a:t>
            </a:fld>
            <a:endParaRPr lang="en-US"/>
          </a:p>
        </p:txBody>
      </p:sp>
    </p:spTree>
    <p:extLst>
      <p:ext uri="{BB962C8B-B14F-4D97-AF65-F5344CB8AC3E}">
        <p14:creationId xmlns:p14="http://schemas.microsoft.com/office/powerpoint/2010/main" val="1787764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B545CE-9836-8109-282E-8678ED27BC9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3BDFF1D-1062-267E-8BF6-2612A839752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0B5479-6E71-1841-495B-4AB4725A1BFB}"/>
              </a:ext>
            </a:extLst>
          </p:cNvPr>
          <p:cNvSpPr>
            <a:spLocks noGrp="1"/>
          </p:cNvSpPr>
          <p:nvPr>
            <p:ph type="dt" sz="half" idx="10"/>
          </p:nvPr>
        </p:nvSpPr>
        <p:spPr/>
        <p:txBody>
          <a:bodyPr/>
          <a:lstStyle/>
          <a:p>
            <a:fld id="{A21949A1-F89B-4255-B624-B4AB8C88E5E3}" type="datetimeFigureOut">
              <a:rPr lang="en-US" smtClean="0"/>
              <a:t>2/18/2024</a:t>
            </a:fld>
            <a:endParaRPr lang="en-US"/>
          </a:p>
        </p:txBody>
      </p:sp>
      <p:sp>
        <p:nvSpPr>
          <p:cNvPr id="5" name="Footer Placeholder 4">
            <a:extLst>
              <a:ext uri="{FF2B5EF4-FFF2-40B4-BE49-F238E27FC236}">
                <a16:creationId xmlns:a16="http://schemas.microsoft.com/office/drawing/2014/main" id="{B7E88D67-49FD-2B1C-550E-8B189209AE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4D6B4F-BD3B-EB3C-2FCA-1CF3A9A5877D}"/>
              </a:ext>
            </a:extLst>
          </p:cNvPr>
          <p:cNvSpPr>
            <a:spLocks noGrp="1"/>
          </p:cNvSpPr>
          <p:nvPr>
            <p:ph type="sldNum" sz="quarter" idx="12"/>
          </p:nvPr>
        </p:nvSpPr>
        <p:spPr/>
        <p:txBody>
          <a:bodyPr/>
          <a:lstStyle/>
          <a:p>
            <a:fld id="{E09F2FD9-3736-4ADD-B9A3-73A84B0EEB4A}" type="slidenum">
              <a:rPr lang="en-US" smtClean="0"/>
              <a:t>‹#›</a:t>
            </a:fld>
            <a:endParaRPr lang="en-US"/>
          </a:p>
        </p:txBody>
      </p:sp>
    </p:spTree>
    <p:extLst>
      <p:ext uri="{BB962C8B-B14F-4D97-AF65-F5344CB8AC3E}">
        <p14:creationId xmlns:p14="http://schemas.microsoft.com/office/powerpoint/2010/main" val="4219568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4C591-78E4-BA67-B0A7-1C8D97A813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28321A-C9CA-24B0-4665-4817A58F6D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F5E15C-FAD7-9EA9-B579-B03CF8A0CC29}"/>
              </a:ext>
            </a:extLst>
          </p:cNvPr>
          <p:cNvSpPr>
            <a:spLocks noGrp="1"/>
          </p:cNvSpPr>
          <p:nvPr>
            <p:ph type="dt" sz="half" idx="10"/>
          </p:nvPr>
        </p:nvSpPr>
        <p:spPr/>
        <p:txBody>
          <a:bodyPr/>
          <a:lstStyle/>
          <a:p>
            <a:fld id="{A21949A1-F89B-4255-B624-B4AB8C88E5E3}" type="datetimeFigureOut">
              <a:rPr lang="en-US" smtClean="0"/>
              <a:t>2/18/2024</a:t>
            </a:fld>
            <a:endParaRPr lang="en-US"/>
          </a:p>
        </p:txBody>
      </p:sp>
      <p:sp>
        <p:nvSpPr>
          <p:cNvPr id="5" name="Footer Placeholder 4">
            <a:extLst>
              <a:ext uri="{FF2B5EF4-FFF2-40B4-BE49-F238E27FC236}">
                <a16:creationId xmlns:a16="http://schemas.microsoft.com/office/drawing/2014/main" id="{268D0BDF-1283-D1DF-34E4-030B70EC88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B8B88F-9336-E8C5-35C9-E500F4999412}"/>
              </a:ext>
            </a:extLst>
          </p:cNvPr>
          <p:cNvSpPr>
            <a:spLocks noGrp="1"/>
          </p:cNvSpPr>
          <p:nvPr>
            <p:ph type="sldNum" sz="quarter" idx="12"/>
          </p:nvPr>
        </p:nvSpPr>
        <p:spPr/>
        <p:txBody>
          <a:bodyPr/>
          <a:lstStyle/>
          <a:p>
            <a:fld id="{E09F2FD9-3736-4ADD-B9A3-73A84B0EEB4A}" type="slidenum">
              <a:rPr lang="en-US" smtClean="0"/>
              <a:t>‹#›</a:t>
            </a:fld>
            <a:endParaRPr lang="en-US"/>
          </a:p>
        </p:txBody>
      </p:sp>
    </p:spTree>
    <p:extLst>
      <p:ext uri="{BB962C8B-B14F-4D97-AF65-F5344CB8AC3E}">
        <p14:creationId xmlns:p14="http://schemas.microsoft.com/office/powerpoint/2010/main" val="1651344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454FD-90CA-7977-8978-F0670C52558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B2AB35A-4FF5-76F5-C551-E83C258041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5AE903-F944-7139-9829-D792C9863E7D}"/>
              </a:ext>
            </a:extLst>
          </p:cNvPr>
          <p:cNvSpPr>
            <a:spLocks noGrp="1"/>
          </p:cNvSpPr>
          <p:nvPr>
            <p:ph type="dt" sz="half" idx="10"/>
          </p:nvPr>
        </p:nvSpPr>
        <p:spPr/>
        <p:txBody>
          <a:bodyPr/>
          <a:lstStyle/>
          <a:p>
            <a:fld id="{A21949A1-F89B-4255-B624-B4AB8C88E5E3}" type="datetimeFigureOut">
              <a:rPr lang="en-US" smtClean="0"/>
              <a:t>2/18/2024</a:t>
            </a:fld>
            <a:endParaRPr lang="en-US"/>
          </a:p>
        </p:txBody>
      </p:sp>
      <p:sp>
        <p:nvSpPr>
          <p:cNvPr id="5" name="Footer Placeholder 4">
            <a:extLst>
              <a:ext uri="{FF2B5EF4-FFF2-40B4-BE49-F238E27FC236}">
                <a16:creationId xmlns:a16="http://schemas.microsoft.com/office/drawing/2014/main" id="{D545FFB5-D5FB-CE15-553B-0AE89754F1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B33B9E-4877-C1A9-3788-3BF9E32D5BB2}"/>
              </a:ext>
            </a:extLst>
          </p:cNvPr>
          <p:cNvSpPr>
            <a:spLocks noGrp="1"/>
          </p:cNvSpPr>
          <p:nvPr>
            <p:ph type="sldNum" sz="quarter" idx="12"/>
          </p:nvPr>
        </p:nvSpPr>
        <p:spPr/>
        <p:txBody>
          <a:bodyPr/>
          <a:lstStyle/>
          <a:p>
            <a:fld id="{E09F2FD9-3736-4ADD-B9A3-73A84B0EEB4A}" type="slidenum">
              <a:rPr lang="en-US" smtClean="0"/>
              <a:t>‹#›</a:t>
            </a:fld>
            <a:endParaRPr lang="en-US"/>
          </a:p>
        </p:txBody>
      </p:sp>
    </p:spTree>
    <p:extLst>
      <p:ext uri="{BB962C8B-B14F-4D97-AF65-F5344CB8AC3E}">
        <p14:creationId xmlns:p14="http://schemas.microsoft.com/office/powerpoint/2010/main" val="1099866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A2D82-D894-F716-3CB7-C4A790E0F4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BE03CC-8FBE-4CA6-A091-520606EBAB8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A96BA81-F648-BB8B-CCAA-ABEDAD73DDF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C056C8-E50A-E9B3-382A-A136D7227796}"/>
              </a:ext>
            </a:extLst>
          </p:cNvPr>
          <p:cNvSpPr>
            <a:spLocks noGrp="1"/>
          </p:cNvSpPr>
          <p:nvPr>
            <p:ph type="dt" sz="half" idx="10"/>
          </p:nvPr>
        </p:nvSpPr>
        <p:spPr/>
        <p:txBody>
          <a:bodyPr/>
          <a:lstStyle/>
          <a:p>
            <a:fld id="{A21949A1-F89B-4255-B624-B4AB8C88E5E3}" type="datetimeFigureOut">
              <a:rPr lang="en-US" smtClean="0"/>
              <a:t>2/18/2024</a:t>
            </a:fld>
            <a:endParaRPr lang="en-US"/>
          </a:p>
        </p:txBody>
      </p:sp>
      <p:sp>
        <p:nvSpPr>
          <p:cNvPr id="6" name="Footer Placeholder 5">
            <a:extLst>
              <a:ext uri="{FF2B5EF4-FFF2-40B4-BE49-F238E27FC236}">
                <a16:creationId xmlns:a16="http://schemas.microsoft.com/office/drawing/2014/main" id="{90FF2D9F-3694-1C2F-506B-FA2803F41B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41EE53-A084-E329-FDD2-F551FF532ECB}"/>
              </a:ext>
            </a:extLst>
          </p:cNvPr>
          <p:cNvSpPr>
            <a:spLocks noGrp="1"/>
          </p:cNvSpPr>
          <p:nvPr>
            <p:ph type="sldNum" sz="quarter" idx="12"/>
          </p:nvPr>
        </p:nvSpPr>
        <p:spPr/>
        <p:txBody>
          <a:bodyPr/>
          <a:lstStyle/>
          <a:p>
            <a:fld id="{E09F2FD9-3736-4ADD-B9A3-73A84B0EEB4A}" type="slidenum">
              <a:rPr lang="en-US" smtClean="0"/>
              <a:t>‹#›</a:t>
            </a:fld>
            <a:endParaRPr lang="en-US"/>
          </a:p>
        </p:txBody>
      </p:sp>
    </p:spTree>
    <p:extLst>
      <p:ext uri="{BB962C8B-B14F-4D97-AF65-F5344CB8AC3E}">
        <p14:creationId xmlns:p14="http://schemas.microsoft.com/office/powerpoint/2010/main" val="3428885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D0D7D-16DF-C932-5400-95FF2B70700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A0180DB-4C2B-0848-F97B-6BDF28E762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A0BC7F7-0F21-0CD8-042D-78E323A8B4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FFC8E9-5E48-487B-AF31-C994269C5D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565931-9511-B961-FE56-52B16B9B2D3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C95579-9F69-BDBF-2008-C0E7CEE1C1E9}"/>
              </a:ext>
            </a:extLst>
          </p:cNvPr>
          <p:cNvSpPr>
            <a:spLocks noGrp="1"/>
          </p:cNvSpPr>
          <p:nvPr>
            <p:ph type="dt" sz="half" idx="10"/>
          </p:nvPr>
        </p:nvSpPr>
        <p:spPr/>
        <p:txBody>
          <a:bodyPr/>
          <a:lstStyle/>
          <a:p>
            <a:fld id="{A21949A1-F89B-4255-B624-B4AB8C88E5E3}" type="datetimeFigureOut">
              <a:rPr lang="en-US" smtClean="0"/>
              <a:t>2/18/2024</a:t>
            </a:fld>
            <a:endParaRPr lang="en-US"/>
          </a:p>
        </p:txBody>
      </p:sp>
      <p:sp>
        <p:nvSpPr>
          <p:cNvPr id="8" name="Footer Placeholder 7">
            <a:extLst>
              <a:ext uri="{FF2B5EF4-FFF2-40B4-BE49-F238E27FC236}">
                <a16:creationId xmlns:a16="http://schemas.microsoft.com/office/drawing/2014/main" id="{AE9E4EA6-809D-16FC-59C8-65BB5177185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73B0614-E526-DA0C-03B4-4B3059D4A9DF}"/>
              </a:ext>
            </a:extLst>
          </p:cNvPr>
          <p:cNvSpPr>
            <a:spLocks noGrp="1"/>
          </p:cNvSpPr>
          <p:nvPr>
            <p:ph type="sldNum" sz="quarter" idx="12"/>
          </p:nvPr>
        </p:nvSpPr>
        <p:spPr/>
        <p:txBody>
          <a:bodyPr/>
          <a:lstStyle/>
          <a:p>
            <a:fld id="{E09F2FD9-3736-4ADD-B9A3-73A84B0EEB4A}" type="slidenum">
              <a:rPr lang="en-US" smtClean="0"/>
              <a:t>‹#›</a:t>
            </a:fld>
            <a:endParaRPr lang="en-US"/>
          </a:p>
        </p:txBody>
      </p:sp>
    </p:spTree>
    <p:extLst>
      <p:ext uri="{BB962C8B-B14F-4D97-AF65-F5344CB8AC3E}">
        <p14:creationId xmlns:p14="http://schemas.microsoft.com/office/powerpoint/2010/main" val="3804451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85B5E-146E-3F0D-6EEA-626F20AECE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3BE4593-4322-A18F-E8F0-08F7AD9D2279}"/>
              </a:ext>
            </a:extLst>
          </p:cNvPr>
          <p:cNvSpPr>
            <a:spLocks noGrp="1"/>
          </p:cNvSpPr>
          <p:nvPr>
            <p:ph type="dt" sz="half" idx="10"/>
          </p:nvPr>
        </p:nvSpPr>
        <p:spPr/>
        <p:txBody>
          <a:bodyPr/>
          <a:lstStyle/>
          <a:p>
            <a:fld id="{A21949A1-F89B-4255-B624-B4AB8C88E5E3}" type="datetimeFigureOut">
              <a:rPr lang="en-US" smtClean="0"/>
              <a:t>2/18/2024</a:t>
            </a:fld>
            <a:endParaRPr lang="en-US"/>
          </a:p>
        </p:txBody>
      </p:sp>
      <p:sp>
        <p:nvSpPr>
          <p:cNvPr id="4" name="Footer Placeholder 3">
            <a:extLst>
              <a:ext uri="{FF2B5EF4-FFF2-40B4-BE49-F238E27FC236}">
                <a16:creationId xmlns:a16="http://schemas.microsoft.com/office/drawing/2014/main" id="{23A7263F-048E-F32A-7539-28A7D7C2BD2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9FEA9D1-BCDD-2CD1-6BEA-F54528A869E1}"/>
              </a:ext>
            </a:extLst>
          </p:cNvPr>
          <p:cNvSpPr>
            <a:spLocks noGrp="1"/>
          </p:cNvSpPr>
          <p:nvPr>
            <p:ph type="sldNum" sz="quarter" idx="12"/>
          </p:nvPr>
        </p:nvSpPr>
        <p:spPr/>
        <p:txBody>
          <a:bodyPr/>
          <a:lstStyle/>
          <a:p>
            <a:fld id="{E09F2FD9-3736-4ADD-B9A3-73A84B0EEB4A}" type="slidenum">
              <a:rPr lang="en-US" smtClean="0"/>
              <a:t>‹#›</a:t>
            </a:fld>
            <a:endParaRPr lang="en-US"/>
          </a:p>
        </p:txBody>
      </p:sp>
    </p:spTree>
    <p:extLst>
      <p:ext uri="{BB962C8B-B14F-4D97-AF65-F5344CB8AC3E}">
        <p14:creationId xmlns:p14="http://schemas.microsoft.com/office/powerpoint/2010/main" val="770149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F9656A-0C22-4661-4C27-D238F616BA83}"/>
              </a:ext>
            </a:extLst>
          </p:cNvPr>
          <p:cNvSpPr>
            <a:spLocks noGrp="1"/>
          </p:cNvSpPr>
          <p:nvPr>
            <p:ph type="dt" sz="half" idx="10"/>
          </p:nvPr>
        </p:nvSpPr>
        <p:spPr/>
        <p:txBody>
          <a:bodyPr/>
          <a:lstStyle/>
          <a:p>
            <a:fld id="{A21949A1-F89B-4255-B624-B4AB8C88E5E3}" type="datetimeFigureOut">
              <a:rPr lang="en-US" smtClean="0"/>
              <a:t>2/18/2024</a:t>
            </a:fld>
            <a:endParaRPr lang="en-US"/>
          </a:p>
        </p:txBody>
      </p:sp>
      <p:sp>
        <p:nvSpPr>
          <p:cNvPr id="3" name="Footer Placeholder 2">
            <a:extLst>
              <a:ext uri="{FF2B5EF4-FFF2-40B4-BE49-F238E27FC236}">
                <a16:creationId xmlns:a16="http://schemas.microsoft.com/office/drawing/2014/main" id="{7D1A9DCA-AEEA-609A-E2C5-2C143D14455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4EEE7DC-6F90-46FE-F84D-DA6F85CE4218}"/>
              </a:ext>
            </a:extLst>
          </p:cNvPr>
          <p:cNvSpPr>
            <a:spLocks noGrp="1"/>
          </p:cNvSpPr>
          <p:nvPr>
            <p:ph type="sldNum" sz="quarter" idx="12"/>
          </p:nvPr>
        </p:nvSpPr>
        <p:spPr/>
        <p:txBody>
          <a:bodyPr/>
          <a:lstStyle/>
          <a:p>
            <a:fld id="{E09F2FD9-3736-4ADD-B9A3-73A84B0EEB4A}" type="slidenum">
              <a:rPr lang="en-US" smtClean="0"/>
              <a:t>‹#›</a:t>
            </a:fld>
            <a:endParaRPr lang="en-US"/>
          </a:p>
        </p:txBody>
      </p:sp>
    </p:spTree>
    <p:extLst>
      <p:ext uri="{BB962C8B-B14F-4D97-AF65-F5344CB8AC3E}">
        <p14:creationId xmlns:p14="http://schemas.microsoft.com/office/powerpoint/2010/main" val="1190926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317AA-89B0-5060-F453-86E2598714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13A416B-1A3D-1CE9-9803-E13AA58452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67D2E-743B-974A-C216-43EECD0A9D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5CFD42-702F-F6BF-E2EF-1B1DE2732A20}"/>
              </a:ext>
            </a:extLst>
          </p:cNvPr>
          <p:cNvSpPr>
            <a:spLocks noGrp="1"/>
          </p:cNvSpPr>
          <p:nvPr>
            <p:ph type="dt" sz="half" idx="10"/>
          </p:nvPr>
        </p:nvSpPr>
        <p:spPr/>
        <p:txBody>
          <a:bodyPr/>
          <a:lstStyle/>
          <a:p>
            <a:fld id="{A21949A1-F89B-4255-B624-B4AB8C88E5E3}" type="datetimeFigureOut">
              <a:rPr lang="en-US" smtClean="0"/>
              <a:t>2/18/2024</a:t>
            </a:fld>
            <a:endParaRPr lang="en-US"/>
          </a:p>
        </p:txBody>
      </p:sp>
      <p:sp>
        <p:nvSpPr>
          <p:cNvPr id="6" name="Footer Placeholder 5">
            <a:extLst>
              <a:ext uri="{FF2B5EF4-FFF2-40B4-BE49-F238E27FC236}">
                <a16:creationId xmlns:a16="http://schemas.microsoft.com/office/drawing/2014/main" id="{E4337A40-7CB8-2583-141E-AD2385DEC6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0C5C20-D187-D70A-33CC-97EB23DC0898}"/>
              </a:ext>
            </a:extLst>
          </p:cNvPr>
          <p:cNvSpPr>
            <a:spLocks noGrp="1"/>
          </p:cNvSpPr>
          <p:nvPr>
            <p:ph type="sldNum" sz="quarter" idx="12"/>
          </p:nvPr>
        </p:nvSpPr>
        <p:spPr/>
        <p:txBody>
          <a:bodyPr/>
          <a:lstStyle/>
          <a:p>
            <a:fld id="{E09F2FD9-3736-4ADD-B9A3-73A84B0EEB4A}" type="slidenum">
              <a:rPr lang="en-US" smtClean="0"/>
              <a:t>‹#›</a:t>
            </a:fld>
            <a:endParaRPr lang="en-US"/>
          </a:p>
        </p:txBody>
      </p:sp>
    </p:spTree>
    <p:extLst>
      <p:ext uri="{BB962C8B-B14F-4D97-AF65-F5344CB8AC3E}">
        <p14:creationId xmlns:p14="http://schemas.microsoft.com/office/powerpoint/2010/main" val="3014312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6D14F-464D-4F6F-2BC0-61266C81AD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DE4CA36-51F3-1494-0B10-4E87B6412E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B3E0BAE-B9E2-CC69-0F98-87E1718D9B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DAE07C-E3AD-508D-C799-36490BD5C788}"/>
              </a:ext>
            </a:extLst>
          </p:cNvPr>
          <p:cNvSpPr>
            <a:spLocks noGrp="1"/>
          </p:cNvSpPr>
          <p:nvPr>
            <p:ph type="dt" sz="half" idx="10"/>
          </p:nvPr>
        </p:nvSpPr>
        <p:spPr/>
        <p:txBody>
          <a:bodyPr/>
          <a:lstStyle/>
          <a:p>
            <a:fld id="{A21949A1-F89B-4255-B624-B4AB8C88E5E3}" type="datetimeFigureOut">
              <a:rPr lang="en-US" smtClean="0"/>
              <a:t>2/18/2024</a:t>
            </a:fld>
            <a:endParaRPr lang="en-US"/>
          </a:p>
        </p:txBody>
      </p:sp>
      <p:sp>
        <p:nvSpPr>
          <p:cNvPr id="6" name="Footer Placeholder 5">
            <a:extLst>
              <a:ext uri="{FF2B5EF4-FFF2-40B4-BE49-F238E27FC236}">
                <a16:creationId xmlns:a16="http://schemas.microsoft.com/office/drawing/2014/main" id="{9C501E00-00B7-647E-C516-B56669C8B7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47F972-6FC7-ED19-12D8-1DDEC56991CC}"/>
              </a:ext>
            </a:extLst>
          </p:cNvPr>
          <p:cNvSpPr>
            <a:spLocks noGrp="1"/>
          </p:cNvSpPr>
          <p:nvPr>
            <p:ph type="sldNum" sz="quarter" idx="12"/>
          </p:nvPr>
        </p:nvSpPr>
        <p:spPr/>
        <p:txBody>
          <a:bodyPr/>
          <a:lstStyle/>
          <a:p>
            <a:fld id="{E09F2FD9-3736-4ADD-B9A3-73A84B0EEB4A}" type="slidenum">
              <a:rPr lang="en-US" smtClean="0"/>
              <a:t>‹#›</a:t>
            </a:fld>
            <a:endParaRPr lang="en-US"/>
          </a:p>
        </p:txBody>
      </p:sp>
    </p:spTree>
    <p:extLst>
      <p:ext uri="{BB962C8B-B14F-4D97-AF65-F5344CB8AC3E}">
        <p14:creationId xmlns:p14="http://schemas.microsoft.com/office/powerpoint/2010/main" val="3791629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883821-2951-9052-CCC0-DF5CC5D276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9D9221D-9E0B-0DF1-AB25-4B62D1BB8E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C902B1-CA84-F011-15EB-669BCBBC6D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1949A1-F89B-4255-B624-B4AB8C88E5E3}" type="datetimeFigureOut">
              <a:rPr lang="en-US" smtClean="0"/>
              <a:t>2/18/2024</a:t>
            </a:fld>
            <a:endParaRPr lang="en-US"/>
          </a:p>
        </p:txBody>
      </p:sp>
      <p:sp>
        <p:nvSpPr>
          <p:cNvPr id="5" name="Footer Placeholder 4">
            <a:extLst>
              <a:ext uri="{FF2B5EF4-FFF2-40B4-BE49-F238E27FC236}">
                <a16:creationId xmlns:a16="http://schemas.microsoft.com/office/drawing/2014/main" id="{7396276E-B8E2-7DEF-64E8-B98B7932C3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FAFED35-C74B-31B4-86F1-B8C0AAE1CF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9F2FD9-3736-4ADD-B9A3-73A84B0EEB4A}" type="slidenum">
              <a:rPr lang="en-US" smtClean="0"/>
              <a:t>‹#›</a:t>
            </a:fld>
            <a:endParaRPr lang="en-US"/>
          </a:p>
        </p:txBody>
      </p:sp>
    </p:spTree>
    <p:extLst>
      <p:ext uri="{BB962C8B-B14F-4D97-AF65-F5344CB8AC3E}">
        <p14:creationId xmlns:p14="http://schemas.microsoft.com/office/powerpoint/2010/main" val="38783828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81CA0-05BD-6C14-0A4C-9FFA84631FED}"/>
              </a:ext>
            </a:extLst>
          </p:cNvPr>
          <p:cNvSpPr>
            <a:spLocks noGrp="1"/>
          </p:cNvSpPr>
          <p:nvPr>
            <p:ph type="title"/>
          </p:nvPr>
        </p:nvSpPr>
        <p:spPr/>
        <p:txBody>
          <a:bodyPr/>
          <a:lstStyle/>
          <a:p>
            <a:pPr algn="ctr"/>
            <a:r>
              <a:rPr lang="en-US" b="1" i="0" dirty="0">
                <a:solidFill>
                  <a:srgbClr val="00B0F0"/>
                </a:solidFill>
                <a:effectLst/>
                <a:latin typeface="Source Sans Pro" panose="020B0503030403020204" pitchFamily="34" charset="0"/>
              </a:rPr>
              <a:t>Principle of suturing</a:t>
            </a:r>
            <a:endParaRPr lang="en-US" b="1" dirty="0">
              <a:solidFill>
                <a:srgbClr val="00B0F0"/>
              </a:solidFill>
            </a:endParaRPr>
          </a:p>
        </p:txBody>
      </p:sp>
      <p:sp>
        <p:nvSpPr>
          <p:cNvPr id="3" name="Content Placeholder 2">
            <a:extLst>
              <a:ext uri="{FF2B5EF4-FFF2-40B4-BE49-F238E27FC236}">
                <a16:creationId xmlns:a16="http://schemas.microsoft.com/office/drawing/2014/main" id="{F777DB2E-2588-7096-0938-7617F417049F}"/>
              </a:ext>
            </a:extLst>
          </p:cNvPr>
          <p:cNvSpPr>
            <a:spLocks noGrp="1"/>
          </p:cNvSpPr>
          <p:nvPr>
            <p:ph idx="1"/>
          </p:nvPr>
        </p:nvSpPr>
        <p:spPr>
          <a:xfrm>
            <a:off x="133643" y="4192171"/>
            <a:ext cx="5962358" cy="1984791"/>
          </a:xfrm>
        </p:spPr>
        <p:txBody>
          <a:bodyPr>
            <a:normAutofit fontScale="70000" lnSpcReduction="20000"/>
          </a:bodyPr>
          <a:lstStyle/>
          <a:p>
            <a:pPr marL="0" indent="0" algn="ctr">
              <a:buNone/>
            </a:pPr>
            <a:r>
              <a:rPr lang="en-US" sz="2800" b="1" dirty="0"/>
              <a:t>By</a:t>
            </a:r>
          </a:p>
          <a:p>
            <a:pPr marL="0" indent="0" algn="ctr">
              <a:buNone/>
            </a:pPr>
            <a:r>
              <a:rPr lang="en-US" sz="2800" b="1" dirty="0"/>
              <a:t>Dr. Muhammad Abdullah Shwani</a:t>
            </a:r>
          </a:p>
          <a:p>
            <a:pPr marL="0" indent="0" algn="ctr">
              <a:buNone/>
            </a:pPr>
            <a:r>
              <a:rPr lang="en-US" sz="2800" b="1" dirty="0"/>
              <a:t>Assistant professor/Consultant urologist</a:t>
            </a:r>
          </a:p>
          <a:p>
            <a:pPr marL="0" indent="0" algn="ctr">
              <a:buNone/>
            </a:pPr>
            <a:r>
              <a:rPr lang="en-US" sz="2800" b="1" dirty="0"/>
              <a:t>Kurdistan Higher Council of Medical Specialties (KHCMS)</a:t>
            </a:r>
          </a:p>
          <a:p>
            <a:pPr marL="0" indent="0" algn="ctr">
              <a:buNone/>
            </a:pPr>
            <a:r>
              <a:rPr lang="en-US" sz="2800" b="1" dirty="0"/>
              <a:t>                     drmalshwani@mail.com</a:t>
            </a:r>
            <a:endParaRPr lang="en-US" sz="2800" dirty="0"/>
          </a:p>
          <a:p>
            <a:pPr algn="ctr"/>
            <a:endParaRPr lang="en-US" dirty="0"/>
          </a:p>
          <a:p>
            <a:pPr marL="0" indent="0" algn="ctr">
              <a:buNone/>
            </a:pPr>
            <a:endParaRPr lang="en-US" dirty="0"/>
          </a:p>
        </p:txBody>
      </p:sp>
    </p:spTree>
    <p:extLst>
      <p:ext uri="{BB962C8B-B14F-4D97-AF65-F5344CB8AC3E}">
        <p14:creationId xmlns:p14="http://schemas.microsoft.com/office/powerpoint/2010/main" val="1647422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50DD5-DDE0-8A1E-E427-FE1846968054}"/>
              </a:ext>
            </a:extLst>
          </p:cNvPr>
          <p:cNvSpPr>
            <a:spLocks noGrp="1"/>
          </p:cNvSpPr>
          <p:nvPr>
            <p:ph type="title"/>
          </p:nvPr>
        </p:nvSpPr>
        <p:spPr/>
        <p:txBody>
          <a:bodyPr/>
          <a:lstStyle/>
          <a:p>
            <a:pPr algn="ctr"/>
            <a:r>
              <a:rPr lang="en-US" b="1" i="0" dirty="0">
                <a:solidFill>
                  <a:srgbClr val="00B0F0"/>
                </a:solidFill>
                <a:effectLst/>
                <a:latin typeface="Source Sans Pro" panose="020B0503030403020204" pitchFamily="34" charset="0"/>
              </a:rPr>
              <a:t>Principle of suturing</a:t>
            </a:r>
            <a:endParaRPr lang="en-US" b="1" dirty="0">
              <a:solidFill>
                <a:srgbClr val="00B0F0"/>
              </a:solidFill>
            </a:endParaRPr>
          </a:p>
        </p:txBody>
      </p:sp>
      <p:sp>
        <p:nvSpPr>
          <p:cNvPr id="3" name="Content Placeholder 2">
            <a:extLst>
              <a:ext uri="{FF2B5EF4-FFF2-40B4-BE49-F238E27FC236}">
                <a16:creationId xmlns:a16="http://schemas.microsoft.com/office/drawing/2014/main" id="{14EA688D-804F-7F22-F19D-55FDA4F3133E}"/>
              </a:ext>
            </a:extLst>
          </p:cNvPr>
          <p:cNvSpPr>
            <a:spLocks noGrp="1"/>
          </p:cNvSpPr>
          <p:nvPr>
            <p:ph idx="1"/>
          </p:nvPr>
        </p:nvSpPr>
        <p:spPr/>
        <p:txBody>
          <a:bodyPr/>
          <a:lstStyle/>
          <a:p>
            <a:pPr marL="514350" indent="-514350">
              <a:buClr>
                <a:srgbClr val="00B0F0"/>
              </a:buClr>
              <a:buFont typeface="+mj-lt"/>
              <a:buAutoNum type="arabicParenR" startAt="6"/>
            </a:pPr>
            <a:r>
              <a:rPr lang="en-US" b="1" i="0" dirty="0">
                <a:solidFill>
                  <a:srgbClr val="3B3835"/>
                </a:solidFill>
                <a:effectLst/>
                <a:latin typeface="Source Sans Pro" panose="020B0503030403020204" pitchFamily="34" charset="0"/>
              </a:rPr>
              <a:t>The tissue never be closed under tension. </a:t>
            </a:r>
          </a:p>
          <a:p>
            <a:pPr marL="514350" indent="-514350">
              <a:buClr>
                <a:srgbClr val="00B0F0"/>
              </a:buClr>
              <a:buFont typeface="+mj-lt"/>
              <a:buAutoNum type="arabicParenR" startAt="6"/>
            </a:pPr>
            <a:endParaRPr lang="en-US" b="1" dirty="0">
              <a:solidFill>
                <a:srgbClr val="3B3835"/>
              </a:solidFill>
              <a:latin typeface="Source Sans Pro" panose="020B0503030403020204" pitchFamily="34" charset="0"/>
            </a:endParaRPr>
          </a:p>
          <a:p>
            <a:pPr marL="514350" indent="-514350">
              <a:buClr>
                <a:srgbClr val="00B0F0"/>
              </a:buClr>
              <a:buFont typeface="+mj-lt"/>
              <a:buAutoNum type="arabicParenR" startAt="6"/>
            </a:pPr>
            <a:endParaRPr lang="en-US" b="1" i="0" dirty="0">
              <a:solidFill>
                <a:srgbClr val="3B3835"/>
              </a:solidFill>
              <a:effectLst/>
              <a:latin typeface="Source Sans Pro" panose="020B0503030403020204" pitchFamily="34" charset="0"/>
            </a:endParaRPr>
          </a:p>
          <a:p>
            <a:pPr marL="514350" indent="-514350">
              <a:buClr>
                <a:srgbClr val="00B0F0"/>
              </a:buClr>
              <a:buFont typeface="+mj-lt"/>
              <a:buAutoNum type="arabicParenR" startAt="6"/>
            </a:pPr>
            <a:endParaRPr lang="en-US" b="1" dirty="0">
              <a:solidFill>
                <a:srgbClr val="3B3835"/>
              </a:solidFill>
              <a:latin typeface="Source Sans Pro" panose="020B0503030403020204" pitchFamily="34" charset="0"/>
            </a:endParaRPr>
          </a:p>
          <a:p>
            <a:pPr marL="514350" indent="-514350">
              <a:buClr>
                <a:srgbClr val="00B0F0"/>
              </a:buClr>
              <a:buFont typeface="+mj-lt"/>
              <a:buAutoNum type="arabicParenR" startAt="6"/>
            </a:pPr>
            <a:endParaRPr lang="en-US" b="1" i="0" dirty="0">
              <a:solidFill>
                <a:srgbClr val="3B3835"/>
              </a:solidFill>
              <a:effectLst/>
              <a:latin typeface="Source Sans Pro" panose="020B0503030403020204" pitchFamily="34" charset="0"/>
            </a:endParaRPr>
          </a:p>
          <a:p>
            <a:pPr marL="514350" indent="-514350">
              <a:buClr>
                <a:srgbClr val="00B0F0"/>
              </a:buClr>
              <a:buFont typeface="+mj-lt"/>
              <a:buAutoNum type="arabicParenR" startAt="6"/>
            </a:pPr>
            <a:endParaRPr lang="en-US" b="1" dirty="0">
              <a:solidFill>
                <a:srgbClr val="3B3835"/>
              </a:solidFill>
              <a:latin typeface="Source Sans Pro" panose="020B0503030403020204" pitchFamily="34" charset="0"/>
            </a:endParaRPr>
          </a:p>
          <a:p>
            <a:pPr marL="514350" indent="-514350">
              <a:buClr>
                <a:srgbClr val="00B0F0"/>
              </a:buClr>
              <a:buFont typeface="+mj-lt"/>
              <a:buAutoNum type="arabicParenR" startAt="6"/>
            </a:pPr>
            <a:r>
              <a:rPr lang="en-US" b="1" i="0" dirty="0">
                <a:solidFill>
                  <a:srgbClr val="3B3835"/>
                </a:solidFill>
                <a:effectLst/>
                <a:latin typeface="Source Sans Pro" panose="020B0503030403020204" pitchFamily="34" charset="0"/>
              </a:rPr>
              <a:t>Each suture must be placed 3-4 mm apart from the incision line.</a:t>
            </a:r>
            <a:endParaRPr lang="en-US" b="1" dirty="0"/>
          </a:p>
        </p:txBody>
      </p:sp>
      <p:pic>
        <p:nvPicPr>
          <p:cNvPr id="5" name="Picture 4">
            <a:extLst>
              <a:ext uri="{FF2B5EF4-FFF2-40B4-BE49-F238E27FC236}">
                <a16:creationId xmlns:a16="http://schemas.microsoft.com/office/drawing/2014/main" id="{16D8E7CD-38CD-B9D2-87AE-EAE152295B71}"/>
              </a:ext>
            </a:extLst>
          </p:cNvPr>
          <p:cNvPicPr>
            <a:picLocks noChangeAspect="1"/>
          </p:cNvPicPr>
          <p:nvPr/>
        </p:nvPicPr>
        <p:blipFill>
          <a:blip r:embed="rId2"/>
          <a:stretch>
            <a:fillRect/>
          </a:stretch>
        </p:blipFill>
        <p:spPr>
          <a:xfrm>
            <a:off x="8053754" y="1892105"/>
            <a:ext cx="3300046" cy="2862775"/>
          </a:xfrm>
          <a:prstGeom prst="rect">
            <a:avLst/>
          </a:prstGeom>
        </p:spPr>
      </p:pic>
    </p:spTree>
    <p:extLst>
      <p:ext uri="{BB962C8B-B14F-4D97-AF65-F5344CB8AC3E}">
        <p14:creationId xmlns:p14="http://schemas.microsoft.com/office/powerpoint/2010/main" val="3397801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EC43B-2E54-B3FF-C4EE-4A2BB4BDD062}"/>
              </a:ext>
            </a:extLst>
          </p:cNvPr>
          <p:cNvSpPr>
            <a:spLocks noGrp="1"/>
          </p:cNvSpPr>
          <p:nvPr>
            <p:ph type="title"/>
          </p:nvPr>
        </p:nvSpPr>
        <p:spPr/>
        <p:txBody>
          <a:bodyPr/>
          <a:lstStyle/>
          <a:p>
            <a:pPr algn="ctr"/>
            <a:r>
              <a:rPr lang="en-US" b="1" i="0" dirty="0">
                <a:solidFill>
                  <a:srgbClr val="00B0F0"/>
                </a:solidFill>
                <a:effectLst/>
                <a:latin typeface="Source Sans Pro" panose="020B0503030403020204" pitchFamily="34" charset="0"/>
              </a:rPr>
              <a:t>Types of Suturing </a:t>
            </a:r>
            <a:endParaRPr lang="en-US" b="1" dirty="0">
              <a:solidFill>
                <a:srgbClr val="00B0F0"/>
              </a:solidFill>
            </a:endParaRPr>
          </a:p>
        </p:txBody>
      </p:sp>
      <p:sp>
        <p:nvSpPr>
          <p:cNvPr id="3" name="Content Placeholder 2">
            <a:extLst>
              <a:ext uri="{FF2B5EF4-FFF2-40B4-BE49-F238E27FC236}">
                <a16:creationId xmlns:a16="http://schemas.microsoft.com/office/drawing/2014/main" id="{5EAD36A2-38EE-68C5-6A4E-619D2EFF8E26}"/>
              </a:ext>
            </a:extLst>
          </p:cNvPr>
          <p:cNvSpPr>
            <a:spLocks noGrp="1"/>
          </p:cNvSpPr>
          <p:nvPr>
            <p:ph idx="1"/>
          </p:nvPr>
        </p:nvSpPr>
        <p:spPr/>
        <p:txBody>
          <a:bodyPr/>
          <a:lstStyle/>
          <a:p>
            <a:pPr marL="514350" indent="-514350">
              <a:buClr>
                <a:srgbClr val="00B0F0"/>
              </a:buClr>
              <a:buFont typeface="+mj-lt"/>
              <a:buAutoNum type="arabicParenR"/>
            </a:pPr>
            <a:r>
              <a:rPr lang="en-US" b="1" i="0" dirty="0">
                <a:solidFill>
                  <a:srgbClr val="3B3835"/>
                </a:solidFill>
                <a:effectLst/>
                <a:latin typeface="Source Sans Pro" panose="020B0503030403020204" pitchFamily="34" charset="0"/>
              </a:rPr>
              <a:t>Interrupted suture. </a:t>
            </a:r>
          </a:p>
          <a:p>
            <a:pPr marL="514350" indent="-514350">
              <a:buClr>
                <a:srgbClr val="00B0F0"/>
              </a:buClr>
              <a:buFont typeface="+mj-lt"/>
              <a:buAutoNum type="arabicParenR"/>
            </a:pPr>
            <a:r>
              <a:rPr lang="en-US" b="1" i="0" dirty="0">
                <a:solidFill>
                  <a:srgbClr val="3B3835"/>
                </a:solidFill>
                <a:effectLst/>
                <a:latin typeface="Source Sans Pro" panose="020B0503030403020204" pitchFamily="34" charset="0"/>
              </a:rPr>
              <a:t>Continuous suture. </a:t>
            </a:r>
          </a:p>
          <a:p>
            <a:pPr marL="514350" indent="-514350">
              <a:buClr>
                <a:srgbClr val="00B0F0"/>
              </a:buClr>
              <a:buFont typeface="+mj-lt"/>
              <a:buAutoNum type="arabicParenR"/>
            </a:pPr>
            <a:r>
              <a:rPr lang="en-US" b="1" i="0" dirty="0">
                <a:solidFill>
                  <a:srgbClr val="3B3835"/>
                </a:solidFill>
                <a:effectLst/>
                <a:latin typeface="Source Sans Pro" panose="020B0503030403020204" pitchFamily="34" charset="0"/>
              </a:rPr>
              <a:t>Mattress suture.</a:t>
            </a:r>
          </a:p>
          <a:p>
            <a:pPr marL="514350" indent="-514350">
              <a:buClr>
                <a:srgbClr val="00B0F0"/>
              </a:buClr>
              <a:buFont typeface="+mj-lt"/>
              <a:buAutoNum type="arabicParenR"/>
            </a:pPr>
            <a:r>
              <a:rPr lang="en-US" b="1" i="0" dirty="0">
                <a:solidFill>
                  <a:srgbClr val="3B3835"/>
                </a:solidFill>
                <a:effectLst/>
                <a:latin typeface="Source Sans Pro" panose="020B0503030403020204" pitchFamily="34" charset="0"/>
              </a:rPr>
              <a:t> Figure of 8(eight) sutures.</a:t>
            </a:r>
          </a:p>
          <a:p>
            <a:pPr marL="514350" indent="-514350">
              <a:buClr>
                <a:srgbClr val="00B0F0"/>
              </a:buClr>
              <a:buFont typeface="+mj-lt"/>
              <a:buAutoNum type="arabicParenR"/>
            </a:pPr>
            <a:r>
              <a:rPr lang="en-US" b="1" i="0" dirty="0">
                <a:solidFill>
                  <a:srgbClr val="3B3835"/>
                </a:solidFill>
                <a:effectLst/>
                <a:latin typeface="Source Sans Pro" panose="020B0503030403020204" pitchFamily="34" charset="0"/>
              </a:rPr>
              <a:t> Subcuticular suture.</a:t>
            </a:r>
            <a:endParaRPr lang="en-US" b="1" dirty="0"/>
          </a:p>
        </p:txBody>
      </p:sp>
    </p:spTree>
    <p:extLst>
      <p:ext uri="{BB962C8B-B14F-4D97-AF65-F5344CB8AC3E}">
        <p14:creationId xmlns:p14="http://schemas.microsoft.com/office/powerpoint/2010/main" val="1647309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1F096-B285-D84D-FD00-C5A4C2DAE7A7}"/>
              </a:ext>
            </a:extLst>
          </p:cNvPr>
          <p:cNvSpPr>
            <a:spLocks noGrp="1"/>
          </p:cNvSpPr>
          <p:nvPr>
            <p:ph type="title"/>
          </p:nvPr>
        </p:nvSpPr>
        <p:spPr/>
        <p:txBody>
          <a:bodyPr/>
          <a:lstStyle/>
          <a:p>
            <a:pPr algn="ctr"/>
            <a:r>
              <a:rPr lang="en-US" b="1" dirty="0">
                <a:solidFill>
                  <a:srgbClr val="00B0F0"/>
                </a:solidFill>
              </a:rPr>
              <a:t>Interrupted suturing </a:t>
            </a:r>
          </a:p>
        </p:txBody>
      </p:sp>
      <p:sp>
        <p:nvSpPr>
          <p:cNvPr id="3" name="Content Placeholder 2">
            <a:extLst>
              <a:ext uri="{FF2B5EF4-FFF2-40B4-BE49-F238E27FC236}">
                <a16:creationId xmlns:a16="http://schemas.microsoft.com/office/drawing/2014/main" id="{5D93087F-CBF4-D104-D13C-2BD28B18A2FC}"/>
              </a:ext>
            </a:extLst>
          </p:cNvPr>
          <p:cNvSpPr>
            <a:spLocks noGrp="1"/>
          </p:cNvSpPr>
          <p:nvPr>
            <p:ph idx="1"/>
          </p:nvPr>
        </p:nvSpPr>
        <p:spPr/>
        <p:txBody>
          <a:bodyPr/>
          <a:lstStyle/>
          <a:p>
            <a:pPr>
              <a:buClr>
                <a:srgbClr val="00B0F0"/>
              </a:buClr>
              <a:buFont typeface="Wingdings" panose="05000000000000000000" pitchFamily="2" charset="2"/>
              <a:buChar char="q"/>
            </a:pPr>
            <a:r>
              <a:rPr lang="en-US" b="1" i="0" dirty="0">
                <a:solidFill>
                  <a:srgbClr val="3B3835"/>
                </a:solidFill>
                <a:effectLst/>
                <a:latin typeface="Source Sans Pro" panose="020B0503030403020204" pitchFamily="34" charset="0"/>
              </a:rPr>
              <a:t>Use </a:t>
            </a:r>
          </a:p>
          <a:p>
            <a:pPr marL="0" indent="0">
              <a:buNone/>
            </a:pPr>
            <a:r>
              <a:rPr lang="en-US" b="1" i="0" dirty="0">
                <a:solidFill>
                  <a:srgbClr val="FF0000"/>
                </a:solidFill>
                <a:effectLst/>
                <a:latin typeface="Source Sans Pro" panose="020B0503030403020204" pitchFamily="34" charset="0"/>
              </a:rPr>
              <a:t>closure of wound after </a:t>
            </a:r>
            <a:r>
              <a:rPr lang="en-US" b="1" i="0" dirty="0">
                <a:solidFill>
                  <a:srgbClr val="3B3835"/>
                </a:solidFill>
                <a:effectLst/>
                <a:latin typeface="Source Sans Pro" panose="020B0503030403020204" pitchFamily="34" charset="0"/>
              </a:rPr>
              <a:t>– </a:t>
            </a:r>
          </a:p>
          <a:p>
            <a:pPr lvl="1">
              <a:buClr>
                <a:srgbClr val="FF0000"/>
              </a:buClr>
              <a:buFont typeface="Wingdings" panose="05000000000000000000" pitchFamily="2" charset="2"/>
              <a:buChar char="Ø"/>
            </a:pPr>
            <a:r>
              <a:rPr lang="en-US" b="1" i="0" dirty="0">
                <a:solidFill>
                  <a:srgbClr val="3B3835"/>
                </a:solidFill>
                <a:effectLst/>
                <a:latin typeface="Source Sans Pro" panose="020B0503030403020204" pitchFamily="34" charset="0"/>
              </a:rPr>
              <a:t>Single tooth extraction.</a:t>
            </a:r>
          </a:p>
          <a:p>
            <a:pPr lvl="1">
              <a:buClr>
                <a:srgbClr val="FF0000"/>
              </a:buClr>
              <a:buFont typeface="Wingdings" panose="05000000000000000000" pitchFamily="2" charset="2"/>
              <a:buChar char="Ø"/>
            </a:pPr>
            <a:r>
              <a:rPr lang="en-US" b="1" i="0" dirty="0">
                <a:solidFill>
                  <a:srgbClr val="3B3835"/>
                </a:solidFill>
                <a:effectLst/>
                <a:latin typeface="Source Sans Pro" panose="020B0503030403020204" pitchFamily="34" charset="0"/>
              </a:rPr>
              <a:t> 3rd molar extraction. </a:t>
            </a:r>
          </a:p>
          <a:p>
            <a:pPr lvl="1">
              <a:buClr>
                <a:srgbClr val="FF0000"/>
              </a:buClr>
              <a:buFont typeface="Wingdings" panose="05000000000000000000" pitchFamily="2" charset="2"/>
              <a:buChar char="Ø"/>
            </a:pPr>
            <a:r>
              <a:rPr lang="en-US" b="1" i="0" dirty="0">
                <a:solidFill>
                  <a:srgbClr val="3B3835"/>
                </a:solidFill>
                <a:effectLst/>
                <a:latin typeface="Source Sans Pro" panose="020B0503030403020204" pitchFamily="34" charset="0"/>
              </a:rPr>
              <a:t>Biopsy. </a:t>
            </a:r>
          </a:p>
          <a:p>
            <a:pPr lvl="1">
              <a:buClr>
                <a:srgbClr val="FF0000"/>
              </a:buClr>
              <a:buFont typeface="Wingdings" panose="05000000000000000000" pitchFamily="2" charset="2"/>
              <a:buChar char="Ø"/>
            </a:pPr>
            <a:r>
              <a:rPr lang="en-US" b="1" i="0" dirty="0">
                <a:solidFill>
                  <a:srgbClr val="3B3835"/>
                </a:solidFill>
                <a:effectLst/>
                <a:latin typeface="Source Sans Pro" panose="020B0503030403020204" pitchFamily="34" charset="0"/>
              </a:rPr>
              <a:t>Dental implant.</a:t>
            </a:r>
            <a:endParaRPr lang="en-US" b="1" dirty="0"/>
          </a:p>
        </p:txBody>
      </p:sp>
      <p:pic>
        <p:nvPicPr>
          <p:cNvPr id="5" name="Picture 4">
            <a:extLst>
              <a:ext uri="{FF2B5EF4-FFF2-40B4-BE49-F238E27FC236}">
                <a16:creationId xmlns:a16="http://schemas.microsoft.com/office/drawing/2014/main" id="{DCE28CE4-EF32-517C-279B-3389B7062B33}"/>
              </a:ext>
            </a:extLst>
          </p:cNvPr>
          <p:cNvPicPr>
            <a:picLocks noChangeAspect="1"/>
          </p:cNvPicPr>
          <p:nvPr/>
        </p:nvPicPr>
        <p:blipFill>
          <a:blip r:embed="rId2"/>
          <a:stretch>
            <a:fillRect/>
          </a:stretch>
        </p:blipFill>
        <p:spPr>
          <a:xfrm>
            <a:off x="6815797" y="1825625"/>
            <a:ext cx="4304115" cy="4047637"/>
          </a:xfrm>
          <a:prstGeom prst="rect">
            <a:avLst/>
          </a:prstGeom>
        </p:spPr>
      </p:pic>
    </p:spTree>
    <p:extLst>
      <p:ext uri="{BB962C8B-B14F-4D97-AF65-F5344CB8AC3E}">
        <p14:creationId xmlns:p14="http://schemas.microsoft.com/office/powerpoint/2010/main" val="31602997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21F06-3FC9-8317-E0F3-7D0D5FAD4BC0}"/>
              </a:ext>
            </a:extLst>
          </p:cNvPr>
          <p:cNvSpPr>
            <a:spLocks noGrp="1"/>
          </p:cNvSpPr>
          <p:nvPr>
            <p:ph type="title"/>
          </p:nvPr>
        </p:nvSpPr>
        <p:spPr/>
        <p:txBody>
          <a:bodyPr/>
          <a:lstStyle/>
          <a:p>
            <a:r>
              <a:rPr lang="en-US" b="1" i="0" dirty="0">
                <a:solidFill>
                  <a:srgbClr val="00B0F0"/>
                </a:solidFill>
                <a:effectLst/>
                <a:latin typeface="Source Sans Pro" panose="020B0503030403020204" pitchFamily="34" charset="0"/>
              </a:rPr>
              <a:t>Interrupted suturing</a:t>
            </a:r>
            <a:br>
              <a:rPr lang="en-US" b="1" dirty="0">
                <a:solidFill>
                  <a:srgbClr val="00B0F0"/>
                </a:solidFill>
                <a:latin typeface="Source Sans Pro" panose="020B0503030403020204" pitchFamily="34" charset="0"/>
              </a:rPr>
            </a:br>
            <a:endParaRPr lang="en-US" b="1" dirty="0">
              <a:solidFill>
                <a:srgbClr val="00B0F0"/>
              </a:solidFill>
            </a:endParaRPr>
          </a:p>
        </p:txBody>
      </p:sp>
      <p:sp>
        <p:nvSpPr>
          <p:cNvPr id="3" name="Content Placeholder 2">
            <a:extLst>
              <a:ext uri="{FF2B5EF4-FFF2-40B4-BE49-F238E27FC236}">
                <a16:creationId xmlns:a16="http://schemas.microsoft.com/office/drawing/2014/main" id="{56FDB7A3-0B63-5FD4-B859-34182AF6DFC8}"/>
              </a:ext>
            </a:extLst>
          </p:cNvPr>
          <p:cNvSpPr>
            <a:spLocks noGrp="1"/>
          </p:cNvSpPr>
          <p:nvPr>
            <p:ph idx="1"/>
          </p:nvPr>
        </p:nvSpPr>
        <p:spPr/>
        <p:txBody>
          <a:bodyPr/>
          <a:lstStyle/>
          <a:p>
            <a:pPr>
              <a:buClr>
                <a:srgbClr val="00B0F0"/>
              </a:buClr>
              <a:buFont typeface="Wingdings" panose="05000000000000000000" pitchFamily="2" charset="2"/>
              <a:buChar char="q"/>
            </a:pPr>
            <a:r>
              <a:rPr lang="en-US" b="1" i="0" dirty="0">
                <a:solidFill>
                  <a:srgbClr val="3B3835"/>
                </a:solidFill>
                <a:effectLst/>
                <a:latin typeface="Source Sans Pro" panose="020B0503030403020204" pitchFamily="34" charset="0"/>
              </a:rPr>
              <a:t>Advantages :</a:t>
            </a:r>
          </a:p>
          <a:p>
            <a:pPr lvl="1">
              <a:buClr>
                <a:srgbClr val="FF0000"/>
              </a:buClr>
              <a:buFont typeface="Wingdings" panose="05000000000000000000" pitchFamily="2" charset="2"/>
              <a:buChar char="Ø"/>
            </a:pPr>
            <a:r>
              <a:rPr lang="en-US" b="1" i="0" dirty="0">
                <a:solidFill>
                  <a:srgbClr val="3B3835"/>
                </a:solidFill>
                <a:effectLst/>
                <a:latin typeface="Source Sans Pro" panose="020B0503030403020204" pitchFamily="34" charset="0"/>
              </a:rPr>
              <a:t>Simple </a:t>
            </a:r>
          </a:p>
          <a:p>
            <a:pPr lvl="1">
              <a:buClr>
                <a:srgbClr val="FF0000"/>
              </a:buClr>
              <a:buFont typeface="Wingdings" panose="05000000000000000000" pitchFamily="2" charset="2"/>
              <a:buChar char="Ø"/>
            </a:pPr>
            <a:r>
              <a:rPr lang="en-US" b="1" i="0" dirty="0">
                <a:solidFill>
                  <a:srgbClr val="3B3835"/>
                </a:solidFill>
                <a:effectLst/>
                <a:latin typeface="Source Sans Pro" panose="020B0503030403020204" pitchFamily="34" charset="0"/>
              </a:rPr>
              <a:t>Performed in urgent situations</a:t>
            </a:r>
          </a:p>
          <a:p>
            <a:pPr lvl="1">
              <a:buClr>
                <a:srgbClr val="FF0000"/>
              </a:buClr>
              <a:buFont typeface="Wingdings" panose="05000000000000000000" pitchFamily="2" charset="2"/>
              <a:buChar char="Ø"/>
            </a:pPr>
            <a:r>
              <a:rPr lang="en-US" b="1" i="0" dirty="0">
                <a:solidFill>
                  <a:srgbClr val="3B3835"/>
                </a:solidFill>
                <a:effectLst/>
                <a:latin typeface="Source Sans Pro" panose="020B0503030403020204" pitchFamily="34" charset="0"/>
              </a:rPr>
              <a:t> Easy to remove </a:t>
            </a:r>
            <a:endParaRPr lang="en-US" b="1" dirty="0">
              <a:solidFill>
                <a:srgbClr val="3B3835"/>
              </a:solidFill>
              <a:latin typeface="Source Sans Pro" panose="020B0503030403020204" pitchFamily="34" charset="0"/>
            </a:endParaRPr>
          </a:p>
          <a:p>
            <a:pPr marL="0" indent="0">
              <a:buNone/>
            </a:pPr>
            <a:endParaRPr lang="en-US" b="1" i="0" dirty="0">
              <a:solidFill>
                <a:srgbClr val="3B3835"/>
              </a:solidFill>
              <a:effectLst/>
              <a:latin typeface="Source Sans Pro" panose="020B0503030403020204" pitchFamily="34" charset="0"/>
            </a:endParaRPr>
          </a:p>
          <a:p>
            <a:pPr>
              <a:buClr>
                <a:srgbClr val="00B0F0"/>
              </a:buClr>
              <a:buFont typeface="Wingdings" panose="05000000000000000000" pitchFamily="2" charset="2"/>
              <a:buChar char="q"/>
            </a:pPr>
            <a:r>
              <a:rPr lang="en-US" b="1" i="0" dirty="0">
                <a:solidFill>
                  <a:srgbClr val="3B3835"/>
                </a:solidFill>
                <a:effectLst/>
                <a:latin typeface="Source Sans Pro" panose="020B0503030403020204" pitchFamily="34" charset="0"/>
              </a:rPr>
              <a:t>Disadvantage: </a:t>
            </a:r>
          </a:p>
          <a:p>
            <a:pPr lvl="1">
              <a:buClr>
                <a:srgbClr val="FF0000"/>
              </a:buClr>
              <a:buFont typeface="Wingdings" panose="05000000000000000000" pitchFamily="2" charset="2"/>
              <a:buChar char="Ø"/>
            </a:pPr>
            <a:r>
              <a:rPr lang="en-US" b="1" i="0" dirty="0">
                <a:solidFill>
                  <a:srgbClr val="3B3835"/>
                </a:solidFill>
                <a:effectLst/>
                <a:latin typeface="Source Sans Pro" panose="020B0503030403020204" pitchFamily="34" charset="0"/>
              </a:rPr>
              <a:t>Failed to bring all surfaces in contact </a:t>
            </a:r>
          </a:p>
          <a:p>
            <a:pPr lvl="1">
              <a:buClr>
                <a:srgbClr val="FF0000"/>
              </a:buClr>
              <a:buFont typeface="Wingdings" panose="05000000000000000000" pitchFamily="2" charset="2"/>
              <a:buChar char="Ø"/>
            </a:pPr>
            <a:r>
              <a:rPr lang="en-US" b="1" i="0" dirty="0">
                <a:solidFill>
                  <a:srgbClr val="3B3835"/>
                </a:solidFill>
                <a:effectLst/>
                <a:latin typeface="Source Sans Pro" panose="020B0503030403020204" pitchFamily="34" charset="0"/>
              </a:rPr>
              <a:t>Less supportive for healing</a:t>
            </a:r>
          </a:p>
          <a:p>
            <a:pPr marL="0" indent="0">
              <a:buNone/>
            </a:pPr>
            <a:endParaRPr lang="en-US" b="1" dirty="0">
              <a:solidFill>
                <a:srgbClr val="3B3835"/>
              </a:solidFill>
              <a:latin typeface="Source Sans Pro" panose="020B0503030403020204" pitchFamily="34" charset="0"/>
            </a:endParaRPr>
          </a:p>
          <a:p>
            <a:pPr marL="0" indent="0">
              <a:buNone/>
            </a:pPr>
            <a:endParaRPr lang="en-US" b="1" dirty="0"/>
          </a:p>
        </p:txBody>
      </p:sp>
    </p:spTree>
    <p:extLst>
      <p:ext uri="{BB962C8B-B14F-4D97-AF65-F5344CB8AC3E}">
        <p14:creationId xmlns:p14="http://schemas.microsoft.com/office/powerpoint/2010/main" val="3162421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E8D34-5B07-3E31-4424-35FDFBAD95B2}"/>
              </a:ext>
            </a:extLst>
          </p:cNvPr>
          <p:cNvSpPr>
            <a:spLocks noGrp="1"/>
          </p:cNvSpPr>
          <p:nvPr>
            <p:ph type="title"/>
          </p:nvPr>
        </p:nvSpPr>
        <p:spPr/>
        <p:txBody>
          <a:bodyPr/>
          <a:lstStyle/>
          <a:p>
            <a:r>
              <a:rPr lang="en-US" b="1" dirty="0">
                <a:solidFill>
                  <a:srgbClr val="00B0F0"/>
                </a:solidFill>
                <a:latin typeface="Source Sans Pro" panose="020B0503030403020204" pitchFamily="34" charset="0"/>
              </a:rPr>
              <a:t>Technique for interrupted sutures </a:t>
            </a:r>
            <a:endParaRPr lang="en-US" b="1" dirty="0">
              <a:solidFill>
                <a:srgbClr val="00B0F0"/>
              </a:solidFill>
            </a:endParaRPr>
          </a:p>
        </p:txBody>
      </p:sp>
      <p:pic>
        <p:nvPicPr>
          <p:cNvPr id="5" name="Content Placeholder 4">
            <a:extLst>
              <a:ext uri="{FF2B5EF4-FFF2-40B4-BE49-F238E27FC236}">
                <a16:creationId xmlns:a16="http://schemas.microsoft.com/office/drawing/2014/main" id="{6AC39BDC-6D90-1885-4913-5F5AB6CEE218}"/>
              </a:ext>
            </a:extLst>
          </p:cNvPr>
          <p:cNvPicPr>
            <a:picLocks noGrp="1" noChangeAspect="1"/>
          </p:cNvPicPr>
          <p:nvPr>
            <p:ph idx="1"/>
          </p:nvPr>
        </p:nvPicPr>
        <p:blipFill>
          <a:blip r:embed="rId2"/>
          <a:stretch>
            <a:fillRect/>
          </a:stretch>
        </p:blipFill>
        <p:spPr>
          <a:xfrm>
            <a:off x="4445392" y="1942822"/>
            <a:ext cx="5732548" cy="4816703"/>
          </a:xfrm>
        </p:spPr>
      </p:pic>
    </p:spTree>
    <p:extLst>
      <p:ext uri="{BB962C8B-B14F-4D97-AF65-F5344CB8AC3E}">
        <p14:creationId xmlns:p14="http://schemas.microsoft.com/office/powerpoint/2010/main" val="1849187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C96A6-DF97-F08E-0175-ECA3D4420A2F}"/>
              </a:ext>
            </a:extLst>
          </p:cNvPr>
          <p:cNvSpPr>
            <a:spLocks noGrp="1"/>
          </p:cNvSpPr>
          <p:nvPr>
            <p:ph type="title"/>
          </p:nvPr>
        </p:nvSpPr>
        <p:spPr/>
        <p:txBody>
          <a:bodyPr/>
          <a:lstStyle/>
          <a:p>
            <a:pPr algn="ctr"/>
            <a:r>
              <a:rPr lang="en-US" b="1" dirty="0">
                <a:solidFill>
                  <a:srgbClr val="00B0F0"/>
                </a:solidFill>
              </a:rPr>
              <a:t>Continuous suturing </a:t>
            </a:r>
          </a:p>
        </p:txBody>
      </p:sp>
      <p:sp>
        <p:nvSpPr>
          <p:cNvPr id="3" name="Content Placeholder 2">
            <a:extLst>
              <a:ext uri="{FF2B5EF4-FFF2-40B4-BE49-F238E27FC236}">
                <a16:creationId xmlns:a16="http://schemas.microsoft.com/office/drawing/2014/main" id="{B2166219-536B-77C5-CCA5-EAE368F76AC1}"/>
              </a:ext>
            </a:extLst>
          </p:cNvPr>
          <p:cNvSpPr>
            <a:spLocks noGrp="1"/>
          </p:cNvSpPr>
          <p:nvPr>
            <p:ph idx="1"/>
          </p:nvPr>
        </p:nvSpPr>
        <p:spPr/>
        <p:txBody>
          <a:bodyPr/>
          <a:lstStyle/>
          <a:p>
            <a:pPr>
              <a:buClr>
                <a:srgbClr val="00B0F0"/>
              </a:buClr>
              <a:buFont typeface="Wingdings" panose="05000000000000000000" pitchFamily="2" charset="2"/>
              <a:buChar char="q"/>
            </a:pPr>
            <a:r>
              <a:rPr lang="en-US" b="1" i="0" dirty="0">
                <a:solidFill>
                  <a:srgbClr val="3B3835"/>
                </a:solidFill>
                <a:effectLst/>
                <a:latin typeface="Source Sans Pro" panose="020B0503030403020204" pitchFamily="34" charset="0"/>
              </a:rPr>
              <a:t>Continuous sutures are of 3 types</a:t>
            </a:r>
          </a:p>
          <a:p>
            <a:pPr lvl="1">
              <a:buClr>
                <a:srgbClr val="FF0000"/>
              </a:buClr>
              <a:buFont typeface="Wingdings" panose="05000000000000000000" pitchFamily="2" charset="2"/>
              <a:buChar char="Ø"/>
            </a:pPr>
            <a:r>
              <a:rPr lang="en-US" b="1" i="0" dirty="0">
                <a:solidFill>
                  <a:srgbClr val="3B3835"/>
                </a:solidFill>
                <a:effectLst/>
                <a:latin typeface="Source Sans Pro" panose="020B0503030403020204" pitchFamily="34" charset="0"/>
              </a:rPr>
              <a:t> Simple continuous suture. </a:t>
            </a:r>
          </a:p>
          <a:p>
            <a:pPr lvl="1">
              <a:buClr>
                <a:srgbClr val="FF0000"/>
              </a:buClr>
              <a:buFont typeface="Wingdings" panose="05000000000000000000" pitchFamily="2" charset="2"/>
              <a:buChar char="Ø"/>
            </a:pPr>
            <a:r>
              <a:rPr lang="en-US" b="1" i="0" dirty="0">
                <a:solidFill>
                  <a:srgbClr val="3B3835"/>
                </a:solidFill>
                <a:effectLst/>
                <a:latin typeface="Source Sans Pro" panose="020B0503030403020204" pitchFamily="34" charset="0"/>
              </a:rPr>
              <a:t>Locking continuous suture.</a:t>
            </a:r>
          </a:p>
        </p:txBody>
      </p:sp>
    </p:spTree>
    <p:extLst>
      <p:ext uri="{BB962C8B-B14F-4D97-AF65-F5344CB8AC3E}">
        <p14:creationId xmlns:p14="http://schemas.microsoft.com/office/powerpoint/2010/main" val="1190240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F39CF-4CBB-477B-BED6-5AA882B5BEF8}"/>
              </a:ext>
            </a:extLst>
          </p:cNvPr>
          <p:cNvSpPr>
            <a:spLocks noGrp="1"/>
          </p:cNvSpPr>
          <p:nvPr>
            <p:ph type="title"/>
          </p:nvPr>
        </p:nvSpPr>
        <p:spPr/>
        <p:txBody>
          <a:bodyPr/>
          <a:lstStyle/>
          <a:p>
            <a:pPr algn="ctr"/>
            <a:r>
              <a:rPr lang="en-US" b="1" i="0" dirty="0">
                <a:solidFill>
                  <a:srgbClr val="00B0F0"/>
                </a:solidFill>
                <a:effectLst/>
                <a:latin typeface="Source Sans Pro" panose="020B0503030403020204" pitchFamily="34" charset="0"/>
              </a:rPr>
              <a:t>Simple continuous sutures</a:t>
            </a:r>
            <a:endParaRPr lang="en-US" b="1" dirty="0">
              <a:solidFill>
                <a:srgbClr val="00B0F0"/>
              </a:solidFill>
            </a:endParaRPr>
          </a:p>
        </p:txBody>
      </p:sp>
      <p:sp>
        <p:nvSpPr>
          <p:cNvPr id="3" name="Content Placeholder 2">
            <a:extLst>
              <a:ext uri="{FF2B5EF4-FFF2-40B4-BE49-F238E27FC236}">
                <a16:creationId xmlns:a16="http://schemas.microsoft.com/office/drawing/2014/main" id="{0A7EE59F-6669-1305-B8AF-BDA4691F50C6}"/>
              </a:ext>
            </a:extLst>
          </p:cNvPr>
          <p:cNvSpPr>
            <a:spLocks noGrp="1"/>
          </p:cNvSpPr>
          <p:nvPr>
            <p:ph idx="1"/>
          </p:nvPr>
        </p:nvSpPr>
        <p:spPr/>
        <p:txBody>
          <a:bodyPr/>
          <a:lstStyle/>
          <a:p>
            <a:pPr marL="0" indent="0">
              <a:buClr>
                <a:srgbClr val="00B0F0"/>
              </a:buClr>
              <a:buNone/>
            </a:pPr>
            <a:endParaRPr lang="en-US" b="1" i="0" dirty="0">
              <a:solidFill>
                <a:srgbClr val="3B3835"/>
              </a:solidFill>
              <a:effectLst/>
              <a:latin typeface="Source Sans Pro" panose="020B0503030403020204" pitchFamily="34" charset="0"/>
            </a:endParaRPr>
          </a:p>
          <a:p>
            <a:pPr marL="457200" lvl="1" indent="0">
              <a:buClr>
                <a:srgbClr val="FF0000"/>
              </a:buClr>
              <a:buNone/>
            </a:pPr>
            <a:r>
              <a:rPr lang="en-US" sz="2800" b="1" i="0" dirty="0">
                <a:solidFill>
                  <a:srgbClr val="3B3835"/>
                </a:solidFill>
                <a:effectLst/>
                <a:latin typeface="Source Sans Pro" panose="020B0503030403020204" pitchFamily="34" charset="0"/>
              </a:rPr>
              <a:t> Well-approximated wounds with minimal tension.</a:t>
            </a:r>
          </a:p>
          <a:p>
            <a:pPr>
              <a:buClr>
                <a:srgbClr val="00B0F0"/>
              </a:buClr>
              <a:buFont typeface="Wingdings" panose="05000000000000000000" pitchFamily="2" charset="2"/>
              <a:buChar char="q"/>
            </a:pPr>
            <a:r>
              <a:rPr lang="en-US" sz="3200" b="1" i="0" dirty="0">
                <a:solidFill>
                  <a:srgbClr val="3B3835"/>
                </a:solidFill>
                <a:effectLst/>
                <a:latin typeface="Source Sans Pro" panose="020B0503030403020204" pitchFamily="34" charset="0"/>
              </a:rPr>
              <a:t> Advantage:</a:t>
            </a:r>
          </a:p>
          <a:p>
            <a:pPr lvl="1">
              <a:buClr>
                <a:srgbClr val="FF0000"/>
              </a:buClr>
              <a:buFont typeface="Wingdings" panose="05000000000000000000" pitchFamily="2" charset="2"/>
              <a:buChar char="Ø"/>
            </a:pPr>
            <a:r>
              <a:rPr lang="en-US" sz="2800" b="1" i="0" dirty="0">
                <a:solidFill>
                  <a:srgbClr val="3B3835"/>
                </a:solidFill>
                <a:effectLst/>
                <a:latin typeface="Source Sans Pro" panose="020B0503030403020204" pitchFamily="34" charset="0"/>
              </a:rPr>
              <a:t> Rapid technique for closure.</a:t>
            </a:r>
          </a:p>
          <a:p>
            <a:pPr lvl="1">
              <a:buClr>
                <a:srgbClr val="FF0000"/>
              </a:buClr>
              <a:buFont typeface="Wingdings" panose="05000000000000000000" pitchFamily="2" charset="2"/>
              <a:buChar char="Ø"/>
            </a:pPr>
            <a:r>
              <a:rPr lang="en-US" sz="2800" b="1" i="0" dirty="0">
                <a:solidFill>
                  <a:srgbClr val="3B3835"/>
                </a:solidFill>
                <a:effectLst/>
                <a:latin typeface="Source Sans Pro" panose="020B0503030403020204" pitchFamily="34" charset="0"/>
              </a:rPr>
              <a:t> Even distribution of tension over the suture Line </a:t>
            </a:r>
          </a:p>
          <a:p>
            <a:pPr marL="457200" lvl="1" indent="0">
              <a:buClr>
                <a:srgbClr val="FF0000"/>
              </a:buClr>
              <a:buNone/>
            </a:pPr>
            <a:endParaRPr lang="en-US" sz="2800" b="1" i="0" dirty="0">
              <a:solidFill>
                <a:srgbClr val="3B3835"/>
              </a:solidFill>
              <a:effectLst/>
              <a:latin typeface="Source Sans Pro" panose="020B0503030403020204" pitchFamily="34" charset="0"/>
            </a:endParaRPr>
          </a:p>
          <a:p>
            <a:endParaRPr lang="en-US" b="1" dirty="0"/>
          </a:p>
        </p:txBody>
      </p:sp>
    </p:spTree>
    <p:extLst>
      <p:ext uri="{BB962C8B-B14F-4D97-AF65-F5344CB8AC3E}">
        <p14:creationId xmlns:p14="http://schemas.microsoft.com/office/powerpoint/2010/main" val="1565213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59CBA-F3A3-219C-0D14-50B7D2081E28}"/>
              </a:ext>
            </a:extLst>
          </p:cNvPr>
          <p:cNvSpPr>
            <a:spLocks noGrp="1"/>
          </p:cNvSpPr>
          <p:nvPr>
            <p:ph type="title"/>
          </p:nvPr>
        </p:nvSpPr>
        <p:spPr/>
        <p:txBody>
          <a:bodyPr/>
          <a:lstStyle/>
          <a:p>
            <a:pPr algn="ctr"/>
            <a:r>
              <a:rPr lang="en-US" b="1" i="0" dirty="0">
                <a:solidFill>
                  <a:srgbClr val="00B0F0"/>
                </a:solidFill>
                <a:effectLst/>
                <a:latin typeface="Source Sans Pro" panose="020B0503030403020204" pitchFamily="34" charset="0"/>
              </a:rPr>
              <a:t>Simple continuous Sutures</a:t>
            </a:r>
            <a:endParaRPr lang="en-US" b="1" dirty="0">
              <a:solidFill>
                <a:srgbClr val="00B0F0"/>
              </a:solidFill>
            </a:endParaRPr>
          </a:p>
        </p:txBody>
      </p:sp>
      <p:sp>
        <p:nvSpPr>
          <p:cNvPr id="3" name="Content Placeholder 2">
            <a:extLst>
              <a:ext uri="{FF2B5EF4-FFF2-40B4-BE49-F238E27FC236}">
                <a16:creationId xmlns:a16="http://schemas.microsoft.com/office/drawing/2014/main" id="{11E51910-C711-939E-B36F-9173B1F4A8A7}"/>
              </a:ext>
            </a:extLst>
          </p:cNvPr>
          <p:cNvSpPr>
            <a:spLocks noGrp="1"/>
          </p:cNvSpPr>
          <p:nvPr>
            <p:ph idx="1"/>
          </p:nvPr>
        </p:nvSpPr>
        <p:spPr/>
        <p:txBody>
          <a:bodyPr/>
          <a:lstStyle/>
          <a:p>
            <a:pPr>
              <a:buClr>
                <a:srgbClr val="00B0F0"/>
              </a:buClr>
              <a:buFont typeface="Wingdings" panose="05000000000000000000" pitchFamily="2" charset="2"/>
              <a:buChar char="q"/>
            </a:pPr>
            <a:r>
              <a:rPr lang="en-US" b="1" i="0" dirty="0">
                <a:solidFill>
                  <a:srgbClr val="3B3835"/>
                </a:solidFill>
                <a:effectLst/>
                <a:latin typeface="Source Sans Pro" panose="020B0503030403020204" pitchFamily="34" charset="0"/>
              </a:rPr>
              <a:t>Disadvantage:</a:t>
            </a:r>
          </a:p>
          <a:p>
            <a:pPr lvl="1">
              <a:buClr>
                <a:srgbClr val="FF0000"/>
              </a:buClr>
              <a:buFont typeface="Wingdings" panose="05000000000000000000" pitchFamily="2" charset="2"/>
              <a:buChar char="Ø"/>
            </a:pPr>
            <a:r>
              <a:rPr lang="en-US" b="1" i="0" dirty="0">
                <a:solidFill>
                  <a:srgbClr val="3B3835"/>
                </a:solidFill>
                <a:effectLst/>
                <a:latin typeface="Source Sans Pro" panose="020B0503030403020204" pitchFamily="34" charset="0"/>
              </a:rPr>
              <a:t> Shouldn't be used in areas of existing tension.</a:t>
            </a:r>
          </a:p>
          <a:p>
            <a:pPr lvl="1">
              <a:buClr>
                <a:srgbClr val="FF0000"/>
              </a:buClr>
              <a:buFont typeface="Wingdings" panose="05000000000000000000" pitchFamily="2" charset="2"/>
              <a:buChar char="Ø"/>
            </a:pPr>
            <a:r>
              <a:rPr lang="en-US" b="1" i="0" dirty="0">
                <a:solidFill>
                  <a:srgbClr val="3B3835"/>
                </a:solidFill>
                <a:effectLst/>
                <a:latin typeface="Source Sans Pro" panose="020B0503030403020204" pitchFamily="34" charset="0"/>
              </a:rPr>
              <a:t> Not possible to free a few sutures at a time. </a:t>
            </a:r>
          </a:p>
          <a:p>
            <a:pPr lvl="1">
              <a:buClr>
                <a:srgbClr val="FF0000"/>
              </a:buClr>
              <a:buFont typeface="Wingdings" panose="05000000000000000000" pitchFamily="2" charset="2"/>
              <a:buChar char="Ø"/>
            </a:pPr>
            <a:r>
              <a:rPr lang="en-US" b="1" i="0" dirty="0">
                <a:solidFill>
                  <a:srgbClr val="3B3835"/>
                </a:solidFill>
                <a:effectLst/>
                <a:latin typeface="Source Sans Pro" panose="020B0503030403020204" pitchFamily="34" charset="0"/>
              </a:rPr>
              <a:t>When one suture breaks it affects the whole closure.</a:t>
            </a:r>
            <a:endParaRPr lang="en-US" b="1" dirty="0"/>
          </a:p>
        </p:txBody>
      </p:sp>
      <p:pic>
        <p:nvPicPr>
          <p:cNvPr id="5" name="Picture 4">
            <a:extLst>
              <a:ext uri="{FF2B5EF4-FFF2-40B4-BE49-F238E27FC236}">
                <a16:creationId xmlns:a16="http://schemas.microsoft.com/office/drawing/2014/main" id="{A66FE9D6-4D4E-A3CC-F92F-8B40055D3BF4}"/>
              </a:ext>
            </a:extLst>
          </p:cNvPr>
          <p:cNvPicPr>
            <a:picLocks noChangeAspect="1"/>
          </p:cNvPicPr>
          <p:nvPr/>
        </p:nvPicPr>
        <p:blipFill>
          <a:blip r:embed="rId2"/>
          <a:stretch>
            <a:fillRect/>
          </a:stretch>
        </p:blipFill>
        <p:spPr>
          <a:xfrm>
            <a:off x="7005711" y="3726279"/>
            <a:ext cx="3937651" cy="2766595"/>
          </a:xfrm>
          <a:prstGeom prst="rect">
            <a:avLst/>
          </a:prstGeom>
        </p:spPr>
      </p:pic>
    </p:spTree>
    <p:extLst>
      <p:ext uri="{BB962C8B-B14F-4D97-AF65-F5344CB8AC3E}">
        <p14:creationId xmlns:p14="http://schemas.microsoft.com/office/powerpoint/2010/main" val="34990442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9F4E6-D95C-6A91-80FF-E5C275CC8D31}"/>
              </a:ext>
            </a:extLst>
          </p:cNvPr>
          <p:cNvSpPr>
            <a:spLocks noGrp="1"/>
          </p:cNvSpPr>
          <p:nvPr>
            <p:ph type="title"/>
          </p:nvPr>
        </p:nvSpPr>
        <p:spPr/>
        <p:txBody>
          <a:bodyPr/>
          <a:lstStyle/>
          <a:p>
            <a:pPr algn="ctr"/>
            <a:r>
              <a:rPr lang="en-US" b="1" dirty="0">
                <a:solidFill>
                  <a:srgbClr val="00B0F0"/>
                </a:solidFill>
              </a:rPr>
              <a:t>Technique for </a:t>
            </a:r>
            <a:r>
              <a:rPr lang="en-US" b="1" i="0" dirty="0">
                <a:solidFill>
                  <a:srgbClr val="00B0F0"/>
                </a:solidFill>
                <a:effectLst/>
              </a:rPr>
              <a:t>Simple continuous Sutures</a:t>
            </a:r>
            <a:endParaRPr lang="en-US" b="1" dirty="0">
              <a:solidFill>
                <a:srgbClr val="00B0F0"/>
              </a:solidFill>
            </a:endParaRPr>
          </a:p>
        </p:txBody>
      </p:sp>
      <p:sp>
        <p:nvSpPr>
          <p:cNvPr id="3" name="Content Placeholder 2">
            <a:extLst>
              <a:ext uri="{FF2B5EF4-FFF2-40B4-BE49-F238E27FC236}">
                <a16:creationId xmlns:a16="http://schemas.microsoft.com/office/drawing/2014/main" id="{53060C63-6533-4E68-7449-CBD547C4D21F}"/>
              </a:ext>
            </a:extLst>
          </p:cNvPr>
          <p:cNvSpPr>
            <a:spLocks noGrp="1"/>
          </p:cNvSpPr>
          <p:nvPr>
            <p:ph idx="1"/>
          </p:nvPr>
        </p:nvSpPr>
        <p:spPr/>
        <p:txBody>
          <a:bodyPr/>
          <a:lstStyle/>
          <a:p>
            <a:pPr marL="0" indent="0">
              <a:buClr>
                <a:srgbClr val="00B0F0"/>
              </a:buClr>
              <a:buNone/>
            </a:pPr>
            <a:endParaRPr lang="en-US" b="1" dirty="0"/>
          </a:p>
        </p:txBody>
      </p:sp>
      <p:pic>
        <p:nvPicPr>
          <p:cNvPr id="4" name="Picture 3">
            <a:extLst>
              <a:ext uri="{FF2B5EF4-FFF2-40B4-BE49-F238E27FC236}">
                <a16:creationId xmlns:a16="http://schemas.microsoft.com/office/drawing/2014/main" id="{BDDEF8F9-BF6D-11AF-466A-B76FD956A493}"/>
              </a:ext>
            </a:extLst>
          </p:cNvPr>
          <p:cNvPicPr>
            <a:picLocks noChangeAspect="1"/>
          </p:cNvPicPr>
          <p:nvPr/>
        </p:nvPicPr>
        <p:blipFill>
          <a:blip r:embed="rId2"/>
          <a:stretch>
            <a:fillRect/>
          </a:stretch>
        </p:blipFill>
        <p:spPr>
          <a:xfrm>
            <a:off x="2585804" y="2211048"/>
            <a:ext cx="5848854" cy="3829987"/>
          </a:xfrm>
          <a:prstGeom prst="rect">
            <a:avLst/>
          </a:prstGeom>
        </p:spPr>
      </p:pic>
    </p:spTree>
    <p:extLst>
      <p:ext uri="{BB962C8B-B14F-4D97-AF65-F5344CB8AC3E}">
        <p14:creationId xmlns:p14="http://schemas.microsoft.com/office/powerpoint/2010/main" val="3716050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88593-AD6E-A7F9-A3CA-33BFE0799937}"/>
              </a:ext>
            </a:extLst>
          </p:cNvPr>
          <p:cNvSpPr>
            <a:spLocks noGrp="1"/>
          </p:cNvSpPr>
          <p:nvPr>
            <p:ph type="title"/>
          </p:nvPr>
        </p:nvSpPr>
        <p:spPr>
          <a:xfrm>
            <a:off x="838200" y="206062"/>
            <a:ext cx="8075053" cy="1227049"/>
          </a:xfrm>
        </p:spPr>
        <p:txBody>
          <a:bodyPr>
            <a:normAutofit/>
          </a:bodyPr>
          <a:lstStyle/>
          <a:p>
            <a:pPr marL="571500" indent="-571500" algn="ctr">
              <a:buClr>
                <a:schemeClr val="accent1"/>
              </a:buClr>
              <a:buFont typeface="Wingdings" panose="05000000000000000000" pitchFamily="2" charset="2"/>
              <a:buChar char="q"/>
            </a:pPr>
            <a:r>
              <a:rPr lang="en-US" b="1" dirty="0">
                <a:solidFill>
                  <a:srgbClr val="00B0F0"/>
                </a:solidFill>
                <a:latin typeface="Source Sans Pro" panose="020B0503030403020204" pitchFamily="34" charset="0"/>
              </a:rPr>
              <a:t>Looking continuous sutures </a:t>
            </a:r>
            <a:endParaRPr lang="en-US" b="1" dirty="0">
              <a:solidFill>
                <a:srgbClr val="00B0F0"/>
              </a:solidFill>
            </a:endParaRPr>
          </a:p>
        </p:txBody>
      </p:sp>
      <p:sp>
        <p:nvSpPr>
          <p:cNvPr id="3" name="Content Placeholder 2">
            <a:extLst>
              <a:ext uri="{FF2B5EF4-FFF2-40B4-BE49-F238E27FC236}">
                <a16:creationId xmlns:a16="http://schemas.microsoft.com/office/drawing/2014/main" id="{89A3626F-D0AC-01AD-9F7D-A6E62B59314B}"/>
              </a:ext>
            </a:extLst>
          </p:cNvPr>
          <p:cNvSpPr>
            <a:spLocks noGrp="1"/>
          </p:cNvSpPr>
          <p:nvPr>
            <p:ph idx="1"/>
          </p:nvPr>
        </p:nvSpPr>
        <p:spPr/>
        <p:txBody>
          <a:bodyPr/>
          <a:lstStyle/>
          <a:p>
            <a:pPr>
              <a:buClr>
                <a:srgbClr val="00B0F0"/>
              </a:buClr>
              <a:buFont typeface="Wingdings" panose="05000000000000000000" pitchFamily="2" charset="2"/>
              <a:buChar char="q"/>
            </a:pPr>
            <a:r>
              <a:rPr lang="en-US" b="1" i="0" dirty="0">
                <a:solidFill>
                  <a:srgbClr val="3B3835"/>
                </a:solidFill>
                <a:effectLst/>
                <a:latin typeface="Source Sans Pro" panose="020B0503030403020204" pitchFamily="34" charset="0"/>
              </a:rPr>
              <a:t>Uses </a:t>
            </a:r>
          </a:p>
          <a:p>
            <a:pPr lvl="1">
              <a:buClr>
                <a:srgbClr val="FF0000"/>
              </a:buClr>
              <a:buFont typeface="Wingdings" panose="05000000000000000000" pitchFamily="2" charset="2"/>
              <a:buChar char="Ø"/>
            </a:pPr>
            <a:r>
              <a:rPr lang="en-US" b="1" i="0" dirty="0">
                <a:solidFill>
                  <a:srgbClr val="3B3835"/>
                </a:solidFill>
                <a:effectLst/>
                <a:latin typeface="Source Sans Pro" panose="020B0503030403020204" pitchFamily="34" charset="0"/>
              </a:rPr>
              <a:t>Long edentulous areas.</a:t>
            </a:r>
          </a:p>
          <a:p>
            <a:pPr lvl="1">
              <a:buClr>
                <a:srgbClr val="FF0000"/>
              </a:buClr>
              <a:buFont typeface="Wingdings" panose="05000000000000000000" pitchFamily="2" charset="2"/>
              <a:buChar char="Ø"/>
            </a:pPr>
            <a:r>
              <a:rPr lang="en-US" b="1" i="0" dirty="0">
                <a:solidFill>
                  <a:srgbClr val="3B3835"/>
                </a:solidFill>
                <a:effectLst/>
                <a:latin typeface="Source Sans Pro" panose="020B0503030403020204" pitchFamily="34" charset="0"/>
              </a:rPr>
              <a:t> Tuberosities/retromolar areas </a:t>
            </a:r>
          </a:p>
          <a:p>
            <a:pPr>
              <a:buClr>
                <a:srgbClr val="00B0F0"/>
              </a:buClr>
              <a:buFont typeface="Wingdings" panose="05000000000000000000" pitchFamily="2" charset="2"/>
              <a:buChar char="q"/>
            </a:pPr>
            <a:r>
              <a:rPr lang="en-US" b="1" i="0" dirty="0">
                <a:solidFill>
                  <a:srgbClr val="3B3835"/>
                </a:solidFill>
                <a:effectLst/>
                <a:latin typeface="Source Sans Pro" panose="020B0503030403020204" pitchFamily="34" charset="0"/>
              </a:rPr>
              <a:t> Advantage </a:t>
            </a:r>
          </a:p>
          <a:p>
            <a:pPr lvl="1">
              <a:buClr>
                <a:srgbClr val="FF0000"/>
              </a:buClr>
              <a:buFont typeface="Wingdings" panose="05000000000000000000" pitchFamily="2" charset="2"/>
              <a:buChar char="Ø"/>
            </a:pPr>
            <a:r>
              <a:rPr lang="en-US" b="1" i="0" dirty="0">
                <a:solidFill>
                  <a:srgbClr val="3B3835"/>
                </a:solidFill>
                <a:effectLst/>
                <a:latin typeface="Source Sans Pro" panose="020B0503030403020204" pitchFamily="34" charset="0"/>
              </a:rPr>
              <a:t>Avoid the multiple knots of the interrupted Suture</a:t>
            </a:r>
            <a:endParaRPr lang="en-US" b="1" dirty="0"/>
          </a:p>
        </p:txBody>
      </p:sp>
    </p:spTree>
    <p:extLst>
      <p:ext uri="{BB962C8B-B14F-4D97-AF65-F5344CB8AC3E}">
        <p14:creationId xmlns:p14="http://schemas.microsoft.com/office/powerpoint/2010/main" val="2494651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CF2AE-E209-5585-5A14-F400461BA2EB}"/>
              </a:ext>
            </a:extLst>
          </p:cNvPr>
          <p:cNvSpPr>
            <a:spLocks noGrp="1"/>
          </p:cNvSpPr>
          <p:nvPr>
            <p:ph type="title"/>
          </p:nvPr>
        </p:nvSpPr>
        <p:spPr/>
        <p:txBody>
          <a:bodyPr/>
          <a:lstStyle/>
          <a:p>
            <a:pPr algn="ctr"/>
            <a:r>
              <a:rPr lang="en-US" b="1" i="0" dirty="0">
                <a:solidFill>
                  <a:srgbClr val="00B0F0"/>
                </a:solidFill>
                <a:effectLst/>
                <a:latin typeface="Source Sans Pro" panose="020B0503030403020204" pitchFamily="34" charset="0"/>
              </a:rPr>
              <a:t>Armamentarium of suturing</a:t>
            </a:r>
            <a:endParaRPr lang="en-US" b="1" dirty="0">
              <a:solidFill>
                <a:srgbClr val="00B0F0"/>
              </a:solidFill>
            </a:endParaRPr>
          </a:p>
        </p:txBody>
      </p:sp>
      <p:sp>
        <p:nvSpPr>
          <p:cNvPr id="3" name="Content Placeholder 2">
            <a:extLst>
              <a:ext uri="{FF2B5EF4-FFF2-40B4-BE49-F238E27FC236}">
                <a16:creationId xmlns:a16="http://schemas.microsoft.com/office/drawing/2014/main" id="{BBADFD3B-5307-3CB2-D819-BE4AA3598B56}"/>
              </a:ext>
            </a:extLst>
          </p:cNvPr>
          <p:cNvSpPr>
            <a:spLocks noGrp="1"/>
          </p:cNvSpPr>
          <p:nvPr>
            <p:ph idx="1"/>
          </p:nvPr>
        </p:nvSpPr>
        <p:spPr>
          <a:xfrm>
            <a:off x="133643" y="1825624"/>
            <a:ext cx="11220157" cy="4933901"/>
          </a:xfrm>
        </p:spPr>
        <p:txBody>
          <a:bodyPr>
            <a:normAutofit/>
          </a:bodyPr>
          <a:lstStyle/>
          <a:p>
            <a:pPr>
              <a:buClr>
                <a:srgbClr val="00B0F0"/>
              </a:buClr>
              <a:buFont typeface="Wingdings" panose="05000000000000000000" pitchFamily="2" charset="2"/>
              <a:buChar char="v"/>
            </a:pPr>
            <a:r>
              <a:rPr lang="en-US" sz="4000" b="1" i="0" dirty="0">
                <a:solidFill>
                  <a:srgbClr val="3B3835"/>
                </a:solidFill>
                <a:effectLst/>
                <a:latin typeface="Source Sans Pro" panose="020B0503030403020204" pitchFamily="34" charset="0"/>
              </a:rPr>
              <a:t> Needle holder</a:t>
            </a:r>
          </a:p>
          <a:p>
            <a:pPr>
              <a:buClr>
                <a:srgbClr val="00B0F0"/>
              </a:buClr>
              <a:buFont typeface="Wingdings" panose="05000000000000000000" pitchFamily="2" charset="2"/>
              <a:buChar char="v"/>
            </a:pPr>
            <a:r>
              <a:rPr lang="en-US" sz="4000" b="1" i="0" dirty="0">
                <a:solidFill>
                  <a:srgbClr val="3B3835"/>
                </a:solidFill>
                <a:effectLst/>
                <a:latin typeface="Source Sans Pro" panose="020B0503030403020204" pitchFamily="34" charset="0"/>
              </a:rPr>
              <a:t> A suture needle </a:t>
            </a:r>
          </a:p>
          <a:p>
            <a:pPr>
              <a:buClr>
                <a:srgbClr val="00B0F0"/>
              </a:buClr>
              <a:buFont typeface="Wingdings" panose="05000000000000000000" pitchFamily="2" charset="2"/>
              <a:buChar char="v"/>
            </a:pPr>
            <a:r>
              <a:rPr lang="en-US" sz="4000" b="1" i="0" dirty="0">
                <a:solidFill>
                  <a:srgbClr val="3B3835"/>
                </a:solidFill>
                <a:effectLst/>
                <a:latin typeface="Source Sans Pro" panose="020B0503030403020204" pitchFamily="34" charset="0"/>
              </a:rPr>
              <a:t> Suture material</a:t>
            </a:r>
            <a:endParaRPr lang="en-US" sz="4000" b="1" dirty="0"/>
          </a:p>
        </p:txBody>
      </p:sp>
      <p:pic>
        <p:nvPicPr>
          <p:cNvPr id="6" name="Picture 5">
            <a:extLst>
              <a:ext uri="{FF2B5EF4-FFF2-40B4-BE49-F238E27FC236}">
                <a16:creationId xmlns:a16="http://schemas.microsoft.com/office/drawing/2014/main" id="{DABF4999-5CE2-171D-B151-0CC744E67DDB}"/>
              </a:ext>
            </a:extLst>
          </p:cNvPr>
          <p:cNvPicPr>
            <a:picLocks noChangeAspect="1"/>
          </p:cNvPicPr>
          <p:nvPr/>
        </p:nvPicPr>
        <p:blipFill>
          <a:blip r:embed="rId2"/>
          <a:stretch>
            <a:fillRect/>
          </a:stretch>
        </p:blipFill>
        <p:spPr>
          <a:xfrm>
            <a:off x="8176773" y="3429000"/>
            <a:ext cx="2882271" cy="1431388"/>
          </a:xfrm>
          <a:prstGeom prst="rect">
            <a:avLst/>
          </a:prstGeom>
        </p:spPr>
      </p:pic>
      <p:pic>
        <p:nvPicPr>
          <p:cNvPr id="10" name="Picture 9">
            <a:extLst>
              <a:ext uri="{FF2B5EF4-FFF2-40B4-BE49-F238E27FC236}">
                <a16:creationId xmlns:a16="http://schemas.microsoft.com/office/drawing/2014/main" id="{BF44909C-A425-4668-A26F-18F21707A617}"/>
              </a:ext>
            </a:extLst>
          </p:cNvPr>
          <p:cNvPicPr>
            <a:picLocks noChangeAspect="1"/>
          </p:cNvPicPr>
          <p:nvPr/>
        </p:nvPicPr>
        <p:blipFill>
          <a:blip r:embed="rId3"/>
          <a:stretch>
            <a:fillRect/>
          </a:stretch>
        </p:blipFill>
        <p:spPr>
          <a:xfrm>
            <a:off x="8167900" y="5020186"/>
            <a:ext cx="2882271" cy="1495436"/>
          </a:xfrm>
          <a:prstGeom prst="rect">
            <a:avLst/>
          </a:prstGeom>
        </p:spPr>
      </p:pic>
      <p:pic>
        <p:nvPicPr>
          <p:cNvPr id="12" name="Picture 11">
            <a:extLst>
              <a:ext uri="{FF2B5EF4-FFF2-40B4-BE49-F238E27FC236}">
                <a16:creationId xmlns:a16="http://schemas.microsoft.com/office/drawing/2014/main" id="{348110B0-1BCD-EA01-0AC7-E88B8B2CD003}"/>
              </a:ext>
            </a:extLst>
          </p:cNvPr>
          <p:cNvPicPr>
            <a:picLocks noChangeAspect="1"/>
          </p:cNvPicPr>
          <p:nvPr/>
        </p:nvPicPr>
        <p:blipFill>
          <a:blip r:embed="rId4"/>
          <a:stretch>
            <a:fillRect/>
          </a:stretch>
        </p:blipFill>
        <p:spPr>
          <a:xfrm>
            <a:off x="8159460" y="1724677"/>
            <a:ext cx="3019447" cy="1495436"/>
          </a:xfrm>
          <a:prstGeom prst="rect">
            <a:avLst/>
          </a:prstGeom>
        </p:spPr>
      </p:pic>
    </p:spTree>
    <p:extLst>
      <p:ext uri="{BB962C8B-B14F-4D97-AF65-F5344CB8AC3E}">
        <p14:creationId xmlns:p14="http://schemas.microsoft.com/office/powerpoint/2010/main" val="4248305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806AD-1B5D-224B-B8FE-3E53E281BBDB}"/>
              </a:ext>
            </a:extLst>
          </p:cNvPr>
          <p:cNvSpPr>
            <a:spLocks noGrp="1"/>
          </p:cNvSpPr>
          <p:nvPr>
            <p:ph type="title"/>
          </p:nvPr>
        </p:nvSpPr>
        <p:spPr/>
        <p:txBody>
          <a:bodyPr/>
          <a:lstStyle/>
          <a:p>
            <a:r>
              <a:rPr lang="en-US" b="1" dirty="0">
                <a:solidFill>
                  <a:srgbClr val="00B0F0"/>
                </a:solidFill>
                <a:latin typeface="Source Sans Pro" panose="020B0503030403020204" pitchFamily="34" charset="0"/>
              </a:rPr>
              <a:t>Looking continuous sutures </a:t>
            </a:r>
            <a:r>
              <a:rPr lang="en-US" b="1" i="0" dirty="0">
                <a:solidFill>
                  <a:srgbClr val="00B0F0"/>
                </a:solidFill>
                <a:effectLst/>
                <a:latin typeface="Source Sans Pro" panose="020B0503030403020204" pitchFamily="34" charset="0"/>
              </a:rPr>
              <a:t>Technique</a:t>
            </a:r>
            <a:br>
              <a:rPr lang="en-US" b="1" i="0" dirty="0">
                <a:solidFill>
                  <a:srgbClr val="00B0F0"/>
                </a:solidFill>
                <a:effectLst/>
                <a:latin typeface="Source Sans Pro" panose="020B0503030403020204" pitchFamily="34" charset="0"/>
              </a:rPr>
            </a:br>
            <a:r>
              <a:rPr lang="en-US" b="1" dirty="0">
                <a:solidFill>
                  <a:srgbClr val="00B0F0"/>
                </a:solidFill>
                <a:latin typeface="Source Sans Pro" panose="020B0503030403020204" pitchFamily="34" charset="0"/>
              </a:rPr>
              <a:t> </a:t>
            </a:r>
            <a:endParaRPr lang="en-US" b="1" dirty="0">
              <a:solidFill>
                <a:srgbClr val="00B0F0"/>
              </a:solidFill>
            </a:endParaRPr>
          </a:p>
        </p:txBody>
      </p:sp>
      <p:sp>
        <p:nvSpPr>
          <p:cNvPr id="3" name="Content Placeholder 2">
            <a:extLst>
              <a:ext uri="{FF2B5EF4-FFF2-40B4-BE49-F238E27FC236}">
                <a16:creationId xmlns:a16="http://schemas.microsoft.com/office/drawing/2014/main" id="{45A80C14-871D-8887-E5D2-6CACC7BCEADE}"/>
              </a:ext>
            </a:extLst>
          </p:cNvPr>
          <p:cNvSpPr>
            <a:spLocks noGrp="1"/>
          </p:cNvSpPr>
          <p:nvPr>
            <p:ph idx="1"/>
          </p:nvPr>
        </p:nvSpPr>
        <p:spPr/>
        <p:txBody>
          <a:bodyPr/>
          <a:lstStyle/>
          <a:p>
            <a:pPr>
              <a:buClr>
                <a:srgbClr val="FF0000"/>
              </a:buClr>
              <a:buFont typeface="Wingdings" panose="05000000000000000000" pitchFamily="2" charset="2"/>
              <a:buChar char="ü"/>
            </a:pPr>
            <a:endParaRPr lang="en-US" b="1" dirty="0"/>
          </a:p>
        </p:txBody>
      </p:sp>
      <p:pic>
        <p:nvPicPr>
          <p:cNvPr id="4" name="Picture 3">
            <a:extLst>
              <a:ext uri="{FF2B5EF4-FFF2-40B4-BE49-F238E27FC236}">
                <a16:creationId xmlns:a16="http://schemas.microsoft.com/office/drawing/2014/main" id="{D0AD7792-FF98-D3F7-00DA-675A2AA5EA6E}"/>
              </a:ext>
            </a:extLst>
          </p:cNvPr>
          <p:cNvPicPr>
            <a:picLocks noChangeAspect="1"/>
          </p:cNvPicPr>
          <p:nvPr/>
        </p:nvPicPr>
        <p:blipFill>
          <a:blip r:embed="rId2"/>
          <a:stretch>
            <a:fillRect/>
          </a:stretch>
        </p:blipFill>
        <p:spPr>
          <a:xfrm>
            <a:off x="1940060" y="3029789"/>
            <a:ext cx="3823657" cy="2554046"/>
          </a:xfrm>
          <a:prstGeom prst="rect">
            <a:avLst/>
          </a:prstGeom>
        </p:spPr>
      </p:pic>
      <p:pic>
        <p:nvPicPr>
          <p:cNvPr id="5" name="Picture 4">
            <a:extLst>
              <a:ext uri="{FF2B5EF4-FFF2-40B4-BE49-F238E27FC236}">
                <a16:creationId xmlns:a16="http://schemas.microsoft.com/office/drawing/2014/main" id="{8DFA732A-054C-81FF-006F-EA55D06B4164}"/>
              </a:ext>
            </a:extLst>
          </p:cNvPr>
          <p:cNvPicPr>
            <a:picLocks noChangeAspect="1"/>
          </p:cNvPicPr>
          <p:nvPr/>
        </p:nvPicPr>
        <p:blipFill>
          <a:blip r:embed="rId3"/>
          <a:stretch>
            <a:fillRect/>
          </a:stretch>
        </p:blipFill>
        <p:spPr>
          <a:xfrm>
            <a:off x="7044626" y="2950652"/>
            <a:ext cx="4039354" cy="2633183"/>
          </a:xfrm>
          <a:prstGeom prst="rect">
            <a:avLst/>
          </a:prstGeom>
        </p:spPr>
      </p:pic>
    </p:spTree>
    <p:extLst>
      <p:ext uri="{BB962C8B-B14F-4D97-AF65-F5344CB8AC3E}">
        <p14:creationId xmlns:p14="http://schemas.microsoft.com/office/powerpoint/2010/main" val="14555116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8283B-CEAE-DFEE-9BF8-F2B1CCD0B965}"/>
              </a:ext>
            </a:extLst>
          </p:cNvPr>
          <p:cNvSpPr>
            <a:spLocks noGrp="1"/>
          </p:cNvSpPr>
          <p:nvPr>
            <p:ph type="title"/>
          </p:nvPr>
        </p:nvSpPr>
        <p:spPr/>
        <p:txBody>
          <a:bodyPr/>
          <a:lstStyle/>
          <a:p>
            <a:pPr algn="ctr"/>
            <a:r>
              <a:rPr lang="en-US" b="1" i="0" dirty="0">
                <a:solidFill>
                  <a:srgbClr val="00B0F0"/>
                </a:solidFill>
                <a:effectLst/>
                <a:latin typeface="Source Sans Pro" panose="020B0503030403020204" pitchFamily="34" charset="0"/>
              </a:rPr>
              <a:t>Layered closure</a:t>
            </a:r>
            <a:endParaRPr lang="en-US" b="1" dirty="0">
              <a:solidFill>
                <a:srgbClr val="00B0F0"/>
              </a:solidFill>
            </a:endParaRPr>
          </a:p>
        </p:txBody>
      </p:sp>
      <p:sp>
        <p:nvSpPr>
          <p:cNvPr id="3" name="Content Placeholder 2">
            <a:extLst>
              <a:ext uri="{FF2B5EF4-FFF2-40B4-BE49-F238E27FC236}">
                <a16:creationId xmlns:a16="http://schemas.microsoft.com/office/drawing/2014/main" id="{6490F900-2FAC-01B6-A380-2F155C8408A1}"/>
              </a:ext>
            </a:extLst>
          </p:cNvPr>
          <p:cNvSpPr>
            <a:spLocks noGrp="1"/>
          </p:cNvSpPr>
          <p:nvPr>
            <p:ph idx="1"/>
          </p:nvPr>
        </p:nvSpPr>
        <p:spPr/>
        <p:txBody>
          <a:bodyPr/>
          <a:lstStyle/>
          <a:p>
            <a:pPr>
              <a:buClr>
                <a:srgbClr val="FF0000"/>
              </a:buClr>
              <a:buFont typeface="Wingdings" panose="05000000000000000000" pitchFamily="2" charset="2"/>
              <a:buChar char="Ø"/>
            </a:pPr>
            <a:r>
              <a:rPr lang="en-US" b="1" i="0" dirty="0">
                <a:solidFill>
                  <a:srgbClr val="3B3835"/>
                </a:solidFill>
                <a:effectLst/>
                <a:latin typeface="Source Sans Pro" panose="020B0503030403020204" pitchFamily="34" charset="0"/>
              </a:rPr>
              <a:t>Wounds that involve only the skin are often best closed with a single layer of interrupted suture</a:t>
            </a:r>
          </a:p>
          <a:p>
            <a:pPr>
              <a:buClr>
                <a:srgbClr val="FF0000"/>
              </a:buClr>
              <a:buFont typeface="Wingdings" panose="05000000000000000000" pitchFamily="2" charset="2"/>
              <a:buChar char="Ø"/>
            </a:pPr>
            <a:r>
              <a:rPr lang="en-US" b="1" i="0" dirty="0">
                <a:solidFill>
                  <a:srgbClr val="3B3835"/>
                </a:solidFill>
                <a:effectLst/>
                <a:latin typeface="Source Sans Pro" panose="020B0503030403020204" pitchFamily="34" charset="0"/>
              </a:rPr>
              <a:t> In case of deep wounds, tissue should be closed in layers to remove dead space &amp; and confer strength to the wound </a:t>
            </a:r>
          </a:p>
          <a:p>
            <a:pPr>
              <a:buClr>
                <a:srgbClr val="FF0000"/>
              </a:buClr>
              <a:buFont typeface="Wingdings" panose="05000000000000000000" pitchFamily="2" charset="2"/>
              <a:buChar char="Ø"/>
            </a:pPr>
            <a:r>
              <a:rPr lang="en-US" b="1" i="0" dirty="0">
                <a:solidFill>
                  <a:srgbClr val="3B3835"/>
                </a:solidFill>
                <a:effectLst/>
                <a:latin typeface="Source Sans Pro" panose="020B0503030403020204" pitchFamily="34" charset="0"/>
              </a:rPr>
              <a:t>The technique </a:t>
            </a:r>
            <a:r>
              <a:rPr lang="en-US" b="1" dirty="0">
                <a:solidFill>
                  <a:srgbClr val="3B3835"/>
                </a:solidFill>
                <a:latin typeface="Source Sans Pro" panose="020B0503030403020204" pitchFamily="34" charset="0"/>
              </a:rPr>
              <a:t>of</a:t>
            </a:r>
            <a:r>
              <a:rPr lang="en-US" b="1" i="0" dirty="0">
                <a:solidFill>
                  <a:srgbClr val="3B3835"/>
                </a:solidFill>
                <a:effectLst/>
                <a:latin typeface="Source Sans Pro" panose="020B0503030403020204" pitchFamily="34" charset="0"/>
              </a:rPr>
              <a:t> layered closures involves closing the </a:t>
            </a:r>
            <a:r>
              <a:rPr lang="en-US" b="1" i="0" dirty="0">
                <a:solidFill>
                  <a:srgbClr val="FF0000"/>
                </a:solidFill>
                <a:effectLst/>
                <a:latin typeface="Source Sans Pro" panose="020B0503030403020204" pitchFamily="34" charset="0"/>
              </a:rPr>
              <a:t>deeper</a:t>
            </a:r>
            <a:r>
              <a:rPr lang="en-US" b="1" i="0" dirty="0">
                <a:solidFill>
                  <a:srgbClr val="3B3835"/>
                </a:solidFill>
                <a:effectLst/>
                <a:latin typeface="Source Sans Pro" panose="020B0503030403020204" pitchFamily="34" charset="0"/>
              </a:rPr>
              <a:t> tissues first, usually with a continuous suture &amp; then closing the </a:t>
            </a:r>
            <a:r>
              <a:rPr lang="en-US" b="1" i="0" dirty="0">
                <a:solidFill>
                  <a:srgbClr val="FF0000"/>
                </a:solidFill>
                <a:effectLst/>
                <a:latin typeface="Source Sans Pro" panose="020B0503030403020204" pitchFamily="34" charset="0"/>
              </a:rPr>
              <a:t>skin</a:t>
            </a:r>
            <a:r>
              <a:rPr lang="en-US" b="1" i="0" dirty="0">
                <a:solidFill>
                  <a:srgbClr val="3B3835"/>
                </a:solidFill>
                <a:effectLst/>
                <a:latin typeface="Source Sans Pro" panose="020B0503030403020204" pitchFamily="34" charset="0"/>
              </a:rPr>
              <a:t> with interrupted sutures.</a:t>
            </a:r>
            <a:endParaRPr lang="en-US" b="1" dirty="0"/>
          </a:p>
        </p:txBody>
      </p:sp>
      <p:pic>
        <p:nvPicPr>
          <p:cNvPr id="6" name="Picture 5">
            <a:extLst>
              <a:ext uri="{FF2B5EF4-FFF2-40B4-BE49-F238E27FC236}">
                <a16:creationId xmlns:a16="http://schemas.microsoft.com/office/drawing/2014/main" id="{78B892D9-297D-8838-BE00-D7E0FDA4F36F}"/>
              </a:ext>
            </a:extLst>
          </p:cNvPr>
          <p:cNvPicPr>
            <a:picLocks noChangeAspect="1"/>
          </p:cNvPicPr>
          <p:nvPr/>
        </p:nvPicPr>
        <p:blipFill>
          <a:blip r:embed="rId2"/>
          <a:stretch>
            <a:fillRect/>
          </a:stretch>
        </p:blipFill>
        <p:spPr>
          <a:xfrm>
            <a:off x="9038493" y="4466492"/>
            <a:ext cx="2731978" cy="2201594"/>
          </a:xfrm>
          <a:prstGeom prst="rect">
            <a:avLst/>
          </a:prstGeom>
        </p:spPr>
      </p:pic>
    </p:spTree>
    <p:extLst>
      <p:ext uri="{BB962C8B-B14F-4D97-AF65-F5344CB8AC3E}">
        <p14:creationId xmlns:p14="http://schemas.microsoft.com/office/powerpoint/2010/main" val="23101510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24541-30EF-0397-3696-A49EAE826CF2}"/>
              </a:ext>
            </a:extLst>
          </p:cNvPr>
          <p:cNvSpPr>
            <a:spLocks noGrp="1"/>
          </p:cNvSpPr>
          <p:nvPr>
            <p:ph type="title"/>
          </p:nvPr>
        </p:nvSpPr>
        <p:spPr/>
        <p:txBody>
          <a:bodyPr/>
          <a:lstStyle/>
          <a:p>
            <a:pPr algn="ctr"/>
            <a:r>
              <a:rPr lang="en-US" b="1" dirty="0">
                <a:solidFill>
                  <a:srgbClr val="00B0F0"/>
                </a:solidFill>
              </a:rPr>
              <a:t>Mattress sutures </a:t>
            </a:r>
          </a:p>
        </p:txBody>
      </p:sp>
      <p:sp>
        <p:nvSpPr>
          <p:cNvPr id="3" name="Content Placeholder 2">
            <a:extLst>
              <a:ext uri="{FF2B5EF4-FFF2-40B4-BE49-F238E27FC236}">
                <a16:creationId xmlns:a16="http://schemas.microsoft.com/office/drawing/2014/main" id="{7945C2CD-E514-D0FB-868E-DFC403F64B08}"/>
              </a:ext>
            </a:extLst>
          </p:cNvPr>
          <p:cNvSpPr>
            <a:spLocks noGrp="1"/>
          </p:cNvSpPr>
          <p:nvPr>
            <p:ph idx="1"/>
          </p:nvPr>
        </p:nvSpPr>
        <p:spPr/>
        <p:txBody>
          <a:bodyPr/>
          <a:lstStyle/>
          <a:p>
            <a:pPr>
              <a:buClr>
                <a:srgbClr val="00B0F0"/>
              </a:buClr>
              <a:buFont typeface="Wingdings" panose="05000000000000000000" pitchFamily="2" charset="2"/>
              <a:buChar char="q"/>
            </a:pPr>
            <a:r>
              <a:rPr lang="en-US" b="1" i="0" dirty="0">
                <a:solidFill>
                  <a:srgbClr val="3B3835"/>
                </a:solidFill>
                <a:effectLst/>
                <a:latin typeface="Source Sans Pro" panose="020B0503030403020204" pitchFamily="34" charset="0"/>
              </a:rPr>
              <a:t> This suture may be- </a:t>
            </a:r>
          </a:p>
          <a:p>
            <a:pPr marL="914400" lvl="1" indent="-457200">
              <a:buClr>
                <a:srgbClr val="FF0000"/>
              </a:buClr>
              <a:buFont typeface="+mj-lt"/>
              <a:buAutoNum type="arabicParenR"/>
            </a:pPr>
            <a:r>
              <a:rPr lang="en-US" b="1" i="0" dirty="0">
                <a:solidFill>
                  <a:srgbClr val="3B3835"/>
                </a:solidFill>
                <a:effectLst/>
                <a:latin typeface="Source Sans Pro" panose="020B0503030403020204" pitchFamily="34" charset="0"/>
              </a:rPr>
              <a:t>Horizontal.</a:t>
            </a:r>
          </a:p>
          <a:p>
            <a:pPr marL="914400" lvl="1" indent="-457200">
              <a:buClr>
                <a:srgbClr val="FF0000"/>
              </a:buClr>
              <a:buFont typeface="+mj-lt"/>
              <a:buAutoNum type="arabicParenR"/>
            </a:pPr>
            <a:r>
              <a:rPr lang="en-US" b="1" i="0" dirty="0">
                <a:solidFill>
                  <a:srgbClr val="3B3835"/>
                </a:solidFill>
                <a:effectLst/>
                <a:latin typeface="Source Sans Pro" panose="020B0503030403020204" pitchFamily="34" charset="0"/>
              </a:rPr>
              <a:t> Vertical.</a:t>
            </a:r>
            <a:endParaRPr lang="en-US" b="1" dirty="0"/>
          </a:p>
        </p:txBody>
      </p:sp>
    </p:spTree>
    <p:extLst>
      <p:ext uri="{BB962C8B-B14F-4D97-AF65-F5344CB8AC3E}">
        <p14:creationId xmlns:p14="http://schemas.microsoft.com/office/powerpoint/2010/main" val="13532941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0649F-2007-8265-C902-DDC65F4122AD}"/>
              </a:ext>
            </a:extLst>
          </p:cNvPr>
          <p:cNvSpPr>
            <a:spLocks noGrp="1"/>
          </p:cNvSpPr>
          <p:nvPr>
            <p:ph type="title"/>
          </p:nvPr>
        </p:nvSpPr>
        <p:spPr/>
        <p:txBody>
          <a:bodyPr/>
          <a:lstStyle/>
          <a:p>
            <a:r>
              <a:rPr lang="en-US" b="1" i="0" dirty="0">
                <a:solidFill>
                  <a:srgbClr val="00B0F0"/>
                </a:solidFill>
                <a:effectLst/>
                <a:latin typeface="Source Sans Pro" panose="020B0503030403020204" pitchFamily="34" charset="0"/>
              </a:rPr>
              <a:t>Horizontal mattress sutures</a:t>
            </a:r>
            <a:endParaRPr lang="en-US" b="1" dirty="0">
              <a:solidFill>
                <a:srgbClr val="00B0F0"/>
              </a:solidFill>
            </a:endParaRPr>
          </a:p>
        </p:txBody>
      </p:sp>
      <p:sp>
        <p:nvSpPr>
          <p:cNvPr id="3" name="Content Placeholder 2">
            <a:extLst>
              <a:ext uri="{FF2B5EF4-FFF2-40B4-BE49-F238E27FC236}">
                <a16:creationId xmlns:a16="http://schemas.microsoft.com/office/drawing/2014/main" id="{1F10174E-3EC3-1812-0913-6F75572A3A74}"/>
              </a:ext>
            </a:extLst>
          </p:cNvPr>
          <p:cNvSpPr>
            <a:spLocks noGrp="1"/>
          </p:cNvSpPr>
          <p:nvPr>
            <p:ph idx="1"/>
          </p:nvPr>
        </p:nvSpPr>
        <p:spPr/>
        <p:txBody>
          <a:bodyPr>
            <a:normAutofit/>
          </a:bodyPr>
          <a:lstStyle/>
          <a:p>
            <a:pPr marL="0" indent="0">
              <a:buNone/>
            </a:pPr>
            <a:endParaRPr lang="en-US" b="1" i="0" dirty="0">
              <a:solidFill>
                <a:srgbClr val="3B3835"/>
              </a:solidFill>
              <a:effectLst/>
              <a:latin typeface="Source Sans Pro" panose="020B0503030403020204" pitchFamily="34" charset="0"/>
            </a:endParaRPr>
          </a:p>
          <a:p>
            <a:pPr>
              <a:buClr>
                <a:srgbClr val="00B0F0"/>
              </a:buClr>
              <a:buFont typeface="Wingdings" panose="05000000000000000000" pitchFamily="2" charset="2"/>
              <a:buChar char="q"/>
            </a:pPr>
            <a:r>
              <a:rPr lang="en-US" b="1" i="0" dirty="0">
                <a:solidFill>
                  <a:srgbClr val="3B3835"/>
                </a:solidFill>
                <a:effectLst/>
                <a:latin typeface="Source Sans Pro" panose="020B0503030403020204" pitchFamily="34" charset="0"/>
              </a:rPr>
              <a:t> Advantage </a:t>
            </a:r>
          </a:p>
          <a:p>
            <a:pPr lvl="1">
              <a:buClr>
                <a:srgbClr val="FF0000"/>
              </a:buClr>
              <a:buFont typeface="Wingdings" panose="05000000000000000000" pitchFamily="2" charset="2"/>
              <a:buChar char="Ø"/>
            </a:pPr>
            <a:r>
              <a:rPr lang="en-US" b="1" i="0" dirty="0">
                <a:solidFill>
                  <a:srgbClr val="3B3835"/>
                </a:solidFill>
                <a:effectLst/>
                <a:latin typeface="Source Sans Pro" panose="020B0503030403020204" pitchFamily="34" charset="0"/>
              </a:rPr>
              <a:t>Provides a broad contact of the wound margin. </a:t>
            </a:r>
          </a:p>
          <a:p>
            <a:pPr lvl="1">
              <a:buClr>
                <a:srgbClr val="FF0000"/>
              </a:buClr>
              <a:buFont typeface="Wingdings" panose="05000000000000000000" pitchFamily="2" charset="2"/>
              <a:buChar char="Ø"/>
            </a:pPr>
            <a:r>
              <a:rPr lang="en-US" b="1" i="0" dirty="0">
                <a:solidFill>
                  <a:srgbClr val="3B3835"/>
                </a:solidFill>
                <a:effectLst/>
                <a:latin typeface="Source Sans Pro" panose="020B0503030403020204" pitchFamily="34" charset="0"/>
              </a:rPr>
              <a:t>Provides a water tight closure </a:t>
            </a:r>
          </a:p>
          <a:p>
            <a:endParaRPr lang="en-US" b="1" i="0" dirty="0">
              <a:solidFill>
                <a:srgbClr val="3B3835"/>
              </a:solidFill>
              <a:effectLst/>
              <a:latin typeface="Source Sans Pro" panose="020B0503030403020204" pitchFamily="34" charset="0"/>
            </a:endParaRPr>
          </a:p>
          <a:p>
            <a:pPr>
              <a:buClr>
                <a:srgbClr val="00B0F0"/>
              </a:buClr>
              <a:buFont typeface="Wingdings" panose="05000000000000000000" pitchFamily="2" charset="2"/>
              <a:buChar char="q"/>
            </a:pPr>
            <a:r>
              <a:rPr lang="en-US" b="1" i="0" dirty="0">
                <a:solidFill>
                  <a:srgbClr val="3B3835"/>
                </a:solidFill>
                <a:effectLst/>
                <a:latin typeface="Source Sans Pro" panose="020B0503030403020204" pitchFamily="34" charset="0"/>
              </a:rPr>
              <a:t> Disadvantage </a:t>
            </a:r>
          </a:p>
          <a:p>
            <a:pPr lvl="1">
              <a:buClr>
                <a:srgbClr val="FF0000"/>
              </a:buClr>
              <a:buFont typeface="Wingdings" panose="05000000000000000000" pitchFamily="2" charset="2"/>
              <a:buChar char="Ø"/>
            </a:pPr>
            <a:r>
              <a:rPr lang="en-US" b="1" i="0" dirty="0">
                <a:solidFill>
                  <a:srgbClr val="3B3835"/>
                </a:solidFill>
                <a:effectLst/>
                <a:latin typeface="Source Sans Pro" panose="020B0503030403020204" pitchFamily="34" charset="0"/>
              </a:rPr>
              <a:t>If improperly used bone necrosis &amp; Wound dehiscence may occur due to limited blood supply.</a:t>
            </a:r>
            <a:endParaRPr lang="en-US" b="1" dirty="0"/>
          </a:p>
        </p:txBody>
      </p:sp>
    </p:spTree>
    <p:extLst>
      <p:ext uri="{BB962C8B-B14F-4D97-AF65-F5344CB8AC3E}">
        <p14:creationId xmlns:p14="http://schemas.microsoft.com/office/powerpoint/2010/main" val="36939166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1161B-54F1-027D-E49E-0FA5D5F023B8}"/>
              </a:ext>
            </a:extLst>
          </p:cNvPr>
          <p:cNvSpPr>
            <a:spLocks noGrp="1"/>
          </p:cNvSpPr>
          <p:nvPr>
            <p:ph type="title"/>
          </p:nvPr>
        </p:nvSpPr>
        <p:spPr/>
        <p:txBody>
          <a:bodyPr/>
          <a:lstStyle/>
          <a:p>
            <a:pPr algn="ctr"/>
            <a:r>
              <a:rPr lang="en-US" b="1" i="0" dirty="0">
                <a:solidFill>
                  <a:srgbClr val="00B0F0"/>
                </a:solidFill>
                <a:effectLst/>
                <a:latin typeface="Source Sans Pro" panose="020B0503030403020204" pitchFamily="34" charset="0"/>
              </a:rPr>
              <a:t>Horizontal mattress sutures</a:t>
            </a:r>
            <a:endParaRPr lang="en-US" b="1" dirty="0">
              <a:solidFill>
                <a:srgbClr val="00B0F0"/>
              </a:solidFill>
            </a:endParaRPr>
          </a:p>
        </p:txBody>
      </p:sp>
      <p:pic>
        <p:nvPicPr>
          <p:cNvPr id="4" name="Content Placeholder 3">
            <a:extLst>
              <a:ext uri="{FF2B5EF4-FFF2-40B4-BE49-F238E27FC236}">
                <a16:creationId xmlns:a16="http://schemas.microsoft.com/office/drawing/2014/main" id="{2905713E-1379-2266-AF8A-E09954B2C1EA}"/>
              </a:ext>
            </a:extLst>
          </p:cNvPr>
          <p:cNvPicPr>
            <a:picLocks noGrp="1" noChangeAspect="1"/>
          </p:cNvPicPr>
          <p:nvPr>
            <p:ph idx="1"/>
          </p:nvPr>
        </p:nvPicPr>
        <p:blipFill>
          <a:blip r:embed="rId2"/>
          <a:stretch>
            <a:fillRect/>
          </a:stretch>
        </p:blipFill>
        <p:spPr>
          <a:xfrm>
            <a:off x="7058244" y="2678825"/>
            <a:ext cx="4295556" cy="3152231"/>
          </a:xfrm>
          <a:prstGeom prst="rect">
            <a:avLst/>
          </a:prstGeom>
        </p:spPr>
      </p:pic>
      <p:pic>
        <p:nvPicPr>
          <p:cNvPr id="5" name="Picture 4">
            <a:extLst>
              <a:ext uri="{FF2B5EF4-FFF2-40B4-BE49-F238E27FC236}">
                <a16:creationId xmlns:a16="http://schemas.microsoft.com/office/drawing/2014/main" id="{AAF9540C-6E23-7B57-05E4-E91E98703D8A}"/>
              </a:ext>
            </a:extLst>
          </p:cNvPr>
          <p:cNvPicPr>
            <a:picLocks noChangeAspect="1"/>
          </p:cNvPicPr>
          <p:nvPr/>
        </p:nvPicPr>
        <p:blipFill>
          <a:blip r:embed="rId3"/>
          <a:stretch>
            <a:fillRect/>
          </a:stretch>
        </p:blipFill>
        <p:spPr>
          <a:xfrm>
            <a:off x="1772529" y="2678826"/>
            <a:ext cx="4834776" cy="3152232"/>
          </a:xfrm>
          <a:prstGeom prst="rect">
            <a:avLst/>
          </a:prstGeom>
        </p:spPr>
      </p:pic>
    </p:spTree>
    <p:extLst>
      <p:ext uri="{BB962C8B-B14F-4D97-AF65-F5344CB8AC3E}">
        <p14:creationId xmlns:p14="http://schemas.microsoft.com/office/powerpoint/2010/main" val="7775017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FA081-0054-F2AE-A5A8-00F22E7AB9F7}"/>
              </a:ext>
            </a:extLst>
          </p:cNvPr>
          <p:cNvSpPr>
            <a:spLocks noGrp="1"/>
          </p:cNvSpPr>
          <p:nvPr>
            <p:ph type="title"/>
          </p:nvPr>
        </p:nvSpPr>
        <p:spPr/>
        <p:txBody>
          <a:bodyPr/>
          <a:lstStyle/>
          <a:p>
            <a:pPr algn="ctr"/>
            <a:r>
              <a:rPr lang="en-US" b="1" i="0" dirty="0">
                <a:solidFill>
                  <a:srgbClr val="00B0F0"/>
                </a:solidFill>
                <a:effectLst/>
                <a:latin typeface="Source Sans Pro" panose="020B0503030403020204" pitchFamily="34" charset="0"/>
              </a:rPr>
              <a:t>Vertical mattress sutures</a:t>
            </a:r>
            <a:endParaRPr lang="en-US" b="1" dirty="0">
              <a:solidFill>
                <a:srgbClr val="00B0F0"/>
              </a:solidFill>
            </a:endParaRPr>
          </a:p>
        </p:txBody>
      </p:sp>
      <p:sp>
        <p:nvSpPr>
          <p:cNvPr id="3" name="Content Placeholder 2">
            <a:extLst>
              <a:ext uri="{FF2B5EF4-FFF2-40B4-BE49-F238E27FC236}">
                <a16:creationId xmlns:a16="http://schemas.microsoft.com/office/drawing/2014/main" id="{C8D376E5-04C4-7894-E991-920F115FCA89}"/>
              </a:ext>
            </a:extLst>
          </p:cNvPr>
          <p:cNvSpPr>
            <a:spLocks noGrp="1"/>
          </p:cNvSpPr>
          <p:nvPr>
            <p:ph idx="1"/>
          </p:nvPr>
        </p:nvSpPr>
        <p:spPr/>
        <p:txBody>
          <a:bodyPr/>
          <a:lstStyle/>
          <a:p>
            <a:pPr marL="0" indent="0">
              <a:buNone/>
            </a:pPr>
            <a:r>
              <a:rPr lang="en-US" b="1" i="0" dirty="0">
                <a:solidFill>
                  <a:srgbClr val="3B3835"/>
                </a:solidFill>
                <a:effectLst/>
                <a:latin typeface="Source Sans Pro" panose="020B0503030403020204" pitchFamily="34" charset="0"/>
              </a:rPr>
              <a:t>It is similar to the horizontal mattress except the depth of penetration, i.e. when the needle is brought back from the second flap to the first, the depth of penetration is more superficial.</a:t>
            </a:r>
            <a:endParaRPr lang="en-US" b="1" dirty="0"/>
          </a:p>
        </p:txBody>
      </p:sp>
      <p:pic>
        <p:nvPicPr>
          <p:cNvPr id="5" name="Picture 4">
            <a:extLst>
              <a:ext uri="{FF2B5EF4-FFF2-40B4-BE49-F238E27FC236}">
                <a16:creationId xmlns:a16="http://schemas.microsoft.com/office/drawing/2014/main" id="{0BBF172A-3932-B6CB-3F53-0B02D4FB6BB5}"/>
              </a:ext>
            </a:extLst>
          </p:cNvPr>
          <p:cNvPicPr>
            <a:picLocks noChangeAspect="1"/>
          </p:cNvPicPr>
          <p:nvPr/>
        </p:nvPicPr>
        <p:blipFill>
          <a:blip r:embed="rId2"/>
          <a:stretch>
            <a:fillRect/>
          </a:stretch>
        </p:blipFill>
        <p:spPr>
          <a:xfrm>
            <a:off x="7187873" y="4001293"/>
            <a:ext cx="3714777" cy="2175669"/>
          </a:xfrm>
          <a:prstGeom prst="rect">
            <a:avLst/>
          </a:prstGeom>
        </p:spPr>
      </p:pic>
      <p:pic>
        <p:nvPicPr>
          <p:cNvPr id="4" name="Picture 3">
            <a:extLst>
              <a:ext uri="{FF2B5EF4-FFF2-40B4-BE49-F238E27FC236}">
                <a16:creationId xmlns:a16="http://schemas.microsoft.com/office/drawing/2014/main" id="{A6D1B5A6-2AA6-2AD3-EF0C-D7A41A98436B}"/>
              </a:ext>
            </a:extLst>
          </p:cNvPr>
          <p:cNvPicPr>
            <a:picLocks noChangeAspect="1"/>
          </p:cNvPicPr>
          <p:nvPr/>
        </p:nvPicPr>
        <p:blipFill>
          <a:blip r:embed="rId3"/>
          <a:stretch>
            <a:fillRect/>
          </a:stretch>
        </p:blipFill>
        <p:spPr>
          <a:xfrm>
            <a:off x="2919046" y="4001294"/>
            <a:ext cx="3934777" cy="2237728"/>
          </a:xfrm>
          <a:prstGeom prst="rect">
            <a:avLst/>
          </a:prstGeom>
        </p:spPr>
      </p:pic>
    </p:spTree>
    <p:extLst>
      <p:ext uri="{BB962C8B-B14F-4D97-AF65-F5344CB8AC3E}">
        <p14:creationId xmlns:p14="http://schemas.microsoft.com/office/powerpoint/2010/main" val="15875593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CB051-4127-5AA8-4E0F-F6B3066A396F}"/>
              </a:ext>
            </a:extLst>
          </p:cNvPr>
          <p:cNvSpPr>
            <a:spLocks noGrp="1"/>
          </p:cNvSpPr>
          <p:nvPr>
            <p:ph type="title"/>
          </p:nvPr>
        </p:nvSpPr>
        <p:spPr/>
        <p:txBody>
          <a:bodyPr/>
          <a:lstStyle/>
          <a:p>
            <a:pPr algn="ctr"/>
            <a:r>
              <a:rPr lang="en-US" b="1" i="0" dirty="0">
                <a:solidFill>
                  <a:srgbClr val="00B0F0"/>
                </a:solidFill>
                <a:effectLst/>
                <a:latin typeface="Source Sans Pro" panose="020B0503030403020204" pitchFamily="34" charset="0"/>
              </a:rPr>
              <a:t>vertical mattress sutures </a:t>
            </a:r>
            <a:br>
              <a:rPr lang="en-US" b="1" i="0" dirty="0">
                <a:solidFill>
                  <a:srgbClr val="00B0F0"/>
                </a:solidFill>
                <a:effectLst/>
                <a:latin typeface="Source Sans Pro" panose="020B0503030403020204" pitchFamily="34" charset="0"/>
              </a:rPr>
            </a:br>
            <a:endParaRPr lang="en-US" b="1" dirty="0">
              <a:solidFill>
                <a:srgbClr val="00B0F0"/>
              </a:solidFill>
            </a:endParaRPr>
          </a:p>
        </p:txBody>
      </p:sp>
      <p:sp>
        <p:nvSpPr>
          <p:cNvPr id="3" name="Content Placeholder 2">
            <a:extLst>
              <a:ext uri="{FF2B5EF4-FFF2-40B4-BE49-F238E27FC236}">
                <a16:creationId xmlns:a16="http://schemas.microsoft.com/office/drawing/2014/main" id="{35963B72-8E9F-F820-82F3-203A0B1A294D}"/>
              </a:ext>
            </a:extLst>
          </p:cNvPr>
          <p:cNvSpPr>
            <a:spLocks noGrp="1"/>
          </p:cNvSpPr>
          <p:nvPr>
            <p:ph idx="1"/>
          </p:nvPr>
        </p:nvSpPr>
        <p:spPr/>
        <p:txBody>
          <a:bodyPr/>
          <a:lstStyle/>
          <a:p>
            <a:pPr>
              <a:buClr>
                <a:srgbClr val="00B0F0"/>
              </a:buClr>
              <a:buFont typeface="Wingdings" panose="05000000000000000000" pitchFamily="2" charset="2"/>
              <a:buChar char="q"/>
            </a:pPr>
            <a:r>
              <a:rPr lang="en-US" b="1" i="0" dirty="0">
                <a:solidFill>
                  <a:srgbClr val="3B3835"/>
                </a:solidFill>
                <a:effectLst/>
                <a:latin typeface="Source Sans Pro" panose="020B0503030403020204" pitchFamily="34" charset="0"/>
              </a:rPr>
              <a:t>Uses:</a:t>
            </a:r>
          </a:p>
          <a:p>
            <a:pPr lvl="1">
              <a:buClr>
                <a:srgbClr val="FF0000"/>
              </a:buClr>
              <a:buFont typeface="Wingdings" panose="05000000000000000000" pitchFamily="2" charset="2"/>
              <a:buChar char="Ø"/>
            </a:pPr>
            <a:r>
              <a:rPr lang="en-US" b="1" i="0" dirty="0">
                <a:solidFill>
                  <a:srgbClr val="3B3835"/>
                </a:solidFill>
                <a:effectLst/>
                <a:latin typeface="Source Sans Pro" panose="020B0503030403020204" pitchFamily="34" charset="0"/>
              </a:rPr>
              <a:t> Closing deep wounds abdomen or hip. </a:t>
            </a:r>
          </a:p>
          <a:p>
            <a:pPr>
              <a:buClr>
                <a:srgbClr val="00B0F0"/>
              </a:buClr>
              <a:buFont typeface="Wingdings" panose="05000000000000000000" pitchFamily="2" charset="2"/>
              <a:buChar char="q"/>
            </a:pPr>
            <a:r>
              <a:rPr lang="en-US" b="1" i="0" dirty="0">
                <a:solidFill>
                  <a:srgbClr val="3B3835"/>
                </a:solidFill>
                <a:effectLst/>
                <a:latin typeface="Source Sans Pro" panose="020B0503030403020204" pitchFamily="34" charset="0"/>
              </a:rPr>
              <a:t>Advantage: </a:t>
            </a:r>
          </a:p>
          <a:p>
            <a:pPr lvl="1">
              <a:buClr>
                <a:srgbClr val="FF0000"/>
              </a:buClr>
              <a:buFont typeface="Wingdings" panose="05000000000000000000" pitchFamily="2" charset="2"/>
              <a:buChar char="Ø"/>
            </a:pPr>
            <a:r>
              <a:rPr lang="en-US" b="1" i="0" dirty="0">
                <a:solidFill>
                  <a:srgbClr val="3B3835"/>
                </a:solidFill>
                <a:effectLst/>
                <a:latin typeface="Source Sans Pro" panose="020B0503030403020204" pitchFamily="34" charset="0"/>
              </a:rPr>
              <a:t>decreasing the dead space &amp; providing increased strength. </a:t>
            </a:r>
          </a:p>
          <a:p>
            <a:pPr lvl="1">
              <a:buClr>
                <a:srgbClr val="FF0000"/>
              </a:buClr>
              <a:buFont typeface="Wingdings" panose="05000000000000000000" pitchFamily="2" charset="2"/>
              <a:buChar char="Ø"/>
            </a:pPr>
            <a:r>
              <a:rPr lang="en-US" b="1" i="0" dirty="0">
                <a:solidFill>
                  <a:srgbClr val="3B3835"/>
                </a:solidFill>
                <a:effectLst/>
                <a:latin typeface="Source Sans Pro" panose="020B0503030403020204" pitchFamily="34" charset="0"/>
              </a:rPr>
              <a:t>doesn't interfere with healing </a:t>
            </a:r>
          </a:p>
          <a:p>
            <a:pPr>
              <a:buClr>
                <a:srgbClr val="00B0F0"/>
              </a:buClr>
              <a:buFont typeface="Wingdings" panose="05000000000000000000" pitchFamily="2" charset="2"/>
              <a:buChar char="q"/>
            </a:pPr>
            <a:r>
              <a:rPr lang="en-US" b="1" i="0" dirty="0">
                <a:solidFill>
                  <a:srgbClr val="3B3835"/>
                </a:solidFill>
                <a:effectLst/>
                <a:latin typeface="Source Sans Pro" panose="020B0503030403020204" pitchFamily="34" charset="0"/>
              </a:rPr>
              <a:t> Disadvantage: </a:t>
            </a:r>
          </a:p>
          <a:p>
            <a:pPr lvl="1">
              <a:buClr>
                <a:srgbClr val="FF0000"/>
              </a:buClr>
              <a:buFont typeface="Wingdings" panose="05000000000000000000" pitchFamily="2" charset="2"/>
              <a:buChar char="Ø"/>
            </a:pPr>
            <a:r>
              <a:rPr lang="en-US" b="1" i="0" dirty="0">
                <a:solidFill>
                  <a:srgbClr val="3B3835"/>
                </a:solidFill>
                <a:effectLst/>
                <a:latin typeface="Source Sans Pro" panose="020B0503030403020204" pitchFamily="34" charset="0"/>
              </a:rPr>
              <a:t>Approximation is difficult.</a:t>
            </a:r>
            <a:endParaRPr lang="en-US" b="1" dirty="0"/>
          </a:p>
        </p:txBody>
      </p:sp>
      <p:pic>
        <p:nvPicPr>
          <p:cNvPr id="4" name="Picture 3">
            <a:extLst>
              <a:ext uri="{FF2B5EF4-FFF2-40B4-BE49-F238E27FC236}">
                <a16:creationId xmlns:a16="http://schemas.microsoft.com/office/drawing/2014/main" id="{25798935-C199-E616-2E75-F4EE4CF2991D}"/>
              </a:ext>
            </a:extLst>
          </p:cNvPr>
          <p:cNvPicPr>
            <a:picLocks noChangeAspect="1"/>
          </p:cNvPicPr>
          <p:nvPr/>
        </p:nvPicPr>
        <p:blipFill>
          <a:blip r:embed="rId2"/>
          <a:stretch>
            <a:fillRect/>
          </a:stretch>
        </p:blipFill>
        <p:spPr>
          <a:xfrm>
            <a:off x="7953724" y="3887238"/>
            <a:ext cx="3121423" cy="2895851"/>
          </a:xfrm>
          <a:prstGeom prst="rect">
            <a:avLst/>
          </a:prstGeom>
        </p:spPr>
      </p:pic>
    </p:spTree>
    <p:extLst>
      <p:ext uri="{BB962C8B-B14F-4D97-AF65-F5344CB8AC3E}">
        <p14:creationId xmlns:p14="http://schemas.microsoft.com/office/powerpoint/2010/main" val="16258272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77E96-4F54-8A29-7D5B-CBCDA7097A09}"/>
              </a:ext>
            </a:extLst>
          </p:cNvPr>
          <p:cNvSpPr>
            <a:spLocks noGrp="1"/>
          </p:cNvSpPr>
          <p:nvPr>
            <p:ph type="title"/>
          </p:nvPr>
        </p:nvSpPr>
        <p:spPr/>
        <p:txBody>
          <a:bodyPr/>
          <a:lstStyle/>
          <a:p>
            <a:pPr algn="ctr"/>
            <a:r>
              <a:rPr lang="en-US" b="1" dirty="0">
                <a:solidFill>
                  <a:srgbClr val="00B0F0"/>
                </a:solidFill>
              </a:rPr>
              <a:t>Figure of 8(eight) suture</a:t>
            </a:r>
          </a:p>
        </p:txBody>
      </p:sp>
      <p:sp>
        <p:nvSpPr>
          <p:cNvPr id="3" name="Content Placeholder 2">
            <a:extLst>
              <a:ext uri="{FF2B5EF4-FFF2-40B4-BE49-F238E27FC236}">
                <a16:creationId xmlns:a16="http://schemas.microsoft.com/office/drawing/2014/main" id="{857FB373-E871-1020-9465-DCC7192B5CA3}"/>
              </a:ext>
            </a:extLst>
          </p:cNvPr>
          <p:cNvSpPr>
            <a:spLocks noGrp="1"/>
          </p:cNvSpPr>
          <p:nvPr>
            <p:ph idx="1"/>
          </p:nvPr>
        </p:nvSpPr>
        <p:spPr/>
        <p:txBody>
          <a:bodyPr/>
          <a:lstStyle/>
          <a:p>
            <a:pPr>
              <a:buClr>
                <a:srgbClr val="00B0F0"/>
              </a:buClr>
              <a:buFont typeface="Wingdings" panose="05000000000000000000" pitchFamily="2" charset="2"/>
              <a:buChar char="q"/>
            </a:pPr>
            <a:r>
              <a:rPr lang="en-US" b="1" i="0" dirty="0">
                <a:solidFill>
                  <a:srgbClr val="3B3835"/>
                </a:solidFill>
                <a:effectLst/>
                <a:latin typeface="Source Sans Pro" panose="020B0503030403020204" pitchFamily="34" charset="0"/>
              </a:rPr>
              <a:t>Most commonly used for extraction socket closure as well as adaptation of gingival papilla around the tooth. </a:t>
            </a:r>
          </a:p>
          <a:p>
            <a:pPr marL="0" indent="0">
              <a:buClr>
                <a:srgbClr val="FF0000"/>
              </a:buClr>
              <a:buNone/>
            </a:pPr>
            <a:endParaRPr lang="en-US" b="1" dirty="0"/>
          </a:p>
        </p:txBody>
      </p:sp>
    </p:spTree>
    <p:extLst>
      <p:ext uri="{BB962C8B-B14F-4D97-AF65-F5344CB8AC3E}">
        <p14:creationId xmlns:p14="http://schemas.microsoft.com/office/powerpoint/2010/main" val="14406236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64FCC-8EC9-8849-DFB4-13D52B862568}"/>
              </a:ext>
            </a:extLst>
          </p:cNvPr>
          <p:cNvSpPr>
            <a:spLocks noGrp="1"/>
          </p:cNvSpPr>
          <p:nvPr>
            <p:ph type="title"/>
          </p:nvPr>
        </p:nvSpPr>
        <p:spPr/>
        <p:txBody>
          <a:bodyPr>
            <a:normAutofit/>
          </a:bodyPr>
          <a:lstStyle/>
          <a:p>
            <a:pPr algn="ctr"/>
            <a:r>
              <a:rPr lang="en-US" b="1" dirty="0">
                <a:solidFill>
                  <a:srgbClr val="00B0F0"/>
                </a:solidFill>
                <a:latin typeface="Source Sans Pro" panose="020B0503030403020204" pitchFamily="34" charset="0"/>
              </a:rPr>
              <a:t>Figure of 8(eight) suture</a:t>
            </a:r>
            <a:endParaRPr lang="en-US" b="1" dirty="0">
              <a:solidFill>
                <a:srgbClr val="00B0F0"/>
              </a:solidFill>
            </a:endParaRPr>
          </a:p>
        </p:txBody>
      </p:sp>
      <p:sp>
        <p:nvSpPr>
          <p:cNvPr id="3" name="Content Placeholder 2">
            <a:extLst>
              <a:ext uri="{FF2B5EF4-FFF2-40B4-BE49-F238E27FC236}">
                <a16:creationId xmlns:a16="http://schemas.microsoft.com/office/drawing/2014/main" id="{F0B756D0-4ECF-E1FF-2FBB-E184B02F620F}"/>
              </a:ext>
            </a:extLst>
          </p:cNvPr>
          <p:cNvSpPr>
            <a:spLocks noGrp="1"/>
          </p:cNvSpPr>
          <p:nvPr>
            <p:ph idx="1"/>
          </p:nvPr>
        </p:nvSpPr>
        <p:spPr/>
        <p:txBody>
          <a:bodyPr/>
          <a:lstStyle/>
          <a:p>
            <a:pPr>
              <a:buClr>
                <a:srgbClr val="00B0F0"/>
              </a:buClr>
              <a:buFont typeface="Wingdings" panose="05000000000000000000" pitchFamily="2" charset="2"/>
              <a:buChar char="q"/>
            </a:pPr>
            <a:r>
              <a:rPr lang="en-US" b="1" i="0" dirty="0">
                <a:solidFill>
                  <a:srgbClr val="3B3835"/>
                </a:solidFill>
                <a:effectLst/>
                <a:latin typeface="Source Sans Pro" panose="020B0503030403020204" pitchFamily="34" charset="0"/>
              </a:rPr>
              <a:t>Advantage</a:t>
            </a:r>
          </a:p>
          <a:p>
            <a:pPr lvl="1">
              <a:buClr>
                <a:srgbClr val="FF0000"/>
              </a:buClr>
              <a:buFont typeface="Wingdings" panose="05000000000000000000" pitchFamily="2" charset="2"/>
              <a:buChar char="Ø"/>
            </a:pPr>
            <a:r>
              <a:rPr lang="en-US" b="1" i="0" dirty="0">
                <a:solidFill>
                  <a:srgbClr val="3B3835"/>
                </a:solidFill>
                <a:effectLst/>
                <a:latin typeface="Source Sans Pro" panose="020B0503030403020204" pitchFamily="34" charset="0"/>
              </a:rPr>
              <a:t> Rapid closure </a:t>
            </a:r>
          </a:p>
          <a:p>
            <a:pPr>
              <a:buClr>
                <a:srgbClr val="00B0F0"/>
              </a:buClr>
              <a:buFont typeface="Wingdings" panose="05000000000000000000" pitchFamily="2" charset="2"/>
              <a:buChar char="q"/>
            </a:pPr>
            <a:r>
              <a:rPr lang="en-US" b="1" i="0" dirty="0">
                <a:solidFill>
                  <a:srgbClr val="3B3835"/>
                </a:solidFill>
                <a:effectLst/>
                <a:latin typeface="Source Sans Pro" panose="020B0503030403020204" pitchFamily="34" charset="0"/>
              </a:rPr>
              <a:t>Disadvantage: </a:t>
            </a:r>
          </a:p>
          <a:p>
            <a:pPr lvl="1">
              <a:buClr>
                <a:srgbClr val="FF0000"/>
              </a:buClr>
              <a:buFont typeface="Wingdings" panose="05000000000000000000" pitchFamily="2" charset="2"/>
              <a:buChar char="Ø"/>
            </a:pPr>
            <a:r>
              <a:rPr lang="en-US" b="1" i="0" dirty="0">
                <a:solidFill>
                  <a:srgbClr val="3B3835"/>
                </a:solidFill>
                <a:effectLst/>
                <a:latin typeface="Source Sans Pro" panose="020B0503030403020204" pitchFamily="34" charset="0"/>
              </a:rPr>
              <a:t>Due to its orientation, it is difficult to remove &amp; it leaves a significant amount of suture threads inside the socket</a:t>
            </a:r>
            <a:endParaRPr lang="en-US" b="1" dirty="0"/>
          </a:p>
        </p:txBody>
      </p:sp>
      <p:pic>
        <p:nvPicPr>
          <p:cNvPr id="4" name="Picture 3">
            <a:extLst>
              <a:ext uri="{FF2B5EF4-FFF2-40B4-BE49-F238E27FC236}">
                <a16:creationId xmlns:a16="http://schemas.microsoft.com/office/drawing/2014/main" id="{499E7D02-31C8-060D-7BEE-96134FD4ED61}"/>
              </a:ext>
            </a:extLst>
          </p:cNvPr>
          <p:cNvPicPr>
            <a:picLocks noChangeAspect="1"/>
          </p:cNvPicPr>
          <p:nvPr/>
        </p:nvPicPr>
        <p:blipFill>
          <a:blip r:embed="rId2"/>
          <a:stretch>
            <a:fillRect/>
          </a:stretch>
        </p:blipFill>
        <p:spPr>
          <a:xfrm>
            <a:off x="6886376" y="3981966"/>
            <a:ext cx="4974767" cy="2847079"/>
          </a:xfrm>
          <a:prstGeom prst="rect">
            <a:avLst/>
          </a:prstGeom>
        </p:spPr>
      </p:pic>
    </p:spTree>
    <p:extLst>
      <p:ext uri="{BB962C8B-B14F-4D97-AF65-F5344CB8AC3E}">
        <p14:creationId xmlns:p14="http://schemas.microsoft.com/office/powerpoint/2010/main" val="18321739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0A940-EC15-10AC-D93D-27DE4EEFAD40}"/>
              </a:ext>
            </a:extLst>
          </p:cNvPr>
          <p:cNvSpPr>
            <a:spLocks noGrp="1"/>
          </p:cNvSpPr>
          <p:nvPr>
            <p:ph type="title"/>
          </p:nvPr>
        </p:nvSpPr>
        <p:spPr/>
        <p:txBody>
          <a:bodyPr/>
          <a:lstStyle/>
          <a:p>
            <a:pPr algn="ctr"/>
            <a:r>
              <a:rPr lang="en-US" b="1" dirty="0">
                <a:solidFill>
                  <a:srgbClr val="00B0F0"/>
                </a:solidFill>
              </a:rPr>
              <a:t>Subcuticular suture </a:t>
            </a:r>
          </a:p>
        </p:txBody>
      </p:sp>
      <p:sp>
        <p:nvSpPr>
          <p:cNvPr id="3" name="Content Placeholder 2">
            <a:extLst>
              <a:ext uri="{FF2B5EF4-FFF2-40B4-BE49-F238E27FC236}">
                <a16:creationId xmlns:a16="http://schemas.microsoft.com/office/drawing/2014/main" id="{AAB75A6E-33A3-2906-0F92-927D497A9777}"/>
              </a:ext>
            </a:extLst>
          </p:cNvPr>
          <p:cNvSpPr>
            <a:spLocks noGrp="1"/>
          </p:cNvSpPr>
          <p:nvPr>
            <p:ph idx="1"/>
          </p:nvPr>
        </p:nvSpPr>
        <p:spPr/>
        <p:txBody>
          <a:bodyPr/>
          <a:lstStyle/>
          <a:p>
            <a:pPr lvl="1">
              <a:buClr>
                <a:srgbClr val="FF0000"/>
              </a:buClr>
              <a:buFont typeface="Wingdings" panose="05000000000000000000" pitchFamily="2" charset="2"/>
              <a:buChar char="ü"/>
            </a:pPr>
            <a:r>
              <a:rPr lang="en-US" b="1" i="0" dirty="0">
                <a:solidFill>
                  <a:srgbClr val="3B3835"/>
                </a:solidFill>
                <a:effectLst/>
                <a:latin typeface="Source Sans Pro" panose="020B0503030403020204" pitchFamily="34" charset="0"/>
              </a:rPr>
              <a:t>Usually a running stitch, but can be interrupted</a:t>
            </a:r>
          </a:p>
          <a:p>
            <a:pPr lvl="1">
              <a:buClr>
                <a:srgbClr val="FF0000"/>
              </a:buClr>
              <a:buFont typeface="Wingdings" panose="05000000000000000000" pitchFamily="2" charset="2"/>
              <a:buChar char="ü"/>
            </a:pPr>
            <a:r>
              <a:rPr lang="en-US" b="1" i="0" dirty="0">
                <a:solidFill>
                  <a:srgbClr val="3B3835"/>
                </a:solidFill>
                <a:effectLst/>
                <a:latin typeface="Source Sans Pro" panose="020B0503030403020204" pitchFamily="34" charset="0"/>
              </a:rPr>
              <a:t> Intradermal horizontal bites.</a:t>
            </a:r>
          </a:p>
          <a:p>
            <a:pPr lvl="1">
              <a:buClr>
                <a:srgbClr val="FF0000"/>
              </a:buClr>
              <a:buFont typeface="Wingdings" panose="05000000000000000000" pitchFamily="2" charset="2"/>
              <a:buChar char="ü"/>
            </a:pPr>
            <a:r>
              <a:rPr lang="en-US" b="1" i="0" dirty="0">
                <a:solidFill>
                  <a:srgbClr val="3B3835"/>
                </a:solidFill>
                <a:effectLst/>
                <a:latin typeface="Source Sans Pro" panose="020B0503030403020204" pitchFamily="34" charset="0"/>
              </a:rPr>
              <a:t> Allow suture to remain for a longer period of time without the development of crosshatch scaring. </a:t>
            </a:r>
            <a:endParaRPr lang="en-US" b="1" dirty="0">
              <a:solidFill>
                <a:srgbClr val="3B3835"/>
              </a:solidFill>
              <a:latin typeface="Source Sans Pro" panose="020B0503030403020204" pitchFamily="34" charset="0"/>
            </a:endParaRPr>
          </a:p>
          <a:p>
            <a:pPr>
              <a:buClr>
                <a:srgbClr val="00B0F0"/>
              </a:buClr>
              <a:buFont typeface="Wingdings" panose="05000000000000000000" pitchFamily="2" charset="2"/>
              <a:buChar char="q"/>
            </a:pPr>
            <a:r>
              <a:rPr lang="en-US" b="1" i="0" dirty="0">
                <a:solidFill>
                  <a:srgbClr val="3B3835"/>
                </a:solidFill>
                <a:effectLst/>
                <a:latin typeface="Source Sans Pro" panose="020B0503030403020204" pitchFamily="34" charset="0"/>
              </a:rPr>
              <a:t>Uses: </a:t>
            </a:r>
          </a:p>
          <a:p>
            <a:pPr>
              <a:buClr>
                <a:srgbClr val="FF0000"/>
              </a:buClr>
              <a:buFont typeface="Wingdings" panose="05000000000000000000" pitchFamily="2" charset="2"/>
              <a:buChar char="ü"/>
            </a:pPr>
            <a:r>
              <a:rPr lang="en-US" b="1" i="0" dirty="0">
                <a:solidFill>
                  <a:srgbClr val="3B3835"/>
                </a:solidFill>
                <a:effectLst/>
                <a:latin typeface="Source Sans Pro" panose="020B0503030403020204" pitchFamily="34" charset="0"/>
              </a:rPr>
              <a:t>Simple, uncomplicated wound </a:t>
            </a:r>
            <a:endParaRPr lang="en-US" b="1" dirty="0"/>
          </a:p>
        </p:txBody>
      </p:sp>
    </p:spTree>
    <p:extLst>
      <p:ext uri="{BB962C8B-B14F-4D97-AF65-F5344CB8AC3E}">
        <p14:creationId xmlns:p14="http://schemas.microsoft.com/office/powerpoint/2010/main" val="3131035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30190-8E43-01D7-A0B6-9E5B8E4F1ABE}"/>
              </a:ext>
            </a:extLst>
          </p:cNvPr>
          <p:cNvSpPr>
            <a:spLocks noGrp="1"/>
          </p:cNvSpPr>
          <p:nvPr>
            <p:ph type="title"/>
          </p:nvPr>
        </p:nvSpPr>
        <p:spPr/>
        <p:txBody>
          <a:bodyPr/>
          <a:lstStyle/>
          <a:p>
            <a:pPr algn="ctr"/>
            <a:r>
              <a:rPr lang="en-US" b="1" dirty="0">
                <a:solidFill>
                  <a:srgbClr val="00B0F0"/>
                </a:solidFill>
              </a:rPr>
              <a:t>Needle holder </a:t>
            </a:r>
          </a:p>
        </p:txBody>
      </p:sp>
      <p:sp>
        <p:nvSpPr>
          <p:cNvPr id="3" name="Content Placeholder 2">
            <a:extLst>
              <a:ext uri="{FF2B5EF4-FFF2-40B4-BE49-F238E27FC236}">
                <a16:creationId xmlns:a16="http://schemas.microsoft.com/office/drawing/2014/main" id="{C9302D29-7B1D-5FED-B0F0-B4F8F881AD4F}"/>
              </a:ext>
            </a:extLst>
          </p:cNvPr>
          <p:cNvSpPr>
            <a:spLocks noGrp="1"/>
          </p:cNvSpPr>
          <p:nvPr>
            <p:ph idx="1"/>
          </p:nvPr>
        </p:nvSpPr>
        <p:spPr/>
        <p:txBody>
          <a:bodyPr>
            <a:normAutofit/>
          </a:bodyPr>
          <a:lstStyle/>
          <a:p>
            <a:pPr>
              <a:buClr>
                <a:srgbClr val="00B0F0"/>
              </a:buClr>
              <a:buFont typeface="Wingdings" panose="05000000000000000000" pitchFamily="2" charset="2"/>
              <a:buChar char="v"/>
            </a:pPr>
            <a:r>
              <a:rPr lang="en-US" sz="3200" b="1" i="0" dirty="0">
                <a:solidFill>
                  <a:srgbClr val="3B3835"/>
                </a:solidFill>
                <a:effectLst/>
                <a:latin typeface="Source Sans Pro" panose="020B0503030403020204" pitchFamily="34" charset="0"/>
              </a:rPr>
              <a:t>Parts: </a:t>
            </a:r>
          </a:p>
          <a:p>
            <a:pPr lvl="1">
              <a:buClr>
                <a:srgbClr val="00B0F0"/>
              </a:buClr>
              <a:buFont typeface="Wingdings" panose="05000000000000000000" pitchFamily="2" charset="2"/>
              <a:buChar char="Ø"/>
            </a:pPr>
            <a:r>
              <a:rPr lang="en-US" sz="2800" b="1" i="0" dirty="0">
                <a:effectLst/>
                <a:latin typeface="Source Sans Pro" panose="020B0503030403020204" pitchFamily="34" charset="0"/>
              </a:rPr>
              <a:t>Working tip/jaw</a:t>
            </a:r>
          </a:p>
          <a:p>
            <a:pPr lvl="1">
              <a:buClr>
                <a:srgbClr val="00B0F0"/>
              </a:buClr>
              <a:buFont typeface="Wingdings" panose="05000000000000000000" pitchFamily="2" charset="2"/>
              <a:buChar char="Ø"/>
            </a:pPr>
            <a:r>
              <a:rPr lang="en-US" sz="2800" b="1" i="0" dirty="0">
                <a:effectLst/>
                <a:latin typeface="Source Sans Pro" panose="020B0503030403020204" pitchFamily="34" charset="0"/>
              </a:rPr>
              <a:t>Hinge /joint </a:t>
            </a:r>
          </a:p>
          <a:p>
            <a:pPr lvl="1">
              <a:buClr>
                <a:srgbClr val="00B0F0"/>
              </a:buClr>
              <a:buFont typeface="Wingdings" panose="05000000000000000000" pitchFamily="2" charset="2"/>
              <a:buChar char="Ø"/>
            </a:pPr>
            <a:r>
              <a:rPr lang="en-US" sz="2800" b="1" i="0" dirty="0">
                <a:effectLst/>
                <a:latin typeface="Source Sans Pro" panose="020B0503030403020204" pitchFamily="34" charset="0"/>
              </a:rPr>
              <a:t>Shank/body </a:t>
            </a:r>
          </a:p>
          <a:p>
            <a:pPr lvl="1">
              <a:buClr>
                <a:srgbClr val="00B0F0"/>
              </a:buClr>
              <a:buFont typeface="Wingdings" panose="05000000000000000000" pitchFamily="2" charset="2"/>
              <a:buChar char="Ø"/>
            </a:pPr>
            <a:r>
              <a:rPr lang="en-US" sz="2800" b="1" i="0" dirty="0">
                <a:effectLst/>
                <a:latin typeface="Source Sans Pro" panose="020B0503030403020204" pitchFamily="34" charset="0"/>
              </a:rPr>
              <a:t>Catch mechanism/ratchet </a:t>
            </a:r>
          </a:p>
          <a:p>
            <a:pPr lvl="1">
              <a:buClr>
                <a:srgbClr val="00B0F0"/>
              </a:buClr>
              <a:buFont typeface="Wingdings" panose="05000000000000000000" pitchFamily="2" charset="2"/>
              <a:buChar char="Ø"/>
            </a:pPr>
            <a:r>
              <a:rPr lang="en-US" sz="2800" b="1" i="0" dirty="0">
                <a:effectLst/>
                <a:latin typeface="Source Sans Pro" panose="020B0503030403020204" pitchFamily="34" charset="0"/>
              </a:rPr>
              <a:t>Grip area/Ring</a:t>
            </a:r>
            <a:endParaRPr lang="en-US" sz="2800" b="1" dirty="0"/>
          </a:p>
        </p:txBody>
      </p:sp>
      <p:pic>
        <p:nvPicPr>
          <p:cNvPr id="5" name="Picture 4">
            <a:extLst>
              <a:ext uri="{FF2B5EF4-FFF2-40B4-BE49-F238E27FC236}">
                <a16:creationId xmlns:a16="http://schemas.microsoft.com/office/drawing/2014/main" id="{F740CA38-CD3F-1AC6-4A9A-3BFF4A10909A}"/>
              </a:ext>
            </a:extLst>
          </p:cNvPr>
          <p:cNvPicPr>
            <a:picLocks noChangeAspect="1"/>
          </p:cNvPicPr>
          <p:nvPr/>
        </p:nvPicPr>
        <p:blipFill>
          <a:blip r:embed="rId2"/>
          <a:stretch>
            <a:fillRect/>
          </a:stretch>
        </p:blipFill>
        <p:spPr>
          <a:xfrm>
            <a:off x="7575452" y="1512276"/>
            <a:ext cx="4304714" cy="5345723"/>
          </a:xfrm>
          <a:prstGeom prst="rect">
            <a:avLst/>
          </a:prstGeom>
        </p:spPr>
      </p:pic>
    </p:spTree>
    <p:extLst>
      <p:ext uri="{BB962C8B-B14F-4D97-AF65-F5344CB8AC3E}">
        <p14:creationId xmlns:p14="http://schemas.microsoft.com/office/powerpoint/2010/main" val="751439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F2D31-B7B8-FFFF-05B8-6C37BB95A145}"/>
              </a:ext>
            </a:extLst>
          </p:cNvPr>
          <p:cNvSpPr>
            <a:spLocks noGrp="1"/>
          </p:cNvSpPr>
          <p:nvPr>
            <p:ph type="title"/>
          </p:nvPr>
        </p:nvSpPr>
        <p:spPr/>
        <p:txBody>
          <a:bodyPr/>
          <a:lstStyle/>
          <a:p>
            <a:pPr algn="ctr"/>
            <a:r>
              <a:rPr lang="en-US" b="1" dirty="0">
                <a:solidFill>
                  <a:srgbClr val="00B0F0"/>
                </a:solidFill>
              </a:rPr>
              <a:t>Subcuticular suture</a:t>
            </a:r>
          </a:p>
        </p:txBody>
      </p:sp>
      <p:sp>
        <p:nvSpPr>
          <p:cNvPr id="3" name="Content Placeholder 2">
            <a:extLst>
              <a:ext uri="{FF2B5EF4-FFF2-40B4-BE49-F238E27FC236}">
                <a16:creationId xmlns:a16="http://schemas.microsoft.com/office/drawing/2014/main" id="{042F613A-0A3D-FFAF-E4B6-C695F94AA11D}"/>
              </a:ext>
            </a:extLst>
          </p:cNvPr>
          <p:cNvSpPr>
            <a:spLocks noGrp="1"/>
          </p:cNvSpPr>
          <p:nvPr>
            <p:ph idx="1"/>
          </p:nvPr>
        </p:nvSpPr>
        <p:spPr/>
        <p:txBody>
          <a:bodyPr/>
          <a:lstStyle/>
          <a:p>
            <a:pPr>
              <a:buClr>
                <a:srgbClr val="00B0F0"/>
              </a:buClr>
              <a:buFont typeface="Wingdings" panose="05000000000000000000" pitchFamily="2" charset="2"/>
              <a:buChar char="q"/>
            </a:pPr>
            <a:r>
              <a:rPr lang="en-US" b="1" i="0" dirty="0">
                <a:solidFill>
                  <a:srgbClr val="3B3835"/>
                </a:solidFill>
                <a:effectLst/>
                <a:latin typeface="Source Sans Pro" panose="020B0503030403020204" pitchFamily="34" charset="0"/>
              </a:rPr>
              <a:t>Advantage: </a:t>
            </a:r>
          </a:p>
          <a:p>
            <a:pPr lvl="1">
              <a:buClr>
                <a:srgbClr val="FF0000"/>
              </a:buClr>
              <a:buFont typeface="Wingdings" panose="05000000000000000000" pitchFamily="2" charset="2"/>
              <a:buChar char="ü"/>
            </a:pPr>
            <a:r>
              <a:rPr lang="en-US" b="1" i="0" dirty="0">
                <a:solidFill>
                  <a:srgbClr val="3B3835"/>
                </a:solidFill>
                <a:effectLst/>
                <a:latin typeface="Source Sans Pro" panose="020B0503030403020204" pitchFamily="34" charset="0"/>
              </a:rPr>
              <a:t>Excellent cosmetic closure.</a:t>
            </a:r>
          </a:p>
          <a:p>
            <a:pPr lvl="1">
              <a:buClr>
                <a:srgbClr val="FF0000"/>
              </a:buClr>
              <a:buFont typeface="Wingdings" panose="05000000000000000000" pitchFamily="2" charset="2"/>
              <a:buChar char="ü"/>
            </a:pPr>
            <a:r>
              <a:rPr lang="en-US" b="1" i="0" dirty="0">
                <a:solidFill>
                  <a:srgbClr val="3B3835"/>
                </a:solidFill>
                <a:effectLst/>
                <a:latin typeface="Source Sans Pro" panose="020B0503030403020204" pitchFamily="34" charset="0"/>
              </a:rPr>
              <a:t> No stitch to remove.</a:t>
            </a:r>
          </a:p>
          <a:p>
            <a:pPr>
              <a:buClr>
                <a:srgbClr val="00B0F0"/>
              </a:buClr>
              <a:buFont typeface="Wingdings" panose="05000000000000000000" pitchFamily="2" charset="2"/>
              <a:buChar char="q"/>
            </a:pPr>
            <a:r>
              <a:rPr lang="en-US" b="1" i="0" dirty="0">
                <a:solidFill>
                  <a:srgbClr val="3B3835"/>
                </a:solidFill>
                <a:effectLst/>
                <a:latin typeface="Source Sans Pro" panose="020B0503030403020204" pitchFamily="34" charset="0"/>
              </a:rPr>
              <a:t> Disadvantage: </a:t>
            </a:r>
          </a:p>
          <a:p>
            <a:pPr lvl="1">
              <a:buClr>
                <a:srgbClr val="FF0000"/>
              </a:buClr>
              <a:buFont typeface="Wingdings" panose="05000000000000000000" pitchFamily="2" charset="2"/>
              <a:buChar char="ü"/>
            </a:pPr>
            <a:r>
              <a:rPr lang="en-US" b="1" i="0" dirty="0">
                <a:solidFill>
                  <a:srgbClr val="3B3835"/>
                </a:solidFill>
                <a:effectLst/>
                <a:latin typeface="Source Sans Pro" panose="020B0503030403020204" pitchFamily="34" charset="0"/>
              </a:rPr>
              <a:t>Technically more difficult to master.</a:t>
            </a:r>
          </a:p>
          <a:p>
            <a:pPr lvl="1">
              <a:buClr>
                <a:srgbClr val="FF0000"/>
              </a:buClr>
              <a:buFont typeface="Wingdings" panose="05000000000000000000" pitchFamily="2" charset="2"/>
              <a:buChar char="ü"/>
            </a:pPr>
            <a:r>
              <a:rPr lang="en-US" b="1" i="0" dirty="0">
                <a:solidFill>
                  <a:srgbClr val="3B3835"/>
                </a:solidFill>
                <a:effectLst/>
                <a:latin typeface="Source Sans Pro" panose="020B0503030403020204" pitchFamily="34" charset="0"/>
              </a:rPr>
              <a:t> Doesn’t hold in thin skin</a:t>
            </a:r>
            <a:endParaRPr lang="en-US" b="1" dirty="0"/>
          </a:p>
        </p:txBody>
      </p:sp>
      <p:pic>
        <p:nvPicPr>
          <p:cNvPr id="5" name="Picture 4">
            <a:extLst>
              <a:ext uri="{FF2B5EF4-FFF2-40B4-BE49-F238E27FC236}">
                <a16:creationId xmlns:a16="http://schemas.microsoft.com/office/drawing/2014/main" id="{B6FF87D1-31EA-76CA-EFF1-8E938A41EA13}"/>
              </a:ext>
            </a:extLst>
          </p:cNvPr>
          <p:cNvPicPr>
            <a:picLocks noChangeAspect="1"/>
          </p:cNvPicPr>
          <p:nvPr/>
        </p:nvPicPr>
        <p:blipFill>
          <a:blip r:embed="rId2"/>
          <a:stretch>
            <a:fillRect/>
          </a:stretch>
        </p:blipFill>
        <p:spPr>
          <a:xfrm>
            <a:off x="7181268" y="1413803"/>
            <a:ext cx="4172532" cy="2868848"/>
          </a:xfrm>
          <a:prstGeom prst="rect">
            <a:avLst/>
          </a:prstGeom>
        </p:spPr>
      </p:pic>
      <p:pic>
        <p:nvPicPr>
          <p:cNvPr id="7" name="Picture 6">
            <a:extLst>
              <a:ext uri="{FF2B5EF4-FFF2-40B4-BE49-F238E27FC236}">
                <a16:creationId xmlns:a16="http://schemas.microsoft.com/office/drawing/2014/main" id="{4ADE8E35-3869-2C2A-A487-9CEF1C340A9B}"/>
              </a:ext>
            </a:extLst>
          </p:cNvPr>
          <p:cNvPicPr>
            <a:picLocks noChangeAspect="1"/>
          </p:cNvPicPr>
          <p:nvPr/>
        </p:nvPicPr>
        <p:blipFill>
          <a:blip r:embed="rId3"/>
          <a:stretch>
            <a:fillRect/>
          </a:stretch>
        </p:blipFill>
        <p:spPr>
          <a:xfrm>
            <a:off x="7181268" y="4417588"/>
            <a:ext cx="4172531" cy="2402599"/>
          </a:xfrm>
          <a:prstGeom prst="rect">
            <a:avLst/>
          </a:prstGeom>
        </p:spPr>
      </p:pic>
    </p:spTree>
    <p:extLst>
      <p:ext uri="{BB962C8B-B14F-4D97-AF65-F5344CB8AC3E}">
        <p14:creationId xmlns:p14="http://schemas.microsoft.com/office/powerpoint/2010/main" val="37555748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B025B7-94B6-80E4-92B8-66E32FAB387C}"/>
              </a:ext>
            </a:extLst>
          </p:cNvPr>
          <p:cNvSpPr>
            <a:spLocks noGrp="1"/>
          </p:cNvSpPr>
          <p:nvPr>
            <p:ph idx="1"/>
          </p:nvPr>
        </p:nvSpPr>
        <p:spPr/>
        <p:txBody>
          <a:bodyPr>
            <a:normAutofit/>
          </a:bodyPr>
          <a:lstStyle/>
          <a:p>
            <a:pPr marL="0" indent="0" algn="ctr">
              <a:buNone/>
            </a:pPr>
            <a:r>
              <a:rPr lang="en-US" sz="9600" b="1" i="0" dirty="0">
                <a:solidFill>
                  <a:srgbClr val="00B0F0"/>
                </a:solidFill>
                <a:effectLst/>
                <a:latin typeface="Source Sans Pro" panose="020B0503030403020204" pitchFamily="34" charset="0"/>
              </a:rPr>
              <a:t>Surgical Knots</a:t>
            </a:r>
            <a:endParaRPr lang="en-US" sz="9600" b="1" dirty="0">
              <a:solidFill>
                <a:srgbClr val="00B0F0"/>
              </a:solidFill>
            </a:endParaRPr>
          </a:p>
          <a:p>
            <a:pPr marL="0" indent="0" algn="ctr">
              <a:buNone/>
            </a:pPr>
            <a:endParaRPr lang="en-US" sz="9600" b="1" dirty="0">
              <a:solidFill>
                <a:srgbClr val="00B0F0"/>
              </a:solidFill>
            </a:endParaRPr>
          </a:p>
        </p:txBody>
      </p:sp>
    </p:spTree>
    <p:extLst>
      <p:ext uri="{BB962C8B-B14F-4D97-AF65-F5344CB8AC3E}">
        <p14:creationId xmlns:p14="http://schemas.microsoft.com/office/powerpoint/2010/main" val="19853851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6592C-614D-3DBF-A467-199A02B0CD47}"/>
              </a:ext>
            </a:extLst>
          </p:cNvPr>
          <p:cNvSpPr>
            <a:spLocks noGrp="1"/>
          </p:cNvSpPr>
          <p:nvPr>
            <p:ph type="title"/>
          </p:nvPr>
        </p:nvSpPr>
        <p:spPr/>
        <p:txBody>
          <a:bodyPr/>
          <a:lstStyle/>
          <a:p>
            <a:r>
              <a:rPr lang="en-US" b="0" i="0" dirty="0">
                <a:solidFill>
                  <a:srgbClr val="3B3835"/>
                </a:solidFill>
                <a:effectLst/>
                <a:latin typeface="Source Sans Pro" panose="020B0503030403020204" pitchFamily="34" charset="0"/>
              </a:rPr>
              <a:t>Surgical Knots</a:t>
            </a:r>
            <a:endParaRPr lang="en-US" dirty="0"/>
          </a:p>
        </p:txBody>
      </p:sp>
      <p:sp>
        <p:nvSpPr>
          <p:cNvPr id="3" name="Content Placeholder 2">
            <a:extLst>
              <a:ext uri="{FF2B5EF4-FFF2-40B4-BE49-F238E27FC236}">
                <a16:creationId xmlns:a16="http://schemas.microsoft.com/office/drawing/2014/main" id="{14F36490-49EA-0D76-CC6B-678776F02912}"/>
              </a:ext>
            </a:extLst>
          </p:cNvPr>
          <p:cNvSpPr>
            <a:spLocks noGrp="1"/>
          </p:cNvSpPr>
          <p:nvPr>
            <p:ph idx="1"/>
          </p:nvPr>
        </p:nvSpPr>
        <p:spPr>
          <a:xfrm>
            <a:off x="63305" y="1825624"/>
            <a:ext cx="11290495" cy="4870597"/>
          </a:xfrm>
        </p:spPr>
        <p:txBody>
          <a:bodyPr/>
          <a:lstStyle/>
          <a:p>
            <a:pPr>
              <a:buClr>
                <a:srgbClr val="00B0F0"/>
              </a:buClr>
              <a:buFont typeface="Wingdings" panose="05000000000000000000" pitchFamily="2" charset="2"/>
              <a:buChar char="q"/>
            </a:pPr>
            <a:r>
              <a:rPr lang="en-US" b="1" i="0" dirty="0">
                <a:solidFill>
                  <a:srgbClr val="3B3835"/>
                </a:solidFill>
                <a:effectLst/>
                <a:latin typeface="Source Sans Pro" panose="020B0503030403020204" pitchFamily="34" charset="0"/>
              </a:rPr>
              <a:t>Sutured knot has 3 Components</a:t>
            </a:r>
          </a:p>
          <a:p>
            <a:pPr marL="514350" indent="-514350">
              <a:buClr>
                <a:srgbClr val="FF0000"/>
              </a:buClr>
              <a:buFont typeface="+mj-lt"/>
              <a:buAutoNum type="arabicParenR"/>
            </a:pPr>
            <a:r>
              <a:rPr lang="en-US" b="1" i="0" dirty="0">
                <a:solidFill>
                  <a:srgbClr val="3B3835"/>
                </a:solidFill>
                <a:effectLst/>
                <a:latin typeface="Source Sans Pro" panose="020B0503030403020204" pitchFamily="34" charset="0"/>
              </a:rPr>
              <a:t>Loop-Created by knot. </a:t>
            </a:r>
          </a:p>
          <a:p>
            <a:pPr marL="514350" indent="-514350">
              <a:buClr>
                <a:srgbClr val="FF0000"/>
              </a:buClr>
              <a:buFont typeface="+mj-lt"/>
              <a:buAutoNum type="arabicParenR"/>
            </a:pPr>
            <a:r>
              <a:rPr lang="en-US" b="1" i="0" dirty="0">
                <a:solidFill>
                  <a:srgbClr val="3B3835"/>
                </a:solidFill>
                <a:effectLst/>
                <a:latin typeface="Source Sans Pro" panose="020B0503030403020204" pitchFamily="34" charset="0"/>
              </a:rPr>
              <a:t>Knot- itself which is Composed of a number of tight throws. </a:t>
            </a:r>
          </a:p>
          <a:p>
            <a:pPr marL="514350" indent="-514350">
              <a:buClr>
                <a:srgbClr val="FF0000"/>
              </a:buClr>
              <a:buFont typeface="+mj-lt"/>
              <a:buAutoNum type="arabicParenR"/>
            </a:pPr>
            <a:r>
              <a:rPr lang="en-US" b="1" i="0" dirty="0">
                <a:solidFill>
                  <a:srgbClr val="3B3835"/>
                </a:solidFill>
                <a:effectLst/>
                <a:latin typeface="Source Sans Pro" panose="020B0503030403020204" pitchFamily="34" charset="0"/>
              </a:rPr>
              <a:t>Ears-which are the cut ends of the Suture.</a:t>
            </a:r>
            <a:endParaRPr lang="en-US" b="1" dirty="0"/>
          </a:p>
        </p:txBody>
      </p:sp>
      <p:pic>
        <p:nvPicPr>
          <p:cNvPr id="5" name="Picture 4">
            <a:extLst>
              <a:ext uri="{FF2B5EF4-FFF2-40B4-BE49-F238E27FC236}">
                <a16:creationId xmlns:a16="http://schemas.microsoft.com/office/drawing/2014/main" id="{9712F8D5-AF24-19C2-3C66-3E4E9C069842}"/>
              </a:ext>
            </a:extLst>
          </p:cNvPr>
          <p:cNvPicPr>
            <a:picLocks noChangeAspect="1"/>
          </p:cNvPicPr>
          <p:nvPr/>
        </p:nvPicPr>
        <p:blipFill>
          <a:blip r:embed="rId2"/>
          <a:stretch>
            <a:fillRect/>
          </a:stretch>
        </p:blipFill>
        <p:spPr>
          <a:xfrm>
            <a:off x="8080521" y="3429000"/>
            <a:ext cx="3734874" cy="3429000"/>
          </a:xfrm>
          <a:prstGeom prst="rect">
            <a:avLst/>
          </a:prstGeom>
        </p:spPr>
      </p:pic>
    </p:spTree>
    <p:extLst>
      <p:ext uri="{BB962C8B-B14F-4D97-AF65-F5344CB8AC3E}">
        <p14:creationId xmlns:p14="http://schemas.microsoft.com/office/powerpoint/2010/main" val="28392658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C540C-FE19-8C2B-D09D-D81A83C50C42}"/>
              </a:ext>
            </a:extLst>
          </p:cNvPr>
          <p:cNvSpPr>
            <a:spLocks noGrp="1"/>
          </p:cNvSpPr>
          <p:nvPr>
            <p:ph type="title"/>
          </p:nvPr>
        </p:nvSpPr>
        <p:spPr/>
        <p:txBody>
          <a:bodyPr/>
          <a:lstStyle/>
          <a:p>
            <a:pPr algn="ctr"/>
            <a:r>
              <a:rPr lang="en-US" b="1" dirty="0">
                <a:solidFill>
                  <a:srgbClr val="00B0F0"/>
                </a:solidFill>
              </a:rPr>
              <a:t>Principles of knot tying </a:t>
            </a:r>
          </a:p>
        </p:txBody>
      </p:sp>
      <p:sp>
        <p:nvSpPr>
          <p:cNvPr id="3" name="Content Placeholder 2">
            <a:extLst>
              <a:ext uri="{FF2B5EF4-FFF2-40B4-BE49-F238E27FC236}">
                <a16:creationId xmlns:a16="http://schemas.microsoft.com/office/drawing/2014/main" id="{269BBBF2-1A0F-CF4F-0C0B-07332920CF8E}"/>
              </a:ext>
            </a:extLst>
          </p:cNvPr>
          <p:cNvSpPr>
            <a:spLocks noGrp="1"/>
          </p:cNvSpPr>
          <p:nvPr>
            <p:ph idx="1"/>
          </p:nvPr>
        </p:nvSpPr>
        <p:spPr/>
        <p:txBody>
          <a:bodyPr>
            <a:normAutofit fontScale="92500" lnSpcReduction="10000"/>
          </a:bodyPr>
          <a:lstStyle/>
          <a:p>
            <a:pPr>
              <a:buClr>
                <a:srgbClr val="FF0000"/>
              </a:buClr>
              <a:buFont typeface="Wingdings" panose="05000000000000000000" pitchFamily="2" charset="2"/>
              <a:buChar char="Ø"/>
            </a:pPr>
            <a:r>
              <a:rPr lang="en-US" b="1" i="0" dirty="0">
                <a:solidFill>
                  <a:srgbClr val="3B3835"/>
                </a:solidFill>
                <a:effectLst/>
                <a:latin typeface="Source Sans Pro" panose="020B0503030403020204" pitchFamily="34" charset="0"/>
              </a:rPr>
              <a:t>Use the simplest knot that will prevent slippage. </a:t>
            </a:r>
          </a:p>
          <a:p>
            <a:pPr>
              <a:buClr>
                <a:srgbClr val="FF0000"/>
              </a:buClr>
              <a:buFont typeface="Wingdings" panose="05000000000000000000" pitchFamily="2" charset="2"/>
              <a:buChar char="Ø"/>
            </a:pPr>
            <a:r>
              <a:rPr lang="en-US" b="1" i="0" dirty="0">
                <a:solidFill>
                  <a:srgbClr val="3B3835"/>
                </a:solidFill>
                <a:effectLst/>
                <a:latin typeface="Source Sans Pro" panose="020B0503030403020204" pitchFamily="34" charset="0"/>
              </a:rPr>
              <a:t>Tying the knot as small as possible &amp; Cutting the end of the suture as short as </a:t>
            </a:r>
            <a:r>
              <a:rPr lang="en-US" b="1" dirty="0">
                <a:solidFill>
                  <a:srgbClr val="3B3835"/>
                </a:solidFill>
                <a:latin typeface="Source Sans Pro" panose="020B0503030403020204" pitchFamily="34" charset="0"/>
              </a:rPr>
              <a:t>possi</a:t>
            </a:r>
            <a:r>
              <a:rPr lang="en-US" b="1" i="0" dirty="0">
                <a:solidFill>
                  <a:srgbClr val="3B3835"/>
                </a:solidFill>
                <a:effectLst/>
                <a:latin typeface="Source Sans Pro" panose="020B0503030403020204" pitchFamily="34" charset="0"/>
              </a:rPr>
              <a:t>ble to minimize foreign body reaction. </a:t>
            </a:r>
          </a:p>
          <a:p>
            <a:pPr>
              <a:buClr>
                <a:srgbClr val="FF0000"/>
              </a:buClr>
              <a:buFont typeface="Wingdings" panose="05000000000000000000" pitchFamily="2" charset="2"/>
              <a:buChar char="Ø"/>
            </a:pPr>
            <a:r>
              <a:rPr lang="en-US" b="1" i="0" dirty="0">
                <a:solidFill>
                  <a:srgbClr val="3B3835"/>
                </a:solidFill>
                <a:effectLst/>
                <a:latin typeface="Source Sans Pro" panose="020B0503030403020204" pitchFamily="34" charset="0"/>
              </a:rPr>
              <a:t>Avoid friction or sawing. </a:t>
            </a:r>
          </a:p>
          <a:p>
            <a:pPr>
              <a:buClr>
                <a:srgbClr val="FF0000"/>
              </a:buClr>
              <a:buFont typeface="Wingdings" panose="05000000000000000000" pitchFamily="2" charset="2"/>
              <a:buChar char="Ø"/>
            </a:pPr>
            <a:r>
              <a:rPr lang="en-US" b="1" i="0" dirty="0">
                <a:solidFill>
                  <a:srgbClr val="3B3835"/>
                </a:solidFill>
                <a:effectLst/>
                <a:latin typeface="Source Sans Pro" panose="020B0503030403020204" pitchFamily="34" charset="0"/>
              </a:rPr>
              <a:t>Avoid excessive tension. </a:t>
            </a:r>
          </a:p>
          <a:p>
            <a:pPr>
              <a:buClr>
                <a:srgbClr val="FF0000"/>
              </a:buClr>
              <a:buFont typeface="Wingdings" panose="05000000000000000000" pitchFamily="2" charset="2"/>
              <a:buChar char="Ø"/>
            </a:pPr>
            <a:r>
              <a:rPr lang="en-US" b="1" dirty="0">
                <a:solidFill>
                  <a:srgbClr val="3B3835"/>
                </a:solidFill>
                <a:latin typeface="Source Sans Pro" panose="020B0503030403020204" pitchFamily="34" charset="0"/>
              </a:rPr>
              <a:t>Avoid t</a:t>
            </a:r>
            <a:r>
              <a:rPr lang="en-US" b="1" i="0" dirty="0">
                <a:solidFill>
                  <a:srgbClr val="3B3835"/>
                </a:solidFill>
                <a:effectLst/>
                <a:latin typeface="Source Sans Pro" panose="020B0503030403020204" pitchFamily="34" charset="0"/>
              </a:rPr>
              <a:t>ying sutures too tightly to strangulate the tissues. </a:t>
            </a:r>
          </a:p>
          <a:p>
            <a:pPr>
              <a:buClr>
                <a:srgbClr val="FF0000"/>
              </a:buClr>
              <a:buFont typeface="Wingdings" panose="05000000000000000000" pitchFamily="2" charset="2"/>
              <a:buChar char="Ø"/>
            </a:pPr>
            <a:r>
              <a:rPr lang="en-US" b="1" i="0" dirty="0">
                <a:solidFill>
                  <a:srgbClr val="3B3835"/>
                </a:solidFill>
                <a:effectLst/>
                <a:latin typeface="Source Sans Pro" panose="020B0503030403020204" pitchFamily="34" charset="0"/>
              </a:rPr>
              <a:t>Maintenance of traction at one end of the suture after the first loop is thrown.</a:t>
            </a:r>
          </a:p>
          <a:p>
            <a:pPr>
              <a:buClr>
                <a:srgbClr val="FF0000"/>
              </a:buClr>
              <a:buFont typeface="Wingdings" panose="05000000000000000000" pitchFamily="2" charset="2"/>
              <a:buChar char="Ø"/>
            </a:pPr>
            <a:r>
              <a:rPr lang="en-US" b="1" i="0" dirty="0">
                <a:solidFill>
                  <a:srgbClr val="3B3835"/>
                </a:solidFill>
                <a:effectLst/>
                <a:latin typeface="Source Sans Pro" panose="020B0503030403020204" pitchFamily="34" charset="0"/>
              </a:rPr>
              <a:t>Placing the final throw at horizontally as possible to keep the knot flat.</a:t>
            </a:r>
          </a:p>
          <a:p>
            <a:pPr marL="0" indent="0">
              <a:buClr>
                <a:srgbClr val="FF0000"/>
              </a:buClr>
              <a:buNone/>
            </a:pPr>
            <a:endParaRPr lang="en-US" b="1" dirty="0"/>
          </a:p>
          <a:p>
            <a:pPr>
              <a:buClr>
                <a:srgbClr val="FF0000"/>
              </a:buClr>
              <a:buFont typeface="Wingdings" panose="05000000000000000000" pitchFamily="2" charset="2"/>
              <a:buChar char="Ø"/>
            </a:pPr>
            <a:endParaRPr lang="en-US" b="1" dirty="0"/>
          </a:p>
        </p:txBody>
      </p:sp>
    </p:spTree>
    <p:extLst>
      <p:ext uri="{BB962C8B-B14F-4D97-AF65-F5344CB8AC3E}">
        <p14:creationId xmlns:p14="http://schemas.microsoft.com/office/powerpoint/2010/main" val="12122293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F9D8C-A2C1-96D6-C2FF-7C9BCAEEDE49}"/>
              </a:ext>
            </a:extLst>
          </p:cNvPr>
          <p:cNvSpPr>
            <a:spLocks noGrp="1"/>
          </p:cNvSpPr>
          <p:nvPr>
            <p:ph type="title"/>
          </p:nvPr>
        </p:nvSpPr>
        <p:spPr/>
        <p:txBody>
          <a:bodyPr/>
          <a:lstStyle/>
          <a:p>
            <a:pPr algn="ctr"/>
            <a:r>
              <a:rPr lang="en-US" b="1" dirty="0">
                <a:solidFill>
                  <a:srgbClr val="00B0F0"/>
                </a:solidFill>
              </a:rPr>
              <a:t>Different types of knot </a:t>
            </a:r>
          </a:p>
        </p:txBody>
      </p:sp>
      <p:sp>
        <p:nvSpPr>
          <p:cNvPr id="3" name="Content Placeholder 2">
            <a:extLst>
              <a:ext uri="{FF2B5EF4-FFF2-40B4-BE49-F238E27FC236}">
                <a16:creationId xmlns:a16="http://schemas.microsoft.com/office/drawing/2014/main" id="{1F0B83F0-250A-CDFE-D66E-03F90A8959AF}"/>
              </a:ext>
            </a:extLst>
          </p:cNvPr>
          <p:cNvSpPr>
            <a:spLocks noGrp="1"/>
          </p:cNvSpPr>
          <p:nvPr>
            <p:ph idx="1"/>
          </p:nvPr>
        </p:nvSpPr>
        <p:spPr/>
        <p:txBody>
          <a:bodyPr/>
          <a:lstStyle/>
          <a:p>
            <a:pPr marL="514350" indent="-514350">
              <a:buClr>
                <a:srgbClr val="FF0000"/>
              </a:buClr>
              <a:buFont typeface="+mj-lt"/>
              <a:buAutoNum type="arabicParenR"/>
            </a:pPr>
            <a:r>
              <a:rPr lang="en-US" b="1" dirty="0">
                <a:solidFill>
                  <a:srgbClr val="3B3835"/>
                </a:solidFill>
                <a:latin typeface="Source Sans Pro" panose="020B0503030403020204" pitchFamily="34" charset="0"/>
              </a:rPr>
              <a:t>S</a:t>
            </a:r>
            <a:r>
              <a:rPr lang="en-US" b="1" i="0" dirty="0">
                <a:solidFill>
                  <a:srgbClr val="3B3835"/>
                </a:solidFill>
                <a:effectLst/>
                <a:latin typeface="Source Sans Pro" panose="020B0503030403020204" pitchFamily="34" charset="0"/>
              </a:rPr>
              <a:t>ecure/square knot.</a:t>
            </a:r>
          </a:p>
          <a:p>
            <a:pPr marL="514350" indent="-514350">
              <a:buClr>
                <a:srgbClr val="FF0000"/>
              </a:buClr>
              <a:buFont typeface="+mj-lt"/>
              <a:buAutoNum type="arabicParenR"/>
            </a:pPr>
            <a:r>
              <a:rPr lang="en-US" b="1" i="0" dirty="0">
                <a:solidFill>
                  <a:srgbClr val="3B3835"/>
                </a:solidFill>
                <a:effectLst/>
                <a:latin typeface="Source Sans Pro" panose="020B0503030403020204" pitchFamily="34" charset="0"/>
              </a:rPr>
              <a:t> Surgeons knot </a:t>
            </a:r>
            <a:endParaRPr lang="en-US" b="1" dirty="0">
              <a:solidFill>
                <a:srgbClr val="3B3835"/>
              </a:solidFill>
              <a:latin typeface="Source Sans Pro" panose="020B0503030403020204" pitchFamily="34" charset="0"/>
            </a:endParaRPr>
          </a:p>
          <a:p>
            <a:pPr marL="514350" indent="-514350">
              <a:buClr>
                <a:srgbClr val="FF0000"/>
              </a:buClr>
              <a:buFont typeface="+mj-lt"/>
              <a:buAutoNum type="arabicParenR"/>
            </a:pPr>
            <a:r>
              <a:rPr lang="en-US" b="1" i="0" dirty="0">
                <a:solidFill>
                  <a:srgbClr val="3B3835"/>
                </a:solidFill>
                <a:effectLst/>
                <a:latin typeface="Source Sans Pro" panose="020B0503030403020204" pitchFamily="34" charset="0"/>
              </a:rPr>
              <a:t>Granny's knot/slip knot.</a:t>
            </a:r>
            <a:endParaRPr lang="en-US" b="1" dirty="0"/>
          </a:p>
        </p:txBody>
      </p:sp>
    </p:spTree>
    <p:extLst>
      <p:ext uri="{BB962C8B-B14F-4D97-AF65-F5344CB8AC3E}">
        <p14:creationId xmlns:p14="http://schemas.microsoft.com/office/powerpoint/2010/main" val="12524897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2AE81-AABB-889F-26C9-3D16B02D9A69}"/>
              </a:ext>
            </a:extLst>
          </p:cNvPr>
          <p:cNvSpPr>
            <a:spLocks noGrp="1"/>
          </p:cNvSpPr>
          <p:nvPr>
            <p:ph type="title"/>
          </p:nvPr>
        </p:nvSpPr>
        <p:spPr/>
        <p:txBody>
          <a:bodyPr/>
          <a:lstStyle/>
          <a:p>
            <a:pPr algn="ctr"/>
            <a:r>
              <a:rPr lang="en-US" b="1" i="0" dirty="0">
                <a:solidFill>
                  <a:srgbClr val="00B0F0"/>
                </a:solidFill>
                <a:effectLst/>
                <a:latin typeface="Source Sans Pro" panose="020B0503030403020204" pitchFamily="34" charset="0"/>
              </a:rPr>
              <a:t>Square knot</a:t>
            </a:r>
            <a:endParaRPr lang="en-US" b="1" dirty="0">
              <a:solidFill>
                <a:srgbClr val="00B0F0"/>
              </a:solidFill>
            </a:endParaRPr>
          </a:p>
        </p:txBody>
      </p:sp>
      <p:sp>
        <p:nvSpPr>
          <p:cNvPr id="3" name="Content Placeholder 2">
            <a:extLst>
              <a:ext uri="{FF2B5EF4-FFF2-40B4-BE49-F238E27FC236}">
                <a16:creationId xmlns:a16="http://schemas.microsoft.com/office/drawing/2014/main" id="{C1AD965F-28F7-FA84-2CC5-81F282967BF6}"/>
              </a:ext>
            </a:extLst>
          </p:cNvPr>
          <p:cNvSpPr>
            <a:spLocks noGrp="1"/>
          </p:cNvSpPr>
          <p:nvPr>
            <p:ph idx="1"/>
          </p:nvPr>
        </p:nvSpPr>
        <p:spPr/>
        <p:txBody>
          <a:bodyPr/>
          <a:lstStyle/>
          <a:p>
            <a:pPr marL="0" indent="0">
              <a:buClr>
                <a:srgbClr val="FF0000"/>
              </a:buClr>
              <a:buNone/>
            </a:pPr>
            <a:endParaRPr lang="en-US" b="1" dirty="0"/>
          </a:p>
        </p:txBody>
      </p:sp>
      <p:pic>
        <p:nvPicPr>
          <p:cNvPr id="5" name="Picture 4">
            <a:extLst>
              <a:ext uri="{FF2B5EF4-FFF2-40B4-BE49-F238E27FC236}">
                <a16:creationId xmlns:a16="http://schemas.microsoft.com/office/drawing/2014/main" id="{BE7DEBE7-B9F7-3653-04ED-5E588815D96B}"/>
              </a:ext>
            </a:extLst>
          </p:cNvPr>
          <p:cNvPicPr>
            <a:picLocks noChangeAspect="1"/>
          </p:cNvPicPr>
          <p:nvPr/>
        </p:nvPicPr>
        <p:blipFill>
          <a:blip r:embed="rId2"/>
          <a:stretch>
            <a:fillRect/>
          </a:stretch>
        </p:blipFill>
        <p:spPr>
          <a:xfrm>
            <a:off x="1315328" y="2384474"/>
            <a:ext cx="6555545" cy="3186332"/>
          </a:xfrm>
          <a:prstGeom prst="rect">
            <a:avLst/>
          </a:prstGeom>
        </p:spPr>
      </p:pic>
    </p:spTree>
    <p:extLst>
      <p:ext uri="{BB962C8B-B14F-4D97-AF65-F5344CB8AC3E}">
        <p14:creationId xmlns:p14="http://schemas.microsoft.com/office/powerpoint/2010/main" val="11377456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9FB6F-3F83-5E7B-7A20-2FE4A871E0F8}"/>
              </a:ext>
            </a:extLst>
          </p:cNvPr>
          <p:cNvSpPr>
            <a:spLocks noGrp="1"/>
          </p:cNvSpPr>
          <p:nvPr>
            <p:ph type="title"/>
          </p:nvPr>
        </p:nvSpPr>
        <p:spPr/>
        <p:txBody>
          <a:bodyPr/>
          <a:lstStyle/>
          <a:p>
            <a:pPr algn="ctr"/>
            <a:r>
              <a:rPr lang="en-US" b="1" i="0" dirty="0">
                <a:solidFill>
                  <a:srgbClr val="FF0000"/>
                </a:solidFill>
                <a:effectLst/>
                <a:latin typeface="Source Sans Pro" panose="020B0503030403020204" pitchFamily="34" charset="0"/>
              </a:rPr>
              <a:t>Surgeons knot</a:t>
            </a:r>
            <a:endParaRPr lang="en-US" b="1" dirty="0">
              <a:solidFill>
                <a:srgbClr val="FF0000"/>
              </a:solidFill>
            </a:endParaRPr>
          </a:p>
        </p:txBody>
      </p:sp>
      <p:sp>
        <p:nvSpPr>
          <p:cNvPr id="3" name="Content Placeholder 2">
            <a:extLst>
              <a:ext uri="{FF2B5EF4-FFF2-40B4-BE49-F238E27FC236}">
                <a16:creationId xmlns:a16="http://schemas.microsoft.com/office/drawing/2014/main" id="{F260E6F6-F85A-C9ED-BCEF-5A077EFF6CF1}"/>
              </a:ext>
            </a:extLst>
          </p:cNvPr>
          <p:cNvSpPr>
            <a:spLocks noGrp="1"/>
          </p:cNvSpPr>
          <p:nvPr>
            <p:ph idx="1"/>
          </p:nvPr>
        </p:nvSpPr>
        <p:spPr/>
        <p:txBody>
          <a:bodyPr/>
          <a:lstStyle/>
          <a:p>
            <a:pPr marL="0" indent="0">
              <a:buClr>
                <a:srgbClr val="FF0000"/>
              </a:buClr>
              <a:buNone/>
            </a:pPr>
            <a:endParaRPr lang="en-US" b="1" dirty="0"/>
          </a:p>
        </p:txBody>
      </p:sp>
      <p:pic>
        <p:nvPicPr>
          <p:cNvPr id="5" name="Picture 4">
            <a:extLst>
              <a:ext uri="{FF2B5EF4-FFF2-40B4-BE49-F238E27FC236}">
                <a16:creationId xmlns:a16="http://schemas.microsoft.com/office/drawing/2014/main" id="{1A6D8C93-2FAD-9DF6-BB2B-0E70527547C5}"/>
              </a:ext>
            </a:extLst>
          </p:cNvPr>
          <p:cNvPicPr>
            <a:picLocks noChangeAspect="1"/>
          </p:cNvPicPr>
          <p:nvPr/>
        </p:nvPicPr>
        <p:blipFill>
          <a:blip r:embed="rId2"/>
          <a:stretch>
            <a:fillRect/>
          </a:stretch>
        </p:blipFill>
        <p:spPr>
          <a:xfrm>
            <a:off x="1800665" y="2208628"/>
            <a:ext cx="6042073" cy="3530990"/>
          </a:xfrm>
          <a:prstGeom prst="rect">
            <a:avLst/>
          </a:prstGeom>
        </p:spPr>
      </p:pic>
    </p:spTree>
    <p:extLst>
      <p:ext uri="{BB962C8B-B14F-4D97-AF65-F5344CB8AC3E}">
        <p14:creationId xmlns:p14="http://schemas.microsoft.com/office/powerpoint/2010/main" val="6224879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361CF-E636-3703-1922-CB2CA9705F19}"/>
              </a:ext>
            </a:extLst>
          </p:cNvPr>
          <p:cNvSpPr>
            <a:spLocks noGrp="1"/>
          </p:cNvSpPr>
          <p:nvPr>
            <p:ph type="title"/>
          </p:nvPr>
        </p:nvSpPr>
        <p:spPr/>
        <p:txBody>
          <a:bodyPr/>
          <a:lstStyle/>
          <a:p>
            <a:pPr algn="ctr"/>
            <a:r>
              <a:rPr lang="en-US" b="1" i="0" dirty="0">
                <a:solidFill>
                  <a:srgbClr val="FF0000"/>
                </a:solidFill>
                <a:effectLst/>
                <a:latin typeface="Source Sans Pro" panose="020B0503030403020204" pitchFamily="34" charset="0"/>
              </a:rPr>
              <a:t>Granny's knot</a:t>
            </a:r>
            <a:endParaRPr lang="en-US" b="1" dirty="0">
              <a:solidFill>
                <a:srgbClr val="FF0000"/>
              </a:solidFill>
            </a:endParaRPr>
          </a:p>
        </p:txBody>
      </p:sp>
      <p:sp>
        <p:nvSpPr>
          <p:cNvPr id="3" name="Content Placeholder 2">
            <a:extLst>
              <a:ext uri="{FF2B5EF4-FFF2-40B4-BE49-F238E27FC236}">
                <a16:creationId xmlns:a16="http://schemas.microsoft.com/office/drawing/2014/main" id="{E5F0ADA5-5C8A-6094-D1DE-2E989D2E7F8E}"/>
              </a:ext>
            </a:extLst>
          </p:cNvPr>
          <p:cNvSpPr>
            <a:spLocks noGrp="1"/>
          </p:cNvSpPr>
          <p:nvPr>
            <p:ph idx="1"/>
          </p:nvPr>
        </p:nvSpPr>
        <p:spPr/>
        <p:txBody>
          <a:bodyPr/>
          <a:lstStyle/>
          <a:p>
            <a:pPr marL="0" indent="0">
              <a:buClr>
                <a:srgbClr val="FF0000"/>
              </a:buClr>
              <a:buNone/>
            </a:pPr>
            <a:endParaRPr lang="en-US" b="1" dirty="0"/>
          </a:p>
        </p:txBody>
      </p:sp>
      <p:pic>
        <p:nvPicPr>
          <p:cNvPr id="5" name="Picture 4">
            <a:extLst>
              <a:ext uri="{FF2B5EF4-FFF2-40B4-BE49-F238E27FC236}">
                <a16:creationId xmlns:a16="http://schemas.microsoft.com/office/drawing/2014/main" id="{4F08F2D8-3C3B-20B5-DCC4-8250E56060E9}"/>
              </a:ext>
            </a:extLst>
          </p:cNvPr>
          <p:cNvPicPr>
            <a:picLocks noChangeAspect="1"/>
          </p:cNvPicPr>
          <p:nvPr/>
        </p:nvPicPr>
        <p:blipFill>
          <a:blip r:embed="rId2"/>
          <a:stretch>
            <a:fillRect/>
          </a:stretch>
        </p:blipFill>
        <p:spPr>
          <a:xfrm>
            <a:off x="2989385" y="2222696"/>
            <a:ext cx="6107367" cy="3727938"/>
          </a:xfrm>
          <a:prstGeom prst="rect">
            <a:avLst/>
          </a:prstGeom>
        </p:spPr>
      </p:pic>
    </p:spTree>
    <p:extLst>
      <p:ext uri="{BB962C8B-B14F-4D97-AF65-F5344CB8AC3E}">
        <p14:creationId xmlns:p14="http://schemas.microsoft.com/office/powerpoint/2010/main" val="20683903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3A753-5D6E-7DAC-83FE-1731250919C0}"/>
              </a:ext>
            </a:extLst>
          </p:cNvPr>
          <p:cNvSpPr>
            <a:spLocks noGrp="1"/>
          </p:cNvSpPr>
          <p:nvPr>
            <p:ph type="title"/>
          </p:nvPr>
        </p:nvSpPr>
        <p:spPr/>
        <p:txBody>
          <a:bodyPr/>
          <a:lstStyle/>
          <a:p>
            <a:r>
              <a:rPr lang="en-US" b="0" i="0" dirty="0">
                <a:solidFill>
                  <a:srgbClr val="FF0000"/>
                </a:solidFill>
                <a:effectLst/>
                <a:latin typeface="Source Sans Pro" panose="020B0503030403020204" pitchFamily="34" charset="0"/>
              </a:rPr>
              <a:t>Overview</a:t>
            </a:r>
            <a:endParaRPr lang="en-US" dirty="0">
              <a:solidFill>
                <a:srgbClr val="FF0000"/>
              </a:solidFill>
            </a:endParaRPr>
          </a:p>
        </p:txBody>
      </p:sp>
      <p:pic>
        <p:nvPicPr>
          <p:cNvPr id="5" name="Content Placeholder 4">
            <a:extLst>
              <a:ext uri="{FF2B5EF4-FFF2-40B4-BE49-F238E27FC236}">
                <a16:creationId xmlns:a16="http://schemas.microsoft.com/office/drawing/2014/main" id="{C5D55AAA-0E20-E7B9-EB9E-DC212BE15862}"/>
              </a:ext>
            </a:extLst>
          </p:cNvPr>
          <p:cNvPicPr>
            <a:picLocks noGrp="1" noChangeAspect="1"/>
          </p:cNvPicPr>
          <p:nvPr>
            <p:ph idx="1"/>
          </p:nvPr>
        </p:nvPicPr>
        <p:blipFill>
          <a:blip r:embed="rId2"/>
          <a:stretch>
            <a:fillRect/>
          </a:stretch>
        </p:blipFill>
        <p:spPr>
          <a:xfrm>
            <a:off x="4303479" y="617418"/>
            <a:ext cx="5595672" cy="5875457"/>
          </a:xfrm>
        </p:spPr>
      </p:pic>
    </p:spTree>
    <p:extLst>
      <p:ext uri="{BB962C8B-B14F-4D97-AF65-F5344CB8AC3E}">
        <p14:creationId xmlns:p14="http://schemas.microsoft.com/office/powerpoint/2010/main" val="17658165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4F1CC-6648-1EFB-E3BA-2334EEA0B55E}"/>
              </a:ext>
            </a:extLst>
          </p:cNvPr>
          <p:cNvSpPr>
            <a:spLocks noGrp="1"/>
          </p:cNvSpPr>
          <p:nvPr>
            <p:ph type="title"/>
          </p:nvPr>
        </p:nvSpPr>
        <p:spPr/>
        <p:txBody>
          <a:bodyPr/>
          <a:lstStyle/>
          <a:p>
            <a:pPr algn="ctr"/>
            <a:r>
              <a:rPr lang="en-US" b="0" i="0" dirty="0">
                <a:solidFill>
                  <a:srgbClr val="FF0000"/>
                </a:solidFill>
                <a:effectLst/>
                <a:latin typeface="Source Sans Pro" panose="020B0503030403020204" pitchFamily="34" charset="0"/>
              </a:rPr>
              <a:t>Removal of suture</a:t>
            </a:r>
            <a:endParaRPr lang="en-US" dirty="0">
              <a:solidFill>
                <a:srgbClr val="FF0000"/>
              </a:solidFill>
            </a:endParaRPr>
          </a:p>
        </p:txBody>
      </p:sp>
      <p:sp>
        <p:nvSpPr>
          <p:cNvPr id="3" name="Content Placeholder 2">
            <a:extLst>
              <a:ext uri="{FF2B5EF4-FFF2-40B4-BE49-F238E27FC236}">
                <a16:creationId xmlns:a16="http://schemas.microsoft.com/office/drawing/2014/main" id="{9170B057-899B-92C8-2AB5-D4B471206B7A}"/>
              </a:ext>
            </a:extLst>
          </p:cNvPr>
          <p:cNvSpPr>
            <a:spLocks noGrp="1"/>
          </p:cNvSpPr>
          <p:nvPr>
            <p:ph idx="1"/>
          </p:nvPr>
        </p:nvSpPr>
        <p:spPr/>
        <p:txBody>
          <a:bodyPr/>
          <a:lstStyle/>
          <a:p>
            <a:pPr>
              <a:buClr>
                <a:srgbClr val="FF0000"/>
              </a:buClr>
              <a:buFont typeface="Wingdings" panose="05000000000000000000" pitchFamily="2" charset="2"/>
              <a:buChar char="ü"/>
            </a:pPr>
            <a:r>
              <a:rPr lang="en-US" b="1" i="0" dirty="0">
                <a:solidFill>
                  <a:srgbClr val="3B3835"/>
                </a:solidFill>
                <a:effectLst/>
                <a:latin typeface="Source Sans Pro" panose="020B0503030403020204" pitchFamily="34" charset="0"/>
              </a:rPr>
              <a:t>All sutures, being foreign bodies, cause irritation to the tissues &amp; hence have the potential to cause scarring. </a:t>
            </a:r>
          </a:p>
          <a:p>
            <a:pPr>
              <a:buClr>
                <a:srgbClr val="FF0000"/>
              </a:buClr>
              <a:buFont typeface="Wingdings" panose="05000000000000000000" pitchFamily="2" charset="2"/>
              <a:buChar char="ü"/>
            </a:pPr>
            <a:r>
              <a:rPr lang="en-US" b="1" i="0" dirty="0">
                <a:solidFill>
                  <a:srgbClr val="3B3835"/>
                </a:solidFill>
                <a:effectLst/>
                <a:latin typeface="Source Sans Pro" panose="020B0503030403020204" pitchFamily="34" charset="0"/>
              </a:rPr>
              <a:t>Skin sutures are removed as soon as tissue healing allows. </a:t>
            </a:r>
          </a:p>
          <a:p>
            <a:pPr>
              <a:buClr>
                <a:srgbClr val="FF0000"/>
              </a:buClr>
              <a:buFont typeface="Wingdings" panose="05000000000000000000" pitchFamily="2" charset="2"/>
              <a:buChar char="ü"/>
            </a:pPr>
            <a:r>
              <a:rPr lang="en-US" b="1" i="0" dirty="0">
                <a:solidFill>
                  <a:srgbClr val="3B3835"/>
                </a:solidFill>
                <a:effectLst/>
                <a:latin typeface="Source Sans Pro" panose="020B0503030403020204" pitchFamily="34" charset="0"/>
              </a:rPr>
              <a:t>Non-absorbable sutures are best removed from the face after a period of 5-6 days. Tissues such as the scalp may require a longer period(7-10 days).</a:t>
            </a:r>
            <a:endParaRPr lang="en-US" b="1" dirty="0"/>
          </a:p>
        </p:txBody>
      </p:sp>
    </p:spTree>
    <p:extLst>
      <p:ext uri="{BB962C8B-B14F-4D97-AF65-F5344CB8AC3E}">
        <p14:creationId xmlns:p14="http://schemas.microsoft.com/office/powerpoint/2010/main" val="314955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B2893-7CB5-5D12-4D85-91930BBB1E6C}"/>
              </a:ext>
            </a:extLst>
          </p:cNvPr>
          <p:cNvSpPr>
            <a:spLocks noGrp="1"/>
          </p:cNvSpPr>
          <p:nvPr>
            <p:ph type="title"/>
          </p:nvPr>
        </p:nvSpPr>
        <p:spPr/>
        <p:txBody>
          <a:bodyPr/>
          <a:lstStyle/>
          <a:p>
            <a:pPr algn="ctr"/>
            <a:r>
              <a:rPr lang="en-US" b="1" dirty="0">
                <a:solidFill>
                  <a:srgbClr val="00B0F0"/>
                </a:solidFill>
              </a:rPr>
              <a:t>Needle holder </a:t>
            </a:r>
          </a:p>
        </p:txBody>
      </p:sp>
      <p:sp>
        <p:nvSpPr>
          <p:cNvPr id="3" name="Content Placeholder 2">
            <a:extLst>
              <a:ext uri="{FF2B5EF4-FFF2-40B4-BE49-F238E27FC236}">
                <a16:creationId xmlns:a16="http://schemas.microsoft.com/office/drawing/2014/main" id="{FC2F4B38-2BCC-37DC-9C00-56DAB461661F}"/>
              </a:ext>
            </a:extLst>
          </p:cNvPr>
          <p:cNvSpPr>
            <a:spLocks noGrp="1"/>
          </p:cNvSpPr>
          <p:nvPr>
            <p:ph idx="1"/>
          </p:nvPr>
        </p:nvSpPr>
        <p:spPr/>
        <p:txBody>
          <a:bodyPr/>
          <a:lstStyle/>
          <a:p>
            <a:pPr>
              <a:buClr>
                <a:srgbClr val="00B0F0"/>
              </a:buClr>
              <a:buFont typeface="Wingdings" panose="05000000000000000000" pitchFamily="2" charset="2"/>
              <a:buChar char="v"/>
            </a:pPr>
            <a:r>
              <a:rPr lang="en-US" b="1" i="0" dirty="0">
                <a:solidFill>
                  <a:srgbClr val="3B3835"/>
                </a:solidFill>
                <a:effectLst/>
                <a:latin typeface="Source Sans Pro" panose="020B0503030403020204" pitchFamily="34" charset="0"/>
              </a:rPr>
              <a:t>How to hold ?</a:t>
            </a:r>
          </a:p>
          <a:p>
            <a:pPr lvl="1">
              <a:buClr>
                <a:srgbClr val="00B0F0"/>
              </a:buClr>
              <a:buFont typeface="Wingdings" panose="05000000000000000000" pitchFamily="2" charset="2"/>
              <a:buChar char="ü"/>
            </a:pPr>
            <a:r>
              <a:rPr lang="en-US" sz="3600" b="1" i="0" dirty="0">
                <a:solidFill>
                  <a:srgbClr val="3B3835"/>
                </a:solidFill>
                <a:effectLst/>
                <a:latin typeface="Source Sans Pro" panose="020B0503030403020204" pitchFamily="34" charset="0"/>
              </a:rPr>
              <a:t>The needle holder is held with thumb &amp; ring finger through the rings &amp; with the index finger along the length of needle holder to provide stability &amp; control.</a:t>
            </a:r>
            <a:endParaRPr lang="en-US" sz="3600" b="1" dirty="0"/>
          </a:p>
        </p:txBody>
      </p:sp>
      <p:pic>
        <p:nvPicPr>
          <p:cNvPr id="5" name="Picture 4">
            <a:extLst>
              <a:ext uri="{FF2B5EF4-FFF2-40B4-BE49-F238E27FC236}">
                <a16:creationId xmlns:a16="http://schemas.microsoft.com/office/drawing/2014/main" id="{94833D7E-9542-009D-EEBE-A583F8D6A97E}"/>
              </a:ext>
            </a:extLst>
          </p:cNvPr>
          <p:cNvPicPr>
            <a:picLocks noChangeAspect="1"/>
          </p:cNvPicPr>
          <p:nvPr/>
        </p:nvPicPr>
        <p:blipFill>
          <a:blip r:embed="rId2"/>
          <a:stretch>
            <a:fillRect/>
          </a:stretch>
        </p:blipFill>
        <p:spPr>
          <a:xfrm rot="3737663">
            <a:off x="8801845" y="4369776"/>
            <a:ext cx="2579114" cy="1838338"/>
          </a:xfrm>
          <a:prstGeom prst="rect">
            <a:avLst/>
          </a:prstGeom>
        </p:spPr>
      </p:pic>
    </p:spTree>
    <p:extLst>
      <p:ext uri="{BB962C8B-B14F-4D97-AF65-F5344CB8AC3E}">
        <p14:creationId xmlns:p14="http://schemas.microsoft.com/office/powerpoint/2010/main" val="35156620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56B5A-6693-9DF8-EF91-07EF445AE6D1}"/>
              </a:ext>
            </a:extLst>
          </p:cNvPr>
          <p:cNvSpPr>
            <a:spLocks noGrp="1"/>
          </p:cNvSpPr>
          <p:nvPr>
            <p:ph type="title"/>
          </p:nvPr>
        </p:nvSpPr>
        <p:spPr/>
        <p:txBody>
          <a:bodyPr/>
          <a:lstStyle/>
          <a:p>
            <a:pPr algn="ctr"/>
            <a:r>
              <a:rPr lang="en-US" b="1" dirty="0">
                <a:solidFill>
                  <a:srgbClr val="FF0000"/>
                </a:solidFill>
                <a:latin typeface="Source Sans Pro" panose="020B0503030403020204" pitchFamily="34" charset="0"/>
              </a:rPr>
              <a:t>When the </a:t>
            </a:r>
            <a:r>
              <a:rPr lang="en-US" b="1" i="0" dirty="0">
                <a:solidFill>
                  <a:srgbClr val="FF0000"/>
                </a:solidFill>
                <a:effectLst/>
                <a:latin typeface="Source Sans Pro" panose="020B0503030403020204" pitchFamily="34" charset="0"/>
              </a:rPr>
              <a:t>sutures should be removed </a:t>
            </a:r>
            <a:endParaRPr lang="en-US" b="1" dirty="0">
              <a:solidFill>
                <a:srgbClr val="FF0000"/>
              </a:solidFill>
            </a:endParaRPr>
          </a:p>
        </p:txBody>
      </p:sp>
      <p:sp>
        <p:nvSpPr>
          <p:cNvPr id="3" name="Content Placeholder 2">
            <a:extLst>
              <a:ext uri="{FF2B5EF4-FFF2-40B4-BE49-F238E27FC236}">
                <a16:creationId xmlns:a16="http://schemas.microsoft.com/office/drawing/2014/main" id="{290E460F-DFA9-78A1-186D-D3CDC3A8C401}"/>
              </a:ext>
            </a:extLst>
          </p:cNvPr>
          <p:cNvSpPr>
            <a:spLocks noGrp="1"/>
          </p:cNvSpPr>
          <p:nvPr>
            <p:ph idx="1"/>
          </p:nvPr>
        </p:nvSpPr>
        <p:spPr/>
        <p:txBody>
          <a:bodyPr>
            <a:normAutofit/>
          </a:bodyPr>
          <a:lstStyle/>
          <a:p>
            <a:pPr>
              <a:buClr>
                <a:srgbClr val="FF0000"/>
              </a:buClr>
              <a:buFont typeface="Wingdings" panose="05000000000000000000" pitchFamily="2" charset="2"/>
              <a:buChar char="ü"/>
            </a:pPr>
            <a:r>
              <a:rPr lang="en-US" b="1" dirty="0"/>
              <a:t>Face 3-5 days.                                         </a:t>
            </a:r>
          </a:p>
          <a:p>
            <a:pPr>
              <a:buClr>
                <a:srgbClr val="FF0000"/>
              </a:buClr>
              <a:buFont typeface="Wingdings" panose="05000000000000000000" pitchFamily="2" charset="2"/>
              <a:buChar char="ü"/>
            </a:pPr>
            <a:r>
              <a:rPr lang="en-US" b="1" dirty="0"/>
              <a:t> Scalp 7-10 days </a:t>
            </a:r>
          </a:p>
          <a:p>
            <a:pPr>
              <a:buClr>
                <a:srgbClr val="FF0000"/>
              </a:buClr>
              <a:buFont typeface="Wingdings" panose="05000000000000000000" pitchFamily="2" charset="2"/>
              <a:buChar char="ü"/>
            </a:pPr>
            <a:r>
              <a:rPr lang="en-US" b="1" dirty="0"/>
              <a:t>Lip  3-5.                                                  </a:t>
            </a:r>
          </a:p>
          <a:p>
            <a:pPr>
              <a:buClr>
                <a:srgbClr val="FF0000"/>
              </a:buClr>
              <a:buFont typeface="Wingdings" panose="05000000000000000000" pitchFamily="2" charset="2"/>
              <a:buChar char="ü"/>
            </a:pPr>
            <a:r>
              <a:rPr lang="en-US" b="1" dirty="0"/>
              <a:t>Chest 10-14 days</a:t>
            </a:r>
          </a:p>
          <a:p>
            <a:pPr>
              <a:buClr>
                <a:srgbClr val="FF0000"/>
              </a:buClr>
              <a:buFont typeface="Wingdings" panose="05000000000000000000" pitchFamily="2" charset="2"/>
              <a:buChar char="ü"/>
            </a:pPr>
            <a:r>
              <a:rPr lang="en-US" b="1" dirty="0"/>
              <a:t>Oral cavity 6-8 days.                                </a:t>
            </a:r>
          </a:p>
          <a:p>
            <a:pPr>
              <a:buClr>
                <a:srgbClr val="FF0000"/>
              </a:buClr>
              <a:buFont typeface="Wingdings" panose="05000000000000000000" pitchFamily="2" charset="2"/>
              <a:buChar char="ü"/>
            </a:pPr>
            <a:r>
              <a:rPr lang="en-US" b="1" dirty="0"/>
              <a:t>  Abdomen 10-14 days</a:t>
            </a:r>
          </a:p>
          <a:p>
            <a:pPr>
              <a:buClr>
                <a:srgbClr val="FF0000"/>
              </a:buClr>
              <a:buFont typeface="Wingdings" panose="05000000000000000000" pitchFamily="2" charset="2"/>
              <a:buChar char="ü"/>
            </a:pPr>
            <a:r>
              <a:rPr lang="en-US" b="1" dirty="0"/>
              <a:t>Neck 5-6 days.                                           </a:t>
            </a:r>
          </a:p>
          <a:p>
            <a:pPr>
              <a:buClr>
                <a:srgbClr val="FF0000"/>
              </a:buClr>
              <a:buFont typeface="Wingdings" panose="05000000000000000000" pitchFamily="2" charset="2"/>
              <a:buChar char="ü"/>
            </a:pPr>
            <a:r>
              <a:rPr lang="en-US" b="1" dirty="0"/>
              <a:t>  Leg 10-14 days </a:t>
            </a:r>
          </a:p>
        </p:txBody>
      </p:sp>
      <p:pic>
        <p:nvPicPr>
          <p:cNvPr id="5" name="Picture 4">
            <a:extLst>
              <a:ext uri="{FF2B5EF4-FFF2-40B4-BE49-F238E27FC236}">
                <a16:creationId xmlns:a16="http://schemas.microsoft.com/office/drawing/2014/main" id="{D56376B2-0747-B8B9-C021-C0D05FC7111A}"/>
              </a:ext>
            </a:extLst>
          </p:cNvPr>
          <p:cNvPicPr>
            <a:picLocks noChangeAspect="1"/>
          </p:cNvPicPr>
          <p:nvPr/>
        </p:nvPicPr>
        <p:blipFill>
          <a:blip r:embed="rId2"/>
          <a:stretch>
            <a:fillRect/>
          </a:stretch>
        </p:blipFill>
        <p:spPr>
          <a:xfrm>
            <a:off x="6689714" y="3562245"/>
            <a:ext cx="2876571" cy="1809763"/>
          </a:xfrm>
          <a:prstGeom prst="rect">
            <a:avLst/>
          </a:prstGeom>
        </p:spPr>
      </p:pic>
    </p:spTree>
    <p:extLst>
      <p:ext uri="{BB962C8B-B14F-4D97-AF65-F5344CB8AC3E}">
        <p14:creationId xmlns:p14="http://schemas.microsoft.com/office/powerpoint/2010/main" val="17557285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E7C3A-7B6E-CCD8-4D20-50C153811FE9}"/>
              </a:ext>
            </a:extLst>
          </p:cNvPr>
          <p:cNvSpPr>
            <a:spLocks noGrp="1"/>
          </p:cNvSpPr>
          <p:nvPr>
            <p:ph type="title"/>
          </p:nvPr>
        </p:nvSpPr>
        <p:spPr/>
        <p:txBody>
          <a:bodyPr/>
          <a:lstStyle/>
          <a:p>
            <a:pPr algn="ctr"/>
            <a:r>
              <a:rPr lang="en-US" b="0" i="0" dirty="0">
                <a:solidFill>
                  <a:srgbClr val="FF0000"/>
                </a:solidFill>
                <a:effectLst/>
                <a:latin typeface="Source Sans Pro" panose="020B0503030403020204" pitchFamily="34" charset="0"/>
              </a:rPr>
              <a:t>Principle of suture removal</a:t>
            </a:r>
            <a:endParaRPr lang="en-US" dirty="0">
              <a:solidFill>
                <a:srgbClr val="FF0000"/>
              </a:solidFill>
            </a:endParaRPr>
          </a:p>
        </p:txBody>
      </p:sp>
      <p:sp>
        <p:nvSpPr>
          <p:cNvPr id="3" name="Content Placeholder 2">
            <a:extLst>
              <a:ext uri="{FF2B5EF4-FFF2-40B4-BE49-F238E27FC236}">
                <a16:creationId xmlns:a16="http://schemas.microsoft.com/office/drawing/2014/main" id="{781787A3-8432-D139-E614-C2524931A6BE}"/>
              </a:ext>
            </a:extLst>
          </p:cNvPr>
          <p:cNvSpPr>
            <a:spLocks noGrp="1"/>
          </p:cNvSpPr>
          <p:nvPr>
            <p:ph idx="1"/>
          </p:nvPr>
        </p:nvSpPr>
        <p:spPr/>
        <p:txBody>
          <a:bodyPr/>
          <a:lstStyle/>
          <a:p>
            <a:pPr marL="0" indent="0">
              <a:buNone/>
            </a:pPr>
            <a:endParaRPr lang="en-US" dirty="0"/>
          </a:p>
        </p:txBody>
      </p:sp>
      <p:pic>
        <p:nvPicPr>
          <p:cNvPr id="5" name="Picture 4">
            <a:extLst>
              <a:ext uri="{FF2B5EF4-FFF2-40B4-BE49-F238E27FC236}">
                <a16:creationId xmlns:a16="http://schemas.microsoft.com/office/drawing/2014/main" id="{1E58E1F9-1EAC-B187-62A1-1DE263ADFA82}"/>
              </a:ext>
            </a:extLst>
          </p:cNvPr>
          <p:cNvPicPr>
            <a:picLocks noChangeAspect="1"/>
          </p:cNvPicPr>
          <p:nvPr/>
        </p:nvPicPr>
        <p:blipFill>
          <a:blip r:embed="rId2"/>
          <a:stretch>
            <a:fillRect/>
          </a:stretch>
        </p:blipFill>
        <p:spPr>
          <a:xfrm>
            <a:off x="3237324" y="2164761"/>
            <a:ext cx="6231405" cy="4012202"/>
          </a:xfrm>
          <a:prstGeom prst="rect">
            <a:avLst/>
          </a:prstGeom>
        </p:spPr>
      </p:pic>
    </p:spTree>
    <p:extLst>
      <p:ext uri="{BB962C8B-B14F-4D97-AF65-F5344CB8AC3E}">
        <p14:creationId xmlns:p14="http://schemas.microsoft.com/office/powerpoint/2010/main" val="17496781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B2137-FC9D-0E6D-C611-FC37B7E71033}"/>
              </a:ext>
            </a:extLst>
          </p:cNvPr>
          <p:cNvSpPr>
            <a:spLocks noGrp="1"/>
          </p:cNvSpPr>
          <p:nvPr>
            <p:ph type="title"/>
          </p:nvPr>
        </p:nvSpPr>
        <p:spPr/>
        <p:txBody>
          <a:bodyPr>
            <a:normAutofit/>
          </a:bodyPr>
          <a:lstStyle/>
          <a:p>
            <a:pPr algn="ctr"/>
            <a:r>
              <a:rPr lang="en-US" sz="4000" b="1" i="0" dirty="0">
                <a:solidFill>
                  <a:srgbClr val="FF0000"/>
                </a:solidFill>
                <a:effectLst/>
                <a:latin typeface="Source Sans Pro" panose="020B0503030403020204" pitchFamily="34" charset="0"/>
              </a:rPr>
              <a:t>Possible complications of leaving sutures for many days</a:t>
            </a:r>
            <a:endParaRPr lang="en-US" sz="4000" b="1" dirty="0">
              <a:solidFill>
                <a:srgbClr val="FF0000"/>
              </a:solidFill>
            </a:endParaRPr>
          </a:p>
        </p:txBody>
      </p:sp>
      <p:sp>
        <p:nvSpPr>
          <p:cNvPr id="3" name="Content Placeholder 2">
            <a:extLst>
              <a:ext uri="{FF2B5EF4-FFF2-40B4-BE49-F238E27FC236}">
                <a16:creationId xmlns:a16="http://schemas.microsoft.com/office/drawing/2014/main" id="{7D40A94E-BF34-3A07-08FC-8CE7E3B92474}"/>
              </a:ext>
            </a:extLst>
          </p:cNvPr>
          <p:cNvSpPr>
            <a:spLocks noGrp="1"/>
          </p:cNvSpPr>
          <p:nvPr>
            <p:ph idx="1"/>
          </p:nvPr>
        </p:nvSpPr>
        <p:spPr/>
        <p:txBody>
          <a:bodyPr/>
          <a:lstStyle/>
          <a:p>
            <a:pPr>
              <a:buClr>
                <a:srgbClr val="FF0000"/>
              </a:buClr>
              <a:buFont typeface="Wingdings" panose="05000000000000000000" pitchFamily="2" charset="2"/>
              <a:buChar char="Ø"/>
            </a:pPr>
            <a:r>
              <a:rPr lang="en-US" b="1" i="0" dirty="0">
                <a:solidFill>
                  <a:srgbClr val="3B3835"/>
                </a:solidFill>
                <a:effectLst/>
                <a:latin typeface="Source Sans Pro" panose="020B0503030403020204" pitchFamily="34" charset="0"/>
              </a:rPr>
              <a:t>Sutural abscess. </a:t>
            </a:r>
          </a:p>
          <a:p>
            <a:pPr>
              <a:buClr>
                <a:srgbClr val="FF0000"/>
              </a:buClr>
              <a:buFont typeface="Wingdings" panose="05000000000000000000" pitchFamily="2" charset="2"/>
              <a:buChar char="Ø"/>
            </a:pPr>
            <a:r>
              <a:rPr lang="en-US" b="1" i="0" dirty="0">
                <a:solidFill>
                  <a:srgbClr val="3B3835"/>
                </a:solidFill>
                <a:effectLst/>
                <a:latin typeface="Source Sans Pro" panose="020B0503030403020204" pitchFamily="34" charset="0"/>
              </a:rPr>
              <a:t>a Scar or stitch mark </a:t>
            </a:r>
          </a:p>
          <a:p>
            <a:pPr>
              <a:buClr>
                <a:srgbClr val="FF0000"/>
              </a:buClr>
              <a:buFont typeface="Wingdings" panose="05000000000000000000" pitchFamily="2" charset="2"/>
              <a:buChar char="Ø"/>
            </a:pPr>
            <a:r>
              <a:rPr lang="en-US" b="1" i="0" dirty="0">
                <a:solidFill>
                  <a:srgbClr val="3B3835"/>
                </a:solidFill>
                <a:effectLst/>
                <a:latin typeface="Source Sans Pro" panose="020B0503030403020204" pitchFamily="34" charset="0"/>
              </a:rPr>
              <a:t>Dermoid cyst.</a:t>
            </a:r>
            <a:endParaRPr lang="en-US" b="1" dirty="0"/>
          </a:p>
        </p:txBody>
      </p:sp>
      <p:pic>
        <p:nvPicPr>
          <p:cNvPr id="5" name="Picture 4">
            <a:extLst>
              <a:ext uri="{FF2B5EF4-FFF2-40B4-BE49-F238E27FC236}">
                <a16:creationId xmlns:a16="http://schemas.microsoft.com/office/drawing/2014/main" id="{21F170DA-F4B6-8D6F-91BF-2BFAAFBA6CA7}"/>
              </a:ext>
            </a:extLst>
          </p:cNvPr>
          <p:cNvPicPr>
            <a:picLocks noChangeAspect="1"/>
          </p:cNvPicPr>
          <p:nvPr/>
        </p:nvPicPr>
        <p:blipFill>
          <a:blip r:embed="rId2"/>
          <a:stretch>
            <a:fillRect/>
          </a:stretch>
        </p:blipFill>
        <p:spPr>
          <a:xfrm>
            <a:off x="6509338" y="2671274"/>
            <a:ext cx="4572638" cy="3505689"/>
          </a:xfrm>
          <a:prstGeom prst="rect">
            <a:avLst/>
          </a:prstGeom>
        </p:spPr>
      </p:pic>
    </p:spTree>
    <p:extLst>
      <p:ext uri="{BB962C8B-B14F-4D97-AF65-F5344CB8AC3E}">
        <p14:creationId xmlns:p14="http://schemas.microsoft.com/office/powerpoint/2010/main" val="38417928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C1DC1-3703-886D-AB52-273A7660FD7F}"/>
              </a:ext>
            </a:extLst>
          </p:cNvPr>
          <p:cNvSpPr>
            <a:spLocks noGrp="1"/>
          </p:cNvSpPr>
          <p:nvPr>
            <p:ph type="title"/>
          </p:nvPr>
        </p:nvSpPr>
        <p:spPr/>
        <p:txBody>
          <a:bodyPr/>
          <a:lstStyle/>
          <a:p>
            <a:pPr algn="ctr"/>
            <a:r>
              <a:rPr lang="en-US" b="1" i="0" dirty="0">
                <a:solidFill>
                  <a:srgbClr val="FF0000"/>
                </a:solidFill>
                <a:effectLst/>
                <a:latin typeface="Source Sans Pro" panose="020B0503030403020204" pitchFamily="34" charset="0"/>
              </a:rPr>
              <a:t>Alternatives to suture</a:t>
            </a:r>
            <a:endParaRPr lang="en-US" b="1" dirty="0">
              <a:solidFill>
                <a:srgbClr val="FF0000"/>
              </a:solidFill>
            </a:endParaRPr>
          </a:p>
        </p:txBody>
      </p:sp>
      <p:sp>
        <p:nvSpPr>
          <p:cNvPr id="3" name="Content Placeholder 2">
            <a:extLst>
              <a:ext uri="{FF2B5EF4-FFF2-40B4-BE49-F238E27FC236}">
                <a16:creationId xmlns:a16="http://schemas.microsoft.com/office/drawing/2014/main" id="{2C31591C-29DA-EE43-A246-8A658B12461E}"/>
              </a:ext>
            </a:extLst>
          </p:cNvPr>
          <p:cNvSpPr>
            <a:spLocks noGrp="1"/>
          </p:cNvSpPr>
          <p:nvPr>
            <p:ph idx="1"/>
          </p:nvPr>
        </p:nvSpPr>
        <p:spPr/>
        <p:txBody>
          <a:bodyPr/>
          <a:lstStyle/>
          <a:p>
            <a:pPr marL="0" indent="0">
              <a:buNone/>
            </a:pPr>
            <a:endParaRPr lang="en-US" b="1" i="0" dirty="0">
              <a:solidFill>
                <a:srgbClr val="3B3835"/>
              </a:solidFill>
              <a:effectLst/>
              <a:latin typeface="Source Sans Pro" panose="020B0503030403020204" pitchFamily="34" charset="0"/>
            </a:endParaRPr>
          </a:p>
          <a:p>
            <a:pPr>
              <a:buClr>
                <a:srgbClr val="FF0000"/>
              </a:buClr>
              <a:buFont typeface="Wingdings" panose="05000000000000000000" pitchFamily="2" charset="2"/>
              <a:buChar char="ü"/>
            </a:pPr>
            <a:r>
              <a:rPr lang="en-US" b="1" i="0" dirty="0">
                <a:solidFill>
                  <a:srgbClr val="3B3835"/>
                </a:solidFill>
                <a:effectLst/>
                <a:latin typeface="Source Sans Pro" panose="020B0503030403020204" pitchFamily="34" charset="0"/>
              </a:rPr>
              <a:t> Staples </a:t>
            </a:r>
          </a:p>
          <a:p>
            <a:pPr>
              <a:buClr>
                <a:srgbClr val="FF0000"/>
              </a:buClr>
              <a:buFont typeface="Wingdings" panose="05000000000000000000" pitchFamily="2" charset="2"/>
              <a:buChar char="ü"/>
            </a:pPr>
            <a:r>
              <a:rPr lang="en-US" b="1" i="0" dirty="0">
                <a:solidFill>
                  <a:srgbClr val="3B3835"/>
                </a:solidFill>
                <a:effectLst/>
                <a:latin typeface="Source Sans Pro" panose="020B0503030403020204" pitchFamily="34" charset="0"/>
              </a:rPr>
              <a:t> Tissue adhesives </a:t>
            </a:r>
          </a:p>
          <a:p>
            <a:pPr>
              <a:buClr>
                <a:srgbClr val="FF0000"/>
              </a:buClr>
              <a:buFont typeface="Wingdings" panose="05000000000000000000" pitchFamily="2" charset="2"/>
              <a:buChar char="ü"/>
            </a:pPr>
            <a:r>
              <a:rPr lang="en-US" b="1" i="0" dirty="0">
                <a:solidFill>
                  <a:srgbClr val="3B3835"/>
                </a:solidFill>
                <a:effectLst/>
                <a:latin typeface="Source Sans Pro" panose="020B0503030403020204" pitchFamily="34" charset="0"/>
              </a:rPr>
              <a:t>Tape </a:t>
            </a:r>
          </a:p>
          <a:p>
            <a:pPr>
              <a:buClr>
                <a:srgbClr val="FF0000"/>
              </a:buClr>
              <a:buFont typeface="Wingdings" panose="05000000000000000000" pitchFamily="2" charset="2"/>
              <a:buChar char="q"/>
            </a:pPr>
            <a:r>
              <a:rPr lang="en-US" b="1" i="0" dirty="0">
                <a:solidFill>
                  <a:srgbClr val="3B3835"/>
                </a:solidFill>
                <a:effectLst/>
                <a:latin typeface="Source Sans Pro" panose="020B0503030403020204" pitchFamily="34" charset="0"/>
              </a:rPr>
              <a:t>Disadvantages: </a:t>
            </a:r>
          </a:p>
          <a:p>
            <a:pPr lvl="1">
              <a:buClr>
                <a:srgbClr val="FF0000"/>
              </a:buClr>
              <a:buFont typeface="Wingdings" panose="05000000000000000000" pitchFamily="2" charset="2"/>
              <a:buChar char="Ø"/>
            </a:pPr>
            <a:r>
              <a:rPr lang="en-US" b="1" i="0" dirty="0">
                <a:solidFill>
                  <a:srgbClr val="3B3835"/>
                </a:solidFill>
                <a:effectLst/>
                <a:latin typeface="Source Sans Pro" panose="020B0503030403020204" pitchFamily="34" charset="0"/>
              </a:rPr>
              <a:t>Not an absolute alternative to mechanical means </a:t>
            </a:r>
          </a:p>
          <a:p>
            <a:pPr lvl="1">
              <a:buClr>
                <a:srgbClr val="FF0000"/>
              </a:buClr>
              <a:buFont typeface="Wingdings" panose="05000000000000000000" pitchFamily="2" charset="2"/>
              <a:buChar char="Ø"/>
            </a:pPr>
            <a:r>
              <a:rPr lang="en-US" b="1" i="0" dirty="0">
                <a:solidFill>
                  <a:srgbClr val="3B3835"/>
                </a:solidFill>
                <a:effectLst/>
                <a:latin typeface="Source Sans Pro" panose="020B0503030403020204" pitchFamily="34" charset="0"/>
              </a:rPr>
              <a:t>More tissue reaction</a:t>
            </a:r>
            <a:endParaRPr lang="en-US" b="1" dirty="0"/>
          </a:p>
        </p:txBody>
      </p:sp>
      <p:pic>
        <p:nvPicPr>
          <p:cNvPr id="5" name="Picture 4">
            <a:extLst>
              <a:ext uri="{FF2B5EF4-FFF2-40B4-BE49-F238E27FC236}">
                <a16:creationId xmlns:a16="http://schemas.microsoft.com/office/drawing/2014/main" id="{92005A4F-3EB1-C172-BAF3-21A71C9B258E}"/>
              </a:ext>
            </a:extLst>
          </p:cNvPr>
          <p:cNvPicPr>
            <a:picLocks noChangeAspect="1"/>
          </p:cNvPicPr>
          <p:nvPr/>
        </p:nvPicPr>
        <p:blipFill>
          <a:blip r:embed="rId2"/>
          <a:stretch>
            <a:fillRect/>
          </a:stretch>
        </p:blipFill>
        <p:spPr>
          <a:xfrm>
            <a:off x="9414741" y="3538453"/>
            <a:ext cx="2562244" cy="1790713"/>
          </a:xfrm>
          <a:prstGeom prst="rect">
            <a:avLst/>
          </a:prstGeom>
        </p:spPr>
      </p:pic>
    </p:spTree>
    <p:extLst>
      <p:ext uri="{BB962C8B-B14F-4D97-AF65-F5344CB8AC3E}">
        <p14:creationId xmlns:p14="http://schemas.microsoft.com/office/powerpoint/2010/main" val="38425900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BE5A4-66C1-1931-4BBC-3CD567575E39}"/>
              </a:ext>
            </a:extLst>
          </p:cNvPr>
          <p:cNvSpPr>
            <a:spLocks noGrp="1"/>
          </p:cNvSpPr>
          <p:nvPr>
            <p:ph type="title"/>
          </p:nvPr>
        </p:nvSpPr>
        <p:spPr>
          <a:xfrm>
            <a:off x="838200" y="365125"/>
            <a:ext cx="10515600" cy="5008849"/>
          </a:xfrm>
        </p:spPr>
        <p:txBody>
          <a:bodyPr>
            <a:normAutofit/>
          </a:bodyPr>
          <a:lstStyle/>
          <a:p>
            <a:pPr algn="ctr"/>
            <a:r>
              <a:rPr lang="en-US" sz="8800" b="1" dirty="0">
                <a:solidFill>
                  <a:srgbClr val="FF0000"/>
                </a:solidFill>
              </a:rPr>
              <a:t>THANK YOU</a:t>
            </a:r>
          </a:p>
        </p:txBody>
      </p:sp>
    </p:spTree>
    <p:extLst>
      <p:ext uri="{BB962C8B-B14F-4D97-AF65-F5344CB8AC3E}">
        <p14:creationId xmlns:p14="http://schemas.microsoft.com/office/powerpoint/2010/main" val="1200760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F9F9E-4115-8140-575A-1DC0A4E6B465}"/>
              </a:ext>
            </a:extLst>
          </p:cNvPr>
          <p:cNvSpPr>
            <a:spLocks noGrp="1"/>
          </p:cNvSpPr>
          <p:nvPr>
            <p:ph type="title"/>
          </p:nvPr>
        </p:nvSpPr>
        <p:spPr/>
        <p:txBody>
          <a:bodyPr/>
          <a:lstStyle/>
          <a:p>
            <a:pPr algn="ctr"/>
            <a:r>
              <a:rPr lang="en-US" b="1" dirty="0">
                <a:solidFill>
                  <a:srgbClr val="00B0F0"/>
                </a:solidFill>
              </a:rPr>
              <a:t>A suture needle </a:t>
            </a:r>
          </a:p>
        </p:txBody>
      </p:sp>
      <p:sp>
        <p:nvSpPr>
          <p:cNvPr id="3" name="Content Placeholder 2">
            <a:extLst>
              <a:ext uri="{FF2B5EF4-FFF2-40B4-BE49-F238E27FC236}">
                <a16:creationId xmlns:a16="http://schemas.microsoft.com/office/drawing/2014/main" id="{6D1CE079-7DD4-1920-3C81-908E8D89B912}"/>
              </a:ext>
            </a:extLst>
          </p:cNvPr>
          <p:cNvSpPr>
            <a:spLocks noGrp="1"/>
          </p:cNvSpPr>
          <p:nvPr>
            <p:ph idx="1"/>
          </p:nvPr>
        </p:nvSpPr>
        <p:spPr/>
        <p:txBody>
          <a:bodyPr/>
          <a:lstStyle/>
          <a:p>
            <a:pPr>
              <a:buClr>
                <a:srgbClr val="00B0F0"/>
              </a:buClr>
              <a:buFont typeface="Wingdings" panose="05000000000000000000" pitchFamily="2" charset="2"/>
              <a:buChar char="v"/>
            </a:pPr>
            <a:r>
              <a:rPr lang="en-US" b="1" i="0" dirty="0">
                <a:solidFill>
                  <a:srgbClr val="3B3835"/>
                </a:solidFill>
                <a:effectLst/>
                <a:latin typeface="Source Sans Pro" panose="020B0503030403020204" pitchFamily="34" charset="0"/>
              </a:rPr>
              <a:t>Made up of either SS(</a:t>
            </a:r>
            <a:r>
              <a:rPr lang="en-US" b="1" i="0" dirty="0">
                <a:solidFill>
                  <a:srgbClr val="00B0F0"/>
                </a:solidFill>
                <a:effectLst/>
                <a:latin typeface="Source Sans Pro" panose="020B0503030403020204" pitchFamily="34" charset="0"/>
              </a:rPr>
              <a:t>stainless steel</a:t>
            </a:r>
            <a:r>
              <a:rPr lang="en-US" b="1" i="0" dirty="0">
                <a:solidFill>
                  <a:srgbClr val="3B3835"/>
                </a:solidFill>
                <a:effectLst/>
                <a:latin typeface="Source Sans Pro" panose="020B0503030403020204" pitchFamily="34" charset="0"/>
              </a:rPr>
              <a:t>) or </a:t>
            </a:r>
            <a:r>
              <a:rPr lang="en-US" b="1" i="0" dirty="0">
                <a:solidFill>
                  <a:srgbClr val="00B0F0"/>
                </a:solidFill>
                <a:effectLst/>
                <a:latin typeface="Source Sans Pro" panose="020B0503030403020204" pitchFamily="34" charset="0"/>
              </a:rPr>
              <a:t>carbon steel</a:t>
            </a:r>
            <a:r>
              <a:rPr lang="en-US" b="1" i="0" dirty="0">
                <a:solidFill>
                  <a:srgbClr val="3B3835"/>
                </a:solidFill>
                <a:effectLst/>
                <a:latin typeface="Source Sans Pro" panose="020B0503030403020204" pitchFamily="34" charset="0"/>
              </a:rPr>
              <a:t>. </a:t>
            </a:r>
          </a:p>
          <a:p>
            <a:pPr>
              <a:buClr>
                <a:srgbClr val="00B0F0"/>
              </a:buClr>
              <a:buFont typeface="Wingdings" panose="05000000000000000000" pitchFamily="2" charset="2"/>
              <a:buChar char="v"/>
            </a:pPr>
            <a:r>
              <a:rPr lang="en-US" b="1" i="0" dirty="0">
                <a:solidFill>
                  <a:srgbClr val="3B3835"/>
                </a:solidFill>
                <a:effectLst/>
                <a:latin typeface="Source Sans Pro" panose="020B0503030403020204" pitchFamily="34" charset="0"/>
              </a:rPr>
              <a:t> Parts </a:t>
            </a:r>
          </a:p>
          <a:p>
            <a:pPr marL="914400" lvl="1" indent="-457200">
              <a:buClr>
                <a:srgbClr val="00B0F0"/>
              </a:buClr>
              <a:buFont typeface="+mj-lt"/>
              <a:buAutoNum type="arabicParenR"/>
            </a:pPr>
            <a:r>
              <a:rPr lang="en-US" b="1" dirty="0">
                <a:solidFill>
                  <a:srgbClr val="3B3835"/>
                </a:solidFill>
                <a:latin typeface="Source Sans Pro" panose="020B0503030403020204" pitchFamily="34" charset="0"/>
              </a:rPr>
              <a:t>Tip/point</a:t>
            </a:r>
            <a:endParaRPr lang="en-US" b="1" i="0" dirty="0">
              <a:solidFill>
                <a:srgbClr val="3B3835"/>
              </a:solidFill>
              <a:effectLst/>
              <a:latin typeface="Source Sans Pro" panose="020B0503030403020204" pitchFamily="34" charset="0"/>
            </a:endParaRPr>
          </a:p>
          <a:p>
            <a:pPr marL="914400" lvl="1" indent="-457200">
              <a:buClr>
                <a:srgbClr val="00B0F0"/>
              </a:buClr>
              <a:buFont typeface="+mj-lt"/>
              <a:buAutoNum type="arabicParenR"/>
            </a:pPr>
            <a:r>
              <a:rPr lang="en-US" b="1" dirty="0">
                <a:solidFill>
                  <a:srgbClr val="3B3835"/>
                </a:solidFill>
                <a:latin typeface="Source Sans Pro" panose="020B0503030403020204" pitchFamily="34" charset="0"/>
              </a:rPr>
              <a:t>B</a:t>
            </a:r>
            <a:r>
              <a:rPr lang="en-US" b="1" i="0" dirty="0">
                <a:solidFill>
                  <a:srgbClr val="3B3835"/>
                </a:solidFill>
                <a:effectLst/>
                <a:latin typeface="Source Sans Pro" panose="020B0503030403020204" pitchFamily="34" charset="0"/>
              </a:rPr>
              <a:t>ody /shaft</a:t>
            </a:r>
          </a:p>
          <a:p>
            <a:pPr marL="914400" lvl="1" indent="-457200">
              <a:buClr>
                <a:srgbClr val="00B0F0"/>
              </a:buClr>
              <a:buFont typeface="+mj-lt"/>
              <a:buAutoNum type="arabicParenR"/>
            </a:pPr>
            <a:r>
              <a:rPr lang="en-US" b="1" i="0" dirty="0">
                <a:solidFill>
                  <a:srgbClr val="3B3835"/>
                </a:solidFill>
                <a:effectLst/>
                <a:latin typeface="Source Sans Pro" panose="020B0503030403020204" pitchFamily="34" charset="0"/>
              </a:rPr>
              <a:t>Eye/swaged end</a:t>
            </a:r>
            <a:endParaRPr lang="en-US" b="1" dirty="0"/>
          </a:p>
        </p:txBody>
      </p:sp>
      <p:pic>
        <p:nvPicPr>
          <p:cNvPr id="5" name="Picture 4">
            <a:extLst>
              <a:ext uri="{FF2B5EF4-FFF2-40B4-BE49-F238E27FC236}">
                <a16:creationId xmlns:a16="http://schemas.microsoft.com/office/drawing/2014/main" id="{04806076-6936-4794-184B-CC3A5B2EC41B}"/>
              </a:ext>
            </a:extLst>
          </p:cNvPr>
          <p:cNvPicPr>
            <a:picLocks noChangeAspect="1"/>
          </p:cNvPicPr>
          <p:nvPr/>
        </p:nvPicPr>
        <p:blipFill>
          <a:blip r:embed="rId2"/>
          <a:stretch>
            <a:fillRect/>
          </a:stretch>
        </p:blipFill>
        <p:spPr>
          <a:xfrm>
            <a:off x="7844869" y="3562568"/>
            <a:ext cx="2609869" cy="2200291"/>
          </a:xfrm>
          <a:prstGeom prst="rect">
            <a:avLst/>
          </a:prstGeom>
        </p:spPr>
      </p:pic>
    </p:spTree>
    <p:extLst>
      <p:ext uri="{BB962C8B-B14F-4D97-AF65-F5344CB8AC3E}">
        <p14:creationId xmlns:p14="http://schemas.microsoft.com/office/powerpoint/2010/main" val="266441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69C68-1E98-94FE-62FE-F603F7F9E1B6}"/>
              </a:ext>
            </a:extLst>
          </p:cNvPr>
          <p:cNvSpPr>
            <a:spLocks noGrp="1"/>
          </p:cNvSpPr>
          <p:nvPr>
            <p:ph type="title"/>
          </p:nvPr>
        </p:nvSpPr>
        <p:spPr/>
        <p:txBody>
          <a:bodyPr/>
          <a:lstStyle/>
          <a:p>
            <a:pPr algn="ctr"/>
            <a:r>
              <a:rPr lang="en-US" b="1" i="0" dirty="0">
                <a:solidFill>
                  <a:srgbClr val="00B0F0"/>
                </a:solidFill>
                <a:effectLst/>
                <a:latin typeface="Source Sans Pro" panose="020B0503030403020204" pitchFamily="34" charset="0"/>
              </a:rPr>
              <a:t>Classification of needle</a:t>
            </a:r>
            <a:endParaRPr lang="en-US" b="1" dirty="0">
              <a:solidFill>
                <a:srgbClr val="00B0F0"/>
              </a:solidFill>
            </a:endParaRPr>
          </a:p>
        </p:txBody>
      </p:sp>
      <p:sp>
        <p:nvSpPr>
          <p:cNvPr id="3" name="Content Placeholder 2">
            <a:extLst>
              <a:ext uri="{FF2B5EF4-FFF2-40B4-BE49-F238E27FC236}">
                <a16:creationId xmlns:a16="http://schemas.microsoft.com/office/drawing/2014/main" id="{60FD7191-E407-FAC5-82C3-9A4BEEF22E8B}"/>
              </a:ext>
            </a:extLst>
          </p:cNvPr>
          <p:cNvSpPr>
            <a:spLocks noGrp="1"/>
          </p:cNvSpPr>
          <p:nvPr>
            <p:ph idx="1"/>
          </p:nvPr>
        </p:nvSpPr>
        <p:spPr>
          <a:xfrm>
            <a:off x="56271" y="1825625"/>
            <a:ext cx="11297529" cy="4898732"/>
          </a:xfrm>
        </p:spPr>
        <p:txBody>
          <a:bodyPr/>
          <a:lstStyle/>
          <a:p>
            <a:pPr marL="514350" indent="-514350">
              <a:buClr>
                <a:srgbClr val="00B0F0"/>
              </a:buClr>
              <a:buFont typeface="+mj-lt"/>
              <a:buAutoNum type="arabicParenR"/>
            </a:pPr>
            <a:r>
              <a:rPr lang="en-US" b="1" i="0" dirty="0">
                <a:solidFill>
                  <a:srgbClr val="3B3835"/>
                </a:solidFill>
                <a:effectLst/>
                <a:latin typeface="Source Sans Pro" panose="020B0503030403020204" pitchFamily="34" charset="0"/>
              </a:rPr>
              <a:t>According to Shape </a:t>
            </a:r>
          </a:p>
          <a:p>
            <a:pPr lvl="1">
              <a:buClr>
                <a:srgbClr val="FF0000"/>
              </a:buClr>
              <a:buFont typeface="Wingdings" panose="05000000000000000000" pitchFamily="2" charset="2"/>
              <a:buChar char="ü"/>
            </a:pPr>
            <a:r>
              <a:rPr lang="en-US" b="1" i="0" dirty="0">
                <a:solidFill>
                  <a:srgbClr val="3B3835"/>
                </a:solidFill>
                <a:effectLst/>
                <a:latin typeface="Source Sans Pro" panose="020B0503030403020204" pitchFamily="34" charset="0"/>
              </a:rPr>
              <a:t>Straight</a:t>
            </a:r>
          </a:p>
          <a:p>
            <a:pPr lvl="1">
              <a:buClr>
                <a:srgbClr val="FF0000"/>
              </a:buClr>
              <a:buFont typeface="Wingdings" panose="05000000000000000000" pitchFamily="2" charset="2"/>
              <a:buChar char="ü"/>
            </a:pPr>
            <a:r>
              <a:rPr lang="en-US" b="1" i="0" dirty="0">
                <a:solidFill>
                  <a:srgbClr val="3B3835"/>
                </a:solidFill>
                <a:effectLst/>
                <a:latin typeface="Source Sans Pro" panose="020B0503030403020204" pitchFamily="34" charset="0"/>
              </a:rPr>
              <a:t> Curved</a:t>
            </a:r>
          </a:p>
          <a:p>
            <a:pPr marL="514350" indent="-514350">
              <a:buClr>
                <a:srgbClr val="00B0F0"/>
              </a:buClr>
              <a:buFont typeface="+mj-lt"/>
              <a:buAutoNum type="arabicParenR" startAt="2"/>
            </a:pPr>
            <a:r>
              <a:rPr lang="en-US" b="1" i="0" dirty="0">
                <a:solidFill>
                  <a:srgbClr val="3B3835"/>
                </a:solidFill>
                <a:effectLst/>
                <a:latin typeface="Source Sans Pro" panose="020B0503030403020204" pitchFamily="34" charset="0"/>
              </a:rPr>
              <a:t> According to the eye: </a:t>
            </a:r>
          </a:p>
          <a:p>
            <a:pPr lvl="1">
              <a:buClr>
                <a:srgbClr val="FF0000"/>
              </a:buClr>
              <a:buFont typeface="Wingdings" panose="05000000000000000000" pitchFamily="2" charset="2"/>
              <a:buChar char="ü"/>
            </a:pPr>
            <a:r>
              <a:rPr lang="en-US" b="1" i="0" dirty="0">
                <a:solidFill>
                  <a:srgbClr val="3B3835"/>
                </a:solidFill>
                <a:effectLst/>
                <a:latin typeface="Source Sans Pro" panose="020B0503030403020204" pitchFamily="34" charset="0"/>
              </a:rPr>
              <a:t>Eyed needle/Traumatic </a:t>
            </a:r>
          </a:p>
          <a:p>
            <a:pPr lvl="1">
              <a:buClr>
                <a:srgbClr val="FF0000"/>
              </a:buClr>
              <a:buFont typeface="Wingdings" panose="05000000000000000000" pitchFamily="2" charset="2"/>
              <a:buChar char="ü"/>
            </a:pPr>
            <a:r>
              <a:rPr lang="en-US" b="1" i="0" dirty="0">
                <a:solidFill>
                  <a:srgbClr val="3B3835"/>
                </a:solidFill>
                <a:effectLst/>
                <a:latin typeface="Source Sans Pro" panose="020B0503030403020204" pitchFamily="34" charset="0"/>
              </a:rPr>
              <a:t>Eyeless needle/Atraumatic</a:t>
            </a:r>
            <a:endParaRPr lang="en-US" b="1" dirty="0"/>
          </a:p>
        </p:txBody>
      </p:sp>
      <p:pic>
        <p:nvPicPr>
          <p:cNvPr id="5" name="Picture 4">
            <a:extLst>
              <a:ext uri="{FF2B5EF4-FFF2-40B4-BE49-F238E27FC236}">
                <a16:creationId xmlns:a16="http://schemas.microsoft.com/office/drawing/2014/main" id="{534BA1FC-EF68-2679-1F56-257096817B1C}"/>
              </a:ext>
            </a:extLst>
          </p:cNvPr>
          <p:cNvPicPr>
            <a:picLocks noChangeAspect="1"/>
          </p:cNvPicPr>
          <p:nvPr/>
        </p:nvPicPr>
        <p:blipFill>
          <a:blip r:embed="rId2"/>
          <a:stretch>
            <a:fillRect/>
          </a:stretch>
        </p:blipFill>
        <p:spPr>
          <a:xfrm>
            <a:off x="6514465" y="1690687"/>
            <a:ext cx="5163527" cy="5033669"/>
          </a:xfrm>
          <a:prstGeom prst="rect">
            <a:avLst/>
          </a:prstGeom>
        </p:spPr>
      </p:pic>
    </p:spTree>
    <p:extLst>
      <p:ext uri="{BB962C8B-B14F-4D97-AF65-F5344CB8AC3E}">
        <p14:creationId xmlns:p14="http://schemas.microsoft.com/office/powerpoint/2010/main" val="3251218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40A94-1498-01C5-0134-981DD8806AFF}"/>
              </a:ext>
            </a:extLst>
          </p:cNvPr>
          <p:cNvSpPr>
            <a:spLocks noGrp="1"/>
          </p:cNvSpPr>
          <p:nvPr>
            <p:ph type="title"/>
          </p:nvPr>
        </p:nvSpPr>
        <p:spPr/>
        <p:txBody>
          <a:bodyPr/>
          <a:lstStyle/>
          <a:p>
            <a:pPr algn="ctr"/>
            <a:r>
              <a:rPr lang="en-US" b="1" i="0" dirty="0">
                <a:solidFill>
                  <a:srgbClr val="00B0F0"/>
                </a:solidFill>
                <a:effectLst/>
                <a:latin typeface="Source Sans Pro" panose="020B0503030403020204" pitchFamily="34" charset="0"/>
              </a:rPr>
              <a:t>Classification of needle</a:t>
            </a:r>
            <a:endParaRPr lang="en-US" b="1" dirty="0">
              <a:solidFill>
                <a:srgbClr val="00B0F0"/>
              </a:solidFill>
            </a:endParaRPr>
          </a:p>
        </p:txBody>
      </p:sp>
      <p:sp>
        <p:nvSpPr>
          <p:cNvPr id="3" name="Content Placeholder 2">
            <a:extLst>
              <a:ext uri="{FF2B5EF4-FFF2-40B4-BE49-F238E27FC236}">
                <a16:creationId xmlns:a16="http://schemas.microsoft.com/office/drawing/2014/main" id="{E301C6E3-E657-C0CA-E304-982401B81F64}"/>
              </a:ext>
            </a:extLst>
          </p:cNvPr>
          <p:cNvSpPr>
            <a:spLocks noGrp="1"/>
          </p:cNvSpPr>
          <p:nvPr>
            <p:ph idx="1"/>
          </p:nvPr>
        </p:nvSpPr>
        <p:spPr>
          <a:xfrm>
            <a:off x="838200" y="1825625"/>
            <a:ext cx="10515600" cy="4976104"/>
          </a:xfrm>
        </p:spPr>
        <p:txBody>
          <a:bodyPr>
            <a:normAutofit/>
          </a:bodyPr>
          <a:lstStyle/>
          <a:p>
            <a:pPr marL="514350" indent="-514350">
              <a:buClr>
                <a:srgbClr val="00B0F0"/>
              </a:buClr>
              <a:buFont typeface="+mj-lt"/>
              <a:buAutoNum type="arabicParenR" startAt="3"/>
            </a:pPr>
            <a:r>
              <a:rPr lang="en-US" b="1" i="0" dirty="0">
                <a:solidFill>
                  <a:srgbClr val="3B3835"/>
                </a:solidFill>
                <a:effectLst/>
                <a:latin typeface="Source Sans Pro" panose="020B0503030403020204" pitchFamily="34" charset="0"/>
              </a:rPr>
              <a:t>According to cutting edge</a:t>
            </a:r>
          </a:p>
          <a:p>
            <a:pPr lvl="1">
              <a:buClr>
                <a:srgbClr val="00B0F0"/>
              </a:buClr>
              <a:buFont typeface="Wingdings" panose="05000000000000000000" pitchFamily="2" charset="2"/>
              <a:buChar char="Ø"/>
            </a:pPr>
            <a:r>
              <a:rPr lang="en-US" b="1" i="0" dirty="0">
                <a:solidFill>
                  <a:srgbClr val="3B3835"/>
                </a:solidFill>
                <a:effectLst/>
                <a:latin typeface="Source Sans Pro" panose="020B0503030403020204" pitchFamily="34" charset="0"/>
              </a:rPr>
              <a:t> Round body</a:t>
            </a:r>
          </a:p>
          <a:p>
            <a:pPr lvl="1">
              <a:buClr>
                <a:srgbClr val="00B0F0"/>
              </a:buClr>
              <a:buFont typeface="Wingdings" panose="05000000000000000000" pitchFamily="2" charset="2"/>
              <a:buChar char="Ø"/>
            </a:pPr>
            <a:r>
              <a:rPr lang="en-US" b="1" i="0" dirty="0">
                <a:solidFill>
                  <a:srgbClr val="3B3835"/>
                </a:solidFill>
                <a:effectLst/>
                <a:latin typeface="Source Sans Pro" panose="020B0503030403020204" pitchFamily="34" charset="0"/>
              </a:rPr>
              <a:t> Cutting body- </a:t>
            </a:r>
          </a:p>
          <a:p>
            <a:pPr lvl="3">
              <a:buClr>
                <a:srgbClr val="FF0000"/>
              </a:buClr>
              <a:buFont typeface="Wingdings" panose="05000000000000000000" pitchFamily="2" charset="2"/>
              <a:buChar char="ü"/>
            </a:pPr>
            <a:r>
              <a:rPr lang="en-US" b="1" i="0" dirty="0">
                <a:solidFill>
                  <a:srgbClr val="3B3835"/>
                </a:solidFill>
                <a:effectLst/>
                <a:latin typeface="Source Sans Pro" panose="020B0503030403020204" pitchFamily="34" charset="0"/>
              </a:rPr>
              <a:t> Conventional </a:t>
            </a:r>
            <a:endParaRPr lang="en-US" b="1" dirty="0">
              <a:solidFill>
                <a:srgbClr val="3B3835"/>
              </a:solidFill>
              <a:latin typeface="Source Sans Pro" panose="020B0503030403020204" pitchFamily="34" charset="0"/>
            </a:endParaRPr>
          </a:p>
          <a:p>
            <a:pPr lvl="3">
              <a:buClr>
                <a:srgbClr val="FF0000"/>
              </a:buClr>
              <a:buFont typeface="Wingdings" panose="05000000000000000000" pitchFamily="2" charset="2"/>
              <a:buChar char="ü"/>
            </a:pPr>
            <a:r>
              <a:rPr lang="en-US" b="1" i="0" dirty="0">
                <a:solidFill>
                  <a:srgbClr val="3B3835"/>
                </a:solidFill>
                <a:effectLst/>
                <a:latin typeface="Source Sans Pro" panose="020B0503030403020204" pitchFamily="34" charset="0"/>
              </a:rPr>
              <a:t>Reverse cutting </a:t>
            </a:r>
          </a:p>
          <a:p>
            <a:pPr marL="514350" indent="-514350">
              <a:buClr>
                <a:srgbClr val="00B0F0"/>
              </a:buClr>
              <a:buFont typeface="+mj-lt"/>
              <a:buAutoNum type="arabicParenR" startAt="4"/>
            </a:pPr>
            <a:r>
              <a:rPr lang="en-US" b="1" i="0" dirty="0">
                <a:solidFill>
                  <a:srgbClr val="3B3835"/>
                </a:solidFill>
                <a:effectLst/>
                <a:latin typeface="Source Sans Pro" panose="020B0503030403020204" pitchFamily="34" charset="0"/>
              </a:rPr>
              <a:t>According to its tip </a:t>
            </a:r>
          </a:p>
          <a:p>
            <a:pPr lvl="1">
              <a:buClr>
                <a:srgbClr val="00B0F0"/>
              </a:buClr>
              <a:buFont typeface="Wingdings" panose="05000000000000000000" pitchFamily="2" charset="2"/>
              <a:buChar char="Ø"/>
            </a:pPr>
            <a:r>
              <a:rPr lang="en-US" b="1" i="0" dirty="0">
                <a:solidFill>
                  <a:srgbClr val="3B3835"/>
                </a:solidFill>
                <a:effectLst/>
                <a:latin typeface="Source Sans Pro" panose="020B0503030403020204" pitchFamily="34" charset="0"/>
              </a:rPr>
              <a:t>Triangular</a:t>
            </a:r>
          </a:p>
          <a:p>
            <a:pPr lvl="1">
              <a:buClr>
                <a:srgbClr val="00B0F0"/>
              </a:buClr>
              <a:buFont typeface="Wingdings" panose="05000000000000000000" pitchFamily="2" charset="2"/>
              <a:buChar char="Ø"/>
            </a:pPr>
            <a:r>
              <a:rPr lang="en-US" b="1" i="0" dirty="0">
                <a:solidFill>
                  <a:srgbClr val="3B3835"/>
                </a:solidFill>
                <a:effectLst/>
                <a:latin typeface="Source Sans Pro" panose="020B0503030403020204" pitchFamily="34" charset="0"/>
              </a:rPr>
              <a:t> Round</a:t>
            </a:r>
          </a:p>
          <a:p>
            <a:pPr lvl="1">
              <a:buClr>
                <a:srgbClr val="00B0F0"/>
              </a:buClr>
              <a:buFont typeface="Wingdings" panose="05000000000000000000" pitchFamily="2" charset="2"/>
              <a:buChar char="Ø"/>
            </a:pPr>
            <a:r>
              <a:rPr lang="en-US" b="1" i="0" dirty="0">
                <a:solidFill>
                  <a:srgbClr val="3B3835"/>
                </a:solidFill>
                <a:effectLst/>
                <a:latin typeface="Source Sans Pro" panose="020B0503030403020204" pitchFamily="34" charset="0"/>
              </a:rPr>
              <a:t> Blunt</a:t>
            </a:r>
            <a:endParaRPr lang="en-US" b="1" dirty="0"/>
          </a:p>
        </p:txBody>
      </p:sp>
      <p:pic>
        <p:nvPicPr>
          <p:cNvPr id="5" name="Picture 4">
            <a:extLst>
              <a:ext uri="{FF2B5EF4-FFF2-40B4-BE49-F238E27FC236}">
                <a16:creationId xmlns:a16="http://schemas.microsoft.com/office/drawing/2014/main" id="{67279E30-FEAB-4072-5D61-640E37A8953D}"/>
              </a:ext>
            </a:extLst>
          </p:cNvPr>
          <p:cNvPicPr>
            <a:picLocks noChangeAspect="1"/>
          </p:cNvPicPr>
          <p:nvPr/>
        </p:nvPicPr>
        <p:blipFill>
          <a:blip r:embed="rId2"/>
          <a:stretch>
            <a:fillRect/>
          </a:stretch>
        </p:blipFill>
        <p:spPr>
          <a:xfrm>
            <a:off x="7878570" y="1837342"/>
            <a:ext cx="2966176" cy="948061"/>
          </a:xfrm>
          <a:prstGeom prst="rect">
            <a:avLst/>
          </a:prstGeom>
        </p:spPr>
      </p:pic>
      <p:pic>
        <p:nvPicPr>
          <p:cNvPr id="7" name="Picture 6">
            <a:extLst>
              <a:ext uri="{FF2B5EF4-FFF2-40B4-BE49-F238E27FC236}">
                <a16:creationId xmlns:a16="http://schemas.microsoft.com/office/drawing/2014/main" id="{9D1F5D28-D53C-2A3E-8B3D-18385C340803}"/>
              </a:ext>
            </a:extLst>
          </p:cNvPr>
          <p:cNvPicPr>
            <a:picLocks noChangeAspect="1"/>
          </p:cNvPicPr>
          <p:nvPr/>
        </p:nvPicPr>
        <p:blipFill>
          <a:blip r:embed="rId3"/>
          <a:stretch>
            <a:fillRect/>
          </a:stretch>
        </p:blipFill>
        <p:spPr>
          <a:xfrm>
            <a:off x="7818200" y="2996418"/>
            <a:ext cx="3028972" cy="1275379"/>
          </a:xfrm>
          <a:prstGeom prst="rect">
            <a:avLst/>
          </a:prstGeom>
        </p:spPr>
      </p:pic>
      <p:pic>
        <p:nvPicPr>
          <p:cNvPr id="9" name="Picture 8">
            <a:extLst>
              <a:ext uri="{FF2B5EF4-FFF2-40B4-BE49-F238E27FC236}">
                <a16:creationId xmlns:a16="http://schemas.microsoft.com/office/drawing/2014/main" id="{051EE461-2343-BCEF-EE4C-30F16506E631}"/>
              </a:ext>
            </a:extLst>
          </p:cNvPr>
          <p:cNvPicPr>
            <a:picLocks noChangeAspect="1"/>
          </p:cNvPicPr>
          <p:nvPr/>
        </p:nvPicPr>
        <p:blipFill>
          <a:blip r:embed="rId4"/>
          <a:stretch>
            <a:fillRect/>
          </a:stretch>
        </p:blipFill>
        <p:spPr>
          <a:xfrm>
            <a:off x="7990449" y="4406734"/>
            <a:ext cx="2855563" cy="1050928"/>
          </a:xfrm>
          <a:prstGeom prst="rect">
            <a:avLst/>
          </a:prstGeom>
        </p:spPr>
      </p:pic>
      <p:pic>
        <p:nvPicPr>
          <p:cNvPr id="11" name="Picture 10">
            <a:extLst>
              <a:ext uri="{FF2B5EF4-FFF2-40B4-BE49-F238E27FC236}">
                <a16:creationId xmlns:a16="http://schemas.microsoft.com/office/drawing/2014/main" id="{E7135C09-626C-9A45-34A5-D498EFD5FD0D}"/>
              </a:ext>
            </a:extLst>
          </p:cNvPr>
          <p:cNvPicPr>
            <a:picLocks noChangeAspect="1"/>
          </p:cNvPicPr>
          <p:nvPr/>
        </p:nvPicPr>
        <p:blipFill>
          <a:blip r:embed="rId5"/>
          <a:stretch>
            <a:fillRect/>
          </a:stretch>
        </p:blipFill>
        <p:spPr>
          <a:xfrm>
            <a:off x="8496886" y="5514536"/>
            <a:ext cx="2347860" cy="1234904"/>
          </a:xfrm>
          <a:prstGeom prst="rect">
            <a:avLst/>
          </a:prstGeom>
        </p:spPr>
      </p:pic>
    </p:spTree>
    <p:extLst>
      <p:ext uri="{BB962C8B-B14F-4D97-AF65-F5344CB8AC3E}">
        <p14:creationId xmlns:p14="http://schemas.microsoft.com/office/powerpoint/2010/main" val="2797047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2DF3D-1224-80A2-FF99-3D9DD74E9465}"/>
              </a:ext>
            </a:extLst>
          </p:cNvPr>
          <p:cNvSpPr>
            <a:spLocks noGrp="1"/>
          </p:cNvSpPr>
          <p:nvPr>
            <p:ph type="ctrTitle"/>
          </p:nvPr>
        </p:nvSpPr>
        <p:spPr>
          <a:xfrm>
            <a:off x="1524000" y="1"/>
            <a:ext cx="9144000" cy="1600200"/>
          </a:xfrm>
        </p:spPr>
        <p:txBody>
          <a:bodyPr/>
          <a:lstStyle/>
          <a:p>
            <a:r>
              <a:rPr lang="en-US" b="1" i="0" dirty="0">
                <a:solidFill>
                  <a:srgbClr val="00B0F0"/>
                </a:solidFill>
                <a:effectLst/>
                <a:latin typeface="Source Sans Pro" panose="020B0503030403020204" pitchFamily="34" charset="0"/>
              </a:rPr>
              <a:t>Principle of suturing</a:t>
            </a:r>
            <a:endParaRPr lang="en-US" b="1" dirty="0">
              <a:solidFill>
                <a:srgbClr val="00B0F0"/>
              </a:solidFill>
            </a:endParaRPr>
          </a:p>
        </p:txBody>
      </p:sp>
      <p:sp>
        <p:nvSpPr>
          <p:cNvPr id="3" name="Subtitle 2">
            <a:extLst>
              <a:ext uri="{FF2B5EF4-FFF2-40B4-BE49-F238E27FC236}">
                <a16:creationId xmlns:a16="http://schemas.microsoft.com/office/drawing/2014/main" id="{3678B0EC-2259-5B81-B61A-C0DBE6537C3A}"/>
              </a:ext>
            </a:extLst>
          </p:cNvPr>
          <p:cNvSpPr>
            <a:spLocks noGrp="1"/>
          </p:cNvSpPr>
          <p:nvPr>
            <p:ph type="subTitle" idx="1"/>
          </p:nvPr>
        </p:nvSpPr>
        <p:spPr>
          <a:xfrm>
            <a:off x="145360" y="1867437"/>
            <a:ext cx="6976056" cy="3390363"/>
          </a:xfrm>
        </p:spPr>
        <p:txBody>
          <a:bodyPr>
            <a:normAutofit lnSpcReduction="10000"/>
          </a:bodyPr>
          <a:lstStyle/>
          <a:p>
            <a:pPr marL="457200" indent="-457200" algn="l">
              <a:buClr>
                <a:srgbClr val="00B0F0"/>
              </a:buClr>
              <a:buFont typeface="+mj-lt"/>
              <a:buAutoNum type="arabicParenR"/>
            </a:pPr>
            <a:r>
              <a:rPr lang="en-US" b="1" i="0" dirty="0">
                <a:solidFill>
                  <a:srgbClr val="3B3835"/>
                </a:solidFill>
                <a:effectLst/>
                <a:latin typeface="Source Sans Pro" panose="020B0503030403020204" pitchFamily="34" charset="0"/>
              </a:rPr>
              <a:t>The needle should be grasped at approximately 1/3 of the distance from the eye &amp; 2/3 from the point.</a:t>
            </a:r>
          </a:p>
          <a:p>
            <a:pPr marL="457200" indent="-457200" algn="l">
              <a:buClr>
                <a:srgbClr val="00B0F0"/>
              </a:buClr>
              <a:buFont typeface="+mj-lt"/>
              <a:buAutoNum type="arabicParenR"/>
            </a:pPr>
            <a:endParaRPr lang="en-US" b="1" i="0" dirty="0">
              <a:solidFill>
                <a:srgbClr val="3B3835"/>
              </a:solidFill>
              <a:effectLst/>
              <a:latin typeface="Source Sans Pro" panose="020B0503030403020204" pitchFamily="34" charset="0"/>
            </a:endParaRPr>
          </a:p>
          <a:p>
            <a:pPr marL="457200" indent="-457200" algn="l">
              <a:buClr>
                <a:srgbClr val="00B0F0"/>
              </a:buClr>
              <a:buFont typeface="+mj-lt"/>
              <a:buAutoNum type="arabicParenR"/>
            </a:pPr>
            <a:r>
              <a:rPr lang="en-US" b="1" i="0" dirty="0">
                <a:solidFill>
                  <a:srgbClr val="3B3835"/>
                </a:solidFill>
                <a:effectLst/>
                <a:latin typeface="Source Sans Pro" panose="020B0503030403020204" pitchFamily="34" charset="0"/>
              </a:rPr>
              <a:t>The needle should be pierced the tissue perpendicular to its Surface. </a:t>
            </a:r>
          </a:p>
          <a:p>
            <a:pPr marL="457200" indent="-457200" algn="l">
              <a:buClr>
                <a:srgbClr val="00B0F0"/>
              </a:buClr>
              <a:buFont typeface="+mj-lt"/>
              <a:buAutoNum type="arabicParenR"/>
            </a:pPr>
            <a:endParaRPr lang="en-US" b="1" i="0" dirty="0">
              <a:solidFill>
                <a:srgbClr val="3B3835"/>
              </a:solidFill>
              <a:effectLst/>
              <a:latin typeface="Source Sans Pro" panose="020B0503030403020204" pitchFamily="34" charset="0"/>
            </a:endParaRPr>
          </a:p>
          <a:p>
            <a:pPr marL="457200" indent="-457200" algn="l">
              <a:buClr>
                <a:srgbClr val="00B0F0"/>
              </a:buClr>
              <a:buFont typeface="+mj-lt"/>
              <a:buAutoNum type="arabicParenR"/>
            </a:pPr>
            <a:r>
              <a:rPr lang="en-US" b="1" i="0" dirty="0">
                <a:solidFill>
                  <a:srgbClr val="3B3835"/>
                </a:solidFill>
                <a:effectLst/>
                <a:latin typeface="Source Sans Pro" panose="020B0503030403020204" pitchFamily="34" charset="0"/>
              </a:rPr>
              <a:t>The needle should be placed equidistant (3- </a:t>
            </a:r>
            <a:r>
              <a:rPr lang="en-US" b="1" dirty="0">
                <a:solidFill>
                  <a:srgbClr val="3B3835"/>
                </a:solidFill>
                <a:latin typeface="Source Sans Pro" panose="020B0503030403020204" pitchFamily="34" charset="0"/>
              </a:rPr>
              <a:t>4</a:t>
            </a:r>
            <a:r>
              <a:rPr lang="en-US" b="1" i="0" dirty="0">
                <a:solidFill>
                  <a:srgbClr val="3B3835"/>
                </a:solidFill>
                <a:effectLst/>
                <a:latin typeface="Source Sans Pro" panose="020B0503030403020204" pitchFamily="34" charset="0"/>
              </a:rPr>
              <a:t>mm) from the incision line.</a:t>
            </a:r>
            <a:endParaRPr lang="en-US" b="1" dirty="0"/>
          </a:p>
        </p:txBody>
      </p:sp>
      <p:pic>
        <p:nvPicPr>
          <p:cNvPr id="5" name="Picture 4">
            <a:extLst>
              <a:ext uri="{FF2B5EF4-FFF2-40B4-BE49-F238E27FC236}">
                <a16:creationId xmlns:a16="http://schemas.microsoft.com/office/drawing/2014/main" id="{DA6FBFE2-0BE3-5891-815D-C5C537E4B00F}"/>
              </a:ext>
            </a:extLst>
          </p:cNvPr>
          <p:cNvPicPr>
            <a:picLocks noChangeAspect="1"/>
          </p:cNvPicPr>
          <p:nvPr/>
        </p:nvPicPr>
        <p:blipFill>
          <a:blip r:embed="rId2"/>
          <a:stretch>
            <a:fillRect/>
          </a:stretch>
        </p:blipFill>
        <p:spPr>
          <a:xfrm>
            <a:off x="7807569" y="1867438"/>
            <a:ext cx="3610501" cy="1902704"/>
          </a:xfrm>
          <a:prstGeom prst="rect">
            <a:avLst/>
          </a:prstGeom>
        </p:spPr>
      </p:pic>
      <p:pic>
        <p:nvPicPr>
          <p:cNvPr id="7" name="Picture 6">
            <a:extLst>
              <a:ext uri="{FF2B5EF4-FFF2-40B4-BE49-F238E27FC236}">
                <a16:creationId xmlns:a16="http://schemas.microsoft.com/office/drawing/2014/main" id="{B8D51045-3C4C-A6A1-B16D-09403F0A2457}"/>
              </a:ext>
            </a:extLst>
          </p:cNvPr>
          <p:cNvPicPr>
            <a:picLocks noChangeAspect="1"/>
          </p:cNvPicPr>
          <p:nvPr/>
        </p:nvPicPr>
        <p:blipFill>
          <a:blip r:embed="rId3"/>
          <a:stretch>
            <a:fillRect/>
          </a:stretch>
        </p:blipFill>
        <p:spPr>
          <a:xfrm>
            <a:off x="7863840" y="4687988"/>
            <a:ext cx="3478029" cy="2085608"/>
          </a:xfrm>
          <a:prstGeom prst="rect">
            <a:avLst/>
          </a:prstGeom>
        </p:spPr>
      </p:pic>
      <p:pic>
        <p:nvPicPr>
          <p:cNvPr id="9" name="Picture 8">
            <a:extLst>
              <a:ext uri="{FF2B5EF4-FFF2-40B4-BE49-F238E27FC236}">
                <a16:creationId xmlns:a16="http://schemas.microsoft.com/office/drawing/2014/main" id="{DDAC7E41-ABBD-40B8-9D60-C5E9AC56D821}"/>
              </a:ext>
            </a:extLst>
          </p:cNvPr>
          <p:cNvPicPr>
            <a:picLocks noChangeAspect="1"/>
          </p:cNvPicPr>
          <p:nvPr/>
        </p:nvPicPr>
        <p:blipFill>
          <a:blip r:embed="rId4"/>
          <a:stretch>
            <a:fillRect/>
          </a:stretch>
        </p:blipFill>
        <p:spPr>
          <a:xfrm>
            <a:off x="618979" y="5113606"/>
            <a:ext cx="4958862" cy="1744393"/>
          </a:xfrm>
          <a:prstGeom prst="rect">
            <a:avLst/>
          </a:prstGeom>
        </p:spPr>
      </p:pic>
    </p:spTree>
    <p:extLst>
      <p:ext uri="{BB962C8B-B14F-4D97-AF65-F5344CB8AC3E}">
        <p14:creationId xmlns:p14="http://schemas.microsoft.com/office/powerpoint/2010/main" val="4130725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9F1A0-81C6-B55B-DDD3-8CE8D7109110}"/>
              </a:ext>
            </a:extLst>
          </p:cNvPr>
          <p:cNvSpPr>
            <a:spLocks noGrp="1"/>
          </p:cNvSpPr>
          <p:nvPr>
            <p:ph type="title"/>
          </p:nvPr>
        </p:nvSpPr>
        <p:spPr/>
        <p:txBody>
          <a:bodyPr/>
          <a:lstStyle/>
          <a:p>
            <a:pPr algn="ctr"/>
            <a:r>
              <a:rPr lang="en-US" b="1" i="0" dirty="0">
                <a:solidFill>
                  <a:srgbClr val="00B0F0"/>
                </a:solidFill>
                <a:effectLst/>
                <a:latin typeface="Source Sans Pro" panose="020B0503030403020204" pitchFamily="34" charset="0"/>
              </a:rPr>
              <a:t>Principle of suturing</a:t>
            </a:r>
            <a:endParaRPr lang="en-US" b="1" dirty="0">
              <a:solidFill>
                <a:srgbClr val="00B0F0"/>
              </a:solidFill>
            </a:endParaRPr>
          </a:p>
        </p:txBody>
      </p:sp>
      <p:sp>
        <p:nvSpPr>
          <p:cNvPr id="3" name="Content Placeholder 2">
            <a:extLst>
              <a:ext uri="{FF2B5EF4-FFF2-40B4-BE49-F238E27FC236}">
                <a16:creationId xmlns:a16="http://schemas.microsoft.com/office/drawing/2014/main" id="{A1BB1A7E-9E90-6A7C-D535-DD511CCDAABB}"/>
              </a:ext>
            </a:extLst>
          </p:cNvPr>
          <p:cNvSpPr>
            <a:spLocks noGrp="1"/>
          </p:cNvSpPr>
          <p:nvPr>
            <p:ph idx="1"/>
          </p:nvPr>
        </p:nvSpPr>
        <p:spPr/>
        <p:txBody>
          <a:bodyPr/>
          <a:lstStyle/>
          <a:p>
            <a:pPr marL="514350" indent="-514350">
              <a:buClr>
                <a:srgbClr val="00B0F0"/>
              </a:buClr>
              <a:buFont typeface="+mj-lt"/>
              <a:buAutoNum type="arabicParenR" startAt="4"/>
            </a:pPr>
            <a:r>
              <a:rPr lang="en-US" b="1" i="0" dirty="0">
                <a:solidFill>
                  <a:srgbClr val="3B3835"/>
                </a:solidFill>
                <a:effectLst/>
                <a:latin typeface="Source Sans Pro" panose="020B0503030403020204" pitchFamily="34" charset="0"/>
              </a:rPr>
              <a:t>The depth of penetration should be equal on both sides of the incision line. </a:t>
            </a:r>
          </a:p>
          <a:p>
            <a:pPr marL="514350" indent="-514350">
              <a:buClr>
                <a:srgbClr val="00B0F0"/>
              </a:buClr>
              <a:buFont typeface="+mj-lt"/>
              <a:buAutoNum type="arabicParenR" startAt="4"/>
            </a:pPr>
            <a:endParaRPr lang="en-US" b="1" i="0" dirty="0">
              <a:solidFill>
                <a:srgbClr val="3B3835"/>
              </a:solidFill>
              <a:effectLst/>
              <a:latin typeface="Source Sans Pro" panose="020B0503030403020204" pitchFamily="34" charset="0"/>
            </a:endParaRPr>
          </a:p>
          <a:p>
            <a:pPr marL="514350" indent="-514350">
              <a:buClr>
                <a:srgbClr val="00B0F0"/>
              </a:buClr>
              <a:buFont typeface="+mj-lt"/>
              <a:buAutoNum type="arabicParenR" startAt="4"/>
            </a:pPr>
            <a:r>
              <a:rPr lang="en-US" b="1" i="0" dirty="0">
                <a:solidFill>
                  <a:srgbClr val="3B3835"/>
                </a:solidFill>
                <a:effectLst/>
                <a:latin typeface="Source Sans Pro" panose="020B0503030403020204" pitchFamily="34" charset="0"/>
              </a:rPr>
              <a:t>The needle always passes from </a:t>
            </a:r>
          </a:p>
          <a:p>
            <a:pPr lvl="2">
              <a:buClr>
                <a:srgbClr val="FF0000"/>
              </a:buClr>
              <a:buFont typeface="Wingdings" panose="05000000000000000000" pitchFamily="2" charset="2"/>
              <a:buChar char="Ø"/>
            </a:pPr>
            <a:r>
              <a:rPr lang="en-US" b="1" i="0" dirty="0">
                <a:solidFill>
                  <a:srgbClr val="3B3835"/>
                </a:solidFill>
                <a:effectLst/>
                <a:latin typeface="Source Sans Pro" panose="020B0503030403020204" pitchFamily="34" charset="0"/>
              </a:rPr>
              <a:t>The movable tissue to the fixed tissue.</a:t>
            </a:r>
          </a:p>
          <a:p>
            <a:pPr lvl="2">
              <a:buClr>
                <a:srgbClr val="FF0000"/>
              </a:buClr>
              <a:buFont typeface="Wingdings" panose="05000000000000000000" pitchFamily="2" charset="2"/>
              <a:buChar char="Ø"/>
            </a:pPr>
            <a:r>
              <a:rPr lang="en-US" b="1" i="0" dirty="0">
                <a:solidFill>
                  <a:srgbClr val="3B3835"/>
                </a:solidFill>
                <a:effectLst/>
                <a:latin typeface="Source Sans Pro" panose="020B0503030403020204" pitchFamily="34" charset="0"/>
              </a:rPr>
              <a:t> Thinner tissue to the thicker tissue. </a:t>
            </a:r>
          </a:p>
          <a:p>
            <a:pPr lvl="2">
              <a:buClr>
                <a:srgbClr val="FF0000"/>
              </a:buClr>
              <a:buFont typeface="Wingdings" panose="05000000000000000000" pitchFamily="2" charset="2"/>
              <a:buChar char="Ø"/>
            </a:pPr>
            <a:r>
              <a:rPr lang="en-US" b="1" i="0" dirty="0">
                <a:solidFill>
                  <a:srgbClr val="3B3835"/>
                </a:solidFill>
                <a:effectLst/>
                <a:latin typeface="Source Sans Pro" panose="020B0503030403020204" pitchFamily="34" charset="0"/>
              </a:rPr>
              <a:t>Deeper tissue to the Superficial tissue.</a:t>
            </a:r>
            <a:endParaRPr lang="en-US" b="1" dirty="0"/>
          </a:p>
        </p:txBody>
      </p:sp>
      <p:pic>
        <p:nvPicPr>
          <p:cNvPr id="5" name="Picture 4">
            <a:extLst>
              <a:ext uri="{FF2B5EF4-FFF2-40B4-BE49-F238E27FC236}">
                <a16:creationId xmlns:a16="http://schemas.microsoft.com/office/drawing/2014/main" id="{B3CAC738-DC3D-F26E-F350-CEA7E0E704C6}"/>
              </a:ext>
            </a:extLst>
          </p:cNvPr>
          <p:cNvPicPr>
            <a:picLocks noChangeAspect="1"/>
          </p:cNvPicPr>
          <p:nvPr/>
        </p:nvPicPr>
        <p:blipFill>
          <a:blip r:embed="rId2"/>
          <a:stretch>
            <a:fillRect/>
          </a:stretch>
        </p:blipFill>
        <p:spPr>
          <a:xfrm>
            <a:off x="7139355" y="2679895"/>
            <a:ext cx="4180102" cy="3446585"/>
          </a:xfrm>
          <a:prstGeom prst="rect">
            <a:avLst/>
          </a:prstGeom>
        </p:spPr>
      </p:pic>
    </p:spTree>
    <p:extLst>
      <p:ext uri="{BB962C8B-B14F-4D97-AF65-F5344CB8AC3E}">
        <p14:creationId xmlns:p14="http://schemas.microsoft.com/office/powerpoint/2010/main" val="12439492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969</TotalTime>
  <Words>1111</Words>
  <Application>Microsoft Office PowerPoint</Application>
  <PresentationFormat>Widescreen</PresentationFormat>
  <Paragraphs>206</Paragraphs>
  <Slides>44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Calibri</vt:lpstr>
      <vt:lpstr>Calibri Light</vt:lpstr>
      <vt:lpstr>Source Sans Pro</vt:lpstr>
      <vt:lpstr>Wingdings</vt:lpstr>
      <vt:lpstr>Office Theme</vt:lpstr>
      <vt:lpstr>Principle of suturing</vt:lpstr>
      <vt:lpstr>Armamentarium of suturing</vt:lpstr>
      <vt:lpstr>Needle holder </vt:lpstr>
      <vt:lpstr>Needle holder </vt:lpstr>
      <vt:lpstr>A suture needle </vt:lpstr>
      <vt:lpstr>Classification of needle</vt:lpstr>
      <vt:lpstr>Classification of needle</vt:lpstr>
      <vt:lpstr>Principle of suturing</vt:lpstr>
      <vt:lpstr>Principle of suturing</vt:lpstr>
      <vt:lpstr>Principle of suturing</vt:lpstr>
      <vt:lpstr>Types of Suturing </vt:lpstr>
      <vt:lpstr>Interrupted suturing </vt:lpstr>
      <vt:lpstr>Interrupted suturing </vt:lpstr>
      <vt:lpstr>Technique for interrupted sutures </vt:lpstr>
      <vt:lpstr>Continuous suturing </vt:lpstr>
      <vt:lpstr>Simple continuous sutures</vt:lpstr>
      <vt:lpstr>Simple continuous Sutures</vt:lpstr>
      <vt:lpstr>Technique for Simple continuous Sutures</vt:lpstr>
      <vt:lpstr>Looking continuous sutures </vt:lpstr>
      <vt:lpstr>Looking continuous sutures Technique  </vt:lpstr>
      <vt:lpstr>Layered closure</vt:lpstr>
      <vt:lpstr>Mattress sutures </vt:lpstr>
      <vt:lpstr>Horizontal mattress sutures</vt:lpstr>
      <vt:lpstr>Horizontal mattress sutures</vt:lpstr>
      <vt:lpstr>Vertical mattress sutures</vt:lpstr>
      <vt:lpstr>vertical mattress sutures  </vt:lpstr>
      <vt:lpstr>Figure of 8(eight) suture</vt:lpstr>
      <vt:lpstr>Figure of 8(eight) suture</vt:lpstr>
      <vt:lpstr>Subcuticular suture </vt:lpstr>
      <vt:lpstr>Subcuticular suture</vt:lpstr>
      <vt:lpstr>PowerPoint Presentation</vt:lpstr>
      <vt:lpstr>Surgical Knots</vt:lpstr>
      <vt:lpstr>Principles of knot tying </vt:lpstr>
      <vt:lpstr>Different types of knot </vt:lpstr>
      <vt:lpstr>Square knot</vt:lpstr>
      <vt:lpstr>Surgeons knot</vt:lpstr>
      <vt:lpstr>Granny's knot</vt:lpstr>
      <vt:lpstr>Overview</vt:lpstr>
      <vt:lpstr>Removal of suture</vt:lpstr>
      <vt:lpstr>When the sutures should be removed </vt:lpstr>
      <vt:lpstr>Principle of suture removal</vt:lpstr>
      <vt:lpstr>Possible complications of leaving sutures for many days</vt:lpstr>
      <vt:lpstr>Alternatives to suture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 of suturing</dc:title>
  <dc:creator>music only</dc:creator>
  <cp:lastModifiedBy>shivan mohamed</cp:lastModifiedBy>
  <cp:revision>36</cp:revision>
  <dcterms:created xsi:type="dcterms:W3CDTF">2023-01-18T18:22:38Z</dcterms:created>
  <dcterms:modified xsi:type="dcterms:W3CDTF">2024-02-18T14:15:37Z</dcterms:modified>
</cp:coreProperties>
</file>