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9" r:id="rId3"/>
    <p:sldId id="260" r:id="rId4"/>
    <p:sldId id="261" r:id="rId5"/>
    <p:sldId id="262" r:id="rId6"/>
    <p:sldId id="263" r:id="rId7"/>
    <p:sldId id="264" r:id="rId8"/>
    <p:sldId id="266" r:id="rId9"/>
    <p:sldId id="267" r:id="rId10"/>
    <p:sldId id="269" r:id="rId11"/>
    <p:sldId id="270" r:id="rId12"/>
    <p:sldId id="272" r:id="rId13"/>
    <p:sldId id="276" r:id="rId14"/>
    <p:sldId id="277" r:id="rId15"/>
    <p:sldId id="290" r:id="rId16"/>
    <p:sldId id="278" r:id="rId17"/>
    <p:sldId id="289" r:id="rId18"/>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5525" cy="733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0900" y="0"/>
            <a:ext cx="3567113" cy="733425"/>
          </a:xfrm>
          <a:prstGeom prst="rect">
            <a:avLst/>
          </a:prstGeom>
        </p:spPr>
        <p:txBody>
          <a:bodyPr vert="horz" lIns="91440" tIns="45720" rIns="91440" bIns="45720" rtlCol="0"/>
          <a:lstStyle>
            <a:lvl1pPr algn="r">
              <a:defRPr sz="1200"/>
            </a:lvl1pPr>
          </a:lstStyle>
          <a:p>
            <a:fld id="{BABC843C-05C5-4239-84C9-89CD726399B0}" type="datetimeFigureOut">
              <a:t>16/02/2024</a:t>
            </a:fld>
            <a:endParaRPr lang="en-US"/>
          </a:p>
        </p:txBody>
      </p:sp>
      <p:sp>
        <p:nvSpPr>
          <p:cNvPr id="4" name="Slide Image Placeholder 3"/>
          <p:cNvSpPr>
            <a:spLocks noGrp="1" noRot="1" noChangeAspect="1"/>
          </p:cNvSpPr>
          <p:nvPr>
            <p:ph type="sldImg" idx="2"/>
          </p:nvPr>
        </p:nvSpPr>
        <p:spPr>
          <a:xfrm>
            <a:off x="-273050" y="1828800"/>
            <a:ext cx="8775700" cy="4937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2325" y="7040563"/>
            <a:ext cx="6584950" cy="57610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896975"/>
            <a:ext cx="3565525" cy="733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0900" y="13896975"/>
            <a:ext cx="3567113" cy="733425"/>
          </a:xfrm>
          <a:prstGeom prst="rect">
            <a:avLst/>
          </a:prstGeom>
        </p:spPr>
        <p:txBody>
          <a:bodyPr vert="horz" lIns="91440" tIns="45720" rIns="91440" bIns="45720" rtlCol="0" anchor="b"/>
          <a:lstStyle>
            <a:lvl1pPr algn="r">
              <a:defRPr sz="1200"/>
            </a:lvl1pPr>
          </a:lstStyle>
          <a:p>
            <a:fld id="{3282DC9B-A1AB-4803-8719-8C6B41E9543F}" type="slidenum">
              <a:t>‹#›</a:t>
            </a:fld>
            <a:endParaRPr lang="en-US"/>
          </a:p>
        </p:txBody>
      </p:sp>
    </p:spTree>
    <p:extLst>
      <p:ext uri="{BB962C8B-B14F-4D97-AF65-F5344CB8AC3E}">
        <p14:creationId xmlns:p14="http://schemas.microsoft.com/office/powerpoint/2010/main" val="2867784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383152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2618257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4" name="Text 2"/>
          <p:cNvSpPr/>
          <p:nvPr/>
        </p:nvSpPr>
        <p:spPr>
          <a:xfrm>
            <a:off x="134766" y="1133378"/>
            <a:ext cx="10745800" cy="1666399"/>
          </a:xfrm>
          <a:prstGeom prst="rect">
            <a:avLst/>
          </a:prstGeom>
          <a:noFill/>
          <a:ln/>
        </p:spPr>
        <p:txBody>
          <a:bodyPr wrap="square" lIns="91440" tIns="45720" rIns="91440" bIns="45720" rtlCol="0" anchor="t"/>
          <a:lstStyle/>
          <a:p>
            <a:pPr marL="0" indent="0" algn="ctr">
              <a:lnSpc>
                <a:spcPts val="6561"/>
              </a:lnSpc>
              <a:buNone/>
            </a:pPr>
            <a:r>
              <a:rPr lang="en-US" sz="5249">
                <a:solidFill>
                  <a:srgbClr val="EBCCBB"/>
                </a:solidFill>
                <a:latin typeface="Gelasio" pitchFamily="34" charset="0"/>
                <a:ea typeface="Gelasio" pitchFamily="34" charset="-122"/>
                <a:cs typeface="Gelasio" pitchFamily="34" charset="-120"/>
              </a:rPr>
              <a:t>Tishk International University (TIU) Vernacular architecture</a:t>
            </a:r>
            <a:endParaRPr lang="en-US" sz="5249">
              <a:ea typeface="Calibri" panose="020F0502020204030204"/>
              <a:cs typeface="Calibri" panose="020F0502020204030204"/>
            </a:endParaRPr>
          </a:p>
        </p:txBody>
      </p:sp>
      <p:sp>
        <p:nvSpPr>
          <p:cNvPr id="5" name="Text 3"/>
          <p:cNvSpPr/>
          <p:nvPr/>
        </p:nvSpPr>
        <p:spPr>
          <a:xfrm>
            <a:off x="2037993" y="3765113"/>
            <a:ext cx="10554414" cy="355402"/>
          </a:xfrm>
          <a:prstGeom prst="rect">
            <a:avLst/>
          </a:prstGeom>
          <a:noFill/>
          <a:ln/>
        </p:spPr>
        <p:txBody>
          <a:bodyPr wrap="none" lIns="91440" tIns="45720" rIns="91440" bIns="45720" rtlCol="0" anchor="t"/>
          <a:lstStyle/>
          <a:p>
            <a:pPr marL="0" indent="0">
              <a:lnSpc>
                <a:spcPts val="2799"/>
              </a:lnSpc>
              <a:buNone/>
            </a:pPr>
            <a:r>
              <a:rPr lang="en-US" sz="2400">
                <a:solidFill>
                  <a:srgbClr val="C9C2C0"/>
                </a:solidFill>
                <a:latin typeface="Gelasio"/>
                <a:ea typeface="Gelasio"/>
                <a:cs typeface="Gelasio" pitchFamily="34" charset="-120"/>
              </a:rPr>
              <a:t>Vernacular Architecture</a:t>
            </a:r>
            <a:endParaRPr lang="en-US" sz="2400">
              <a:latin typeface="Gelasio"/>
              <a:cs typeface="Calibri"/>
            </a:endParaRPr>
          </a:p>
        </p:txBody>
      </p:sp>
      <p:sp>
        <p:nvSpPr>
          <p:cNvPr id="6" name="Text 4"/>
          <p:cNvSpPr/>
          <p:nvPr/>
        </p:nvSpPr>
        <p:spPr>
          <a:xfrm>
            <a:off x="2037993" y="4370427"/>
            <a:ext cx="8874470" cy="355402"/>
          </a:xfrm>
          <a:prstGeom prst="rect">
            <a:avLst/>
          </a:prstGeom>
          <a:noFill/>
          <a:ln/>
        </p:spPr>
        <p:txBody>
          <a:bodyPr wrap="none" lIns="91440" tIns="45720" rIns="91440" bIns="45720" rtlCol="0" anchor="t"/>
          <a:lstStyle/>
          <a:p>
            <a:pPr marL="0" indent="0">
              <a:lnSpc>
                <a:spcPts val="2799"/>
              </a:lnSpc>
              <a:buNone/>
            </a:pPr>
            <a:r>
              <a:rPr lang="en-US" sz="2400">
                <a:solidFill>
                  <a:srgbClr val="C9C2C0"/>
                </a:solidFill>
                <a:latin typeface="Gelasio"/>
                <a:ea typeface="Gelasio" pitchFamily="34" charset="-122"/>
              </a:rPr>
              <a:t>Lecturer : Darbaz Pirot</a:t>
            </a:r>
            <a:endParaRPr lang="en-US" sz="2400">
              <a:solidFill>
                <a:srgbClr val="C9C2C0"/>
              </a:solidFill>
              <a:ea typeface="Gelasio" pitchFamily="34" charset="-122"/>
            </a:endParaRPr>
          </a:p>
        </p:txBody>
      </p:sp>
      <p:sp>
        <p:nvSpPr>
          <p:cNvPr id="7" name="Text 5"/>
          <p:cNvSpPr/>
          <p:nvPr/>
        </p:nvSpPr>
        <p:spPr>
          <a:xfrm>
            <a:off x="2037993" y="4975741"/>
            <a:ext cx="10554414" cy="355402"/>
          </a:xfrm>
          <a:prstGeom prst="rect">
            <a:avLst/>
          </a:prstGeom>
          <a:noFill/>
          <a:ln/>
        </p:spPr>
        <p:txBody>
          <a:bodyPr wrap="none" lIns="91440" tIns="45720" rIns="91440" bIns="45720" rtlCol="0" anchor="t"/>
          <a:lstStyle/>
          <a:p>
            <a:pPr>
              <a:lnSpc>
                <a:spcPts val="2799"/>
              </a:lnSpc>
            </a:pPr>
            <a:r>
              <a:rPr lang="en-US" sz="2400">
                <a:solidFill>
                  <a:srgbClr val="C9C2C0"/>
                </a:solidFill>
                <a:latin typeface="Gelasio"/>
                <a:ea typeface="Gelasio" pitchFamily="34" charset="-122"/>
              </a:rPr>
              <a:t>2023-2024</a:t>
            </a:r>
            <a:endParaRPr lang="en-US" sz="2400">
              <a:solidFill>
                <a:srgbClr val="C9C2C0"/>
              </a:solidFill>
              <a:ea typeface="Gelasio" pitchFamily="34" charset="-122"/>
            </a:endParaRPr>
          </a:p>
        </p:txBody>
      </p:sp>
      <p:sp>
        <p:nvSpPr>
          <p:cNvPr id="8" name="Text 6"/>
          <p:cNvSpPr/>
          <p:nvPr/>
        </p:nvSpPr>
        <p:spPr>
          <a:xfrm>
            <a:off x="2037993" y="5581055"/>
            <a:ext cx="8874470" cy="355402"/>
          </a:xfrm>
          <a:prstGeom prst="rect">
            <a:avLst/>
          </a:prstGeom>
          <a:noFill/>
          <a:ln/>
        </p:spPr>
        <p:txBody>
          <a:bodyPr wrap="none" lIns="91440" tIns="45720" rIns="91440" bIns="45720" rtlCol="0" anchor="t"/>
          <a:lstStyle/>
          <a:p>
            <a:pPr indent="0">
              <a:lnSpc>
                <a:spcPts val="2799"/>
              </a:lnSpc>
              <a:buNone/>
            </a:pPr>
            <a:r>
              <a:rPr lang="en-US" sz="2400">
                <a:solidFill>
                  <a:srgbClr val="C9C2C0"/>
                </a:solidFill>
                <a:latin typeface="Gelasio"/>
                <a:ea typeface="Gelasio"/>
              </a:rPr>
              <a:t>Lecture 1: Introduction to Vernacular Architecture</a:t>
            </a:r>
            <a:endParaRPr lang="en-US" sz="2400">
              <a:solidFill>
                <a:srgbClr val="C9C2C0"/>
              </a:solidFill>
              <a:ea typeface="Gelasio" pitchFamily="34" charset="-122"/>
            </a:endParaRPr>
          </a:p>
        </p:txBody>
      </p:sp>
      <p:pic>
        <p:nvPicPr>
          <p:cNvPr id="17" name="Picture 16" descr="A group of houses on a hillside&#10;&#10;Description automatically generated">
            <a:extLst>
              <a:ext uri="{FF2B5EF4-FFF2-40B4-BE49-F238E27FC236}">
                <a16:creationId xmlns:a16="http://schemas.microsoft.com/office/drawing/2014/main" id="{149FB5CD-F441-D1AF-CE34-01126EDBAD32}"/>
              </a:ext>
            </a:extLst>
          </p:cNvPr>
          <p:cNvPicPr>
            <a:picLocks noChangeAspect="1"/>
          </p:cNvPicPr>
          <p:nvPr/>
        </p:nvPicPr>
        <p:blipFill>
          <a:blip r:embed="rId3"/>
          <a:stretch>
            <a:fillRect/>
          </a:stretch>
        </p:blipFill>
        <p:spPr>
          <a:xfrm>
            <a:off x="10943454" y="-2127"/>
            <a:ext cx="3769455" cy="4725109"/>
          </a:xfrm>
          <a:prstGeom prst="rect">
            <a:avLst/>
          </a:prstGeom>
        </p:spPr>
      </p:pic>
      <p:pic>
        <p:nvPicPr>
          <p:cNvPr id="18" name="Picture 17">
            <a:extLst>
              <a:ext uri="{FF2B5EF4-FFF2-40B4-BE49-F238E27FC236}">
                <a16:creationId xmlns:a16="http://schemas.microsoft.com/office/drawing/2014/main" id="{8B2D731B-C0BB-AD78-A674-CC658BE5B525}"/>
              </a:ext>
            </a:extLst>
          </p:cNvPr>
          <p:cNvPicPr>
            <a:picLocks noChangeAspect="1"/>
          </p:cNvPicPr>
          <p:nvPr/>
        </p:nvPicPr>
        <p:blipFill rotWithShape="1">
          <a:blip r:embed="rId4"/>
          <a:srcRect l="-287" t="7312" r="928" b="10107"/>
          <a:stretch/>
        </p:blipFill>
        <p:spPr>
          <a:xfrm>
            <a:off x="10976705" y="4159017"/>
            <a:ext cx="3679565" cy="407765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464342">
              <a:alpha val="80000"/>
            </a:srgbClr>
          </a:solidFill>
          <a:ln/>
        </p:spPr>
      </p:sp>
      <p:sp>
        <p:nvSpPr>
          <p:cNvPr id="6" name="Text 3"/>
          <p:cNvSpPr/>
          <p:nvPr/>
        </p:nvSpPr>
        <p:spPr>
          <a:xfrm>
            <a:off x="3728770" y="529266"/>
            <a:ext cx="5905500" cy="694373"/>
          </a:xfrm>
          <a:prstGeom prst="rect">
            <a:avLst/>
          </a:prstGeom>
          <a:noFill/>
          <a:ln/>
        </p:spPr>
        <p:txBody>
          <a:bodyPr wrap="none" rtlCol="0" anchor="t"/>
          <a:lstStyle/>
          <a:p>
            <a:pPr marL="0" indent="0">
              <a:lnSpc>
                <a:spcPts val="5468"/>
              </a:lnSpc>
              <a:buNone/>
            </a:pPr>
            <a:r>
              <a:rPr lang="en-US" sz="4374">
                <a:solidFill>
                  <a:srgbClr val="EBCCBB"/>
                </a:solidFill>
                <a:latin typeface="Gelasio" pitchFamily="34" charset="0"/>
                <a:ea typeface="Gelasio" pitchFamily="34" charset="-122"/>
                <a:cs typeface="Gelasio" pitchFamily="34" charset="-120"/>
              </a:rPr>
              <a:t>Vernacular Architecture</a:t>
            </a:r>
            <a:endParaRPr lang="en-US" sz="4374"/>
          </a:p>
        </p:txBody>
      </p:sp>
      <p:sp>
        <p:nvSpPr>
          <p:cNvPr id="7" name="Text 4"/>
          <p:cNvSpPr/>
          <p:nvPr/>
        </p:nvSpPr>
        <p:spPr>
          <a:xfrm>
            <a:off x="1123593" y="1970963"/>
            <a:ext cx="12900798" cy="2446431"/>
          </a:xfrm>
          <a:prstGeom prst="rect">
            <a:avLst/>
          </a:prstGeom>
          <a:noFill/>
          <a:ln/>
        </p:spPr>
        <p:txBody>
          <a:bodyPr wrap="square" lIns="91440" tIns="45720" rIns="91440" bIns="45720" rtlCol="0" anchor="t"/>
          <a:lstStyle/>
          <a:p>
            <a:pPr marL="0" indent="0" algn="just">
              <a:lnSpc>
                <a:spcPct val="150000"/>
              </a:lnSpc>
              <a:buNone/>
            </a:pPr>
            <a:r>
              <a:rPr lang="en-US" sz="2800">
                <a:solidFill>
                  <a:srgbClr val="C9C2C0"/>
                </a:solidFill>
                <a:latin typeface="Gelasio"/>
                <a:ea typeface="Gelasio" pitchFamily="34" charset="-122"/>
                <a:cs typeface="Gelasio" pitchFamily="34" charset="-120"/>
              </a:rPr>
              <a:t>Vernacular architecture is a type of local or regional construction, utilizing traditional materials and resources from the area where the building is situated, reflecting local traditions and years of trial and error.</a:t>
            </a:r>
            <a:endParaRPr lang="en-US" sz="2800">
              <a:latin typeface="Gelasio"/>
              <a:ea typeface="Calibri"/>
              <a:cs typeface="Calibri"/>
            </a:endParaRPr>
          </a:p>
        </p:txBody>
      </p:sp>
      <p:sp>
        <p:nvSpPr>
          <p:cNvPr id="8" name="Text 5"/>
          <p:cNvSpPr/>
          <p:nvPr/>
        </p:nvSpPr>
        <p:spPr>
          <a:xfrm>
            <a:off x="1123593" y="4243208"/>
            <a:ext cx="12900798" cy="3362836"/>
          </a:xfrm>
          <a:prstGeom prst="rect">
            <a:avLst/>
          </a:prstGeom>
          <a:noFill/>
          <a:ln/>
        </p:spPr>
        <p:txBody>
          <a:bodyPr wrap="square" lIns="91440" tIns="45720" rIns="91440" bIns="45720" rtlCol="0" anchor="t"/>
          <a:lstStyle/>
          <a:p>
            <a:pPr algn="just">
              <a:lnSpc>
                <a:spcPct val="150000"/>
              </a:lnSpc>
            </a:pPr>
            <a:r>
              <a:rPr lang="en-US" sz="2800">
                <a:solidFill>
                  <a:srgbClr val="C9C2C0"/>
                </a:solidFill>
                <a:latin typeface="Gelasio"/>
                <a:ea typeface="Gelasio"/>
                <a:cs typeface="Gelasio" pitchFamily="34" charset="-120"/>
              </a:rPr>
              <a:t>Consequently, </a:t>
            </a:r>
            <a:r>
              <a:rPr lang="en-US" sz="2800">
                <a:solidFill>
                  <a:srgbClr val="C9C2C0"/>
                </a:solidFill>
                <a:ea typeface="+mn-lt"/>
                <a:cs typeface="+mn-lt"/>
              </a:rPr>
              <a:t>This type of building design is closely connected to its surroundings. It takes into account things like the landscape, climate, and local customs. </a:t>
            </a:r>
            <a:endParaRPr lang="en-US" sz="2800">
              <a:solidFill>
                <a:srgbClr val="000000"/>
              </a:solidFill>
              <a:ea typeface="+mn-lt"/>
              <a:cs typeface="+mn-lt"/>
            </a:endParaRPr>
          </a:p>
          <a:p>
            <a:pPr algn="just">
              <a:lnSpc>
                <a:spcPct val="150000"/>
              </a:lnSpc>
            </a:pPr>
            <a:r>
              <a:rPr lang="en-US" sz="2800">
                <a:solidFill>
                  <a:srgbClr val="C9C2C0"/>
                </a:solidFill>
                <a:latin typeface="Gelasio"/>
                <a:ea typeface="Gelasio"/>
                <a:cs typeface="Gelasio" pitchFamily="34" charset="-120"/>
              </a:rPr>
              <a:t>For this reason, they are unique to different places in the world, becoming even a me</a:t>
            </a:r>
            <a:r>
              <a:rPr lang="en-US" sz="2800">
                <a:solidFill>
                  <a:srgbClr val="C9C2C0"/>
                </a:solidFill>
                <a:ea typeface="Gelasio"/>
              </a:rPr>
              <a:t>ans of reinforcing an iden</a:t>
            </a:r>
            <a:r>
              <a:rPr lang="en-US" sz="2800">
                <a:solidFill>
                  <a:srgbClr val="C9C2C0"/>
                </a:solidFill>
                <a:latin typeface="Gelasio"/>
                <a:ea typeface="Gelasio"/>
                <a:cs typeface="Gelasio" pitchFamily="34" charset="-120"/>
              </a:rPr>
              <a:t>tity.</a:t>
            </a:r>
            <a:endParaRPr lang="en-US" sz="2800">
              <a:latin typeface="Gelasio"/>
              <a:ea typeface="Gelasio"/>
              <a:cs typeface="Calibri" panose="020F050202020403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5940037" y="634780"/>
            <a:ext cx="7477601" cy="1388745"/>
          </a:xfrm>
          <a:prstGeom prst="rect">
            <a:avLst/>
          </a:prstGeom>
          <a:noFill/>
          <a:ln/>
        </p:spPr>
        <p:txBody>
          <a:bodyPr wrap="square" rtlCol="0" anchor="t"/>
          <a:lstStyle/>
          <a:p>
            <a:pPr marL="0" indent="0">
              <a:lnSpc>
                <a:spcPts val="5468"/>
              </a:lnSpc>
              <a:buNone/>
            </a:pPr>
            <a:r>
              <a:rPr lang="en-US" sz="4374">
                <a:solidFill>
                  <a:srgbClr val="EBCCBB"/>
                </a:solidFill>
                <a:latin typeface="Gelasio" pitchFamily="34" charset="0"/>
                <a:ea typeface="Gelasio" pitchFamily="34" charset="-122"/>
                <a:cs typeface="Gelasio" pitchFamily="34" charset="-120"/>
              </a:rPr>
              <a:t>Architecture Without Architects</a:t>
            </a:r>
            <a:endParaRPr lang="en-US" sz="4374"/>
          </a:p>
        </p:txBody>
      </p:sp>
      <p:sp>
        <p:nvSpPr>
          <p:cNvPr id="6" name="Text 3"/>
          <p:cNvSpPr/>
          <p:nvPr/>
        </p:nvSpPr>
        <p:spPr>
          <a:xfrm>
            <a:off x="5940037" y="2167002"/>
            <a:ext cx="8409253" cy="2598234"/>
          </a:xfrm>
          <a:prstGeom prst="rect">
            <a:avLst/>
          </a:prstGeom>
          <a:noFill/>
          <a:ln/>
        </p:spPr>
        <p:txBody>
          <a:bodyPr wrap="square" lIns="91440" tIns="45720" rIns="91440" bIns="45720" rtlCol="0" anchor="t"/>
          <a:lstStyle/>
          <a:p>
            <a:pPr marL="0" indent="0" algn="just">
              <a:lnSpc>
                <a:spcPct val="150000"/>
              </a:lnSpc>
              <a:buNone/>
            </a:pPr>
            <a:r>
              <a:rPr lang="en-US" sz="2800">
                <a:solidFill>
                  <a:srgbClr val="C9C2C0"/>
                </a:solidFill>
                <a:latin typeface="Gelasio"/>
                <a:ea typeface="Gelasio"/>
                <a:cs typeface="Gelasio" pitchFamily="34" charset="-120"/>
              </a:rPr>
              <a:t>The basis of vernacular is that it responds to several contextual aspects: Climate, Place, Culture, Materials, Local skills, Maintenance, Durability and Metaphysical aspects. </a:t>
            </a:r>
            <a:endParaRPr lang="en-US" sz="2800">
              <a:solidFill>
                <a:srgbClr val="C9C2C0"/>
              </a:solidFill>
              <a:latin typeface="Gelasio"/>
              <a:ea typeface="Gelasio"/>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5491464" y="883"/>
            <a:ext cx="9064860" cy="1233469"/>
          </a:xfrm>
          <a:prstGeom prst="rect">
            <a:avLst/>
          </a:prstGeom>
          <a:noFill/>
          <a:ln/>
        </p:spPr>
        <p:txBody>
          <a:bodyPr wrap="square" lIns="91440" tIns="45720" rIns="91440" bIns="45720" rtlCol="0" anchor="t"/>
          <a:lstStyle/>
          <a:p>
            <a:pPr marL="0" indent="0" algn="ctr">
              <a:lnSpc>
                <a:spcPts val="5468"/>
              </a:lnSpc>
              <a:buNone/>
            </a:pPr>
            <a:r>
              <a:rPr lang="en-US" sz="4374">
                <a:solidFill>
                  <a:srgbClr val="EBCCBB"/>
                </a:solidFill>
                <a:latin typeface="Gelasio" pitchFamily="34" charset="0"/>
                <a:ea typeface="Gelasio" pitchFamily="34" charset="-122"/>
                <a:cs typeface="Gelasio" pitchFamily="34" charset="-120"/>
              </a:rPr>
              <a:t>Vernacular architecture vs. Traditional architecture</a:t>
            </a:r>
            <a:endParaRPr lang="en-US" sz="4374"/>
          </a:p>
        </p:txBody>
      </p:sp>
      <p:sp>
        <p:nvSpPr>
          <p:cNvPr id="6" name="Text 3"/>
          <p:cNvSpPr/>
          <p:nvPr/>
        </p:nvSpPr>
        <p:spPr>
          <a:xfrm>
            <a:off x="5681245" y="946506"/>
            <a:ext cx="8633539" cy="7224195"/>
          </a:xfrm>
          <a:prstGeom prst="rect">
            <a:avLst/>
          </a:prstGeom>
          <a:noFill/>
          <a:ln/>
        </p:spPr>
        <p:txBody>
          <a:bodyPr wrap="square" lIns="91440" tIns="45720" rIns="91440" bIns="45720" rtlCol="0" anchor="t"/>
          <a:lstStyle/>
          <a:p>
            <a:pPr algn="just"/>
            <a:br>
              <a:rPr lang="en-US" sz="2800">
                <a:solidFill>
                  <a:schemeClr val="bg1"/>
                </a:solidFill>
              </a:rPr>
            </a:br>
            <a:r>
              <a:rPr lang="en-US" sz="2800">
                <a:solidFill>
                  <a:schemeClr val="bg1"/>
                </a:solidFill>
                <a:ea typeface="+mn-lt"/>
                <a:cs typeface="+mn-lt"/>
              </a:rPr>
              <a:t>Vernacular architecture should not be mixed up with what is often called "traditional" architecture, although they are related. Traditional architecture, which is a broader term, usually doesn't fall under the category of "vernacular."</a:t>
            </a:r>
            <a:endParaRPr lang="en-US">
              <a:cs typeface="Calibri" panose="020F0502020204030204"/>
            </a:endParaRPr>
          </a:p>
          <a:p>
            <a:pPr algn="just"/>
            <a:endParaRPr lang="en-US" sz="2800">
              <a:solidFill>
                <a:schemeClr val="bg1"/>
              </a:solidFill>
              <a:ea typeface="+mn-lt"/>
              <a:cs typeface="+mn-lt"/>
            </a:endParaRPr>
          </a:p>
          <a:p>
            <a:pPr algn="just"/>
            <a:r>
              <a:rPr lang="en-US" sz="2800">
                <a:solidFill>
                  <a:schemeClr val="bg1"/>
                </a:solidFill>
                <a:ea typeface="+mn-lt"/>
                <a:cs typeface="+mn-lt"/>
              </a:rPr>
              <a:t>Vernacular architecture is a specific part of traditional architecture. It focuses on building styles that are naturally adapted to and shaped by the culture and environment of a particular area. These styles are often informal and developed out of the local community's needs and ways of living.</a:t>
            </a:r>
          </a:p>
          <a:p>
            <a:pPr algn="just"/>
            <a:endParaRPr lang="en-US" sz="2800">
              <a:solidFill>
                <a:schemeClr val="bg1"/>
              </a:solidFill>
              <a:ea typeface="+mn-lt"/>
              <a:cs typeface="+mn-lt"/>
            </a:endParaRPr>
          </a:p>
          <a:p>
            <a:pPr algn="just"/>
            <a:r>
              <a:rPr lang="en-US" sz="2800">
                <a:solidFill>
                  <a:schemeClr val="bg1"/>
                </a:solidFill>
                <a:ea typeface="+mn-lt"/>
                <a:cs typeface="+mn-lt"/>
              </a:rPr>
              <a:t>Therefore, while all vernacular architecture falls under the traditional category, not all traditional architecture is vernacular.</a:t>
            </a:r>
          </a:p>
          <a:p>
            <a:pPr algn="just"/>
            <a:endParaRPr lang="en-US" sz="2800">
              <a:solidFill>
                <a:schemeClr val="bg1"/>
              </a:solidFill>
              <a:latin typeface="Calibri"/>
              <a:ea typeface="Calibri"/>
              <a:cs typeface="Calibri"/>
            </a:endParaRPr>
          </a:p>
          <a:p>
            <a:pPr algn="just"/>
            <a:endParaRPr lang="en-US" sz="2800">
              <a:solidFill>
                <a:schemeClr val="bg1"/>
              </a:solidFill>
              <a:latin typeface="Calibri"/>
              <a:ea typeface="Calibri"/>
              <a:cs typeface="Calibri"/>
            </a:endParaRPr>
          </a:p>
          <a:p>
            <a:pPr algn="just">
              <a:lnSpc>
                <a:spcPts val="2799"/>
              </a:lnSpc>
            </a:pPr>
            <a:endParaRPr lang="en-US" sz="2800">
              <a:solidFill>
                <a:schemeClr val="bg1"/>
              </a:solidFill>
              <a:latin typeface="Gelasi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4" name="Text 2"/>
          <p:cNvSpPr/>
          <p:nvPr/>
        </p:nvSpPr>
        <p:spPr>
          <a:xfrm>
            <a:off x="2331291" y="211770"/>
            <a:ext cx="8663940" cy="694373"/>
          </a:xfrm>
          <a:prstGeom prst="rect">
            <a:avLst/>
          </a:prstGeom>
          <a:noFill/>
          <a:ln/>
        </p:spPr>
        <p:txBody>
          <a:bodyPr wrap="none" rtlCol="0" anchor="t"/>
          <a:lstStyle/>
          <a:p>
            <a:pPr marL="0" indent="0">
              <a:lnSpc>
                <a:spcPts val="5468"/>
              </a:lnSpc>
              <a:buNone/>
            </a:pPr>
            <a:r>
              <a:rPr lang="en-US" sz="4374">
                <a:solidFill>
                  <a:srgbClr val="EBCCBB"/>
                </a:solidFill>
                <a:latin typeface="Gelasio" pitchFamily="34" charset="0"/>
                <a:ea typeface="Gelasio" pitchFamily="34" charset="-122"/>
                <a:cs typeface="Gelasio" pitchFamily="34" charset="-120"/>
              </a:rPr>
              <a:t>Benefits of Vernacular Architecture</a:t>
            </a:r>
            <a:endParaRPr lang="en-US" sz="4374"/>
          </a:p>
        </p:txBody>
      </p:sp>
      <p:sp>
        <p:nvSpPr>
          <p:cNvPr id="5" name="Text 3"/>
          <p:cNvSpPr/>
          <p:nvPr/>
        </p:nvSpPr>
        <p:spPr>
          <a:xfrm>
            <a:off x="142056" y="1380285"/>
            <a:ext cx="14440386" cy="4604301"/>
          </a:xfrm>
          <a:prstGeom prst="rect">
            <a:avLst/>
          </a:prstGeom>
          <a:noFill/>
          <a:ln/>
        </p:spPr>
        <p:txBody>
          <a:bodyPr wrap="none" lIns="91440" tIns="45720" rIns="91440" bIns="45720" rtlCol="0" anchor="t"/>
          <a:lstStyle/>
          <a:p>
            <a:pPr marL="514350" indent="-514350">
              <a:buSzPct val="100000"/>
              <a:buFont typeface="Wingdings"/>
              <a:buChar char="§"/>
            </a:pPr>
            <a:r>
              <a:rPr lang="en-US" sz="2800">
                <a:solidFill>
                  <a:srgbClr val="C9C2C0"/>
                </a:solidFill>
                <a:latin typeface="Arial"/>
                <a:cs typeface="Arial"/>
              </a:rPr>
              <a:t>Using local knowledge and traditions to our advantage.</a:t>
            </a:r>
            <a:endParaRPr lang="en-US">
              <a:cs typeface="Calibri" panose="020F0502020204030204"/>
            </a:endParaRPr>
          </a:p>
          <a:p>
            <a:pPr marL="514350" indent="-514350">
              <a:buSzPct val="100000"/>
              <a:buFont typeface="Wingdings"/>
              <a:buChar char="§"/>
            </a:pPr>
            <a:endParaRPr lang="en-US" sz="2800">
              <a:solidFill>
                <a:srgbClr val="C9C2C0"/>
              </a:solidFill>
              <a:latin typeface="Arial"/>
              <a:cs typeface="Arial"/>
            </a:endParaRPr>
          </a:p>
          <a:p>
            <a:pPr marL="514350" indent="-514350">
              <a:lnSpc>
                <a:spcPct val="150000"/>
              </a:lnSpc>
              <a:buSzPct val="100000"/>
              <a:buFont typeface="Wingdings"/>
              <a:buChar char="§"/>
            </a:pPr>
            <a:r>
              <a:rPr lang="en-US" sz="2800">
                <a:solidFill>
                  <a:srgbClr val="C9C2C0"/>
                </a:solidFill>
                <a:latin typeface="Arial"/>
                <a:cs typeface="Arial"/>
              </a:rPr>
              <a:t>Using local materials and resources, which makes them energy-efficient and sustainable.</a:t>
            </a:r>
            <a:endParaRPr lang="en-US">
              <a:cs typeface="Calibri" panose="020F0502020204030204"/>
            </a:endParaRPr>
          </a:p>
          <a:p>
            <a:pPr marL="457200" indent="-457200">
              <a:lnSpc>
                <a:spcPct val="150000"/>
              </a:lnSpc>
              <a:buSzPct val="100000"/>
              <a:buFont typeface="Wingdings"/>
              <a:buChar char="§"/>
            </a:pPr>
            <a:endParaRPr lang="en-US" sz="2800">
              <a:solidFill>
                <a:srgbClr val="C9C2C0"/>
              </a:solidFill>
              <a:latin typeface="Arial"/>
              <a:cs typeface="Arial"/>
            </a:endParaRPr>
          </a:p>
          <a:p>
            <a:pPr marL="514350" indent="-514350">
              <a:lnSpc>
                <a:spcPct val="150000"/>
              </a:lnSpc>
              <a:buSzPct val="100000"/>
              <a:buFont typeface="Wingdings"/>
              <a:buChar char="§"/>
            </a:pPr>
            <a:r>
              <a:rPr lang="en-US" sz="2800">
                <a:solidFill>
                  <a:srgbClr val="C9C2C0"/>
                </a:solidFill>
                <a:latin typeface="Arial"/>
                <a:cs typeface="Arial"/>
              </a:rPr>
              <a:t>Providing essential link between humans and the environment in which they live.</a:t>
            </a:r>
          </a:p>
          <a:p>
            <a:pPr marL="457200" indent="-457200">
              <a:lnSpc>
                <a:spcPct val="150000"/>
              </a:lnSpc>
              <a:buSzPct val="100000"/>
              <a:buFont typeface="Wingdings"/>
              <a:buChar char="§"/>
            </a:pPr>
            <a:endParaRPr lang="en-US" sz="2800">
              <a:solidFill>
                <a:srgbClr val="C9C2C0"/>
              </a:solidFill>
              <a:latin typeface="Arial"/>
              <a:cs typeface="Arial"/>
            </a:endParaRPr>
          </a:p>
          <a:p>
            <a:pPr marL="514350" indent="-514350">
              <a:lnSpc>
                <a:spcPct val="150000"/>
              </a:lnSpc>
              <a:buSzPct val="100000"/>
              <a:buFont typeface="Wingdings"/>
              <a:buChar char="§"/>
            </a:pPr>
            <a:r>
              <a:rPr lang="en-US" sz="2800">
                <a:solidFill>
                  <a:srgbClr val="C9C2C0"/>
                </a:solidFill>
                <a:latin typeface="Arial"/>
                <a:cs typeface="Arial"/>
              </a:rPr>
              <a:t>They can be designed specifically with the local climatic conditions in mind, and often </a:t>
            </a:r>
          </a:p>
          <a:p>
            <a:pPr>
              <a:lnSpc>
                <a:spcPct val="150000"/>
              </a:lnSpc>
              <a:buSzPct val="100000"/>
            </a:pPr>
            <a:r>
              <a:rPr lang="en-US" sz="2800">
                <a:solidFill>
                  <a:srgbClr val="C9C2C0"/>
                </a:solidFill>
                <a:latin typeface="Arial"/>
                <a:cs typeface="Arial"/>
              </a:rPr>
              <a:t>  perform well.</a:t>
            </a:r>
            <a:endParaRPr lang="en-US">
              <a:cs typeface="Calibri" panose="020F0502020204030204"/>
            </a:endParaRPr>
          </a:p>
          <a:p>
            <a:pPr marL="514350" indent="-514350">
              <a:lnSpc>
                <a:spcPct val="150000"/>
              </a:lnSpc>
              <a:buSzPct val="100000"/>
              <a:buFont typeface="Wingdings"/>
              <a:buChar char="§"/>
            </a:pPr>
            <a:endParaRPr lang="en-US" sz="2800">
              <a:solidFill>
                <a:srgbClr val="C9C2C0"/>
              </a:solidFill>
              <a:latin typeface="Arial"/>
              <a:cs typeface="Arial"/>
            </a:endParaRPr>
          </a:p>
          <a:p>
            <a:pPr marL="514350" indent="-514350">
              <a:lnSpc>
                <a:spcPct val="150000"/>
              </a:lnSpc>
              <a:buSzPct val="100000"/>
              <a:buFont typeface="Wingdings"/>
              <a:buChar char="§"/>
            </a:pPr>
            <a:endParaRPr lang="en-US" sz="2800">
              <a:solidFill>
                <a:srgbClr val="C9C2C0"/>
              </a:solidFill>
              <a:latin typeface="Calibri"/>
              <a:cs typeface="Calibri"/>
            </a:endParaRPr>
          </a:p>
          <a:p>
            <a:pPr marL="514350" indent="-514350">
              <a:lnSpc>
                <a:spcPct val="150000"/>
              </a:lnSpc>
              <a:buSzPct val="100000"/>
              <a:buFont typeface="Wingdings"/>
              <a:buChar char="§"/>
            </a:pPr>
            <a:endParaRPr lang="en-US" sz="2800">
              <a:solidFill>
                <a:srgbClr val="C9C2C0"/>
              </a:solidFill>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5" name="Text 2"/>
          <p:cNvSpPr/>
          <p:nvPr/>
        </p:nvSpPr>
        <p:spPr>
          <a:xfrm>
            <a:off x="-5239" y="561197"/>
            <a:ext cx="7408686" cy="1156335"/>
          </a:xfrm>
          <a:prstGeom prst="rect">
            <a:avLst/>
          </a:prstGeom>
          <a:noFill/>
          <a:ln/>
        </p:spPr>
        <p:txBody>
          <a:bodyPr wrap="square" lIns="91440" tIns="45720" rIns="91440" bIns="45720" rtlCol="0" anchor="t"/>
          <a:lstStyle/>
          <a:p>
            <a:pPr marL="0" indent="0" algn="ctr">
              <a:lnSpc>
                <a:spcPts val="4553"/>
              </a:lnSpc>
              <a:buNone/>
            </a:pPr>
            <a:r>
              <a:rPr lang="en-US" sz="3642">
                <a:solidFill>
                  <a:srgbClr val="EBCCBB"/>
                </a:solidFill>
                <a:latin typeface="Gelasio" pitchFamily="34" charset="0"/>
                <a:ea typeface="Gelasio" pitchFamily="34" charset="-122"/>
                <a:cs typeface="Gelasio" pitchFamily="34" charset="-120"/>
              </a:rPr>
              <a:t>Factors influencing vernacular architecture</a:t>
            </a:r>
            <a:endParaRPr lang="en-US" sz="3642"/>
          </a:p>
        </p:txBody>
      </p:sp>
      <p:sp>
        <p:nvSpPr>
          <p:cNvPr id="6" name="Text 3"/>
          <p:cNvSpPr/>
          <p:nvPr/>
        </p:nvSpPr>
        <p:spPr>
          <a:xfrm>
            <a:off x="161016" y="1828810"/>
            <a:ext cx="7508437" cy="5340321"/>
          </a:xfrm>
          <a:prstGeom prst="rect">
            <a:avLst/>
          </a:prstGeom>
          <a:noFill/>
          <a:ln/>
        </p:spPr>
        <p:txBody>
          <a:bodyPr wrap="square" lIns="91440" tIns="45720" rIns="91440" bIns="45720" rtlCol="0" anchor="t"/>
          <a:lstStyle/>
          <a:p>
            <a:pPr marL="0" indent="0" algn="just">
              <a:lnSpc>
                <a:spcPct val="150000"/>
              </a:lnSpc>
              <a:buNone/>
            </a:pPr>
            <a:r>
              <a:rPr lang="en-US" sz="2800">
                <a:solidFill>
                  <a:srgbClr val="C9C2C0"/>
                </a:solidFill>
                <a:latin typeface="Gelasio"/>
                <a:ea typeface="Gelasio" pitchFamily="34" charset="-122"/>
                <a:cs typeface="Gelasio" pitchFamily="34" charset="-120"/>
              </a:rPr>
              <a:t>Vernacular architecture is influenced by a great range of different aspects of human behaviour and environment, leading to differing building forms for almost every different context; even neighboring villages may have different approaches to the construction and use of their dwellings with significant similarities in structural forms.</a:t>
            </a:r>
            <a:endParaRPr lang="en-US" sz="2800">
              <a:latin typeface="Gelasio"/>
              <a:cs typeface="Calibri"/>
            </a:endParaRPr>
          </a:p>
        </p:txBody>
      </p:sp>
      <p:pic>
        <p:nvPicPr>
          <p:cNvPr id="8" name="Picture 7" descr="Rudaw English on X: &quot;Good morning from #Kurdistan Region! A group of # Kurdish men sitting by a traditional Kurdish house in the village of Dwawa  in Rania district, Sulaimani province. 📸 Mohammed">
            <a:extLst>
              <a:ext uri="{FF2B5EF4-FFF2-40B4-BE49-F238E27FC236}">
                <a16:creationId xmlns:a16="http://schemas.microsoft.com/office/drawing/2014/main" id="{6421EC9D-56A4-EB07-1E38-DE2BC8D7BA03}"/>
              </a:ext>
            </a:extLst>
          </p:cNvPr>
          <p:cNvPicPr>
            <a:picLocks noChangeAspect="1"/>
          </p:cNvPicPr>
          <p:nvPr/>
        </p:nvPicPr>
        <p:blipFill>
          <a:blip r:embed="rId3"/>
          <a:stretch>
            <a:fillRect/>
          </a:stretch>
        </p:blipFill>
        <p:spPr>
          <a:xfrm>
            <a:off x="8603672" y="-8091"/>
            <a:ext cx="6035039" cy="4006289"/>
          </a:xfrm>
          <a:prstGeom prst="rect">
            <a:avLst/>
          </a:prstGeom>
        </p:spPr>
      </p:pic>
      <p:pic>
        <p:nvPicPr>
          <p:cNvPr id="9" name="Picture 8" descr="Kurdish village in #Wan / #Van #kurdistan">
            <a:extLst>
              <a:ext uri="{FF2B5EF4-FFF2-40B4-BE49-F238E27FC236}">
                <a16:creationId xmlns:a16="http://schemas.microsoft.com/office/drawing/2014/main" id="{3CB2CDB8-FB6B-E0CA-105E-F5B032387BA4}"/>
              </a:ext>
            </a:extLst>
          </p:cNvPr>
          <p:cNvPicPr>
            <a:picLocks noChangeAspect="1"/>
          </p:cNvPicPr>
          <p:nvPr/>
        </p:nvPicPr>
        <p:blipFill>
          <a:blip r:embed="rId4"/>
          <a:stretch>
            <a:fillRect/>
          </a:stretch>
        </p:blipFill>
        <p:spPr>
          <a:xfrm>
            <a:off x="8603673" y="4031673"/>
            <a:ext cx="6035039" cy="399010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5" name="Text 2"/>
          <p:cNvSpPr/>
          <p:nvPr/>
        </p:nvSpPr>
        <p:spPr>
          <a:xfrm>
            <a:off x="-5239" y="960207"/>
            <a:ext cx="6527536" cy="1156335"/>
          </a:xfrm>
          <a:prstGeom prst="rect">
            <a:avLst/>
          </a:prstGeom>
          <a:noFill/>
          <a:ln/>
        </p:spPr>
        <p:txBody>
          <a:bodyPr wrap="square" lIns="91440" tIns="45720" rIns="91440" bIns="45720" rtlCol="0" anchor="t"/>
          <a:lstStyle/>
          <a:p>
            <a:pPr marL="0" indent="0" algn="ctr">
              <a:lnSpc>
                <a:spcPts val="4553"/>
              </a:lnSpc>
              <a:buNone/>
            </a:pPr>
            <a:r>
              <a:rPr lang="en-US" sz="3642">
                <a:solidFill>
                  <a:srgbClr val="EBCCBB"/>
                </a:solidFill>
                <a:latin typeface="Gelasio" pitchFamily="34" charset="0"/>
                <a:ea typeface="Gelasio" pitchFamily="34" charset="-122"/>
                <a:cs typeface="Gelasio" pitchFamily="34" charset="-120"/>
              </a:rPr>
              <a:t>Factors influencing vernacular architecture</a:t>
            </a:r>
            <a:endParaRPr lang="en-US" sz="3642"/>
          </a:p>
        </p:txBody>
      </p:sp>
      <p:sp>
        <p:nvSpPr>
          <p:cNvPr id="7" name="Text 4"/>
          <p:cNvSpPr/>
          <p:nvPr/>
        </p:nvSpPr>
        <p:spPr>
          <a:xfrm>
            <a:off x="194267" y="4118663"/>
            <a:ext cx="14008990" cy="3352088"/>
          </a:xfrm>
          <a:prstGeom prst="rect">
            <a:avLst/>
          </a:prstGeom>
          <a:noFill/>
          <a:ln/>
        </p:spPr>
        <p:txBody>
          <a:bodyPr wrap="square" lIns="91440" tIns="45720" rIns="91440" bIns="45720" rtlCol="0" anchor="t"/>
          <a:lstStyle/>
          <a:p>
            <a:pPr algn="just">
              <a:lnSpc>
                <a:spcPct val="150000"/>
              </a:lnSpc>
            </a:pPr>
            <a:r>
              <a:rPr lang="en-US" sz="2800">
                <a:solidFill>
                  <a:schemeClr val="bg1"/>
                </a:solidFill>
              </a:rPr>
              <a:t>The design of buildings is strongly affected by how people live and use their homes. Family size, how space is used, cooking, and how people interact shape the size and layout of houses. </a:t>
            </a:r>
            <a:endParaRPr lang="en-US"/>
          </a:p>
          <a:p>
            <a:pPr algn="just">
              <a:lnSpc>
                <a:spcPct val="150000"/>
              </a:lnSpc>
            </a:pPr>
            <a:r>
              <a:rPr lang="en-US" sz="2800">
                <a:solidFill>
                  <a:schemeClr val="bg1"/>
                </a:solidFill>
              </a:rPr>
              <a:t>Local customs and beliefs also influence how buildings look, as people often decorate them in traditional ways. Different types of shelters are used in different seasons and places. Vernacular architecture is known for its variety of designs in similar situations, all influenced by culture.</a:t>
            </a:r>
            <a:endParaRPr lang="en-US" sz="2800">
              <a:solidFill>
                <a:schemeClr val="bg1"/>
              </a:solidFill>
              <a:cs typeface="Calibri"/>
            </a:endParaRPr>
          </a:p>
        </p:txBody>
      </p:sp>
      <p:pic>
        <p:nvPicPr>
          <p:cNvPr id="6" name="Picture 5" descr="11 Vernacular Building Techniques That Are Disappearing – Architecture  BINUS University">
            <a:extLst>
              <a:ext uri="{FF2B5EF4-FFF2-40B4-BE49-F238E27FC236}">
                <a16:creationId xmlns:a16="http://schemas.microsoft.com/office/drawing/2014/main" id="{86C1B5A8-180E-9759-948B-D98D74C816A0}"/>
              </a:ext>
            </a:extLst>
          </p:cNvPr>
          <p:cNvPicPr>
            <a:picLocks noChangeAspect="1"/>
          </p:cNvPicPr>
          <p:nvPr/>
        </p:nvPicPr>
        <p:blipFill>
          <a:blip r:embed="rId3"/>
          <a:stretch>
            <a:fillRect/>
          </a:stretch>
        </p:blipFill>
        <p:spPr>
          <a:xfrm>
            <a:off x="6591992" y="339822"/>
            <a:ext cx="8046720" cy="3583687"/>
          </a:xfrm>
          <a:prstGeom prst="rect">
            <a:avLst/>
          </a:prstGeom>
        </p:spPr>
      </p:pic>
    </p:spTree>
    <p:extLst>
      <p:ext uri="{BB962C8B-B14F-4D97-AF65-F5344CB8AC3E}">
        <p14:creationId xmlns:p14="http://schemas.microsoft.com/office/powerpoint/2010/main" val="3911585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4" name="Text 2"/>
          <p:cNvSpPr/>
          <p:nvPr/>
        </p:nvSpPr>
        <p:spPr>
          <a:xfrm>
            <a:off x="-56814" y="75735"/>
            <a:ext cx="14644275" cy="1987261"/>
          </a:xfrm>
          <a:prstGeom prst="rect">
            <a:avLst/>
          </a:prstGeom>
          <a:noFill/>
          <a:ln/>
        </p:spPr>
        <p:txBody>
          <a:bodyPr wrap="square" lIns="91440" tIns="45720" rIns="91440" bIns="45720" rtlCol="0" anchor="t"/>
          <a:lstStyle/>
          <a:p>
            <a:pPr marL="0" indent="0" algn="ctr">
              <a:lnSpc>
                <a:spcPts val="5468"/>
              </a:lnSpc>
              <a:buNone/>
            </a:pPr>
            <a:r>
              <a:rPr lang="en-US" sz="4350">
                <a:solidFill>
                  <a:srgbClr val="EBCCBB"/>
                </a:solidFill>
                <a:latin typeface="Gelasio"/>
                <a:ea typeface="Gelasio" pitchFamily="34" charset="-122"/>
                <a:cs typeface="Gelasio" pitchFamily="34" charset="-120"/>
              </a:rPr>
              <a:t>Factors influencing vernacular architecture</a:t>
            </a:r>
            <a:endParaRPr lang="en-US" sz="4350">
              <a:latin typeface="Gelasio"/>
            </a:endParaRPr>
          </a:p>
        </p:txBody>
      </p:sp>
      <p:sp>
        <p:nvSpPr>
          <p:cNvPr id="5" name="Text 3"/>
          <p:cNvSpPr/>
          <p:nvPr/>
        </p:nvSpPr>
        <p:spPr>
          <a:xfrm>
            <a:off x="49205" y="1875570"/>
            <a:ext cx="14588132" cy="5249551"/>
          </a:xfrm>
          <a:prstGeom prst="rect">
            <a:avLst/>
          </a:prstGeom>
          <a:noFill/>
          <a:ln/>
        </p:spPr>
        <p:txBody>
          <a:bodyPr wrap="square" lIns="91440" tIns="45720" rIns="91440" bIns="45720" rtlCol="0" anchor="t"/>
          <a:lstStyle/>
          <a:p>
            <a:pPr>
              <a:lnSpc>
                <a:spcPts val="2799"/>
              </a:lnSpc>
              <a:buSzPct val="100000"/>
            </a:pPr>
            <a:r>
              <a:rPr lang="en-US" sz="2800">
                <a:solidFill>
                  <a:srgbClr val="C9C2C0"/>
                </a:solidFill>
                <a:latin typeface="Gelasio"/>
                <a:ea typeface="Gelasio"/>
                <a:cs typeface="Gelasio" pitchFamily="34" charset="-120"/>
              </a:rPr>
              <a:t>               We can summarize all the factors that have been derived from human behavior and the environment, as follows</a:t>
            </a:r>
            <a:endParaRPr lang="en-US">
              <a:ea typeface="Gelasio"/>
              <a:cs typeface="Calibri" panose="020F0502020204030204"/>
            </a:endParaRPr>
          </a:p>
          <a:p>
            <a:pPr marL="342900" indent="-342900">
              <a:lnSpc>
                <a:spcPts val="2799"/>
              </a:lnSpc>
              <a:buSzPct val="100000"/>
              <a:buFont typeface="Arial"/>
              <a:buChar char="•"/>
            </a:pPr>
            <a:endParaRPr lang="en-US" sz="2800">
              <a:solidFill>
                <a:srgbClr val="C9C2C0"/>
              </a:solidFill>
              <a:latin typeface="Gelasio"/>
              <a:ea typeface="Gelasio"/>
              <a:cs typeface="Calibri"/>
            </a:endParaRPr>
          </a:p>
          <a:p>
            <a:pPr marL="457200" indent="-457200">
              <a:lnSpc>
                <a:spcPct val="150000"/>
              </a:lnSpc>
              <a:buSzPct val="100000"/>
              <a:buFont typeface="Arial"/>
              <a:buChar char="•"/>
            </a:pPr>
            <a:r>
              <a:rPr lang="en-US" sz="2800">
                <a:solidFill>
                  <a:srgbClr val="C9C2C0"/>
                </a:solidFill>
                <a:ea typeface="Gelasio"/>
              </a:rPr>
              <a:t>Climatic and geological.</a:t>
            </a:r>
            <a:endParaRPr lang="en-US" sz="2800">
              <a:solidFill>
                <a:srgbClr val="C9C2C0"/>
              </a:solidFill>
              <a:ea typeface="Gelasio"/>
              <a:cs typeface="Calibri" panose="020F0502020204030204"/>
            </a:endParaRPr>
          </a:p>
          <a:p>
            <a:pPr marL="457200" indent="-457200">
              <a:lnSpc>
                <a:spcPct val="150000"/>
              </a:lnSpc>
              <a:buSzPct val="100000"/>
              <a:buFont typeface="Arial"/>
              <a:buChar char="•"/>
            </a:pPr>
            <a:r>
              <a:rPr lang="en-US" sz="2800">
                <a:solidFill>
                  <a:srgbClr val="C9C2C0"/>
                </a:solidFill>
                <a:ea typeface="Gelasio"/>
              </a:rPr>
              <a:t>Tangible resources or physical resources such as Local construction materials technology adopted.</a:t>
            </a:r>
            <a:endParaRPr lang="en-US" sz="2800">
              <a:solidFill>
                <a:srgbClr val="C9C2C0"/>
              </a:solidFill>
              <a:ea typeface="Gelasio"/>
              <a:cs typeface="Calibri" panose="020F0502020204030204"/>
            </a:endParaRPr>
          </a:p>
          <a:p>
            <a:pPr marL="457200" indent="-457200">
              <a:lnSpc>
                <a:spcPct val="150000"/>
              </a:lnSpc>
              <a:buSzPct val="100000"/>
              <a:buFont typeface="Arial"/>
              <a:buChar char="•"/>
            </a:pPr>
            <a:r>
              <a:rPr lang="en-US" sz="2800">
                <a:solidFill>
                  <a:srgbClr val="C9C2C0"/>
                </a:solidFill>
                <a:ea typeface="Gelasio"/>
              </a:rPr>
              <a:t> Intangible resources such as society and the culture</a:t>
            </a:r>
            <a:endParaRPr lang="en-US" sz="2800">
              <a:solidFill>
                <a:srgbClr val="C9C2C0"/>
              </a:solidFill>
              <a:ea typeface="Gelasio" pitchFamily="34" charset="-122"/>
              <a:cs typeface="Calibri" panose="020F0502020204030204"/>
            </a:endParaRPr>
          </a:p>
          <a:p>
            <a:pPr marL="457200" indent="-457200">
              <a:lnSpc>
                <a:spcPct val="150000"/>
              </a:lnSpc>
              <a:buSzPct val="100000"/>
              <a:buFont typeface="Arial"/>
              <a:buChar char="•"/>
            </a:pPr>
            <a:r>
              <a:rPr lang="en-US" sz="2800">
                <a:solidFill>
                  <a:srgbClr val="C9C2C0"/>
                </a:solidFill>
                <a:ea typeface="Gelasio"/>
              </a:rPr>
              <a:t>The localized and the way of life need</a:t>
            </a:r>
            <a:endParaRPr lang="en-US" sz="2800">
              <a:solidFill>
                <a:srgbClr val="C9C2C0"/>
              </a:solidFill>
              <a:ea typeface="Gelasio"/>
              <a:cs typeface="Calibri" panose="020F0502020204030204"/>
            </a:endParaRPr>
          </a:p>
          <a:p>
            <a:pPr marL="342900" indent="-342900">
              <a:lnSpc>
                <a:spcPct val="150000"/>
              </a:lnSpc>
              <a:buSzPct val="100000"/>
              <a:buFont typeface="Arial"/>
              <a:buChar char="•"/>
            </a:pPr>
            <a:endParaRPr lang="en-US" sz="2800">
              <a:solidFill>
                <a:srgbClr val="C9C2C0"/>
              </a:solidFill>
              <a:ea typeface="Gelasio" pitchFamily="34" charset="-122"/>
              <a:cs typeface="Calibri" panose="020F0502020204030204"/>
            </a:endParaRPr>
          </a:p>
          <a:p>
            <a:pPr marL="342900" indent="-342900">
              <a:lnSpc>
                <a:spcPts val="2799"/>
              </a:lnSpc>
              <a:buSzPct val="100000"/>
              <a:buFont typeface="Arial"/>
              <a:buChar char="•"/>
            </a:pPr>
            <a:endParaRPr lang="en-US">
              <a:solidFill>
                <a:srgbClr val="C9C2C0"/>
              </a:solidFill>
              <a:latin typeface="Arial"/>
              <a:cs typeface="Arial"/>
            </a:endParaRPr>
          </a:p>
          <a:p>
            <a:pPr marL="342900" indent="-342900">
              <a:lnSpc>
                <a:spcPts val="2799"/>
              </a:lnSpc>
              <a:buSzPct val="100000"/>
              <a:buFont typeface="Arial"/>
              <a:buChar char="•"/>
            </a:pPr>
            <a:endParaRPr lang="en-US">
              <a:solidFill>
                <a:srgbClr val="C9C2C0"/>
              </a:solidFill>
              <a:latin typeface="Arial"/>
              <a:cs typeface="Arial"/>
            </a:endParaRPr>
          </a:p>
          <a:p>
            <a:pPr marL="342900" indent="-342900">
              <a:lnSpc>
                <a:spcPts val="2799"/>
              </a:lnSpc>
              <a:buSzPct val="100000"/>
              <a:buFont typeface="Arial"/>
              <a:buChar char="•"/>
            </a:pPr>
            <a:endParaRPr lang="en-US" sz="2800">
              <a:solidFill>
                <a:srgbClr val="C9C2C0"/>
              </a:solidFill>
              <a:latin typeface="Gelasio"/>
              <a:ea typeface="Gelasio"/>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4" name="Text 2"/>
          <p:cNvSpPr/>
          <p:nvPr/>
        </p:nvSpPr>
        <p:spPr>
          <a:xfrm>
            <a:off x="-56814" y="267858"/>
            <a:ext cx="14639404" cy="694373"/>
          </a:xfrm>
          <a:prstGeom prst="rect">
            <a:avLst/>
          </a:prstGeom>
          <a:noFill/>
          <a:ln/>
        </p:spPr>
        <p:txBody>
          <a:bodyPr wrap="none" lIns="91440" tIns="45720" rIns="91440" bIns="45720" rtlCol="0" anchor="t"/>
          <a:lstStyle/>
          <a:p>
            <a:pPr algn="ctr">
              <a:lnSpc>
                <a:spcPts val="5468"/>
              </a:lnSpc>
            </a:pPr>
            <a:r>
              <a:rPr lang="en-US" sz="4350">
                <a:solidFill>
                  <a:srgbClr val="EBCCBB"/>
                </a:solidFill>
                <a:latin typeface="Gelasio"/>
                <a:ea typeface="Gelasio"/>
              </a:rPr>
              <a:t>Homework For Next week </a:t>
            </a:r>
            <a:endParaRPr lang="en-US"/>
          </a:p>
        </p:txBody>
      </p:sp>
      <p:sp>
        <p:nvSpPr>
          <p:cNvPr id="10" name="Text 8"/>
          <p:cNvSpPr/>
          <p:nvPr/>
        </p:nvSpPr>
        <p:spPr>
          <a:xfrm>
            <a:off x="152400" y="1880798"/>
            <a:ext cx="14418435" cy="654660"/>
          </a:xfrm>
          <a:prstGeom prst="rect">
            <a:avLst/>
          </a:prstGeom>
          <a:noFill/>
          <a:ln/>
        </p:spPr>
        <p:txBody>
          <a:bodyPr wrap="none" lIns="91440" tIns="45720" rIns="91440" bIns="45720" rtlCol="0" anchor="t"/>
          <a:lstStyle/>
          <a:p>
            <a:pPr algn="ctr">
              <a:lnSpc>
                <a:spcPct val="150000"/>
              </a:lnSpc>
            </a:pPr>
            <a:r>
              <a:rPr lang="en-US" sz="2800" b="1">
                <a:solidFill>
                  <a:schemeClr val="bg1"/>
                </a:solidFill>
                <a:latin typeface="Gelasio"/>
                <a:ea typeface="Gelasio"/>
              </a:rPr>
              <a:t>Every group Should prepare presentation about the topic  the have </a:t>
            </a:r>
            <a:endParaRPr lang="en-US">
              <a:solidFill>
                <a:schemeClr val="bg1"/>
              </a:solidFill>
            </a:endParaRPr>
          </a:p>
        </p:txBody>
      </p:sp>
    </p:spTree>
    <p:extLst>
      <p:ext uri="{BB962C8B-B14F-4D97-AF65-F5344CB8AC3E}">
        <p14:creationId xmlns:p14="http://schemas.microsoft.com/office/powerpoint/2010/main" val="116048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4" name="Text 2"/>
          <p:cNvSpPr/>
          <p:nvPr/>
        </p:nvSpPr>
        <p:spPr>
          <a:xfrm>
            <a:off x="2037993" y="2132052"/>
            <a:ext cx="11399802" cy="1388745"/>
          </a:xfrm>
          <a:prstGeom prst="rect">
            <a:avLst/>
          </a:prstGeom>
          <a:noFill/>
          <a:ln/>
        </p:spPr>
        <p:txBody>
          <a:bodyPr wrap="square" lIns="91440" tIns="45720" rIns="91440" bIns="45720" rtlCol="0" anchor="t"/>
          <a:lstStyle/>
          <a:p>
            <a:pPr marL="0" indent="0">
              <a:lnSpc>
                <a:spcPts val="5468"/>
              </a:lnSpc>
              <a:buNone/>
            </a:pPr>
            <a:r>
              <a:rPr lang="en-US" sz="4350">
                <a:solidFill>
                  <a:srgbClr val="EBCCBB"/>
                </a:solidFill>
                <a:latin typeface="Gelasio"/>
                <a:ea typeface="Gelasio"/>
                <a:cs typeface="Gelasio" pitchFamily="34" charset="-120"/>
              </a:rPr>
              <a:t>Lecture 1: Introduction to Vernacular Architecture</a:t>
            </a:r>
            <a:endParaRPr lang="en-US" sz="4374">
              <a:latin typeface="Gelasio"/>
            </a:endParaRPr>
          </a:p>
        </p:txBody>
      </p:sp>
      <p:sp>
        <p:nvSpPr>
          <p:cNvPr id="5" name="Text 3"/>
          <p:cNvSpPr/>
          <p:nvPr/>
        </p:nvSpPr>
        <p:spPr>
          <a:xfrm>
            <a:off x="2393394" y="3965138"/>
            <a:ext cx="10199013" cy="355402"/>
          </a:xfrm>
          <a:prstGeom prst="rect">
            <a:avLst/>
          </a:prstGeom>
          <a:noFill/>
          <a:ln/>
        </p:spPr>
        <p:txBody>
          <a:bodyPr wrap="none" rtlCol="0" anchor="t"/>
          <a:lstStyle/>
          <a:p>
            <a:pPr marL="342900" indent="-342900" algn="l">
              <a:lnSpc>
                <a:spcPts val="2799"/>
              </a:lnSpc>
              <a:buSzPct val="100000"/>
              <a:buChar char="•"/>
            </a:pPr>
            <a:r>
              <a:rPr lang="en-US" sz="2800" b="1">
                <a:solidFill>
                  <a:srgbClr val="C9C2C0"/>
                </a:solidFill>
                <a:latin typeface="Gelasio" pitchFamily="34" charset="0"/>
                <a:ea typeface="Gelasio" pitchFamily="34" charset="-122"/>
                <a:cs typeface="Gelasio" pitchFamily="34" charset="-120"/>
              </a:rPr>
              <a:t>The word Vernacular : Derivations and Definitions</a:t>
            </a:r>
            <a:endParaRPr lang="en-US" sz="2800"/>
          </a:p>
        </p:txBody>
      </p:sp>
      <p:sp>
        <p:nvSpPr>
          <p:cNvPr id="6" name="Text 4"/>
          <p:cNvSpPr/>
          <p:nvPr/>
        </p:nvSpPr>
        <p:spPr>
          <a:xfrm>
            <a:off x="2393394" y="4409361"/>
            <a:ext cx="10199013" cy="355402"/>
          </a:xfrm>
          <a:prstGeom prst="rect">
            <a:avLst/>
          </a:prstGeom>
          <a:noFill/>
          <a:ln/>
        </p:spPr>
        <p:txBody>
          <a:bodyPr wrap="none" rtlCol="0" anchor="t"/>
          <a:lstStyle/>
          <a:p>
            <a:pPr marL="342900" indent="-342900" algn="l">
              <a:lnSpc>
                <a:spcPts val="2799"/>
              </a:lnSpc>
              <a:buSzPct val="100000"/>
              <a:buChar char="•"/>
            </a:pPr>
            <a:r>
              <a:rPr lang="en-US" sz="2800" b="1">
                <a:solidFill>
                  <a:srgbClr val="C9C2C0"/>
                </a:solidFill>
                <a:latin typeface="Gelasio" pitchFamily="34" charset="0"/>
                <a:ea typeface="Gelasio" pitchFamily="34" charset="-122"/>
                <a:cs typeface="Gelasio" pitchFamily="34" charset="-120"/>
              </a:rPr>
              <a:t>The contrast: Vernacular and the Architect</a:t>
            </a:r>
            <a:endParaRPr lang="en-US" sz="2800"/>
          </a:p>
        </p:txBody>
      </p:sp>
      <p:sp>
        <p:nvSpPr>
          <p:cNvPr id="7" name="Text 5"/>
          <p:cNvSpPr/>
          <p:nvPr/>
        </p:nvSpPr>
        <p:spPr>
          <a:xfrm>
            <a:off x="2393394" y="4853583"/>
            <a:ext cx="10199013" cy="355402"/>
          </a:xfrm>
          <a:prstGeom prst="rect">
            <a:avLst/>
          </a:prstGeom>
          <a:noFill/>
          <a:ln/>
        </p:spPr>
        <p:txBody>
          <a:bodyPr wrap="none" rtlCol="0" anchor="t"/>
          <a:lstStyle/>
          <a:p>
            <a:pPr marL="342900" indent="-342900" algn="l">
              <a:lnSpc>
                <a:spcPts val="2799"/>
              </a:lnSpc>
              <a:buSzPct val="100000"/>
              <a:buChar char="•"/>
            </a:pPr>
            <a:r>
              <a:rPr lang="en-US" sz="2800" b="1">
                <a:solidFill>
                  <a:srgbClr val="C9C2C0"/>
                </a:solidFill>
                <a:latin typeface="Gelasio" pitchFamily="34" charset="0"/>
                <a:ea typeface="Gelasio" pitchFamily="34" charset="-122"/>
                <a:cs typeface="Gelasio" pitchFamily="34" charset="-120"/>
              </a:rPr>
              <a:t>Benefits of vernacular architecture</a:t>
            </a:r>
            <a:endParaRPr lang="en-US" sz="2800"/>
          </a:p>
        </p:txBody>
      </p:sp>
      <p:sp>
        <p:nvSpPr>
          <p:cNvPr id="8" name="Text 6"/>
          <p:cNvSpPr/>
          <p:nvPr/>
        </p:nvSpPr>
        <p:spPr>
          <a:xfrm>
            <a:off x="2393394" y="5297805"/>
            <a:ext cx="10199013" cy="355402"/>
          </a:xfrm>
          <a:prstGeom prst="rect">
            <a:avLst/>
          </a:prstGeom>
          <a:noFill/>
          <a:ln/>
        </p:spPr>
        <p:txBody>
          <a:bodyPr wrap="none" rtlCol="0" anchor="t"/>
          <a:lstStyle/>
          <a:p>
            <a:pPr marL="342900" indent="-342900" algn="l">
              <a:lnSpc>
                <a:spcPts val="2799"/>
              </a:lnSpc>
              <a:buSzPct val="100000"/>
              <a:buChar char="•"/>
            </a:pPr>
            <a:r>
              <a:rPr lang="en-US" sz="2800" b="1">
                <a:solidFill>
                  <a:srgbClr val="C9C2C0"/>
                </a:solidFill>
                <a:latin typeface="Gelasio" pitchFamily="34" charset="0"/>
                <a:ea typeface="Gelasio" pitchFamily="34" charset="-122"/>
                <a:cs typeface="Gelasio" pitchFamily="34" charset="-120"/>
              </a:rPr>
              <a:t>Factors influencing vernacular architecture</a:t>
            </a:r>
            <a:endParaRPr lang="en-US" sz="2800"/>
          </a:p>
        </p:txBody>
      </p:sp>
      <p:sp>
        <p:nvSpPr>
          <p:cNvPr id="9" name="Text 7"/>
          <p:cNvSpPr/>
          <p:nvPr/>
        </p:nvSpPr>
        <p:spPr>
          <a:xfrm>
            <a:off x="2393394" y="5742027"/>
            <a:ext cx="10199013" cy="355402"/>
          </a:xfrm>
          <a:prstGeom prst="rect">
            <a:avLst/>
          </a:prstGeom>
          <a:noFill/>
          <a:ln/>
        </p:spPr>
        <p:txBody>
          <a:bodyPr wrap="none" lIns="91440" tIns="45720" rIns="91440" bIns="45720" rtlCol="0" anchor="t"/>
          <a:lstStyle/>
          <a:p>
            <a:pPr marL="342900" indent="-342900" algn="l">
              <a:lnSpc>
                <a:spcPts val="2799"/>
              </a:lnSpc>
              <a:buSzPct val="100000"/>
              <a:buChar char="•"/>
            </a:pPr>
            <a:r>
              <a:rPr lang="en-US" sz="2800" b="1">
                <a:solidFill>
                  <a:srgbClr val="C9C2C0"/>
                </a:solidFill>
                <a:latin typeface="Gelasio" pitchFamily="34" charset="0"/>
                <a:ea typeface="Gelasio" pitchFamily="34" charset="-122"/>
              </a:rPr>
              <a:t>Summary (homework)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4" name="Text 2"/>
          <p:cNvSpPr/>
          <p:nvPr/>
        </p:nvSpPr>
        <p:spPr>
          <a:xfrm>
            <a:off x="2037993" y="111685"/>
            <a:ext cx="11122899" cy="694373"/>
          </a:xfrm>
          <a:prstGeom prst="rect">
            <a:avLst/>
          </a:prstGeom>
          <a:noFill/>
          <a:ln/>
        </p:spPr>
        <p:txBody>
          <a:bodyPr wrap="none" lIns="91440" tIns="45720" rIns="91440" bIns="45720" rtlCol="0" anchor="t"/>
          <a:lstStyle/>
          <a:p>
            <a:pPr marL="0" indent="0" algn="ctr">
              <a:lnSpc>
                <a:spcPts val="5468"/>
              </a:lnSpc>
              <a:buNone/>
            </a:pPr>
            <a:r>
              <a:rPr lang="en-US" sz="4374">
                <a:solidFill>
                  <a:srgbClr val="EBCCBB"/>
                </a:solidFill>
                <a:latin typeface="Gelasio" pitchFamily="34" charset="0"/>
                <a:ea typeface="Gelasio" pitchFamily="34" charset="-122"/>
                <a:cs typeface="Gelasio" pitchFamily="34" charset="-120"/>
              </a:rPr>
              <a:t>The word : vernacular</a:t>
            </a:r>
            <a:endParaRPr lang="en-US" sz="4374"/>
          </a:p>
        </p:txBody>
      </p:sp>
      <p:sp>
        <p:nvSpPr>
          <p:cNvPr id="5" name="Text 3"/>
          <p:cNvSpPr/>
          <p:nvPr/>
        </p:nvSpPr>
        <p:spPr>
          <a:xfrm>
            <a:off x="1434144" y="1043365"/>
            <a:ext cx="10554414" cy="355402"/>
          </a:xfrm>
          <a:prstGeom prst="rect">
            <a:avLst/>
          </a:prstGeom>
          <a:noFill/>
          <a:ln/>
        </p:spPr>
        <p:txBody>
          <a:bodyPr wrap="none" lIns="91440" tIns="45720" rIns="91440" bIns="45720" rtlCol="0" anchor="t"/>
          <a:lstStyle/>
          <a:p>
            <a:pPr marL="0" indent="0">
              <a:lnSpc>
                <a:spcPts val="2799"/>
              </a:lnSpc>
              <a:buNone/>
            </a:pPr>
            <a:r>
              <a:rPr lang="en-US" sz="3200">
                <a:solidFill>
                  <a:srgbClr val="C9C2C0"/>
                </a:solidFill>
                <a:latin typeface="Gelasio"/>
                <a:ea typeface="Gelasio"/>
                <a:cs typeface="Gelasio" pitchFamily="34" charset="-120"/>
              </a:rPr>
              <a:t>Etymology of Vernacular</a:t>
            </a:r>
            <a:endParaRPr lang="en-US" sz="3200">
              <a:latin typeface="Gelasio"/>
              <a:ea typeface="Gelasio"/>
              <a:cs typeface="Calibri"/>
            </a:endParaRPr>
          </a:p>
        </p:txBody>
      </p:sp>
      <p:sp>
        <p:nvSpPr>
          <p:cNvPr id="6" name="Text 4"/>
          <p:cNvSpPr/>
          <p:nvPr/>
        </p:nvSpPr>
        <p:spPr>
          <a:xfrm>
            <a:off x="1365134" y="1165599"/>
            <a:ext cx="12279694" cy="5724469"/>
          </a:xfrm>
          <a:prstGeom prst="rect">
            <a:avLst/>
          </a:prstGeom>
          <a:noFill/>
          <a:ln/>
        </p:spPr>
        <p:txBody>
          <a:bodyPr wrap="square" lIns="91440" tIns="45720" rIns="91440" bIns="45720" rtlCol="0" anchor="t"/>
          <a:lstStyle/>
          <a:p>
            <a:pPr marL="0" indent="0" algn="just">
              <a:lnSpc>
                <a:spcPts val="2799"/>
              </a:lnSpc>
              <a:buNone/>
            </a:pPr>
            <a:endParaRPr lang="en-US" sz="2800">
              <a:solidFill>
                <a:srgbClr val="C9C2C0"/>
              </a:solidFill>
              <a:latin typeface="Gelasio"/>
              <a:ea typeface="Gelasio"/>
              <a:cs typeface="Gelasio" pitchFamily="34" charset="-120"/>
            </a:endParaRPr>
          </a:p>
          <a:p>
            <a:pPr algn="just">
              <a:lnSpc>
                <a:spcPts val="2799"/>
              </a:lnSpc>
            </a:pPr>
            <a:endParaRPr lang="en-US" sz="2800">
              <a:solidFill>
                <a:srgbClr val="C9C2C0"/>
              </a:solidFill>
              <a:latin typeface="Gelasio"/>
              <a:ea typeface="Gelasio"/>
              <a:cs typeface="Calibri"/>
            </a:endParaRPr>
          </a:p>
          <a:p>
            <a:pPr algn="just"/>
            <a:r>
              <a:rPr lang="en-US" sz="2800">
                <a:solidFill>
                  <a:srgbClr val="C9C2C0"/>
                </a:solidFill>
                <a:latin typeface="Gelasio"/>
              </a:rPr>
              <a:t>The term "vernacular" originates from the Latin word "</a:t>
            </a:r>
            <a:r>
              <a:rPr lang="en-US" sz="2800" err="1">
                <a:solidFill>
                  <a:srgbClr val="C9C2C0"/>
                </a:solidFill>
                <a:latin typeface="Gelasio"/>
                <a:ea typeface="Gelasio"/>
              </a:rPr>
              <a:t>vernaculus</a:t>
            </a:r>
            <a:r>
              <a:rPr lang="en-US" sz="2800">
                <a:solidFill>
                  <a:srgbClr val="C9C2C0"/>
                </a:solidFill>
                <a:latin typeface="Gelasio"/>
                <a:ea typeface="Gelasio"/>
              </a:rPr>
              <a:t>," meaning "domestic" or "native," initially used in ancient Rome to describe things related to the home or homeland. Its meaning evolved over time.</a:t>
            </a:r>
          </a:p>
          <a:p>
            <a:pPr algn="just"/>
            <a:endParaRPr lang="en-US" sz="2800">
              <a:solidFill>
                <a:schemeClr val="bg1"/>
              </a:solidFill>
              <a:latin typeface="Gelasio" pitchFamily="34" charset="0"/>
              <a:ea typeface="Gelasio"/>
            </a:endParaRPr>
          </a:p>
          <a:p>
            <a:pPr algn="just"/>
            <a:r>
              <a:rPr lang="en-US" sz="2800" b="1">
                <a:solidFill>
                  <a:schemeClr val="bg1"/>
                </a:solidFill>
                <a:latin typeface="Gelasio"/>
                <a:ea typeface="Gelasio"/>
              </a:rPr>
              <a:t>In language</a:t>
            </a:r>
            <a:r>
              <a:rPr lang="en-US" sz="2800" b="1">
                <a:solidFill>
                  <a:srgbClr val="C9C2C0"/>
                </a:solidFill>
                <a:latin typeface="Gelasio"/>
                <a:ea typeface="Gelasio"/>
              </a:rPr>
              <a:t>,</a:t>
            </a:r>
            <a:r>
              <a:rPr lang="en-US" sz="2800">
                <a:solidFill>
                  <a:srgbClr val="C9C2C0"/>
                </a:solidFill>
                <a:latin typeface="Gelasio"/>
                <a:ea typeface="Gelasio"/>
              </a:rPr>
              <a:t> it refers to the everyday speech of ordinary people, distinct from formal or classical language.</a:t>
            </a:r>
          </a:p>
          <a:p>
            <a:pPr algn="just"/>
            <a:r>
              <a:rPr lang="en-US" sz="2800" b="1">
                <a:solidFill>
                  <a:schemeClr val="bg1"/>
                </a:solidFill>
                <a:latin typeface="Gelasio"/>
                <a:ea typeface="Gelasio"/>
              </a:rPr>
              <a:t>In architecture,</a:t>
            </a:r>
            <a:r>
              <a:rPr lang="en-US" sz="2800">
                <a:solidFill>
                  <a:srgbClr val="C9C2C0"/>
                </a:solidFill>
                <a:latin typeface="Gelasio"/>
                <a:ea typeface="Gelasio"/>
              </a:rPr>
              <a:t> it denotes traditional building styles and techniques specific to a region or community. </a:t>
            </a:r>
          </a:p>
          <a:p>
            <a:pPr algn="just"/>
            <a:endParaRPr lang="en-US" sz="2800">
              <a:solidFill>
                <a:srgbClr val="C9C2C0"/>
              </a:solidFill>
              <a:latin typeface="Gelasio" pitchFamily="34" charset="0"/>
              <a:ea typeface="Gelasio"/>
            </a:endParaRPr>
          </a:p>
          <a:p>
            <a:pPr algn="just"/>
            <a:endParaRPr lang="en-US" sz="2800">
              <a:solidFill>
                <a:srgbClr val="C9C2C0"/>
              </a:solidFill>
              <a:latin typeface="Gelasio" pitchFamily="34" charset="0"/>
              <a:ea typeface="Gelasio"/>
            </a:endParaRPr>
          </a:p>
          <a:p>
            <a:pPr algn="just">
              <a:lnSpc>
                <a:spcPts val="2799"/>
              </a:lnSpc>
            </a:pPr>
            <a:r>
              <a:rPr lang="en-US" sz="2800">
                <a:solidFill>
                  <a:srgbClr val="C9C2C0"/>
                </a:solidFill>
                <a:latin typeface="Gelasio"/>
                <a:ea typeface="Gelasio"/>
              </a:rPr>
              <a:t>Therefore, "vernacular" comes from Latin and has special meanings in both language and architecture.</a:t>
            </a:r>
          </a:p>
          <a:p>
            <a:pPr algn="just">
              <a:lnSpc>
                <a:spcPts val="2799"/>
              </a:lnSpc>
            </a:pPr>
            <a:endParaRPr lang="en-US" sz="2800">
              <a:solidFill>
                <a:srgbClr val="C9C2C0"/>
              </a:solidFill>
              <a:latin typeface="Gelasio" pitchFamily="34" charset="0"/>
              <a:ea typeface="Gelasio"/>
            </a:endParaRPr>
          </a:p>
          <a:p>
            <a:pPr algn="just">
              <a:lnSpc>
                <a:spcPts val="2799"/>
              </a:lnSpc>
            </a:pPr>
            <a:endParaRPr lang="en-US" sz="2800">
              <a:solidFill>
                <a:srgbClr val="C9C2C0"/>
              </a:solidFill>
              <a:latin typeface="Gelasio"/>
              <a:ea typeface="Gelasio"/>
              <a:cs typeface="Calibri"/>
            </a:endParaRPr>
          </a:p>
          <a:p>
            <a:pPr algn="just">
              <a:lnSpc>
                <a:spcPts val="2799"/>
              </a:lnSpc>
            </a:pPr>
            <a:endParaRPr lang="en-US" sz="2800">
              <a:solidFill>
                <a:srgbClr val="C9C2C0"/>
              </a:solidFill>
              <a:latin typeface="Gelasio"/>
              <a:ea typeface="Gelasio"/>
              <a:cs typeface="Calibri"/>
            </a:endParaRPr>
          </a:p>
          <a:p>
            <a:pPr algn="just">
              <a:lnSpc>
                <a:spcPts val="2799"/>
              </a:lnSpc>
            </a:pPr>
            <a:endParaRPr lang="en-US" sz="2800">
              <a:solidFill>
                <a:srgbClr val="C9C2C0"/>
              </a:solidFill>
              <a:latin typeface="Gelasio"/>
              <a:ea typeface="Gelasio"/>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574407" y="785930"/>
            <a:ext cx="8564528" cy="1388745"/>
          </a:xfrm>
          <a:prstGeom prst="rect">
            <a:avLst/>
          </a:prstGeom>
          <a:noFill/>
          <a:ln/>
        </p:spPr>
        <p:txBody>
          <a:bodyPr wrap="square" lIns="91440" tIns="45720" rIns="91440" bIns="45720" rtlCol="0" anchor="t"/>
          <a:lstStyle/>
          <a:p>
            <a:pPr marL="0" indent="0">
              <a:lnSpc>
                <a:spcPts val="5468"/>
              </a:lnSpc>
              <a:buNone/>
            </a:pPr>
            <a:r>
              <a:rPr lang="en-US" sz="4350">
                <a:solidFill>
                  <a:srgbClr val="EBCCBB"/>
                </a:solidFill>
                <a:latin typeface="Gelasio" pitchFamily="34" charset="0"/>
                <a:ea typeface="Gelasio"/>
                <a:cs typeface="Gelasio" pitchFamily="34" charset="-120"/>
              </a:rPr>
              <a:t>The word : Vernacular</a:t>
            </a:r>
            <a:r>
              <a:rPr lang="en-US" sz="4350">
                <a:solidFill>
                  <a:srgbClr val="EBCCBB"/>
                </a:solidFill>
                <a:latin typeface="Gelasio"/>
                <a:ea typeface="Gelasio"/>
                <a:cs typeface="Gelasio" pitchFamily="34" charset="-120"/>
              </a:rPr>
              <a:t> Architecture</a:t>
            </a:r>
            <a:endParaRPr lang="en-US" sz="4350">
              <a:latin typeface="Gelasio"/>
            </a:endParaRPr>
          </a:p>
        </p:txBody>
      </p:sp>
      <p:sp>
        <p:nvSpPr>
          <p:cNvPr id="6" name="Text 3"/>
          <p:cNvSpPr/>
          <p:nvPr/>
        </p:nvSpPr>
        <p:spPr>
          <a:xfrm>
            <a:off x="833199" y="1886829"/>
            <a:ext cx="7477601" cy="1124871"/>
          </a:xfrm>
          <a:prstGeom prst="rect">
            <a:avLst/>
          </a:prstGeom>
          <a:noFill/>
          <a:ln/>
        </p:spPr>
        <p:txBody>
          <a:bodyPr wrap="square" lIns="91440" tIns="45720" rIns="91440" bIns="45720" rtlCol="0" anchor="t"/>
          <a:lstStyle/>
          <a:p>
            <a:pPr algn="just"/>
            <a:r>
              <a:rPr lang="en-US" sz="2800">
                <a:solidFill>
                  <a:srgbClr val="C9C2C0"/>
                </a:solidFill>
                <a:latin typeface="Gelasio"/>
                <a:ea typeface="Gelasio"/>
                <a:cs typeface="Gelasio" pitchFamily="34" charset="-120"/>
              </a:rPr>
              <a:t>The terms vernacular, folk, traditional, common, ordinary, popular, and indigenous (</a:t>
            </a:r>
            <a:r>
              <a:rPr lang="en-US" sz="2800" err="1">
                <a:solidFill>
                  <a:srgbClr val="C9C2C0"/>
                </a:solidFill>
                <a:latin typeface="Gelasio"/>
                <a:ea typeface="Gelasio"/>
                <a:cs typeface="Gelasio" pitchFamily="34" charset="-120"/>
              </a:rPr>
              <a:t>Orginal</a:t>
            </a:r>
            <a:r>
              <a:rPr lang="en-US" sz="2800">
                <a:solidFill>
                  <a:srgbClr val="C9C2C0"/>
                </a:solidFill>
                <a:latin typeface="Gelasio"/>
                <a:ea typeface="Gelasio"/>
                <a:cs typeface="Gelasio" pitchFamily="34" charset="-120"/>
              </a:rPr>
              <a:t>)</a:t>
            </a:r>
            <a:r>
              <a:rPr lang="en-US" sz="2800">
                <a:solidFill>
                  <a:srgbClr val="C9C2C0"/>
                </a:solidFill>
                <a:latin typeface="Gelasio" pitchFamily="34" charset="0"/>
                <a:ea typeface="Gelasio"/>
                <a:cs typeface="Gelasio" pitchFamily="34" charset="-120"/>
              </a:rPr>
              <a:t> architecture are used interchangeably.</a:t>
            </a:r>
            <a:endParaRPr lang="en-US" sz="2800">
              <a:ea typeface="Gelasio"/>
              <a:cs typeface="Calibri" panose="020F0502020204030204"/>
            </a:endParaRPr>
          </a:p>
        </p:txBody>
      </p:sp>
      <p:sp>
        <p:nvSpPr>
          <p:cNvPr id="7" name="Text 4"/>
          <p:cNvSpPr/>
          <p:nvPr/>
        </p:nvSpPr>
        <p:spPr>
          <a:xfrm>
            <a:off x="833199" y="3675679"/>
            <a:ext cx="7477601" cy="3767990"/>
          </a:xfrm>
          <a:prstGeom prst="rect">
            <a:avLst/>
          </a:prstGeom>
          <a:noFill/>
          <a:ln/>
        </p:spPr>
        <p:txBody>
          <a:bodyPr wrap="square" lIns="91440" tIns="45720" rIns="91440" bIns="45720" rtlCol="0" anchor="t"/>
          <a:lstStyle/>
          <a:p>
            <a:pPr algn="just"/>
            <a:r>
              <a:rPr lang="en-US" sz="2800">
                <a:solidFill>
                  <a:srgbClr val="C9C2C0"/>
                </a:solidFill>
                <a:ea typeface="Gelasio"/>
              </a:rPr>
              <a:t>"Vernacular architecture refers to the type of architecture that is indigenous to a specific time or place, not imported or copied from elsewhere." </a:t>
            </a:r>
          </a:p>
          <a:p>
            <a:pPr algn="just"/>
            <a:endParaRPr lang="en-US" sz="2800">
              <a:solidFill>
                <a:srgbClr val="C9C2C0"/>
              </a:solidFill>
              <a:ea typeface="Gelasio"/>
            </a:endParaRPr>
          </a:p>
          <a:p>
            <a:pPr algn="just"/>
            <a:endParaRPr lang="en-US" sz="2800">
              <a:solidFill>
                <a:srgbClr val="C9C2C0"/>
              </a:solidFill>
              <a:latin typeface="Gelasio"/>
              <a:ea typeface="Gelasio"/>
              <a:cs typeface="Gelasio" pitchFamily="34" charset="-120"/>
            </a:endParaRPr>
          </a:p>
          <a:p>
            <a:pPr marL="0" indent="0" algn="just">
              <a:buNone/>
            </a:pPr>
            <a:r>
              <a:rPr lang="en-US" sz="2800">
                <a:solidFill>
                  <a:srgbClr val="C9C2C0"/>
                </a:solidFill>
                <a:latin typeface="Gelasio"/>
                <a:ea typeface="Gelasio"/>
                <a:cs typeface="Gelasio" pitchFamily="34" charset="-120"/>
              </a:rPr>
              <a:t>It is architecture that is passed down from person to person, generation to generation, particularly orally.</a:t>
            </a:r>
            <a:endParaRPr lang="en-US" sz="2800">
              <a:latin typeface="Gelasio"/>
              <a:ea typeface="Gelasio"/>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4" name="Text 2"/>
          <p:cNvSpPr/>
          <p:nvPr/>
        </p:nvSpPr>
        <p:spPr>
          <a:xfrm>
            <a:off x="1209858" y="969205"/>
            <a:ext cx="12538488" cy="1388745"/>
          </a:xfrm>
          <a:prstGeom prst="rect">
            <a:avLst/>
          </a:prstGeom>
          <a:noFill/>
          <a:ln/>
        </p:spPr>
        <p:txBody>
          <a:bodyPr wrap="square" rtlCol="0" anchor="t"/>
          <a:lstStyle/>
          <a:p>
            <a:pPr marL="0" indent="0">
              <a:lnSpc>
                <a:spcPts val="5468"/>
              </a:lnSpc>
              <a:buNone/>
            </a:pPr>
            <a:r>
              <a:rPr lang="en-US" sz="4374">
                <a:solidFill>
                  <a:srgbClr val="EBCCBB"/>
                </a:solidFill>
                <a:latin typeface="Gelasio" pitchFamily="34" charset="0"/>
                <a:ea typeface="Gelasio" pitchFamily="34" charset="-122"/>
                <a:cs typeface="Gelasio" pitchFamily="34" charset="-120"/>
              </a:rPr>
              <a:t>Norman Foster's Definition of Vernacular Architecture</a:t>
            </a:r>
            <a:endParaRPr lang="en-US" sz="4374"/>
          </a:p>
        </p:txBody>
      </p:sp>
      <p:sp>
        <p:nvSpPr>
          <p:cNvPr id="5" name="Text 3"/>
          <p:cNvSpPr/>
          <p:nvPr/>
        </p:nvSpPr>
        <p:spPr>
          <a:xfrm>
            <a:off x="1209856" y="2957566"/>
            <a:ext cx="12158927" cy="2974360"/>
          </a:xfrm>
          <a:prstGeom prst="rect">
            <a:avLst/>
          </a:prstGeom>
          <a:noFill/>
          <a:ln/>
        </p:spPr>
        <p:txBody>
          <a:bodyPr wrap="square" lIns="91440" tIns="45720" rIns="91440" bIns="45720" rtlCol="0" anchor="t"/>
          <a:lstStyle/>
          <a:p>
            <a:pPr algn="just">
              <a:lnSpc>
                <a:spcPct val="150000"/>
              </a:lnSpc>
            </a:pPr>
            <a:r>
              <a:rPr lang="en-US" sz="2800" b="1">
                <a:solidFill>
                  <a:schemeClr val="bg1"/>
                </a:solidFill>
                <a:latin typeface="Gelasio"/>
                <a:ea typeface="Gelasio"/>
                <a:cs typeface="Gelasio" pitchFamily="34" charset="-120"/>
              </a:rPr>
              <a:t>Norman Foster  definition of vernacular architecture:</a:t>
            </a:r>
            <a:endParaRPr lang="en-US" sz="2800" b="1">
              <a:solidFill>
                <a:schemeClr val="bg1"/>
              </a:solidFill>
              <a:latin typeface="Calibri"/>
              <a:ea typeface="Gelasio"/>
              <a:cs typeface="Calibri"/>
            </a:endParaRPr>
          </a:p>
          <a:p>
            <a:pPr algn="just">
              <a:lnSpc>
                <a:spcPct val="150000"/>
              </a:lnSpc>
            </a:pPr>
            <a:r>
              <a:rPr lang="en-US" sz="2800">
                <a:solidFill>
                  <a:srgbClr val="C9C2C0"/>
                </a:solidFill>
                <a:latin typeface="Gelasio"/>
                <a:ea typeface="Gelasio"/>
                <a:cs typeface="Gelasio" pitchFamily="34" charset="-120"/>
              </a:rPr>
              <a:t> “Vernacular architecture is an architectural style that is designed based on local needs, availability of construction materials and reflecting local traditions, vernacular architecture did not use formally schooled architects, but depend on the design skills and tradition of local builders”</a:t>
            </a:r>
            <a:endParaRPr lang="en-US" sz="2800">
              <a:latin typeface="Gelasio"/>
              <a:ea typeface="Gelasio"/>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5594981" y="198682"/>
            <a:ext cx="8699739" cy="1522508"/>
          </a:xfrm>
          <a:prstGeom prst="rect">
            <a:avLst/>
          </a:prstGeom>
          <a:noFill/>
          <a:ln/>
        </p:spPr>
        <p:txBody>
          <a:bodyPr wrap="none" lIns="91440" tIns="45720" rIns="91440" bIns="45720" rtlCol="0" anchor="t"/>
          <a:lstStyle/>
          <a:p>
            <a:pPr>
              <a:lnSpc>
                <a:spcPts val="5468"/>
              </a:lnSpc>
            </a:pPr>
            <a:r>
              <a:rPr lang="en-US" sz="3600" b="1">
                <a:solidFill>
                  <a:srgbClr val="EBCCBB"/>
                </a:solidFill>
                <a:ea typeface="+mn-lt"/>
                <a:cs typeface="+mn-lt"/>
              </a:rPr>
              <a:t>Difference Between Vernacular Architecture</a:t>
            </a:r>
            <a:endParaRPr lang="en-US" sz="3600" b="1">
              <a:solidFill>
                <a:srgbClr val="000000"/>
              </a:solidFill>
              <a:ea typeface="+mn-lt"/>
              <a:cs typeface="+mn-lt"/>
            </a:endParaRPr>
          </a:p>
          <a:p>
            <a:pPr>
              <a:lnSpc>
                <a:spcPts val="5468"/>
              </a:lnSpc>
            </a:pPr>
            <a:r>
              <a:rPr lang="en-US" sz="3600" b="1">
                <a:solidFill>
                  <a:srgbClr val="EBCCBB"/>
                </a:solidFill>
                <a:ea typeface="+mn-lt"/>
                <a:cs typeface="+mn-lt"/>
              </a:rPr>
              <a:t> and Architecture </a:t>
            </a:r>
            <a:endParaRPr lang="en-US" sz="3600" b="1">
              <a:ea typeface="Calibri"/>
              <a:cs typeface="Calibri"/>
            </a:endParaRPr>
          </a:p>
        </p:txBody>
      </p:sp>
      <p:sp>
        <p:nvSpPr>
          <p:cNvPr id="6" name="Text 3"/>
          <p:cNvSpPr/>
          <p:nvPr/>
        </p:nvSpPr>
        <p:spPr>
          <a:xfrm>
            <a:off x="5905532" y="2175216"/>
            <a:ext cx="7891668" cy="4760229"/>
          </a:xfrm>
          <a:prstGeom prst="rect">
            <a:avLst/>
          </a:prstGeom>
          <a:noFill/>
          <a:ln/>
        </p:spPr>
        <p:txBody>
          <a:bodyPr wrap="square" lIns="91440" tIns="45720" rIns="91440" bIns="45720" rtlCol="0" anchor="t"/>
          <a:lstStyle/>
          <a:p>
            <a:pPr algn="just">
              <a:lnSpc>
                <a:spcPct val="150000"/>
              </a:lnSpc>
            </a:pPr>
            <a:r>
              <a:rPr lang="en-US" sz="2800" b="1">
                <a:solidFill>
                  <a:schemeClr val="bg1"/>
                </a:solidFill>
                <a:latin typeface="Gelasio"/>
                <a:ea typeface="Gelasio"/>
                <a:cs typeface="Gelasio" pitchFamily="34" charset="-120"/>
              </a:rPr>
              <a:t>The vernacular architecture</a:t>
            </a:r>
            <a:r>
              <a:rPr lang="en-US" sz="2800">
                <a:solidFill>
                  <a:srgbClr val="C9C2C0"/>
                </a:solidFill>
                <a:latin typeface="Gelasio"/>
                <a:ea typeface="Gelasio"/>
                <a:cs typeface="Gelasio" pitchFamily="34" charset="-120"/>
              </a:rPr>
              <a:t> is constructed by individuals who are not professionally trained in building arts. </a:t>
            </a:r>
            <a:endParaRPr lang="en-US" sz="2800">
              <a:solidFill>
                <a:srgbClr val="000000"/>
              </a:solidFill>
              <a:latin typeface="Gelasio"/>
              <a:ea typeface="Gelasio"/>
              <a:cs typeface="Calibri" panose="020F0502020204030204"/>
            </a:endParaRPr>
          </a:p>
          <a:p>
            <a:pPr algn="just">
              <a:lnSpc>
                <a:spcPct val="150000"/>
              </a:lnSpc>
            </a:pPr>
            <a:endParaRPr lang="en-US" sz="2800">
              <a:solidFill>
                <a:srgbClr val="C9C2C0"/>
              </a:solidFill>
              <a:latin typeface="Gelasio"/>
              <a:ea typeface="Gelasio"/>
              <a:cs typeface="Gelasio" pitchFamily="34" charset="-120"/>
            </a:endParaRPr>
          </a:p>
          <a:p>
            <a:pPr marL="0" indent="0" algn="just">
              <a:lnSpc>
                <a:spcPct val="150000"/>
              </a:lnSpc>
              <a:buNone/>
            </a:pPr>
            <a:r>
              <a:rPr lang="en-US" sz="2800" b="1">
                <a:solidFill>
                  <a:schemeClr val="bg1"/>
                </a:solidFill>
                <a:latin typeface="Gelasio"/>
                <a:ea typeface="Gelasio"/>
                <a:cs typeface="Gelasio" pitchFamily="34" charset="-120"/>
              </a:rPr>
              <a:t>Architecture</a:t>
            </a:r>
            <a:r>
              <a:rPr lang="en-US" sz="2800">
                <a:solidFill>
                  <a:srgbClr val="C9C2C0"/>
                </a:solidFill>
                <a:latin typeface="Gelasio"/>
                <a:ea typeface="Gelasio"/>
                <a:cs typeface="Gelasio" pitchFamily="34" charset="-120"/>
              </a:rPr>
              <a:t> created by professional architects is typically not categorized as vernacular. This term is commonly associated with residential structures.</a:t>
            </a:r>
            <a:endParaRPr lang="en-US" sz="2800">
              <a:latin typeface="Gelasio"/>
              <a:ea typeface="Gelasio"/>
              <a:cs typeface="Calibri"/>
            </a:endParaRPr>
          </a:p>
        </p:txBody>
      </p:sp>
      <p:pic>
        <p:nvPicPr>
          <p:cNvPr id="7" name="Picture 6" descr="Two men standing in front of a building&#10;&#10;Description automatically generated">
            <a:extLst>
              <a:ext uri="{FF2B5EF4-FFF2-40B4-BE49-F238E27FC236}">
                <a16:creationId xmlns:a16="http://schemas.microsoft.com/office/drawing/2014/main" id="{CF634536-3D9A-183E-B3AD-113CC81C92E9}"/>
              </a:ext>
            </a:extLst>
          </p:cNvPr>
          <p:cNvPicPr>
            <a:picLocks noChangeAspect="1"/>
          </p:cNvPicPr>
          <p:nvPr/>
        </p:nvPicPr>
        <p:blipFill>
          <a:blip r:embed="rId4"/>
          <a:stretch>
            <a:fillRect/>
          </a:stretch>
        </p:blipFill>
        <p:spPr>
          <a:xfrm>
            <a:off x="-3457" y="-2127"/>
            <a:ext cx="5493313" cy="4119054"/>
          </a:xfrm>
          <a:prstGeom prst="rect">
            <a:avLst/>
          </a:prstGeom>
        </p:spPr>
      </p:pic>
      <p:pic>
        <p:nvPicPr>
          <p:cNvPr id="8" name="Picture 7" descr="A stone building with a chimney&#10;&#10;Description automatically generated">
            <a:extLst>
              <a:ext uri="{FF2B5EF4-FFF2-40B4-BE49-F238E27FC236}">
                <a16:creationId xmlns:a16="http://schemas.microsoft.com/office/drawing/2014/main" id="{654D53B7-7605-E992-8320-A3076C7FE2F9}"/>
              </a:ext>
            </a:extLst>
          </p:cNvPr>
          <p:cNvPicPr>
            <a:picLocks noChangeAspect="1"/>
          </p:cNvPicPr>
          <p:nvPr/>
        </p:nvPicPr>
        <p:blipFill>
          <a:blip r:embed="rId5"/>
          <a:stretch>
            <a:fillRect/>
          </a:stretch>
        </p:blipFill>
        <p:spPr>
          <a:xfrm>
            <a:off x="-664" y="4061416"/>
            <a:ext cx="5519628" cy="416840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319599" y="1270379"/>
            <a:ext cx="4443889" cy="694373"/>
          </a:xfrm>
          <a:prstGeom prst="rect">
            <a:avLst/>
          </a:prstGeom>
          <a:noFill/>
          <a:ln/>
        </p:spPr>
        <p:txBody>
          <a:bodyPr wrap="none" lIns="91440" tIns="45720" rIns="91440" bIns="45720" rtlCol="0" anchor="t"/>
          <a:lstStyle/>
          <a:p>
            <a:pPr marL="0" indent="0">
              <a:lnSpc>
                <a:spcPts val="5468"/>
              </a:lnSpc>
              <a:buNone/>
            </a:pPr>
            <a:r>
              <a:rPr lang="en-US" sz="4350" b="1">
                <a:solidFill>
                  <a:schemeClr val="bg1"/>
                </a:solidFill>
                <a:latin typeface="Gelasio"/>
                <a:ea typeface="Gelasio"/>
                <a:cs typeface="Gelasio" pitchFamily="34" charset="-120"/>
              </a:rPr>
              <a:t>Laurie Baker,</a:t>
            </a:r>
            <a:endParaRPr lang="en-US" sz="4350" b="1">
              <a:solidFill>
                <a:schemeClr val="bg1"/>
              </a:solidFill>
              <a:latin typeface="Gelasio"/>
              <a:ea typeface="Gelasio"/>
              <a:cs typeface="Calibri"/>
            </a:endParaRPr>
          </a:p>
        </p:txBody>
      </p:sp>
      <p:sp>
        <p:nvSpPr>
          <p:cNvPr id="6" name="Text 3"/>
          <p:cNvSpPr/>
          <p:nvPr/>
        </p:nvSpPr>
        <p:spPr>
          <a:xfrm>
            <a:off x="6319599" y="3106684"/>
            <a:ext cx="7736393" cy="3081776"/>
          </a:xfrm>
          <a:prstGeom prst="rect">
            <a:avLst/>
          </a:prstGeom>
          <a:noFill/>
          <a:ln/>
        </p:spPr>
        <p:txBody>
          <a:bodyPr wrap="square" lIns="91440" tIns="45720" rIns="91440" bIns="45720" rtlCol="0" anchor="t"/>
          <a:lstStyle/>
          <a:p>
            <a:pPr algn="just">
              <a:lnSpc>
                <a:spcPct val="150000"/>
              </a:lnSpc>
            </a:pPr>
            <a:r>
              <a:rPr lang="en-US" sz="2800">
                <a:solidFill>
                  <a:schemeClr val="bg1"/>
                </a:solidFill>
                <a:latin typeface="Gelasio"/>
                <a:ea typeface="Gelasio"/>
                <a:cs typeface="Gelasio" pitchFamily="34" charset="-120"/>
              </a:rPr>
              <a:t>“The use of local materials with consideration to local climate and participation of the people leads a hol</a:t>
            </a:r>
            <a:r>
              <a:rPr lang="en-US" sz="2800">
                <a:solidFill>
                  <a:schemeClr val="bg1"/>
                </a:solidFill>
                <a:ea typeface="Gelasio"/>
              </a:rPr>
              <a:t>istic or comprehensive design a</a:t>
            </a:r>
            <a:r>
              <a:rPr lang="en-US" sz="2800">
                <a:solidFill>
                  <a:schemeClr val="bg1"/>
                </a:solidFill>
                <a:latin typeface="Gelasio"/>
                <a:ea typeface="Gelasio"/>
                <a:cs typeface="Gelasio" pitchFamily="34" charset="-120"/>
              </a:rPr>
              <a:t>pproach”.</a:t>
            </a:r>
            <a:endParaRPr lang="en-US" sz="2800">
              <a:solidFill>
                <a:schemeClr val="bg1"/>
              </a:solidFill>
              <a:latin typeface="Gelasio"/>
              <a:ea typeface="Gelasio"/>
            </a:endParaRPr>
          </a:p>
        </p:txBody>
      </p:sp>
      <p:pic>
        <p:nvPicPr>
          <p:cNvPr id="8" name="Picture 7" descr="A person holding bricks in front of a brick wall&#10;&#10;Description automatically generated">
            <a:extLst>
              <a:ext uri="{FF2B5EF4-FFF2-40B4-BE49-F238E27FC236}">
                <a16:creationId xmlns:a16="http://schemas.microsoft.com/office/drawing/2014/main" id="{EADA78AC-EEAF-C4CC-FEF0-501C4A6964D3}"/>
              </a:ext>
            </a:extLst>
          </p:cNvPr>
          <p:cNvPicPr>
            <a:picLocks noChangeAspect="1"/>
          </p:cNvPicPr>
          <p:nvPr/>
        </p:nvPicPr>
        <p:blipFill rotWithShape="1">
          <a:blip r:embed="rId4"/>
          <a:srcRect l="1308" t="-103" r="748" b="232"/>
          <a:stretch/>
        </p:blipFill>
        <p:spPr>
          <a:xfrm>
            <a:off x="12428" y="0"/>
            <a:ext cx="5588776" cy="822323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5" name="Text 2"/>
          <p:cNvSpPr/>
          <p:nvPr/>
        </p:nvSpPr>
        <p:spPr>
          <a:xfrm>
            <a:off x="6319599" y="341936"/>
            <a:ext cx="4443889" cy="694373"/>
          </a:xfrm>
          <a:prstGeom prst="rect">
            <a:avLst/>
          </a:prstGeom>
          <a:noFill/>
          <a:ln/>
        </p:spPr>
        <p:txBody>
          <a:bodyPr wrap="none" rtlCol="0" anchor="t"/>
          <a:lstStyle/>
          <a:p>
            <a:pPr marL="0" indent="0">
              <a:lnSpc>
                <a:spcPts val="5468"/>
              </a:lnSpc>
              <a:buNone/>
            </a:pPr>
            <a:r>
              <a:rPr lang="en-US" sz="4374">
                <a:solidFill>
                  <a:srgbClr val="EBCCBB"/>
                </a:solidFill>
                <a:latin typeface="Gelasio" pitchFamily="34" charset="0"/>
                <a:ea typeface="Gelasio" pitchFamily="34" charset="-122"/>
                <a:cs typeface="Gelasio" pitchFamily="34" charset="-120"/>
              </a:rPr>
              <a:t>PAUL OLIVER</a:t>
            </a:r>
            <a:endParaRPr lang="en-US" sz="4374"/>
          </a:p>
        </p:txBody>
      </p:sp>
      <p:sp>
        <p:nvSpPr>
          <p:cNvPr id="6" name="Text 3"/>
          <p:cNvSpPr/>
          <p:nvPr/>
        </p:nvSpPr>
        <p:spPr>
          <a:xfrm>
            <a:off x="6647403" y="1483714"/>
            <a:ext cx="7632876" cy="2266280"/>
          </a:xfrm>
          <a:prstGeom prst="rect">
            <a:avLst/>
          </a:prstGeom>
          <a:noFill/>
          <a:ln/>
        </p:spPr>
        <p:txBody>
          <a:bodyPr wrap="square" lIns="91440" tIns="45720" rIns="91440" bIns="45720" rtlCol="0" anchor="t"/>
          <a:lstStyle/>
          <a:p>
            <a:pPr algn="just">
              <a:lnSpc>
                <a:spcPts val="2799"/>
              </a:lnSpc>
            </a:pPr>
            <a:r>
              <a:rPr lang="en-US" sz="2800">
                <a:solidFill>
                  <a:srgbClr val="C9C2C0"/>
                </a:solidFill>
                <a:latin typeface="Gelasio"/>
                <a:ea typeface="Gelasio"/>
                <a:cs typeface="Gelasio" pitchFamily="34" charset="-120"/>
              </a:rPr>
              <a:t>PAUL OLIVER </a:t>
            </a:r>
          </a:p>
          <a:p>
            <a:pPr algn="just">
              <a:lnSpc>
                <a:spcPts val="2799"/>
              </a:lnSpc>
            </a:pPr>
            <a:endParaRPr lang="en-US" sz="2800">
              <a:solidFill>
                <a:srgbClr val="C9C2C0"/>
              </a:solidFill>
              <a:latin typeface="Gelasio"/>
              <a:ea typeface="Gelasio"/>
              <a:cs typeface="Gelasio" pitchFamily="34" charset="-120"/>
            </a:endParaRPr>
          </a:p>
          <a:p>
            <a:pPr marL="0" indent="0" algn="just">
              <a:lnSpc>
                <a:spcPts val="2799"/>
              </a:lnSpc>
              <a:buNone/>
            </a:pPr>
            <a:r>
              <a:rPr lang="en-US" sz="2800">
                <a:solidFill>
                  <a:schemeClr val="bg1"/>
                </a:solidFill>
                <a:latin typeface="Gelasio"/>
                <a:ea typeface="Gelasio"/>
                <a:cs typeface="Gelasio" pitchFamily="34" charset="-120"/>
              </a:rPr>
              <a:t>“It is the architecture of the people, and by the people, but not for the people.”</a:t>
            </a:r>
            <a:endParaRPr lang="en-US">
              <a:solidFill>
                <a:schemeClr val="bg1"/>
              </a:solidFill>
              <a:ea typeface="Calibri"/>
              <a:cs typeface="Calibri"/>
            </a:endParaRPr>
          </a:p>
          <a:p>
            <a:pPr algn="just">
              <a:lnSpc>
                <a:spcPts val="2799"/>
              </a:lnSpc>
            </a:pPr>
            <a:endParaRPr lang="en-US" sz="2800">
              <a:solidFill>
                <a:srgbClr val="C9C2C0"/>
              </a:solidFill>
              <a:latin typeface="Gelasio"/>
              <a:ea typeface="Gelasio"/>
            </a:endParaRPr>
          </a:p>
          <a:p>
            <a:pPr algn="just">
              <a:lnSpc>
                <a:spcPts val="2799"/>
              </a:lnSpc>
            </a:pPr>
            <a:endParaRPr lang="en-US" sz="2800">
              <a:solidFill>
                <a:srgbClr val="C9C2C0"/>
              </a:solidFill>
              <a:ea typeface="Gelasio"/>
              <a:cs typeface="+mn-lt"/>
            </a:endParaRPr>
          </a:p>
          <a:p>
            <a:pPr algn="just">
              <a:lnSpc>
                <a:spcPct val="150000"/>
              </a:lnSpc>
            </a:pPr>
            <a:endParaRPr lang="en-US" sz="2800">
              <a:solidFill>
                <a:srgbClr val="C9C2C0"/>
              </a:solidFill>
              <a:ea typeface="+mn-lt"/>
              <a:cs typeface="+mn-lt"/>
            </a:endParaRPr>
          </a:p>
          <a:p>
            <a:pPr algn="just">
              <a:lnSpc>
                <a:spcPct val="150000"/>
              </a:lnSpc>
            </a:pPr>
            <a:r>
              <a:rPr lang="en-US" sz="2800">
                <a:solidFill>
                  <a:srgbClr val="C9C2C0"/>
                </a:solidFill>
                <a:ea typeface="Calibri"/>
                <a:cs typeface="Calibri"/>
              </a:rPr>
              <a:t>Paul Oliver describes vernacular architecture as being organically created by local communities to meet their own practical needs and cultural values, rather than external or commercial demands. It's a key part of architectural heritage, preserving unique traditions and local identities.</a:t>
            </a:r>
            <a:br>
              <a:rPr lang="en-US"/>
            </a:br>
            <a:endParaRPr lang="en-US"/>
          </a:p>
          <a:p>
            <a:pPr algn="just">
              <a:lnSpc>
                <a:spcPts val="2799"/>
              </a:lnSpc>
            </a:pPr>
            <a:endParaRPr lang="en-US" sz="2800">
              <a:solidFill>
                <a:srgbClr val="C9C2C0"/>
              </a:solidFill>
              <a:ea typeface="Calibri"/>
              <a:cs typeface="Calibri"/>
            </a:endParaRPr>
          </a:p>
          <a:p>
            <a:pPr algn="just">
              <a:lnSpc>
                <a:spcPts val="2799"/>
              </a:lnSpc>
            </a:pPr>
            <a:endParaRPr lang="en-US" sz="2800">
              <a:solidFill>
                <a:srgbClr val="C9C2C0"/>
              </a:solidFill>
              <a:latin typeface="Gelasio"/>
              <a:ea typeface="Gelasio"/>
            </a:endParaRPr>
          </a:p>
          <a:p>
            <a:pPr algn="just">
              <a:lnSpc>
                <a:spcPts val="2799"/>
              </a:lnSpc>
            </a:pPr>
            <a:endParaRPr lang="en-US" sz="2800">
              <a:solidFill>
                <a:srgbClr val="C9C2C0"/>
              </a:solidFill>
              <a:latin typeface="Gelasio"/>
              <a:ea typeface="Gelasio"/>
            </a:endParaRPr>
          </a:p>
          <a:p>
            <a:pPr algn="just">
              <a:lnSpc>
                <a:spcPts val="2799"/>
              </a:lnSpc>
            </a:pPr>
            <a:endParaRPr lang="en-US" sz="2800">
              <a:solidFill>
                <a:srgbClr val="C9C2C0"/>
              </a:solidFill>
              <a:latin typeface="Gelasio"/>
              <a:ea typeface="Gelasio"/>
            </a:endParaRPr>
          </a:p>
        </p:txBody>
      </p:sp>
      <p:pic>
        <p:nvPicPr>
          <p:cNvPr id="7" name="Picture 6" descr="A person with white hair and beard&#10;&#10;Description automatically generated">
            <a:extLst>
              <a:ext uri="{FF2B5EF4-FFF2-40B4-BE49-F238E27FC236}">
                <a16:creationId xmlns:a16="http://schemas.microsoft.com/office/drawing/2014/main" id="{AE217502-B261-8AF5-B112-1BD14CEFE423}"/>
              </a:ext>
            </a:extLst>
          </p:cNvPr>
          <p:cNvPicPr>
            <a:picLocks noChangeAspect="1"/>
          </p:cNvPicPr>
          <p:nvPr/>
        </p:nvPicPr>
        <p:blipFill>
          <a:blip r:embed="rId3"/>
          <a:stretch>
            <a:fillRect/>
          </a:stretch>
        </p:blipFill>
        <p:spPr>
          <a:xfrm>
            <a:off x="-37103" y="-3654"/>
            <a:ext cx="3072587" cy="5174732"/>
          </a:xfrm>
          <a:prstGeom prst="rect">
            <a:avLst/>
          </a:prstGeom>
        </p:spPr>
      </p:pic>
      <p:pic>
        <p:nvPicPr>
          <p:cNvPr id="8" name="Picture 7" descr="A row of houses on stilts on stilts&#10;&#10;Description automatically generated">
            <a:extLst>
              <a:ext uri="{FF2B5EF4-FFF2-40B4-BE49-F238E27FC236}">
                <a16:creationId xmlns:a16="http://schemas.microsoft.com/office/drawing/2014/main" id="{B41E98F5-927C-5514-45A9-24D504E40084}"/>
              </a:ext>
            </a:extLst>
          </p:cNvPr>
          <p:cNvPicPr>
            <a:picLocks noChangeAspect="1"/>
          </p:cNvPicPr>
          <p:nvPr/>
        </p:nvPicPr>
        <p:blipFill>
          <a:blip r:embed="rId4"/>
          <a:stretch>
            <a:fillRect/>
          </a:stretch>
        </p:blipFill>
        <p:spPr>
          <a:xfrm>
            <a:off x="0" y="5162106"/>
            <a:ext cx="5486400" cy="3072810"/>
          </a:xfrm>
          <a:prstGeom prst="rect">
            <a:avLst/>
          </a:prstGeom>
        </p:spPr>
      </p:pic>
      <p:pic>
        <p:nvPicPr>
          <p:cNvPr id="9" name="Picture 8" descr="A cover of a book&#10;&#10;Description automatically generated">
            <a:extLst>
              <a:ext uri="{FF2B5EF4-FFF2-40B4-BE49-F238E27FC236}">
                <a16:creationId xmlns:a16="http://schemas.microsoft.com/office/drawing/2014/main" id="{0759D76D-1EFE-AB4D-A490-15F988EC0141}"/>
              </a:ext>
            </a:extLst>
          </p:cNvPr>
          <p:cNvPicPr>
            <a:picLocks noChangeAspect="1"/>
          </p:cNvPicPr>
          <p:nvPr/>
        </p:nvPicPr>
        <p:blipFill>
          <a:blip r:embed="rId5"/>
          <a:stretch>
            <a:fillRect/>
          </a:stretch>
        </p:blipFill>
        <p:spPr>
          <a:xfrm>
            <a:off x="-82624" y="-4098"/>
            <a:ext cx="6247070" cy="82377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464342">
              <a:alpha val="80000"/>
            </a:srgbClr>
          </a:solidFill>
          <a:ln/>
        </p:spPr>
      </p:sp>
      <p:sp>
        <p:nvSpPr>
          <p:cNvPr id="6" name="Text 3"/>
          <p:cNvSpPr/>
          <p:nvPr/>
        </p:nvSpPr>
        <p:spPr>
          <a:xfrm>
            <a:off x="4327605" y="450067"/>
            <a:ext cx="5676900" cy="694373"/>
          </a:xfrm>
          <a:prstGeom prst="rect">
            <a:avLst/>
          </a:prstGeom>
          <a:noFill/>
          <a:ln/>
        </p:spPr>
        <p:txBody>
          <a:bodyPr wrap="none" rtlCol="0" anchor="t"/>
          <a:lstStyle/>
          <a:p>
            <a:pPr marL="0" indent="0">
              <a:lnSpc>
                <a:spcPts val="5468"/>
              </a:lnSpc>
              <a:buNone/>
            </a:pPr>
            <a:r>
              <a:rPr lang="en-US" sz="4374">
                <a:solidFill>
                  <a:srgbClr val="EBCCBB"/>
                </a:solidFill>
                <a:latin typeface="Gelasio" pitchFamily="34" charset="0"/>
                <a:ea typeface="Gelasio" pitchFamily="34" charset="-122"/>
                <a:cs typeface="Gelasio" pitchFamily="34" charset="-120"/>
              </a:rPr>
              <a:t>RONALD BRUNSKILL</a:t>
            </a:r>
            <a:endParaRPr lang="en-US" sz="4374"/>
          </a:p>
        </p:txBody>
      </p:sp>
      <p:sp>
        <p:nvSpPr>
          <p:cNvPr id="7" name="Text 4"/>
          <p:cNvSpPr/>
          <p:nvPr/>
        </p:nvSpPr>
        <p:spPr>
          <a:xfrm>
            <a:off x="2986898" y="1459842"/>
            <a:ext cx="11399802" cy="5579625"/>
          </a:xfrm>
          <a:prstGeom prst="rect">
            <a:avLst/>
          </a:prstGeom>
          <a:noFill/>
          <a:ln/>
        </p:spPr>
        <p:txBody>
          <a:bodyPr wrap="square" lIns="91440" tIns="45720" rIns="91440" bIns="45720" rtlCol="0" anchor="t"/>
          <a:lstStyle/>
          <a:p>
            <a:pPr algn="just">
              <a:lnSpc>
                <a:spcPct val="150000"/>
              </a:lnSpc>
            </a:pPr>
            <a:r>
              <a:rPr lang="en-US" sz="2800" b="1">
                <a:solidFill>
                  <a:schemeClr val="bg1"/>
                </a:solidFill>
                <a:ea typeface="+mn-lt"/>
                <a:cs typeface="+mn-lt"/>
              </a:rPr>
              <a:t>RONALD BRUNSKILL "</a:t>
            </a:r>
            <a:endParaRPr lang="en-US">
              <a:solidFill>
                <a:schemeClr val="bg1"/>
              </a:solidFill>
              <a:ea typeface="Calibri" panose="020F0502020204030204"/>
              <a:cs typeface="Calibri" panose="020F0502020204030204"/>
            </a:endParaRPr>
          </a:p>
          <a:p>
            <a:pPr algn="just">
              <a:lnSpc>
                <a:spcPct val="150000"/>
              </a:lnSpc>
            </a:pPr>
            <a:endParaRPr lang="en-US" sz="2800">
              <a:solidFill>
                <a:srgbClr val="C9C2C0"/>
              </a:solidFill>
              <a:latin typeface="Gelasio"/>
              <a:ea typeface="Gelasio"/>
              <a:cs typeface="Gelasio" pitchFamily="34" charset="-120"/>
            </a:endParaRPr>
          </a:p>
          <a:p>
            <a:pPr algn="just">
              <a:lnSpc>
                <a:spcPct val="150000"/>
              </a:lnSpc>
            </a:pPr>
            <a:r>
              <a:rPr lang="en-US" sz="2800">
                <a:solidFill>
                  <a:srgbClr val="C9C2C0"/>
                </a:solidFill>
                <a:latin typeface="Gelasio"/>
                <a:ea typeface="Gelasio"/>
                <a:cs typeface="Gelasio" pitchFamily="34" charset="-120"/>
              </a:rPr>
              <a:t>“It is a building designed by an amateur without any training in design” </a:t>
            </a:r>
            <a:endParaRPr lang="en-US" sz="2800">
              <a:solidFill>
                <a:srgbClr val="000000"/>
              </a:solidFill>
              <a:latin typeface="Gelasio"/>
              <a:ea typeface="Gelasio"/>
              <a:cs typeface="Calibri" panose="020F0502020204030204"/>
            </a:endParaRPr>
          </a:p>
          <a:p>
            <a:pPr algn="just">
              <a:lnSpc>
                <a:spcPct val="150000"/>
              </a:lnSpc>
            </a:pPr>
            <a:endParaRPr lang="en-US" sz="2800" b="1">
              <a:solidFill>
                <a:schemeClr val="bg1"/>
              </a:solidFill>
              <a:latin typeface="Gelasio"/>
              <a:ea typeface="Gelasio"/>
              <a:cs typeface="+mn-lt"/>
            </a:endParaRPr>
          </a:p>
          <a:p>
            <a:pPr algn="just">
              <a:lnSpc>
                <a:spcPct val="150000"/>
              </a:lnSpc>
            </a:pPr>
            <a:r>
              <a:rPr lang="en-US" sz="2800" b="1">
                <a:solidFill>
                  <a:schemeClr val="bg1"/>
                </a:solidFill>
                <a:ea typeface="+mn-lt"/>
                <a:cs typeface="+mn-lt"/>
              </a:rPr>
              <a:t>Frank Lloyd Wright </a:t>
            </a:r>
            <a:r>
              <a:rPr lang="en-US" sz="2800">
                <a:solidFill>
                  <a:srgbClr val="C9C2C0"/>
                </a:solidFill>
                <a:ea typeface="+mn-lt"/>
                <a:cs typeface="+mn-lt"/>
              </a:rPr>
              <a:t>described folk buildings as structures naturally developed based on people's needs, designed to blend with the environment by those who knew how to do so using their local understanding and skills.</a:t>
            </a:r>
            <a:endParaRPr lang="en-US">
              <a:ea typeface="Calibri" panose="020F0502020204030204"/>
              <a:cs typeface="Calibri" panose="020F0502020204030204"/>
            </a:endParaRPr>
          </a:p>
        </p:txBody>
      </p:sp>
      <p:pic>
        <p:nvPicPr>
          <p:cNvPr id="8" name="Picture 7" descr="A close-up of a person smiling&#10;&#10;Description automatically generated">
            <a:extLst>
              <a:ext uri="{FF2B5EF4-FFF2-40B4-BE49-F238E27FC236}">
                <a16:creationId xmlns:a16="http://schemas.microsoft.com/office/drawing/2014/main" id="{27A91AA2-B48E-8FE6-9AD9-CA5FB97A6850}"/>
              </a:ext>
            </a:extLst>
          </p:cNvPr>
          <p:cNvPicPr>
            <a:picLocks noChangeAspect="1"/>
          </p:cNvPicPr>
          <p:nvPr/>
        </p:nvPicPr>
        <p:blipFill>
          <a:blip r:embed="rId4"/>
          <a:stretch>
            <a:fillRect/>
          </a:stretch>
        </p:blipFill>
        <p:spPr>
          <a:xfrm>
            <a:off x="-46517" y="-3433"/>
            <a:ext cx="2857500" cy="3324225"/>
          </a:xfrm>
          <a:prstGeom prst="rect">
            <a:avLst/>
          </a:prstGeom>
        </p:spPr>
      </p:pic>
      <p:pic>
        <p:nvPicPr>
          <p:cNvPr id="9" name="Picture 8" descr="File:Frank Lloyd Wright portrait.jpg">
            <a:extLst>
              <a:ext uri="{FF2B5EF4-FFF2-40B4-BE49-F238E27FC236}">
                <a16:creationId xmlns:a16="http://schemas.microsoft.com/office/drawing/2014/main" id="{4E2CA762-DBBB-F258-F1A8-AEA2F8228881}"/>
              </a:ext>
            </a:extLst>
          </p:cNvPr>
          <p:cNvPicPr>
            <a:picLocks noChangeAspect="1"/>
          </p:cNvPicPr>
          <p:nvPr/>
        </p:nvPicPr>
        <p:blipFill>
          <a:blip r:embed="rId5"/>
          <a:stretch>
            <a:fillRect/>
          </a:stretch>
        </p:blipFill>
        <p:spPr>
          <a:xfrm>
            <a:off x="-8626" y="4728805"/>
            <a:ext cx="2743200" cy="349926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17</Slides>
  <Notes>17</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Darbaz Perot</cp:lastModifiedBy>
  <cp:revision>2</cp:revision>
  <dcterms:created xsi:type="dcterms:W3CDTF">2024-01-29T12:40:56Z</dcterms:created>
  <dcterms:modified xsi:type="dcterms:W3CDTF">2024-02-16T15:46:16Z</dcterms:modified>
</cp:coreProperties>
</file>