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82" r:id="rId3"/>
    <p:sldId id="281" r:id="rId4"/>
    <p:sldId id="257" r:id="rId5"/>
    <p:sldId id="259" r:id="rId6"/>
    <p:sldId id="260" r:id="rId7"/>
    <p:sldId id="261" r:id="rId8"/>
    <p:sldId id="262" r:id="rId9"/>
    <p:sldId id="263" r:id="rId10"/>
    <p:sldId id="264" r:id="rId11"/>
    <p:sldId id="265" r:id="rId12"/>
    <p:sldId id="266" r:id="rId13"/>
    <p:sldId id="267" r:id="rId14"/>
    <p:sldId id="269" r:id="rId15"/>
    <p:sldId id="270" r:id="rId16"/>
    <p:sldId id="271" r:id="rId17"/>
    <p:sldId id="272" r:id="rId18"/>
    <p:sldId id="273" r:id="rId19"/>
    <p:sldId id="274" r:id="rId20"/>
    <p:sldId id="275" r:id="rId21"/>
    <p:sldId id="283" r:id="rId22"/>
    <p:sldId id="277" r:id="rId23"/>
    <p:sldId id="278" r:id="rId24"/>
    <p:sldId id="280" r:id="rId25"/>
    <p:sldId id="284" r:id="rId26"/>
    <p:sldId id="285" r:id="rId27"/>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565525" cy="733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660900" y="0"/>
            <a:ext cx="3567113" cy="733425"/>
          </a:xfrm>
          <a:prstGeom prst="rect">
            <a:avLst/>
          </a:prstGeom>
        </p:spPr>
        <p:txBody>
          <a:bodyPr vert="horz" lIns="91440" tIns="45720" rIns="91440" bIns="45720" rtlCol="0"/>
          <a:lstStyle>
            <a:lvl1pPr algn="r">
              <a:defRPr sz="1200"/>
            </a:lvl1pPr>
          </a:lstStyle>
          <a:p>
            <a:fld id="{30A7D6BE-DF59-4617-969F-CB03B4C721E8}" type="datetimeFigureOut">
              <a:t>16/02/2024</a:t>
            </a:fld>
            <a:endParaRPr lang="en-US"/>
          </a:p>
        </p:txBody>
      </p:sp>
      <p:sp>
        <p:nvSpPr>
          <p:cNvPr id="4" name="Slide Image Placeholder 3"/>
          <p:cNvSpPr>
            <a:spLocks noGrp="1" noRot="1" noChangeAspect="1"/>
          </p:cNvSpPr>
          <p:nvPr>
            <p:ph type="sldImg" idx="2"/>
          </p:nvPr>
        </p:nvSpPr>
        <p:spPr>
          <a:xfrm>
            <a:off x="-273050" y="1828800"/>
            <a:ext cx="8775700" cy="49371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822325" y="7040563"/>
            <a:ext cx="6584950" cy="57610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3896975"/>
            <a:ext cx="3565525" cy="733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660900" y="13896975"/>
            <a:ext cx="3567113" cy="733425"/>
          </a:xfrm>
          <a:prstGeom prst="rect">
            <a:avLst/>
          </a:prstGeom>
        </p:spPr>
        <p:txBody>
          <a:bodyPr vert="horz" lIns="91440" tIns="45720" rIns="91440" bIns="45720" rtlCol="0" anchor="b"/>
          <a:lstStyle>
            <a:lvl1pPr algn="r">
              <a:defRPr sz="1200"/>
            </a:lvl1pPr>
          </a:lstStyle>
          <a:p>
            <a:fld id="{22A0A6C8-BAFC-4687-B845-E927DEA24C80}" type="slidenum">
              <a:t>‹#›</a:t>
            </a:fld>
            <a:endParaRPr lang="en-US"/>
          </a:p>
        </p:txBody>
      </p:sp>
    </p:spTree>
    <p:extLst>
      <p:ext uri="{BB962C8B-B14F-4D97-AF65-F5344CB8AC3E}">
        <p14:creationId xmlns:p14="http://schemas.microsoft.com/office/powerpoint/2010/main" val="2350717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486633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4145887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africanvernaculararchitecture.com/services"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hyperlink" Target="https://www.archdaily.com/909366/brazilian-houses-9-examples-of-residential-vernacular-architecture/5c0fc22108a5e58aba0000a6-brazilian-houses-9-examples-of-residential-vernacular-architecture-image" TargetMode="External"/><Relationship Id="rId3" Type="http://schemas.openxmlformats.org/officeDocument/2006/relationships/hyperlink" Target="https://www.archdaily.com/909366/brazilian-houses-9-examples-of-residential-vernacular-architecture/5c10fdd208a5e58aba000268-brazilian-houses-9-examples-of-residential-vernacular-architecture-image" TargetMode="External"/><Relationship Id="rId7" Type="http://schemas.openxmlformats.org/officeDocument/2006/relationships/hyperlink" Target="https://www.archdaily.com/909366/brazilian-houses-9-examples-of-residential-vernacular-architecture/5c139d7608a5e58aba00050e-brazilian-houses-9-examples-of-residential-vernacular-architecture-image" TargetMode="External"/><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hyperlink" Target="https://www.archdaily.com/909366/brazilian-houses-9-examples-of-residential-vernacular-architecture/5c06d4be08a5e5c7110008b4-brazilian-houses-9-examples-of-residential-vernacular-architecture-image" TargetMode="External"/><Relationship Id="rId5" Type="http://schemas.openxmlformats.org/officeDocument/2006/relationships/hyperlink" Target="https://www.archdaily.com/909366/brazilian-houses-9-examples-of-residential-vernacular-architecture/5c05001608a5e5c711000236-brazilian-houses-9-examples-of-residential-vernacular-architecture-image" TargetMode="External"/><Relationship Id="rId4" Type="http://schemas.openxmlformats.org/officeDocument/2006/relationships/hyperlink" Target="https://www.archdaily.com/909366/brazilian-houses-9-examples-of-residential-vernacular-architecture/5c04ffac08a5e5c711000235-brazilian-houses-9-examples-of-residential-vernacular-architecture-image" TargetMode="External"/><Relationship Id="rId9" Type="http://schemas.openxmlformats.org/officeDocument/2006/relationships/hyperlink" Target="https://www.archdaily.com/909366/brazilian-houses-9-examples-of-residential-vernacular-architecture"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7" name="Text 4"/>
          <p:cNvSpPr/>
          <p:nvPr/>
        </p:nvSpPr>
        <p:spPr>
          <a:xfrm>
            <a:off x="88920" y="1025939"/>
            <a:ext cx="9210707" cy="5170373"/>
          </a:xfrm>
          <a:prstGeom prst="rect">
            <a:avLst/>
          </a:prstGeom>
          <a:noFill/>
          <a:ln/>
        </p:spPr>
        <p:txBody>
          <a:bodyPr wrap="square" lIns="91440" tIns="45720" rIns="91440" bIns="45720" rtlCol="0" anchor="t"/>
          <a:lstStyle/>
          <a:p>
            <a:pPr marL="12065" algn="ctr">
              <a:spcBef>
                <a:spcPts val="735"/>
              </a:spcBef>
            </a:pPr>
            <a:r>
              <a:rPr lang="en-US" sz="3200" dirty="0">
                <a:solidFill>
                  <a:srgbClr val="746558"/>
                </a:solidFill>
                <a:latin typeface="Gelasio"/>
                <a:ea typeface="Gelasio"/>
              </a:rPr>
              <a:t> Tishk International University (TIU) Vernacular Architecture</a:t>
            </a:r>
          </a:p>
          <a:p>
            <a:pPr marL="469265" indent="-457200" algn="ctr">
              <a:spcBef>
                <a:spcPts val="735"/>
              </a:spcBef>
              <a:buFont typeface="Arial"/>
              <a:buChar char="•"/>
            </a:pPr>
            <a:endParaRPr lang="en-US" sz="3200" dirty="0">
              <a:solidFill>
                <a:srgbClr val="746558"/>
              </a:solidFill>
              <a:ea typeface="Gelasio" pitchFamily="34" charset="-122"/>
              <a:cs typeface="Calibri"/>
            </a:endParaRPr>
          </a:p>
          <a:p>
            <a:pPr marL="12065" algn="ctr">
              <a:spcBef>
                <a:spcPts val="735"/>
              </a:spcBef>
            </a:pPr>
            <a:r>
              <a:rPr lang="en-US" sz="3200" dirty="0">
                <a:solidFill>
                  <a:srgbClr val="746558"/>
                </a:solidFill>
                <a:ea typeface="Gelasio"/>
              </a:rPr>
              <a:t> Lecturer : </a:t>
            </a:r>
            <a:r>
              <a:rPr lang="en-US" sz="3200" err="1">
                <a:solidFill>
                  <a:srgbClr val="746558"/>
                </a:solidFill>
                <a:ea typeface="Gelasio"/>
              </a:rPr>
              <a:t>Darbaz</a:t>
            </a:r>
            <a:r>
              <a:rPr lang="en-US" sz="3200" dirty="0">
                <a:solidFill>
                  <a:srgbClr val="746558"/>
                </a:solidFill>
                <a:ea typeface="Gelasio"/>
              </a:rPr>
              <a:t> </a:t>
            </a:r>
            <a:r>
              <a:rPr lang="en-US" sz="3200" err="1">
                <a:solidFill>
                  <a:srgbClr val="746558"/>
                </a:solidFill>
                <a:ea typeface="Gelasio"/>
              </a:rPr>
              <a:t>Pirot</a:t>
            </a:r>
            <a:endParaRPr lang="en-US" sz="3200">
              <a:solidFill>
                <a:srgbClr val="746558"/>
              </a:solidFill>
              <a:ea typeface="Gelasio"/>
              <a:cs typeface="Calibri"/>
            </a:endParaRPr>
          </a:p>
          <a:p>
            <a:pPr marL="697865" indent="-685800" algn="ctr">
              <a:spcBef>
                <a:spcPts val="735"/>
              </a:spcBef>
              <a:buFont typeface="Arial"/>
              <a:buChar char="•"/>
            </a:pPr>
            <a:endParaRPr lang="en-US" sz="3200" dirty="0">
              <a:solidFill>
                <a:srgbClr val="746558"/>
              </a:solidFill>
              <a:ea typeface="Gelasio" pitchFamily="34" charset="-122"/>
              <a:cs typeface="Calibri"/>
            </a:endParaRPr>
          </a:p>
          <a:p>
            <a:pPr marL="12065" algn="ctr">
              <a:spcBef>
                <a:spcPts val="735"/>
              </a:spcBef>
            </a:pPr>
            <a:r>
              <a:rPr lang="en-US" sz="3200" dirty="0">
                <a:solidFill>
                  <a:srgbClr val="746558"/>
                </a:solidFill>
                <a:ea typeface="Gelasio"/>
              </a:rPr>
              <a:t> 2023-2024</a:t>
            </a:r>
            <a:endParaRPr lang="en-US" sz="3200" dirty="0">
              <a:solidFill>
                <a:srgbClr val="746558"/>
              </a:solidFill>
              <a:ea typeface="Gelasio"/>
              <a:cs typeface="Calibri"/>
            </a:endParaRPr>
          </a:p>
          <a:p>
            <a:pPr marL="697865" indent="-685800" algn="ctr">
              <a:spcBef>
                <a:spcPts val="735"/>
              </a:spcBef>
              <a:buFont typeface="Arial"/>
              <a:buChar char="•"/>
            </a:pPr>
            <a:endParaRPr lang="en-US" sz="3200" dirty="0">
              <a:solidFill>
                <a:srgbClr val="746558"/>
              </a:solidFill>
              <a:ea typeface="Gelasio" pitchFamily="34" charset="-122"/>
              <a:cs typeface="Calibri"/>
            </a:endParaRPr>
          </a:p>
          <a:p>
            <a:pPr marL="12065" algn="ctr">
              <a:spcBef>
                <a:spcPts val="735"/>
              </a:spcBef>
            </a:pPr>
            <a:r>
              <a:rPr lang="en-US" sz="3200" dirty="0">
                <a:solidFill>
                  <a:srgbClr val="746558"/>
                </a:solidFill>
                <a:ea typeface="Gelasio"/>
              </a:rPr>
              <a:t> Lecture 2: Vernacular Architecture Across the Globe</a:t>
            </a:r>
            <a:endParaRPr lang="en-US" sz="3200" dirty="0">
              <a:solidFill>
                <a:srgbClr val="746558"/>
              </a:solidFill>
              <a:ea typeface="Gelasio"/>
              <a:cs typeface="Calibri"/>
            </a:endParaRPr>
          </a:p>
          <a:p>
            <a:pPr marL="469265" indent="-457200" algn="ctr">
              <a:spcBef>
                <a:spcPts val="735"/>
              </a:spcBef>
              <a:buFont typeface="Arial"/>
              <a:buChar char="•"/>
            </a:pPr>
            <a:endParaRPr lang="en-US" sz="3200" dirty="0">
              <a:solidFill>
                <a:srgbClr val="746558"/>
              </a:solidFill>
              <a:ea typeface="Gelasio" pitchFamily="34" charset="-122"/>
              <a:cs typeface="Calibri"/>
            </a:endParaRPr>
          </a:p>
          <a:p>
            <a:pPr marL="299085" indent="-287020" algn="ctr">
              <a:spcBef>
                <a:spcPts val="735"/>
              </a:spcBef>
              <a:buFont typeface="Arial MT,Sans-Serif"/>
              <a:buChar char="•"/>
            </a:pPr>
            <a:endParaRPr lang="en-US" sz="3200" dirty="0">
              <a:solidFill>
                <a:srgbClr val="746558"/>
              </a:solidFill>
              <a:ea typeface="Gelasio" pitchFamily="34" charset="-122"/>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202019" y="0"/>
            <a:ext cx="14630400" cy="8229600"/>
          </a:xfrm>
          <a:prstGeom prst="rect">
            <a:avLst/>
          </a:prstGeom>
          <a:solidFill>
            <a:srgbClr val="F9F6F0"/>
          </a:solidFill>
          <a:ln/>
        </p:spPr>
      </p:sp>
      <p:sp>
        <p:nvSpPr>
          <p:cNvPr id="4" name="Text 2"/>
          <p:cNvSpPr/>
          <p:nvPr/>
        </p:nvSpPr>
        <p:spPr>
          <a:xfrm>
            <a:off x="2240042" y="114878"/>
            <a:ext cx="8933974" cy="667703"/>
          </a:xfrm>
          <a:prstGeom prst="rect">
            <a:avLst/>
          </a:prstGeom>
          <a:noFill/>
          <a:ln/>
        </p:spPr>
        <p:txBody>
          <a:bodyPr wrap="none" lIns="91440" tIns="45720" rIns="91440" bIns="45720" rtlCol="0" anchor="t"/>
          <a:lstStyle/>
          <a:p>
            <a:pPr marL="0" indent="0">
              <a:lnSpc>
                <a:spcPts val="5258"/>
              </a:lnSpc>
              <a:buNone/>
            </a:pPr>
            <a:r>
              <a:rPr lang="en-US" sz="4200" b="1" dirty="0">
                <a:solidFill>
                  <a:srgbClr val="484237"/>
                </a:solidFill>
                <a:latin typeface="Gelasio" pitchFamily="34" charset="0"/>
                <a:ea typeface="Gelasio"/>
                <a:cs typeface="Gelasio" pitchFamily="34" charset="-120"/>
              </a:rPr>
              <a:t>Vernacular Architecture</a:t>
            </a:r>
            <a:r>
              <a:rPr lang="en-US" sz="4200" b="1" dirty="0">
                <a:solidFill>
                  <a:srgbClr val="484237"/>
                </a:solidFill>
                <a:latin typeface="Gelasio"/>
                <a:ea typeface="Gelasio"/>
                <a:cs typeface="Gelasio" pitchFamily="34" charset="-120"/>
              </a:rPr>
              <a:t> in France</a:t>
            </a:r>
            <a:endParaRPr lang="en-US" sz="4200" dirty="0">
              <a:latin typeface="Gelasio"/>
              <a:ea typeface="Gelasio"/>
            </a:endParaRPr>
          </a:p>
        </p:txBody>
      </p:sp>
      <p:sp>
        <p:nvSpPr>
          <p:cNvPr id="5" name="Text 3"/>
          <p:cNvSpPr/>
          <p:nvPr/>
        </p:nvSpPr>
        <p:spPr>
          <a:xfrm>
            <a:off x="10380" y="1088096"/>
            <a:ext cx="4296415" cy="667464"/>
          </a:xfrm>
          <a:prstGeom prst="rect">
            <a:avLst/>
          </a:prstGeom>
          <a:noFill/>
          <a:ln/>
        </p:spPr>
        <p:txBody>
          <a:bodyPr wrap="square" lIns="91440" tIns="45720" rIns="91440" bIns="45720" rtlCol="0" anchor="t"/>
          <a:lstStyle/>
          <a:p>
            <a:pPr marL="0" indent="0" algn="ctr">
              <a:lnSpc>
                <a:spcPts val="2629"/>
              </a:lnSpc>
              <a:buNone/>
            </a:pPr>
            <a:r>
              <a:rPr lang="en-US" sz="2103" b="1" dirty="0">
                <a:solidFill>
                  <a:srgbClr val="484237"/>
                </a:solidFill>
                <a:latin typeface="Gelasio" pitchFamily="34" charset="0"/>
                <a:ea typeface="Gelasio" pitchFamily="34" charset="-122"/>
                <a:cs typeface="Gelasio" pitchFamily="34" charset="-120"/>
              </a:rPr>
              <a:t>THE SINGLE-ROOM HOUSE</a:t>
            </a:r>
            <a:endParaRPr lang="en-US" sz="2103" dirty="0">
              <a:ea typeface="Calibri" panose="020F0502020204030204"/>
              <a:cs typeface="Calibri" panose="020F0502020204030204"/>
            </a:endParaRPr>
          </a:p>
        </p:txBody>
      </p:sp>
      <p:sp>
        <p:nvSpPr>
          <p:cNvPr id="6" name="Text 4"/>
          <p:cNvSpPr/>
          <p:nvPr/>
        </p:nvSpPr>
        <p:spPr>
          <a:xfrm>
            <a:off x="2922" y="1642586"/>
            <a:ext cx="4286781" cy="2951941"/>
          </a:xfrm>
          <a:prstGeom prst="rect">
            <a:avLst/>
          </a:prstGeom>
          <a:noFill/>
          <a:ln/>
        </p:spPr>
        <p:txBody>
          <a:bodyPr wrap="square" lIns="91440" tIns="45720" rIns="91440" bIns="45720" rtlCol="0" anchor="t"/>
          <a:lstStyle/>
          <a:p>
            <a:pPr marL="0" indent="0" algn="just">
              <a:lnSpc>
                <a:spcPct val="150000"/>
              </a:lnSpc>
              <a:buNone/>
            </a:pPr>
            <a:r>
              <a:rPr lang="en-US" sz="2500" dirty="0">
                <a:solidFill>
                  <a:srgbClr val="746558"/>
                </a:solidFill>
                <a:latin typeface="Gelasio"/>
                <a:ea typeface="Gelasio"/>
                <a:cs typeface="Gelasio" pitchFamily="34" charset="-120"/>
              </a:rPr>
              <a:t>Characteristic of Europe's vernacular architecture, the single-room house is a traditional form that reflects </a:t>
            </a:r>
            <a:r>
              <a:rPr lang="en-US" sz="2500" b="1" dirty="0">
                <a:solidFill>
                  <a:srgbClr val="746558"/>
                </a:solidFill>
                <a:latin typeface="Gelasio"/>
                <a:ea typeface="Gelasio"/>
                <a:cs typeface="Gelasio" pitchFamily="34" charset="-120"/>
              </a:rPr>
              <a:t>simplicity and functionality.</a:t>
            </a:r>
            <a:endParaRPr lang="en-US" sz="2500" b="1">
              <a:latin typeface="Gelasio"/>
              <a:ea typeface="Gelasio"/>
              <a:cs typeface="Calibri"/>
            </a:endParaRPr>
          </a:p>
        </p:txBody>
      </p:sp>
      <p:sp>
        <p:nvSpPr>
          <p:cNvPr id="8" name="Text 5"/>
          <p:cNvSpPr/>
          <p:nvPr/>
        </p:nvSpPr>
        <p:spPr>
          <a:xfrm>
            <a:off x="5138372" y="1088096"/>
            <a:ext cx="3701542" cy="1001197"/>
          </a:xfrm>
          <a:prstGeom prst="rect">
            <a:avLst/>
          </a:prstGeom>
          <a:noFill/>
          <a:ln/>
        </p:spPr>
        <p:txBody>
          <a:bodyPr wrap="square" lIns="91440" tIns="45720" rIns="91440" bIns="45720" rtlCol="0" anchor="t"/>
          <a:lstStyle/>
          <a:p>
            <a:pPr marL="0" indent="0" algn="ctr">
              <a:lnSpc>
                <a:spcPts val="2629"/>
              </a:lnSpc>
              <a:buNone/>
            </a:pPr>
            <a:r>
              <a:rPr lang="en-US" sz="2103" b="1" dirty="0">
                <a:solidFill>
                  <a:srgbClr val="484237"/>
                </a:solidFill>
                <a:latin typeface="Gelasio" pitchFamily="34" charset="0"/>
                <a:ea typeface="Gelasio" pitchFamily="34" charset="-122"/>
                <a:cs typeface="Gelasio" pitchFamily="34" charset="-120"/>
              </a:rPr>
              <a:t>THE LENGTHWISE HOUSE OR "LONGÈRE"</a:t>
            </a:r>
            <a:endParaRPr lang="en-US" sz="2103" dirty="0">
              <a:ea typeface="Calibri" panose="020F0502020204030204"/>
              <a:cs typeface="Calibri" panose="020F0502020204030204"/>
            </a:endParaRPr>
          </a:p>
        </p:txBody>
      </p:sp>
      <p:sp>
        <p:nvSpPr>
          <p:cNvPr id="9" name="Text 6"/>
          <p:cNvSpPr/>
          <p:nvPr/>
        </p:nvSpPr>
        <p:spPr>
          <a:xfrm>
            <a:off x="4997523" y="1845690"/>
            <a:ext cx="3959349" cy="3473223"/>
          </a:xfrm>
          <a:prstGeom prst="rect">
            <a:avLst/>
          </a:prstGeom>
          <a:noFill/>
          <a:ln/>
        </p:spPr>
        <p:txBody>
          <a:bodyPr wrap="square" lIns="91440" tIns="45720" rIns="91440" bIns="45720" rtlCol="0" anchor="t"/>
          <a:lstStyle/>
          <a:p>
            <a:pPr algn="just">
              <a:lnSpc>
                <a:spcPct val="150000"/>
              </a:lnSpc>
            </a:pPr>
            <a:r>
              <a:rPr lang="en-US" sz="2500" dirty="0">
                <a:solidFill>
                  <a:srgbClr val="746558"/>
                </a:solidFill>
                <a:latin typeface="Gelasio"/>
                <a:ea typeface="Gelasio"/>
                <a:cs typeface="Gelasio" pitchFamily="34" charset="-120"/>
              </a:rPr>
              <a:t>The "longère" is a type of lengthwise house that is </a:t>
            </a:r>
            <a:r>
              <a:rPr lang="en-US" sz="2500" dirty="0">
                <a:solidFill>
                  <a:srgbClr val="746558"/>
                </a:solidFill>
                <a:ea typeface="+mn-lt"/>
                <a:cs typeface="+mn-lt"/>
              </a:rPr>
              <a:t>symbolic </a:t>
            </a:r>
            <a:r>
              <a:rPr lang="en-US" sz="2500" dirty="0">
                <a:solidFill>
                  <a:srgbClr val="746558"/>
                </a:solidFill>
                <a:ea typeface="Gelasio"/>
                <a:cs typeface="+mn-lt"/>
              </a:rPr>
              <a:t>of</a:t>
            </a:r>
            <a:r>
              <a:rPr lang="en-US" sz="2500" dirty="0">
                <a:solidFill>
                  <a:srgbClr val="746558"/>
                </a:solidFill>
                <a:latin typeface="Gelasio" pitchFamily="34" charset="0"/>
                <a:ea typeface="Gelasio"/>
                <a:cs typeface="Gelasio" pitchFamily="34" charset="-120"/>
              </a:rPr>
              <a:t> </a:t>
            </a:r>
            <a:r>
              <a:rPr lang="en-US" sz="2500" b="1" dirty="0">
                <a:solidFill>
                  <a:srgbClr val="746558"/>
                </a:solidFill>
                <a:latin typeface="Gelasio" pitchFamily="34" charset="0"/>
                <a:ea typeface="Gelasio"/>
                <a:cs typeface="Gelasio" pitchFamily="34" charset="-120"/>
              </a:rPr>
              <a:t>French rural architecture,</a:t>
            </a:r>
            <a:r>
              <a:rPr lang="en-US" sz="2500" dirty="0">
                <a:solidFill>
                  <a:srgbClr val="746558"/>
                </a:solidFill>
                <a:latin typeface="Gelasio" pitchFamily="34" charset="0"/>
                <a:ea typeface="Gelasio"/>
                <a:cs typeface="Gelasio" pitchFamily="34" charset="-120"/>
              </a:rPr>
              <a:t> </a:t>
            </a:r>
            <a:r>
              <a:rPr lang="en-US" sz="2500" b="1" dirty="0">
                <a:solidFill>
                  <a:srgbClr val="746558"/>
                </a:solidFill>
                <a:latin typeface="Gelasio" pitchFamily="34" charset="0"/>
                <a:ea typeface="Gelasio"/>
                <a:cs typeface="Gelasio" pitchFamily="34" charset="-120"/>
              </a:rPr>
              <a:t>often</a:t>
            </a:r>
            <a:r>
              <a:rPr lang="en-US" sz="2500" dirty="0">
                <a:solidFill>
                  <a:srgbClr val="746558"/>
                </a:solidFill>
                <a:latin typeface="Gelasio" pitchFamily="34" charset="0"/>
                <a:ea typeface="Gelasio"/>
                <a:cs typeface="Gelasio" pitchFamily="34" charset="-120"/>
              </a:rPr>
              <a:t> </a:t>
            </a:r>
            <a:r>
              <a:rPr lang="en-US" sz="2500" b="1" dirty="0">
                <a:solidFill>
                  <a:srgbClr val="746558"/>
                </a:solidFill>
                <a:latin typeface="Gelasio" pitchFamily="34" charset="0"/>
                <a:ea typeface="Gelasio"/>
                <a:cs typeface="Gelasio" pitchFamily="34" charset="-120"/>
              </a:rPr>
              <a:t>seen stretching across the landscape.</a:t>
            </a:r>
            <a:endParaRPr lang="en-US" sz="2500" b="1">
              <a:ea typeface="Gelasio"/>
              <a:cs typeface="Calibri" panose="020F0502020204030204"/>
            </a:endParaRPr>
          </a:p>
        </p:txBody>
      </p:sp>
      <p:sp>
        <p:nvSpPr>
          <p:cNvPr id="11" name="Text 7"/>
          <p:cNvSpPr/>
          <p:nvPr/>
        </p:nvSpPr>
        <p:spPr>
          <a:xfrm>
            <a:off x="9368790" y="1088096"/>
            <a:ext cx="4751409" cy="1001197"/>
          </a:xfrm>
          <a:prstGeom prst="rect">
            <a:avLst/>
          </a:prstGeom>
          <a:noFill/>
          <a:ln/>
        </p:spPr>
        <p:txBody>
          <a:bodyPr wrap="square" lIns="91440" tIns="45720" rIns="91440" bIns="45720" rtlCol="0" anchor="t"/>
          <a:lstStyle/>
          <a:p>
            <a:pPr marL="0" indent="0" algn="ctr">
              <a:lnSpc>
                <a:spcPts val="2629"/>
              </a:lnSpc>
              <a:buNone/>
            </a:pPr>
            <a:r>
              <a:rPr lang="en-US" sz="2103" b="1" dirty="0">
                <a:solidFill>
                  <a:srgbClr val="484237"/>
                </a:solidFill>
                <a:latin typeface="Gelasio" pitchFamily="34" charset="0"/>
                <a:ea typeface="Gelasio" pitchFamily="34" charset="-122"/>
                <a:cs typeface="Gelasio" pitchFamily="34" charset="-120"/>
              </a:rPr>
              <a:t>THE UPPER-FLOOR HALL OR "SALLE HAUTE"</a:t>
            </a:r>
            <a:endParaRPr lang="en-US" sz="2103" dirty="0">
              <a:ea typeface="Calibri" panose="020F0502020204030204"/>
              <a:cs typeface="Calibri" panose="020F0502020204030204"/>
            </a:endParaRPr>
          </a:p>
        </p:txBody>
      </p:sp>
      <p:sp>
        <p:nvSpPr>
          <p:cNvPr id="12" name="Text 8"/>
          <p:cNvSpPr/>
          <p:nvPr/>
        </p:nvSpPr>
        <p:spPr>
          <a:xfrm>
            <a:off x="9368790" y="1845690"/>
            <a:ext cx="4751409" cy="2852738"/>
          </a:xfrm>
          <a:prstGeom prst="rect">
            <a:avLst/>
          </a:prstGeom>
          <a:noFill/>
          <a:ln/>
        </p:spPr>
        <p:txBody>
          <a:bodyPr wrap="square" lIns="91440" tIns="45720" rIns="91440" bIns="45720" rtlCol="0" anchor="t"/>
          <a:lstStyle/>
          <a:p>
            <a:pPr marL="0" indent="0" algn="just">
              <a:lnSpc>
                <a:spcPct val="150000"/>
              </a:lnSpc>
              <a:buNone/>
            </a:pPr>
            <a:r>
              <a:rPr lang="en-US" sz="2500" dirty="0">
                <a:solidFill>
                  <a:srgbClr val="746558"/>
                </a:solidFill>
                <a:latin typeface="Gelasio" pitchFamily="34" charset="0"/>
                <a:ea typeface="Gelasio"/>
                <a:cs typeface="Gelasio" pitchFamily="34" charset="-120"/>
              </a:rPr>
              <a:t>In contrast, the "salle haute" represents an</a:t>
            </a:r>
            <a:r>
              <a:rPr lang="en-US" sz="2500" b="1" dirty="0">
                <a:solidFill>
                  <a:srgbClr val="746558"/>
                </a:solidFill>
                <a:latin typeface="Gelasio" pitchFamily="34" charset="0"/>
                <a:ea typeface="Gelasio"/>
                <a:cs typeface="Gelasio" pitchFamily="34" charset="-120"/>
              </a:rPr>
              <a:t> upper-floor hall</a:t>
            </a:r>
            <a:r>
              <a:rPr lang="en-US" sz="2500" dirty="0">
                <a:solidFill>
                  <a:srgbClr val="746558"/>
                </a:solidFill>
                <a:latin typeface="Gelasio" pitchFamily="34" charset="0"/>
                <a:ea typeface="Gelasio"/>
                <a:cs typeface="Gelasio" pitchFamily="34" charset="-120"/>
              </a:rPr>
              <a:t>, a design that denotes a different aspect of vernacular living spaces in France.</a:t>
            </a:r>
            <a:endParaRPr lang="en-US" sz="2500">
              <a:ea typeface="Gelasio"/>
              <a:cs typeface="Calibri" panose="020F0502020204030204"/>
            </a:endParaRPr>
          </a:p>
        </p:txBody>
      </p:sp>
      <p:pic>
        <p:nvPicPr>
          <p:cNvPr id="15" name="Picture 14" descr="A diagram of a house&#10;&#10;Description automatically generated">
            <a:extLst>
              <a:ext uri="{FF2B5EF4-FFF2-40B4-BE49-F238E27FC236}">
                <a16:creationId xmlns:a16="http://schemas.microsoft.com/office/drawing/2014/main" id="{52008ED6-A228-0074-4CF2-2FA85F39A1F3}"/>
              </a:ext>
            </a:extLst>
          </p:cNvPr>
          <p:cNvPicPr>
            <a:picLocks noChangeAspect="1"/>
          </p:cNvPicPr>
          <p:nvPr/>
        </p:nvPicPr>
        <p:blipFill>
          <a:blip r:embed="rId3"/>
          <a:stretch>
            <a:fillRect/>
          </a:stretch>
        </p:blipFill>
        <p:spPr>
          <a:xfrm>
            <a:off x="513365" y="5211670"/>
            <a:ext cx="2953415" cy="2943890"/>
          </a:xfrm>
          <a:prstGeom prst="rect">
            <a:avLst/>
          </a:prstGeom>
        </p:spPr>
      </p:pic>
      <p:pic>
        <p:nvPicPr>
          <p:cNvPr id="16" name="Picture 15" descr="A drawing of a rectangular object&#10;&#10;Description automatically generated">
            <a:extLst>
              <a:ext uri="{FF2B5EF4-FFF2-40B4-BE49-F238E27FC236}">
                <a16:creationId xmlns:a16="http://schemas.microsoft.com/office/drawing/2014/main" id="{137C0297-FE15-4F4A-ABFC-D08FB2D285A8}"/>
              </a:ext>
            </a:extLst>
          </p:cNvPr>
          <p:cNvPicPr>
            <a:picLocks noChangeAspect="1"/>
          </p:cNvPicPr>
          <p:nvPr/>
        </p:nvPicPr>
        <p:blipFill>
          <a:blip r:embed="rId4"/>
          <a:stretch>
            <a:fillRect/>
          </a:stretch>
        </p:blipFill>
        <p:spPr>
          <a:xfrm>
            <a:off x="4833003" y="5485537"/>
            <a:ext cx="4000771" cy="1200233"/>
          </a:xfrm>
          <a:prstGeom prst="rect">
            <a:avLst/>
          </a:prstGeom>
        </p:spPr>
      </p:pic>
      <p:pic>
        <p:nvPicPr>
          <p:cNvPr id="17" name="Picture 16" descr="A diagram of a house&#10;&#10;Description automatically generated">
            <a:extLst>
              <a:ext uri="{FF2B5EF4-FFF2-40B4-BE49-F238E27FC236}">
                <a16:creationId xmlns:a16="http://schemas.microsoft.com/office/drawing/2014/main" id="{88C32690-562F-92D0-4EFB-B17284858C77}"/>
              </a:ext>
            </a:extLst>
          </p:cNvPr>
          <p:cNvPicPr>
            <a:picLocks noChangeAspect="1"/>
          </p:cNvPicPr>
          <p:nvPr/>
        </p:nvPicPr>
        <p:blipFill rotWithShape="1">
          <a:blip r:embed="rId5"/>
          <a:srcRect r="-488" b="36288"/>
          <a:stretch/>
        </p:blipFill>
        <p:spPr>
          <a:xfrm>
            <a:off x="12060047" y="4977955"/>
            <a:ext cx="2329793" cy="2592133"/>
          </a:xfrm>
          <a:prstGeom prst="rect">
            <a:avLst/>
          </a:prstGeom>
        </p:spPr>
      </p:pic>
      <p:pic>
        <p:nvPicPr>
          <p:cNvPr id="18" name="Picture 17" descr="A diagram of a house&#10;&#10;Description automatically generated">
            <a:extLst>
              <a:ext uri="{FF2B5EF4-FFF2-40B4-BE49-F238E27FC236}">
                <a16:creationId xmlns:a16="http://schemas.microsoft.com/office/drawing/2014/main" id="{315E0A51-D61F-C75D-B7B8-55AA855DCFC2}"/>
              </a:ext>
            </a:extLst>
          </p:cNvPr>
          <p:cNvPicPr>
            <a:picLocks noChangeAspect="1"/>
          </p:cNvPicPr>
          <p:nvPr/>
        </p:nvPicPr>
        <p:blipFill rotWithShape="1">
          <a:blip r:embed="rId5"/>
          <a:srcRect t="63014" r="-402" b="228"/>
          <a:stretch/>
        </p:blipFill>
        <p:spPr>
          <a:xfrm>
            <a:off x="9576491" y="5384356"/>
            <a:ext cx="2510413" cy="161182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sp>
        <p:nvSpPr>
          <p:cNvPr id="4" name="Text 2"/>
          <p:cNvSpPr/>
          <p:nvPr/>
        </p:nvSpPr>
        <p:spPr>
          <a:xfrm>
            <a:off x="2478260" y="-4185"/>
            <a:ext cx="9290447" cy="694373"/>
          </a:xfrm>
          <a:prstGeom prst="rect">
            <a:avLst/>
          </a:prstGeom>
          <a:noFill/>
          <a:ln/>
        </p:spPr>
        <p:txBody>
          <a:bodyPr wrap="none" rtlCol="0" anchor="t"/>
          <a:lstStyle/>
          <a:p>
            <a:pPr marL="0" indent="0">
              <a:lnSpc>
                <a:spcPts val="5468"/>
              </a:lnSpc>
              <a:buNone/>
            </a:pPr>
            <a:r>
              <a:rPr lang="en-US" sz="4374" b="1" dirty="0">
                <a:solidFill>
                  <a:srgbClr val="484237"/>
                </a:solidFill>
                <a:latin typeface="Gelasio" pitchFamily="34" charset="0"/>
                <a:ea typeface="Gelasio" pitchFamily="34" charset="-122"/>
                <a:cs typeface="Gelasio" pitchFamily="34" charset="-120"/>
              </a:rPr>
              <a:t>Vernacular architecture in France</a:t>
            </a:r>
            <a:endParaRPr lang="en-US" sz="4374" dirty="0"/>
          </a:p>
        </p:txBody>
      </p:sp>
      <p:sp>
        <p:nvSpPr>
          <p:cNvPr id="6" name="Text 4"/>
          <p:cNvSpPr/>
          <p:nvPr/>
        </p:nvSpPr>
        <p:spPr>
          <a:xfrm>
            <a:off x="265638" y="1682327"/>
            <a:ext cx="4330391" cy="4267625"/>
          </a:xfrm>
          <a:prstGeom prst="rect">
            <a:avLst/>
          </a:prstGeom>
          <a:noFill/>
          <a:ln/>
        </p:spPr>
        <p:txBody>
          <a:bodyPr wrap="square" lIns="91440" tIns="45720" rIns="91440" bIns="45720" rtlCol="0" anchor="t"/>
          <a:lstStyle/>
          <a:p>
            <a:pPr marL="0" indent="0" algn="just">
              <a:lnSpc>
                <a:spcPct val="150000"/>
              </a:lnSpc>
              <a:buNone/>
            </a:pPr>
            <a:r>
              <a:rPr lang="en-US" sz="2500" dirty="0">
                <a:solidFill>
                  <a:srgbClr val="746558"/>
                </a:solidFill>
                <a:latin typeface="Gelasio"/>
                <a:ea typeface="Gelasio" pitchFamily="34" charset="-122"/>
                <a:cs typeface="Gelasio" pitchFamily="34" charset="-120"/>
              </a:rPr>
              <a:t>Europe has a rich tradition of vernacular architecture, which refers to methods of construction that use locally available resources and traditions to address local needs and circumstances.</a:t>
            </a:r>
            <a:endParaRPr lang="en-US" sz="2500">
              <a:latin typeface="Gelasio"/>
              <a:ea typeface="Calibri"/>
              <a:cs typeface="Calibri"/>
            </a:endParaRPr>
          </a:p>
        </p:txBody>
      </p:sp>
      <p:sp>
        <p:nvSpPr>
          <p:cNvPr id="7" name="Text 5"/>
          <p:cNvSpPr/>
          <p:nvPr/>
        </p:nvSpPr>
        <p:spPr>
          <a:xfrm>
            <a:off x="5393976" y="1135547"/>
            <a:ext cx="3867547" cy="694373"/>
          </a:xfrm>
          <a:prstGeom prst="rect">
            <a:avLst/>
          </a:prstGeom>
          <a:noFill/>
          <a:ln/>
        </p:spPr>
        <p:txBody>
          <a:bodyPr wrap="square" lIns="91440" tIns="45720" rIns="91440" bIns="45720" rtlCol="0" anchor="t"/>
          <a:lstStyle/>
          <a:p>
            <a:pPr marL="0" indent="0">
              <a:lnSpc>
                <a:spcPts val="2734"/>
              </a:lnSpc>
              <a:buNone/>
            </a:pPr>
            <a:r>
              <a:rPr lang="en-US" sz="2500" b="1" dirty="0">
                <a:solidFill>
                  <a:srgbClr val="484237"/>
                </a:solidFill>
                <a:latin typeface="Gelasio"/>
                <a:ea typeface="Gelasio" pitchFamily="34" charset="-122"/>
                <a:cs typeface="Gelasio" pitchFamily="34" charset="-120"/>
              </a:rPr>
              <a:t>The House with Central-Corridor Plan</a:t>
            </a:r>
            <a:endParaRPr lang="en-US" sz="2500">
              <a:latin typeface="Gelasio"/>
              <a:ea typeface="Calibri"/>
              <a:cs typeface="Calibri"/>
            </a:endParaRPr>
          </a:p>
        </p:txBody>
      </p:sp>
      <p:sp>
        <p:nvSpPr>
          <p:cNvPr id="8" name="Text 6"/>
          <p:cNvSpPr/>
          <p:nvPr/>
        </p:nvSpPr>
        <p:spPr>
          <a:xfrm>
            <a:off x="5190777" y="1905335"/>
            <a:ext cx="3709502" cy="2905291"/>
          </a:xfrm>
          <a:prstGeom prst="rect">
            <a:avLst/>
          </a:prstGeom>
          <a:noFill/>
          <a:ln/>
        </p:spPr>
        <p:txBody>
          <a:bodyPr wrap="square" lIns="91440" tIns="45720" rIns="91440" bIns="45720" rtlCol="0" anchor="t"/>
          <a:lstStyle/>
          <a:p>
            <a:pPr algn="just">
              <a:lnSpc>
                <a:spcPct val="150000"/>
              </a:lnSpc>
            </a:pPr>
            <a:r>
              <a:rPr lang="en-US" sz="2500" dirty="0">
                <a:solidFill>
                  <a:srgbClr val="746558"/>
                </a:solidFill>
                <a:latin typeface="Gelasio"/>
                <a:ea typeface="Gelasio"/>
                <a:cs typeface="Gelasio" pitchFamily="34" charset="-120"/>
              </a:rPr>
              <a:t>One notable example is the house with a </a:t>
            </a:r>
            <a:r>
              <a:rPr lang="en-US" sz="2500" b="1" dirty="0">
                <a:solidFill>
                  <a:srgbClr val="746558"/>
                </a:solidFill>
                <a:latin typeface="Gelasio"/>
                <a:ea typeface="Gelasio"/>
                <a:cs typeface="Gelasio" pitchFamily="34" charset="-120"/>
              </a:rPr>
              <a:t>central-corridor plan, a design that has been a Principle in French vernacular architecture.</a:t>
            </a:r>
            <a:endParaRPr lang="en-US" sz="2500" b="1">
              <a:latin typeface="Gelasio"/>
              <a:ea typeface="Gelasio"/>
              <a:cs typeface="Calibri"/>
            </a:endParaRPr>
          </a:p>
        </p:txBody>
      </p:sp>
      <p:sp>
        <p:nvSpPr>
          <p:cNvPr id="9" name="Text 7"/>
          <p:cNvSpPr/>
          <p:nvPr/>
        </p:nvSpPr>
        <p:spPr>
          <a:xfrm>
            <a:off x="9400282" y="752532"/>
            <a:ext cx="4966597" cy="1053601"/>
          </a:xfrm>
          <a:prstGeom prst="rect">
            <a:avLst/>
          </a:prstGeom>
          <a:noFill/>
          <a:ln/>
        </p:spPr>
        <p:txBody>
          <a:bodyPr wrap="square" lIns="91440" tIns="45720" rIns="91440" bIns="45720" rtlCol="0" anchor="t"/>
          <a:lstStyle/>
          <a:p>
            <a:pPr marL="0" indent="0" algn="ctr">
              <a:lnSpc>
                <a:spcPts val="2734"/>
              </a:lnSpc>
              <a:buNone/>
            </a:pPr>
            <a:r>
              <a:rPr lang="en-US" sz="2500" b="1" dirty="0">
                <a:solidFill>
                  <a:srgbClr val="484237"/>
                </a:solidFill>
                <a:latin typeface="Gelasio"/>
                <a:ea typeface="Gelasio" pitchFamily="34" charset="-122"/>
                <a:cs typeface="Gelasio" pitchFamily="34" charset="-120"/>
              </a:rPr>
              <a:t>The Depthwise House with Nave and Aisles</a:t>
            </a:r>
            <a:endParaRPr lang="en-US" sz="2500">
              <a:latin typeface="Gelasio"/>
              <a:ea typeface="Calibri"/>
              <a:cs typeface="Calibri"/>
            </a:endParaRPr>
          </a:p>
        </p:txBody>
      </p:sp>
      <p:sp>
        <p:nvSpPr>
          <p:cNvPr id="10" name="Text 8"/>
          <p:cNvSpPr/>
          <p:nvPr/>
        </p:nvSpPr>
        <p:spPr>
          <a:xfrm>
            <a:off x="9402903" y="1473133"/>
            <a:ext cx="4359822" cy="3181264"/>
          </a:xfrm>
          <a:prstGeom prst="rect">
            <a:avLst/>
          </a:prstGeom>
          <a:noFill/>
          <a:ln/>
        </p:spPr>
        <p:txBody>
          <a:bodyPr wrap="square" lIns="91440" tIns="45720" rIns="91440" bIns="45720" rtlCol="0" anchor="t"/>
          <a:lstStyle/>
          <a:p>
            <a:pPr marL="0" indent="0" algn="just">
              <a:lnSpc>
                <a:spcPct val="150000"/>
              </a:lnSpc>
              <a:buNone/>
            </a:pPr>
            <a:r>
              <a:rPr lang="en-US" sz="2500" dirty="0">
                <a:solidFill>
                  <a:srgbClr val="746558"/>
                </a:solidFill>
                <a:latin typeface="Gelasio"/>
                <a:ea typeface="Gelasio"/>
                <a:cs typeface="Gelasio" pitchFamily="34" charset="-120"/>
              </a:rPr>
              <a:t>Another is the depthwise house with </a:t>
            </a:r>
            <a:r>
              <a:rPr lang="en-US" sz="2500" b="1" dirty="0">
                <a:solidFill>
                  <a:srgbClr val="746558"/>
                </a:solidFill>
                <a:latin typeface="Gelasio"/>
                <a:ea typeface="Gelasio"/>
                <a:cs typeface="Gelasio" pitchFamily="34" charset="-120"/>
              </a:rPr>
              <a:t>nave and aisles,</a:t>
            </a:r>
            <a:r>
              <a:rPr lang="en-US" sz="2500" dirty="0">
                <a:solidFill>
                  <a:srgbClr val="746558"/>
                </a:solidFill>
                <a:latin typeface="Gelasio"/>
                <a:ea typeface="Gelasio"/>
                <a:cs typeface="Gelasio" pitchFamily="34" charset="-120"/>
              </a:rPr>
              <a:t> which showcases the </a:t>
            </a:r>
            <a:r>
              <a:rPr lang="en-US" sz="2500" b="1" dirty="0">
                <a:solidFill>
                  <a:srgbClr val="746558"/>
                </a:solidFill>
                <a:latin typeface="Gelasio"/>
                <a:ea typeface="Gelasio"/>
                <a:cs typeface="Gelasio" pitchFamily="34" charset="-120"/>
              </a:rPr>
              <a:t>adaptability and variety present in traditional French building styles.</a:t>
            </a:r>
            <a:endParaRPr lang="en-US" sz="2500" b="1">
              <a:latin typeface="Gelasio"/>
              <a:ea typeface="Gelasio"/>
              <a:cs typeface="Calibri"/>
            </a:endParaRPr>
          </a:p>
        </p:txBody>
      </p:sp>
      <p:pic>
        <p:nvPicPr>
          <p:cNvPr id="11" name="Picture 10" descr="A drawing of a house&#10;&#10;Description automatically generated">
            <a:extLst>
              <a:ext uri="{FF2B5EF4-FFF2-40B4-BE49-F238E27FC236}">
                <a16:creationId xmlns:a16="http://schemas.microsoft.com/office/drawing/2014/main" id="{A700A2DB-F79E-721F-AF57-788FB50CFC42}"/>
              </a:ext>
            </a:extLst>
          </p:cNvPr>
          <p:cNvPicPr>
            <a:picLocks noChangeAspect="1"/>
          </p:cNvPicPr>
          <p:nvPr/>
        </p:nvPicPr>
        <p:blipFill>
          <a:blip r:embed="rId3"/>
          <a:stretch>
            <a:fillRect/>
          </a:stretch>
        </p:blipFill>
        <p:spPr>
          <a:xfrm>
            <a:off x="5197599" y="5688484"/>
            <a:ext cx="3042003" cy="2475795"/>
          </a:xfrm>
          <a:prstGeom prst="rect">
            <a:avLst/>
          </a:prstGeom>
        </p:spPr>
      </p:pic>
      <p:pic>
        <p:nvPicPr>
          <p:cNvPr id="12" name="Picture 11" descr="A diagram of a house&#10;&#10;Description automatically generated">
            <a:extLst>
              <a:ext uri="{FF2B5EF4-FFF2-40B4-BE49-F238E27FC236}">
                <a16:creationId xmlns:a16="http://schemas.microsoft.com/office/drawing/2014/main" id="{0E469F7B-DB53-A1EB-2CCE-64144314F2E1}"/>
              </a:ext>
            </a:extLst>
          </p:cNvPr>
          <p:cNvPicPr>
            <a:picLocks noChangeAspect="1"/>
          </p:cNvPicPr>
          <p:nvPr/>
        </p:nvPicPr>
        <p:blipFill>
          <a:blip r:embed="rId4"/>
          <a:stretch>
            <a:fillRect/>
          </a:stretch>
        </p:blipFill>
        <p:spPr>
          <a:xfrm>
            <a:off x="10225315" y="4931590"/>
            <a:ext cx="2286603" cy="323011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sp>
        <p:nvSpPr>
          <p:cNvPr id="4" name="Text 2"/>
          <p:cNvSpPr/>
          <p:nvPr/>
        </p:nvSpPr>
        <p:spPr>
          <a:xfrm>
            <a:off x="-52064" y="56572"/>
            <a:ext cx="14734528" cy="1992901"/>
          </a:xfrm>
          <a:prstGeom prst="rect">
            <a:avLst/>
          </a:prstGeom>
          <a:noFill/>
          <a:ln/>
        </p:spPr>
        <p:txBody>
          <a:bodyPr wrap="square" lIns="91440" tIns="45720" rIns="91440" bIns="45720" rtlCol="0" anchor="t"/>
          <a:lstStyle/>
          <a:p>
            <a:pPr marL="0" indent="0" algn="ctr">
              <a:lnSpc>
                <a:spcPts val="5468"/>
              </a:lnSpc>
              <a:buNone/>
            </a:pPr>
            <a:r>
              <a:rPr lang="en-US" sz="4374" b="1" dirty="0">
                <a:solidFill>
                  <a:srgbClr val="484237"/>
                </a:solidFill>
                <a:latin typeface="Gelasio" pitchFamily="34" charset="0"/>
                <a:ea typeface="Gelasio" pitchFamily="34" charset="-122"/>
                <a:cs typeface="Gelasio" pitchFamily="34" charset="-120"/>
              </a:rPr>
              <a:t>The Construction Method and Building Material</a:t>
            </a:r>
            <a:endParaRPr lang="en-US" sz="4374" dirty="0"/>
          </a:p>
        </p:txBody>
      </p:sp>
      <p:sp>
        <p:nvSpPr>
          <p:cNvPr id="5" name="Text 3"/>
          <p:cNvSpPr/>
          <p:nvPr/>
        </p:nvSpPr>
        <p:spPr>
          <a:xfrm>
            <a:off x="1417508" y="1712509"/>
            <a:ext cx="11583112" cy="4890219"/>
          </a:xfrm>
          <a:prstGeom prst="rect">
            <a:avLst/>
          </a:prstGeom>
          <a:noFill/>
          <a:ln/>
        </p:spPr>
        <p:txBody>
          <a:bodyPr wrap="square" lIns="91440" tIns="45720" rIns="91440" bIns="45720" rtlCol="0" anchor="t"/>
          <a:lstStyle/>
          <a:p>
            <a:pPr algn="just"/>
            <a:r>
              <a:rPr lang="en-US" sz="2800" dirty="0">
                <a:solidFill>
                  <a:srgbClr val="746558"/>
                </a:solidFill>
                <a:ea typeface="Gelasio"/>
              </a:rPr>
              <a:t>These structures, </a:t>
            </a:r>
            <a:r>
              <a:rPr lang="en-US" sz="2800" b="1" dirty="0">
                <a:solidFill>
                  <a:srgbClr val="746558"/>
                </a:solidFill>
                <a:ea typeface="Gelasio"/>
              </a:rPr>
              <a:t>built without modern materials like blocks or cement, </a:t>
            </a:r>
            <a:r>
              <a:rPr lang="en-US" sz="2800" dirty="0">
                <a:solidFill>
                  <a:srgbClr val="746558"/>
                </a:solidFill>
                <a:ea typeface="Gelasio"/>
              </a:rPr>
              <a:t>use </a:t>
            </a:r>
            <a:r>
              <a:rPr lang="en-US" sz="2800" b="1" dirty="0">
                <a:solidFill>
                  <a:srgbClr val="746558"/>
                </a:solidFill>
                <a:ea typeface="Gelasio"/>
              </a:rPr>
              <a:t>local stone </a:t>
            </a:r>
            <a:r>
              <a:rPr lang="en-US" sz="2800" dirty="0">
                <a:solidFill>
                  <a:srgbClr val="746558"/>
                </a:solidFill>
                <a:ea typeface="Gelasio"/>
              </a:rPr>
              <a:t>and specially mixed </a:t>
            </a:r>
            <a:r>
              <a:rPr lang="en-US" sz="2800" b="1" dirty="0">
                <a:solidFill>
                  <a:srgbClr val="746558"/>
                </a:solidFill>
                <a:ea typeface="Gelasio"/>
              </a:rPr>
              <a:t>mortars of lime, gypsum, and local sands.</a:t>
            </a:r>
            <a:endParaRPr lang="en-US" sz="2800" b="1">
              <a:solidFill>
                <a:srgbClr val="000000"/>
              </a:solidFill>
              <a:latin typeface="Gelasio"/>
              <a:ea typeface="Gelasio"/>
            </a:endParaRPr>
          </a:p>
          <a:p>
            <a:pPr algn="just"/>
            <a:endParaRPr lang="en-US" sz="2800" dirty="0">
              <a:solidFill>
                <a:srgbClr val="746558"/>
              </a:solidFill>
              <a:ea typeface="Gelasio"/>
            </a:endParaRPr>
          </a:p>
          <a:p>
            <a:pPr algn="just"/>
            <a:endParaRPr lang="en-US" sz="2800" dirty="0">
              <a:solidFill>
                <a:srgbClr val="746558"/>
              </a:solidFill>
              <a:ea typeface="Gelasio"/>
            </a:endParaRPr>
          </a:p>
          <a:p>
            <a:pPr algn="just"/>
            <a:r>
              <a:rPr lang="en-US" sz="2800" dirty="0">
                <a:solidFill>
                  <a:srgbClr val="746558"/>
                </a:solidFill>
                <a:ea typeface="Gelasio"/>
              </a:rPr>
              <a:t> This method,</a:t>
            </a:r>
            <a:r>
              <a:rPr lang="en-US" sz="2800" b="1" dirty="0">
                <a:solidFill>
                  <a:srgbClr val="746558"/>
                </a:solidFill>
                <a:ea typeface="Gelasio"/>
              </a:rPr>
              <a:t> dating back to pre-industrial times</a:t>
            </a:r>
            <a:r>
              <a:rPr lang="en-US" sz="2800" dirty="0">
                <a:solidFill>
                  <a:srgbClr val="746558"/>
                </a:solidFill>
                <a:ea typeface="Gelasio"/>
              </a:rPr>
              <a:t>, reflects traditional European construction techniques and contributes to their region's distinctive architectural heritage.</a:t>
            </a:r>
            <a:endParaRPr lang="en-US" sz="2800">
              <a:latin typeface="Gelasio"/>
              <a:ea typeface="Gelasio"/>
              <a:cs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5" name="Image 0" descr="preencoded.png"/>
          <p:cNvPicPr>
            <a:picLocks noChangeAspect="1"/>
          </p:cNvPicPr>
          <p:nvPr/>
        </p:nvPicPr>
        <p:blipFill>
          <a:blip r:embed="rId3"/>
          <a:stretch>
            <a:fillRect/>
          </a:stretch>
        </p:blipFill>
        <p:spPr>
          <a:xfrm>
            <a:off x="553707" y="637551"/>
            <a:ext cx="4578587" cy="2852743"/>
          </a:xfrm>
          <a:prstGeom prst="rect">
            <a:avLst/>
          </a:prstGeom>
        </p:spPr>
      </p:pic>
      <p:sp>
        <p:nvSpPr>
          <p:cNvPr id="6" name="Text 3"/>
          <p:cNvSpPr/>
          <p:nvPr/>
        </p:nvSpPr>
        <p:spPr>
          <a:xfrm>
            <a:off x="439407" y="3510320"/>
            <a:ext cx="4528391" cy="694373"/>
          </a:xfrm>
          <a:prstGeom prst="rect">
            <a:avLst/>
          </a:prstGeom>
          <a:noFill/>
          <a:ln/>
        </p:spPr>
        <p:txBody>
          <a:bodyPr wrap="square" lIns="91440" tIns="45720" rIns="91440" bIns="45720" rtlCol="0" anchor="t"/>
          <a:lstStyle/>
          <a:p>
            <a:pPr marL="0" indent="0" algn="ctr">
              <a:lnSpc>
                <a:spcPts val="2734"/>
              </a:lnSpc>
              <a:buNone/>
            </a:pPr>
            <a:r>
              <a:rPr lang="en-US" sz="2500" b="1" dirty="0">
                <a:solidFill>
                  <a:srgbClr val="484237"/>
                </a:solidFill>
                <a:latin typeface="Gelasio"/>
                <a:ea typeface="Gelasio" pitchFamily="34" charset="-122"/>
                <a:cs typeface="Gelasio" pitchFamily="34" charset="-120"/>
              </a:rPr>
              <a:t>A Traditional Turf House in Iceland</a:t>
            </a:r>
            <a:endParaRPr lang="en-US" sz="2500">
              <a:latin typeface="Gelasio"/>
              <a:ea typeface="Calibri"/>
              <a:cs typeface="Calibri"/>
            </a:endParaRPr>
          </a:p>
        </p:txBody>
      </p:sp>
      <p:sp>
        <p:nvSpPr>
          <p:cNvPr id="7" name="Text 4"/>
          <p:cNvSpPr/>
          <p:nvPr/>
        </p:nvSpPr>
        <p:spPr>
          <a:xfrm>
            <a:off x="439407" y="4517537"/>
            <a:ext cx="4631201" cy="2805707"/>
          </a:xfrm>
          <a:prstGeom prst="rect">
            <a:avLst/>
          </a:prstGeom>
          <a:noFill/>
          <a:ln/>
        </p:spPr>
        <p:txBody>
          <a:bodyPr wrap="square" lIns="91440" tIns="45720" rIns="91440" bIns="45720" rtlCol="0" anchor="t"/>
          <a:lstStyle/>
          <a:p>
            <a:pPr marL="0" indent="0" algn="just">
              <a:lnSpc>
                <a:spcPct val="150000"/>
              </a:lnSpc>
              <a:buNone/>
            </a:pPr>
            <a:r>
              <a:rPr lang="en-US" sz="2500" dirty="0">
                <a:solidFill>
                  <a:srgbClr val="746558"/>
                </a:solidFill>
                <a:latin typeface="Gelasio"/>
                <a:ea typeface="Gelasio"/>
                <a:cs typeface="Gelasio" pitchFamily="34" charset="-120"/>
              </a:rPr>
              <a:t>This is one of the traditional turf homes in Iceland. </a:t>
            </a:r>
            <a:r>
              <a:rPr lang="en-US" sz="2500" b="1" dirty="0">
                <a:solidFill>
                  <a:srgbClr val="746558"/>
                </a:solidFill>
                <a:latin typeface="Gelasio"/>
                <a:ea typeface="Gelasio"/>
                <a:cs typeface="Gelasio" pitchFamily="34" charset="-120"/>
              </a:rPr>
              <a:t>Turf houses provide good insulation compared to buildings only made from wood or stone.</a:t>
            </a:r>
            <a:endParaRPr lang="en-US" sz="2500" b="1">
              <a:latin typeface="Gelasio"/>
              <a:ea typeface="Gelasio"/>
              <a:cs typeface="Calibri"/>
            </a:endParaRPr>
          </a:p>
        </p:txBody>
      </p:sp>
      <p:sp>
        <p:nvSpPr>
          <p:cNvPr id="9" name="Text 5"/>
          <p:cNvSpPr/>
          <p:nvPr/>
        </p:nvSpPr>
        <p:spPr>
          <a:xfrm>
            <a:off x="5780025" y="3608411"/>
            <a:ext cx="3464088" cy="550386"/>
          </a:xfrm>
          <a:prstGeom prst="rect">
            <a:avLst/>
          </a:prstGeom>
          <a:noFill/>
          <a:ln/>
        </p:spPr>
        <p:txBody>
          <a:bodyPr wrap="none" lIns="91440" tIns="45720" rIns="91440" bIns="45720" rtlCol="0" anchor="t"/>
          <a:lstStyle/>
          <a:p>
            <a:pPr marL="0" indent="0" algn="ctr">
              <a:lnSpc>
                <a:spcPts val="2734"/>
              </a:lnSpc>
              <a:buNone/>
            </a:pPr>
            <a:r>
              <a:rPr lang="en-US" sz="2500" b="1" dirty="0">
                <a:solidFill>
                  <a:srgbClr val="484237"/>
                </a:solidFill>
                <a:latin typeface="Gelasio"/>
                <a:ea typeface="Gelasio" pitchFamily="34" charset="-122"/>
              </a:rPr>
              <a:t>Robust Foundations</a:t>
            </a:r>
            <a:endParaRPr lang="en-US" sz="2500" b="1" dirty="0">
              <a:solidFill>
                <a:srgbClr val="484237"/>
              </a:solidFill>
              <a:ea typeface="Gelasio" pitchFamily="34" charset="-122"/>
            </a:endParaRPr>
          </a:p>
        </p:txBody>
      </p:sp>
      <p:sp>
        <p:nvSpPr>
          <p:cNvPr id="10" name="Text 6"/>
          <p:cNvSpPr/>
          <p:nvPr/>
        </p:nvSpPr>
        <p:spPr>
          <a:xfrm>
            <a:off x="5702011" y="4513370"/>
            <a:ext cx="3706640" cy="2874848"/>
          </a:xfrm>
          <a:prstGeom prst="rect">
            <a:avLst/>
          </a:prstGeom>
          <a:noFill/>
          <a:ln/>
        </p:spPr>
        <p:txBody>
          <a:bodyPr wrap="square" lIns="91440" tIns="45720" rIns="91440" bIns="45720" rtlCol="0" anchor="t"/>
          <a:lstStyle/>
          <a:p>
            <a:pPr marL="0" indent="0" algn="just">
              <a:lnSpc>
                <a:spcPct val="150000"/>
              </a:lnSpc>
              <a:buNone/>
            </a:pPr>
            <a:r>
              <a:rPr lang="en-US" sz="2500" dirty="0">
                <a:solidFill>
                  <a:srgbClr val="746558"/>
                </a:solidFill>
                <a:latin typeface="Gelasio"/>
                <a:ea typeface="Gelasio"/>
                <a:cs typeface="Gelasio" pitchFamily="34" charset="-120"/>
              </a:rPr>
              <a:t>The houses have a </a:t>
            </a:r>
            <a:r>
              <a:rPr lang="en-US" sz="2500" b="1" dirty="0">
                <a:solidFill>
                  <a:srgbClr val="746558"/>
                </a:solidFill>
                <a:latin typeface="Gelasio"/>
                <a:ea typeface="Gelasio"/>
                <a:cs typeface="Gelasio" pitchFamily="34" charset="-120"/>
              </a:rPr>
              <a:t>large foundation made of stone with a wooden frame</a:t>
            </a:r>
            <a:r>
              <a:rPr lang="en-US" sz="2500" dirty="0">
                <a:solidFill>
                  <a:srgbClr val="746558"/>
                </a:solidFill>
                <a:latin typeface="Gelasio"/>
                <a:ea typeface="Gelasio"/>
                <a:cs typeface="Gelasio" pitchFamily="34" charset="-120"/>
              </a:rPr>
              <a:t> to hold one or two stacks of turf.</a:t>
            </a:r>
            <a:endParaRPr lang="en-US" sz="2500">
              <a:latin typeface="Gelasio"/>
              <a:ea typeface="Gelasio"/>
              <a:cs typeface="Calibri"/>
            </a:endParaRPr>
          </a:p>
        </p:txBody>
      </p:sp>
      <p:sp>
        <p:nvSpPr>
          <p:cNvPr id="12" name="Text 7"/>
          <p:cNvSpPr/>
          <p:nvPr/>
        </p:nvSpPr>
        <p:spPr>
          <a:xfrm>
            <a:off x="10018888" y="3592082"/>
            <a:ext cx="4300719" cy="694373"/>
          </a:xfrm>
          <a:prstGeom prst="rect">
            <a:avLst/>
          </a:prstGeom>
          <a:noFill/>
          <a:ln/>
        </p:spPr>
        <p:txBody>
          <a:bodyPr wrap="square" lIns="91440" tIns="45720" rIns="91440" bIns="45720" rtlCol="0" anchor="t"/>
          <a:lstStyle/>
          <a:p>
            <a:pPr marL="0" indent="0" algn="ctr">
              <a:lnSpc>
                <a:spcPts val="2734"/>
              </a:lnSpc>
              <a:buNone/>
            </a:pPr>
            <a:r>
              <a:rPr lang="en-US" sz="2500" b="1" dirty="0">
                <a:solidFill>
                  <a:srgbClr val="484237"/>
                </a:solidFill>
                <a:latin typeface="Gelasio"/>
                <a:ea typeface="Gelasio" pitchFamily="34" charset="-122"/>
                <a:cs typeface="Gelasio" pitchFamily="34" charset="-120"/>
              </a:rPr>
              <a:t>Designed for Harsh Winters</a:t>
            </a:r>
            <a:endParaRPr lang="en-US" sz="2500">
              <a:latin typeface="Gelasio"/>
              <a:ea typeface="Calibri"/>
              <a:cs typeface="Calibri"/>
            </a:endParaRPr>
          </a:p>
        </p:txBody>
      </p:sp>
      <p:sp>
        <p:nvSpPr>
          <p:cNvPr id="13" name="Text 8"/>
          <p:cNvSpPr/>
          <p:nvPr/>
        </p:nvSpPr>
        <p:spPr>
          <a:xfrm>
            <a:off x="10018888" y="4224359"/>
            <a:ext cx="4379741" cy="3572533"/>
          </a:xfrm>
          <a:prstGeom prst="rect">
            <a:avLst/>
          </a:prstGeom>
          <a:noFill/>
          <a:ln/>
        </p:spPr>
        <p:txBody>
          <a:bodyPr wrap="square" lIns="91440" tIns="45720" rIns="91440" bIns="45720" rtlCol="0" anchor="t"/>
          <a:lstStyle/>
          <a:p>
            <a:pPr algn="just">
              <a:lnSpc>
                <a:spcPct val="150000"/>
              </a:lnSpc>
            </a:pPr>
            <a:r>
              <a:rPr lang="en-US" sz="2500" dirty="0">
                <a:solidFill>
                  <a:srgbClr val="746558"/>
                </a:solidFill>
                <a:latin typeface="Gelasio"/>
                <a:ea typeface="Gelasio"/>
                <a:cs typeface="Gelasio" pitchFamily="34" charset="-120"/>
              </a:rPr>
              <a:t>The gable (roof) of the house is</a:t>
            </a:r>
            <a:r>
              <a:rPr lang="en-US" sz="2500" b="1" dirty="0">
                <a:solidFill>
                  <a:srgbClr val="746558"/>
                </a:solidFill>
                <a:latin typeface="Gelasio"/>
                <a:ea typeface="Gelasio"/>
                <a:cs typeface="Gelasio" pitchFamily="34" charset="-120"/>
              </a:rPr>
              <a:t> timber with a double door</a:t>
            </a:r>
            <a:r>
              <a:rPr lang="en-US" sz="2500" dirty="0">
                <a:solidFill>
                  <a:srgbClr val="746558"/>
                </a:solidFill>
                <a:latin typeface="Gelasio"/>
                <a:ea typeface="Gelasio"/>
                <a:cs typeface="Gelasio" pitchFamily="34" charset="-120"/>
              </a:rPr>
              <a:t> to keep out the Icelandic winters. The roofs of these types of houses were distinguished by grass.</a:t>
            </a:r>
            <a:endParaRPr lang="en-US" sz="2500">
              <a:latin typeface="Gelasio"/>
              <a:ea typeface="Gelasio"/>
              <a:cs typeface="Calibri"/>
            </a:endParaRPr>
          </a:p>
        </p:txBody>
      </p:sp>
      <p:pic>
        <p:nvPicPr>
          <p:cNvPr id="14" name="Picture 13" descr="A house with grass on the roof&#10;&#10;Description automatically generated">
            <a:extLst>
              <a:ext uri="{FF2B5EF4-FFF2-40B4-BE49-F238E27FC236}">
                <a16:creationId xmlns:a16="http://schemas.microsoft.com/office/drawing/2014/main" id="{C8E74081-E270-A2E7-365D-34733B614F82}"/>
              </a:ext>
            </a:extLst>
          </p:cNvPr>
          <p:cNvPicPr>
            <a:picLocks noChangeAspect="1"/>
          </p:cNvPicPr>
          <p:nvPr/>
        </p:nvPicPr>
        <p:blipFill>
          <a:blip r:embed="rId4"/>
          <a:stretch>
            <a:fillRect/>
          </a:stretch>
        </p:blipFill>
        <p:spPr>
          <a:xfrm>
            <a:off x="5879433" y="612583"/>
            <a:ext cx="3368245" cy="2894471"/>
          </a:xfrm>
          <a:prstGeom prst="rect">
            <a:avLst/>
          </a:prstGeom>
        </p:spPr>
      </p:pic>
      <p:pic>
        <p:nvPicPr>
          <p:cNvPr id="15" name="Picture 14" descr="A snow covered house on a hill&#10;&#10;Description automatically generated">
            <a:extLst>
              <a:ext uri="{FF2B5EF4-FFF2-40B4-BE49-F238E27FC236}">
                <a16:creationId xmlns:a16="http://schemas.microsoft.com/office/drawing/2014/main" id="{76D94F1D-6ED6-5FAD-F2D9-EFA659D31AD2}"/>
              </a:ext>
            </a:extLst>
          </p:cNvPr>
          <p:cNvPicPr>
            <a:picLocks noChangeAspect="1"/>
          </p:cNvPicPr>
          <p:nvPr/>
        </p:nvPicPr>
        <p:blipFill>
          <a:blip r:embed="rId5"/>
          <a:stretch>
            <a:fillRect/>
          </a:stretch>
        </p:blipFill>
        <p:spPr>
          <a:xfrm>
            <a:off x="10223500" y="585081"/>
            <a:ext cx="4253088" cy="287408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5" name="Image 0" descr="preencoded.png"/>
          <p:cNvPicPr>
            <a:picLocks noChangeAspect="1"/>
          </p:cNvPicPr>
          <p:nvPr/>
        </p:nvPicPr>
        <p:blipFill>
          <a:blip r:embed="rId3"/>
          <a:stretch>
            <a:fillRect/>
          </a:stretch>
        </p:blipFill>
        <p:spPr>
          <a:xfrm>
            <a:off x="379114" y="149054"/>
            <a:ext cx="5499835" cy="3397285"/>
          </a:xfrm>
          <a:prstGeom prst="rect">
            <a:avLst/>
          </a:prstGeom>
        </p:spPr>
      </p:pic>
      <p:sp>
        <p:nvSpPr>
          <p:cNvPr id="6" name="Text 3"/>
          <p:cNvSpPr/>
          <p:nvPr/>
        </p:nvSpPr>
        <p:spPr>
          <a:xfrm>
            <a:off x="377708" y="3886586"/>
            <a:ext cx="5501241" cy="694373"/>
          </a:xfrm>
          <a:prstGeom prst="rect">
            <a:avLst/>
          </a:prstGeom>
          <a:noFill/>
          <a:ln/>
        </p:spPr>
        <p:txBody>
          <a:bodyPr wrap="square" lIns="91440" tIns="45720" rIns="91440" bIns="45720" rtlCol="0" anchor="t"/>
          <a:lstStyle/>
          <a:p>
            <a:pPr marL="0" indent="0" algn="ctr">
              <a:lnSpc>
                <a:spcPts val="2734"/>
              </a:lnSpc>
              <a:buNone/>
            </a:pPr>
            <a:r>
              <a:rPr lang="en-US" sz="2500" b="1" dirty="0">
                <a:solidFill>
                  <a:srgbClr val="484237"/>
                </a:solidFill>
                <a:latin typeface="Gelasio" pitchFamily="34" charset="0"/>
                <a:ea typeface="Gelasio"/>
                <a:cs typeface="Gelasio" pitchFamily="34" charset="-120"/>
              </a:rPr>
              <a:t>The blackhouse, Scotland</a:t>
            </a:r>
            <a:endParaRPr lang="en-US" sz="2500">
              <a:ea typeface="Gelasio"/>
              <a:cs typeface="Calibri" panose="020F0502020204030204"/>
            </a:endParaRPr>
          </a:p>
        </p:txBody>
      </p:sp>
      <p:sp>
        <p:nvSpPr>
          <p:cNvPr id="7" name="Text 4"/>
          <p:cNvSpPr/>
          <p:nvPr/>
        </p:nvSpPr>
        <p:spPr>
          <a:xfrm>
            <a:off x="543417" y="4364721"/>
            <a:ext cx="5324298" cy="3217819"/>
          </a:xfrm>
          <a:prstGeom prst="rect">
            <a:avLst/>
          </a:prstGeom>
          <a:noFill/>
          <a:ln/>
        </p:spPr>
        <p:txBody>
          <a:bodyPr wrap="square" lIns="91440" tIns="45720" rIns="91440" bIns="45720" rtlCol="0" anchor="t"/>
          <a:lstStyle/>
          <a:p>
            <a:pPr marL="0" indent="0" algn="just">
              <a:lnSpc>
                <a:spcPct val="150000"/>
              </a:lnSpc>
              <a:buNone/>
            </a:pPr>
            <a:r>
              <a:rPr lang="en-US" sz="2800" dirty="0">
                <a:solidFill>
                  <a:srgbClr val="746558"/>
                </a:solidFill>
                <a:ea typeface="Gelasio"/>
              </a:rPr>
              <a:t>A blackhouse is a traditional type of house which used to be common in the </a:t>
            </a:r>
            <a:r>
              <a:rPr lang="en-US" sz="2800" b="1" dirty="0">
                <a:solidFill>
                  <a:srgbClr val="746558"/>
                </a:solidFill>
                <a:ea typeface="Gelasio"/>
              </a:rPr>
              <a:t>Scottish Highlands, the Hebrides, and Ireland.</a:t>
            </a:r>
            <a:endParaRPr lang="en-US" sz="2800" b="1">
              <a:solidFill>
                <a:srgbClr val="746558"/>
              </a:solidFill>
              <a:ea typeface="Gelasio"/>
              <a:cs typeface="Calibri"/>
            </a:endParaRPr>
          </a:p>
        </p:txBody>
      </p:sp>
      <p:pic>
        <p:nvPicPr>
          <p:cNvPr id="8" name="Image 1" descr="preencoded.png"/>
          <p:cNvPicPr>
            <a:picLocks noChangeAspect="1"/>
          </p:cNvPicPr>
          <p:nvPr/>
        </p:nvPicPr>
        <p:blipFill>
          <a:blip r:embed="rId4"/>
          <a:stretch>
            <a:fillRect/>
          </a:stretch>
        </p:blipFill>
        <p:spPr>
          <a:xfrm>
            <a:off x="8434009" y="149055"/>
            <a:ext cx="5322010" cy="3335014"/>
          </a:xfrm>
          <a:prstGeom prst="rect">
            <a:avLst/>
          </a:prstGeom>
        </p:spPr>
      </p:pic>
      <p:sp>
        <p:nvSpPr>
          <p:cNvPr id="9" name="Text 5"/>
          <p:cNvSpPr/>
          <p:nvPr/>
        </p:nvSpPr>
        <p:spPr>
          <a:xfrm>
            <a:off x="9327145" y="3620892"/>
            <a:ext cx="3880480" cy="744000"/>
          </a:xfrm>
          <a:prstGeom prst="rect">
            <a:avLst/>
          </a:prstGeom>
          <a:noFill/>
          <a:ln/>
        </p:spPr>
        <p:txBody>
          <a:bodyPr wrap="none" lIns="91440" tIns="45720" rIns="91440" bIns="45720" rtlCol="0" anchor="t"/>
          <a:lstStyle/>
          <a:p>
            <a:pPr algn="ctr">
              <a:lnSpc>
                <a:spcPts val="2734"/>
              </a:lnSpc>
            </a:pPr>
            <a:r>
              <a:rPr lang="en-US" sz="2500" b="1" dirty="0">
                <a:solidFill>
                  <a:srgbClr val="484237"/>
                </a:solidFill>
                <a:ea typeface="Gelasio"/>
                <a:cs typeface="Calibri"/>
              </a:rPr>
              <a:t>Structural Design</a:t>
            </a:r>
            <a:endParaRPr lang="en-US" sz="2500">
              <a:solidFill>
                <a:srgbClr val="000000"/>
              </a:solidFill>
              <a:ea typeface="Calibri"/>
              <a:cs typeface="Calibri"/>
            </a:endParaRPr>
          </a:p>
        </p:txBody>
      </p:sp>
      <p:sp>
        <p:nvSpPr>
          <p:cNvPr id="10" name="Text 6"/>
          <p:cNvSpPr/>
          <p:nvPr/>
        </p:nvSpPr>
        <p:spPr>
          <a:xfrm>
            <a:off x="8435014" y="4072821"/>
            <a:ext cx="5328829" cy="3359767"/>
          </a:xfrm>
          <a:prstGeom prst="rect">
            <a:avLst/>
          </a:prstGeom>
          <a:noFill/>
          <a:ln/>
        </p:spPr>
        <p:txBody>
          <a:bodyPr wrap="square" lIns="91440" tIns="45720" rIns="91440" bIns="45720" rtlCol="0" anchor="t"/>
          <a:lstStyle/>
          <a:p>
            <a:pPr algn="just">
              <a:lnSpc>
                <a:spcPct val="150000"/>
              </a:lnSpc>
            </a:pPr>
            <a:r>
              <a:rPr lang="en-US" sz="2500" dirty="0">
                <a:solidFill>
                  <a:srgbClr val="746558"/>
                </a:solidFill>
                <a:ea typeface="Gelasio"/>
              </a:rPr>
              <a:t>The buildings were generally built with </a:t>
            </a:r>
            <a:r>
              <a:rPr lang="en-US" sz="2500" b="1" dirty="0">
                <a:solidFill>
                  <a:srgbClr val="746558"/>
                </a:solidFill>
                <a:ea typeface="Gelasio"/>
              </a:rPr>
              <a:t>double wall dry-stone walls packed with earth </a:t>
            </a:r>
            <a:r>
              <a:rPr lang="en-US" sz="2500" dirty="0">
                <a:solidFill>
                  <a:srgbClr val="746558"/>
                </a:solidFill>
                <a:ea typeface="Gelasio"/>
              </a:rPr>
              <a:t>and were made with wooden beams, over which a layer of turf (a type of grass and soil), cereal straw, or reed was laid as a covering.</a:t>
            </a:r>
            <a:endParaRPr lang="en-US" sz="2500">
              <a:solidFill>
                <a:srgbClr val="746558"/>
              </a:solidFill>
              <a:ea typeface="Gelasio"/>
              <a:cs typeface="Calibri"/>
            </a:endParaRPr>
          </a:p>
          <a:p>
            <a:pPr marL="0" indent="0" algn="just">
              <a:lnSpc>
                <a:spcPct val="150000"/>
              </a:lnSpc>
              <a:buNone/>
            </a:pPr>
            <a:endParaRPr lang="en-US" sz="2500" dirty="0">
              <a:solidFill>
                <a:srgbClr val="746558"/>
              </a:solidFill>
              <a:ea typeface="Gelasio" pitchFamily="34" charset="-122"/>
              <a:cs typeface="Calibri"/>
            </a:endParaRPr>
          </a:p>
          <a:p>
            <a:pPr algn="just">
              <a:lnSpc>
                <a:spcPct val="150000"/>
              </a:lnSpc>
            </a:pPr>
            <a:endParaRPr lang="en-US" sz="2500" dirty="0">
              <a:ea typeface="Calibri"/>
              <a:cs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49428" y="2634615"/>
            <a:ext cx="9012486" cy="1666399"/>
          </a:xfrm>
          <a:prstGeom prst="rect">
            <a:avLst/>
          </a:prstGeom>
          <a:noFill/>
          <a:ln/>
        </p:spPr>
        <p:txBody>
          <a:bodyPr wrap="square" lIns="91440" tIns="45720" rIns="91440" bIns="45720" rtlCol="0" anchor="t"/>
          <a:lstStyle/>
          <a:p>
            <a:pPr marL="0" indent="0" algn="ctr">
              <a:lnSpc>
                <a:spcPts val="6561"/>
              </a:lnSpc>
              <a:buNone/>
            </a:pPr>
            <a:r>
              <a:rPr lang="en-US" sz="5249" b="1" dirty="0">
                <a:solidFill>
                  <a:srgbClr val="484237"/>
                </a:solidFill>
                <a:latin typeface="Gelasio" pitchFamily="34" charset="0"/>
                <a:ea typeface="Gelasio" pitchFamily="34" charset="-122"/>
                <a:cs typeface="Gelasio" pitchFamily="34" charset="-120"/>
              </a:rPr>
              <a:t>Vernacular architecture in Africa</a:t>
            </a:r>
            <a:endParaRPr lang="en-US" sz="5249"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719"/>
          </a:xfrm>
          <a:prstGeom prst="rect">
            <a:avLst/>
          </a:prstGeom>
          <a:solidFill>
            <a:srgbClr val="F9F6F0"/>
          </a:solidFill>
          <a:ln/>
        </p:spPr>
      </p:sp>
      <p:sp>
        <p:nvSpPr>
          <p:cNvPr id="5" name="Text 2"/>
          <p:cNvSpPr/>
          <p:nvPr/>
        </p:nvSpPr>
        <p:spPr>
          <a:xfrm>
            <a:off x="966919" y="3530797"/>
            <a:ext cx="12507765" cy="728271"/>
          </a:xfrm>
          <a:prstGeom prst="rect">
            <a:avLst/>
          </a:prstGeom>
          <a:noFill/>
          <a:ln/>
        </p:spPr>
        <p:txBody>
          <a:bodyPr wrap="none" lIns="91440" tIns="45720" rIns="91440" bIns="45720" rtlCol="0" anchor="t"/>
          <a:lstStyle/>
          <a:p>
            <a:pPr marL="0" indent="0" algn="ctr">
              <a:lnSpc>
                <a:spcPts val="5112"/>
              </a:lnSpc>
              <a:buNone/>
            </a:pPr>
            <a:r>
              <a:rPr lang="en-US" sz="4090" b="1" dirty="0">
                <a:solidFill>
                  <a:srgbClr val="484237"/>
                </a:solidFill>
                <a:latin typeface="Gelasio" pitchFamily="34" charset="0"/>
                <a:ea typeface="Gelasio" pitchFamily="34" charset="-122"/>
                <a:cs typeface="Gelasio" pitchFamily="34" charset="-120"/>
              </a:rPr>
              <a:t>Rondavel, Southern Africa</a:t>
            </a:r>
            <a:endParaRPr lang="en-US" sz="4090" dirty="0"/>
          </a:p>
        </p:txBody>
      </p:sp>
      <p:sp>
        <p:nvSpPr>
          <p:cNvPr id="6" name="Text 3"/>
          <p:cNvSpPr/>
          <p:nvPr/>
        </p:nvSpPr>
        <p:spPr>
          <a:xfrm>
            <a:off x="415995" y="4269058"/>
            <a:ext cx="13205351" cy="3807800"/>
          </a:xfrm>
          <a:prstGeom prst="rect">
            <a:avLst/>
          </a:prstGeom>
          <a:noFill/>
          <a:ln/>
        </p:spPr>
        <p:txBody>
          <a:bodyPr wrap="square" lIns="91440" tIns="45720" rIns="91440" bIns="45720" rtlCol="0" anchor="t"/>
          <a:lstStyle/>
          <a:p>
            <a:pPr algn="just">
              <a:lnSpc>
                <a:spcPct val="150000"/>
              </a:lnSpc>
            </a:pPr>
            <a:r>
              <a:rPr lang="en-US" sz="2400" dirty="0">
                <a:solidFill>
                  <a:srgbClr val="746558"/>
                </a:solidFill>
                <a:ea typeface="Gelasio"/>
              </a:rPr>
              <a:t>The Rondavel, a structure with significant cultural value, is predominantly </a:t>
            </a:r>
            <a:r>
              <a:rPr lang="en-US" sz="2400" b="1" dirty="0">
                <a:solidFill>
                  <a:srgbClr val="746558"/>
                </a:solidFill>
                <a:ea typeface="Gelasio"/>
              </a:rPr>
              <a:t>round or oval.</a:t>
            </a:r>
            <a:r>
              <a:rPr lang="en-US" sz="2400" dirty="0">
                <a:solidFill>
                  <a:srgbClr val="746558"/>
                </a:solidFill>
                <a:ea typeface="Gelasio"/>
              </a:rPr>
              <a:t> This architectural form is deeply rooted in the vernacular traditions of</a:t>
            </a:r>
            <a:r>
              <a:rPr lang="en-US" sz="2400" b="1" dirty="0">
                <a:solidFill>
                  <a:srgbClr val="746558"/>
                </a:solidFill>
                <a:ea typeface="Gelasio"/>
              </a:rPr>
              <a:t> Southern Africa</a:t>
            </a:r>
            <a:r>
              <a:rPr lang="en-US" sz="2400" dirty="0">
                <a:solidFill>
                  <a:srgbClr val="746558"/>
                </a:solidFill>
                <a:ea typeface="Gelasio"/>
              </a:rPr>
              <a:t>. </a:t>
            </a:r>
            <a:endParaRPr lang="en-US" sz="2400" dirty="0">
              <a:ea typeface="Calibri"/>
              <a:cs typeface="Calibri"/>
            </a:endParaRPr>
          </a:p>
          <a:p>
            <a:pPr algn="just">
              <a:lnSpc>
                <a:spcPct val="150000"/>
              </a:lnSpc>
            </a:pPr>
            <a:r>
              <a:rPr lang="en-US" sz="2400" dirty="0">
                <a:solidFill>
                  <a:srgbClr val="746558"/>
                </a:solidFill>
                <a:ea typeface="Gelasio"/>
              </a:rPr>
              <a:t>Constructed using materials that are readily available in their natural state, The Rondavel serves as an example of environmentally friendly and sustainable construction methods. These indigenous dwellings are a common sight in the countries of South parts  of Africa, They integrate perfectly with the surrounding environment. </a:t>
            </a:r>
            <a:endParaRPr lang="en-US" sz="2400">
              <a:ea typeface="Calibri"/>
              <a:cs typeface="Calibri"/>
            </a:endParaRPr>
          </a:p>
        </p:txBody>
      </p:sp>
      <p:pic>
        <p:nvPicPr>
          <p:cNvPr id="9" name="Picture 8" descr="A stone house with a thatched roof&#10;&#10;Description automatically generated">
            <a:extLst>
              <a:ext uri="{FF2B5EF4-FFF2-40B4-BE49-F238E27FC236}">
                <a16:creationId xmlns:a16="http://schemas.microsoft.com/office/drawing/2014/main" id="{0F39D077-DAAF-F116-7FCD-9A82A648F011}"/>
              </a:ext>
            </a:extLst>
          </p:cNvPr>
          <p:cNvPicPr>
            <a:picLocks noChangeAspect="1"/>
          </p:cNvPicPr>
          <p:nvPr/>
        </p:nvPicPr>
        <p:blipFill>
          <a:blip r:embed="rId3"/>
          <a:stretch>
            <a:fillRect/>
          </a:stretch>
        </p:blipFill>
        <p:spPr>
          <a:xfrm>
            <a:off x="411414" y="-32182"/>
            <a:ext cx="5066716" cy="3354514"/>
          </a:xfrm>
          <a:prstGeom prst="rect">
            <a:avLst/>
          </a:prstGeom>
        </p:spPr>
      </p:pic>
      <p:pic>
        <p:nvPicPr>
          <p:cNvPr id="10" name="Picture 9" descr="A round house with a thatched roof">
            <a:extLst>
              <a:ext uri="{FF2B5EF4-FFF2-40B4-BE49-F238E27FC236}">
                <a16:creationId xmlns:a16="http://schemas.microsoft.com/office/drawing/2014/main" id="{5FB5F38B-F301-6A16-499E-4C749A493FD1}"/>
              </a:ext>
            </a:extLst>
          </p:cNvPr>
          <p:cNvPicPr>
            <a:picLocks noChangeAspect="1"/>
          </p:cNvPicPr>
          <p:nvPr/>
        </p:nvPicPr>
        <p:blipFill>
          <a:blip r:embed="rId4"/>
          <a:stretch>
            <a:fillRect/>
          </a:stretch>
        </p:blipFill>
        <p:spPr>
          <a:xfrm>
            <a:off x="6631094" y="-36125"/>
            <a:ext cx="4472659" cy="3357317"/>
          </a:xfrm>
          <a:prstGeom prst="rect">
            <a:avLst/>
          </a:prstGeom>
        </p:spPr>
      </p:pic>
      <p:pic>
        <p:nvPicPr>
          <p:cNvPr id="4" name="Picture 3">
            <a:extLst>
              <a:ext uri="{FF2B5EF4-FFF2-40B4-BE49-F238E27FC236}">
                <a16:creationId xmlns:a16="http://schemas.microsoft.com/office/drawing/2014/main" id="{B296D116-252C-0E81-CDD8-033861CA7802}"/>
              </a:ext>
            </a:extLst>
          </p:cNvPr>
          <p:cNvPicPr>
            <a:picLocks noChangeAspect="1"/>
          </p:cNvPicPr>
          <p:nvPr/>
        </p:nvPicPr>
        <p:blipFill>
          <a:blip r:embed="rId5"/>
          <a:stretch>
            <a:fillRect/>
          </a:stretch>
        </p:blipFill>
        <p:spPr>
          <a:xfrm>
            <a:off x="11913658" y="-125690"/>
            <a:ext cx="2012950" cy="423474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sp>
        <p:nvSpPr>
          <p:cNvPr id="5" name="Text 3"/>
          <p:cNvSpPr/>
          <p:nvPr/>
        </p:nvSpPr>
        <p:spPr>
          <a:xfrm>
            <a:off x="717389" y="2381045"/>
            <a:ext cx="10515233" cy="4127464"/>
          </a:xfrm>
          <a:prstGeom prst="rect">
            <a:avLst/>
          </a:prstGeom>
          <a:noFill/>
          <a:ln/>
        </p:spPr>
        <p:txBody>
          <a:bodyPr wrap="square" lIns="91440" tIns="45720" rIns="91440" bIns="45720" rtlCol="0" anchor="t"/>
          <a:lstStyle/>
          <a:p>
            <a:pPr marL="342900" indent="-342900" algn="just">
              <a:lnSpc>
                <a:spcPct val="150000"/>
              </a:lnSpc>
              <a:buSzPct val="100000"/>
              <a:buChar char="•"/>
            </a:pPr>
            <a:r>
              <a:rPr lang="en-US" sz="2400" b="1" dirty="0">
                <a:solidFill>
                  <a:srgbClr val="746558"/>
                </a:solidFill>
                <a:ea typeface="Gelasio"/>
              </a:rPr>
              <a:t>The walls</a:t>
            </a:r>
            <a:r>
              <a:rPr lang="en-US" sz="2400" dirty="0">
                <a:solidFill>
                  <a:srgbClr val="746558"/>
                </a:solidFill>
                <a:ea typeface="Gelasio"/>
              </a:rPr>
              <a:t> are often constructed from stones. The mortar may consist of sand, soil, or combinations of these, mixed with cow dung.</a:t>
            </a:r>
            <a:endParaRPr lang="en-US">
              <a:ea typeface="Gelasio"/>
            </a:endParaRPr>
          </a:p>
          <a:p>
            <a:pPr marL="342900" indent="-342900">
              <a:lnSpc>
                <a:spcPct val="150000"/>
              </a:lnSpc>
              <a:buSzPct val="100000"/>
              <a:buFont typeface="Arial"/>
              <a:buChar char="•"/>
            </a:pPr>
            <a:r>
              <a:rPr lang="en-US" sz="2400" b="1" dirty="0">
                <a:solidFill>
                  <a:srgbClr val="746558"/>
                </a:solidFill>
                <a:ea typeface="Gelasio"/>
              </a:rPr>
              <a:t>The floor</a:t>
            </a:r>
            <a:r>
              <a:rPr lang="en-US" sz="2400" dirty="0">
                <a:solidFill>
                  <a:srgbClr val="746558"/>
                </a:solidFill>
                <a:ea typeface="Gelasio"/>
              </a:rPr>
              <a:t> of a traditional rondavel is finished with a dung mixture to make it hard and smooth.</a:t>
            </a:r>
            <a:endParaRPr lang="en-US" sz="2400" dirty="0">
              <a:solidFill>
                <a:srgbClr val="746558"/>
              </a:solidFill>
              <a:ea typeface="Gelasio"/>
              <a:cs typeface="Calibri" panose="020F0502020204030204"/>
            </a:endParaRPr>
          </a:p>
          <a:p>
            <a:pPr marL="342900" indent="-342900" algn="just">
              <a:lnSpc>
                <a:spcPct val="150000"/>
              </a:lnSpc>
              <a:buSzPct val="100000"/>
              <a:buFont typeface="Arial"/>
              <a:buChar char="•"/>
            </a:pPr>
            <a:r>
              <a:rPr lang="en-US" sz="2400" b="1" dirty="0">
                <a:solidFill>
                  <a:srgbClr val="746558"/>
                </a:solidFill>
                <a:ea typeface="Gelasio"/>
              </a:rPr>
              <a:t>The main roofing</a:t>
            </a:r>
            <a:r>
              <a:rPr lang="en-US" sz="2400" dirty="0">
                <a:solidFill>
                  <a:srgbClr val="746558"/>
                </a:solidFill>
                <a:ea typeface="Gelasio"/>
              </a:rPr>
              <a:t> elements of a rondavel are spars or poles taken from tree limbs, which have been harvested and cut to length.</a:t>
            </a:r>
            <a:endParaRPr lang="en-US" sz="2400" dirty="0">
              <a:solidFill>
                <a:srgbClr val="746558"/>
              </a:solidFill>
              <a:ea typeface="Gelasio"/>
              <a:cs typeface="Calibri" panose="020F0502020204030204"/>
            </a:endParaRPr>
          </a:p>
          <a:p>
            <a:pPr marL="342900" indent="-342900">
              <a:lnSpc>
                <a:spcPct val="150000"/>
              </a:lnSpc>
              <a:buSzPct val="100000"/>
              <a:buFont typeface="Arial"/>
              <a:buChar char="•"/>
            </a:pPr>
            <a:r>
              <a:rPr lang="en-US" sz="2400" b="1" dirty="0">
                <a:solidFill>
                  <a:srgbClr val="746558"/>
                </a:solidFill>
                <a:ea typeface="Gelasio"/>
              </a:rPr>
              <a:t>The roof covering</a:t>
            </a:r>
            <a:r>
              <a:rPr lang="en-US" sz="2400" dirty="0">
                <a:solidFill>
                  <a:srgbClr val="746558"/>
                </a:solidFill>
                <a:ea typeface="Gelasio"/>
              </a:rPr>
              <a:t> is of thatch that is sewn to the poles with grass rope.</a:t>
            </a:r>
            <a:endParaRPr lang="en-US" sz="2400" dirty="0">
              <a:solidFill>
                <a:srgbClr val="746558"/>
              </a:solidFill>
              <a:ea typeface="Gelasio"/>
              <a:cs typeface="Calibri" panose="020F0502020204030204"/>
            </a:endParaRPr>
          </a:p>
          <a:p>
            <a:pPr marL="342900" indent="-342900">
              <a:lnSpc>
                <a:spcPct val="150000"/>
              </a:lnSpc>
              <a:buSzPct val="100000"/>
              <a:buFont typeface="Arial"/>
              <a:buChar char="•"/>
            </a:pPr>
            <a:endParaRPr lang="en-US" sz="2400" dirty="0">
              <a:solidFill>
                <a:srgbClr val="746558"/>
              </a:solidFill>
              <a:ea typeface="Gelasio"/>
              <a:cs typeface="+mn-lt"/>
            </a:endParaRPr>
          </a:p>
          <a:p>
            <a:pPr marL="342900" indent="-342900">
              <a:lnSpc>
                <a:spcPct val="150000"/>
              </a:lnSpc>
              <a:buSzPct val="100000"/>
              <a:buFont typeface="Arial"/>
              <a:buChar char="•"/>
            </a:pPr>
            <a:endParaRPr lang="en-US" sz="2400" dirty="0">
              <a:solidFill>
                <a:srgbClr val="746558"/>
              </a:solidFill>
              <a:ea typeface="Gelasio" pitchFamily="34" charset="-122"/>
              <a:cs typeface="Calibri" panose="020F0502020204030204"/>
            </a:endParaRPr>
          </a:p>
          <a:p>
            <a:pPr marL="342900" indent="-342900" algn="just">
              <a:lnSpc>
                <a:spcPts val="2799"/>
              </a:lnSpc>
              <a:buSzPct val="100000"/>
              <a:buChar char="•"/>
            </a:pPr>
            <a:endParaRPr lang="en-US" sz="1750" dirty="0">
              <a:solidFill>
                <a:srgbClr val="746558"/>
              </a:solidFill>
              <a:latin typeface="Gelasio"/>
              <a:ea typeface="Gelasio"/>
              <a:cs typeface="Calibri" panose="020F0502020204030204"/>
            </a:endParaRPr>
          </a:p>
        </p:txBody>
      </p:sp>
      <p:pic>
        <p:nvPicPr>
          <p:cNvPr id="10" name="Picture 9">
            <a:extLst>
              <a:ext uri="{FF2B5EF4-FFF2-40B4-BE49-F238E27FC236}">
                <a16:creationId xmlns:a16="http://schemas.microsoft.com/office/drawing/2014/main" id="{0FBF6AE0-A7C4-2EB6-E692-198D9652775A}"/>
              </a:ext>
            </a:extLst>
          </p:cNvPr>
          <p:cNvPicPr>
            <a:picLocks noChangeAspect="1"/>
          </p:cNvPicPr>
          <p:nvPr/>
        </p:nvPicPr>
        <p:blipFill>
          <a:blip r:embed="rId3"/>
          <a:stretch>
            <a:fillRect/>
          </a:stretch>
        </p:blipFill>
        <p:spPr>
          <a:xfrm>
            <a:off x="11396918" y="1285936"/>
            <a:ext cx="3168246" cy="645477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sp>
        <p:nvSpPr>
          <p:cNvPr id="4" name="Text 2"/>
          <p:cNvSpPr/>
          <p:nvPr/>
        </p:nvSpPr>
        <p:spPr>
          <a:xfrm>
            <a:off x="3739204" y="4055969"/>
            <a:ext cx="8242831" cy="694373"/>
          </a:xfrm>
          <a:prstGeom prst="rect">
            <a:avLst/>
          </a:prstGeom>
          <a:noFill/>
          <a:ln/>
        </p:spPr>
        <p:txBody>
          <a:bodyPr wrap="none" lIns="91440" tIns="45720" rIns="91440" bIns="45720" rtlCol="0" anchor="t"/>
          <a:lstStyle/>
          <a:p>
            <a:pPr marL="0" indent="0" algn="ctr">
              <a:lnSpc>
                <a:spcPts val="5468"/>
              </a:lnSpc>
              <a:buNone/>
            </a:pPr>
            <a:r>
              <a:rPr lang="en-US" sz="4374" b="1" dirty="0">
                <a:solidFill>
                  <a:srgbClr val="484237"/>
                </a:solidFill>
                <a:latin typeface="Gelasio" pitchFamily="34" charset="0"/>
                <a:ea typeface="Gelasio" pitchFamily="34" charset="-122"/>
                <a:cs typeface="Gelasio" pitchFamily="34" charset="-120"/>
              </a:rPr>
              <a:t>Maasai House Construction</a:t>
            </a:r>
            <a:endParaRPr lang="en-US" sz="4374" dirty="0"/>
          </a:p>
        </p:txBody>
      </p:sp>
      <p:sp>
        <p:nvSpPr>
          <p:cNvPr id="5" name="Text 3"/>
          <p:cNvSpPr/>
          <p:nvPr/>
        </p:nvSpPr>
        <p:spPr>
          <a:xfrm>
            <a:off x="819776" y="5184051"/>
            <a:ext cx="13647974" cy="2131039"/>
          </a:xfrm>
          <a:prstGeom prst="rect">
            <a:avLst/>
          </a:prstGeom>
          <a:noFill/>
          <a:ln/>
        </p:spPr>
        <p:txBody>
          <a:bodyPr wrap="none" lIns="91440" tIns="45720" rIns="91440" bIns="45720" rtlCol="0" anchor="t"/>
          <a:lstStyle/>
          <a:p>
            <a:pPr marL="342900" indent="-342900" algn="l">
              <a:lnSpc>
                <a:spcPct val="150000"/>
              </a:lnSpc>
              <a:buSzPct val="100000"/>
              <a:buChar char="•"/>
            </a:pPr>
            <a:r>
              <a:rPr lang="en-US" sz="2800" dirty="0">
                <a:solidFill>
                  <a:srgbClr val="746558"/>
                </a:solidFill>
                <a:ea typeface="Gelasio"/>
              </a:rPr>
              <a:t>The Maasai houses are designed to be </a:t>
            </a:r>
            <a:r>
              <a:rPr lang="en-US" sz="2800" b="1" dirty="0">
                <a:solidFill>
                  <a:srgbClr val="746558"/>
                </a:solidFill>
                <a:ea typeface="Gelasio"/>
              </a:rPr>
              <a:t>circular or oval shaped.</a:t>
            </a:r>
            <a:endParaRPr lang="en-US" sz="2800" b="1">
              <a:ea typeface="Calibri"/>
              <a:cs typeface="Calibri"/>
            </a:endParaRPr>
          </a:p>
          <a:p>
            <a:pPr marL="342900" indent="-342900">
              <a:lnSpc>
                <a:spcPct val="150000"/>
              </a:lnSpc>
              <a:buSzPct val="100000"/>
              <a:buFont typeface="Arial"/>
              <a:buChar char="•"/>
            </a:pPr>
            <a:r>
              <a:rPr lang="en-US" sz="2800" dirty="0">
                <a:solidFill>
                  <a:srgbClr val="746558"/>
                </a:solidFill>
                <a:ea typeface="Gelasio"/>
              </a:rPr>
              <a:t>Constructed as temporary abodes, these houses cater to the Maasai's </a:t>
            </a:r>
            <a:r>
              <a:rPr lang="en-US" sz="2800" b="1" dirty="0">
                <a:solidFill>
                  <a:srgbClr val="746558"/>
                </a:solidFill>
                <a:ea typeface="Gelasio"/>
              </a:rPr>
              <a:t>need to move at</a:t>
            </a:r>
            <a:endParaRPr lang="en-US" sz="2800" b="1">
              <a:solidFill>
                <a:srgbClr val="746558"/>
              </a:solidFill>
              <a:ea typeface="Gelasio"/>
              <a:cs typeface="Calibri"/>
            </a:endParaRPr>
          </a:p>
          <a:p>
            <a:pPr>
              <a:lnSpc>
                <a:spcPct val="150000"/>
              </a:lnSpc>
              <a:buSzPct val="100000"/>
            </a:pPr>
            <a:r>
              <a:rPr lang="en-US" sz="2800" b="1" dirty="0">
                <a:solidFill>
                  <a:srgbClr val="746558"/>
                </a:solidFill>
                <a:ea typeface="Gelasio"/>
              </a:rPr>
              <a:t>  any given time.</a:t>
            </a:r>
            <a:endParaRPr lang="en-US" sz="2800" b="1" dirty="0">
              <a:solidFill>
                <a:srgbClr val="746558"/>
              </a:solidFill>
              <a:ea typeface="Gelasio"/>
              <a:cs typeface="Calibri" panose="020F0502020204030204"/>
            </a:endParaRPr>
          </a:p>
          <a:p>
            <a:pPr marL="342900" indent="-342900">
              <a:lnSpc>
                <a:spcPct val="150000"/>
              </a:lnSpc>
              <a:buSzPct val="100000"/>
              <a:buFont typeface="Arial"/>
              <a:buChar char="•"/>
            </a:pPr>
            <a:endParaRPr lang="en-US" sz="2800" dirty="0">
              <a:solidFill>
                <a:srgbClr val="746558"/>
              </a:solidFill>
              <a:ea typeface="Gelasio"/>
              <a:cs typeface="Calibri" panose="020F0502020204030204"/>
            </a:endParaRPr>
          </a:p>
          <a:p>
            <a:pPr marL="342900" indent="-342900">
              <a:lnSpc>
                <a:spcPct val="150000"/>
              </a:lnSpc>
              <a:buSzPct val="100000"/>
              <a:buChar char="•"/>
            </a:pPr>
            <a:endParaRPr lang="en-US" sz="2800" dirty="0">
              <a:solidFill>
                <a:srgbClr val="746558"/>
              </a:solidFill>
              <a:ea typeface="Gelasio"/>
              <a:cs typeface="Calibri" panose="020F0502020204030204"/>
            </a:endParaRPr>
          </a:p>
        </p:txBody>
      </p:sp>
      <p:pic>
        <p:nvPicPr>
          <p:cNvPr id="9" name="Picture 8" descr="A collage of straw huts&#10;&#10;Description automatically generated">
            <a:extLst>
              <a:ext uri="{FF2B5EF4-FFF2-40B4-BE49-F238E27FC236}">
                <a16:creationId xmlns:a16="http://schemas.microsoft.com/office/drawing/2014/main" id="{20DB2152-FB97-F4EF-04AC-12E65CA175BE}"/>
              </a:ext>
            </a:extLst>
          </p:cNvPr>
          <p:cNvPicPr>
            <a:picLocks noChangeAspect="1"/>
          </p:cNvPicPr>
          <p:nvPr/>
        </p:nvPicPr>
        <p:blipFill>
          <a:blip r:embed="rId3"/>
          <a:stretch>
            <a:fillRect/>
          </a:stretch>
        </p:blipFill>
        <p:spPr>
          <a:xfrm>
            <a:off x="3785191" y="461393"/>
            <a:ext cx="8197702" cy="304315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sp>
        <p:nvSpPr>
          <p:cNvPr id="5" name="Text 3"/>
          <p:cNvSpPr/>
          <p:nvPr/>
        </p:nvSpPr>
        <p:spPr>
          <a:xfrm>
            <a:off x="2393394" y="3262551"/>
            <a:ext cx="10199013" cy="355402"/>
          </a:xfrm>
          <a:prstGeom prst="rect">
            <a:avLst/>
          </a:prstGeom>
          <a:noFill/>
          <a:ln/>
        </p:spPr>
        <p:txBody>
          <a:bodyPr wrap="none" lIns="91440" tIns="45720" rIns="91440" bIns="45720" rtlCol="0" anchor="t"/>
          <a:lstStyle/>
          <a:p>
            <a:pPr marL="342900" indent="-342900" algn="l">
              <a:lnSpc>
                <a:spcPts val="2799"/>
              </a:lnSpc>
              <a:buSzPct val="100000"/>
              <a:buChar char="•"/>
            </a:pPr>
            <a:endParaRPr lang="en-US" sz="1750" dirty="0">
              <a:solidFill>
                <a:srgbClr val="746558"/>
              </a:solidFill>
              <a:latin typeface="Gelasio" pitchFamily="34" charset="0"/>
              <a:ea typeface="Gelasio" pitchFamily="34" charset="-122"/>
              <a:cs typeface="Gelasio" pitchFamily="34" charset="-120"/>
            </a:endParaRPr>
          </a:p>
        </p:txBody>
      </p:sp>
      <p:sp>
        <p:nvSpPr>
          <p:cNvPr id="6" name="Text 4"/>
          <p:cNvSpPr/>
          <p:nvPr/>
        </p:nvSpPr>
        <p:spPr>
          <a:xfrm>
            <a:off x="734715" y="52972"/>
            <a:ext cx="10060790" cy="7802308"/>
          </a:xfrm>
          <a:prstGeom prst="rect">
            <a:avLst/>
          </a:prstGeom>
          <a:noFill/>
          <a:ln/>
        </p:spPr>
        <p:txBody>
          <a:bodyPr wrap="square" lIns="91440" tIns="45720" rIns="91440" bIns="45720" rtlCol="0" anchor="t"/>
          <a:lstStyle/>
          <a:p>
            <a:pPr marL="342900" indent="-342900" algn="just">
              <a:lnSpc>
                <a:spcPct val="150000"/>
              </a:lnSpc>
              <a:buSzPct val="100000"/>
              <a:buFont typeface="Arial"/>
              <a:buChar char="•"/>
            </a:pPr>
            <a:r>
              <a:rPr lang="en-US" sz="2800" b="1" dirty="0">
                <a:solidFill>
                  <a:srgbClr val="746558"/>
                </a:solidFill>
                <a:ea typeface="Gelasio"/>
              </a:rPr>
              <a:t>All materials </a:t>
            </a:r>
            <a:r>
              <a:rPr lang="en-US" sz="2800" dirty="0">
                <a:solidFill>
                  <a:srgbClr val="746558"/>
                </a:solidFill>
                <a:ea typeface="Gelasio"/>
              </a:rPr>
              <a:t>used for building are natural and collected from </a:t>
            </a:r>
            <a:r>
              <a:rPr lang="en-US" sz="2800" b="1" dirty="0">
                <a:solidFill>
                  <a:srgbClr val="746558"/>
                </a:solidFill>
                <a:ea typeface="Gelasio"/>
              </a:rPr>
              <a:t>nearby areas.</a:t>
            </a:r>
            <a:endParaRPr lang="en-US" sz="2800" b="1" dirty="0">
              <a:solidFill>
                <a:srgbClr val="746558"/>
              </a:solidFill>
              <a:ea typeface="Gelasio"/>
              <a:cs typeface="Calibri"/>
            </a:endParaRPr>
          </a:p>
          <a:p>
            <a:pPr marL="342900" indent="-342900" algn="just">
              <a:lnSpc>
                <a:spcPct val="150000"/>
              </a:lnSpc>
              <a:buSzPct val="100000"/>
              <a:buChar char="•"/>
            </a:pPr>
            <a:r>
              <a:rPr lang="en-US" sz="2800" b="1" dirty="0">
                <a:solidFill>
                  <a:srgbClr val="746558"/>
                </a:solidFill>
                <a:ea typeface="Gelasio"/>
              </a:rPr>
              <a:t>The method of construction</a:t>
            </a:r>
            <a:r>
              <a:rPr lang="en-US" sz="2800" dirty="0">
                <a:solidFill>
                  <a:srgbClr val="746558"/>
                </a:solidFill>
                <a:ea typeface="Gelasio"/>
              </a:rPr>
              <a:t> begins with erecting the frame by fixing gathered timber poles into the ground. This is followed by interlacing the poles with a lattice of smaller branches, which are then plastered with a mixture of </a:t>
            </a:r>
            <a:r>
              <a:rPr lang="en-US" sz="2800" b="1" dirty="0">
                <a:solidFill>
                  <a:srgbClr val="746558"/>
                </a:solidFill>
                <a:ea typeface="Gelasio"/>
              </a:rPr>
              <a:t>water, mud, cow dung, and even human urine.</a:t>
            </a:r>
            <a:endParaRPr lang="en-US" sz="2800" b="1">
              <a:solidFill>
                <a:srgbClr val="746558"/>
              </a:solidFill>
              <a:ea typeface="Gelasio"/>
              <a:cs typeface="Calibri"/>
            </a:endParaRPr>
          </a:p>
          <a:p>
            <a:pPr marL="342900" indent="-342900" algn="just">
              <a:lnSpc>
                <a:spcPct val="150000"/>
              </a:lnSpc>
              <a:buSzPct val="100000"/>
              <a:buFont typeface="Arial"/>
              <a:buChar char="•"/>
            </a:pPr>
            <a:r>
              <a:rPr lang="en-US" sz="2800" b="1" dirty="0">
                <a:solidFill>
                  <a:srgbClr val="746558"/>
                </a:solidFill>
                <a:ea typeface="Gelasio"/>
              </a:rPr>
              <a:t>Finishing</a:t>
            </a:r>
            <a:r>
              <a:rPr lang="en-US" sz="2800" dirty="0">
                <a:solidFill>
                  <a:srgbClr val="746558"/>
                </a:solidFill>
                <a:ea typeface="Gelasio"/>
              </a:rPr>
              <a:t> touches on the Maasai house are applied using a mix of </a:t>
            </a:r>
            <a:r>
              <a:rPr lang="en-US" sz="2800" b="1" dirty="0">
                <a:solidFill>
                  <a:srgbClr val="746558"/>
                </a:solidFill>
                <a:ea typeface="Gelasio"/>
              </a:rPr>
              <a:t>cow dung and water.</a:t>
            </a:r>
            <a:endParaRPr lang="en-US" sz="2800" b="1">
              <a:solidFill>
                <a:srgbClr val="746558"/>
              </a:solidFill>
              <a:ea typeface="Gelasio"/>
              <a:cs typeface="Calibri"/>
            </a:endParaRPr>
          </a:p>
          <a:p>
            <a:pPr marL="342900" indent="-342900" algn="just">
              <a:lnSpc>
                <a:spcPct val="150000"/>
              </a:lnSpc>
              <a:buSzPct val="100000"/>
              <a:buFont typeface="Arial"/>
              <a:buChar char="•"/>
            </a:pPr>
            <a:r>
              <a:rPr lang="en-US" sz="2800" dirty="0">
                <a:solidFill>
                  <a:srgbClr val="746558"/>
                </a:solidFill>
                <a:ea typeface="Gelasio"/>
              </a:rPr>
              <a:t>Given the Maasai's </a:t>
            </a:r>
            <a:r>
              <a:rPr lang="en-US" sz="2800" b="1" dirty="0">
                <a:solidFill>
                  <a:srgbClr val="746558"/>
                </a:solidFill>
                <a:ea typeface="Gelasio"/>
              </a:rPr>
              <a:t>need for mobility,</a:t>
            </a:r>
            <a:r>
              <a:rPr lang="en-US" sz="2800" dirty="0">
                <a:solidFill>
                  <a:srgbClr val="746558"/>
                </a:solidFill>
                <a:ea typeface="Gelasio"/>
              </a:rPr>
              <a:t> their houses are designed to be </a:t>
            </a:r>
            <a:r>
              <a:rPr lang="en-US" sz="2800" b="1" dirty="0">
                <a:solidFill>
                  <a:srgbClr val="746558"/>
                </a:solidFill>
                <a:ea typeface="Gelasio"/>
              </a:rPr>
              <a:t>temporary structures.</a:t>
            </a:r>
            <a:endParaRPr lang="en-US" sz="2800" b="1">
              <a:solidFill>
                <a:srgbClr val="746558"/>
              </a:solidFill>
              <a:ea typeface="Gelasio"/>
              <a:cs typeface="Calibri"/>
            </a:endParaRPr>
          </a:p>
          <a:p>
            <a:pPr marL="342900" indent="-342900" algn="just">
              <a:lnSpc>
                <a:spcPct val="150000"/>
              </a:lnSpc>
              <a:buSzPct val="100000"/>
              <a:buFont typeface="Arial"/>
              <a:buChar char="•"/>
            </a:pPr>
            <a:endParaRPr lang="en-US" sz="2800" dirty="0">
              <a:solidFill>
                <a:srgbClr val="746558"/>
              </a:solidFill>
              <a:ea typeface="Gelasio"/>
              <a:cs typeface="Calibri"/>
            </a:endParaRPr>
          </a:p>
          <a:p>
            <a:pPr marL="342900" indent="-342900" algn="just">
              <a:lnSpc>
                <a:spcPct val="150000"/>
              </a:lnSpc>
              <a:buSzPct val="100000"/>
              <a:buChar char="•"/>
            </a:pPr>
            <a:endParaRPr lang="en-US" sz="2800" dirty="0">
              <a:solidFill>
                <a:srgbClr val="746558"/>
              </a:solidFill>
              <a:ea typeface="Gelasio"/>
              <a:cs typeface="Calibri"/>
            </a:endParaRPr>
          </a:p>
        </p:txBody>
      </p:sp>
      <p:pic>
        <p:nvPicPr>
          <p:cNvPr id="10" name="Picture 9" descr="A person touching a wall of sticks&#10;&#10;Description automatically generated">
            <a:extLst>
              <a:ext uri="{FF2B5EF4-FFF2-40B4-BE49-F238E27FC236}">
                <a16:creationId xmlns:a16="http://schemas.microsoft.com/office/drawing/2014/main" id="{E3889887-4B94-46AB-D176-9115E8525BE0}"/>
              </a:ext>
            </a:extLst>
          </p:cNvPr>
          <p:cNvPicPr>
            <a:picLocks noChangeAspect="1"/>
          </p:cNvPicPr>
          <p:nvPr/>
        </p:nvPicPr>
        <p:blipFill>
          <a:blip r:embed="rId3"/>
          <a:stretch>
            <a:fillRect/>
          </a:stretch>
        </p:blipFill>
        <p:spPr>
          <a:xfrm>
            <a:off x="11805295" y="189259"/>
            <a:ext cx="2790053" cy="4193481"/>
          </a:xfrm>
          <a:prstGeom prst="rect">
            <a:avLst/>
          </a:prstGeom>
        </p:spPr>
      </p:pic>
      <p:pic>
        <p:nvPicPr>
          <p:cNvPr id="11" name="Picture 10" descr="A person standing in front of a hut&#10;&#10;Description automatically generated">
            <a:extLst>
              <a:ext uri="{FF2B5EF4-FFF2-40B4-BE49-F238E27FC236}">
                <a16:creationId xmlns:a16="http://schemas.microsoft.com/office/drawing/2014/main" id="{8E350F67-E9D1-507D-86B1-3D417D0E0EC1}"/>
              </a:ext>
            </a:extLst>
          </p:cNvPr>
          <p:cNvPicPr>
            <a:picLocks noChangeAspect="1"/>
          </p:cNvPicPr>
          <p:nvPr/>
        </p:nvPicPr>
        <p:blipFill rotWithShape="1">
          <a:blip r:embed="rId4"/>
          <a:srcRect l="11411" t="-81" r="11411"/>
          <a:stretch/>
        </p:blipFill>
        <p:spPr>
          <a:xfrm>
            <a:off x="11805684" y="4378487"/>
            <a:ext cx="2735304" cy="263900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7" name="Text 4"/>
          <p:cNvSpPr/>
          <p:nvPr/>
        </p:nvSpPr>
        <p:spPr>
          <a:xfrm>
            <a:off x="833199" y="1431781"/>
            <a:ext cx="7477601" cy="5521246"/>
          </a:xfrm>
          <a:prstGeom prst="rect">
            <a:avLst/>
          </a:prstGeom>
          <a:noFill/>
          <a:ln/>
        </p:spPr>
        <p:txBody>
          <a:bodyPr wrap="square" lIns="91440" tIns="45720" rIns="91440" bIns="45720" rtlCol="0" anchor="t"/>
          <a:lstStyle/>
          <a:p>
            <a:pPr marL="12065">
              <a:spcBef>
                <a:spcPts val="735"/>
              </a:spcBef>
            </a:pPr>
            <a:r>
              <a:rPr lang="en-US" sz="2800" b="1" dirty="0">
                <a:solidFill>
                  <a:srgbClr val="484237"/>
                </a:solidFill>
                <a:latin typeface="Gelasio"/>
                <a:ea typeface="Gelasio"/>
              </a:rPr>
              <a:t> </a:t>
            </a:r>
            <a:r>
              <a:rPr lang="en-US" sz="3200" dirty="0">
                <a:solidFill>
                  <a:srgbClr val="746558"/>
                </a:solidFill>
                <a:ea typeface="Gelasio"/>
              </a:rPr>
              <a:t>Outlines</a:t>
            </a:r>
          </a:p>
          <a:p>
            <a:pPr marL="299085" indent="-287020">
              <a:spcBef>
                <a:spcPts val="2005"/>
              </a:spcBef>
              <a:buFont typeface="Arial MT,Sans-Serif"/>
              <a:buChar char="•"/>
            </a:pPr>
            <a:r>
              <a:rPr lang="en-US" sz="3200" dirty="0">
                <a:solidFill>
                  <a:srgbClr val="746558"/>
                </a:solidFill>
                <a:ea typeface="Gelasio"/>
              </a:rPr>
              <a:t>Vernacular architecture across the world</a:t>
            </a:r>
          </a:p>
          <a:p>
            <a:pPr marL="367665" indent="-343535">
              <a:spcBef>
                <a:spcPts val="2005"/>
              </a:spcBef>
              <a:buFont typeface="Arial MT,Sans-Serif"/>
              <a:buChar char="•"/>
            </a:pPr>
            <a:r>
              <a:rPr lang="en-US" sz="3200" dirty="0">
                <a:solidFill>
                  <a:srgbClr val="746558"/>
                </a:solidFill>
                <a:ea typeface="Gelasio"/>
              </a:rPr>
              <a:t>Vernacular architecture in Europe</a:t>
            </a:r>
          </a:p>
          <a:p>
            <a:pPr marL="367665" indent="-343535">
              <a:spcBef>
                <a:spcPts val="1989"/>
              </a:spcBef>
              <a:buFont typeface="Arial MT,Sans-Serif"/>
              <a:buChar char="•"/>
            </a:pPr>
            <a:r>
              <a:rPr lang="en-US" sz="3200" dirty="0">
                <a:solidFill>
                  <a:srgbClr val="746558"/>
                </a:solidFill>
                <a:ea typeface="Gelasio"/>
              </a:rPr>
              <a:t>Vernacular architecture in Africa</a:t>
            </a:r>
          </a:p>
          <a:p>
            <a:pPr marL="367665" indent="-343535">
              <a:spcBef>
                <a:spcPts val="2005"/>
              </a:spcBef>
              <a:buFont typeface="Arial MT,Sans-Serif"/>
              <a:buChar char="•"/>
            </a:pPr>
            <a:r>
              <a:rPr lang="en-US" sz="3200" dirty="0">
                <a:solidFill>
                  <a:srgbClr val="746558"/>
                </a:solidFill>
                <a:ea typeface="Gelasio"/>
              </a:rPr>
              <a:t>Vernacular architecture in Australia</a:t>
            </a:r>
          </a:p>
          <a:p>
            <a:pPr marL="367665" indent="-343535">
              <a:spcBef>
                <a:spcPts val="2005"/>
              </a:spcBef>
              <a:buFont typeface="Arial MT,Sans-Serif"/>
              <a:buChar char="•"/>
            </a:pPr>
            <a:r>
              <a:rPr lang="en-US" sz="3200" dirty="0">
                <a:solidFill>
                  <a:srgbClr val="746558"/>
                </a:solidFill>
                <a:ea typeface="Gelasio"/>
              </a:rPr>
              <a:t>Vernacular architecture in South America</a:t>
            </a:r>
          </a:p>
          <a:p>
            <a:pPr marL="367665" indent="-343535">
              <a:spcBef>
                <a:spcPts val="1995"/>
              </a:spcBef>
              <a:buFont typeface="Arial MT,Sans-Serif"/>
              <a:buChar char="•"/>
            </a:pPr>
            <a:r>
              <a:rPr lang="en-US" sz="3200" dirty="0">
                <a:solidFill>
                  <a:srgbClr val="746558"/>
                </a:solidFill>
                <a:ea typeface="Gelasio"/>
              </a:rPr>
              <a:t>Vernacular architecture in North America</a:t>
            </a:r>
          </a:p>
          <a:p>
            <a:pPr marL="367665" indent="-343535">
              <a:spcBef>
                <a:spcPts val="1995"/>
              </a:spcBef>
              <a:buFont typeface="Arial MT,Sans-Serif"/>
              <a:buChar char="•"/>
            </a:pPr>
            <a:endParaRPr lang="en-US" sz="3200" dirty="0">
              <a:solidFill>
                <a:srgbClr val="746558"/>
              </a:solidFill>
              <a:ea typeface="Gelasio"/>
            </a:endParaRPr>
          </a:p>
          <a:p>
            <a:pPr marL="0" indent="0">
              <a:lnSpc>
                <a:spcPts val="2799"/>
              </a:lnSpc>
              <a:buNone/>
            </a:pPr>
            <a:endParaRPr lang="en-US" sz="2800" dirty="0">
              <a:solidFill>
                <a:srgbClr val="746558"/>
              </a:solidFill>
              <a:latin typeface="Gelasio"/>
            </a:endParaRPr>
          </a:p>
        </p:txBody>
      </p:sp>
      <p:sp>
        <p:nvSpPr>
          <p:cNvPr id="9" name="Text 6"/>
          <p:cNvSpPr/>
          <p:nvPr/>
        </p:nvSpPr>
        <p:spPr>
          <a:xfrm>
            <a:off x="926425" y="6664404"/>
            <a:ext cx="168950" cy="365760"/>
          </a:xfrm>
          <a:prstGeom prst="rect">
            <a:avLst/>
          </a:prstGeom>
          <a:noFill/>
          <a:ln/>
        </p:spPr>
        <p:txBody>
          <a:bodyPr wrap="none" rtlCol="0" anchor="t"/>
          <a:lstStyle/>
          <a:p>
            <a:pPr marL="0" indent="0" algn="ctr">
              <a:lnSpc>
                <a:spcPts val="2880"/>
              </a:lnSpc>
              <a:buNone/>
            </a:pPr>
            <a:r>
              <a:rPr lang="en-US" sz="1152" dirty="0">
                <a:solidFill>
                  <a:srgbClr val="FFFFFF"/>
                </a:solidFill>
                <a:latin typeface="Gelasio" pitchFamily="34" charset="0"/>
                <a:ea typeface="Gelasio" pitchFamily="34" charset="-122"/>
                <a:cs typeface="Gelasio" pitchFamily="34" charset="-120"/>
              </a:rPr>
              <a:t>SS</a:t>
            </a:r>
            <a:endParaRPr lang="en-US" sz="1152" dirty="0"/>
          </a:p>
        </p:txBody>
      </p:sp>
    </p:spTree>
    <p:extLst>
      <p:ext uri="{BB962C8B-B14F-4D97-AF65-F5344CB8AC3E}">
        <p14:creationId xmlns:p14="http://schemas.microsoft.com/office/powerpoint/2010/main" val="785884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33172"/>
          </a:xfrm>
          <a:prstGeom prst="rect">
            <a:avLst/>
          </a:prstGeom>
          <a:solidFill>
            <a:srgbClr val="F9F6F0"/>
          </a:solidFill>
          <a:ln/>
        </p:spPr>
      </p:sp>
      <p:sp>
        <p:nvSpPr>
          <p:cNvPr id="4" name="Text 2"/>
          <p:cNvSpPr/>
          <p:nvPr/>
        </p:nvSpPr>
        <p:spPr>
          <a:xfrm>
            <a:off x="-77608" y="598289"/>
            <a:ext cx="8764261" cy="1359694"/>
          </a:xfrm>
          <a:prstGeom prst="rect">
            <a:avLst/>
          </a:prstGeom>
          <a:noFill/>
          <a:ln/>
        </p:spPr>
        <p:txBody>
          <a:bodyPr wrap="square" lIns="91440" tIns="45720" rIns="91440" bIns="45720" rtlCol="0" anchor="t"/>
          <a:lstStyle/>
          <a:p>
            <a:pPr marL="0" indent="0" algn="ctr">
              <a:lnSpc>
                <a:spcPts val="5353"/>
              </a:lnSpc>
              <a:buNone/>
            </a:pPr>
            <a:r>
              <a:rPr lang="en-US" sz="4283" b="1" dirty="0">
                <a:solidFill>
                  <a:srgbClr val="484237"/>
                </a:solidFill>
                <a:latin typeface="Gelasio" pitchFamily="34" charset="0"/>
                <a:ea typeface="Gelasio" pitchFamily="34" charset="-122"/>
                <a:cs typeface="Gelasio" pitchFamily="34" charset="-120"/>
              </a:rPr>
              <a:t>The Fortified Ksar Ouled Debbab of Tataouine, Tunisia</a:t>
            </a:r>
            <a:endParaRPr lang="en-US" sz="4283" dirty="0"/>
          </a:p>
        </p:txBody>
      </p:sp>
      <p:sp>
        <p:nvSpPr>
          <p:cNvPr id="5" name="Text 3"/>
          <p:cNvSpPr/>
          <p:nvPr/>
        </p:nvSpPr>
        <p:spPr>
          <a:xfrm>
            <a:off x="353714" y="2238414"/>
            <a:ext cx="8110709" cy="5515503"/>
          </a:xfrm>
          <a:prstGeom prst="rect">
            <a:avLst/>
          </a:prstGeom>
          <a:noFill/>
          <a:ln/>
        </p:spPr>
        <p:txBody>
          <a:bodyPr wrap="square" lIns="91440" tIns="45720" rIns="91440" bIns="45720" rtlCol="0" anchor="t"/>
          <a:lstStyle/>
          <a:p>
            <a:pPr marL="0" indent="0" algn="just">
              <a:lnSpc>
                <a:spcPct val="150000"/>
              </a:lnSpc>
              <a:buNone/>
            </a:pPr>
            <a:r>
              <a:rPr lang="en-US" sz="2800" dirty="0">
                <a:solidFill>
                  <a:srgbClr val="746558"/>
                </a:solidFill>
                <a:ea typeface="Gelasio"/>
              </a:rPr>
              <a:t>These are the vaulted adobe homes of the 15th century Ksar Ouled </a:t>
            </a:r>
            <a:r>
              <a:rPr lang="en-US" sz="2800" dirty="0" err="1">
                <a:solidFill>
                  <a:srgbClr val="746558"/>
                </a:solidFill>
                <a:ea typeface="Gelasio"/>
              </a:rPr>
              <a:t>Debbab</a:t>
            </a:r>
            <a:r>
              <a:rPr lang="en-US" sz="2800" dirty="0">
                <a:solidFill>
                  <a:srgbClr val="746558"/>
                </a:solidFill>
                <a:ea typeface="Gelasio"/>
              </a:rPr>
              <a:t>, located in southwest of the city of </a:t>
            </a:r>
            <a:r>
              <a:rPr lang="en-US" sz="2800" dirty="0" err="1">
                <a:solidFill>
                  <a:srgbClr val="746558"/>
                </a:solidFill>
                <a:ea typeface="Gelasio"/>
              </a:rPr>
              <a:t>Tataouine</a:t>
            </a:r>
            <a:r>
              <a:rPr lang="en-US" sz="2800" dirty="0">
                <a:solidFill>
                  <a:srgbClr val="746558"/>
                </a:solidFill>
                <a:ea typeface="Gelasio"/>
              </a:rPr>
              <a:t>, Tunisia.</a:t>
            </a:r>
            <a:endParaRPr lang="en-US" sz="2800" dirty="0">
              <a:solidFill>
                <a:srgbClr val="746558"/>
              </a:solidFill>
              <a:ea typeface="Gelasio"/>
              <a:cs typeface="Calibri"/>
            </a:endParaRPr>
          </a:p>
          <a:p>
            <a:pPr algn="just">
              <a:lnSpc>
                <a:spcPct val="150000"/>
              </a:lnSpc>
            </a:pPr>
            <a:r>
              <a:rPr lang="en-US" sz="2800" dirty="0">
                <a:solidFill>
                  <a:srgbClr val="746558"/>
                </a:solidFill>
                <a:ea typeface="Gelasio"/>
              </a:rPr>
              <a:t>The walls of these homes are constructed from </a:t>
            </a:r>
            <a:r>
              <a:rPr lang="en-US" sz="2800" b="1" dirty="0">
                <a:solidFill>
                  <a:srgbClr val="746558"/>
                </a:solidFill>
                <a:ea typeface="Gelasio"/>
              </a:rPr>
              <a:t>thick mud bricks, complemented by palm wood doors.</a:t>
            </a:r>
            <a:endParaRPr lang="en-US" sz="2800" b="1" dirty="0">
              <a:solidFill>
                <a:srgbClr val="746558"/>
              </a:solidFill>
              <a:ea typeface="Gelasio"/>
              <a:cs typeface="Calibri"/>
            </a:endParaRPr>
          </a:p>
          <a:p>
            <a:pPr algn="just">
              <a:lnSpc>
                <a:spcPct val="150000"/>
              </a:lnSpc>
            </a:pPr>
            <a:r>
              <a:rPr lang="en-US" sz="2800" dirty="0">
                <a:solidFill>
                  <a:srgbClr val="746558"/>
                </a:solidFill>
                <a:ea typeface="Gelasio"/>
              </a:rPr>
              <a:t>These specific architectural features were instrumental in helping to</a:t>
            </a:r>
            <a:r>
              <a:rPr lang="en-US" sz="2800" b="1" dirty="0">
                <a:solidFill>
                  <a:srgbClr val="746558"/>
                </a:solidFill>
                <a:ea typeface="Gelasio"/>
              </a:rPr>
              <a:t> keep food cool within the homes.</a:t>
            </a:r>
            <a:endParaRPr lang="en-US" sz="2800" b="1" dirty="0">
              <a:solidFill>
                <a:srgbClr val="746558"/>
              </a:solidFill>
              <a:ea typeface="Gelasio"/>
              <a:cs typeface="Calibri"/>
            </a:endParaRPr>
          </a:p>
          <a:p>
            <a:pPr algn="just">
              <a:lnSpc>
                <a:spcPct val="150000"/>
              </a:lnSpc>
            </a:pPr>
            <a:endParaRPr lang="en-US" sz="2800" dirty="0">
              <a:solidFill>
                <a:srgbClr val="746558"/>
              </a:solidFill>
              <a:ea typeface="Gelasio"/>
              <a:cs typeface="Calibri"/>
            </a:endParaRPr>
          </a:p>
          <a:p>
            <a:pPr algn="just">
              <a:lnSpc>
                <a:spcPct val="150000"/>
              </a:lnSpc>
            </a:pPr>
            <a:endParaRPr lang="en-US" sz="2800" dirty="0">
              <a:solidFill>
                <a:srgbClr val="746558"/>
              </a:solidFill>
              <a:ea typeface="Gelasio"/>
              <a:cs typeface="Calibri"/>
            </a:endParaRPr>
          </a:p>
        </p:txBody>
      </p:sp>
      <p:pic>
        <p:nvPicPr>
          <p:cNvPr id="10" name="Image 0" descr="preencoded.png"/>
          <p:cNvPicPr>
            <a:picLocks noChangeAspect="1"/>
          </p:cNvPicPr>
          <p:nvPr/>
        </p:nvPicPr>
        <p:blipFill>
          <a:blip r:embed="rId3"/>
          <a:stretch>
            <a:fillRect/>
          </a:stretch>
        </p:blipFill>
        <p:spPr>
          <a:xfrm>
            <a:off x="8657766" y="147997"/>
            <a:ext cx="5488279" cy="3841474"/>
          </a:xfrm>
          <a:prstGeom prst="rect">
            <a:avLst/>
          </a:prstGeom>
        </p:spPr>
      </p:pic>
      <p:pic>
        <p:nvPicPr>
          <p:cNvPr id="8" name="Picture 7" descr="A stone building with a slide&#10;&#10;Description automatically generated">
            <a:extLst>
              <a:ext uri="{FF2B5EF4-FFF2-40B4-BE49-F238E27FC236}">
                <a16:creationId xmlns:a16="http://schemas.microsoft.com/office/drawing/2014/main" id="{5A4D407D-3C0E-F8BE-7B70-10F090E4B19D}"/>
              </a:ext>
            </a:extLst>
          </p:cNvPr>
          <p:cNvPicPr>
            <a:picLocks noChangeAspect="1"/>
          </p:cNvPicPr>
          <p:nvPr/>
        </p:nvPicPr>
        <p:blipFill>
          <a:blip r:embed="rId4"/>
          <a:stretch>
            <a:fillRect/>
          </a:stretch>
        </p:blipFill>
        <p:spPr>
          <a:xfrm>
            <a:off x="8660921" y="4212954"/>
            <a:ext cx="5486400" cy="368558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D2056C-C814-7272-FC10-4D542BE1B473}"/>
              </a:ext>
            </a:extLst>
          </p:cNvPr>
          <p:cNvSpPr txBox="1"/>
          <p:nvPr/>
        </p:nvSpPr>
        <p:spPr>
          <a:xfrm>
            <a:off x="1854681" y="7716329"/>
            <a:ext cx="98168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hlinkClick r:id="rId2"/>
              </a:rPr>
              <a:t>African vernacular architecture data base</a:t>
            </a:r>
            <a:endParaRPr lang="en-US"/>
          </a:p>
        </p:txBody>
      </p:sp>
      <p:pic>
        <p:nvPicPr>
          <p:cNvPr id="3" name="Picture 2" descr="A group of round images of buildings&#10;&#10;Description automatically generated">
            <a:extLst>
              <a:ext uri="{FF2B5EF4-FFF2-40B4-BE49-F238E27FC236}">
                <a16:creationId xmlns:a16="http://schemas.microsoft.com/office/drawing/2014/main" id="{0390AA26-0CF1-F5FD-F94C-C4F95F31BCAC}"/>
              </a:ext>
            </a:extLst>
          </p:cNvPr>
          <p:cNvPicPr>
            <a:picLocks noChangeAspect="1"/>
          </p:cNvPicPr>
          <p:nvPr/>
        </p:nvPicPr>
        <p:blipFill>
          <a:blip r:embed="rId3"/>
          <a:stretch>
            <a:fillRect/>
          </a:stretch>
        </p:blipFill>
        <p:spPr>
          <a:xfrm>
            <a:off x="2555666" y="1135810"/>
            <a:ext cx="9105002" cy="6579080"/>
          </a:xfrm>
          <a:prstGeom prst="rect">
            <a:avLst/>
          </a:prstGeom>
        </p:spPr>
      </p:pic>
      <p:sp>
        <p:nvSpPr>
          <p:cNvPr id="4" name="TextBox 3">
            <a:extLst>
              <a:ext uri="{FF2B5EF4-FFF2-40B4-BE49-F238E27FC236}">
                <a16:creationId xmlns:a16="http://schemas.microsoft.com/office/drawing/2014/main" id="{B69FDBB0-C251-DB48-8D69-6B92069685EB}"/>
              </a:ext>
            </a:extLst>
          </p:cNvPr>
          <p:cNvSpPr txBox="1"/>
          <p:nvPr/>
        </p:nvSpPr>
        <p:spPr>
          <a:xfrm>
            <a:off x="2562046" y="211347"/>
            <a:ext cx="9126746" cy="14105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283" b="1" dirty="0">
                <a:solidFill>
                  <a:srgbClr val="484237"/>
                </a:solidFill>
                <a:latin typeface="Gelasio" pitchFamily="34" charset="0"/>
                <a:ea typeface="Gelasio" pitchFamily="34" charset="-122"/>
              </a:rPr>
              <a:t>African Vernacular Architecture</a:t>
            </a:r>
          </a:p>
          <a:p>
            <a:pPr algn="ctr"/>
            <a:endParaRPr lang="en-US" sz="4283" b="1">
              <a:solidFill>
                <a:srgbClr val="484237"/>
              </a:solidFill>
              <a:latin typeface="Gelasio" pitchFamily="34" charset="0"/>
              <a:ea typeface="Gelasio" pitchFamily="34" charset="-122"/>
            </a:endParaRPr>
          </a:p>
        </p:txBody>
      </p:sp>
    </p:spTree>
    <p:extLst>
      <p:ext uri="{BB962C8B-B14F-4D97-AF65-F5344CB8AC3E}">
        <p14:creationId xmlns:p14="http://schemas.microsoft.com/office/powerpoint/2010/main" val="1563950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167464" y="612516"/>
            <a:ext cx="9133871" cy="2499598"/>
          </a:xfrm>
          <a:prstGeom prst="rect">
            <a:avLst/>
          </a:prstGeom>
          <a:noFill/>
          <a:ln/>
        </p:spPr>
        <p:txBody>
          <a:bodyPr wrap="square" lIns="91440" tIns="45720" rIns="91440" bIns="45720" rtlCol="0" anchor="t"/>
          <a:lstStyle/>
          <a:p>
            <a:pPr marL="0" indent="0" algn="ctr">
              <a:lnSpc>
                <a:spcPts val="6561"/>
              </a:lnSpc>
              <a:buNone/>
            </a:pPr>
            <a:r>
              <a:rPr lang="en-US" sz="5249" b="1" dirty="0">
                <a:solidFill>
                  <a:srgbClr val="484237"/>
                </a:solidFill>
                <a:latin typeface="Gelasio" pitchFamily="34" charset="0"/>
                <a:ea typeface="Gelasio" pitchFamily="34" charset="-122"/>
                <a:cs typeface="Gelasio" pitchFamily="34" charset="-120"/>
              </a:rPr>
              <a:t>Vernacular architecture in Australia</a:t>
            </a:r>
            <a:endParaRPr lang="en-US" sz="5249" dirty="0"/>
          </a:p>
        </p:txBody>
      </p:sp>
      <p:sp>
        <p:nvSpPr>
          <p:cNvPr id="6" name="Text 3"/>
          <p:cNvSpPr/>
          <p:nvPr/>
        </p:nvSpPr>
        <p:spPr>
          <a:xfrm>
            <a:off x="453637" y="3169326"/>
            <a:ext cx="8564529" cy="2325661"/>
          </a:xfrm>
          <a:prstGeom prst="rect">
            <a:avLst/>
          </a:prstGeom>
          <a:noFill/>
          <a:ln/>
        </p:spPr>
        <p:txBody>
          <a:bodyPr wrap="square" lIns="91440" tIns="45720" rIns="91440" bIns="45720" rtlCol="0" anchor="t"/>
          <a:lstStyle/>
          <a:p>
            <a:pPr marL="0" indent="0" algn="just">
              <a:lnSpc>
                <a:spcPct val="150000"/>
              </a:lnSpc>
              <a:buNone/>
            </a:pPr>
            <a:r>
              <a:rPr lang="en-US" sz="2800" dirty="0">
                <a:solidFill>
                  <a:srgbClr val="746558"/>
                </a:solidFill>
              </a:rPr>
              <a:t>Exploring the unique number of traditional dwellings that are designed based on local needs, availability of construction materials, and reflecting local traditions.</a:t>
            </a: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p:cNvPicPr>
            <a:picLocks noChangeAspect="1"/>
          </p:cNvPicPr>
          <p:nvPr/>
        </p:nvPicPr>
        <p:blipFill>
          <a:blip r:embed="rId3"/>
          <a:stretch>
            <a:fillRect/>
          </a:stretch>
        </p:blipFill>
        <p:spPr>
          <a:xfrm>
            <a:off x="9144000" y="14514"/>
            <a:ext cx="5486400" cy="8229600"/>
          </a:xfrm>
          <a:prstGeom prst="rect">
            <a:avLst/>
          </a:prstGeom>
        </p:spPr>
      </p:pic>
      <p:sp>
        <p:nvSpPr>
          <p:cNvPr id="5" name="Text 2"/>
          <p:cNvSpPr/>
          <p:nvPr/>
        </p:nvSpPr>
        <p:spPr>
          <a:xfrm>
            <a:off x="5064" y="-131908"/>
            <a:ext cx="9220136" cy="974678"/>
          </a:xfrm>
          <a:prstGeom prst="rect">
            <a:avLst/>
          </a:prstGeom>
          <a:noFill/>
          <a:ln/>
        </p:spPr>
        <p:txBody>
          <a:bodyPr wrap="square" lIns="91440" tIns="45720" rIns="91440" bIns="45720" rtlCol="0" anchor="t"/>
          <a:lstStyle/>
          <a:p>
            <a:pPr marL="0" indent="0" algn="ctr">
              <a:lnSpc>
                <a:spcPts val="5468"/>
              </a:lnSpc>
              <a:buNone/>
            </a:pPr>
            <a:r>
              <a:rPr lang="en-US" sz="2500" b="1" dirty="0">
                <a:solidFill>
                  <a:srgbClr val="484237"/>
                </a:solidFill>
                <a:latin typeface="Gelasio" pitchFamily="34" charset="0"/>
                <a:ea typeface="Gelasio" pitchFamily="34" charset="-122"/>
                <a:cs typeface="Gelasio" pitchFamily="34" charset="-120"/>
              </a:rPr>
              <a:t>Typical Queenslander, Australia</a:t>
            </a:r>
            <a:endParaRPr lang="en-US" sz="2500" dirty="0"/>
          </a:p>
        </p:txBody>
      </p:sp>
      <p:sp>
        <p:nvSpPr>
          <p:cNvPr id="6" name="Text 3"/>
          <p:cNvSpPr/>
          <p:nvPr/>
        </p:nvSpPr>
        <p:spPr>
          <a:xfrm>
            <a:off x="212098" y="934486"/>
            <a:ext cx="8857826" cy="5752065"/>
          </a:xfrm>
          <a:prstGeom prst="rect">
            <a:avLst/>
          </a:prstGeom>
          <a:noFill/>
          <a:ln/>
        </p:spPr>
        <p:txBody>
          <a:bodyPr wrap="square" lIns="91440" tIns="45720" rIns="91440" bIns="45720" rtlCol="0" anchor="t"/>
          <a:lstStyle/>
          <a:p>
            <a:pPr algn="just">
              <a:lnSpc>
                <a:spcPct val="150000"/>
              </a:lnSpc>
            </a:pPr>
            <a:r>
              <a:rPr lang="en-US" sz="2800" dirty="0">
                <a:solidFill>
                  <a:srgbClr val="746558"/>
                </a:solidFill>
                <a:ea typeface="+mn-lt"/>
                <a:cs typeface="+mn-lt"/>
              </a:rPr>
              <a:t>The typical "Queenslander" house in Australia is a unique, </a:t>
            </a:r>
            <a:r>
              <a:rPr lang="en-US" sz="2800" b="1" dirty="0">
                <a:solidFill>
                  <a:srgbClr val="746558"/>
                </a:solidFill>
                <a:ea typeface="+mn-lt"/>
                <a:cs typeface="+mn-lt"/>
              </a:rPr>
              <a:t>single-story home made mostly of timber with a corrugated iron roof. </a:t>
            </a:r>
            <a:r>
              <a:rPr lang="en-US" sz="2800" dirty="0">
                <a:solidFill>
                  <a:srgbClr val="746558"/>
                </a:solidFill>
                <a:ea typeface="+mn-lt"/>
                <a:cs typeface="+mn-lt"/>
              </a:rPr>
              <a:t>Set on individual land plots, these houses contribute to the region's distinct streetscape.</a:t>
            </a:r>
            <a:endParaRPr lang="en-US" sz="2800" dirty="0">
              <a:solidFill>
                <a:srgbClr val="000000"/>
              </a:solidFill>
              <a:ea typeface="+mn-lt"/>
              <a:cs typeface="+mn-lt"/>
            </a:endParaRPr>
          </a:p>
          <a:p>
            <a:pPr algn="just">
              <a:lnSpc>
                <a:spcPct val="150000"/>
              </a:lnSpc>
            </a:pPr>
            <a:endParaRPr lang="en-US" sz="2800" dirty="0">
              <a:solidFill>
                <a:srgbClr val="746558"/>
              </a:solidFill>
              <a:ea typeface="+mn-lt"/>
              <a:cs typeface="+mn-lt"/>
            </a:endParaRPr>
          </a:p>
          <a:p>
            <a:pPr algn="just">
              <a:lnSpc>
                <a:spcPct val="150000"/>
              </a:lnSpc>
            </a:pPr>
            <a:r>
              <a:rPr lang="en-US" sz="2800" dirty="0">
                <a:solidFill>
                  <a:srgbClr val="746558"/>
                </a:solidFill>
                <a:ea typeface="+mn-lt"/>
                <a:cs typeface="+mn-lt"/>
              </a:rPr>
              <a:t> Characterized by their elevated design and iconic verandas that partially extend around the house, they are </a:t>
            </a:r>
            <a:r>
              <a:rPr lang="en-US" sz="2800" b="1" dirty="0">
                <a:solidFill>
                  <a:srgbClr val="746558"/>
                </a:solidFill>
                <a:ea typeface="+mn-lt"/>
                <a:cs typeface="+mn-lt"/>
              </a:rPr>
              <a:t>aesthetically pleasing and functional</a:t>
            </a:r>
            <a:r>
              <a:rPr lang="en-US" sz="2800" dirty="0">
                <a:solidFill>
                  <a:srgbClr val="746558"/>
                </a:solidFill>
                <a:ea typeface="+mn-lt"/>
                <a:cs typeface="+mn-lt"/>
              </a:rPr>
              <a:t>, especially in the Australian climate.</a:t>
            </a:r>
            <a:endParaRPr lang="en-US" sz="2800">
              <a:ea typeface="+mn-lt"/>
              <a:cs typeface="+mn-lt"/>
            </a:endParaRPr>
          </a:p>
          <a:p>
            <a:pPr algn="just">
              <a:lnSpc>
                <a:spcPct val="150000"/>
              </a:lnSpc>
            </a:pPr>
            <a:br>
              <a:rPr lang="en-US" dirty="0"/>
            </a:br>
            <a:endParaRPr lang="en-US" sz="2800">
              <a:ea typeface="Calibri"/>
              <a:cs typeface="Calibri"/>
            </a:endParaRPr>
          </a:p>
          <a:p>
            <a:pPr marL="0" indent="0" algn="just">
              <a:lnSpc>
                <a:spcPct val="150000"/>
              </a:lnSpc>
              <a:buNone/>
            </a:pPr>
            <a:endParaRPr lang="en-US" sz="2800" dirty="0">
              <a:solidFill>
                <a:srgbClr val="746558"/>
              </a:solidFill>
              <a:latin typeface="Gelasio"/>
              <a:ea typeface="Gelasio"/>
              <a:cs typeface="Calibri" panose="020F0502020204030204"/>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sp>
        <p:nvSpPr>
          <p:cNvPr id="5" name="Text 2"/>
          <p:cNvSpPr/>
          <p:nvPr/>
        </p:nvSpPr>
        <p:spPr>
          <a:xfrm>
            <a:off x="2028676" y="2375785"/>
            <a:ext cx="6455450" cy="677466"/>
          </a:xfrm>
          <a:prstGeom prst="rect">
            <a:avLst/>
          </a:prstGeom>
          <a:noFill/>
          <a:ln/>
        </p:spPr>
        <p:txBody>
          <a:bodyPr wrap="none" rtlCol="0" anchor="t"/>
          <a:lstStyle/>
          <a:p>
            <a:pPr marL="0" indent="0">
              <a:lnSpc>
                <a:spcPts val="5334"/>
              </a:lnSpc>
              <a:buNone/>
            </a:pPr>
            <a:r>
              <a:rPr lang="en-US" sz="4267" b="1" dirty="0">
                <a:solidFill>
                  <a:srgbClr val="484237"/>
                </a:solidFill>
                <a:latin typeface="Gelasio" pitchFamily="34" charset="0"/>
                <a:ea typeface="Gelasio" pitchFamily="34" charset="-122"/>
                <a:cs typeface="Gelasio" pitchFamily="34" charset="-120"/>
              </a:rPr>
              <a:t>Brazilian Houses, Brazil</a:t>
            </a:r>
            <a:endParaRPr lang="en-US" sz="4267" dirty="0"/>
          </a:p>
        </p:txBody>
      </p:sp>
      <p:sp>
        <p:nvSpPr>
          <p:cNvPr id="6" name="Shape 3"/>
          <p:cNvSpPr/>
          <p:nvPr/>
        </p:nvSpPr>
        <p:spPr>
          <a:xfrm>
            <a:off x="510428" y="3688961"/>
            <a:ext cx="3770990" cy="4115474"/>
          </a:xfrm>
          <a:prstGeom prst="roundRect">
            <a:avLst>
              <a:gd name="adj" fmla="val 3956"/>
            </a:avLst>
          </a:prstGeom>
          <a:solidFill>
            <a:srgbClr val="EFE7D6"/>
          </a:solidFill>
          <a:ln/>
        </p:spPr>
      </p:sp>
      <p:sp>
        <p:nvSpPr>
          <p:cNvPr id="7" name="Text 4"/>
          <p:cNvSpPr/>
          <p:nvPr/>
        </p:nvSpPr>
        <p:spPr>
          <a:xfrm>
            <a:off x="416570" y="3767631"/>
            <a:ext cx="3855187" cy="677466"/>
          </a:xfrm>
          <a:prstGeom prst="rect">
            <a:avLst/>
          </a:prstGeom>
          <a:noFill/>
          <a:ln/>
        </p:spPr>
        <p:txBody>
          <a:bodyPr wrap="square" lIns="91440" tIns="45720" rIns="91440" bIns="45720" rtlCol="0" anchor="t"/>
          <a:lstStyle/>
          <a:p>
            <a:pPr marL="0" indent="0">
              <a:lnSpc>
                <a:spcPts val="2667"/>
              </a:lnSpc>
              <a:buNone/>
            </a:pPr>
            <a:r>
              <a:rPr lang="en-US" sz="2400" b="1" dirty="0">
                <a:solidFill>
                  <a:srgbClr val="484237"/>
                </a:solidFill>
                <a:latin typeface="Gelasio"/>
                <a:ea typeface="Gelasio" pitchFamily="34" charset="-122"/>
                <a:cs typeface="Gelasio" pitchFamily="34" charset="-120"/>
              </a:rPr>
              <a:t>South America: Vernacular</a:t>
            </a:r>
            <a:endParaRPr lang="en-US" sz="2400">
              <a:latin typeface="Gelasio"/>
              <a:ea typeface="Calibri"/>
              <a:cs typeface="Calibri"/>
            </a:endParaRPr>
          </a:p>
        </p:txBody>
      </p:sp>
      <p:sp>
        <p:nvSpPr>
          <p:cNvPr id="8" name="Text 5"/>
          <p:cNvSpPr/>
          <p:nvPr/>
        </p:nvSpPr>
        <p:spPr>
          <a:xfrm>
            <a:off x="589099" y="4523355"/>
            <a:ext cx="3665406" cy="2080974"/>
          </a:xfrm>
          <a:prstGeom prst="rect">
            <a:avLst/>
          </a:prstGeom>
          <a:noFill/>
          <a:ln/>
        </p:spPr>
        <p:txBody>
          <a:bodyPr wrap="square" lIns="91440" tIns="45720" rIns="91440" bIns="45720" rtlCol="0" anchor="t"/>
          <a:lstStyle/>
          <a:p>
            <a:pPr marL="0" indent="0" algn="just">
              <a:lnSpc>
                <a:spcPts val="2731"/>
              </a:lnSpc>
              <a:buNone/>
            </a:pPr>
            <a:r>
              <a:rPr lang="en-US" sz="2400" dirty="0">
                <a:solidFill>
                  <a:srgbClr val="746558"/>
                </a:solidFill>
                <a:latin typeface="Gelasio"/>
                <a:ea typeface="Gelasio" pitchFamily="34" charset="-122"/>
                <a:cs typeface="Gelasio" pitchFamily="34" charset="-120"/>
              </a:rPr>
              <a:t>The vernacular architecture of South America is exemplified by structures such as the </a:t>
            </a:r>
            <a:r>
              <a:rPr lang="en-US" sz="2400" b="1" dirty="0">
                <a:solidFill>
                  <a:srgbClr val="746558"/>
                </a:solidFill>
                <a:latin typeface="Gelasio"/>
                <a:ea typeface="Gelasio" pitchFamily="34" charset="-122"/>
                <a:cs typeface="Gelasio" pitchFamily="34" charset="-120"/>
              </a:rPr>
              <a:t>Oca (or </a:t>
            </a:r>
            <a:r>
              <a:rPr lang="en-US" sz="2400" b="1" dirty="0">
                <a:solidFill>
                  <a:srgbClr val="746558"/>
                </a:solidFill>
                <a:ea typeface="+mn-lt"/>
                <a:cs typeface="+mn-lt"/>
              </a:rPr>
              <a:t>Oga</a:t>
            </a:r>
            <a:r>
              <a:rPr lang="en-US" sz="2400" b="1" dirty="0">
                <a:solidFill>
                  <a:srgbClr val="746558"/>
                </a:solidFill>
                <a:latin typeface="Gelasio"/>
                <a:ea typeface="Gelasio" pitchFamily="34" charset="-122"/>
                <a:cs typeface="Gelasio" pitchFamily="34" charset="-120"/>
              </a:rPr>
              <a:t>), which are integral to the formation of villages.</a:t>
            </a:r>
            <a:endParaRPr lang="en-US" sz="2400" b="1">
              <a:latin typeface="Gelasio"/>
            </a:endParaRPr>
          </a:p>
        </p:txBody>
      </p:sp>
      <p:sp>
        <p:nvSpPr>
          <p:cNvPr id="9" name="Shape 6"/>
          <p:cNvSpPr/>
          <p:nvPr/>
        </p:nvSpPr>
        <p:spPr>
          <a:xfrm>
            <a:off x="4394595" y="3757973"/>
            <a:ext cx="3909013" cy="3873934"/>
          </a:xfrm>
          <a:prstGeom prst="roundRect">
            <a:avLst>
              <a:gd name="adj" fmla="val 3956"/>
            </a:avLst>
          </a:prstGeom>
          <a:solidFill>
            <a:srgbClr val="EFE7D6"/>
          </a:solidFill>
          <a:ln/>
        </p:spPr>
      </p:sp>
      <p:sp>
        <p:nvSpPr>
          <p:cNvPr id="10" name="Text 7"/>
          <p:cNvSpPr/>
          <p:nvPr/>
        </p:nvSpPr>
        <p:spPr>
          <a:xfrm>
            <a:off x="5008104" y="3853896"/>
            <a:ext cx="2208609" cy="338733"/>
          </a:xfrm>
          <a:prstGeom prst="rect">
            <a:avLst/>
          </a:prstGeom>
          <a:noFill/>
          <a:ln/>
        </p:spPr>
        <p:txBody>
          <a:bodyPr wrap="none" lIns="91440" tIns="45720" rIns="91440" bIns="45720" rtlCol="0" anchor="t"/>
          <a:lstStyle/>
          <a:p>
            <a:pPr marL="0" indent="0">
              <a:lnSpc>
                <a:spcPts val="2667"/>
              </a:lnSpc>
              <a:buNone/>
            </a:pPr>
            <a:r>
              <a:rPr lang="en-US" sz="2400" b="1" dirty="0">
                <a:solidFill>
                  <a:srgbClr val="484237"/>
                </a:solidFill>
                <a:latin typeface="Gelasio"/>
                <a:ea typeface="Gelasio" pitchFamily="34" charset="-122"/>
              </a:rPr>
              <a:t>Collective Living</a:t>
            </a:r>
            <a:endParaRPr lang="en-US" sz="2400" b="1" dirty="0">
              <a:solidFill>
                <a:srgbClr val="484237"/>
              </a:solidFill>
              <a:ea typeface="Gelasio" pitchFamily="34" charset="-122"/>
            </a:endParaRPr>
          </a:p>
        </p:txBody>
      </p:sp>
      <p:sp>
        <p:nvSpPr>
          <p:cNvPr id="11" name="Text 8"/>
          <p:cNvSpPr/>
          <p:nvPr/>
        </p:nvSpPr>
        <p:spPr>
          <a:xfrm>
            <a:off x="4542277" y="4460667"/>
            <a:ext cx="3527383" cy="2891856"/>
          </a:xfrm>
          <a:prstGeom prst="rect">
            <a:avLst/>
          </a:prstGeom>
          <a:noFill/>
          <a:ln/>
        </p:spPr>
        <p:txBody>
          <a:bodyPr wrap="square" lIns="91440" tIns="45720" rIns="91440" bIns="45720" rtlCol="0" anchor="t"/>
          <a:lstStyle/>
          <a:p>
            <a:pPr marL="0" indent="0" algn="just">
              <a:lnSpc>
                <a:spcPts val="2731"/>
              </a:lnSpc>
              <a:buNone/>
            </a:pPr>
            <a:r>
              <a:rPr lang="en-US" sz="2400" dirty="0">
                <a:solidFill>
                  <a:srgbClr val="746558"/>
                </a:solidFill>
                <a:latin typeface="Gelasio"/>
                <a:ea typeface="Gelasio" pitchFamily="34" charset="-122"/>
              </a:rPr>
              <a:t>C</a:t>
            </a:r>
            <a:r>
              <a:rPr lang="en-US" sz="2400" dirty="0">
                <a:solidFill>
                  <a:srgbClr val="746558"/>
                </a:solidFill>
                <a:ea typeface="Gelasio" pitchFamily="34" charset="-122"/>
              </a:rPr>
              <a:t>onstructed </a:t>
            </a:r>
            <a:r>
              <a:rPr lang="en-US" sz="2400" b="1" dirty="0">
                <a:solidFill>
                  <a:srgbClr val="746558"/>
                </a:solidFill>
                <a:ea typeface="Gelasio" pitchFamily="34" charset="-122"/>
              </a:rPr>
              <a:t>primarily from straw and timber</a:t>
            </a:r>
            <a:r>
              <a:rPr lang="en-US" sz="2400" dirty="0">
                <a:solidFill>
                  <a:srgbClr val="746558"/>
                </a:solidFill>
                <a:ea typeface="Gelasio" pitchFamily="34" charset="-122"/>
              </a:rPr>
              <a:t>, the Oca serves as</a:t>
            </a:r>
            <a:r>
              <a:rPr lang="en-US" sz="2400" dirty="0">
                <a:solidFill>
                  <a:srgbClr val="746558"/>
                </a:solidFill>
                <a:latin typeface="Gelasio"/>
                <a:ea typeface="Gelasio" pitchFamily="34" charset="-122"/>
              </a:rPr>
              <a:t> a collective </a:t>
            </a:r>
            <a:r>
              <a:rPr lang="en-US" sz="2400" b="1" dirty="0">
                <a:solidFill>
                  <a:srgbClr val="746558"/>
                </a:solidFill>
                <a:latin typeface="Gelasio"/>
                <a:ea typeface="Gelasio" pitchFamily="34" charset="-122"/>
              </a:rPr>
              <a:t>living space without interior separations,</a:t>
            </a:r>
            <a:r>
              <a:rPr lang="en-US" sz="2400" dirty="0">
                <a:solidFill>
                  <a:srgbClr val="746558"/>
                </a:solidFill>
                <a:latin typeface="Gelasio"/>
                <a:ea typeface="Gelasio" pitchFamily="34" charset="-122"/>
              </a:rPr>
              <a:t> fostering a sense of community.</a:t>
            </a:r>
            <a:endParaRPr lang="en-US" sz="2400" dirty="0">
              <a:solidFill>
                <a:srgbClr val="746558"/>
              </a:solidFill>
              <a:ea typeface="Gelasio" pitchFamily="34" charset="-122"/>
            </a:endParaRPr>
          </a:p>
        </p:txBody>
      </p:sp>
      <p:sp>
        <p:nvSpPr>
          <p:cNvPr id="12" name="Shape 9"/>
          <p:cNvSpPr/>
          <p:nvPr/>
        </p:nvSpPr>
        <p:spPr>
          <a:xfrm>
            <a:off x="8485796" y="3844237"/>
            <a:ext cx="3978024" cy="3787670"/>
          </a:xfrm>
          <a:prstGeom prst="roundRect">
            <a:avLst>
              <a:gd name="adj" fmla="val 3956"/>
            </a:avLst>
          </a:prstGeom>
          <a:solidFill>
            <a:srgbClr val="EFE7D6"/>
          </a:solidFill>
          <a:ln/>
        </p:spPr>
      </p:sp>
      <p:sp>
        <p:nvSpPr>
          <p:cNvPr id="13" name="Text 10"/>
          <p:cNvSpPr/>
          <p:nvPr/>
        </p:nvSpPr>
        <p:spPr>
          <a:xfrm>
            <a:off x="8909523" y="4112688"/>
            <a:ext cx="2657951" cy="338733"/>
          </a:xfrm>
          <a:prstGeom prst="rect">
            <a:avLst/>
          </a:prstGeom>
          <a:noFill/>
          <a:ln/>
        </p:spPr>
        <p:txBody>
          <a:bodyPr wrap="none" lIns="91440" tIns="45720" rIns="91440" bIns="45720" rtlCol="0" anchor="t"/>
          <a:lstStyle/>
          <a:p>
            <a:pPr marL="0" indent="0">
              <a:lnSpc>
                <a:spcPts val="2667"/>
              </a:lnSpc>
              <a:buNone/>
            </a:pPr>
            <a:r>
              <a:rPr lang="en-US" sz="2400" b="1" dirty="0">
                <a:solidFill>
                  <a:srgbClr val="484237"/>
                </a:solidFill>
                <a:latin typeface="Gelasio"/>
                <a:ea typeface="Gelasio" pitchFamily="34" charset="-122"/>
              </a:rPr>
              <a:t>Daily Activities Hub</a:t>
            </a:r>
            <a:endParaRPr lang="en-US" sz="2400" b="1" dirty="0">
              <a:solidFill>
                <a:srgbClr val="484237"/>
              </a:solidFill>
              <a:ea typeface="Gelasio" pitchFamily="34" charset="-122"/>
            </a:endParaRPr>
          </a:p>
        </p:txBody>
      </p:sp>
      <p:sp>
        <p:nvSpPr>
          <p:cNvPr id="14" name="Text 11"/>
          <p:cNvSpPr/>
          <p:nvPr/>
        </p:nvSpPr>
        <p:spPr>
          <a:xfrm>
            <a:off x="8633480" y="4684954"/>
            <a:ext cx="3699910" cy="2822845"/>
          </a:xfrm>
          <a:prstGeom prst="rect">
            <a:avLst/>
          </a:prstGeom>
          <a:noFill/>
          <a:ln/>
        </p:spPr>
        <p:txBody>
          <a:bodyPr wrap="square" lIns="91440" tIns="45720" rIns="91440" bIns="45720" rtlCol="0" anchor="t"/>
          <a:lstStyle/>
          <a:p>
            <a:pPr marL="0" indent="0" algn="just">
              <a:lnSpc>
                <a:spcPts val="2731"/>
              </a:lnSpc>
              <a:buNone/>
            </a:pPr>
            <a:r>
              <a:rPr lang="en-US" sz="2400" dirty="0">
                <a:solidFill>
                  <a:srgbClr val="746558"/>
                </a:solidFill>
                <a:ea typeface="Gelasio" pitchFamily="34" charset="-122"/>
              </a:rPr>
              <a:t>This traditional dwelling is </a:t>
            </a:r>
            <a:r>
              <a:rPr lang="en-US" sz="2400" b="1" dirty="0">
                <a:solidFill>
                  <a:srgbClr val="746558"/>
                </a:solidFill>
                <a:ea typeface="Gelasio" pitchFamily="34" charset="-122"/>
              </a:rPr>
              <a:t>not only a residence</a:t>
            </a:r>
            <a:r>
              <a:rPr lang="en-US" sz="2400" dirty="0">
                <a:solidFill>
                  <a:srgbClr val="746558"/>
                </a:solidFill>
                <a:ea typeface="Gelasio" pitchFamily="34" charset="-122"/>
              </a:rPr>
              <a:t> but also a </a:t>
            </a:r>
            <a:r>
              <a:rPr lang="en-US" sz="2400" b="1" dirty="0">
                <a:solidFill>
                  <a:srgbClr val="746558"/>
                </a:solidFill>
                <a:ea typeface="Gelasio" pitchFamily="34" charset="-122"/>
              </a:rPr>
              <a:t>central hub for daily activities, including cooking and the creation of artisanal objects.</a:t>
            </a:r>
            <a:endParaRPr lang="en-US" b="1">
              <a:ea typeface="Calibri"/>
              <a:cs typeface="Calibri"/>
            </a:endParaRPr>
          </a:p>
        </p:txBody>
      </p:sp>
      <p:sp>
        <p:nvSpPr>
          <p:cNvPr id="15" name="Text 2">
            <a:extLst>
              <a:ext uri="{FF2B5EF4-FFF2-40B4-BE49-F238E27FC236}">
                <a16:creationId xmlns:a16="http://schemas.microsoft.com/office/drawing/2014/main" id="{BCAA0667-4E69-A068-E990-ABD3B692E9D3}"/>
              </a:ext>
            </a:extLst>
          </p:cNvPr>
          <p:cNvSpPr/>
          <p:nvPr/>
        </p:nvSpPr>
        <p:spPr>
          <a:xfrm>
            <a:off x="419132" y="122529"/>
            <a:ext cx="8959085" cy="1166612"/>
          </a:xfrm>
          <a:prstGeom prst="rect">
            <a:avLst/>
          </a:prstGeom>
          <a:noFill/>
          <a:ln/>
        </p:spPr>
        <p:txBody>
          <a:bodyPr wrap="square" lIns="91440" tIns="45720" rIns="91440" bIns="45720" rtlCol="0" anchor="t"/>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ts val="6561"/>
              </a:lnSpc>
              <a:buNone/>
            </a:pPr>
            <a:r>
              <a:rPr lang="en-US" sz="5249" b="1" dirty="0">
                <a:solidFill>
                  <a:srgbClr val="484237"/>
                </a:solidFill>
                <a:latin typeface="Gelasio" pitchFamily="34" charset="0"/>
                <a:ea typeface="Gelasio" pitchFamily="34" charset="-122"/>
                <a:cs typeface="Gelasio" pitchFamily="34" charset="-120"/>
              </a:rPr>
              <a:t>Vernacular architecture in South America</a:t>
            </a:r>
            <a:endParaRPr lang="en-US" sz="5249" dirty="0"/>
          </a:p>
        </p:txBody>
      </p:sp>
      <p:pic>
        <p:nvPicPr>
          <p:cNvPr id="16" name="Picture 15" descr="A straw hut with a door open&#10;&#10;Description automatically generated">
            <a:extLst>
              <a:ext uri="{FF2B5EF4-FFF2-40B4-BE49-F238E27FC236}">
                <a16:creationId xmlns:a16="http://schemas.microsoft.com/office/drawing/2014/main" id="{68EB034C-6B84-F7AB-D18B-8E9FBD55D942}"/>
              </a:ext>
            </a:extLst>
          </p:cNvPr>
          <p:cNvPicPr>
            <a:picLocks noChangeAspect="1"/>
          </p:cNvPicPr>
          <p:nvPr/>
        </p:nvPicPr>
        <p:blipFill>
          <a:blip r:embed="rId3"/>
          <a:stretch>
            <a:fillRect/>
          </a:stretch>
        </p:blipFill>
        <p:spPr>
          <a:xfrm>
            <a:off x="9385541" y="202411"/>
            <a:ext cx="5313872" cy="349432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llage of different houses&#10;&#10;Description automatically generated">
            <a:extLst>
              <a:ext uri="{FF2B5EF4-FFF2-40B4-BE49-F238E27FC236}">
                <a16:creationId xmlns:a16="http://schemas.microsoft.com/office/drawing/2014/main" id="{B713252C-2460-E95E-6EF2-A33214DFD30D}"/>
              </a:ext>
            </a:extLst>
          </p:cNvPr>
          <p:cNvPicPr>
            <a:picLocks noChangeAspect="1"/>
          </p:cNvPicPr>
          <p:nvPr/>
        </p:nvPicPr>
        <p:blipFill rotWithShape="1">
          <a:blip r:embed="rId2"/>
          <a:srcRect l="856" t="3693" r="-285" b="568"/>
          <a:stretch/>
        </p:blipFill>
        <p:spPr>
          <a:xfrm>
            <a:off x="1503538" y="1280753"/>
            <a:ext cx="11391563" cy="5492590"/>
          </a:xfrm>
          <a:prstGeom prst="rect">
            <a:avLst/>
          </a:prstGeom>
        </p:spPr>
      </p:pic>
      <p:sp>
        <p:nvSpPr>
          <p:cNvPr id="3" name="TextBox 2">
            <a:extLst>
              <a:ext uri="{FF2B5EF4-FFF2-40B4-BE49-F238E27FC236}">
                <a16:creationId xmlns:a16="http://schemas.microsoft.com/office/drawing/2014/main" id="{F4A4E27B-D593-FCC7-C872-15D9C115CFA1}"/>
              </a:ext>
            </a:extLst>
          </p:cNvPr>
          <p:cNvSpPr txBox="1"/>
          <p:nvPr/>
        </p:nvSpPr>
        <p:spPr>
          <a:xfrm>
            <a:off x="9445925" y="62541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03030"/>
                </a:solidFill>
                <a:latin typeface="inherit"/>
              </a:rPr>
              <a:t>Oca (or Oga)</a:t>
            </a:r>
          </a:p>
          <a:p>
            <a:endParaRPr lang="en-US">
              <a:hlinkClick r:id="rId3" tooltip="Save image"/>
            </a:endParaRPr>
          </a:p>
        </p:txBody>
      </p:sp>
      <p:sp>
        <p:nvSpPr>
          <p:cNvPr id="4" name="TextBox 3">
            <a:extLst>
              <a:ext uri="{FF2B5EF4-FFF2-40B4-BE49-F238E27FC236}">
                <a16:creationId xmlns:a16="http://schemas.microsoft.com/office/drawing/2014/main" id="{9E8019F9-6EB1-15F3-A1C5-A820DA7C8CC7}"/>
              </a:ext>
            </a:extLst>
          </p:cNvPr>
          <p:cNvSpPr txBox="1"/>
          <p:nvPr/>
        </p:nvSpPr>
        <p:spPr>
          <a:xfrm>
            <a:off x="6116128" y="3851694"/>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03030"/>
                </a:solidFill>
                <a:latin typeface="inherit"/>
              </a:rPr>
              <a:t>Quilombo</a:t>
            </a:r>
          </a:p>
          <a:p>
            <a:endParaRPr lang="en-US">
              <a:hlinkClick r:id="rId4" tooltip="Save image"/>
            </a:endParaRPr>
          </a:p>
        </p:txBody>
      </p:sp>
      <p:sp>
        <p:nvSpPr>
          <p:cNvPr id="5" name="TextBox 4">
            <a:extLst>
              <a:ext uri="{FF2B5EF4-FFF2-40B4-BE49-F238E27FC236}">
                <a16:creationId xmlns:a16="http://schemas.microsoft.com/office/drawing/2014/main" id="{16F991B9-9153-D0BF-5359-B448CD497CAD}"/>
              </a:ext>
            </a:extLst>
          </p:cNvPr>
          <p:cNvSpPr txBox="1"/>
          <p:nvPr/>
        </p:nvSpPr>
        <p:spPr>
          <a:xfrm>
            <a:off x="10636370" y="3851694"/>
            <a:ext cx="106967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03030"/>
                </a:solidFill>
                <a:latin typeface="Source Sans Pro"/>
                <a:ea typeface="Source Sans Pro"/>
              </a:rPr>
              <a:t>Shack</a:t>
            </a:r>
          </a:p>
          <a:p>
            <a:endParaRPr lang="en-US">
              <a:hlinkClick r:id="rId5" tooltip="Save image"/>
            </a:endParaRPr>
          </a:p>
        </p:txBody>
      </p:sp>
      <p:sp>
        <p:nvSpPr>
          <p:cNvPr id="6" name="TextBox 5">
            <a:extLst>
              <a:ext uri="{FF2B5EF4-FFF2-40B4-BE49-F238E27FC236}">
                <a16:creationId xmlns:a16="http://schemas.microsoft.com/office/drawing/2014/main" id="{F432D578-E6A2-AAAA-24C4-FD2A1A073F75}"/>
              </a:ext>
            </a:extLst>
          </p:cNvPr>
          <p:cNvSpPr txBox="1"/>
          <p:nvPr/>
        </p:nvSpPr>
        <p:spPr>
          <a:xfrm>
            <a:off x="2396169" y="385314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03030"/>
                </a:solidFill>
                <a:latin typeface="Source Sans Pro"/>
                <a:ea typeface="Source Sans Pro"/>
              </a:rPr>
              <a:t>Wattle and Daub</a:t>
            </a:r>
          </a:p>
          <a:p>
            <a:endParaRPr lang="en-US">
              <a:hlinkClick r:id="rId6" tooltip="Save image"/>
            </a:endParaRPr>
          </a:p>
        </p:txBody>
      </p:sp>
      <p:sp>
        <p:nvSpPr>
          <p:cNvPr id="7" name="TextBox 6">
            <a:extLst>
              <a:ext uri="{FF2B5EF4-FFF2-40B4-BE49-F238E27FC236}">
                <a16:creationId xmlns:a16="http://schemas.microsoft.com/office/drawing/2014/main" id="{84F1EDDD-EAC1-1B8D-7B4F-8892DB18E344}"/>
              </a:ext>
            </a:extLst>
          </p:cNvPr>
          <p:cNvSpPr txBox="1"/>
          <p:nvPr/>
        </p:nvSpPr>
        <p:spPr>
          <a:xfrm>
            <a:off x="5800381" y="625207"/>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303030"/>
                </a:solidFill>
                <a:latin typeface="inherit"/>
              </a:rPr>
              <a:t>Rammed Earth House</a:t>
            </a:r>
          </a:p>
          <a:p>
            <a:endParaRPr lang="en-US">
              <a:hlinkClick r:id="rId7" tooltip="Save image"/>
            </a:endParaRPr>
          </a:p>
        </p:txBody>
      </p:sp>
      <p:sp>
        <p:nvSpPr>
          <p:cNvPr id="8" name="TextBox 7">
            <a:extLst>
              <a:ext uri="{FF2B5EF4-FFF2-40B4-BE49-F238E27FC236}">
                <a16:creationId xmlns:a16="http://schemas.microsoft.com/office/drawing/2014/main" id="{D0349C4F-9359-00DB-2A5C-FF247CF612CB}"/>
              </a:ext>
            </a:extLst>
          </p:cNvPr>
          <p:cNvSpPr txBox="1"/>
          <p:nvPr/>
        </p:nvSpPr>
        <p:spPr>
          <a:xfrm>
            <a:off x="1724140" y="625207"/>
            <a:ext cx="321692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03030"/>
                </a:solidFill>
                <a:latin typeface="Source Sans Pro"/>
                <a:ea typeface="Source Sans Pro"/>
              </a:rPr>
              <a:t>Timber Framing (Fachwerk)</a:t>
            </a:r>
          </a:p>
          <a:p>
            <a:endParaRPr lang="en-US">
              <a:hlinkClick r:id="rId8" tooltip="Save image"/>
            </a:endParaRPr>
          </a:p>
        </p:txBody>
      </p:sp>
      <p:sp>
        <p:nvSpPr>
          <p:cNvPr id="9" name="TextBox 8">
            <a:extLst>
              <a:ext uri="{FF2B5EF4-FFF2-40B4-BE49-F238E27FC236}">
                <a16:creationId xmlns:a16="http://schemas.microsoft.com/office/drawing/2014/main" id="{02525960-95C1-C774-6BE1-5FDA49163DD9}"/>
              </a:ext>
            </a:extLst>
          </p:cNvPr>
          <p:cNvSpPr txBox="1"/>
          <p:nvPr/>
        </p:nvSpPr>
        <p:spPr>
          <a:xfrm>
            <a:off x="3135085" y="6923315"/>
            <a:ext cx="7609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9"/>
              </a:rPr>
              <a:t>Brazilian Houses: 9 Examples of Residential Vernacular Architecture | ArchDaily</a:t>
            </a:r>
            <a:endParaRPr lang="en-US"/>
          </a:p>
        </p:txBody>
      </p:sp>
    </p:spTree>
    <p:extLst>
      <p:ext uri="{BB962C8B-B14F-4D97-AF65-F5344CB8AC3E}">
        <p14:creationId xmlns:p14="http://schemas.microsoft.com/office/powerpoint/2010/main" val="690469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60F664-C421-04B6-FA63-C167F82D4A10}"/>
              </a:ext>
            </a:extLst>
          </p:cNvPr>
          <p:cNvSpPr txBox="1"/>
          <p:nvPr/>
        </p:nvSpPr>
        <p:spPr>
          <a:xfrm>
            <a:off x="1233578" y="5404449"/>
            <a:ext cx="1218049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800" dirty="0">
                <a:solidFill>
                  <a:srgbClr val="746558"/>
                </a:solidFill>
                <a:latin typeface="Gelasio" pitchFamily="34" charset="0"/>
                <a:ea typeface="Gelasio"/>
              </a:rPr>
              <a:t>North America : vernacular North America has a wonderful array of vernacular architecture, from the indigenous native forms to the imported European styles that have overlaid the landscape </a:t>
            </a:r>
            <a:endParaRPr lang="en-US" sz="2000">
              <a:ea typeface="Calibri"/>
              <a:cs typeface="Calibri"/>
            </a:endParaRPr>
          </a:p>
        </p:txBody>
      </p:sp>
      <p:pic>
        <p:nvPicPr>
          <p:cNvPr id="3" name="Picture 2" descr="A collage of ancient buildings in a cave&#10;&#10;Description automatically generated">
            <a:extLst>
              <a:ext uri="{FF2B5EF4-FFF2-40B4-BE49-F238E27FC236}">
                <a16:creationId xmlns:a16="http://schemas.microsoft.com/office/drawing/2014/main" id="{F4BF61F3-4FD4-D358-CC9E-4AAD7B654025}"/>
              </a:ext>
            </a:extLst>
          </p:cNvPr>
          <p:cNvPicPr>
            <a:picLocks noChangeAspect="1"/>
          </p:cNvPicPr>
          <p:nvPr/>
        </p:nvPicPr>
        <p:blipFill>
          <a:blip r:embed="rId2"/>
          <a:stretch>
            <a:fillRect/>
          </a:stretch>
        </p:blipFill>
        <p:spPr>
          <a:xfrm>
            <a:off x="1231780" y="1069316"/>
            <a:ext cx="12149586" cy="3796341"/>
          </a:xfrm>
          <a:prstGeom prst="rect">
            <a:avLst/>
          </a:prstGeom>
        </p:spPr>
      </p:pic>
      <p:sp>
        <p:nvSpPr>
          <p:cNvPr id="4" name="TextBox 3">
            <a:extLst>
              <a:ext uri="{FF2B5EF4-FFF2-40B4-BE49-F238E27FC236}">
                <a16:creationId xmlns:a16="http://schemas.microsoft.com/office/drawing/2014/main" id="{F7DC90E4-641F-FFD1-E868-B3B7529140D1}"/>
              </a:ext>
            </a:extLst>
          </p:cNvPr>
          <p:cNvSpPr txBox="1"/>
          <p:nvPr/>
        </p:nvSpPr>
        <p:spPr>
          <a:xfrm>
            <a:off x="8626" y="176842"/>
            <a:ext cx="14613146"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200" b="1" dirty="0">
                <a:solidFill>
                  <a:srgbClr val="484237"/>
                </a:solidFill>
                <a:latin typeface="Gelasio"/>
              </a:rPr>
              <a:t>Vernacular architecture in North America</a:t>
            </a:r>
            <a:endParaRPr lang="en-US" dirty="0"/>
          </a:p>
        </p:txBody>
      </p:sp>
    </p:spTree>
    <p:extLst>
      <p:ext uri="{BB962C8B-B14F-4D97-AF65-F5344CB8AC3E}">
        <p14:creationId xmlns:p14="http://schemas.microsoft.com/office/powerpoint/2010/main" val="1466813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noFill/>
          <a:ln/>
        </p:spPr>
      </p:sp>
      <p:sp>
        <p:nvSpPr>
          <p:cNvPr id="5" name="Text 2"/>
          <p:cNvSpPr/>
          <p:nvPr/>
        </p:nvSpPr>
        <p:spPr>
          <a:xfrm>
            <a:off x="237777" y="60716"/>
            <a:ext cx="8221878" cy="1371282"/>
          </a:xfrm>
          <a:prstGeom prst="rect">
            <a:avLst/>
          </a:prstGeom>
          <a:noFill/>
          <a:ln/>
        </p:spPr>
        <p:txBody>
          <a:bodyPr wrap="square" rtlCol="0" anchor="t"/>
          <a:lstStyle/>
          <a:p>
            <a:pPr marL="0" indent="0">
              <a:lnSpc>
                <a:spcPts val="6561"/>
              </a:lnSpc>
              <a:buNone/>
            </a:pPr>
            <a:r>
              <a:rPr lang="en-US" sz="5249" b="1" dirty="0">
                <a:solidFill>
                  <a:srgbClr val="484237"/>
                </a:solidFill>
                <a:latin typeface="Gelasio" pitchFamily="34" charset="0"/>
                <a:ea typeface="Gelasio" pitchFamily="34" charset="-122"/>
                <a:cs typeface="Gelasio" pitchFamily="34" charset="-120"/>
              </a:rPr>
              <a:t>Vernacular Architecture Across the Globe</a:t>
            </a:r>
            <a:endParaRPr lang="en-US" sz="5249" dirty="0"/>
          </a:p>
        </p:txBody>
      </p:sp>
      <p:sp>
        <p:nvSpPr>
          <p:cNvPr id="6" name="Text 3"/>
          <p:cNvSpPr/>
          <p:nvPr/>
        </p:nvSpPr>
        <p:spPr>
          <a:xfrm>
            <a:off x="386632" y="1752218"/>
            <a:ext cx="8055771" cy="2538714"/>
          </a:xfrm>
          <a:prstGeom prst="rect">
            <a:avLst/>
          </a:prstGeom>
          <a:noFill/>
          <a:ln/>
        </p:spPr>
        <p:txBody>
          <a:bodyPr wrap="square" lIns="91440" tIns="45720" rIns="91440" bIns="45720" rtlCol="0" anchor="t"/>
          <a:lstStyle/>
          <a:p>
            <a:pPr marL="0" indent="0" algn="just">
              <a:lnSpc>
                <a:spcPct val="150000"/>
              </a:lnSpc>
              <a:buNone/>
            </a:pPr>
            <a:r>
              <a:rPr lang="en-US" sz="2600" dirty="0">
                <a:solidFill>
                  <a:srgbClr val="746558"/>
                </a:solidFill>
                <a:latin typeface="Gelasio"/>
                <a:ea typeface="Gelasio"/>
                <a:cs typeface="Gelasio" pitchFamily="34" charset="-120"/>
              </a:rPr>
              <a:t>Exploring the unique characteristics of vernacular architecture within various continents, from the traditional structures in Europe, Africa, and Australia, to the indigenous designs found in South and North America.</a:t>
            </a:r>
            <a:endParaRPr lang="en-US" sz="2600">
              <a:latin typeface="Gelasio"/>
              <a:ea typeface="Gelasio"/>
              <a:cs typeface="Calibri"/>
            </a:endParaRPr>
          </a:p>
        </p:txBody>
      </p:sp>
      <p:sp>
        <p:nvSpPr>
          <p:cNvPr id="7" name="Text 4"/>
          <p:cNvSpPr/>
          <p:nvPr/>
        </p:nvSpPr>
        <p:spPr>
          <a:xfrm>
            <a:off x="322837" y="4628170"/>
            <a:ext cx="8211246" cy="3212208"/>
          </a:xfrm>
          <a:prstGeom prst="rect">
            <a:avLst/>
          </a:prstGeom>
          <a:noFill/>
          <a:ln/>
        </p:spPr>
        <p:txBody>
          <a:bodyPr wrap="square" lIns="91440" tIns="45720" rIns="91440" bIns="45720" rtlCol="0" anchor="t"/>
          <a:lstStyle/>
          <a:p>
            <a:pPr algn="just">
              <a:lnSpc>
                <a:spcPct val="150000"/>
              </a:lnSpc>
            </a:pPr>
            <a:r>
              <a:rPr lang="en-US" sz="2600" dirty="0">
                <a:solidFill>
                  <a:srgbClr val="746558"/>
                </a:solidFill>
                <a:latin typeface="Gelasio"/>
                <a:ea typeface="Gelasio"/>
              </a:rPr>
              <a:t>Additionally</a:t>
            </a:r>
            <a:r>
              <a:rPr lang="en-US" sz="2600" dirty="0">
                <a:solidFill>
                  <a:srgbClr val="746558"/>
                </a:solidFill>
                <a:ea typeface="Gelasio"/>
              </a:rPr>
              <a:t>, when we look closely at the traditional building styles in this countries, we can see how the buildings are influenced by the materials available in the area and the cultural background of the people who built them.</a:t>
            </a:r>
            <a:endParaRPr lang="en-US" sz="2600" dirty="0">
              <a:solidFill>
                <a:srgbClr val="746558"/>
              </a:solidFill>
              <a:ea typeface="Gelasio"/>
              <a:cs typeface="Calibri"/>
            </a:endParaRPr>
          </a:p>
        </p:txBody>
      </p:sp>
      <p:pic>
        <p:nvPicPr>
          <p:cNvPr id="8" name="Picture 7" descr="A book cover with a square image of different buildings&#10;&#10;Description automatically generated">
            <a:extLst>
              <a:ext uri="{FF2B5EF4-FFF2-40B4-BE49-F238E27FC236}">
                <a16:creationId xmlns:a16="http://schemas.microsoft.com/office/drawing/2014/main" id="{A3FD8082-C8B5-E76B-6592-60AD66051FBD}"/>
              </a:ext>
            </a:extLst>
          </p:cNvPr>
          <p:cNvPicPr>
            <a:picLocks noChangeAspect="1"/>
          </p:cNvPicPr>
          <p:nvPr/>
        </p:nvPicPr>
        <p:blipFill rotWithShape="1">
          <a:blip r:embed="rId3"/>
          <a:srcRect l="20799" b="30301"/>
          <a:stretch/>
        </p:blipFill>
        <p:spPr>
          <a:xfrm>
            <a:off x="8708329" y="1158339"/>
            <a:ext cx="5923326" cy="6384777"/>
          </a:xfrm>
          <a:prstGeom prst="rect">
            <a:avLst/>
          </a:prstGeom>
        </p:spPr>
      </p:pic>
    </p:spTree>
    <p:extLst>
      <p:ext uri="{BB962C8B-B14F-4D97-AF65-F5344CB8AC3E}">
        <p14:creationId xmlns:p14="http://schemas.microsoft.com/office/powerpoint/2010/main" val="986995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57024" y="80457"/>
            <a:ext cx="9083114" cy="708261"/>
          </a:xfrm>
          <a:prstGeom prst="rect">
            <a:avLst/>
          </a:prstGeom>
          <a:noFill/>
          <a:ln/>
        </p:spPr>
        <p:txBody>
          <a:bodyPr wrap="square" lIns="91440" tIns="45720" rIns="91440" bIns="45720" rtlCol="0" anchor="t"/>
          <a:lstStyle/>
          <a:p>
            <a:pPr marL="0" indent="0" algn="ctr">
              <a:lnSpc>
                <a:spcPts val="5468"/>
              </a:lnSpc>
              <a:buNone/>
            </a:pPr>
            <a:r>
              <a:rPr lang="en-US" sz="3200" b="1" dirty="0">
                <a:solidFill>
                  <a:srgbClr val="746558"/>
                </a:solidFill>
              </a:rPr>
              <a:t>Vernacular Architecture Across the World</a:t>
            </a:r>
            <a:endParaRPr lang="en-US" sz="3200" b="1" dirty="0">
              <a:solidFill>
                <a:srgbClr val="746558"/>
              </a:solidFill>
              <a:ea typeface="Calibri"/>
              <a:cs typeface="Calibri"/>
            </a:endParaRPr>
          </a:p>
        </p:txBody>
      </p:sp>
      <p:sp>
        <p:nvSpPr>
          <p:cNvPr id="6" name="Text 3"/>
          <p:cNvSpPr/>
          <p:nvPr/>
        </p:nvSpPr>
        <p:spPr>
          <a:xfrm>
            <a:off x="404086" y="792618"/>
            <a:ext cx="8459607" cy="3869061"/>
          </a:xfrm>
          <a:prstGeom prst="rect">
            <a:avLst/>
          </a:prstGeom>
          <a:noFill/>
          <a:ln/>
        </p:spPr>
        <p:txBody>
          <a:bodyPr wrap="square" lIns="91440" tIns="45720" rIns="91440" bIns="45720" rtlCol="0" anchor="t"/>
          <a:lstStyle/>
          <a:p>
            <a:pPr algn="just">
              <a:lnSpc>
                <a:spcPct val="150000"/>
              </a:lnSpc>
            </a:pPr>
            <a:r>
              <a:rPr lang="en-US" sz="2800" dirty="0">
                <a:solidFill>
                  <a:srgbClr val="746558"/>
                </a:solidFill>
                <a:ea typeface="+mn-lt"/>
                <a:cs typeface="+mn-lt"/>
              </a:rPr>
              <a:t>Vernacular  architecture naturally fits into its surroundings. It changes over time to reflect the specific qualities of the local area, like the weather, culture, available building materials, technology, and the knowledge gained from many years of people living and </a:t>
            </a:r>
            <a:r>
              <a:rPr lang="en-US" sz="2800">
                <a:solidFill>
                  <a:srgbClr val="746558"/>
                </a:solidFill>
                <a:ea typeface="+mn-lt"/>
                <a:cs typeface="+mn-lt"/>
              </a:rPr>
              <a:t>building together in that community.</a:t>
            </a:r>
          </a:p>
          <a:p>
            <a:pPr algn="just">
              <a:lnSpc>
                <a:spcPct val="150000"/>
              </a:lnSpc>
            </a:pPr>
            <a:endParaRPr lang="en-US" sz="2800" dirty="0">
              <a:solidFill>
                <a:srgbClr val="746558"/>
              </a:solidFill>
              <a:ea typeface="+mn-lt"/>
              <a:cs typeface="+mn-lt"/>
            </a:endParaRPr>
          </a:p>
        </p:txBody>
      </p:sp>
      <p:sp>
        <p:nvSpPr>
          <p:cNvPr id="7" name="Text 4"/>
          <p:cNvSpPr/>
          <p:nvPr/>
        </p:nvSpPr>
        <p:spPr>
          <a:xfrm>
            <a:off x="524855" y="4701785"/>
            <a:ext cx="8413265" cy="3218506"/>
          </a:xfrm>
          <a:prstGeom prst="rect">
            <a:avLst/>
          </a:prstGeom>
          <a:noFill/>
          <a:ln/>
        </p:spPr>
        <p:txBody>
          <a:bodyPr wrap="square" lIns="91440" tIns="45720" rIns="91440" bIns="45720" rtlCol="0" anchor="t"/>
          <a:lstStyle/>
          <a:p>
            <a:pPr algn="just">
              <a:lnSpc>
                <a:spcPct val="150000"/>
              </a:lnSpc>
            </a:pPr>
            <a:r>
              <a:rPr lang="en-US" sz="2800" dirty="0">
                <a:solidFill>
                  <a:srgbClr val="746558"/>
                </a:solidFill>
                <a:ea typeface="Gelasio"/>
              </a:rPr>
              <a:t>It is this evolution that gives rise to the </a:t>
            </a:r>
            <a:r>
              <a:rPr lang="en-US" sz="2800">
                <a:solidFill>
                  <a:srgbClr val="746558"/>
                </a:solidFill>
                <a:ea typeface="Gelasio"/>
              </a:rPr>
              <a:t>Uniqueness of </a:t>
            </a:r>
            <a:r>
              <a:rPr lang="en-US" sz="2800" dirty="0">
                <a:solidFill>
                  <a:srgbClr val="746558"/>
                </a:solidFill>
                <a:ea typeface="Gelasio"/>
              </a:rPr>
              <a:t>vernacular architecture in each region across the globe, with every area showcasing a particular set of characteristics that define its indigenous architectural practices.</a:t>
            </a:r>
            <a:endParaRPr lang="en-US" sz="2800">
              <a:solidFill>
                <a:srgbClr val="746558"/>
              </a:solidFill>
              <a:ea typeface="Gelasio"/>
            </a:endParaRPr>
          </a:p>
        </p:txBody>
      </p:sp>
      <p:pic>
        <p:nvPicPr>
          <p:cNvPr id="8" name="Picture 7" descr="A brown wooden window on a brick building&#10;&#10;Description automatically generated">
            <a:extLst>
              <a:ext uri="{FF2B5EF4-FFF2-40B4-BE49-F238E27FC236}">
                <a16:creationId xmlns:a16="http://schemas.microsoft.com/office/drawing/2014/main" id="{F8A528C0-8589-DC80-6292-CA799AD8D8D1}"/>
              </a:ext>
            </a:extLst>
          </p:cNvPr>
          <p:cNvPicPr>
            <a:picLocks noChangeAspect="1"/>
          </p:cNvPicPr>
          <p:nvPr/>
        </p:nvPicPr>
        <p:blipFill>
          <a:blip r:embed="rId4"/>
          <a:stretch>
            <a:fillRect/>
          </a:stretch>
        </p:blipFill>
        <p:spPr>
          <a:xfrm>
            <a:off x="9148411" y="-2127"/>
            <a:ext cx="5477580" cy="823385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F9F6F0">
              <a:alpha val="85000"/>
            </a:srgbClr>
          </a:solidFill>
          <a:ln/>
        </p:spPr>
      </p:sp>
      <p:sp>
        <p:nvSpPr>
          <p:cNvPr id="6" name="Text 3"/>
          <p:cNvSpPr/>
          <p:nvPr/>
        </p:nvSpPr>
        <p:spPr>
          <a:xfrm>
            <a:off x="166663" y="377080"/>
            <a:ext cx="7391860" cy="1428018"/>
          </a:xfrm>
          <a:prstGeom prst="rect">
            <a:avLst/>
          </a:prstGeom>
          <a:noFill/>
          <a:ln/>
        </p:spPr>
        <p:txBody>
          <a:bodyPr wrap="none" lIns="91440" tIns="45720" rIns="91440" bIns="45720" rtlCol="0" anchor="t"/>
          <a:lstStyle/>
          <a:p>
            <a:pPr algn="ctr">
              <a:lnSpc>
                <a:spcPts val="5468"/>
              </a:lnSpc>
            </a:pPr>
            <a:r>
              <a:rPr lang="en-US" sz="4350" b="1">
                <a:solidFill>
                  <a:srgbClr val="484237"/>
                </a:solidFill>
                <a:latin typeface="Gelasio"/>
                <a:ea typeface="Gelasio"/>
                <a:cs typeface="Gelasio" pitchFamily="34" charset="-120"/>
              </a:rPr>
              <a:t>Vernacular architecture</a:t>
            </a:r>
            <a:endParaRPr lang="en-US" sz="4350">
              <a:solidFill>
                <a:srgbClr val="000000"/>
              </a:solidFill>
              <a:latin typeface="Gelasio"/>
              <a:ea typeface="Gelasio"/>
              <a:cs typeface="Calibri" panose="020F0502020204030204"/>
            </a:endParaRPr>
          </a:p>
          <a:p>
            <a:pPr algn="ctr">
              <a:lnSpc>
                <a:spcPts val="5468"/>
              </a:lnSpc>
            </a:pPr>
            <a:r>
              <a:rPr lang="en-US" sz="4350" b="1" dirty="0">
                <a:solidFill>
                  <a:srgbClr val="484237"/>
                </a:solidFill>
                <a:latin typeface="Gelasio" pitchFamily="34" charset="0"/>
                <a:ea typeface="Gelasio"/>
                <a:cs typeface="Gelasio" pitchFamily="34" charset="-120"/>
              </a:rPr>
              <a:t> </a:t>
            </a:r>
            <a:r>
              <a:rPr lang="en-US" sz="4350" b="1" dirty="0">
                <a:solidFill>
                  <a:srgbClr val="484237"/>
                </a:solidFill>
                <a:latin typeface="Gelasio"/>
                <a:ea typeface="Gelasio" pitchFamily="34" charset="-122"/>
                <a:cs typeface="Gelasio" pitchFamily="34" charset="-120"/>
              </a:rPr>
              <a:t>in Europe</a:t>
            </a:r>
            <a:endParaRPr lang="en-US" sz="4350">
              <a:latin typeface="Gelasio"/>
              <a:ea typeface="Calibri"/>
              <a:cs typeface="Calibri"/>
            </a:endParaRPr>
          </a:p>
        </p:txBody>
      </p:sp>
      <p:sp>
        <p:nvSpPr>
          <p:cNvPr id="7" name="Text 4"/>
          <p:cNvSpPr/>
          <p:nvPr/>
        </p:nvSpPr>
        <p:spPr>
          <a:xfrm>
            <a:off x="171191" y="2744410"/>
            <a:ext cx="7232528" cy="1051044"/>
          </a:xfrm>
          <a:prstGeom prst="rect">
            <a:avLst/>
          </a:prstGeom>
          <a:noFill/>
          <a:ln/>
        </p:spPr>
        <p:txBody>
          <a:bodyPr wrap="square" lIns="91440" tIns="45720" rIns="91440" bIns="45720" rtlCol="0" anchor="t"/>
          <a:lstStyle/>
          <a:p>
            <a:pPr algn="just">
              <a:lnSpc>
                <a:spcPct val="150000"/>
              </a:lnSpc>
              <a:buSzPct val="100000"/>
            </a:pPr>
            <a:r>
              <a:rPr lang="en-US" sz="2800" b="1" dirty="0">
                <a:solidFill>
                  <a:srgbClr val="746558"/>
                </a:solidFill>
                <a:latin typeface="Gelasio" pitchFamily="34" charset="0"/>
                <a:ea typeface="Gelasio"/>
                <a:cs typeface="Gelasio" pitchFamily="34" charset="-120"/>
              </a:rPr>
              <a:t>Vernacular architecture:</a:t>
            </a:r>
            <a:r>
              <a:rPr lang="en-US" sz="2800" dirty="0">
                <a:solidFill>
                  <a:srgbClr val="746558"/>
                </a:solidFill>
                <a:latin typeface="Gelasio" pitchFamily="34" charset="0"/>
                <a:ea typeface="Gelasio"/>
                <a:cs typeface="Gelasio" pitchFamily="34" charset="-120"/>
              </a:rPr>
              <a:t> The traditional and indigenous building styles that are specific to a region in Europe.</a:t>
            </a:r>
            <a:endParaRPr lang="en-US" sz="2800">
              <a:ea typeface="Gelasio"/>
              <a:cs typeface="Calibri" panose="020F0502020204030204"/>
            </a:endParaRPr>
          </a:p>
        </p:txBody>
      </p:sp>
      <p:sp>
        <p:nvSpPr>
          <p:cNvPr id="8" name="Text 5"/>
          <p:cNvSpPr/>
          <p:nvPr/>
        </p:nvSpPr>
        <p:spPr>
          <a:xfrm>
            <a:off x="171190" y="5170816"/>
            <a:ext cx="7753524" cy="1312331"/>
          </a:xfrm>
          <a:prstGeom prst="rect">
            <a:avLst/>
          </a:prstGeom>
          <a:noFill/>
          <a:ln/>
        </p:spPr>
        <p:txBody>
          <a:bodyPr wrap="none" lIns="91440" tIns="45720" rIns="91440" bIns="45720" rtlCol="0" anchor="t"/>
          <a:lstStyle/>
          <a:p>
            <a:pPr algn="just">
              <a:lnSpc>
                <a:spcPct val="150000"/>
              </a:lnSpc>
              <a:buSzPct val="100000"/>
            </a:pPr>
            <a:r>
              <a:rPr lang="en-US" sz="2800" dirty="0">
                <a:solidFill>
                  <a:srgbClr val="746558"/>
                </a:solidFill>
              </a:rPr>
              <a:t>Europe's diversity: Europe's vernacular architecture </a:t>
            </a:r>
          </a:p>
          <a:p>
            <a:pPr algn="just">
              <a:lnSpc>
                <a:spcPct val="150000"/>
              </a:lnSpc>
            </a:pPr>
            <a:r>
              <a:rPr lang="en-US" sz="2800" dirty="0">
                <a:solidFill>
                  <a:srgbClr val="746558"/>
                </a:solidFill>
              </a:rPr>
              <a:t>reflects its cultural diversity and history.</a:t>
            </a:r>
            <a:endParaRPr lang="en-US" sz="2800">
              <a:solidFill>
                <a:srgbClr val="746558"/>
              </a:solidFill>
              <a:ea typeface="Calibri" panose="020F0502020204030204"/>
              <a:cs typeface="Calibri" panose="020F0502020204030204"/>
            </a:endParaRPr>
          </a:p>
        </p:txBody>
      </p:sp>
      <p:pic>
        <p:nvPicPr>
          <p:cNvPr id="11" name="Picture 10" descr="A stone building with grass roof&#10;&#10;Description automatically generated">
            <a:extLst>
              <a:ext uri="{FF2B5EF4-FFF2-40B4-BE49-F238E27FC236}">
                <a16:creationId xmlns:a16="http://schemas.microsoft.com/office/drawing/2014/main" id="{E3D6D608-708A-8688-0E66-D3ED52619380}"/>
              </a:ext>
            </a:extLst>
          </p:cNvPr>
          <p:cNvPicPr>
            <a:picLocks noChangeAspect="1"/>
          </p:cNvPicPr>
          <p:nvPr/>
        </p:nvPicPr>
        <p:blipFill>
          <a:blip r:embed="rId4"/>
          <a:stretch>
            <a:fillRect/>
          </a:stretch>
        </p:blipFill>
        <p:spPr>
          <a:xfrm>
            <a:off x="8762008" y="-374266"/>
            <a:ext cx="5867614" cy="4172216"/>
          </a:xfrm>
          <a:prstGeom prst="rect">
            <a:avLst/>
          </a:prstGeom>
        </p:spPr>
      </p:pic>
      <p:pic>
        <p:nvPicPr>
          <p:cNvPr id="12" name="Picture 11" descr="A house with a stork on the roof&#10;&#10;Description automatically generated">
            <a:extLst>
              <a:ext uri="{FF2B5EF4-FFF2-40B4-BE49-F238E27FC236}">
                <a16:creationId xmlns:a16="http://schemas.microsoft.com/office/drawing/2014/main" id="{32B560D9-739C-2885-DED5-D3809077D3FF}"/>
              </a:ext>
            </a:extLst>
          </p:cNvPr>
          <p:cNvPicPr>
            <a:picLocks noChangeAspect="1"/>
          </p:cNvPicPr>
          <p:nvPr/>
        </p:nvPicPr>
        <p:blipFill>
          <a:blip r:embed="rId5"/>
          <a:stretch>
            <a:fillRect/>
          </a:stretch>
        </p:blipFill>
        <p:spPr>
          <a:xfrm>
            <a:off x="8765481" y="3793697"/>
            <a:ext cx="5903197" cy="443803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32934"/>
          </a:xfrm>
          <a:prstGeom prst="rect">
            <a:avLst/>
          </a:prstGeom>
          <a:solidFill>
            <a:srgbClr val="F9F6F0"/>
          </a:solidFill>
          <a:ln/>
        </p:spPr>
      </p:sp>
      <p:sp>
        <p:nvSpPr>
          <p:cNvPr id="4" name="Text 2"/>
          <p:cNvSpPr/>
          <p:nvPr/>
        </p:nvSpPr>
        <p:spPr>
          <a:xfrm>
            <a:off x="882" y="82290"/>
            <a:ext cx="10210410" cy="1111166"/>
          </a:xfrm>
          <a:prstGeom prst="rect">
            <a:avLst/>
          </a:prstGeom>
          <a:noFill/>
          <a:ln/>
        </p:spPr>
        <p:txBody>
          <a:bodyPr wrap="none" lIns="91440" tIns="45720" rIns="91440" bIns="45720" rtlCol="0" anchor="t"/>
          <a:lstStyle/>
          <a:p>
            <a:pPr marL="0" indent="0" algn="ctr">
              <a:lnSpc>
                <a:spcPts val="5353"/>
              </a:lnSpc>
              <a:buNone/>
            </a:pPr>
            <a:r>
              <a:rPr lang="en-US" sz="4374" b="1" dirty="0">
                <a:solidFill>
                  <a:srgbClr val="484237"/>
                </a:solidFill>
                <a:latin typeface="Gelasio" pitchFamily="34" charset="0"/>
                <a:ea typeface="Gelasio" pitchFamily="34" charset="-122"/>
              </a:rPr>
              <a:t>A log cabin in Sweden</a:t>
            </a:r>
          </a:p>
        </p:txBody>
      </p:sp>
      <p:sp>
        <p:nvSpPr>
          <p:cNvPr id="5" name="Text 3"/>
          <p:cNvSpPr/>
          <p:nvPr/>
        </p:nvSpPr>
        <p:spPr>
          <a:xfrm>
            <a:off x="255012" y="1192246"/>
            <a:ext cx="9638987" cy="4289165"/>
          </a:xfrm>
          <a:prstGeom prst="rect">
            <a:avLst/>
          </a:prstGeom>
          <a:noFill/>
          <a:ln/>
        </p:spPr>
        <p:txBody>
          <a:bodyPr wrap="square" lIns="91440" tIns="45720" rIns="91440" bIns="45720" rtlCol="0" anchor="t"/>
          <a:lstStyle/>
          <a:p>
            <a:pPr algn="just">
              <a:lnSpc>
                <a:spcPct val="150000"/>
              </a:lnSpc>
            </a:pPr>
            <a:r>
              <a:rPr lang="en-US" sz="2600" dirty="0">
                <a:solidFill>
                  <a:srgbClr val="746558"/>
                </a:solidFill>
                <a:latin typeface="Gelasio"/>
                <a:ea typeface="Gelasio"/>
                <a:cs typeface="Gelasio" pitchFamily="34" charset="-120"/>
              </a:rPr>
              <a:t>A log cabin is a small log house, especially a less finished or architecturally sophisticated structure. Log cabins have an ancient history in Europe, and these types of dwellings were constructed without the use of nails. They were built by laying logs horizontally over top of each other and filling in the gaps with "chips and mud". This technique allowed them to derive their stability from simple stacking.</a:t>
            </a:r>
            <a:endParaRPr lang="en-US" sz="2600">
              <a:latin typeface="Gelasio"/>
              <a:ea typeface="Gelasio"/>
              <a:cs typeface="Calibri"/>
            </a:endParaRPr>
          </a:p>
        </p:txBody>
      </p:sp>
      <p:sp>
        <p:nvSpPr>
          <p:cNvPr id="6" name="Text 4"/>
          <p:cNvSpPr/>
          <p:nvPr/>
        </p:nvSpPr>
        <p:spPr>
          <a:xfrm>
            <a:off x="250799" y="5721485"/>
            <a:ext cx="9907409" cy="2057068"/>
          </a:xfrm>
          <a:prstGeom prst="rect">
            <a:avLst/>
          </a:prstGeom>
          <a:noFill/>
          <a:ln/>
        </p:spPr>
        <p:txBody>
          <a:bodyPr wrap="square" lIns="91440" tIns="45720" rIns="91440" bIns="45720" rtlCol="0" anchor="t"/>
          <a:lstStyle/>
          <a:p>
            <a:pPr marL="0" indent="0" algn="just">
              <a:lnSpc>
                <a:spcPct val="150000"/>
              </a:lnSpc>
              <a:buNone/>
            </a:pPr>
            <a:r>
              <a:rPr lang="en-US" sz="2600" dirty="0">
                <a:solidFill>
                  <a:srgbClr val="746558"/>
                </a:solidFill>
                <a:ea typeface="Gelasio"/>
              </a:rPr>
              <a:t> Such houses have several forms and different methods of corner timbering, and they utilized both round and hewn logs.</a:t>
            </a:r>
            <a:endParaRPr lang="en-US" sz="2600">
              <a:solidFill>
                <a:srgbClr val="746558"/>
              </a:solidFill>
              <a:ea typeface="Gelasio"/>
            </a:endParaRPr>
          </a:p>
        </p:txBody>
      </p:sp>
      <p:pic>
        <p:nvPicPr>
          <p:cNvPr id="7" name="Picture 6" descr="A log cabin with red windows&#10;&#10;Description automatically generated">
            <a:extLst>
              <a:ext uri="{FF2B5EF4-FFF2-40B4-BE49-F238E27FC236}">
                <a16:creationId xmlns:a16="http://schemas.microsoft.com/office/drawing/2014/main" id="{C9989170-EE30-07FD-730C-0B8B71516542}"/>
              </a:ext>
            </a:extLst>
          </p:cNvPr>
          <p:cNvPicPr>
            <a:picLocks noChangeAspect="1"/>
          </p:cNvPicPr>
          <p:nvPr/>
        </p:nvPicPr>
        <p:blipFill>
          <a:blip r:embed="rId3"/>
          <a:stretch>
            <a:fillRect/>
          </a:stretch>
        </p:blipFill>
        <p:spPr>
          <a:xfrm>
            <a:off x="10218331" y="4098"/>
            <a:ext cx="4411626" cy="3532446"/>
          </a:xfrm>
          <a:prstGeom prst="rect">
            <a:avLst/>
          </a:prstGeom>
        </p:spPr>
      </p:pic>
      <p:pic>
        <p:nvPicPr>
          <p:cNvPr id="8" name="Picture 7" descr="A log cabin corner with logs&#10;&#10;Description automatically generated">
            <a:extLst>
              <a:ext uri="{FF2B5EF4-FFF2-40B4-BE49-F238E27FC236}">
                <a16:creationId xmlns:a16="http://schemas.microsoft.com/office/drawing/2014/main" id="{9C675D2D-8329-E215-D30F-F0592A6B2482}"/>
              </a:ext>
            </a:extLst>
          </p:cNvPr>
          <p:cNvPicPr>
            <a:picLocks noChangeAspect="1"/>
          </p:cNvPicPr>
          <p:nvPr/>
        </p:nvPicPr>
        <p:blipFill>
          <a:blip r:embed="rId4"/>
          <a:stretch>
            <a:fillRect/>
          </a:stretch>
        </p:blipFill>
        <p:spPr>
          <a:xfrm>
            <a:off x="11060518" y="3543854"/>
            <a:ext cx="3599121" cy="2364637"/>
          </a:xfrm>
          <a:prstGeom prst="rect">
            <a:avLst/>
          </a:prstGeom>
        </p:spPr>
      </p:pic>
      <p:pic>
        <p:nvPicPr>
          <p:cNvPr id="10" name="Picture 9" descr="A log cabin in the woods&#10;&#10;Description automatically generated">
            <a:extLst>
              <a:ext uri="{FF2B5EF4-FFF2-40B4-BE49-F238E27FC236}">
                <a16:creationId xmlns:a16="http://schemas.microsoft.com/office/drawing/2014/main" id="{05F09DF0-88FC-E097-7D59-6D683AD4C3FA}"/>
              </a:ext>
            </a:extLst>
          </p:cNvPr>
          <p:cNvPicPr>
            <a:picLocks noChangeAspect="1"/>
          </p:cNvPicPr>
          <p:nvPr/>
        </p:nvPicPr>
        <p:blipFill>
          <a:blip r:embed="rId5"/>
          <a:stretch>
            <a:fillRect/>
          </a:stretch>
        </p:blipFill>
        <p:spPr>
          <a:xfrm>
            <a:off x="10215788" y="4899482"/>
            <a:ext cx="4416711" cy="333224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sp>
        <p:nvSpPr>
          <p:cNvPr id="6" name="Text 4"/>
          <p:cNvSpPr/>
          <p:nvPr/>
        </p:nvSpPr>
        <p:spPr>
          <a:xfrm>
            <a:off x="450733" y="1156688"/>
            <a:ext cx="8180742" cy="6214423"/>
          </a:xfrm>
          <a:prstGeom prst="rect">
            <a:avLst/>
          </a:prstGeom>
          <a:noFill/>
          <a:ln/>
        </p:spPr>
        <p:txBody>
          <a:bodyPr wrap="square" lIns="91440" tIns="45720" rIns="91440" bIns="45720" rtlCol="0" anchor="t"/>
          <a:lstStyle/>
          <a:p>
            <a:pPr algn="just">
              <a:lnSpc>
                <a:spcPct val="150000"/>
              </a:lnSpc>
            </a:pPr>
            <a:r>
              <a:rPr lang="en-US" sz="2600" dirty="0">
                <a:solidFill>
                  <a:srgbClr val="746558"/>
                </a:solidFill>
                <a:ea typeface="Gelasio"/>
              </a:rPr>
              <a:t>Back in medieval times, log cabins were seen as something </a:t>
            </a:r>
            <a:r>
              <a:rPr lang="en-US" sz="2600" b="1" dirty="0">
                <a:solidFill>
                  <a:srgbClr val="746558"/>
                </a:solidFill>
                <a:ea typeface="Gelasio"/>
              </a:rPr>
              <a:t>you could move around, </a:t>
            </a:r>
            <a:r>
              <a:rPr lang="en-US" sz="2600" dirty="0">
                <a:solidFill>
                  <a:srgbClr val="746558"/>
                </a:solidFill>
                <a:ea typeface="Gelasio"/>
              </a:rPr>
              <a:t>almost like a piece of furniture. This is shown by what happened with </a:t>
            </a:r>
            <a:r>
              <a:rPr lang="en-US" sz="2600" dirty="0" err="1">
                <a:solidFill>
                  <a:srgbClr val="746558"/>
                </a:solidFill>
                <a:ea typeface="+mn-lt"/>
                <a:cs typeface="+mn-lt"/>
              </a:rPr>
              <a:t>Espåby</a:t>
            </a:r>
            <a:r>
              <a:rPr lang="en-US" sz="2600" dirty="0">
                <a:solidFill>
                  <a:srgbClr val="746558"/>
                </a:solidFill>
                <a:ea typeface="+mn-lt"/>
                <a:cs typeface="+mn-lt"/>
              </a:rPr>
              <a:t> village in 1557</a:t>
            </a:r>
            <a:r>
              <a:rPr lang="en-US" sz="2600" dirty="0">
                <a:solidFill>
                  <a:srgbClr val="746558"/>
                </a:solidFill>
                <a:ea typeface="Gelasio"/>
              </a:rPr>
              <a:t>. When they wanted to move the village, they didn't build new houses. Instead, they took apart the existing log cabins, </a:t>
            </a:r>
            <a:r>
              <a:rPr lang="en-US" sz="2600" b="1" dirty="0">
                <a:solidFill>
                  <a:srgbClr val="746558"/>
                </a:solidFill>
                <a:ea typeface="Gelasio"/>
              </a:rPr>
              <a:t>moved them, and then put them back together again. </a:t>
            </a:r>
            <a:r>
              <a:rPr lang="en-US" sz="2600" dirty="0">
                <a:solidFill>
                  <a:srgbClr val="746558"/>
                </a:solidFill>
                <a:ea typeface="Gelasio"/>
              </a:rPr>
              <a:t>Also, if some of the wood logs got damaged or rotted, they would just replace those specific logs. This kind of thing was common when they moved these cabins to different places in Europe.</a:t>
            </a:r>
            <a:endParaRPr lang="en-US">
              <a:ea typeface="Calibri" panose="020F0502020204030204"/>
              <a:cs typeface="Calibri" panose="020F0502020204030204"/>
            </a:endParaRPr>
          </a:p>
        </p:txBody>
      </p:sp>
      <p:pic>
        <p:nvPicPr>
          <p:cNvPr id="8" name="Picture 7" descr="A log cabin with a chimney&#10;&#10;Description automatically generated">
            <a:extLst>
              <a:ext uri="{FF2B5EF4-FFF2-40B4-BE49-F238E27FC236}">
                <a16:creationId xmlns:a16="http://schemas.microsoft.com/office/drawing/2014/main" id="{85934EC2-6BBF-B5B3-BB20-A3B94C82455D}"/>
              </a:ext>
            </a:extLst>
          </p:cNvPr>
          <p:cNvPicPr>
            <a:picLocks noChangeAspect="1"/>
          </p:cNvPicPr>
          <p:nvPr/>
        </p:nvPicPr>
        <p:blipFill>
          <a:blip r:embed="rId3"/>
          <a:stretch>
            <a:fillRect/>
          </a:stretch>
        </p:blipFill>
        <p:spPr>
          <a:xfrm>
            <a:off x="9023229" y="146994"/>
            <a:ext cx="5658929" cy="3777680"/>
          </a:xfrm>
          <a:prstGeom prst="rect">
            <a:avLst/>
          </a:prstGeom>
        </p:spPr>
      </p:pic>
      <p:pic>
        <p:nvPicPr>
          <p:cNvPr id="9" name="Picture 8" descr="A log cabin in a museum&#10;&#10;Description automatically generated">
            <a:extLst>
              <a:ext uri="{FF2B5EF4-FFF2-40B4-BE49-F238E27FC236}">
                <a16:creationId xmlns:a16="http://schemas.microsoft.com/office/drawing/2014/main" id="{D34B305A-AFED-E214-E840-06D9F4027DD1}"/>
              </a:ext>
            </a:extLst>
          </p:cNvPr>
          <p:cNvPicPr>
            <a:picLocks noChangeAspect="1"/>
          </p:cNvPicPr>
          <p:nvPr/>
        </p:nvPicPr>
        <p:blipFill>
          <a:blip r:embed="rId4"/>
          <a:stretch>
            <a:fillRect/>
          </a:stretch>
        </p:blipFill>
        <p:spPr>
          <a:xfrm>
            <a:off x="9023229" y="4300354"/>
            <a:ext cx="5607171" cy="3717813"/>
          </a:xfrm>
          <a:prstGeom prst="rect">
            <a:avLst/>
          </a:prstGeom>
        </p:spPr>
      </p:pic>
      <p:sp>
        <p:nvSpPr>
          <p:cNvPr id="10" name="TextBox 9">
            <a:extLst>
              <a:ext uri="{FF2B5EF4-FFF2-40B4-BE49-F238E27FC236}">
                <a16:creationId xmlns:a16="http://schemas.microsoft.com/office/drawing/2014/main" id="{9B914E4A-1A7C-D30F-6CAD-0A952C64AA5F}"/>
              </a:ext>
            </a:extLst>
          </p:cNvPr>
          <p:cNvSpPr txBox="1"/>
          <p:nvPr/>
        </p:nvSpPr>
        <p:spPr>
          <a:xfrm>
            <a:off x="8627" y="4313"/>
            <a:ext cx="9023229" cy="7617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350" b="1">
                <a:solidFill>
                  <a:srgbClr val="484237"/>
                </a:solidFill>
              </a:rPr>
              <a:t>A log cabin in Sweden</a:t>
            </a:r>
            <a:r>
              <a:rPr lang="en-US" sz="4350">
                <a:ea typeface="Gelasio"/>
              </a:rPr>
              <a:t>​</a:t>
            </a: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838"/>
          </a:xfrm>
          <a:prstGeom prst="rect">
            <a:avLst/>
          </a:prstGeom>
          <a:solidFill>
            <a:srgbClr val="F9F6F0"/>
          </a:solidFill>
          <a:ln/>
        </p:spPr>
      </p:sp>
      <p:sp>
        <p:nvSpPr>
          <p:cNvPr id="4" name="Text 2"/>
          <p:cNvSpPr/>
          <p:nvPr/>
        </p:nvSpPr>
        <p:spPr>
          <a:xfrm>
            <a:off x="2491400" y="198749"/>
            <a:ext cx="8318540" cy="621744"/>
          </a:xfrm>
          <a:prstGeom prst="rect">
            <a:avLst/>
          </a:prstGeom>
          <a:noFill/>
          <a:ln/>
        </p:spPr>
        <p:txBody>
          <a:bodyPr wrap="none" rtlCol="0" anchor="t"/>
          <a:lstStyle/>
          <a:p>
            <a:pPr marL="0" indent="0">
              <a:lnSpc>
                <a:spcPts val="4896"/>
              </a:lnSpc>
              <a:buNone/>
            </a:pPr>
            <a:r>
              <a:rPr lang="en-US" sz="3917" b="1" dirty="0">
                <a:solidFill>
                  <a:srgbClr val="484237"/>
                </a:solidFill>
                <a:latin typeface="Gelasio" pitchFamily="34" charset="0"/>
                <a:ea typeface="Gelasio" pitchFamily="34" charset="-122"/>
                <a:cs typeface="Gelasio" pitchFamily="34" charset="-120"/>
              </a:rPr>
              <a:t>Vernacular architecture in France</a:t>
            </a:r>
            <a:endParaRPr lang="en-US" sz="3917" dirty="0"/>
          </a:p>
        </p:txBody>
      </p:sp>
      <p:sp>
        <p:nvSpPr>
          <p:cNvPr id="5" name="Text 3"/>
          <p:cNvSpPr/>
          <p:nvPr/>
        </p:nvSpPr>
        <p:spPr>
          <a:xfrm>
            <a:off x="720726" y="1219847"/>
            <a:ext cx="4586451" cy="621744"/>
          </a:xfrm>
          <a:prstGeom prst="rect">
            <a:avLst/>
          </a:prstGeom>
          <a:noFill/>
          <a:ln/>
        </p:spPr>
        <p:txBody>
          <a:bodyPr wrap="square" lIns="91440" tIns="45720" rIns="91440" bIns="45720" rtlCol="0" anchor="t"/>
          <a:lstStyle/>
          <a:p>
            <a:pPr marL="0" indent="0" algn="ctr">
              <a:lnSpc>
                <a:spcPts val="2448"/>
              </a:lnSpc>
              <a:buNone/>
            </a:pPr>
            <a:r>
              <a:rPr lang="en-US" sz="2500" b="1" dirty="0">
                <a:solidFill>
                  <a:srgbClr val="484237"/>
                </a:solidFill>
                <a:latin typeface="Gelasio" pitchFamily="34" charset="0"/>
                <a:ea typeface="Gelasio"/>
                <a:cs typeface="Gelasio" pitchFamily="34" charset="-120"/>
              </a:rPr>
              <a:t>Rural Vernacular Diversity</a:t>
            </a:r>
            <a:endParaRPr lang="en-US" sz="2500">
              <a:ea typeface="Gelasio"/>
              <a:cs typeface="Calibri"/>
            </a:endParaRPr>
          </a:p>
        </p:txBody>
      </p:sp>
      <p:sp>
        <p:nvSpPr>
          <p:cNvPr id="6" name="Text 4"/>
          <p:cNvSpPr/>
          <p:nvPr/>
        </p:nvSpPr>
        <p:spPr>
          <a:xfrm>
            <a:off x="829583" y="1692201"/>
            <a:ext cx="4586451" cy="3321487"/>
          </a:xfrm>
          <a:prstGeom prst="rect">
            <a:avLst/>
          </a:prstGeom>
          <a:noFill/>
          <a:ln/>
        </p:spPr>
        <p:txBody>
          <a:bodyPr wrap="square" lIns="91440" tIns="45720" rIns="91440" bIns="45720" rtlCol="0" anchor="t"/>
          <a:lstStyle/>
          <a:p>
            <a:pPr marL="0" indent="0" algn="just">
              <a:lnSpc>
                <a:spcPts val="2507"/>
              </a:lnSpc>
              <a:buNone/>
            </a:pPr>
            <a:r>
              <a:rPr lang="en-US" sz="2400" dirty="0">
                <a:solidFill>
                  <a:srgbClr val="746558"/>
                </a:solidFill>
                <a:latin typeface="Gelasio"/>
                <a:ea typeface="Gelasio" pitchFamily="34" charset="-122"/>
                <a:cs typeface="Gelasio" pitchFamily="34" charset="-120"/>
              </a:rPr>
              <a:t>Most of the French vernacular houses can </a:t>
            </a:r>
            <a:r>
              <a:rPr lang="en-US" sz="2400" b="1" dirty="0">
                <a:solidFill>
                  <a:srgbClr val="746558"/>
                </a:solidFill>
                <a:latin typeface="Gelasio"/>
                <a:ea typeface="Gelasio" pitchFamily="34" charset="-122"/>
                <a:cs typeface="Gelasio" pitchFamily="34" charset="-120"/>
              </a:rPr>
              <a:t>be seen in the French countryside,</a:t>
            </a:r>
            <a:r>
              <a:rPr lang="en-US" sz="2400" dirty="0">
                <a:solidFill>
                  <a:srgbClr val="746558"/>
                </a:solidFill>
                <a:latin typeface="Gelasio"/>
                <a:ea typeface="Gelasio" pitchFamily="34" charset="-122"/>
                <a:cs typeface="Gelasio" pitchFamily="34" charset="-120"/>
              </a:rPr>
              <a:t> showcasing the rural vernacular architecture's great diversity. As one travels from one region to another, even within the same region, there is a host of morphological differences.</a:t>
            </a:r>
            <a:endParaRPr lang="en-US" sz="2400">
              <a:latin typeface="Gelasio"/>
              <a:ea typeface="Calibri"/>
              <a:cs typeface="Calibri"/>
            </a:endParaRPr>
          </a:p>
        </p:txBody>
      </p:sp>
      <p:sp>
        <p:nvSpPr>
          <p:cNvPr id="8" name="Text 5"/>
          <p:cNvSpPr/>
          <p:nvPr/>
        </p:nvSpPr>
        <p:spPr>
          <a:xfrm>
            <a:off x="5745667" y="1219847"/>
            <a:ext cx="2991334" cy="310872"/>
          </a:xfrm>
          <a:prstGeom prst="rect">
            <a:avLst/>
          </a:prstGeom>
          <a:noFill/>
          <a:ln/>
        </p:spPr>
        <p:txBody>
          <a:bodyPr wrap="none" lIns="91440" tIns="45720" rIns="91440" bIns="45720" rtlCol="0" anchor="t"/>
          <a:lstStyle/>
          <a:p>
            <a:pPr algn="ctr">
              <a:lnSpc>
                <a:spcPts val="2448"/>
              </a:lnSpc>
            </a:pPr>
            <a:r>
              <a:rPr lang="en-US" sz="2500" b="1" dirty="0">
                <a:solidFill>
                  <a:srgbClr val="484237"/>
                </a:solidFill>
                <a:latin typeface="Gelasio"/>
              </a:rPr>
              <a:t>Distinctive Features</a:t>
            </a:r>
            <a:endParaRPr lang="en-US" sz="2500">
              <a:solidFill>
                <a:srgbClr val="000000"/>
              </a:solidFill>
              <a:latin typeface="Calibri"/>
              <a:ea typeface="Calibri"/>
              <a:cs typeface="Calibri"/>
            </a:endParaRPr>
          </a:p>
        </p:txBody>
      </p:sp>
      <p:sp>
        <p:nvSpPr>
          <p:cNvPr id="9" name="Text 6"/>
          <p:cNvSpPr/>
          <p:nvPr/>
        </p:nvSpPr>
        <p:spPr>
          <a:xfrm>
            <a:off x="5745668" y="1838529"/>
            <a:ext cx="3904347" cy="3177712"/>
          </a:xfrm>
          <a:prstGeom prst="rect">
            <a:avLst/>
          </a:prstGeom>
          <a:noFill/>
          <a:ln/>
        </p:spPr>
        <p:txBody>
          <a:bodyPr wrap="square" lIns="91440" tIns="45720" rIns="91440" bIns="45720" rtlCol="0" anchor="t"/>
          <a:lstStyle/>
          <a:p>
            <a:pPr marL="0" indent="0" algn="just">
              <a:lnSpc>
                <a:spcPts val="2507"/>
              </a:lnSpc>
              <a:buNone/>
            </a:pPr>
            <a:r>
              <a:rPr lang="en-US" sz="2400" dirty="0">
                <a:solidFill>
                  <a:srgbClr val="746558"/>
                </a:solidFill>
                <a:latin typeface="Gelasio" pitchFamily="34" charset="0"/>
                <a:ea typeface="Gelasio"/>
              </a:rPr>
              <a:t>Differences are evident in the </a:t>
            </a:r>
            <a:r>
              <a:rPr lang="en-US" sz="2400" b="1" dirty="0">
                <a:solidFill>
                  <a:srgbClr val="746558"/>
                </a:solidFill>
                <a:latin typeface="Gelasio" pitchFamily="34" charset="0"/>
                <a:ea typeface="Gelasio"/>
              </a:rPr>
              <a:t>building materials used, the pitches and volumes of roofs, the surrounds and locations of openings, and the decorative</a:t>
            </a:r>
            <a:r>
              <a:rPr lang="en-US" sz="2400" dirty="0">
                <a:solidFill>
                  <a:srgbClr val="746558"/>
                </a:solidFill>
                <a:latin typeface="Gelasio" pitchFamily="34" charset="0"/>
                <a:ea typeface="Gelasio"/>
              </a:rPr>
              <a:t> features chosen. These elements contribute to the unique character of each house.</a:t>
            </a:r>
          </a:p>
        </p:txBody>
      </p:sp>
      <p:sp>
        <p:nvSpPr>
          <p:cNvPr id="10" name="Text 7"/>
          <p:cNvSpPr/>
          <p:nvPr/>
        </p:nvSpPr>
        <p:spPr>
          <a:xfrm>
            <a:off x="10038594" y="1219847"/>
            <a:ext cx="4362166" cy="621744"/>
          </a:xfrm>
          <a:prstGeom prst="rect">
            <a:avLst/>
          </a:prstGeom>
          <a:noFill/>
          <a:ln/>
        </p:spPr>
        <p:txBody>
          <a:bodyPr wrap="square" lIns="91440" tIns="45720" rIns="91440" bIns="45720" rtlCol="0" anchor="t"/>
          <a:lstStyle/>
          <a:p>
            <a:pPr marL="0" indent="0">
              <a:lnSpc>
                <a:spcPts val="2448"/>
              </a:lnSpc>
              <a:buNone/>
            </a:pPr>
            <a:r>
              <a:rPr lang="en-US" sz="2500" b="1" dirty="0">
                <a:solidFill>
                  <a:srgbClr val="484237"/>
                </a:solidFill>
                <a:latin typeface="Gelasio"/>
                <a:ea typeface="Gelasio" pitchFamily="34" charset="-122"/>
                <a:cs typeface="Gelasio" pitchFamily="34" charset="-120"/>
              </a:rPr>
              <a:t>Commonality in Plan-Forms</a:t>
            </a:r>
            <a:endParaRPr lang="en-US" sz="2500">
              <a:latin typeface="Gelasio"/>
              <a:ea typeface="Calibri"/>
              <a:cs typeface="Calibri"/>
            </a:endParaRPr>
          </a:p>
        </p:txBody>
      </p:sp>
      <p:sp>
        <p:nvSpPr>
          <p:cNvPr id="11" name="Text 8"/>
          <p:cNvSpPr/>
          <p:nvPr/>
        </p:nvSpPr>
        <p:spPr>
          <a:xfrm>
            <a:off x="10044039" y="1692201"/>
            <a:ext cx="4271278" cy="3313477"/>
          </a:xfrm>
          <a:prstGeom prst="rect">
            <a:avLst/>
          </a:prstGeom>
          <a:noFill/>
          <a:ln/>
        </p:spPr>
        <p:txBody>
          <a:bodyPr wrap="square" lIns="91440" tIns="45720" rIns="91440" bIns="45720" rtlCol="0" anchor="t"/>
          <a:lstStyle/>
          <a:p>
            <a:pPr algn="just"/>
            <a:r>
              <a:rPr lang="en-US" sz="2400" dirty="0">
                <a:solidFill>
                  <a:srgbClr val="746558"/>
                </a:solidFill>
                <a:ea typeface="+mn-lt"/>
                <a:cs typeface="+mn-lt"/>
              </a:rPr>
              <a:t>"Houses may have diverse s</a:t>
            </a:r>
            <a:r>
              <a:rPr lang="en-US" sz="2400" b="1" dirty="0">
                <a:solidFill>
                  <a:srgbClr val="746558"/>
                </a:solidFill>
                <a:ea typeface="+mn-lt"/>
                <a:cs typeface="+mn-lt"/>
              </a:rPr>
              <a:t>tyles and appearances externally, </a:t>
            </a:r>
            <a:r>
              <a:rPr lang="en-US" sz="2400" dirty="0">
                <a:solidFill>
                  <a:srgbClr val="746558"/>
                </a:solidFill>
                <a:ea typeface="+mn-lt"/>
                <a:cs typeface="+mn-lt"/>
              </a:rPr>
              <a:t>but inside, t</a:t>
            </a:r>
            <a:r>
              <a:rPr lang="en-US" sz="2400" b="1" dirty="0">
                <a:solidFill>
                  <a:srgbClr val="746558"/>
                </a:solidFill>
                <a:ea typeface="+mn-lt"/>
                <a:cs typeface="+mn-lt"/>
              </a:rPr>
              <a:t>heir floor plans often follow similar designs,</a:t>
            </a:r>
            <a:r>
              <a:rPr lang="en-US" sz="2400" dirty="0">
                <a:solidFill>
                  <a:srgbClr val="746558"/>
                </a:solidFill>
                <a:ea typeface="+mn-lt"/>
                <a:cs typeface="+mn-lt"/>
              </a:rPr>
              <a:t> Showing that inside, many houses have a similar basic layout, despite how different they look from the outside</a:t>
            </a:r>
            <a:endParaRPr lang="en-US">
              <a:cs typeface="Calibri" panose="020F0502020204030204"/>
            </a:endParaRPr>
          </a:p>
        </p:txBody>
      </p:sp>
      <p:pic>
        <p:nvPicPr>
          <p:cNvPr id="13" name="Picture 12" descr="A stone houses with flowers and trees on the side of the road&#10;&#10;Description automatically generated">
            <a:extLst>
              <a:ext uri="{FF2B5EF4-FFF2-40B4-BE49-F238E27FC236}">
                <a16:creationId xmlns:a16="http://schemas.microsoft.com/office/drawing/2014/main" id="{F3F93673-CD9D-63E8-A06B-B070C9911122}"/>
              </a:ext>
            </a:extLst>
          </p:cNvPr>
          <p:cNvPicPr>
            <a:picLocks noChangeAspect="1"/>
          </p:cNvPicPr>
          <p:nvPr/>
        </p:nvPicPr>
        <p:blipFill>
          <a:blip r:embed="rId3"/>
          <a:stretch>
            <a:fillRect/>
          </a:stretch>
        </p:blipFill>
        <p:spPr>
          <a:xfrm>
            <a:off x="10196422" y="5045285"/>
            <a:ext cx="4295956" cy="2814547"/>
          </a:xfrm>
          <a:prstGeom prst="rect">
            <a:avLst/>
          </a:prstGeom>
        </p:spPr>
      </p:pic>
      <p:pic>
        <p:nvPicPr>
          <p:cNvPr id="14" name="Picture 13" descr="A diagram of a building&#10;&#10;Description automatically generated">
            <a:extLst>
              <a:ext uri="{FF2B5EF4-FFF2-40B4-BE49-F238E27FC236}">
                <a16:creationId xmlns:a16="http://schemas.microsoft.com/office/drawing/2014/main" id="{51135E77-B233-3D1B-61D1-5EA92D8C46BF}"/>
              </a:ext>
            </a:extLst>
          </p:cNvPr>
          <p:cNvPicPr>
            <a:picLocks noChangeAspect="1"/>
          </p:cNvPicPr>
          <p:nvPr/>
        </p:nvPicPr>
        <p:blipFill rotWithShape="1">
          <a:blip r:embed="rId4"/>
          <a:srcRect t="3654" r="-755" b="2658"/>
          <a:stretch/>
        </p:blipFill>
        <p:spPr>
          <a:xfrm>
            <a:off x="6184613" y="5127581"/>
            <a:ext cx="2913354" cy="3079033"/>
          </a:xfrm>
          <a:prstGeom prst="rect">
            <a:avLst/>
          </a:prstGeom>
        </p:spPr>
      </p:pic>
      <p:pic>
        <p:nvPicPr>
          <p:cNvPr id="7" name="Picture 6" descr="A stone building with a window&#10;&#10;Description automatically generated">
            <a:extLst>
              <a:ext uri="{FF2B5EF4-FFF2-40B4-BE49-F238E27FC236}">
                <a16:creationId xmlns:a16="http://schemas.microsoft.com/office/drawing/2014/main" id="{4D68A81D-9C25-8BFF-4441-A1CBD9B1EC4D}"/>
              </a:ext>
            </a:extLst>
          </p:cNvPr>
          <p:cNvPicPr>
            <a:picLocks noChangeAspect="1"/>
          </p:cNvPicPr>
          <p:nvPr/>
        </p:nvPicPr>
        <p:blipFill>
          <a:blip r:embed="rId5"/>
          <a:stretch>
            <a:fillRect/>
          </a:stretch>
        </p:blipFill>
        <p:spPr>
          <a:xfrm>
            <a:off x="834798" y="5126491"/>
            <a:ext cx="4208689" cy="279898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sp>
        <p:nvSpPr>
          <p:cNvPr id="4" name="Text 2"/>
          <p:cNvSpPr/>
          <p:nvPr/>
        </p:nvSpPr>
        <p:spPr>
          <a:xfrm>
            <a:off x="-73835" y="198188"/>
            <a:ext cx="14758833" cy="694373"/>
          </a:xfrm>
          <a:prstGeom prst="rect">
            <a:avLst/>
          </a:prstGeom>
          <a:noFill/>
          <a:ln/>
        </p:spPr>
        <p:txBody>
          <a:bodyPr wrap="none" lIns="91440" tIns="45720" rIns="91440" bIns="45720" rtlCol="0" anchor="t"/>
          <a:lstStyle/>
          <a:p>
            <a:pPr marL="0" indent="0" algn="ctr">
              <a:lnSpc>
                <a:spcPts val="5468"/>
              </a:lnSpc>
              <a:buNone/>
            </a:pPr>
            <a:r>
              <a:rPr lang="en-US" sz="4374" b="1" dirty="0">
                <a:solidFill>
                  <a:srgbClr val="484237"/>
                </a:solidFill>
                <a:latin typeface="Gelasio" pitchFamily="34" charset="0"/>
                <a:ea typeface="Gelasio" pitchFamily="34" charset="-122"/>
                <a:cs typeface="Gelasio" pitchFamily="34" charset="-120"/>
              </a:rPr>
              <a:t>Vernacular Architecture in France</a:t>
            </a:r>
            <a:endParaRPr lang="en-US" sz="4374" dirty="0"/>
          </a:p>
        </p:txBody>
      </p:sp>
      <p:sp>
        <p:nvSpPr>
          <p:cNvPr id="5" name="Text 3"/>
          <p:cNvSpPr/>
          <p:nvPr/>
        </p:nvSpPr>
        <p:spPr>
          <a:xfrm>
            <a:off x="751427" y="1252045"/>
            <a:ext cx="3937148" cy="364438"/>
          </a:xfrm>
          <a:prstGeom prst="rect">
            <a:avLst/>
          </a:prstGeom>
          <a:noFill/>
          <a:ln/>
        </p:spPr>
        <p:txBody>
          <a:bodyPr wrap="none" lIns="91440" tIns="45720" rIns="91440" bIns="45720" rtlCol="0" anchor="t"/>
          <a:lstStyle/>
          <a:p>
            <a:pPr marL="0" indent="0">
              <a:lnSpc>
                <a:spcPts val="2734"/>
              </a:lnSpc>
              <a:buNone/>
            </a:pPr>
            <a:r>
              <a:rPr lang="en-US" sz="2500" b="1" dirty="0">
                <a:solidFill>
                  <a:srgbClr val="484237"/>
                </a:solidFill>
                <a:latin typeface="Gelasio"/>
                <a:ea typeface="Gelasio"/>
                <a:cs typeface="Gelasio" pitchFamily="34" charset="-120"/>
              </a:rPr>
              <a:t>Classification Basis</a:t>
            </a:r>
            <a:endParaRPr lang="en-US" sz="2500">
              <a:latin typeface="Gelasio"/>
              <a:ea typeface="Gelasio"/>
              <a:cs typeface="Calibri"/>
            </a:endParaRPr>
          </a:p>
        </p:txBody>
      </p:sp>
      <p:sp>
        <p:nvSpPr>
          <p:cNvPr id="6" name="Text 4"/>
          <p:cNvSpPr/>
          <p:nvPr/>
        </p:nvSpPr>
        <p:spPr>
          <a:xfrm>
            <a:off x="490169" y="1952030"/>
            <a:ext cx="4867456" cy="1701964"/>
          </a:xfrm>
          <a:prstGeom prst="rect">
            <a:avLst/>
          </a:prstGeom>
          <a:noFill/>
          <a:ln/>
        </p:spPr>
        <p:txBody>
          <a:bodyPr wrap="square" lIns="91440" tIns="45720" rIns="91440" bIns="45720" rtlCol="0" anchor="t"/>
          <a:lstStyle/>
          <a:p>
            <a:pPr marL="0" indent="0" algn="just">
              <a:lnSpc>
                <a:spcPts val="2799"/>
              </a:lnSpc>
              <a:buNone/>
            </a:pPr>
            <a:r>
              <a:rPr lang="en-US" sz="2500" dirty="0">
                <a:solidFill>
                  <a:srgbClr val="746558"/>
                </a:solidFill>
                <a:latin typeface="Gelasio" pitchFamily="34" charset="0"/>
                <a:ea typeface="Gelasio"/>
                <a:cs typeface="Gelasio" pitchFamily="34" charset="-120"/>
              </a:rPr>
              <a:t>On the scale of the entire country, house plan-forms may thus serve as a basis for the classification of farmhouses.</a:t>
            </a:r>
            <a:endParaRPr lang="en-US" sz="2500">
              <a:ea typeface="Gelasio"/>
              <a:cs typeface="Calibri" panose="020F0502020204030204"/>
            </a:endParaRPr>
          </a:p>
        </p:txBody>
      </p:sp>
      <p:pic>
        <p:nvPicPr>
          <p:cNvPr id="7" name="Image 0" descr="preencoded.png"/>
          <p:cNvPicPr>
            <a:picLocks noChangeAspect="1"/>
          </p:cNvPicPr>
          <p:nvPr/>
        </p:nvPicPr>
        <p:blipFill>
          <a:blip r:embed="rId3"/>
          <a:stretch>
            <a:fillRect/>
          </a:stretch>
        </p:blipFill>
        <p:spPr>
          <a:xfrm>
            <a:off x="491092" y="4311507"/>
            <a:ext cx="4732824" cy="3160022"/>
          </a:xfrm>
          <a:prstGeom prst="rect">
            <a:avLst/>
          </a:prstGeom>
        </p:spPr>
      </p:pic>
      <p:sp>
        <p:nvSpPr>
          <p:cNvPr id="8" name="Text 5"/>
          <p:cNvSpPr/>
          <p:nvPr/>
        </p:nvSpPr>
        <p:spPr>
          <a:xfrm>
            <a:off x="5847347" y="1257487"/>
            <a:ext cx="8288959" cy="694373"/>
          </a:xfrm>
          <a:prstGeom prst="rect">
            <a:avLst/>
          </a:prstGeom>
          <a:noFill/>
          <a:ln/>
        </p:spPr>
        <p:txBody>
          <a:bodyPr wrap="square" lIns="91440" tIns="45720" rIns="91440" bIns="45720" rtlCol="0" anchor="t"/>
          <a:lstStyle/>
          <a:p>
            <a:pPr marL="0" indent="0" algn="ctr">
              <a:lnSpc>
                <a:spcPts val="2734"/>
              </a:lnSpc>
              <a:buNone/>
            </a:pPr>
            <a:r>
              <a:rPr lang="en-US" sz="2500" b="1" dirty="0">
                <a:solidFill>
                  <a:srgbClr val="484237"/>
                </a:solidFill>
                <a:latin typeface="Gelasio" pitchFamily="34" charset="0"/>
                <a:ea typeface="Gelasio"/>
                <a:cs typeface="Gelasio" pitchFamily="34" charset="-120"/>
              </a:rPr>
              <a:t>Distinct House Plan-Types</a:t>
            </a:r>
            <a:endParaRPr lang="en-US" sz="2500">
              <a:ea typeface="Gelasio"/>
              <a:cs typeface="Calibri"/>
            </a:endParaRPr>
          </a:p>
        </p:txBody>
      </p:sp>
      <p:sp>
        <p:nvSpPr>
          <p:cNvPr id="9" name="Text 6"/>
          <p:cNvSpPr/>
          <p:nvPr/>
        </p:nvSpPr>
        <p:spPr>
          <a:xfrm>
            <a:off x="5841904" y="1952140"/>
            <a:ext cx="8404905" cy="1331042"/>
          </a:xfrm>
          <a:prstGeom prst="rect">
            <a:avLst/>
          </a:prstGeom>
          <a:noFill/>
          <a:ln/>
        </p:spPr>
        <p:txBody>
          <a:bodyPr wrap="square" lIns="91440" tIns="45720" rIns="91440" bIns="45720" rtlCol="0" anchor="t"/>
          <a:lstStyle/>
          <a:p>
            <a:pPr algn="just">
              <a:lnSpc>
                <a:spcPts val="2799"/>
              </a:lnSpc>
            </a:pPr>
            <a:r>
              <a:rPr lang="en-US" sz="2500" dirty="0">
                <a:solidFill>
                  <a:srgbClr val="746558"/>
                </a:solidFill>
                <a:latin typeface="Gelasio"/>
                <a:ea typeface="Gelasio"/>
                <a:cs typeface="Gelasio" pitchFamily="34" charset="-120"/>
              </a:rPr>
              <a:t>According to the most recent publications the Frances vernacular houses  can be divided:  </a:t>
            </a:r>
            <a:endParaRPr lang="en-US" sz="2500" dirty="0">
              <a:latin typeface="Gelasio"/>
              <a:ea typeface="Gelasio"/>
              <a:cs typeface="Calibri"/>
            </a:endParaRPr>
          </a:p>
        </p:txBody>
      </p:sp>
      <p:sp>
        <p:nvSpPr>
          <p:cNvPr id="10" name="Text 7"/>
          <p:cNvSpPr/>
          <p:nvPr/>
        </p:nvSpPr>
        <p:spPr>
          <a:xfrm>
            <a:off x="5854406" y="3282979"/>
            <a:ext cx="8439111" cy="4825250"/>
          </a:xfrm>
          <a:prstGeom prst="rect">
            <a:avLst/>
          </a:prstGeom>
          <a:noFill/>
          <a:ln/>
        </p:spPr>
        <p:txBody>
          <a:bodyPr wrap="none" lIns="91440" tIns="45720" rIns="91440" bIns="45720" rtlCol="0" anchor="t"/>
          <a:lstStyle/>
          <a:p>
            <a:pPr marL="342900" indent="-342900" algn="l">
              <a:buSzPct val="100000"/>
              <a:buAutoNum type="arabicPeriod"/>
            </a:pPr>
            <a:r>
              <a:rPr lang="en-US" sz="2500" b="1" dirty="0">
                <a:solidFill>
                  <a:srgbClr val="746558"/>
                </a:solidFill>
                <a:latin typeface="Gelasio"/>
                <a:ea typeface="Gelasio"/>
              </a:rPr>
              <a:t>The</a:t>
            </a:r>
            <a:r>
              <a:rPr lang="en-US" sz="2500" b="1" dirty="0">
                <a:solidFill>
                  <a:srgbClr val="746558"/>
                </a:solidFill>
                <a:latin typeface="Gelasio" pitchFamily="34" charset="0"/>
                <a:ea typeface="Gelasio"/>
              </a:rPr>
              <a:t> single-room house,</a:t>
            </a:r>
            <a:endParaRPr lang="en-US" sz="2500" b="1">
              <a:ea typeface="Gelasio"/>
              <a:cs typeface="Calibri"/>
            </a:endParaRPr>
          </a:p>
          <a:p>
            <a:pPr marL="342900" indent="-342900">
              <a:buSzPct val="100000"/>
              <a:buAutoNum type="arabicPeriod"/>
            </a:pPr>
            <a:endParaRPr lang="en-US" sz="2500" b="1" dirty="0">
              <a:solidFill>
                <a:srgbClr val="746558"/>
              </a:solidFill>
              <a:latin typeface="Gelasio" pitchFamily="34" charset="0"/>
              <a:ea typeface="Gelasio" pitchFamily="34" charset="-122"/>
            </a:endParaRPr>
          </a:p>
          <a:p>
            <a:pPr marL="342900" indent="-342900">
              <a:buSzPct val="100000"/>
              <a:buAutoNum type="arabicPeriod"/>
            </a:pPr>
            <a:r>
              <a:rPr lang="en-US" sz="2500" b="1" dirty="0">
                <a:solidFill>
                  <a:srgbClr val="746558"/>
                </a:solidFill>
                <a:latin typeface="Gelasio"/>
                <a:ea typeface="Gelasio"/>
              </a:rPr>
              <a:t>The lengthwise house or "</a:t>
            </a:r>
            <a:r>
              <a:rPr lang="en-US" sz="2500" b="1" err="1">
                <a:solidFill>
                  <a:srgbClr val="746558"/>
                </a:solidFill>
                <a:latin typeface="Gelasio"/>
                <a:ea typeface="Gelasio"/>
              </a:rPr>
              <a:t>longère</a:t>
            </a:r>
            <a:r>
              <a:rPr lang="en-US" sz="2500" b="1" dirty="0">
                <a:solidFill>
                  <a:srgbClr val="746558"/>
                </a:solidFill>
                <a:latin typeface="Gelasio"/>
                <a:ea typeface="Gelasio"/>
              </a:rPr>
              <a:t>",</a:t>
            </a:r>
          </a:p>
          <a:p>
            <a:pPr marL="342900" indent="-342900">
              <a:buSzPct val="100000"/>
              <a:buAutoNum type="arabicPeriod"/>
            </a:pPr>
            <a:endParaRPr lang="en-US" sz="2500" b="1" dirty="0">
              <a:solidFill>
                <a:srgbClr val="746558"/>
              </a:solidFill>
              <a:latin typeface="Gelasio" pitchFamily="34" charset="0"/>
              <a:ea typeface="Gelasio" pitchFamily="34" charset="-122"/>
            </a:endParaRPr>
          </a:p>
          <a:p>
            <a:pPr marL="342900" indent="-342900">
              <a:buSzPct val="100000"/>
              <a:buAutoNum type="arabicPeriod"/>
            </a:pPr>
            <a:r>
              <a:rPr lang="en-US" sz="2500" b="1" dirty="0">
                <a:solidFill>
                  <a:srgbClr val="746558"/>
                </a:solidFill>
                <a:latin typeface="Gelasio" pitchFamily="34" charset="0"/>
                <a:ea typeface="Gelasio"/>
              </a:rPr>
              <a:t>The</a:t>
            </a:r>
            <a:r>
              <a:rPr lang="en-US" sz="2500" b="1" dirty="0">
                <a:solidFill>
                  <a:srgbClr val="746558"/>
                </a:solidFill>
                <a:latin typeface="Gelasio"/>
                <a:ea typeface="Gelasio"/>
              </a:rPr>
              <a:t> upper-floor hall or "salle haute",</a:t>
            </a:r>
          </a:p>
          <a:p>
            <a:pPr marL="342900" indent="-342900">
              <a:buSzPct val="100000"/>
              <a:buAutoNum type="arabicPeriod"/>
            </a:pPr>
            <a:endParaRPr lang="en-US" sz="2500" b="1" dirty="0">
              <a:solidFill>
                <a:srgbClr val="746558"/>
              </a:solidFill>
              <a:latin typeface="Gelasio" pitchFamily="34" charset="0"/>
              <a:ea typeface="Gelasio" pitchFamily="34" charset="-122"/>
            </a:endParaRPr>
          </a:p>
          <a:p>
            <a:pPr marL="342900" indent="-342900">
              <a:buSzPct val="100000"/>
              <a:buAutoNum type="arabicPeriod"/>
            </a:pPr>
            <a:r>
              <a:rPr lang="en-US" sz="2500" b="1" dirty="0">
                <a:solidFill>
                  <a:srgbClr val="746558"/>
                </a:solidFill>
                <a:latin typeface="Gelasio" pitchFamily="34" charset="0"/>
                <a:ea typeface="Gelasio"/>
              </a:rPr>
              <a:t>The</a:t>
            </a:r>
            <a:r>
              <a:rPr lang="en-US" sz="2500" b="1" dirty="0">
                <a:solidFill>
                  <a:srgbClr val="746558"/>
                </a:solidFill>
                <a:latin typeface="Gelasio"/>
                <a:ea typeface="Gelasio"/>
              </a:rPr>
              <a:t> house with central-corridor plan,</a:t>
            </a:r>
          </a:p>
          <a:p>
            <a:pPr marL="342900" indent="-342900">
              <a:buSzPct val="100000"/>
              <a:buAutoNum type="arabicPeriod"/>
            </a:pPr>
            <a:endParaRPr lang="en-US" sz="2500" dirty="0">
              <a:solidFill>
                <a:srgbClr val="746558"/>
              </a:solidFill>
              <a:latin typeface="Gelasio" pitchFamily="34" charset="0"/>
              <a:ea typeface="Gelasio" pitchFamily="34" charset="-122"/>
            </a:endParaRPr>
          </a:p>
          <a:p>
            <a:pPr marL="342900" indent="-342900">
              <a:buSzPct val="100000"/>
              <a:buAutoNum type="arabicPeriod"/>
            </a:pPr>
            <a:r>
              <a:rPr lang="en-US" sz="2500" b="1" dirty="0">
                <a:solidFill>
                  <a:srgbClr val="746558"/>
                </a:solidFill>
                <a:latin typeface="Gelasio"/>
                <a:ea typeface="Gelasio"/>
              </a:rPr>
              <a:t>The </a:t>
            </a:r>
            <a:r>
              <a:rPr lang="en-US" sz="2500" b="1" dirty="0" err="1">
                <a:solidFill>
                  <a:srgbClr val="746558"/>
                </a:solidFill>
                <a:latin typeface="Gelasio"/>
                <a:ea typeface="Gelasio"/>
              </a:rPr>
              <a:t>depthwise</a:t>
            </a:r>
            <a:r>
              <a:rPr lang="en-US" sz="2500" b="1" dirty="0">
                <a:solidFill>
                  <a:srgbClr val="746558"/>
                </a:solidFill>
                <a:latin typeface="Gelasio"/>
                <a:ea typeface="Gelasio"/>
              </a:rPr>
              <a:t> house with nave and aisles.</a:t>
            </a:r>
          </a:p>
          <a:p>
            <a:pPr marL="342900" indent="-342900">
              <a:buSzPct val="100000"/>
              <a:buAutoNum type="arabicPeriod"/>
            </a:pPr>
            <a:endParaRPr lang="en-US" sz="2500" b="1" dirty="0">
              <a:solidFill>
                <a:srgbClr val="746558"/>
              </a:solidFill>
              <a:latin typeface="Gelasio"/>
              <a:ea typeface="Gelasio"/>
            </a:endParaRPr>
          </a:p>
          <a:p>
            <a:pPr>
              <a:buSzPct val="100000"/>
            </a:pPr>
            <a:r>
              <a:rPr lang="en-US" sz="2500" dirty="0">
                <a:solidFill>
                  <a:srgbClr val="746558"/>
                </a:solidFill>
                <a:latin typeface="Gelasio"/>
                <a:ea typeface="Gelasio"/>
              </a:rPr>
              <a:t>All these house-plans exist in elementary as well as derivative </a:t>
            </a:r>
          </a:p>
          <a:p>
            <a:r>
              <a:rPr lang="en-US" sz="2500" dirty="0">
                <a:solidFill>
                  <a:srgbClr val="746558"/>
                </a:solidFill>
                <a:latin typeface="Gelasio"/>
                <a:ea typeface="Gelasio"/>
              </a:rPr>
              <a:t>forms.,</a:t>
            </a:r>
            <a:endParaRPr lang="en-US" dirty="0">
              <a:latin typeface="Gelasio"/>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Custom</PresentationFormat>
  <Paragraphs>0</Paragraphs>
  <Slides>26</Slides>
  <Notes>23</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Darbaz Perot</cp:lastModifiedBy>
  <cp:revision>30</cp:revision>
  <dcterms:created xsi:type="dcterms:W3CDTF">2024-02-08T13:03:52Z</dcterms:created>
  <dcterms:modified xsi:type="dcterms:W3CDTF">2024-02-16T15:44:18Z</dcterms:modified>
</cp:coreProperties>
</file>