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5"/>
  </p:notesMasterIdLst>
  <p:sldIdLst>
    <p:sldId id="256" r:id="rId2"/>
    <p:sldId id="257" r:id="rId3"/>
    <p:sldId id="258" r:id="rId4"/>
    <p:sldId id="406" r:id="rId5"/>
    <p:sldId id="407" r:id="rId6"/>
    <p:sldId id="408" r:id="rId7"/>
    <p:sldId id="409" r:id="rId8"/>
    <p:sldId id="410" r:id="rId9"/>
    <p:sldId id="411" r:id="rId10"/>
    <p:sldId id="412" r:id="rId11"/>
    <p:sldId id="414" r:id="rId12"/>
    <p:sldId id="415" r:id="rId13"/>
    <p:sldId id="349" r:id="rId14"/>
  </p:sldIdLst>
  <p:sldSz cx="13004800" cy="9753600"/>
  <p:notesSz cx="6858000" cy="9144000"/>
  <p:embeddedFontLst>
    <p:embeddedFont>
      <p:font typeface="Calibri" panose="020F0502020204030204" pitchFamily="34" charset="0"/>
      <p:regular r:id="rId16"/>
      <p:bold r:id="rId17"/>
      <p:italic r:id="rId18"/>
      <p:boldItalic r:id="rId19"/>
    </p:embeddedFont>
    <p:embeddedFont>
      <p:font typeface="Century Schoolbook" panose="02040604050505020304" pitchFamily="18" charset="0"/>
      <p:regular r:id="rId20"/>
      <p:bold r:id="rId21"/>
      <p:italic r:id="rId22"/>
      <p:boldItalic r:id="rId23"/>
    </p:embeddedFont>
    <p:embeddedFont>
      <p:font typeface="Franklin Gothic Book" panose="020B0503020102020204" pitchFamily="34" charset="0"/>
      <p:regular r:id="rId24"/>
      <p:italic r:id="rId25"/>
    </p:embeddedFont>
    <p:embeddedFont>
      <p:font typeface="Garamond" panose="02020404030301010803" pitchFamily="18" charset="0"/>
      <p:regular r:id="rId26"/>
      <p:bold r:id="rId27"/>
      <p:italic r:id="rId28"/>
    </p:embeddedFont>
    <p:embeddedFont>
      <p:font typeface="Merriweather Sans"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5" d="100"/>
          <a:sy n="105" d="100"/>
        </p:scale>
        <p:origin x="6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2/19/2024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2/19/2024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2/19/2024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2/19/2024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2/19/2024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PCR and RT-PCR in </a:t>
            </a:r>
            <a:br>
              <a:rPr lang="en-US" sz="3200" b="1" dirty="0">
                <a:solidFill>
                  <a:schemeClr val="tx1"/>
                </a:solidFill>
              </a:rPr>
            </a:br>
            <a:r>
              <a:rPr lang="en-US" sz="3200" b="1" dirty="0">
                <a:solidFill>
                  <a:schemeClr val="tx1"/>
                </a:solidFill>
              </a:rPr>
              <a:t>Molecular Biotechnology</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602019" y="4928964"/>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Semester 8: Week 3</a:t>
            </a:r>
          </a:p>
          <a:p>
            <a:pPr>
              <a:lnSpc>
                <a:spcPct val="100000"/>
              </a:lnSpc>
              <a:spcAft>
                <a:spcPts val="640"/>
              </a:spcAft>
            </a:pPr>
            <a:r>
              <a:rPr lang="en-US" sz="2800" b="1" dirty="0"/>
              <a:t>Date 13/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926795"/>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Reagents required and their </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DNA Template: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Template contains the target DNA region that needs to be amplified.</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2. Primers</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set of primers to be used</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latin typeface="Arial" panose="020B0604020202020204" pitchFamily="34" charset="0"/>
                <a:cs typeface="Arial" panose="020B0604020202020204" pitchFamily="34" charset="0"/>
              </a:rPr>
              <a:t>16S Forward primer 27F -5- AGAGTTTGATCMTGGCTCAG-3</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latin typeface="Arial" panose="020B0604020202020204" pitchFamily="34" charset="0"/>
                <a:cs typeface="Arial" panose="020B0604020202020204" pitchFamily="34" charset="0"/>
              </a:rPr>
              <a:t>16S Reverse primer 1492R - 5 - ACGGCTACCTTGTTACGA-3</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latin typeface="Arial" panose="020B0604020202020204" pitchFamily="34" charset="0"/>
                <a:cs typeface="Arial" panose="020B0604020202020204" pitchFamily="34" charset="0"/>
              </a:rPr>
              <a:t>3. </a:t>
            </a:r>
            <a:r>
              <a:rPr lang="en-US" sz="2000" b="1" dirty="0">
                <a:latin typeface="Arial" panose="020B0604020202020204" pitchFamily="34" charset="0"/>
                <a:cs typeface="Arial" panose="020B0604020202020204" pitchFamily="34" charset="0"/>
              </a:rPr>
              <a:t>Taq Polymerase: </a:t>
            </a:r>
            <a:r>
              <a:rPr lang="en-US" sz="2000" dirty="0">
                <a:latin typeface="Arial" panose="020B0604020202020204" pitchFamily="34" charset="0"/>
                <a:cs typeface="Arial" panose="020B0604020202020204" pitchFamily="34" charset="0"/>
              </a:rPr>
              <a:t>Taq polymerase is a thermo-stable DNA polymerase isolated from the thermophilic bacterium </a:t>
            </a:r>
            <a:r>
              <a:rPr lang="en-US" sz="2000" i="1" dirty="0">
                <a:latin typeface="Arial" panose="020B0604020202020204" pitchFamily="34" charset="0"/>
                <a:cs typeface="Arial" panose="020B0604020202020204" pitchFamily="34" charset="0"/>
              </a:rPr>
              <a:t>Thermus aquaticus.</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4. 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NTP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Deoxynucleotide Triphosphate): The dNTPs are the building blocks of new DNA strand. In most of the cases, they come as a mixture of four deoxynucleotides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dATP</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dTTP,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dGTP</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dCTP</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Buffer Solution and MgCl2: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Every enzyme needs certain conditions in terms of their pH, ionic strength, cofactors etc.</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233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13582" y="1631272"/>
            <a:ext cx="11822905" cy="977458"/>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Mix DNA template, primers, dNTPs and Taq polymerase in a 0.2 ml thin-walled microcentrifuge tube.</a:t>
            </a:r>
          </a:p>
        </p:txBody>
      </p:sp>
      <p:pic>
        <p:nvPicPr>
          <p:cNvPr id="2" name="Picture 1">
            <a:extLst>
              <a:ext uri="{FF2B5EF4-FFF2-40B4-BE49-F238E27FC236}">
                <a16:creationId xmlns:a16="http://schemas.microsoft.com/office/drawing/2014/main" id="{5B5FE6D8-F7DB-FDB1-9207-1B17808C2C48}"/>
              </a:ext>
            </a:extLst>
          </p:cNvPr>
          <p:cNvPicPr>
            <a:picLocks noChangeAspect="1"/>
          </p:cNvPicPr>
          <p:nvPr/>
        </p:nvPicPr>
        <p:blipFill>
          <a:blip r:embed="rId3"/>
          <a:stretch>
            <a:fillRect/>
          </a:stretch>
        </p:blipFill>
        <p:spPr>
          <a:xfrm>
            <a:off x="693868" y="2779027"/>
            <a:ext cx="3754251" cy="2029642"/>
          </a:xfrm>
          <a:prstGeom prst="rect">
            <a:avLst/>
          </a:prstGeom>
        </p:spPr>
      </p:pic>
      <p:pic>
        <p:nvPicPr>
          <p:cNvPr id="6" name="Picture 5">
            <a:extLst>
              <a:ext uri="{FF2B5EF4-FFF2-40B4-BE49-F238E27FC236}">
                <a16:creationId xmlns:a16="http://schemas.microsoft.com/office/drawing/2014/main" id="{4375CD19-8AEE-CEFE-4502-6231EA6C63E6}"/>
              </a:ext>
            </a:extLst>
          </p:cNvPr>
          <p:cNvPicPr>
            <a:picLocks noChangeAspect="1"/>
          </p:cNvPicPr>
          <p:nvPr/>
        </p:nvPicPr>
        <p:blipFill>
          <a:blip r:embed="rId4"/>
          <a:stretch>
            <a:fillRect/>
          </a:stretch>
        </p:blipFill>
        <p:spPr>
          <a:xfrm>
            <a:off x="645458" y="5412258"/>
            <a:ext cx="7777779" cy="2710070"/>
          </a:xfrm>
          <a:prstGeom prst="rect">
            <a:avLst/>
          </a:prstGeom>
        </p:spPr>
      </p:pic>
    </p:spTree>
    <p:extLst>
      <p:ext uri="{BB962C8B-B14F-4D97-AF65-F5344CB8AC3E}">
        <p14:creationId xmlns:p14="http://schemas.microsoft.com/office/powerpoint/2010/main" val="130957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492820"/>
            <a:ext cx="11822905" cy="5899726"/>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Carry out the amplification with the following </a:t>
            </a:r>
            <a:r>
              <a:rPr kumimoji="0" lang="en-US" sz="24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programme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the end of the PCR cycles, take out the PCR products and run the samples by agarose gel electrophoresis in 1% agarose gel with ethidium bromide and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visualise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under UV light.</a:t>
            </a:r>
          </a:p>
        </p:txBody>
      </p:sp>
      <p:pic>
        <p:nvPicPr>
          <p:cNvPr id="10" name="Picture 9">
            <a:extLst>
              <a:ext uri="{FF2B5EF4-FFF2-40B4-BE49-F238E27FC236}">
                <a16:creationId xmlns:a16="http://schemas.microsoft.com/office/drawing/2014/main" id="{747B4329-FE28-95AC-2E1C-AB78127DF4ED}"/>
              </a:ext>
            </a:extLst>
          </p:cNvPr>
          <p:cNvPicPr>
            <a:picLocks noChangeAspect="1"/>
          </p:cNvPicPr>
          <p:nvPr/>
        </p:nvPicPr>
        <p:blipFill>
          <a:blip r:embed="rId3"/>
          <a:stretch>
            <a:fillRect/>
          </a:stretch>
        </p:blipFill>
        <p:spPr>
          <a:xfrm>
            <a:off x="811238" y="3104168"/>
            <a:ext cx="4360566" cy="2446005"/>
          </a:xfrm>
          <a:prstGeom prst="rect">
            <a:avLst/>
          </a:prstGeom>
        </p:spPr>
      </p:pic>
    </p:spTree>
    <p:extLst>
      <p:ext uri="{BB962C8B-B14F-4D97-AF65-F5344CB8AC3E}">
        <p14:creationId xmlns:p14="http://schemas.microsoft.com/office/powerpoint/2010/main" val="11153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Recombinant DNA Technology</a:t>
            </a:r>
          </a:p>
          <a:p>
            <a:pPr marL="0" marR="0" lvl="0" indent="0" algn="ctr" defTabSz="975390" rtl="0" eaLnBrk="1" fontAlgn="auto" latinLnBrk="0" hangingPunct="1">
              <a:lnSpc>
                <a:spcPct val="20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indent="0" defTabSz="1040449">
              <a:lnSpc>
                <a:spcPct val="150000"/>
              </a:lnSpc>
              <a:spcBef>
                <a:spcPts val="0"/>
              </a:spcBef>
              <a:buClr>
                <a:srgbClr val="0485D1"/>
              </a:buClr>
              <a:buSzPts val="3255"/>
              <a:buNone/>
            </a:pPr>
            <a:r>
              <a:rPr lang="en-US" sz="2800" b="1" dirty="0">
                <a:solidFill>
                  <a:prstClr val="black"/>
                </a:solidFill>
                <a:latin typeface="Arial" panose="020B0604020202020204" pitchFamily="34" charset="0"/>
                <a:ea typeface="Arial"/>
                <a:cs typeface="Arial" panose="020B0604020202020204" pitchFamily="34" charset="0"/>
                <a:sym typeface="Arial"/>
              </a:rPr>
              <a:t>Amplification of 16S rRNA Gene</a:t>
            </a:r>
          </a:p>
          <a:p>
            <a:pPr marL="33076" indent="0" defTabSz="1040449">
              <a:lnSpc>
                <a:spcPct val="150000"/>
              </a:lnSpc>
              <a:spcBef>
                <a:spcPts val="0"/>
              </a:spcBef>
              <a:buClr>
                <a:srgbClr val="0485D1"/>
              </a:buClr>
              <a:buSzPts val="3255"/>
              <a:buNone/>
            </a:pPr>
            <a:r>
              <a:rPr lang="en-US" sz="2800" dirty="0">
                <a:solidFill>
                  <a:prstClr val="black"/>
                </a:solidFill>
                <a:latin typeface="Arial" panose="020B0604020202020204" pitchFamily="34" charset="0"/>
                <a:ea typeface="Arial"/>
                <a:cs typeface="Arial" panose="020B0604020202020204" pitchFamily="34" charset="0"/>
                <a:sym typeface="Arial"/>
              </a:rPr>
              <a:t>The aim is to amplify 16S rRNA gene from bacterial genomic DNA by PCR. PCR is the exponentially progressing synthesis of the defined target DNA sequences in vitro. The molecular basis of identification of bacterial species deals with the amplification and sequencing of 16S rRNA gene followed by their comparison with the existing database. Comparison of rRNA gene sequences for bacterial identification has been extensively used for identification of many microorganisms.</a:t>
            </a:r>
          </a:p>
          <a:p>
            <a:pPr marL="33076" indent="0" defTabSz="1040449">
              <a:lnSpc>
                <a:spcPct val="150000"/>
              </a:lnSpc>
              <a:spcBef>
                <a:spcPts val="0"/>
              </a:spcBef>
              <a:buClr>
                <a:srgbClr val="0485D1"/>
              </a:buClr>
              <a:buSzPts val="3255"/>
              <a:buNone/>
            </a:pPr>
            <a:endParaRPr lang="en-US" sz="2800" b="1" dirty="0">
              <a:solidFill>
                <a:prstClr val="black"/>
              </a:solidFill>
              <a:latin typeface="Arial" panose="020B0604020202020204" pitchFamily="34" charset="0"/>
              <a:ea typeface="Arial"/>
              <a:cs typeface="Arial" panose="020B0604020202020204" pitchFamily="34" charset="0"/>
              <a:sym typeface="Arial"/>
            </a:endParaRPr>
          </a:p>
          <a:p>
            <a:pPr marL="33076" indent="0" defTabSz="1040449">
              <a:lnSpc>
                <a:spcPct val="150000"/>
              </a:lnSpc>
              <a:spcBef>
                <a:spcPts val="0"/>
              </a:spcBef>
              <a:buClr>
                <a:srgbClr val="0485D1"/>
              </a:buClr>
              <a:buSzPts val="3255"/>
              <a:buNone/>
            </a:pPr>
            <a:endParaRPr lang="en-US" sz="2800"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algn="just" defTabSz="975390">
              <a:lnSpc>
                <a:spcPct val="150000"/>
              </a:lnSpc>
              <a:spcBef>
                <a:spcPts val="250"/>
              </a:spcBef>
              <a:spcAft>
                <a:spcPts val="250"/>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PCR</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PCR is called as chain because the products of the first reaction become the substrate of the following one and so on. PCR relies</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on thermal cycling that consists of repeated heating and cooling of the reaction for denaturation of DNA followed by enzymatic replication of it. </a:t>
            </a:r>
          </a:p>
        </p:txBody>
      </p:sp>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666645"/>
            <a:ext cx="10768159" cy="858186"/>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Generation of huge copy numbers of the desired gene fragment by polymerase chain reaction</a:t>
            </a:r>
          </a:p>
        </p:txBody>
      </p:sp>
      <p:pic>
        <p:nvPicPr>
          <p:cNvPr id="3" name="Picture 2">
            <a:extLst>
              <a:ext uri="{FF2B5EF4-FFF2-40B4-BE49-F238E27FC236}">
                <a16:creationId xmlns:a16="http://schemas.microsoft.com/office/drawing/2014/main" id="{2CA77691-4DE6-3F5C-7B33-78CDAE710B31}"/>
              </a:ext>
            </a:extLst>
          </p:cNvPr>
          <p:cNvPicPr>
            <a:picLocks noChangeAspect="1"/>
          </p:cNvPicPr>
          <p:nvPr/>
        </p:nvPicPr>
        <p:blipFill>
          <a:blip r:embed="rId3"/>
          <a:stretch>
            <a:fillRect/>
          </a:stretch>
        </p:blipFill>
        <p:spPr>
          <a:xfrm>
            <a:off x="2586220" y="3078008"/>
            <a:ext cx="7464360" cy="5015117"/>
          </a:xfrm>
          <a:prstGeom prst="rect">
            <a:avLst/>
          </a:prstGeom>
        </p:spPr>
      </p:pic>
    </p:spTree>
    <p:extLst>
      <p:ext uri="{BB962C8B-B14F-4D97-AF65-F5344CB8AC3E}">
        <p14:creationId xmlns:p14="http://schemas.microsoft.com/office/powerpoint/2010/main" val="185480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79925" y="1703040"/>
            <a:ext cx="1125723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PCR applications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are many widespread applications of PCR in Molecular Biotechnology such as medical applications, infectious disease applications, forensic applications and gene cloning.</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DNA cloning and DNA fingerprinting for forensic applications are some of the effective practical approaches of using PCR.</a:t>
            </a:r>
          </a:p>
        </p:txBody>
      </p:sp>
    </p:spTree>
    <p:extLst>
      <p:ext uri="{BB962C8B-B14F-4D97-AF65-F5344CB8AC3E}">
        <p14:creationId xmlns:p14="http://schemas.microsoft.com/office/powerpoint/2010/main" val="180671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16S ribosomal RNA is a component of the 30S small subunit of prokaryotic ribosome having a length of 1.542 kb.</a:t>
            </a:r>
          </a:p>
        </p:txBody>
      </p:sp>
    </p:spTree>
    <p:extLst>
      <p:ext uri="{BB962C8B-B14F-4D97-AF65-F5344CB8AC3E}">
        <p14:creationId xmlns:p14="http://schemas.microsoft.com/office/powerpoint/2010/main" val="37542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reason behind the use of 16S rRNA gene amplification for identification purpose include: </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1. O</a:t>
            </a:r>
            <a:r>
              <a:rPr kumimoji="0" lang="en-US" sz="32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ccurrence</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of the gene in all organisms performing the same function.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2. T</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 gene sequence is conserved sufficiently containing conserved, variable and hypervariable regions.</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3. </a:t>
            </a: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1500 bp of size, which is relatively easy to sequence and large enough to contain sufficient information for identification and analysis of phylogeny.</a:t>
            </a:r>
          </a:p>
        </p:txBody>
      </p:sp>
    </p:spTree>
    <p:extLst>
      <p:ext uri="{BB962C8B-B14F-4D97-AF65-F5344CB8AC3E}">
        <p14:creationId xmlns:p14="http://schemas.microsoft.com/office/powerpoint/2010/main" val="332169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84389" y="3177692"/>
            <a:ext cx="5558312" cy="917328"/>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PCR amplification and sequencing of 16S rRNA gene for identification of bacterial species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F3C4868-FE7B-C017-458B-32A347195F6B}"/>
              </a:ext>
            </a:extLst>
          </p:cNvPr>
          <p:cNvPicPr>
            <a:picLocks noChangeAspect="1"/>
          </p:cNvPicPr>
          <p:nvPr/>
        </p:nvPicPr>
        <p:blipFill>
          <a:blip r:embed="rId3"/>
          <a:stretch>
            <a:fillRect/>
          </a:stretch>
        </p:blipFill>
        <p:spPr>
          <a:xfrm>
            <a:off x="6125201" y="1592127"/>
            <a:ext cx="6520747" cy="6330874"/>
          </a:xfrm>
          <a:prstGeom prst="rect">
            <a:avLst/>
          </a:prstGeom>
        </p:spPr>
      </p:pic>
    </p:spTree>
    <p:extLst>
      <p:ext uri="{BB962C8B-B14F-4D97-AF65-F5344CB8AC3E}">
        <p14:creationId xmlns:p14="http://schemas.microsoft.com/office/powerpoint/2010/main" val="77269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26123"/>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Taq DNA polymerase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PCR can be regarded as the in vitro DNA synthesis that requires the same precursor molecules as in case of DNA replication in vivo. The DNA polymerase has been replaced by a thermo-stable polymerase called as Taq DNA polymerase that can withstand a temperature of &gt;90 °C with an optimum activity of 72 °C.</a:t>
            </a:r>
          </a:p>
        </p:txBody>
      </p:sp>
    </p:spTree>
    <p:extLst>
      <p:ext uri="{BB962C8B-B14F-4D97-AF65-F5344CB8AC3E}">
        <p14:creationId xmlns:p14="http://schemas.microsoft.com/office/powerpoint/2010/main" val="4236524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773</TotalTime>
  <Words>595</Words>
  <Application>Microsoft Office PowerPoint</Application>
  <PresentationFormat>Custom</PresentationFormat>
  <Paragraphs>44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Century Schoolbook</vt:lpstr>
      <vt:lpstr>Franklin Gothic Book</vt:lpstr>
      <vt:lpstr>Calibri</vt:lpstr>
      <vt:lpstr>Garamond</vt:lpstr>
      <vt:lpstr>Merriweather Sans</vt:lpstr>
      <vt:lpstr>SavonVTI</vt:lpstr>
      <vt:lpstr>PCR and RT-PCR in  Molecular Biotechnology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88</cp:revision>
  <dcterms:modified xsi:type="dcterms:W3CDTF">2024-02-18T21:03:33Z</dcterms:modified>
</cp:coreProperties>
</file>