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1"/>
    <p:sldMasterId id="2147483683" r:id="rId2"/>
  </p:sldMasterIdLst>
  <p:notesMasterIdLst>
    <p:notesMasterId r:id="rId39"/>
  </p:notesMasterIdLst>
  <p:sldIdLst>
    <p:sldId id="256" r:id="rId3"/>
    <p:sldId id="318" r:id="rId4"/>
    <p:sldId id="337" r:id="rId5"/>
    <p:sldId id="338" r:id="rId6"/>
    <p:sldId id="339" r:id="rId7"/>
    <p:sldId id="340" r:id="rId8"/>
    <p:sldId id="403" r:id="rId9"/>
    <p:sldId id="404" r:id="rId10"/>
    <p:sldId id="405" r:id="rId11"/>
    <p:sldId id="406" r:id="rId12"/>
    <p:sldId id="407" r:id="rId13"/>
    <p:sldId id="408" r:id="rId14"/>
    <p:sldId id="409" r:id="rId15"/>
    <p:sldId id="410" r:id="rId16"/>
    <p:sldId id="411" r:id="rId17"/>
    <p:sldId id="274" r:id="rId18"/>
    <p:sldId id="388" r:id="rId19"/>
    <p:sldId id="352" r:id="rId20"/>
    <p:sldId id="378" r:id="rId21"/>
    <p:sldId id="386" r:id="rId22"/>
    <p:sldId id="355" r:id="rId23"/>
    <p:sldId id="393" r:id="rId24"/>
    <p:sldId id="373" r:id="rId25"/>
    <p:sldId id="394" r:id="rId26"/>
    <p:sldId id="356" r:id="rId27"/>
    <p:sldId id="395" r:id="rId28"/>
    <p:sldId id="367" r:id="rId29"/>
    <p:sldId id="396" r:id="rId30"/>
    <p:sldId id="364" r:id="rId31"/>
    <p:sldId id="397" r:id="rId32"/>
    <p:sldId id="398" r:id="rId33"/>
    <p:sldId id="399" r:id="rId34"/>
    <p:sldId id="400" r:id="rId35"/>
    <p:sldId id="401" r:id="rId36"/>
    <p:sldId id="335" r:id="rId37"/>
    <p:sldId id="336" r:id="rId38"/>
  </p:sldIdLst>
  <p:sldSz cx="10160000" cy="7620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95"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4" name="Shape 1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39085019"/>
      </p:ext>
    </p:extLst>
  </p:cSld>
  <p:clrMap bg1="lt1" tx1="dk1" bg2="lt2" tx2="dk2" accent1="accent1" accent2="accent2" accent3="accent3" accent4="accent4" accent5="accent5" accent6="accent6" hlink="hlink" folHlink="folHlink"/>
  <p:notesStyle>
    <a:lvl1pPr defTabSz="584200">
      <a:defRPr sz="2200">
        <a:latin typeface="+mn-lt"/>
        <a:ea typeface="+mn-ea"/>
        <a:cs typeface="+mn-cs"/>
        <a:sym typeface="Lucida Grande"/>
      </a:defRPr>
    </a:lvl1pPr>
    <a:lvl2pPr indent="228600" defTabSz="584200">
      <a:defRPr sz="2200">
        <a:latin typeface="+mn-lt"/>
        <a:ea typeface="+mn-ea"/>
        <a:cs typeface="+mn-cs"/>
        <a:sym typeface="Lucida Grande"/>
      </a:defRPr>
    </a:lvl2pPr>
    <a:lvl3pPr indent="457200" defTabSz="584200">
      <a:defRPr sz="2200">
        <a:latin typeface="+mn-lt"/>
        <a:ea typeface="+mn-ea"/>
        <a:cs typeface="+mn-cs"/>
        <a:sym typeface="Lucida Grande"/>
      </a:defRPr>
    </a:lvl3pPr>
    <a:lvl4pPr indent="685800" defTabSz="584200">
      <a:defRPr sz="2200">
        <a:latin typeface="+mn-lt"/>
        <a:ea typeface="+mn-ea"/>
        <a:cs typeface="+mn-cs"/>
        <a:sym typeface="Lucida Grande"/>
      </a:defRPr>
    </a:lvl4pPr>
    <a:lvl5pPr indent="914400" defTabSz="584200">
      <a:defRPr sz="2200">
        <a:latin typeface="+mn-lt"/>
        <a:ea typeface="+mn-ea"/>
        <a:cs typeface="+mn-cs"/>
        <a:sym typeface="Lucida Grande"/>
      </a:defRPr>
    </a:lvl5pPr>
    <a:lvl6pPr indent="1143000" defTabSz="584200">
      <a:defRPr sz="2200">
        <a:latin typeface="+mn-lt"/>
        <a:ea typeface="+mn-ea"/>
        <a:cs typeface="+mn-cs"/>
        <a:sym typeface="Lucida Grande"/>
      </a:defRPr>
    </a:lvl6pPr>
    <a:lvl7pPr indent="1371600" defTabSz="584200">
      <a:defRPr sz="2200">
        <a:latin typeface="+mn-lt"/>
        <a:ea typeface="+mn-ea"/>
        <a:cs typeface="+mn-cs"/>
        <a:sym typeface="Lucida Grande"/>
      </a:defRPr>
    </a:lvl7pPr>
    <a:lvl8pPr indent="1600200" defTabSz="584200">
      <a:defRPr sz="2200">
        <a:latin typeface="+mn-lt"/>
        <a:ea typeface="+mn-ea"/>
        <a:cs typeface="+mn-cs"/>
        <a:sym typeface="Lucida Grande"/>
      </a:defRPr>
    </a:lvl8pPr>
    <a:lvl9pPr indent="1828800" defTabSz="584200">
      <a:defRPr sz="2200">
        <a:latin typeface="+mn-lt"/>
        <a:ea typeface="+mn-ea"/>
        <a:cs typeface="+mn-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10" name="Rectangle 9"/>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4279900" y="1408589"/>
            <a:ext cx="1600200" cy="81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4375150" y="1408590"/>
            <a:ext cx="1409700" cy="684371"/>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357586" y="2494255"/>
            <a:ext cx="7444830" cy="2708036"/>
          </a:xfrm>
        </p:spPr>
        <p:txBody>
          <a:bodyPr tIns="45720" bIns="45720" anchor="ctr">
            <a:normAutofit/>
          </a:bodyPr>
          <a:lstStyle>
            <a:lvl1pPr algn="ctr">
              <a:lnSpc>
                <a:spcPct val="83000"/>
              </a:lnSpc>
              <a:defRPr lang="en-US" sz="5668" b="0"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357584" y="5202292"/>
            <a:ext cx="7447372" cy="508001"/>
          </a:xfrm>
        </p:spPr>
        <p:txBody>
          <a:bodyPr>
            <a:normAutofit/>
          </a:bodyPr>
          <a:lstStyle>
            <a:lvl1pPr marL="0" indent="0" algn="ctr">
              <a:spcBef>
                <a:spcPts val="0"/>
              </a:spcBef>
              <a:buNone/>
              <a:defRPr sz="1500" spc="66" baseline="0">
                <a:solidFill>
                  <a:schemeClr val="tx1">
                    <a:lumMod val="95000"/>
                    <a:lumOff val="5000"/>
                  </a:schemeClr>
                </a:solidFill>
              </a:defRPr>
            </a:lvl1pPr>
            <a:lvl2pPr marL="381036" indent="0" algn="ctr">
              <a:buNone/>
              <a:defRPr sz="1334"/>
            </a:lvl2pPr>
            <a:lvl3pPr marL="762072" indent="0" algn="ctr">
              <a:buNone/>
              <a:defRPr sz="1334"/>
            </a:lvl3pPr>
            <a:lvl4pPr marL="1143109" indent="0" algn="ctr">
              <a:buNone/>
              <a:defRPr sz="1334"/>
            </a:lvl4pPr>
            <a:lvl5pPr marL="1524145" indent="0" algn="ctr">
              <a:buNone/>
              <a:defRPr sz="1334"/>
            </a:lvl5pPr>
            <a:lvl6pPr marL="1905181" indent="0" algn="ctr">
              <a:buNone/>
              <a:defRPr sz="1334"/>
            </a:lvl6pPr>
            <a:lvl7pPr marL="2286217" indent="0" algn="ctr">
              <a:buNone/>
              <a:defRPr sz="1334"/>
            </a:lvl7pPr>
            <a:lvl8pPr marL="2667254" indent="0" algn="ctr">
              <a:buNone/>
              <a:defRPr sz="1334"/>
            </a:lvl8pPr>
            <a:lvl9pPr marL="3048290" indent="0" algn="ctr">
              <a:buNone/>
              <a:defRPr sz="1334"/>
            </a:lvl9pPr>
          </a:lstStyle>
          <a:p>
            <a:r>
              <a:rPr lang="en-US"/>
              <a:t>Click to edit Master subtitle style</a:t>
            </a:r>
            <a:endParaRPr lang="en-US" dirty="0"/>
          </a:p>
        </p:txBody>
      </p:sp>
      <p:sp>
        <p:nvSpPr>
          <p:cNvPr id="20" name="Date Placeholder 19"/>
          <p:cNvSpPr>
            <a:spLocks noGrp="1"/>
          </p:cNvSpPr>
          <p:nvPr>
            <p:ph type="dt" sz="half" idx="10"/>
          </p:nvPr>
        </p:nvSpPr>
        <p:spPr>
          <a:xfrm>
            <a:off x="4432300" y="1490285"/>
            <a:ext cx="1295400" cy="539495"/>
          </a:xfrm>
        </p:spPr>
        <p:txBody>
          <a:bodyPr/>
          <a:lstStyle>
            <a:lvl1pPr algn="ctr">
              <a:defRPr sz="1084" spc="0" baseline="0">
                <a:solidFill>
                  <a:srgbClr val="FFFFFF"/>
                </a:solidFill>
                <a:latin typeface="+mn-lt"/>
              </a:defRPr>
            </a:lvl1pPr>
          </a:lstStyle>
          <a:p>
            <a:fld id="{EA0C0817-A112-4847-8014-A94B7D2A4EA3}" type="datetime1">
              <a:rPr lang="en-US" smtClean="0"/>
              <a:t>2/19/2024</a:t>
            </a:fld>
            <a:endParaRPr lang="en-US" dirty="0"/>
          </a:p>
        </p:txBody>
      </p:sp>
      <p:sp>
        <p:nvSpPr>
          <p:cNvPr id="21" name="Footer Placeholder 20"/>
          <p:cNvSpPr>
            <a:spLocks noGrp="1"/>
          </p:cNvSpPr>
          <p:nvPr>
            <p:ph type="ftr" sz="quarter" idx="11"/>
          </p:nvPr>
        </p:nvSpPr>
        <p:spPr>
          <a:xfrm>
            <a:off x="1357584" y="5752676"/>
            <a:ext cx="4775246" cy="2540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7172434" y="5752676"/>
            <a:ext cx="1629984"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9197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1219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3000" y="846666"/>
            <a:ext cx="1968500" cy="584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846666"/>
            <a:ext cx="6731000"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727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تدفق">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p>
            <a:pPr lvl="0">
              <a:defRPr sz="1800">
                <a:solidFill>
                  <a:srgbClr val="000000"/>
                </a:solidFill>
                <a:uFillTx/>
              </a:defRPr>
            </a:pPr>
            <a:r>
              <a:rPr sz="5200">
                <a:solidFill>
                  <a:srgbClr val="00748E"/>
                </a:solidFill>
                <a:uFill>
                  <a:solidFill>
                    <a:srgbClr val="00748E"/>
                  </a:solidFill>
                </a:uFill>
              </a:rPr>
              <a:t>Title Text</a:t>
            </a:r>
          </a:p>
        </p:txBody>
      </p:sp>
      <p:sp>
        <p:nvSpPr>
          <p:cNvPr id="7" name="Shape 7"/>
          <p:cNvSpPr>
            <a:spLocks noGrp="1"/>
          </p:cNvSpPr>
          <p:nvPr>
            <p:ph type="body" idx="1"/>
          </p:nvPr>
        </p:nvSpPr>
        <p:spPr>
          <a:prstGeom prst="rect">
            <a:avLst/>
          </a:prstGeom>
        </p:spPr>
        <p:txBody>
          <a:bodyPr/>
          <a:lstStyle>
            <a:lvl2pPr marL="273050" indent="-246062">
              <a:buClr>
                <a:srgbClr val="0485D1"/>
              </a:buClr>
              <a:defRPr sz="2400"/>
            </a:lvl2pPr>
            <a:lvl3pPr marL="496887" indent="-246062">
              <a:spcBef>
                <a:spcPts val="500"/>
              </a:spcBef>
              <a:buClr>
                <a:srgbClr val="00ADE1"/>
              </a:buClr>
              <a:defRPr sz="1800"/>
            </a:lvl3pPr>
            <a:lvl4pPr marL="769937" indent="-209550">
              <a:spcBef>
                <a:spcPts val="500"/>
              </a:spcBef>
              <a:defRPr sz="1800"/>
            </a:lvl4pPr>
            <a:lvl5pPr marL="1044575" indent="-209550">
              <a:spcBef>
                <a:spcPts val="500"/>
              </a:spcBef>
              <a:buClr>
                <a:srgbClr val="00D5AB"/>
              </a:buClr>
              <a:defRPr sz="1800"/>
            </a:lvl5pPr>
          </a:lstStyle>
          <a:p>
            <a:pPr lvl="0">
              <a:defRPr sz="1800">
                <a:uFillTx/>
              </a:defRPr>
            </a:pPr>
            <a:r>
              <a:rPr sz="2600">
                <a:uFill>
                  <a:solidFill/>
                </a:uFill>
              </a:rPr>
              <a:t>Body Level One</a:t>
            </a:r>
          </a:p>
          <a:p>
            <a:pPr lvl="1">
              <a:defRPr sz="1800">
                <a:uFillTx/>
              </a:defRPr>
            </a:pPr>
            <a:r>
              <a:rPr sz="2400">
                <a:uFill>
                  <a:solidFill/>
                </a:uFill>
              </a:rPr>
              <a:t>Body Level Two</a:t>
            </a:r>
          </a:p>
          <a:p>
            <a:pPr lvl="2">
              <a:defRPr>
                <a:uFillTx/>
              </a:defRPr>
            </a:pPr>
            <a:r>
              <a:rPr>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07196441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تدفق">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lvl1pPr>
              <a:defRPr sz="5400"/>
            </a:lvl1pPr>
          </a:lstStyle>
          <a:p>
            <a:pPr lvl="0">
              <a:defRPr sz="1800">
                <a:solidFill>
                  <a:srgbClr val="000000"/>
                </a:solidFill>
                <a:uFillTx/>
              </a:defRPr>
            </a:pPr>
            <a:r>
              <a:rPr sz="5400">
                <a:solidFill>
                  <a:srgbClr val="00748E"/>
                </a:solidFill>
                <a:uFill>
                  <a:solidFill>
                    <a:srgbClr val="00748E"/>
                  </a:solidFill>
                </a:uFill>
              </a:rPr>
              <a:t>Title Text</a:t>
            </a:r>
          </a:p>
        </p:txBody>
      </p:sp>
      <p:sp>
        <p:nvSpPr>
          <p:cNvPr id="11" name="Shape 11"/>
          <p:cNvSpPr>
            <a:spLocks noGrp="1"/>
          </p:cNvSpPr>
          <p:nvPr>
            <p:ph type="body" idx="1"/>
          </p:nvPr>
        </p:nvSpPr>
        <p:spPr>
          <a:prstGeom prst="rect">
            <a:avLst/>
          </a:prstGeom>
        </p:spPr>
        <p:txBody>
          <a:bodyPr/>
          <a:lstStyle>
            <a:lvl1pPr>
              <a:defRPr sz="2800"/>
            </a:lvl1pPr>
            <a:lvl2pPr marL="273050" indent="-246062">
              <a:buClr>
                <a:srgbClr val="0485D1"/>
              </a:buClr>
            </a:lvl2pPr>
            <a:lvl3pPr marL="496887" indent="-246062">
              <a:spcBef>
                <a:spcPts val="500"/>
              </a:spcBef>
              <a:buClr>
                <a:srgbClr val="00ADE1"/>
              </a:buClr>
              <a:defRPr sz="2000"/>
            </a:lvl3pPr>
            <a:lvl4pPr marL="769937" indent="-209550">
              <a:spcBef>
                <a:spcPts val="500"/>
              </a:spcBef>
              <a:defRPr sz="2000"/>
            </a:lvl4pPr>
            <a:lvl5pPr marL="1044575" indent="-209550">
              <a:spcBef>
                <a:spcPts val="500"/>
              </a:spcBef>
              <a:buClr>
                <a:srgbClr val="00D5AB"/>
              </a:buClr>
              <a:defRPr sz="2000"/>
            </a:lvl5pPr>
          </a:lstStyle>
          <a:p>
            <a:pPr lvl="0">
              <a:defRPr sz="1800">
                <a:uFillTx/>
              </a:defRPr>
            </a:pPr>
            <a:r>
              <a:rPr sz="2800">
                <a:uFill>
                  <a:solidFill/>
                </a:uFill>
              </a:rPr>
              <a:t>Body Level One</a:t>
            </a:r>
          </a:p>
          <a:p>
            <a:pPr lvl="1">
              <a:defRPr sz="1800">
                <a:uFillTx/>
              </a:defRPr>
            </a:pPr>
            <a:r>
              <a:rPr sz="2600">
                <a:uFill>
                  <a:solidFill/>
                </a:uFill>
              </a:rPr>
              <a:t>Body Level Two</a:t>
            </a:r>
          </a:p>
          <a:p>
            <a:pPr lvl="2">
              <a:defRPr sz="1800">
                <a:uFillTx/>
              </a:defRPr>
            </a:pPr>
            <a:r>
              <a:rPr sz="20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12" name="Shape 12"/>
          <p:cNvSpPr>
            <a:spLocks noGrp="1"/>
          </p:cNvSpPr>
          <p:nvPr>
            <p:ph type="sldNum" sz="quarter" idx="2"/>
          </p:nvPr>
        </p:nvSpPr>
        <p:spPr>
          <a:xfrm>
            <a:off x="9079855" y="7183437"/>
            <a:ext cx="280690" cy="279401"/>
          </a:xfrm>
          <a:prstGeom prst="rect">
            <a:avLst/>
          </a:prstGeom>
        </p:spPr>
        <p:txBody>
          <a:bodyPr/>
          <a:lstStyle>
            <a:lvl1pPr>
              <a:defRPr sz="1200"/>
            </a:lvl1pPr>
          </a:lstStyle>
          <a:p>
            <a:pPr lvl="0"/>
            <a:fld id="{86CB4B4D-7CA3-9044-876B-883B54F8677D}" type="slidenum">
              <a:t>‹#›</a:t>
            </a:fld>
            <a:endParaRPr/>
          </a:p>
        </p:txBody>
      </p:sp>
    </p:spTree>
    <p:extLst>
      <p:ext uri="{BB962C8B-B14F-4D97-AF65-F5344CB8AC3E}">
        <p14:creationId xmlns:p14="http://schemas.microsoft.com/office/powerpoint/2010/main" val="340037012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82F97F7A-9EE3-4C76-A667-1051106E4F78}" type="slidenum">
              <a:rPr lang="en-US"/>
              <a:pPr>
                <a:defRPr/>
              </a:pPr>
              <a:t>‹#›</a:t>
            </a:fld>
            <a:endParaRPr lang="en-US"/>
          </a:p>
        </p:txBody>
      </p:sp>
    </p:spTree>
    <p:extLst>
      <p:ext uri="{BB962C8B-B14F-4D97-AF65-F5344CB8AC3E}">
        <p14:creationId xmlns:p14="http://schemas.microsoft.com/office/powerpoint/2010/main" val="35359519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4346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23" name="Rectangle 22"/>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4279900" y="1408589"/>
            <a:ext cx="1600200"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57631" y="2527962"/>
            <a:ext cx="7444740" cy="2674328"/>
          </a:xfrm>
        </p:spPr>
        <p:txBody>
          <a:bodyPr anchor="ctr">
            <a:normAutofit/>
          </a:bodyPr>
          <a:lstStyle>
            <a:lvl1pPr algn="ctr">
              <a:lnSpc>
                <a:spcPct val="83000"/>
              </a:lnSpc>
              <a:defRPr lang="en-US" sz="5668"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4375150" y="1408590"/>
            <a:ext cx="1409700" cy="684371"/>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357630" y="5202291"/>
            <a:ext cx="7449820" cy="508000"/>
          </a:xfrm>
        </p:spPr>
        <p:txBody>
          <a:bodyPr anchor="t">
            <a:normAutofit/>
          </a:bodyPr>
          <a:lstStyle>
            <a:lvl1pPr marL="0" indent="0" algn="ctr">
              <a:buNone/>
              <a:tabLst>
                <a:tab pos="2194928" algn="l"/>
              </a:tabLst>
              <a:defRPr sz="1500">
                <a:solidFill>
                  <a:schemeClr val="tx1">
                    <a:lumMod val="95000"/>
                    <a:lumOff val="5000"/>
                  </a:schemeClr>
                </a:solidFill>
                <a:effectLst/>
              </a:defRPr>
            </a:lvl1pPr>
            <a:lvl2pPr marL="381036" indent="0">
              <a:buNone/>
              <a:defRPr sz="1334">
                <a:solidFill>
                  <a:schemeClr val="tx1">
                    <a:tint val="75000"/>
                  </a:schemeClr>
                </a:solidFill>
              </a:defRPr>
            </a:lvl2pPr>
            <a:lvl3pPr marL="762072" indent="0">
              <a:buNone/>
              <a:defRPr sz="1334">
                <a:solidFill>
                  <a:schemeClr val="tx1">
                    <a:tint val="75000"/>
                  </a:schemeClr>
                </a:solidFill>
              </a:defRPr>
            </a:lvl3pPr>
            <a:lvl4pPr marL="1143109" indent="0">
              <a:buNone/>
              <a:defRPr sz="1166">
                <a:solidFill>
                  <a:schemeClr val="tx1">
                    <a:tint val="75000"/>
                  </a:schemeClr>
                </a:solidFill>
              </a:defRPr>
            </a:lvl4pPr>
            <a:lvl5pPr marL="1524145" indent="0">
              <a:buNone/>
              <a:defRPr sz="1166">
                <a:solidFill>
                  <a:schemeClr val="tx1">
                    <a:tint val="75000"/>
                  </a:schemeClr>
                </a:solidFill>
              </a:defRPr>
            </a:lvl5pPr>
            <a:lvl6pPr marL="1905181" indent="0">
              <a:buNone/>
              <a:defRPr sz="1166">
                <a:solidFill>
                  <a:schemeClr val="tx1">
                    <a:tint val="75000"/>
                  </a:schemeClr>
                </a:solidFill>
              </a:defRPr>
            </a:lvl6pPr>
            <a:lvl7pPr marL="2286217" indent="0">
              <a:buNone/>
              <a:defRPr sz="1166">
                <a:solidFill>
                  <a:schemeClr val="tx1">
                    <a:tint val="75000"/>
                  </a:schemeClr>
                </a:solidFill>
              </a:defRPr>
            </a:lvl7pPr>
            <a:lvl8pPr marL="2667254" indent="0">
              <a:buNone/>
              <a:defRPr sz="1166">
                <a:solidFill>
                  <a:schemeClr val="tx1">
                    <a:tint val="75000"/>
                  </a:schemeClr>
                </a:solidFill>
              </a:defRPr>
            </a:lvl8pPr>
            <a:lvl9pPr marL="3048290" indent="0">
              <a:buNone/>
              <a:defRPr sz="11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432300" y="1493892"/>
            <a:ext cx="1295400" cy="554201"/>
          </a:xfrm>
        </p:spPr>
        <p:txBody>
          <a:bodyPr/>
          <a:lstStyle>
            <a:lvl1pPr algn="ctr">
              <a:defRPr lang="en-US" sz="1084" kern="1200" spc="0" baseline="0">
                <a:solidFill>
                  <a:srgbClr val="FFFFFF"/>
                </a:solidFill>
                <a:latin typeface="+mn-lt"/>
                <a:ea typeface="+mn-ea"/>
                <a:cs typeface="+mn-cs"/>
              </a:defRPr>
            </a:lvl1pPr>
          </a:lstStyle>
          <a:p>
            <a:fld id="{D9C646AA-F36E-4540-911D-FFFC0A0EF24A}" type="datetime1">
              <a:rPr lang="en-US" smtClean="0"/>
              <a:t>2/19/2024</a:t>
            </a:fld>
            <a:endParaRPr lang="en-US" dirty="0"/>
          </a:p>
        </p:txBody>
      </p:sp>
      <p:sp>
        <p:nvSpPr>
          <p:cNvPr id="5" name="Footer Placeholder 4"/>
          <p:cNvSpPr>
            <a:spLocks noGrp="1"/>
          </p:cNvSpPr>
          <p:nvPr>
            <p:ph type="ftr" sz="quarter" idx="11"/>
          </p:nvPr>
        </p:nvSpPr>
        <p:spPr>
          <a:xfrm>
            <a:off x="1357631" y="5752676"/>
            <a:ext cx="4716778" cy="2540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7170421" y="5752676"/>
            <a:ext cx="1631949"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1720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90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848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3553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91540" y="2304816"/>
            <a:ext cx="3886200" cy="711200"/>
          </a:xfrm>
        </p:spPr>
        <p:txBody>
          <a:bodyPr anchor="ctr">
            <a:normAutofit/>
          </a:bodyPr>
          <a:lstStyle>
            <a:lvl1pPr marL="0" indent="0" algn="l">
              <a:spcBef>
                <a:spcPts val="0"/>
              </a:spcBef>
              <a:buNone/>
              <a:defRPr sz="1584" b="1" i="0">
                <a:solidFill>
                  <a:schemeClr val="tx1"/>
                </a:solidFill>
                <a:latin typeface="+mn-lt"/>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4" name="Content Placeholder 3"/>
          <p:cNvSpPr>
            <a:spLocks noGrp="1"/>
          </p:cNvSpPr>
          <p:nvPr>
            <p:ph sz="half" idx="2"/>
          </p:nvPr>
        </p:nvSpPr>
        <p:spPr>
          <a:xfrm>
            <a:off x="891540" y="3102748"/>
            <a:ext cx="3886200" cy="351536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82260" y="2304816"/>
            <a:ext cx="3886200" cy="711200"/>
          </a:xfrm>
        </p:spPr>
        <p:txBody>
          <a:bodyPr anchor="ctr">
            <a:normAutofit/>
          </a:bodyPr>
          <a:lstStyle>
            <a:lvl1pPr marL="0" indent="0" algn="l">
              <a:spcBef>
                <a:spcPts val="0"/>
              </a:spcBef>
              <a:buNone/>
              <a:defRPr sz="1584" b="1">
                <a:solidFill>
                  <a:schemeClr val="tx1"/>
                </a:solidFill>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6" name="Content Placeholder 5"/>
          <p:cNvSpPr>
            <a:spLocks noGrp="1"/>
          </p:cNvSpPr>
          <p:nvPr>
            <p:ph sz="quarter" idx="4"/>
          </p:nvPr>
        </p:nvSpPr>
        <p:spPr>
          <a:xfrm>
            <a:off x="5382260" y="3102747"/>
            <a:ext cx="3886200" cy="351612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1167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3109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1261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48500" y="674880"/>
            <a:ext cx="2634970" cy="1828800"/>
          </a:xfrm>
        </p:spPr>
        <p:txBody>
          <a:bodyPr anchor="b">
            <a:normAutofit/>
          </a:bodyPr>
          <a:lstStyle>
            <a:lvl1pPr algn="l" defTabSz="762072" rtl="0" eaLnBrk="1" latinLnBrk="0" hangingPunct="1">
              <a:lnSpc>
                <a:spcPct val="100000"/>
              </a:lnSpc>
              <a:spcBef>
                <a:spcPct val="0"/>
              </a:spcBef>
              <a:buNone/>
              <a:defRPr lang="en-US" sz="2667"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71500" y="677334"/>
            <a:ext cx="5715000" cy="5926666"/>
          </a:xfrm>
        </p:spPr>
        <p:txBody>
          <a:bodyPr/>
          <a:lstStyle>
            <a:lvl1pPr>
              <a:defRPr sz="1584"/>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48500" y="2596445"/>
            <a:ext cx="2634970" cy="4007555"/>
          </a:xfrm>
        </p:spPr>
        <p:txBody>
          <a:bodyPr>
            <a:normAutofit/>
          </a:bodyPr>
          <a:lstStyle>
            <a:lvl1pPr marL="0" indent="0">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
        <p:nvSpPr>
          <p:cNvPr id="8" name="Date Placeholder 7"/>
          <p:cNvSpPr>
            <a:spLocks noGrp="1"/>
          </p:cNvSpPr>
          <p:nvPr>
            <p:ph type="dt" sz="half" idx="10"/>
          </p:nvPr>
        </p:nvSpPr>
        <p:spPr>
          <a:xfrm>
            <a:off x="4656667" y="6705600"/>
            <a:ext cx="1629834" cy="406400"/>
          </a:xfrm>
        </p:spPr>
        <p:txBody>
          <a:bodyPr/>
          <a:lstStyle>
            <a:lvl1pPr>
              <a:defRPr>
                <a:solidFill>
                  <a:schemeClr val="tx1">
                    <a:lumMod val="85000"/>
                    <a:lumOff val="15000"/>
                  </a:schemeClr>
                </a:solidFill>
              </a:defRPr>
            </a:lvl1pPr>
          </a:lstStyle>
          <a:p>
            <a:fld id="{7E8D12A6-918A-48BD-8CB9-CA713993B0EA}" type="datetime1">
              <a:rPr lang="en-US" smtClean="0"/>
              <a:t>2/19/2024</a:t>
            </a:fld>
            <a:endParaRPr lang="en-US"/>
          </a:p>
        </p:txBody>
      </p:sp>
      <p:sp>
        <p:nvSpPr>
          <p:cNvPr id="9" name="Footer Placeholder 8"/>
          <p:cNvSpPr>
            <a:spLocks noGrp="1"/>
          </p:cNvSpPr>
          <p:nvPr>
            <p:ph type="ftr" sz="quarter" idx="11"/>
          </p:nvPr>
        </p:nvSpPr>
        <p:spPr>
          <a:xfrm>
            <a:off x="571501" y="6705600"/>
            <a:ext cx="3820584" cy="40640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8663941" y="6705600"/>
            <a:ext cx="1019529" cy="4064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2384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90500" y="264160"/>
            <a:ext cx="6413501" cy="7091680"/>
          </a:xfrm>
          <a:solidFill>
            <a:schemeClr val="accent1">
              <a:lumMod val="60000"/>
              <a:lumOff val="40000"/>
            </a:schemeClr>
          </a:solidFill>
          <a:ln>
            <a:noFill/>
          </a:ln>
        </p:spPr>
        <p:txBody>
          <a:bodyPr anchor="t"/>
          <a:lstStyle>
            <a:lvl1pPr marL="0" indent="0">
              <a:buNone/>
              <a:defRPr sz="2667"/>
            </a:lvl1pPr>
            <a:lvl2pPr marL="381036" indent="0">
              <a:buNone/>
              <a:defRPr sz="2334"/>
            </a:lvl2pPr>
            <a:lvl3pPr marL="762072" indent="0">
              <a:buNone/>
              <a:defRPr sz="2000"/>
            </a:lvl3pPr>
            <a:lvl4pPr marL="1143109" indent="0">
              <a:buNone/>
              <a:defRPr sz="1667"/>
            </a:lvl4pPr>
            <a:lvl5pPr marL="1524145" indent="0">
              <a:buNone/>
              <a:defRPr sz="1667"/>
            </a:lvl5pPr>
            <a:lvl6pPr marL="1905181" indent="0">
              <a:buNone/>
              <a:defRPr sz="1667"/>
            </a:lvl6pPr>
            <a:lvl7pPr marL="2286217" indent="0">
              <a:buNone/>
              <a:defRPr sz="1667"/>
            </a:lvl7pPr>
            <a:lvl8pPr marL="2667254" indent="0">
              <a:buNone/>
              <a:defRPr sz="1667"/>
            </a:lvl8pPr>
            <a:lvl9pPr marL="3048290" indent="0">
              <a:buNone/>
              <a:defRPr sz="1667"/>
            </a:lvl9pPr>
          </a:lstStyle>
          <a:p>
            <a:r>
              <a:rPr lang="en-US"/>
              <a:t>Click icon to add picture</a:t>
            </a:r>
            <a:endParaRPr lang="en-US" dirty="0"/>
          </a:p>
        </p:txBody>
      </p:sp>
      <p:sp>
        <p:nvSpPr>
          <p:cNvPr id="5" name="Date Placeholder 4"/>
          <p:cNvSpPr>
            <a:spLocks noGrp="1"/>
          </p:cNvSpPr>
          <p:nvPr>
            <p:ph type="dt" sz="half" idx="10"/>
          </p:nvPr>
        </p:nvSpPr>
        <p:spPr>
          <a:xfrm>
            <a:off x="4718615" y="6705600"/>
            <a:ext cx="1726636" cy="40640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2/19/2024</a:t>
            </a:fld>
            <a:endParaRPr lang="en-US" dirty="0"/>
          </a:p>
        </p:txBody>
      </p:sp>
      <p:sp>
        <p:nvSpPr>
          <p:cNvPr id="6" name="Footer Placeholder 5"/>
          <p:cNvSpPr>
            <a:spLocks noGrp="1"/>
          </p:cNvSpPr>
          <p:nvPr>
            <p:ph type="ftr" sz="quarter" idx="11"/>
          </p:nvPr>
        </p:nvSpPr>
        <p:spPr>
          <a:xfrm>
            <a:off x="510540" y="6705600"/>
            <a:ext cx="3823335" cy="406400"/>
          </a:xfrm>
        </p:spPr>
        <p:txBody>
          <a:bodyPr/>
          <a:lstStyle>
            <a:lvl1pPr marL="0" algn="r" defTabSz="762072" rtl="0" eaLnBrk="1" latinLnBrk="0" hangingPunct="1">
              <a:defRPr lang="en-US" sz="834"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8663940" y="6705600"/>
            <a:ext cx="1021080" cy="40640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64375" y="670560"/>
            <a:ext cx="2620645" cy="1828800"/>
          </a:xfrm>
        </p:spPr>
        <p:txBody>
          <a:bodyPr anchor="b">
            <a:noAutofit/>
          </a:bodyPr>
          <a:lstStyle>
            <a:lvl1pPr algn="l">
              <a:lnSpc>
                <a:spcPct val="100000"/>
              </a:lnSpc>
              <a:defRPr sz="2667"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7064375" y="2651760"/>
            <a:ext cx="2620645" cy="3901440"/>
          </a:xfrm>
        </p:spPr>
        <p:txBody>
          <a:bodyPr>
            <a:normAutofit/>
          </a:bodyPr>
          <a:lstStyle>
            <a:lvl1pPr marL="0" indent="0" algn="l">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Tree>
    <p:extLst>
      <p:ext uri="{BB962C8B-B14F-4D97-AF65-F5344CB8AC3E}">
        <p14:creationId xmlns:p14="http://schemas.microsoft.com/office/powerpoint/2010/main" val="366183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Rectangle 6"/>
          <p:cNvSpPr/>
          <p:nvPr/>
        </p:nvSpPr>
        <p:spPr>
          <a:xfrm>
            <a:off x="195581" y="264160"/>
            <a:ext cx="9768840" cy="709168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09881" y="416560"/>
            <a:ext cx="9540240" cy="6786880"/>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889000" y="713993"/>
            <a:ext cx="8382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9000" y="2336800"/>
            <a:ext cx="8382000" cy="4277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47329" y="6705600"/>
            <a:ext cx="2410871"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F6FA2B21-3FCD-4721-B95C-427943F61125}" type="datetime1">
              <a:rPr lang="en-US" smtClean="0"/>
              <a:t>2/19/2024</a:t>
            </a:fld>
            <a:endParaRPr lang="en-US"/>
          </a:p>
        </p:txBody>
      </p:sp>
      <p:sp>
        <p:nvSpPr>
          <p:cNvPr id="5" name="Footer Placeholder 4"/>
          <p:cNvSpPr>
            <a:spLocks noGrp="1"/>
          </p:cNvSpPr>
          <p:nvPr>
            <p:ph type="ftr" sz="quarter" idx="3"/>
          </p:nvPr>
        </p:nvSpPr>
        <p:spPr>
          <a:xfrm>
            <a:off x="889001" y="6705600"/>
            <a:ext cx="4847166" cy="406400"/>
          </a:xfrm>
          <a:prstGeom prst="rect">
            <a:avLst/>
          </a:prstGeom>
        </p:spPr>
        <p:txBody>
          <a:bodyPr vert="horz" lIns="91440" tIns="45720" rIns="91440" bIns="45720" rtlCol="0" anchor="b"/>
          <a:lstStyle>
            <a:lvl1pPr algn="l">
              <a:defRPr sz="834">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8572500" y="6705600"/>
            <a:ext cx="698500"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911874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762072" rtl="0" eaLnBrk="1" latinLnBrk="0" hangingPunct="1">
        <a:lnSpc>
          <a:spcPct val="90000"/>
        </a:lnSpc>
        <a:spcBef>
          <a:spcPct val="0"/>
        </a:spcBef>
        <a:buNone/>
        <a:defRPr lang="en-US" sz="3500" i="0" kern="1200" cap="none" spc="0" baseline="0" dirty="0">
          <a:solidFill>
            <a:schemeClr val="tx1">
              <a:lumMod val="85000"/>
              <a:lumOff val="15000"/>
            </a:schemeClr>
          </a:solidFill>
          <a:effectLst/>
          <a:latin typeface="+mj-lt"/>
          <a:ea typeface="+mn-ea"/>
          <a:cs typeface="+mn-cs"/>
        </a:defRPr>
      </a:lvl1pPr>
    </p:titleStyle>
    <p:bodyStyle>
      <a:lvl1pPr marL="152414" indent="-152414" algn="l" defTabSz="762072" rtl="0" eaLnBrk="1" latinLnBrk="0" hangingPunct="1">
        <a:lnSpc>
          <a:spcPct val="110000"/>
        </a:lnSpc>
        <a:spcBef>
          <a:spcPts val="750"/>
        </a:spcBef>
        <a:spcAft>
          <a:spcPts val="0"/>
        </a:spcAft>
        <a:buClr>
          <a:schemeClr val="tx1">
            <a:lumMod val="85000"/>
            <a:lumOff val="15000"/>
          </a:schemeClr>
        </a:buClr>
        <a:buFont typeface="Garamond" pitchFamily="18" charset="0"/>
        <a:buChar char="◦"/>
        <a:defRPr sz="1250" kern="1200">
          <a:solidFill>
            <a:schemeClr val="tx1"/>
          </a:solidFill>
          <a:latin typeface="+mn-lt"/>
          <a:ea typeface="+mn-ea"/>
          <a:cs typeface="+mn-cs"/>
        </a:defRPr>
      </a:lvl1pPr>
      <a:lvl2pPr marL="381036"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84" kern="1200">
          <a:solidFill>
            <a:schemeClr val="tx1"/>
          </a:solidFill>
          <a:latin typeface="+mn-lt"/>
          <a:ea typeface="+mn-ea"/>
          <a:cs typeface="+mn-cs"/>
        </a:defRPr>
      </a:lvl2pPr>
      <a:lvl3pPr marL="609658"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3pPr>
      <a:lvl4pPr marL="838280"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4pPr>
      <a:lvl5pPr marL="1066902"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5pPr>
      <a:lvl6pPr marL="1333460"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6pPr>
      <a:lvl7pPr marL="1583484"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7pPr>
      <a:lvl8pPr marL="1833508"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8pPr>
      <a:lvl9pPr marL="2083532"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9pPr>
    </p:bodyStyle>
    <p:otherStyle>
      <a:defPPr>
        <a:defRPr lang="en-US"/>
      </a:defPPr>
      <a:lvl1pPr marL="0" algn="l" defTabSz="762072" rtl="0" eaLnBrk="1" latinLnBrk="0" hangingPunct="1">
        <a:defRPr sz="1500" kern="1200">
          <a:solidFill>
            <a:schemeClr val="tx1"/>
          </a:solidFill>
          <a:latin typeface="+mn-lt"/>
          <a:ea typeface="+mn-ea"/>
          <a:cs typeface="+mn-cs"/>
        </a:defRPr>
      </a:lvl1pPr>
      <a:lvl2pPr marL="381036" algn="l" defTabSz="762072" rtl="0" eaLnBrk="1" latinLnBrk="0" hangingPunct="1">
        <a:defRPr sz="1500" kern="1200">
          <a:solidFill>
            <a:schemeClr val="tx1"/>
          </a:solidFill>
          <a:latin typeface="+mn-lt"/>
          <a:ea typeface="+mn-ea"/>
          <a:cs typeface="+mn-cs"/>
        </a:defRPr>
      </a:lvl2pPr>
      <a:lvl3pPr marL="762072" algn="l" defTabSz="762072" rtl="0" eaLnBrk="1" latinLnBrk="0" hangingPunct="1">
        <a:defRPr sz="1500" kern="1200">
          <a:solidFill>
            <a:schemeClr val="tx1"/>
          </a:solidFill>
          <a:latin typeface="+mn-lt"/>
          <a:ea typeface="+mn-ea"/>
          <a:cs typeface="+mn-cs"/>
        </a:defRPr>
      </a:lvl3pPr>
      <a:lvl4pPr marL="1143109" algn="l" defTabSz="762072" rtl="0" eaLnBrk="1" latinLnBrk="0" hangingPunct="1">
        <a:defRPr sz="1500" kern="1200">
          <a:solidFill>
            <a:schemeClr val="tx1"/>
          </a:solidFill>
          <a:latin typeface="+mn-lt"/>
          <a:ea typeface="+mn-ea"/>
          <a:cs typeface="+mn-cs"/>
        </a:defRPr>
      </a:lvl4pPr>
      <a:lvl5pPr marL="1524145" algn="l" defTabSz="762072" rtl="0" eaLnBrk="1" latinLnBrk="0" hangingPunct="1">
        <a:defRPr sz="1500" kern="1200">
          <a:solidFill>
            <a:schemeClr val="tx1"/>
          </a:solidFill>
          <a:latin typeface="+mn-lt"/>
          <a:ea typeface="+mn-ea"/>
          <a:cs typeface="+mn-cs"/>
        </a:defRPr>
      </a:lvl5pPr>
      <a:lvl6pPr marL="1905181" algn="l" defTabSz="762072" rtl="0" eaLnBrk="1" latinLnBrk="0" hangingPunct="1">
        <a:defRPr sz="1500" kern="1200">
          <a:solidFill>
            <a:schemeClr val="tx1"/>
          </a:solidFill>
          <a:latin typeface="+mn-lt"/>
          <a:ea typeface="+mn-ea"/>
          <a:cs typeface="+mn-cs"/>
        </a:defRPr>
      </a:lvl6pPr>
      <a:lvl7pPr marL="2286217" algn="l" defTabSz="762072" rtl="0" eaLnBrk="1" latinLnBrk="0" hangingPunct="1">
        <a:defRPr sz="1500" kern="1200">
          <a:solidFill>
            <a:schemeClr val="tx1"/>
          </a:solidFill>
          <a:latin typeface="+mn-lt"/>
          <a:ea typeface="+mn-ea"/>
          <a:cs typeface="+mn-cs"/>
        </a:defRPr>
      </a:lvl7pPr>
      <a:lvl8pPr marL="2667254" algn="l" defTabSz="762072" rtl="0" eaLnBrk="1" latinLnBrk="0" hangingPunct="1">
        <a:defRPr sz="1500" kern="1200">
          <a:solidFill>
            <a:schemeClr val="tx1"/>
          </a:solidFill>
          <a:latin typeface="+mn-lt"/>
          <a:ea typeface="+mn-ea"/>
          <a:cs typeface="+mn-cs"/>
        </a:defRPr>
      </a:lvl8pPr>
      <a:lvl9pPr marL="3048290" algn="l" defTabSz="76207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08000" y="0"/>
            <a:ext cx="9144000" cy="20510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p>
            <a:pPr lvl="0">
              <a:defRPr sz="1800">
                <a:solidFill>
                  <a:srgbClr val="000000"/>
                </a:solidFill>
                <a:uFillTx/>
              </a:defRPr>
            </a:pPr>
            <a:r>
              <a:rPr sz="5200">
                <a:solidFill>
                  <a:srgbClr val="00748E"/>
                </a:solidFill>
                <a:uFill>
                  <a:solidFill>
                    <a:srgbClr val="00748E"/>
                  </a:solidFill>
                </a:uFill>
              </a:rPr>
              <a:t>Title Text</a:t>
            </a:r>
          </a:p>
        </p:txBody>
      </p:sp>
      <p:sp>
        <p:nvSpPr>
          <p:cNvPr id="3" name="Shape 3"/>
          <p:cNvSpPr>
            <a:spLocks noGrp="1"/>
          </p:cNvSpPr>
          <p:nvPr>
            <p:ph type="body" idx="1"/>
          </p:nvPr>
        </p:nvSpPr>
        <p:spPr>
          <a:xfrm>
            <a:off x="508000" y="2147887"/>
            <a:ext cx="9144000" cy="54721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2pPr marL="273050" indent="-246062">
              <a:buClr>
                <a:srgbClr val="0485D1"/>
              </a:buClr>
              <a:defRPr sz="2400"/>
            </a:lvl2pPr>
            <a:lvl3pPr marL="496887" indent="-246062">
              <a:spcBef>
                <a:spcPts val="500"/>
              </a:spcBef>
              <a:buClr>
                <a:srgbClr val="00ADE1"/>
              </a:buClr>
              <a:defRPr sz="1800"/>
            </a:lvl3pPr>
            <a:lvl4pPr marL="769937" indent="-209550">
              <a:spcBef>
                <a:spcPts val="500"/>
              </a:spcBef>
              <a:defRPr sz="1800"/>
            </a:lvl4pPr>
            <a:lvl5pPr marL="1044575" indent="-209550">
              <a:spcBef>
                <a:spcPts val="500"/>
              </a:spcBef>
              <a:buClr>
                <a:srgbClr val="00D5AB"/>
              </a:buClr>
              <a:defRPr sz="1800"/>
            </a:lvl5pPr>
          </a:lstStyle>
          <a:p>
            <a:pPr lvl="0">
              <a:defRPr sz="1800">
                <a:uFillTx/>
              </a:defRPr>
            </a:pPr>
            <a:r>
              <a:rPr sz="2600">
                <a:uFill>
                  <a:solidFill/>
                </a:uFill>
              </a:rPr>
              <a:t>Body Level One</a:t>
            </a:r>
          </a:p>
          <a:p>
            <a:pPr lvl="1">
              <a:defRPr sz="1800">
                <a:uFillTx/>
              </a:defRPr>
            </a:pPr>
            <a:r>
              <a:rPr sz="2400">
                <a:uFill>
                  <a:solidFill/>
                </a:uFill>
              </a:rPr>
              <a:t>Body Level Two</a:t>
            </a:r>
          </a:p>
          <a:p>
            <a:pPr lvl="2">
              <a:defRPr>
                <a:uFillTx/>
              </a:defRPr>
            </a:pPr>
            <a:r>
              <a:rPr>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4" name="Shape 4"/>
          <p:cNvSpPr>
            <a:spLocks noGrp="1"/>
          </p:cNvSpPr>
          <p:nvPr>
            <p:ph type="sldNum" sz="quarter" idx="2"/>
          </p:nvPr>
        </p:nvSpPr>
        <p:spPr>
          <a:xfrm>
            <a:off x="9093720" y="7213600"/>
            <a:ext cx="252960" cy="254000"/>
          </a:xfrm>
          <a:prstGeom prst="rect">
            <a:avLst/>
          </a:prstGeom>
          <a:ln w="12700">
            <a:miter lim="400000"/>
          </a:ln>
        </p:spPr>
        <p:txBody>
          <a:bodyPr wrap="none" lIns="0" tIns="0" rIns="0" bIns="0" anchor="b">
            <a:spAutoFit/>
          </a:bodyPr>
          <a:lstStyle>
            <a:lvl1pPr marL="0" marR="0" algn="ctr" defTabSz="584200">
              <a:defRPr sz="1000">
                <a:solidFill>
                  <a:srgbClr val="006F88"/>
                </a:solidFill>
                <a:uFill>
                  <a:solidFill>
                    <a:srgbClr val="006F88"/>
                  </a:solidFill>
                </a:uFill>
              </a:defRPr>
            </a:lvl1pPr>
          </a:lstStyle>
          <a:p>
            <a:pPr lvl="0"/>
            <a:fld id="{86CB4B4D-7CA3-9044-876B-883B54F8677D}" type="slidenum">
              <a:t>‹#›</a:t>
            </a:fld>
            <a:endParaRPr/>
          </a:p>
        </p:txBody>
      </p:sp>
    </p:spTree>
    <p:extLst>
      <p:ext uri="{BB962C8B-B14F-4D97-AF65-F5344CB8AC3E}">
        <p14:creationId xmlns:p14="http://schemas.microsoft.com/office/powerpoint/2010/main" val="336660837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ransition spd="med"/>
  <p:txStyles>
    <p:titleStyle>
      <a:lvl1pPr>
        <a:defRPr sz="5200">
          <a:solidFill>
            <a:srgbClr val="00748E"/>
          </a:solidFill>
          <a:uFill>
            <a:solidFill>
              <a:srgbClr val="00748E"/>
            </a:solidFill>
          </a:uFill>
          <a:latin typeface="+mn-lt"/>
          <a:ea typeface="+mn-ea"/>
          <a:cs typeface="+mn-cs"/>
          <a:sym typeface="Lucida Grande"/>
        </a:defRPr>
      </a:lvl1pPr>
      <a:lvl2pPr indent="228600">
        <a:defRPr sz="5200">
          <a:solidFill>
            <a:srgbClr val="00748E"/>
          </a:solidFill>
          <a:uFill>
            <a:solidFill>
              <a:srgbClr val="00748E"/>
            </a:solidFill>
          </a:uFill>
          <a:latin typeface="+mn-lt"/>
          <a:ea typeface="+mn-ea"/>
          <a:cs typeface="+mn-cs"/>
          <a:sym typeface="Lucida Grande"/>
        </a:defRPr>
      </a:lvl2pPr>
      <a:lvl3pPr indent="457200">
        <a:defRPr sz="5200">
          <a:solidFill>
            <a:srgbClr val="00748E"/>
          </a:solidFill>
          <a:uFill>
            <a:solidFill>
              <a:srgbClr val="00748E"/>
            </a:solidFill>
          </a:uFill>
          <a:latin typeface="+mn-lt"/>
          <a:ea typeface="+mn-ea"/>
          <a:cs typeface="+mn-cs"/>
          <a:sym typeface="Lucida Grande"/>
        </a:defRPr>
      </a:lvl3pPr>
      <a:lvl4pPr indent="685800">
        <a:defRPr sz="5200">
          <a:solidFill>
            <a:srgbClr val="00748E"/>
          </a:solidFill>
          <a:uFill>
            <a:solidFill>
              <a:srgbClr val="00748E"/>
            </a:solidFill>
          </a:uFill>
          <a:latin typeface="+mn-lt"/>
          <a:ea typeface="+mn-ea"/>
          <a:cs typeface="+mn-cs"/>
          <a:sym typeface="Lucida Grande"/>
        </a:defRPr>
      </a:lvl4pPr>
      <a:lvl5pPr indent="914400">
        <a:defRPr sz="5200">
          <a:solidFill>
            <a:srgbClr val="00748E"/>
          </a:solidFill>
          <a:uFill>
            <a:solidFill>
              <a:srgbClr val="00748E"/>
            </a:solidFill>
          </a:uFill>
          <a:latin typeface="+mn-lt"/>
          <a:ea typeface="+mn-ea"/>
          <a:cs typeface="+mn-cs"/>
          <a:sym typeface="Lucida Grande"/>
        </a:defRPr>
      </a:lvl5pPr>
      <a:lvl6pPr indent="1143000">
        <a:defRPr sz="5200">
          <a:solidFill>
            <a:srgbClr val="00748E"/>
          </a:solidFill>
          <a:uFill>
            <a:solidFill>
              <a:srgbClr val="00748E"/>
            </a:solidFill>
          </a:uFill>
          <a:latin typeface="+mn-lt"/>
          <a:ea typeface="+mn-ea"/>
          <a:cs typeface="+mn-cs"/>
          <a:sym typeface="Lucida Grande"/>
        </a:defRPr>
      </a:lvl6pPr>
      <a:lvl7pPr indent="1371600">
        <a:defRPr sz="5200">
          <a:solidFill>
            <a:srgbClr val="00748E"/>
          </a:solidFill>
          <a:uFill>
            <a:solidFill>
              <a:srgbClr val="00748E"/>
            </a:solidFill>
          </a:uFill>
          <a:latin typeface="+mn-lt"/>
          <a:ea typeface="+mn-ea"/>
          <a:cs typeface="+mn-cs"/>
          <a:sym typeface="Lucida Grande"/>
        </a:defRPr>
      </a:lvl7pPr>
      <a:lvl8pPr indent="1600200">
        <a:defRPr sz="5200">
          <a:solidFill>
            <a:srgbClr val="00748E"/>
          </a:solidFill>
          <a:uFill>
            <a:solidFill>
              <a:srgbClr val="00748E"/>
            </a:solidFill>
          </a:uFill>
          <a:latin typeface="+mn-lt"/>
          <a:ea typeface="+mn-ea"/>
          <a:cs typeface="+mn-cs"/>
          <a:sym typeface="Lucida Grande"/>
        </a:defRPr>
      </a:lvl8pPr>
      <a:lvl9pPr indent="1828800">
        <a:defRPr sz="5200">
          <a:solidFill>
            <a:srgbClr val="00748E"/>
          </a:solidFill>
          <a:uFill>
            <a:solidFill>
              <a:srgbClr val="00748E"/>
            </a:solidFill>
          </a:uFill>
          <a:latin typeface="+mn-lt"/>
          <a:ea typeface="+mn-ea"/>
          <a:cs typeface="+mn-cs"/>
          <a:sym typeface="Lucida Grande"/>
        </a:defRPr>
      </a:lvl9pPr>
    </p:titleStyle>
    <p:bodyStyle>
      <a:lvl1pPr marL="312737" marR="45155" indent="-273050" algn="r">
        <a:spcBef>
          <a:spcPts val="700"/>
        </a:spcBef>
        <a:buClr>
          <a:srgbClr val="00D7E1"/>
        </a:buClr>
        <a:buSzPct val="93000"/>
        <a:buFont typeface="Wingdings 2"/>
        <a:buChar char=""/>
        <a:defRPr sz="2600">
          <a:uFill>
            <a:solidFill/>
          </a:uFill>
          <a:latin typeface="+mn-lt"/>
          <a:ea typeface="+mn-ea"/>
          <a:cs typeface="+mn-cs"/>
          <a:sym typeface="Lucida Grande"/>
        </a:defRPr>
      </a:lvl1pPr>
      <a:lvl2pPr marL="293555" marR="45155" indent="-266567" algn="r">
        <a:spcBef>
          <a:spcPts val="700"/>
        </a:spcBef>
        <a:buClr>
          <a:srgbClr val="00D7E1"/>
        </a:buClr>
        <a:buSzPct val="85000"/>
        <a:buFont typeface="Wingdings 2"/>
        <a:buChar char=""/>
        <a:defRPr sz="2600">
          <a:uFill>
            <a:solidFill/>
          </a:uFill>
          <a:latin typeface="+mn-lt"/>
          <a:ea typeface="+mn-ea"/>
          <a:cs typeface="+mn-cs"/>
          <a:sym typeface="Lucida Grande"/>
        </a:defRPr>
      </a:lvl2pPr>
      <a:lvl3pPr marL="606248" marR="45155" indent="-355423" algn="r">
        <a:spcBef>
          <a:spcPts val="700"/>
        </a:spcBef>
        <a:buClr>
          <a:srgbClr val="00D7E1"/>
        </a:buClr>
        <a:buSzPct val="68000"/>
        <a:buFont typeface="Wingdings 2"/>
        <a:buChar char=""/>
        <a:defRPr sz="2600">
          <a:uFill>
            <a:solidFill/>
          </a:uFill>
          <a:latin typeface="+mn-lt"/>
          <a:ea typeface="+mn-ea"/>
          <a:cs typeface="+mn-cs"/>
          <a:sym typeface="Lucida Grande"/>
        </a:defRPr>
      </a:lvl3pPr>
      <a:lvl4pPr marL="863070"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4pPr>
      <a:lvl5pPr marL="1137708"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5pPr>
      <a:lvl6pPr marL="1137708"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6pPr>
      <a:lvl7pPr marL="1137708"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7pPr>
      <a:lvl8pPr marL="1137708"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8pPr>
      <a:lvl9pPr marL="1137708"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9pPr>
    </p:bodyStyle>
    <p:otherStyle>
      <a:lvl1pPr algn="ctr" defTabSz="584200">
        <a:defRPr sz="1000">
          <a:solidFill>
            <a:schemeClr val="tx1"/>
          </a:solidFill>
          <a:uFill>
            <a:solidFill>
              <a:srgbClr val="006F88"/>
            </a:solidFill>
          </a:uFill>
          <a:latin typeface="+mn-lt"/>
          <a:ea typeface="+mn-ea"/>
          <a:cs typeface="+mn-cs"/>
          <a:sym typeface="Tahoma"/>
        </a:defRPr>
      </a:lvl1pPr>
      <a:lvl2pPr indent="228600" algn="ctr" defTabSz="584200">
        <a:defRPr sz="1000">
          <a:solidFill>
            <a:schemeClr val="tx1"/>
          </a:solidFill>
          <a:uFill>
            <a:solidFill>
              <a:srgbClr val="006F88"/>
            </a:solidFill>
          </a:uFill>
          <a:latin typeface="+mn-lt"/>
          <a:ea typeface="+mn-ea"/>
          <a:cs typeface="+mn-cs"/>
          <a:sym typeface="Tahoma"/>
        </a:defRPr>
      </a:lvl2pPr>
      <a:lvl3pPr indent="457200" algn="ctr" defTabSz="584200">
        <a:defRPr sz="1000">
          <a:solidFill>
            <a:schemeClr val="tx1"/>
          </a:solidFill>
          <a:uFill>
            <a:solidFill>
              <a:srgbClr val="006F88"/>
            </a:solidFill>
          </a:uFill>
          <a:latin typeface="+mn-lt"/>
          <a:ea typeface="+mn-ea"/>
          <a:cs typeface="+mn-cs"/>
          <a:sym typeface="Tahoma"/>
        </a:defRPr>
      </a:lvl3pPr>
      <a:lvl4pPr indent="685800" algn="ctr" defTabSz="584200">
        <a:defRPr sz="1000">
          <a:solidFill>
            <a:schemeClr val="tx1"/>
          </a:solidFill>
          <a:uFill>
            <a:solidFill>
              <a:srgbClr val="006F88"/>
            </a:solidFill>
          </a:uFill>
          <a:latin typeface="+mn-lt"/>
          <a:ea typeface="+mn-ea"/>
          <a:cs typeface="+mn-cs"/>
          <a:sym typeface="Tahoma"/>
        </a:defRPr>
      </a:lvl4pPr>
      <a:lvl5pPr indent="914400" algn="ctr" defTabSz="584200">
        <a:defRPr sz="1000">
          <a:solidFill>
            <a:schemeClr val="tx1"/>
          </a:solidFill>
          <a:uFill>
            <a:solidFill>
              <a:srgbClr val="006F88"/>
            </a:solidFill>
          </a:uFill>
          <a:latin typeface="+mn-lt"/>
          <a:ea typeface="+mn-ea"/>
          <a:cs typeface="+mn-cs"/>
          <a:sym typeface="Tahoma"/>
        </a:defRPr>
      </a:lvl5pPr>
      <a:lvl6pPr indent="1143000" algn="ctr" defTabSz="584200">
        <a:defRPr sz="1000">
          <a:solidFill>
            <a:schemeClr val="tx1"/>
          </a:solidFill>
          <a:uFill>
            <a:solidFill>
              <a:srgbClr val="006F88"/>
            </a:solidFill>
          </a:uFill>
          <a:latin typeface="+mn-lt"/>
          <a:ea typeface="+mn-ea"/>
          <a:cs typeface="+mn-cs"/>
          <a:sym typeface="Tahoma"/>
        </a:defRPr>
      </a:lvl6pPr>
      <a:lvl7pPr indent="1371600" algn="ctr" defTabSz="584200">
        <a:defRPr sz="1000">
          <a:solidFill>
            <a:schemeClr val="tx1"/>
          </a:solidFill>
          <a:uFill>
            <a:solidFill>
              <a:srgbClr val="006F88"/>
            </a:solidFill>
          </a:uFill>
          <a:latin typeface="+mn-lt"/>
          <a:ea typeface="+mn-ea"/>
          <a:cs typeface="+mn-cs"/>
          <a:sym typeface="Tahoma"/>
        </a:defRPr>
      </a:lvl7pPr>
      <a:lvl8pPr indent="1600200" algn="ctr" defTabSz="584200">
        <a:defRPr sz="1000">
          <a:solidFill>
            <a:schemeClr val="tx1"/>
          </a:solidFill>
          <a:uFill>
            <a:solidFill>
              <a:srgbClr val="006F88"/>
            </a:solidFill>
          </a:uFill>
          <a:latin typeface="+mn-lt"/>
          <a:ea typeface="+mn-ea"/>
          <a:cs typeface="+mn-cs"/>
          <a:sym typeface="Tahoma"/>
        </a:defRPr>
      </a:lvl8pPr>
      <a:lvl9pPr indent="1828800" algn="ctr" defTabSz="584200">
        <a:defRPr sz="1000">
          <a:solidFill>
            <a:schemeClr val="tx1"/>
          </a:solidFill>
          <a:uFill>
            <a:solidFill>
              <a:srgbClr val="006F88"/>
            </a:solidFill>
          </a:uFill>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 y="952500"/>
            <a:ext cx="10160001" cy="5715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2072"/>
            <a:endParaRPr lang="en-US" sz="150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658" y="1333501"/>
            <a:ext cx="9401341" cy="495300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762072"/>
            <a:endParaRPr lang="en-US" sz="150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49" y="1470661"/>
            <a:ext cx="9128760" cy="4678680"/>
          </a:xfrm>
          <a:prstGeom prst="rect">
            <a:avLst/>
          </a:prstGeom>
          <a:ln w="6350" cap="sq" cmpd="sng" algn="ctr">
            <a:solidFill>
              <a:schemeClr val="tx1"/>
            </a:solidFill>
            <a:prstDash val="solid"/>
            <a:miter lim="800000"/>
          </a:ln>
          <a:effectLst/>
        </p:spPr>
        <p:txBody>
          <a:bodyPr/>
          <a:lstStyle/>
          <a:p>
            <a:pPr defTabSz="762072"/>
            <a:endParaRPr lang="en-US" sz="150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2614279" y="1548258"/>
            <a:ext cx="6958746" cy="2535588"/>
          </a:xfrm>
        </p:spPr>
        <p:txBody>
          <a:bodyPr>
            <a:normAutofit/>
          </a:bodyPr>
          <a:lstStyle/>
          <a:p>
            <a:pPr>
              <a:lnSpc>
                <a:spcPct val="150000"/>
              </a:lnSpc>
            </a:pPr>
            <a:r>
              <a:rPr lang="en-US" sz="2500" b="1" dirty="0">
                <a:solidFill>
                  <a:schemeClr val="tx1"/>
                </a:solidFill>
              </a:rPr>
              <a:t>Regulation of gene Expression </a:t>
            </a:r>
            <a:br>
              <a:rPr lang="en-US" sz="2500" b="1" dirty="0">
                <a:solidFill>
                  <a:schemeClr val="tx1"/>
                </a:solidFill>
              </a:rPr>
            </a:br>
            <a:r>
              <a:rPr lang="en-US" sz="2500" b="1" dirty="0">
                <a:solidFill>
                  <a:schemeClr val="tx1"/>
                </a:solidFill>
              </a:rPr>
              <a:t>in bacteria</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3595327" y="3850753"/>
            <a:ext cx="5478881" cy="974911"/>
          </a:xfrm>
        </p:spPr>
        <p:txBody>
          <a:bodyPr>
            <a:noAutofit/>
          </a:bodyPr>
          <a:lstStyle/>
          <a:p>
            <a:pPr>
              <a:lnSpc>
                <a:spcPct val="100000"/>
              </a:lnSpc>
              <a:spcAft>
                <a:spcPts val="500"/>
              </a:spcAft>
            </a:pPr>
            <a:r>
              <a:rPr lang="en-US" sz="2188" b="1" dirty="0"/>
              <a:t>Dr. Salah </a:t>
            </a:r>
            <a:r>
              <a:rPr lang="en-US" sz="2188" b="1" dirty="0" err="1"/>
              <a:t>Tofik</a:t>
            </a:r>
            <a:r>
              <a:rPr lang="en-US" sz="2188" b="1" dirty="0"/>
              <a:t> Balaky</a:t>
            </a:r>
          </a:p>
          <a:p>
            <a:pPr>
              <a:lnSpc>
                <a:spcPct val="100000"/>
              </a:lnSpc>
              <a:spcAft>
                <a:spcPts val="500"/>
              </a:spcAft>
            </a:pPr>
            <a:r>
              <a:rPr lang="en-US" sz="2188" b="1" dirty="0"/>
              <a:t>Course: Molecular Biotechnology</a:t>
            </a:r>
          </a:p>
          <a:p>
            <a:pPr>
              <a:lnSpc>
                <a:spcPct val="100000"/>
              </a:lnSpc>
              <a:spcAft>
                <a:spcPts val="500"/>
              </a:spcAft>
            </a:pPr>
            <a:r>
              <a:rPr lang="en-US" sz="2188" b="1" dirty="0"/>
              <a:t> MA Code408 </a:t>
            </a:r>
          </a:p>
          <a:p>
            <a:pPr>
              <a:lnSpc>
                <a:spcPct val="100000"/>
              </a:lnSpc>
              <a:spcAft>
                <a:spcPts val="500"/>
              </a:spcAft>
            </a:pPr>
            <a:r>
              <a:rPr lang="en-US" sz="2188" b="1" dirty="0"/>
              <a:t>Semester 8: </a:t>
            </a:r>
            <a:r>
              <a:rPr lang="en-US" sz="2188" b="1"/>
              <a:t>Week 4</a:t>
            </a:r>
            <a:endParaRPr lang="en-US" sz="2188" b="1" dirty="0"/>
          </a:p>
          <a:p>
            <a:pPr>
              <a:lnSpc>
                <a:spcPct val="100000"/>
              </a:lnSpc>
              <a:spcAft>
                <a:spcPts val="500"/>
              </a:spcAft>
            </a:pPr>
            <a:r>
              <a:rPr lang="en-US" sz="2188" b="1" dirty="0"/>
              <a:t>Date 22/2/2024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2748" y="1324853"/>
            <a:ext cx="1600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762072"/>
            <a:endParaRPr lang="en-US" sz="150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76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862598"/>
            <a:ext cx="140970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562986" y="2033814"/>
            <a:ext cx="1915003" cy="1880185"/>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858986" y="1285980"/>
            <a:ext cx="7779323" cy="799125"/>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Gene regulation by inducers &amp; repressors</a:t>
            </a:r>
          </a:p>
        </p:txBody>
      </p:sp>
      <p:pic>
        <p:nvPicPr>
          <p:cNvPr id="2" name="Picture 6">
            <a:extLst>
              <a:ext uri="{FF2B5EF4-FFF2-40B4-BE49-F238E27FC236}">
                <a16:creationId xmlns:a16="http://schemas.microsoft.com/office/drawing/2014/main" id="{6D147C16-D453-C943-C12D-908B10B18423}"/>
              </a:ext>
            </a:extLst>
          </p:cNvPr>
          <p:cNvPicPr>
            <a:picLocks noChangeArrowheads="1"/>
          </p:cNvPicPr>
          <p:nvPr/>
        </p:nvPicPr>
        <p:blipFill>
          <a:blip r:embed="rId3">
            <a:extLst>
              <a:ext uri="{28A0092B-C50C-407E-A947-70E740481C1C}">
                <a14:useLocalDpi xmlns:a14="http://schemas.microsoft.com/office/drawing/2010/main" val="0"/>
              </a:ext>
            </a:extLst>
          </a:blip>
          <a:srcRect l="2126" t="31653" b="2348"/>
          <a:stretch>
            <a:fillRect/>
          </a:stretch>
        </p:blipFill>
        <p:spPr bwMode="auto">
          <a:xfrm>
            <a:off x="927272" y="2209475"/>
            <a:ext cx="6738043" cy="403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677569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2509" y="2106868"/>
            <a:ext cx="9410700"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Operon &amp; Regulon</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An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operon</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is a group of genes physically linked on the chromosome and under the control of the same promoter. In an operon, the linked genes give rise to a single mRNA that is translated into the different gene products. This type of mRNA is called a polycistronic mRNA. A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regulon</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is a group of genes all needed for the same process but physically located in different parts of the chromosome and containing their own promoter.</a:t>
            </a:r>
          </a:p>
        </p:txBody>
      </p:sp>
    </p:spTree>
    <p:extLst>
      <p:ext uri="{BB962C8B-B14F-4D97-AF65-F5344CB8AC3E}">
        <p14:creationId xmlns:p14="http://schemas.microsoft.com/office/powerpoint/2010/main" val="141835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09159" y="2009884"/>
            <a:ext cx="9234050"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Operon consists of:</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Promoter</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a:t>
            </a:r>
            <a:r>
              <a:rPr lang="en-US" sz="2800" dirty="0">
                <a:solidFill>
                  <a:prstClr val="black"/>
                </a:solidFill>
                <a:latin typeface="Arial" panose="020B0604020202020204" pitchFamily="34" charset="0"/>
                <a:ea typeface="Arial"/>
                <a:cs typeface="Arial" panose="020B0604020202020204" pitchFamily="34" charset="0"/>
                <a:sym typeface="Arial"/>
              </a:rPr>
              <a:t>W</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here RNA polymerase initiates transcription.</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Operator</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a:t>
            </a:r>
            <a:r>
              <a:rPr lang="en-US" sz="2800" dirty="0">
                <a:solidFill>
                  <a:prstClr val="black"/>
                </a:solidFill>
                <a:latin typeface="Arial" panose="020B0604020202020204" pitchFamily="34" charset="0"/>
                <a:ea typeface="Arial"/>
                <a:cs typeface="Arial" panose="020B0604020202020204" pitchFamily="34" charset="0"/>
                <a:sym typeface="Arial"/>
              </a:rPr>
              <a:t>S</a:t>
            </a:r>
            <a:r>
              <a:rPr kumimoji="0" lang="en-US" sz="2800"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erves</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as stop/go signal for transcription.</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Genes</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all the ORFs for all the enzymes in the pathway; each has its own start and stop codon.</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Terminator</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region of DNA where RNA polymerase ends transcription</a:t>
            </a:r>
          </a:p>
        </p:txBody>
      </p:sp>
    </p:spTree>
    <p:extLst>
      <p:ext uri="{BB962C8B-B14F-4D97-AF65-F5344CB8AC3E}">
        <p14:creationId xmlns:p14="http://schemas.microsoft.com/office/powerpoint/2010/main" val="3578458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05695" y="1223635"/>
            <a:ext cx="9092041" cy="2163800"/>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PolycistronicmRNA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Polycistronic mRNAs are translated into more than one protein. In this example, gene A, gene B, and gene C are encoded on one mRNA. </a:t>
            </a:r>
          </a:p>
        </p:txBody>
      </p:sp>
      <p:pic>
        <p:nvPicPr>
          <p:cNvPr id="2" name="Picture 7">
            <a:extLst>
              <a:ext uri="{FF2B5EF4-FFF2-40B4-BE49-F238E27FC236}">
                <a16:creationId xmlns:a16="http://schemas.microsoft.com/office/drawing/2014/main" id="{6E7EF90F-656C-5243-F400-791442A8D0F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686" y="3576323"/>
            <a:ext cx="6616123" cy="259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524936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09159" y="2151897"/>
            <a:ext cx="9071259"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Operon model of gene expression</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Protein synthesis in bacteria is controlled by a system called the operon model. For example, three enzymes are involved in uptake and utilization of the sugar lactose in E. coli. The genes for these enzymes and operator site are close together on the bacterial chromosome. The operator and promoter sites plus the structural genes are the operon.</a:t>
            </a:r>
          </a:p>
        </p:txBody>
      </p:sp>
    </p:spTree>
    <p:extLst>
      <p:ext uri="{BB962C8B-B14F-4D97-AF65-F5344CB8AC3E}">
        <p14:creationId xmlns:p14="http://schemas.microsoft.com/office/powerpoint/2010/main" val="167219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405246" y="2009884"/>
            <a:ext cx="9341427"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lac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Operon </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The metabolism of the sugar, lactose, requires at least two proteins in E. coli. The lactose permease, encoded by the </a:t>
            </a:r>
            <a:r>
              <a:rPr kumimoji="0" lang="en-US" sz="2800"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lacY</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gene, transports lactose into the cell. The enzyme b-galactosidase, encoded by the lacZ gene, catalyzes the cleavage of lactose resulting in the monosaccharides, galactose and glucose in a process called catabolic. </a:t>
            </a:r>
          </a:p>
        </p:txBody>
      </p:sp>
    </p:spTree>
    <p:extLst>
      <p:ext uri="{BB962C8B-B14F-4D97-AF65-F5344CB8AC3E}">
        <p14:creationId xmlns:p14="http://schemas.microsoft.com/office/powerpoint/2010/main" val="863060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EB738991-447D-9EBF-13C0-B8312D9729F0}"/>
              </a:ext>
            </a:extLst>
          </p:cNvPr>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F5B9884-919F-4DAE-8B7F-DBCD6EFB698B}" type="slidenum">
              <a:rPr kumimoji="0" lang="en-US" alt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ea typeface="Tahoma"/>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16</a:t>
            </a:fld>
            <a:endParaRPr kumimoji="0" lang="en-US" alt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ea typeface="Tahoma"/>
              <a:cs typeface="Tahoma" panose="020B0604030504040204" pitchFamily="34" charset="0"/>
              <a:sym typeface="Tahoma" panose="020B0604030504040204" pitchFamily="34" charset="0"/>
            </a:endParaRPr>
          </a:p>
        </p:txBody>
      </p:sp>
      <p:sp>
        <p:nvSpPr>
          <p:cNvPr id="23560" name="Rectangle 6">
            <a:extLst>
              <a:ext uri="{FF2B5EF4-FFF2-40B4-BE49-F238E27FC236}">
                <a16:creationId xmlns:a16="http://schemas.microsoft.com/office/drawing/2014/main" id="{703538B6-750D-203A-F262-7AB73A838FBA}"/>
              </a:ext>
            </a:extLst>
          </p:cNvPr>
          <p:cNvSpPr>
            <a:spLocks/>
          </p:cNvSpPr>
          <p:nvPr/>
        </p:nvSpPr>
        <p:spPr bwMode="auto">
          <a:xfrm>
            <a:off x="733108" y="265793"/>
            <a:ext cx="42799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cs typeface="ヒラギノ角ゴ ProN W3" charset="0"/>
                <a:sym typeface="Lucida Grande" charset="0"/>
              </a:defRPr>
            </a:lvl9pPr>
          </a:lstStyle>
          <a:p>
            <a:pPr marL="40639" marR="40639" lvl="0" indent="0" algn="l" defTabSz="914400" eaLnBrk="1" fontAlgn="auto" latinLnBrk="0" hangingPunct="1">
              <a:lnSpc>
                <a:spcPct val="100000"/>
              </a:lnSpc>
              <a:spcBef>
                <a:spcPct val="0"/>
              </a:spcBef>
              <a:spcAft>
                <a:spcPts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
                  <a:solidFill/>
                </a:uFill>
                <a:latin typeface="Arial" panose="020B0604020202020204" pitchFamily="34" charset="0"/>
                <a:ea typeface="Tahoma"/>
                <a:cs typeface="Arial" panose="020B0604020202020204" pitchFamily="34" charset="0"/>
                <a:sym typeface="Arial Italic" panose="020B0604020202090204" pitchFamily="34" charset="0"/>
              </a:rPr>
              <a:t>lac</a:t>
            </a:r>
            <a:r>
              <a:rPr kumimoji="0" lang="en-US" altLang="en-US" sz="4000" b="1" i="0" u="none" strike="noStrike" kern="0" cap="none" spc="0" normalizeH="0" baseline="0" noProof="0" dirty="0">
                <a:ln>
                  <a:noFill/>
                </a:ln>
                <a:solidFill>
                  <a:srgbClr val="000000"/>
                </a:solidFill>
                <a:effectLst/>
                <a:uLnTx/>
                <a:uFill>
                  <a:solidFill/>
                </a:uFill>
                <a:latin typeface="Arial" panose="020B0604020202020204" pitchFamily="34" charset="0"/>
                <a:ea typeface="Tahoma"/>
                <a:cs typeface="Arial" panose="020B0604020202020204" pitchFamily="34" charset="0"/>
                <a:sym typeface="Arial" panose="020B0604020202020204" pitchFamily="34" charset="0"/>
              </a:rPr>
              <a:t> Operon</a:t>
            </a:r>
          </a:p>
        </p:txBody>
      </p:sp>
      <p:pic>
        <p:nvPicPr>
          <p:cNvPr id="23561" name="Picture 7">
            <a:extLst>
              <a:ext uri="{FF2B5EF4-FFF2-40B4-BE49-F238E27FC236}">
                <a16:creationId xmlns:a16="http://schemas.microsoft.com/office/drawing/2014/main" id="{BA67A2AC-F285-C932-3B84-F4C8148D694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6" y="1724025"/>
            <a:ext cx="9085126" cy="449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180852DD-BAD9-4838-8EA7-0DCC960BDB77}"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17</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4584" name="Rectangle 6"/>
          <p:cNvSpPr>
            <a:spLocks noGrp="1" noChangeArrowheads="1"/>
          </p:cNvSpPr>
          <p:nvPr>
            <p:ph type="body" idx="1"/>
          </p:nvPr>
        </p:nvSpPr>
        <p:spPr>
          <a:xfrm>
            <a:off x="253046" y="700831"/>
            <a:ext cx="9684129" cy="5295900"/>
          </a:xfrm>
        </p:spPr>
        <p:txBody>
          <a:bodyPr lIns="0" tIns="0" rIns="0" bIns="0"/>
          <a:lstStyle/>
          <a:p>
            <a:pPr marL="50800" indent="0" algn="just">
              <a:lnSpc>
                <a:spcPct val="150000"/>
              </a:lnSpc>
              <a:spcBef>
                <a:spcPct val="0"/>
              </a:spcBef>
              <a:buNone/>
            </a:pPr>
            <a:r>
              <a:rPr lang="en-US" sz="2800" b="1" dirty="0">
                <a:solidFill>
                  <a:schemeClr val="tx1"/>
                </a:solidFill>
                <a:latin typeface="Arial" panose="020B0604020202020204" pitchFamily="34" charset="0"/>
                <a:cs typeface="Arial" panose="020B0604020202020204" pitchFamily="34" charset="0"/>
                <a:sym typeface="Arial" panose="020B0604020202020204" pitchFamily="34" charset="0"/>
              </a:rPr>
              <a:t>Negative Control of the lac Operon</a:t>
            </a:r>
          </a:p>
          <a:p>
            <a:pPr marL="50800" indent="0" algn="just" eaLnBrk="1" hangingPunct="1">
              <a:lnSpc>
                <a:spcPct val="150000"/>
              </a:lnSpc>
              <a:spcBef>
                <a:spcPct val="0"/>
              </a:spcBef>
              <a:buFont typeface="Wingdings 2" panose="05020102010507070707" pitchFamily="18" charset="2"/>
              <a:buNone/>
            </a:pPr>
            <a:r>
              <a:rPr lang="en-US" sz="2800" dirty="0">
                <a:latin typeface="Arial" panose="020B0604020202020204" pitchFamily="34" charset="0"/>
                <a:cs typeface="Arial" panose="020B0604020202020204" pitchFamily="34" charset="0"/>
                <a:sym typeface="Arial" panose="020B0604020202020204" pitchFamily="34" charset="0"/>
              </a:rPr>
              <a:t>This is  to prevent RNA polymerase from binding to the promoter and transcribing the operon. Because its genes are not transcribed, the operon is off, or repressed. The </a:t>
            </a:r>
            <a:r>
              <a:rPr lang="en-US" sz="2800" dirty="0">
                <a:latin typeface="Arial" panose="020B0604020202020204" pitchFamily="34" charset="0"/>
                <a:cs typeface="Arial" panose="020B0604020202020204" pitchFamily="34" charset="0"/>
                <a:sym typeface="Arial Italic" panose="020B0604020202090204" pitchFamily="34" charset="0"/>
              </a:rPr>
              <a:t>lac </a:t>
            </a:r>
            <a:r>
              <a:rPr lang="en-US" sz="2800" dirty="0">
                <a:latin typeface="Arial" panose="020B0604020202020204" pitchFamily="34" charset="0"/>
                <a:cs typeface="Arial" panose="020B0604020202020204" pitchFamily="34" charset="0"/>
                <a:sym typeface="Arial" panose="020B0604020202020204" pitchFamily="34" charset="0"/>
              </a:rPr>
              <a:t>repressor protein by default is bound to the operator sequence, thus blocking part of the promoter and preventing RNA polymerase from binding and initiating transcription of the genes.</a:t>
            </a:r>
          </a:p>
        </p:txBody>
      </p:sp>
    </p:spTree>
    <p:extLst>
      <p:ext uri="{BB962C8B-B14F-4D97-AF65-F5344CB8AC3E}">
        <p14:creationId xmlns:p14="http://schemas.microsoft.com/office/powerpoint/2010/main" val="35471419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B7F2B6F5-949F-4AEF-B28B-46663FAA212C}"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18</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6632" name="Rectangle 6"/>
          <p:cNvSpPr>
            <a:spLocks noGrp="1" noChangeArrowheads="1"/>
          </p:cNvSpPr>
          <p:nvPr>
            <p:ph type="body" idx="1"/>
          </p:nvPr>
        </p:nvSpPr>
        <p:spPr>
          <a:xfrm>
            <a:off x="281303" y="246703"/>
            <a:ext cx="8895352" cy="4032250"/>
          </a:xfrm>
        </p:spPr>
        <p:txBody>
          <a:bodyPr lIns="0" tIns="0" rIns="0" bIns="0"/>
          <a:lstStyle/>
          <a:p>
            <a:pPr marL="50800" indent="0" algn="just">
              <a:lnSpc>
                <a:spcPct val="150000"/>
              </a:lnSpc>
              <a:spcBef>
                <a:spcPct val="0"/>
              </a:spcBef>
              <a:buNone/>
            </a:pPr>
            <a:r>
              <a:rPr lang="en-US" sz="3200" b="1" dirty="0">
                <a:solidFill>
                  <a:schemeClr val="tx1"/>
                </a:solidFill>
                <a:latin typeface="Arial" panose="020B0604020202020204" pitchFamily="34" charset="0"/>
                <a:cs typeface="Arial" panose="020B0604020202020204" pitchFamily="34" charset="0"/>
                <a:sym typeface="Arial" panose="020B0604020202020204" pitchFamily="34" charset="0"/>
              </a:rPr>
              <a:t>When lactose is present</a:t>
            </a:r>
          </a:p>
          <a:p>
            <a:pPr marL="50800" indent="0" algn="just" eaLnBrk="1" hangingPunct="1">
              <a:lnSpc>
                <a:spcPct val="150000"/>
              </a:lnSpc>
              <a:spcBef>
                <a:spcPct val="0"/>
              </a:spcBef>
              <a:buFont typeface="Wingdings 2" panose="05020102010507070707" pitchFamily="18" charset="2"/>
              <a:buNone/>
            </a:pPr>
            <a:r>
              <a:rPr lang="en-US" sz="3000" dirty="0">
                <a:latin typeface="Arial" panose="020B0604020202020204" pitchFamily="34" charset="0"/>
                <a:cs typeface="Arial" panose="020B0604020202020204" pitchFamily="34" charset="0"/>
                <a:sym typeface="Arial" panose="020B0604020202020204" pitchFamily="34" charset="0"/>
              </a:rPr>
              <a:t>When lactose is present inside the cell, it is converted to allolactose and binds to the </a:t>
            </a:r>
            <a:r>
              <a:rPr lang="en-US" sz="3000" dirty="0" err="1">
                <a:latin typeface="Arial" panose="020B0604020202020204" pitchFamily="34" charset="0"/>
                <a:cs typeface="Arial" panose="020B0604020202020204" pitchFamily="34" charset="0"/>
                <a:sym typeface="Arial" panose="020B0604020202020204" pitchFamily="34" charset="0"/>
              </a:rPr>
              <a:t>LacI</a:t>
            </a:r>
            <a:r>
              <a:rPr lang="en-US" sz="3000" dirty="0">
                <a:latin typeface="Arial" panose="020B0604020202020204" pitchFamily="34" charset="0"/>
                <a:cs typeface="Arial" panose="020B0604020202020204" pitchFamily="34" charset="0"/>
                <a:sym typeface="Arial" panose="020B0604020202020204" pitchFamily="34" charset="0"/>
              </a:rPr>
              <a:t>, repressor protein. This will prevent its interaction with the </a:t>
            </a:r>
            <a:r>
              <a:rPr lang="en-US" sz="3000" dirty="0">
                <a:latin typeface="Arial Italic" panose="020B0604020202090204" pitchFamily="34" charset="0"/>
                <a:cs typeface="Arial Italic" panose="020B0604020202090204" pitchFamily="34" charset="0"/>
                <a:sym typeface="Arial Italic" panose="020B0604020202090204" pitchFamily="34" charset="0"/>
              </a:rPr>
              <a:t>lac O</a:t>
            </a:r>
            <a:r>
              <a:rPr lang="en-US" sz="3000" dirty="0">
                <a:latin typeface="Arial" panose="020B0604020202020204" pitchFamily="34" charset="0"/>
                <a:cs typeface="Arial" panose="020B0604020202020204" pitchFamily="34" charset="0"/>
                <a:sym typeface="Arial" panose="020B0604020202020204" pitchFamily="34" charset="0"/>
              </a:rPr>
              <a:t> operator site. The operator then induces the structural genes (</a:t>
            </a:r>
            <a:r>
              <a:rPr lang="en-US" sz="3000" dirty="0">
                <a:latin typeface="Arial Italic" panose="020B0604020202090204" pitchFamily="34" charset="0"/>
                <a:cs typeface="Arial Italic" panose="020B0604020202090204" pitchFamily="34" charset="0"/>
                <a:sym typeface="Arial Italic" panose="020B0604020202090204" pitchFamily="34" charset="0"/>
              </a:rPr>
              <a:t>lacZ</a:t>
            </a:r>
            <a:r>
              <a:rPr lang="en-US" sz="3000" dirty="0">
                <a:latin typeface="Arial" panose="020B0604020202020204" pitchFamily="34" charset="0"/>
                <a:cs typeface="Arial" panose="020B0604020202020204" pitchFamily="34" charset="0"/>
                <a:sym typeface="Arial" panose="020B0604020202020204" pitchFamily="34" charset="0"/>
              </a:rPr>
              <a:t>, </a:t>
            </a:r>
            <a:r>
              <a:rPr lang="en-US" sz="3000" dirty="0" err="1">
                <a:latin typeface="Arial Italic" panose="020B0604020202090204" pitchFamily="34" charset="0"/>
                <a:cs typeface="Arial Italic" panose="020B0604020202090204" pitchFamily="34" charset="0"/>
                <a:sym typeface="Arial Italic" panose="020B0604020202090204" pitchFamily="34" charset="0"/>
              </a:rPr>
              <a:t>lacY</a:t>
            </a:r>
            <a:r>
              <a:rPr lang="en-US" sz="3000" dirty="0">
                <a:latin typeface="Arial" panose="020B0604020202020204" pitchFamily="34" charset="0"/>
                <a:cs typeface="Arial" panose="020B0604020202020204" pitchFamily="34" charset="0"/>
                <a:sym typeface="Arial" panose="020B0604020202020204" pitchFamily="34" charset="0"/>
              </a:rPr>
              <a:t>, and </a:t>
            </a:r>
            <a:r>
              <a:rPr lang="en-US" sz="3000" dirty="0" err="1">
                <a:latin typeface="Arial Italic" panose="020B0604020202090204" pitchFamily="34" charset="0"/>
                <a:cs typeface="Arial Italic" panose="020B0604020202090204" pitchFamily="34" charset="0"/>
                <a:sym typeface="Arial Italic" panose="020B0604020202090204" pitchFamily="34" charset="0"/>
              </a:rPr>
              <a:t>lacA</a:t>
            </a:r>
            <a:r>
              <a:rPr lang="en-US" sz="3000" dirty="0">
                <a:latin typeface="Arial" panose="020B0604020202020204" pitchFamily="34" charset="0"/>
                <a:cs typeface="Arial" panose="020B0604020202020204" pitchFamily="34" charset="0"/>
                <a:sym typeface="Arial" panose="020B0604020202020204" pitchFamily="34" charset="0"/>
              </a:rPr>
              <a:t>) to produce enzymes to utilize lactose. </a:t>
            </a:r>
            <a:endParaRPr lang="en-US" sz="3000" dirty="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467608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CC5674E8-0B15-4112-8230-C75987513226}"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19</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6" name="TextBox 5">
            <a:extLst>
              <a:ext uri="{FF2B5EF4-FFF2-40B4-BE49-F238E27FC236}">
                <a16:creationId xmlns:a16="http://schemas.microsoft.com/office/drawing/2014/main" id="{51943726-A6AD-95CC-9D72-7CAE5F13C642}"/>
              </a:ext>
            </a:extLst>
          </p:cNvPr>
          <p:cNvSpPr txBox="1"/>
          <p:nvPr/>
        </p:nvSpPr>
        <p:spPr>
          <a:xfrm>
            <a:off x="529045" y="346459"/>
            <a:ext cx="8484325" cy="1077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40639" marR="40639"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
                  <a:solidFill/>
                </a:uFill>
                <a:latin typeface="Arial" panose="020B0604020202020204" pitchFamily="34" charset="0"/>
                <a:ea typeface="Tahoma"/>
                <a:cs typeface="Arial" panose="020B0604020202020204" pitchFamily="34" charset="0"/>
                <a:sym typeface="Tahoma"/>
              </a:rPr>
              <a:t>Regulation of the lac operon In the absence and presence of lactose</a:t>
            </a:r>
          </a:p>
        </p:txBody>
      </p:sp>
      <p:pic>
        <p:nvPicPr>
          <p:cNvPr id="7" name="Picture 6">
            <a:extLst>
              <a:ext uri="{FF2B5EF4-FFF2-40B4-BE49-F238E27FC236}">
                <a16:creationId xmlns:a16="http://schemas.microsoft.com/office/drawing/2014/main" id="{731F2282-E636-78BE-9480-B63DCD785E06}"/>
              </a:ext>
            </a:extLst>
          </p:cNvPr>
          <p:cNvPicPr>
            <a:picLocks noChangeAspect="1"/>
          </p:cNvPicPr>
          <p:nvPr/>
        </p:nvPicPr>
        <p:blipFill>
          <a:blip r:embed="rId2"/>
          <a:stretch>
            <a:fillRect/>
          </a:stretch>
        </p:blipFill>
        <p:spPr>
          <a:xfrm>
            <a:off x="836024" y="1601327"/>
            <a:ext cx="8647609" cy="5580410"/>
          </a:xfrm>
          <a:prstGeom prst="rect">
            <a:avLst/>
          </a:prstGeom>
        </p:spPr>
      </p:pic>
    </p:spTree>
    <p:extLst>
      <p:ext uri="{BB962C8B-B14F-4D97-AF65-F5344CB8AC3E}">
        <p14:creationId xmlns:p14="http://schemas.microsoft.com/office/powerpoint/2010/main" val="22749729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2072"/>
            <a:endParaRPr lang="en-US" sz="150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defTabSz="762072"/>
            <a:endParaRPr lang="en-US" sz="1500">
              <a:solidFill>
                <a:prstClr val="black"/>
              </a:solidFill>
              <a:latin typeface="Franklin Gothic Book" panose="02020404030301010803"/>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09159" y="2141508"/>
            <a:ext cx="8894614"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indent="0" defTabSz="812903">
              <a:lnSpc>
                <a:spcPct val="150000"/>
              </a:lnSpc>
              <a:spcBef>
                <a:spcPts val="0"/>
              </a:spcBef>
              <a:buClr>
                <a:srgbClr val="0485D1"/>
              </a:buClr>
              <a:buSzPts val="3255"/>
              <a:buNone/>
            </a:pPr>
            <a:r>
              <a:rPr lang="en-US" sz="2800" b="1" dirty="0">
                <a:latin typeface="Arial" panose="020B0604020202020204" pitchFamily="34" charset="0"/>
                <a:ea typeface="Arial"/>
                <a:cs typeface="Arial" panose="020B0604020202020204" pitchFamily="34" charset="0"/>
                <a:sym typeface="Arial"/>
              </a:rPr>
              <a:t>Protein Folding </a:t>
            </a:r>
          </a:p>
          <a:p>
            <a:pPr marL="25842" indent="0" defTabSz="812903">
              <a:lnSpc>
                <a:spcPct val="150000"/>
              </a:lnSpc>
              <a:spcBef>
                <a:spcPts val="0"/>
              </a:spcBef>
              <a:buClr>
                <a:srgbClr val="0485D1"/>
              </a:buClr>
              <a:buSzPts val="3255"/>
              <a:buNone/>
            </a:pPr>
            <a:r>
              <a:rPr lang="en-US" sz="2800" dirty="0">
                <a:latin typeface="Arial" panose="020B0604020202020204" pitchFamily="34" charset="0"/>
                <a:ea typeface="Arial"/>
                <a:cs typeface="Arial" panose="020B0604020202020204" pitchFamily="34" charset="0"/>
                <a:sym typeface="Arial"/>
              </a:rPr>
              <a:t>Translating the information in an mRNA into a polypeptide chain is only the first step in making an active protein. To be an active protein, the polypeptide must fold into its final conformation. This is the most stable state of the protein and is determined by the primary structure of its polypeptides.</a:t>
            </a:r>
          </a:p>
          <a:p>
            <a:pPr marL="25842" indent="0" defTabSz="812903">
              <a:lnSpc>
                <a:spcPct val="150000"/>
              </a:lnSpc>
              <a:spcBef>
                <a:spcPts val="0"/>
              </a:spcBef>
              <a:buClr>
                <a:srgbClr val="0485D1"/>
              </a:buClr>
              <a:buSzPts val="3255"/>
              <a:buNone/>
            </a:pPr>
            <a:endParaRPr lang="en-US" sz="2800" dirty="0">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824308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CA58E034-5713-4FA7-BC46-EF618664353B}"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20</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6153" name="Rectangle 7"/>
          <p:cNvSpPr>
            <a:spLocks noGrp="1" noChangeArrowheads="1"/>
          </p:cNvSpPr>
          <p:nvPr>
            <p:ph type="body" idx="1"/>
          </p:nvPr>
        </p:nvSpPr>
        <p:spPr>
          <a:xfrm>
            <a:off x="199093" y="546759"/>
            <a:ext cx="9029816" cy="1161210"/>
          </a:xfrm>
        </p:spPr>
        <p:txBody>
          <a:bodyPr lIns="0" tIns="0" rIns="0" bIns="0"/>
          <a:lstStyle/>
          <a:p>
            <a:pPr marL="50800" indent="0" algn="just">
              <a:lnSpc>
                <a:spcPct val="150000"/>
              </a:lnSpc>
              <a:spcBef>
                <a:spcPct val="0"/>
              </a:spcBef>
              <a:buNone/>
            </a:pPr>
            <a:r>
              <a:rPr lang="en-US" sz="3200" b="1" dirty="0">
                <a:solidFill>
                  <a:schemeClr val="tx1"/>
                </a:solidFill>
                <a:latin typeface="Arial" panose="020B0604020202020204" pitchFamily="34" charset="0"/>
                <a:cs typeface="Arial" panose="020B0604020202020204" pitchFamily="34" charset="0"/>
                <a:sym typeface="Arial" panose="020B0604020202020204" pitchFamily="34" charset="0"/>
              </a:rPr>
              <a:t>B-Galactosidase</a:t>
            </a:r>
            <a:endParaRPr lang="en-US" sz="3200" dirty="0">
              <a:solidFill>
                <a:schemeClr val="tx1"/>
              </a:solidFill>
              <a:latin typeface="Arial" panose="020B0604020202020204" pitchFamily="34" charset="0"/>
              <a:sym typeface="Arial" panose="020B0604020202020204" pitchFamily="34" charset="0"/>
            </a:endParaRPr>
          </a:p>
        </p:txBody>
      </p:sp>
      <p:pic>
        <p:nvPicPr>
          <p:cNvPr id="3" name="Picture 2">
            <a:extLst>
              <a:ext uri="{FF2B5EF4-FFF2-40B4-BE49-F238E27FC236}">
                <a16:creationId xmlns:a16="http://schemas.microsoft.com/office/drawing/2014/main" id="{348EAADB-3A57-73CA-538F-9962D134459B}"/>
              </a:ext>
            </a:extLst>
          </p:cNvPr>
          <p:cNvPicPr>
            <a:picLocks noChangeAspect="1"/>
          </p:cNvPicPr>
          <p:nvPr/>
        </p:nvPicPr>
        <p:blipFill>
          <a:blip r:embed="rId2"/>
          <a:stretch>
            <a:fillRect/>
          </a:stretch>
        </p:blipFill>
        <p:spPr>
          <a:xfrm>
            <a:off x="199093" y="2921090"/>
            <a:ext cx="8814163" cy="2341262"/>
          </a:xfrm>
          <a:prstGeom prst="rect">
            <a:avLst/>
          </a:prstGeom>
        </p:spPr>
      </p:pic>
    </p:spTree>
    <p:extLst>
      <p:ext uri="{BB962C8B-B14F-4D97-AF65-F5344CB8AC3E}">
        <p14:creationId xmlns:p14="http://schemas.microsoft.com/office/powerpoint/2010/main" val="11729266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CEECD0F-6387-4913-A7FE-65EA7C5A8045}"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21</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9704" name="Rectangle 6"/>
          <p:cNvSpPr>
            <a:spLocks noGrp="1" noChangeArrowheads="1"/>
          </p:cNvSpPr>
          <p:nvPr>
            <p:ph type="body" idx="1"/>
          </p:nvPr>
        </p:nvSpPr>
        <p:spPr>
          <a:xfrm>
            <a:off x="111125" y="138368"/>
            <a:ext cx="9697893" cy="6282026"/>
          </a:xfrm>
        </p:spPr>
        <p:txBody>
          <a:bodyPr lIns="0" tIns="0" rIns="0" bIns="0"/>
          <a:lstStyle/>
          <a:p>
            <a:pPr marL="50800" indent="0" algn="just" eaLnBrk="1" hangingPunct="1">
              <a:lnSpc>
                <a:spcPct val="150000"/>
              </a:lnSpc>
              <a:spcBef>
                <a:spcPct val="0"/>
              </a:spcBef>
              <a:buFont typeface="Wingdings 2" panose="05020102010507070707" pitchFamily="18" charset="2"/>
              <a:buNone/>
            </a:pPr>
            <a:r>
              <a:rPr lang="en-US" sz="2800" b="1" dirty="0">
                <a:latin typeface="Arial" panose="020B0604020202020204" pitchFamily="34" charset="0"/>
                <a:cs typeface="Arial" panose="020B0604020202020204" pitchFamily="34" charset="0"/>
              </a:rPr>
              <a:t>Tryptophan </a:t>
            </a:r>
            <a:r>
              <a:rPr lang="en-US" sz="2800" b="1" i="1" dirty="0" err="1">
                <a:latin typeface="Arial" panose="020B0604020202020204" pitchFamily="34" charset="0"/>
                <a:cs typeface="Arial" panose="020B0604020202020204" pitchFamily="34" charset="0"/>
              </a:rPr>
              <a:t>trp</a:t>
            </a:r>
            <a:r>
              <a:rPr lang="en-US" sz="2800" b="1" dirty="0">
                <a:latin typeface="Arial" panose="020B0604020202020204" pitchFamily="34" charset="0"/>
                <a:cs typeface="Arial" panose="020B0604020202020204" pitchFamily="34" charset="0"/>
              </a:rPr>
              <a:t> Operon </a:t>
            </a:r>
          </a:p>
          <a:p>
            <a:pPr marL="50800" indent="0" algn="just" eaLnBrk="1" hangingPunct="1">
              <a:lnSpc>
                <a:spcPct val="150000"/>
              </a:lnSpc>
              <a:spcBef>
                <a:spcPct val="0"/>
              </a:spcBef>
              <a:buFont typeface="Wingdings 2" panose="05020102010507070707" pitchFamily="18" charset="2"/>
              <a:buNone/>
            </a:pPr>
            <a:r>
              <a:rPr lang="en-US" sz="2800" dirty="0">
                <a:latin typeface="Arial" panose="020B0604020202020204" pitchFamily="34" charset="0"/>
                <a:cs typeface="Arial" panose="020B0604020202020204" pitchFamily="34" charset="0"/>
                <a:sym typeface="Arial" panose="020B0604020202020204" pitchFamily="34" charset="0"/>
              </a:rPr>
              <a:t>The </a:t>
            </a:r>
            <a:r>
              <a:rPr lang="en-US" sz="2800" i="1" dirty="0">
                <a:latin typeface="Arial" panose="020B0604020202020204" pitchFamily="34" charset="0"/>
                <a:cs typeface="Arial" panose="020B0604020202020204" pitchFamily="34" charset="0"/>
                <a:sym typeface="Arial" panose="020B0604020202020204" pitchFamily="34" charset="0"/>
              </a:rPr>
              <a:t>E. coli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i="1" dirty="0">
                <a:latin typeface="Arial" panose="020B0604020202020204" pitchFamily="34" charset="0"/>
                <a:cs typeface="Arial" panose="020B0604020202020204" pitchFamily="34" charset="0"/>
                <a:sym typeface="Arial" panose="020B0604020202020204" pitchFamily="34" charset="0"/>
              </a:rPr>
              <a:t> </a:t>
            </a:r>
            <a:r>
              <a:rPr lang="en-US" sz="2800" dirty="0">
                <a:latin typeface="Arial" panose="020B0604020202020204" pitchFamily="34" charset="0"/>
                <a:cs typeface="Arial" panose="020B0604020202020204" pitchFamily="34" charset="0"/>
                <a:sym typeface="Arial" panose="020B0604020202020204" pitchFamily="34" charset="0"/>
              </a:rPr>
              <a:t>operon contains the genes for the enzymes that the bacterium needs to make the amino acid tryptophan. The</a:t>
            </a:r>
            <a:r>
              <a:rPr lang="en-US" sz="2800" i="1" dirty="0">
                <a:latin typeface="Arial" panose="020B0604020202020204" pitchFamily="34" charset="0"/>
                <a:cs typeface="Arial" panose="020B0604020202020204" pitchFamily="34" charset="0"/>
                <a:sym typeface="Arial" panose="020B0604020202020204" pitchFamily="34" charset="0"/>
              </a:rPr>
              <a:t>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i="1" dirty="0">
                <a:latin typeface="Arial" panose="020B0604020202020204" pitchFamily="34" charset="0"/>
                <a:cs typeface="Arial" panose="020B0604020202020204" pitchFamily="34" charset="0"/>
                <a:sym typeface="Arial" panose="020B0604020202020204" pitchFamily="34" charset="0"/>
              </a:rPr>
              <a:t> </a:t>
            </a:r>
            <a:r>
              <a:rPr lang="en-US" sz="2800" dirty="0">
                <a:latin typeface="Arial" panose="020B0604020202020204" pitchFamily="34" charset="0"/>
                <a:cs typeface="Arial" panose="020B0604020202020204" pitchFamily="34" charset="0"/>
                <a:sym typeface="Arial" panose="020B0604020202020204" pitchFamily="34" charset="0"/>
              </a:rPr>
              <a:t>operon, on the other hand, codes for anabolic enzymes—those that build up a substance. Such operons are generally turned off by that substance. When the tryptophan concentration is high, the products of the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operon are not needed any longer, and the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operon is repressed. The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operon also exhibits an extra level of control, called attenuation, not seen in the </a:t>
            </a:r>
            <a:r>
              <a:rPr lang="en-US" sz="2800" i="1" dirty="0">
                <a:latin typeface="Arial" panose="020B0604020202020204" pitchFamily="34" charset="0"/>
                <a:cs typeface="Arial" panose="020B0604020202020204" pitchFamily="34" charset="0"/>
                <a:sym typeface="Arial" panose="020B0604020202020204" pitchFamily="34" charset="0"/>
              </a:rPr>
              <a:t>lac</a:t>
            </a:r>
            <a:r>
              <a:rPr lang="en-US" sz="2800" dirty="0">
                <a:latin typeface="Arial" panose="020B0604020202020204" pitchFamily="34" charset="0"/>
                <a:cs typeface="Arial" panose="020B0604020202020204" pitchFamily="34" charset="0"/>
                <a:sym typeface="Arial" panose="020B0604020202020204" pitchFamily="34" charset="0"/>
              </a:rPr>
              <a:t> operon.</a:t>
            </a:r>
          </a:p>
        </p:txBody>
      </p:sp>
    </p:spTree>
    <p:extLst>
      <p:ext uri="{BB962C8B-B14F-4D97-AF65-F5344CB8AC3E}">
        <p14:creationId xmlns:p14="http://schemas.microsoft.com/office/powerpoint/2010/main" val="5272635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CEECD0F-6387-4913-A7FE-65EA7C5A8045}"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22</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9704" name="Rectangle 6"/>
          <p:cNvSpPr>
            <a:spLocks noGrp="1" noChangeArrowheads="1"/>
          </p:cNvSpPr>
          <p:nvPr>
            <p:ph type="body" idx="1"/>
          </p:nvPr>
        </p:nvSpPr>
        <p:spPr>
          <a:xfrm>
            <a:off x="111125" y="138368"/>
            <a:ext cx="9264741" cy="6282026"/>
          </a:xfrm>
        </p:spPr>
        <p:txBody>
          <a:bodyPr lIns="0" tIns="0" rIns="0" bIns="0"/>
          <a:lstStyle/>
          <a:p>
            <a:pPr marL="50800" indent="0" algn="just" eaLnBrk="1" hangingPunct="1">
              <a:lnSpc>
                <a:spcPct val="150000"/>
              </a:lnSpc>
              <a:spcBef>
                <a:spcPct val="0"/>
              </a:spcBef>
              <a:buFont typeface="Wingdings 2" panose="05020102010507070707" pitchFamily="18" charset="2"/>
              <a:buNone/>
            </a:pPr>
            <a:r>
              <a:rPr lang="en-US" sz="3000" b="1" dirty="0">
                <a:latin typeface="Arial" panose="020B0604020202020204" pitchFamily="34" charset="0"/>
                <a:cs typeface="Arial" panose="020B0604020202020204" pitchFamily="34" charset="0"/>
              </a:rPr>
              <a:t>Tryptophan </a:t>
            </a:r>
            <a:r>
              <a:rPr lang="en-US" sz="3000" b="1" i="1" dirty="0" err="1">
                <a:latin typeface="Arial" panose="020B0604020202020204" pitchFamily="34" charset="0"/>
                <a:cs typeface="Arial" panose="020B0604020202020204" pitchFamily="34" charset="0"/>
              </a:rPr>
              <a:t>trp</a:t>
            </a:r>
            <a:r>
              <a:rPr lang="en-US" sz="3000" b="1" dirty="0">
                <a:latin typeface="Arial" panose="020B0604020202020204" pitchFamily="34" charset="0"/>
                <a:cs typeface="Arial" panose="020B0604020202020204" pitchFamily="34" charset="0"/>
              </a:rPr>
              <a:t> Operon </a:t>
            </a:r>
          </a:p>
          <a:p>
            <a:pPr marL="50800" indent="0" algn="just" eaLnBrk="1" hangingPunct="1">
              <a:lnSpc>
                <a:spcPct val="150000"/>
              </a:lnSpc>
              <a:spcBef>
                <a:spcPct val="0"/>
              </a:spcBef>
              <a:buFont typeface="Wingdings 2" panose="05020102010507070707" pitchFamily="18" charset="2"/>
              <a:buNone/>
            </a:pPr>
            <a:r>
              <a:rPr lang="en-US" sz="3000" dirty="0">
                <a:latin typeface="Arial" panose="020B0604020202020204" pitchFamily="34" charset="0"/>
                <a:cs typeface="Arial" panose="020B0604020202020204" pitchFamily="34" charset="0"/>
              </a:rPr>
              <a:t>The </a:t>
            </a:r>
            <a:r>
              <a:rPr lang="en-US" sz="3000" i="1" dirty="0" err="1">
                <a:latin typeface="Arial" panose="020B0604020202020204" pitchFamily="34" charset="0"/>
                <a:cs typeface="Arial" panose="020B0604020202020204" pitchFamily="34" charset="0"/>
              </a:rPr>
              <a:t>trp</a:t>
            </a:r>
            <a:r>
              <a:rPr lang="en-US" sz="3000" dirty="0">
                <a:latin typeface="Arial" panose="020B0604020202020204" pitchFamily="34" charset="0"/>
                <a:cs typeface="Arial" panose="020B0604020202020204" pitchFamily="34" charset="0"/>
              </a:rPr>
              <a:t> operon of </a:t>
            </a:r>
            <a:r>
              <a:rPr lang="en-US" sz="3000" i="1" dirty="0">
                <a:latin typeface="Arial" panose="020B0604020202020204" pitchFamily="34" charset="0"/>
                <a:cs typeface="Arial" panose="020B0604020202020204" pitchFamily="34" charset="0"/>
              </a:rPr>
              <a:t>E. coli </a:t>
            </a:r>
            <a:r>
              <a:rPr lang="en-US" sz="3000" dirty="0">
                <a:latin typeface="Arial" panose="020B0604020202020204" pitchFamily="34" charset="0"/>
                <a:cs typeface="Arial" panose="020B0604020202020204" pitchFamily="34" charset="0"/>
              </a:rPr>
              <a:t>is an example of a negative repressible system. The enzymes encoded by the </a:t>
            </a:r>
            <a:r>
              <a:rPr lang="en-US" sz="3000" i="1" dirty="0" err="1">
                <a:latin typeface="Arial" panose="020B0604020202020204" pitchFamily="34" charset="0"/>
                <a:cs typeface="Arial" panose="020B0604020202020204" pitchFamily="34" charset="0"/>
              </a:rPr>
              <a:t>trp</a:t>
            </a:r>
            <a:r>
              <a:rPr lang="en-US" sz="3000" dirty="0">
                <a:latin typeface="Arial" panose="020B0604020202020204" pitchFamily="34" charset="0"/>
                <a:cs typeface="Arial" panose="020B0604020202020204" pitchFamily="34" charset="0"/>
              </a:rPr>
              <a:t> operon are responsible for synthesizing the amino acid L-tryptophan, which is a constituent of most proteins and so must be synthesized if none is available in the medium. The products of five structural genes in the operon are required to make tryptophan from chorismic acid. </a:t>
            </a:r>
            <a:endParaRPr lang="en-US" sz="30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030451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CEECD0F-6387-4913-A7FE-65EA7C5A8045}"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23</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9704" name="Rectangle 6"/>
          <p:cNvSpPr>
            <a:spLocks noGrp="1" noChangeArrowheads="1"/>
          </p:cNvSpPr>
          <p:nvPr>
            <p:ph type="body" idx="1"/>
          </p:nvPr>
        </p:nvSpPr>
        <p:spPr>
          <a:xfrm>
            <a:off x="111125" y="308185"/>
            <a:ext cx="9670184" cy="3898055"/>
          </a:xfrm>
        </p:spPr>
        <p:txBody>
          <a:bodyPr lIns="0" tIns="0" rIns="0" bIns="0"/>
          <a:lstStyle/>
          <a:p>
            <a:pPr marL="50800" indent="0" algn="just" eaLnBrk="1" hangingPunct="1">
              <a:lnSpc>
                <a:spcPct val="150000"/>
              </a:lnSpc>
              <a:spcBef>
                <a:spcPct val="0"/>
              </a:spcBef>
              <a:buFont typeface="Wingdings 2" panose="05020102010507070707" pitchFamily="18" charset="2"/>
              <a:buNone/>
            </a:pPr>
            <a:r>
              <a:rPr lang="en-US" sz="2800" b="1" dirty="0">
                <a:latin typeface="Arial" panose="020B0604020202020204" pitchFamily="34" charset="0"/>
                <a:cs typeface="Arial" panose="020B0604020202020204" pitchFamily="34" charset="0"/>
              </a:rPr>
              <a:t>Presence and absence of tryptophan </a:t>
            </a:r>
          </a:p>
          <a:p>
            <a:pPr marL="50800" indent="0" algn="just" eaLnBrk="1" hangingPunct="1">
              <a:lnSpc>
                <a:spcPct val="150000"/>
              </a:lnSpc>
              <a:spcBef>
                <a:spcPct val="0"/>
              </a:spcBef>
              <a:buFont typeface="Wingdings 2" panose="05020102010507070707" pitchFamily="18" charset="2"/>
              <a:buNone/>
            </a:pPr>
            <a:r>
              <a:rPr lang="en-US" sz="2800" dirty="0">
                <a:latin typeface="Arial" panose="020B0604020202020204" pitchFamily="34" charset="0"/>
                <a:cs typeface="Arial" panose="020B0604020202020204" pitchFamily="34" charset="0"/>
                <a:sym typeface="Arial" panose="020B0604020202020204" pitchFamily="34" charset="0"/>
              </a:rPr>
              <a:t>In the case of the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operon, different from </a:t>
            </a:r>
            <a:r>
              <a:rPr lang="en-US" sz="2800" i="1" dirty="0">
                <a:latin typeface="Arial" panose="020B0604020202020204" pitchFamily="34" charset="0"/>
                <a:cs typeface="Arial" panose="020B0604020202020204" pitchFamily="34" charset="0"/>
                <a:sym typeface="Arial" panose="020B0604020202020204" pitchFamily="34" charset="0"/>
              </a:rPr>
              <a:t>lac</a:t>
            </a:r>
            <a:r>
              <a:rPr lang="en-US" sz="2800" dirty="0">
                <a:latin typeface="Arial" panose="020B0604020202020204" pitchFamily="34" charset="0"/>
                <a:cs typeface="Arial" panose="020B0604020202020204" pitchFamily="34" charset="0"/>
                <a:sym typeface="Arial" panose="020B0604020202020204" pitchFamily="34" charset="0"/>
              </a:rPr>
              <a:t> operon, a plentiful supply of tryptophan means that the cell does not need to spend any more energy making this amino acid. In other words, a high tryptophan concentration is a signal to turn off the operon. </a:t>
            </a:r>
            <a:r>
              <a:rPr lang="en-US" sz="2800" b="1" dirty="0">
                <a:latin typeface="Arial" panose="020B0604020202020204" pitchFamily="34" charset="0"/>
                <a:cs typeface="Arial" panose="020B0604020202020204" pitchFamily="34" charset="0"/>
                <a:sym typeface="Arial" panose="020B0604020202020204" pitchFamily="34" charset="0"/>
              </a:rPr>
              <a:t>How does the cell sense the presence of tryptophan? </a:t>
            </a:r>
            <a:r>
              <a:rPr lang="en-US" sz="2800" dirty="0">
                <a:latin typeface="Arial" panose="020B0604020202020204" pitchFamily="34" charset="0"/>
                <a:cs typeface="Arial" panose="020B0604020202020204" pitchFamily="34" charset="0"/>
                <a:sym typeface="Arial" panose="020B0604020202020204" pitchFamily="34" charset="0"/>
              </a:rPr>
              <a:t>In essence, tryptophan helps the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repressor bind to its operator. Here is how that occurs: In the absence of tryptophan, no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repressor exists, only an inactive protein called the </a:t>
            </a:r>
            <a:r>
              <a:rPr lang="en-US" sz="2800" dirty="0" err="1">
                <a:latin typeface="Arial" panose="020B0604020202020204" pitchFamily="34" charset="0"/>
                <a:cs typeface="Arial" panose="020B0604020202020204" pitchFamily="34" charset="0"/>
                <a:sym typeface="Arial" panose="020B0604020202020204" pitchFamily="34" charset="0"/>
              </a:rPr>
              <a:t>aporepressor</a:t>
            </a:r>
            <a:r>
              <a:rPr lang="en-US" sz="2800" dirty="0">
                <a:latin typeface="Arial" panose="020B0604020202020204" pitchFamily="34" charset="0"/>
                <a:cs typeface="Arial" panose="020B0604020202020204" pitchFamily="34" charset="0"/>
                <a:sym typeface="Arial" panose="020B0604020202020204" pitchFamily="34" charset="0"/>
              </a:rPr>
              <a:t>. </a:t>
            </a:r>
          </a:p>
        </p:txBody>
      </p:sp>
    </p:spTree>
    <p:extLst>
      <p:ext uri="{BB962C8B-B14F-4D97-AF65-F5344CB8AC3E}">
        <p14:creationId xmlns:p14="http://schemas.microsoft.com/office/powerpoint/2010/main" val="208174865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CEECD0F-6387-4913-A7FE-65EA7C5A8045}"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24</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9704" name="Rectangle 6"/>
          <p:cNvSpPr>
            <a:spLocks noGrp="1" noChangeArrowheads="1"/>
          </p:cNvSpPr>
          <p:nvPr>
            <p:ph type="body" idx="1"/>
          </p:nvPr>
        </p:nvSpPr>
        <p:spPr>
          <a:xfrm>
            <a:off x="107859" y="69788"/>
            <a:ext cx="9725206" cy="4224626"/>
          </a:xfrm>
        </p:spPr>
        <p:txBody>
          <a:bodyPr lIns="0" tIns="0" rIns="0" bIns="0"/>
          <a:lstStyle/>
          <a:p>
            <a:pPr marL="50800" indent="0" algn="just" eaLnBrk="1" hangingPunct="1">
              <a:lnSpc>
                <a:spcPct val="150000"/>
              </a:lnSpc>
              <a:spcBef>
                <a:spcPct val="0"/>
              </a:spcBef>
              <a:buFont typeface="Wingdings 2" panose="05020102010507070707" pitchFamily="18" charset="2"/>
              <a:buNone/>
            </a:pPr>
            <a:r>
              <a:rPr lang="en-US" sz="2800" b="1" dirty="0">
                <a:latin typeface="Arial" panose="020B0604020202020204" pitchFamily="34" charset="0"/>
                <a:cs typeface="Arial" panose="020B0604020202020204" pitchFamily="34" charset="0"/>
              </a:rPr>
              <a:t>Presence and absence of tryptophan …… </a:t>
            </a:r>
          </a:p>
          <a:p>
            <a:pPr marL="50800" indent="0" algn="just" eaLnBrk="1" hangingPunct="1">
              <a:lnSpc>
                <a:spcPct val="150000"/>
              </a:lnSpc>
              <a:spcBef>
                <a:spcPct val="0"/>
              </a:spcBef>
              <a:buFont typeface="Wingdings 2" panose="05020102010507070707" pitchFamily="18" charset="2"/>
              <a:buNone/>
            </a:pPr>
            <a:r>
              <a:rPr lang="en-US" sz="2800" dirty="0">
                <a:latin typeface="Arial" panose="020B0604020202020204" pitchFamily="34" charset="0"/>
                <a:cs typeface="Arial" panose="020B0604020202020204" pitchFamily="34" charset="0"/>
                <a:sym typeface="Arial" panose="020B0604020202020204" pitchFamily="34" charset="0"/>
              </a:rPr>
              <a:t>When the </a:t>
            </a:r>
            <a:r>
              <a:rPr lang="en-US" sz="2800" dirty="0" err="1">
                <a:latin typeface="Arial" panose="020B0604020202020204" pitchFamily="34" charset="0"/>
                <a:cs typeface="Arial" panose="020B0604020202020204" pitchFamily="34" charset="0"/>
                <a:sym typeface="Arial" panose="020B0604020202020204" pitchFamily="34" charset="0"/>
              </a:rPr>
              <a:t>aporepressor</a:t>
            </a:r>
            <a:r>
              <a:rPr lang="en-US" sz="2800" dirty="0">
                <a:latin typeface="Arial" panose="020B0604020202020204" pitchFamily="34" charset="0"/>
                <a:cs typeface="Arial" panose="020B0604020202020204" pitchFamily="34" charset="0"/>
                <a:sym typeface="Arial" panose="020B0604020202020204" pitchFamily="34" charset="0"/>
              </a:rPr>
              <a:t> binds tryptophan, it changes to a conformation with a much higher affinity for the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operator. The combination of  </a:t>
            </a:r>
            <a:r>
              <a:rPr lang="en-US" sz="2800" dirty="0" err="1">
                <a:latin typeface="Arial" panose="020B0604020202020204" pitchFamily="34" charset="0"/>
                <a:cs typeface="Arial" panose="020B0604020202020204" pitchFamily="34" charset="0"/>
                <a:sym typeface="Arial" panose="020B0604020202020204" pitchFamily="34" charset="0"/>
              </a:rPr>
              <a:t>aporepressor</a:t>
            </a:r>
            <a:r>
              <a:rPr lang="en-US" sz="2800" dirty="0">
                <a:latin typeface="Arial" panose="020B0604020202020204" pitchFamily="34" charset="0"/>
                <a:cs typeface="Arial" panose="020B0604020202020204" pitchFamily="34" charset="0"/>
                <a:sym typeface="Arial" panose="020B0604020202020204" pitchFamily="34" charset="0"/>
              </a:rPr>
              <a:t> plus tryptophan is the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repressor; therefore, tryptophan is called a corepressor. When the cellular concentration of tryptophan is high, plenty of corepressor is available to bind and form the active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repressor. Thus, the operon is repressed. When the tryptophan level in the cell falls, the amino acid dissociates from the </a:t>
            </a:r>
            <a:r>
              <a:rPr lang="en-US" sz="2800" dirty="0" err="1">
                <a:latin typeface="Arial" panose="020B0604020202020204" pitchFamily="34" charset="0"/>
                <a:cs typeface="Arial" panose="020B0604020202020204" pitchFamily="34" charset="0"/>
                <a:sym typeface="Arial" panose="020B0604020202020204" pitchFamily="34" charset="0"/>
              </a:rPr>
              <a:t>aporepressor</a:t>
            </a:r>
            <a:r>
              <a:rPr lang="en-US" sz="2800" dirty="0">
                <a:latin typeface="Arial" panose="020B0604020202020204" pitchFamily="34" charset="0"/>
                <a:cs typeface="Arial" panose="020B0604020202020204" pitchFamily="34" charset="0"/>
                <a:sym typeface="Arial" panose="020B0604020202020204" pitchFamily="34" charset="0"/>
              </a:rPr>
              <a:t>, causing it to shift back to the inactive conformation. </a:t>
            </a:r>
          </a:p>
        </p:txBody>
      </p:sp>
    </p:spTree>
    <p:extLst>
      <p:ext uri="{BB962C8B-B14F-4D97-AF65-F5344CB8AC3E}">
        <p14:creationId xmlns:p14="http://schemas.microsoft.com/office/powerpoint/2010/main" val="32369771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0F3ECB5-65E7-41B7-A1C5-92E60BEF8EF9}"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25</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30728" name="Rectangle 6"/>
          <p:cNvSpPr>
            <a:spLocks/>
          </p:cNvSpPr>
          <p:nvPr/>
        </p:nvSpPr>
        <p:spPr bwMode="auto">
          <a:xfrm>
            <a:off x="841571" y="256129"/>
            <a:ext cx="3891050" cy="95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Lucida Grande" charset="0"/>
              </a:rPr>
              <a:t>Low TRP level  </a:t>
            </a:r>
          </a:p>
        </p:txBody>
      </p:sp>
      <p:pic>
        <p:nvPicPr>
          <p:cNvPr id="2050" name="Picture 2" descr="derepression of tryptophan operon">
            <a:extLst>
              <a:ext uri="{FF2B5EF4-FFF2-40B4-BE49-F238E27FC236}">
                <a16:creationId xmlns:a16="http://schemas.microsoft.com/office/drawing/2014/main" id="{76E88729-8AD8-43D2-61FA-8A68C33FC1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07"/>
          <a:stretch/>
        </p:blipFill>
        <p:spPr bwMode="auto">
          <a:xfrm>
            <a:off x="225044" y="1395077"/>
            <a:ext cx="9469305" cy="474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126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0F3ECB5-65E7-41B7-A1C5-92E60BEF8EF9}"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26</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30728" name="Rectangle 6"/>
          <p:cNvSpPr>
            <a:spLocks/>
          </p:cNvSpPr>
          <p:nvPr/>
        </p:nvSpPr>
        <p:spPr bwMode="auto">
          <a:xfrm>
            <a:off x="554333" y="593883"/>
            <a:ext cx="3166360" cy="83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Lucida Grande" charset="0"/>
              </a:rPr>
              <a:t>High TRP level  </a:t>
            </a:r>
          </a:p>
        </p:txBody>
      </p:sp>
      <p:pic>
        <p:nvPicPr>
          <p:cNvPr id="1026" name="Picture 2" descr="repression of tryptophan operon">
            <a:extLst>
              <a:ext uri="{FF2B5EF4-FFF2-40B4-BE49-F238E27FC236}">
                <a16:creationId xmlns:a16="http://schemas.microsoft.com/office/drawing/2014/main" id="{8CE59890-0A85-6C2C-C8DC-A7C876C836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747"/>
          <a:stretch/>
        </p:blipFill>
        <p:spPr bwMode="auto">
          <a:xfrm>
            <a:off x="554333" y="1987117"/>
            <a:ext cx="8985655" cy="444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0293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CEECD0F-6387-4913-A7FE-65EA7C5A8045}"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27</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pic>
        <p:nvPicPr>
          <p:cNvPr id="1026" name="Picture 2" descr="Biology, Genetics, Gene Expression, Prokaryotic Gene Regulation | OERTX">
            <a:extLst>
              <a:ext uri="{FF2B5EF4-FFF2-40B4-BE49-F238E27FC236}">
                <a16:creationId xmlns:a16="http://schemas.microsoft.com/office/drawing/2014/main" id="{C492AEB2-ADA9-C9FA-5F78-FF3EC2C5B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16" y="660900"/>
            <a:ext cx="8960938" cy="584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07985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CEECD0F-6387-4913-A7FE-65EA7C5A8045}"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28</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pic>
        <p:nvPicPr>
          <p:cNvPr id="3" name="Picture 2">
            <a:extLst>
              <a:ext uri="{FF2B5EF4-FFF2-40B4-BE49-F238E27FC236}">
                <a16:creationId xmlns:a16="http://schemas.microsoft.com/office/drawing/2014/main" id="{8A131E14-7134-C44A-4ECB-3A453FEC2BB6}"/>
              </a:ext>
            </a:extLst>
          </p:cNvPr>
          <p:cNvPicPr>
            <a:picLocks noChangeAspect="1"/>
          </p:cNvPicPr>
          <p:nvPr/>
        </p:nvPicPr>
        <p:blipFill>
          <a:blip r:embed="rId2"/>
          <a:stretch>
            <a:fillRect/>
          </a:stretch>
        </p:blipFill>
        <p:spPr>
          <a:xfrm>
            <a:off x="1202522" y="133696"/>
            <a:ext cx="6105751" cy="7268309"/>
          </a:xfrm>
          <a:prstGeom prst="rect">
            <a:avLst/>
          </a:prstGeom>
        </p:spPr>
      </p:pic>
    </p:spTree>
    <p:extLst>
      <p:ext uri="{BB962C8B-B14F-4D97-AF65-F5344CB8AC3E}">
        <p14:creationId xmlns:p14="http://schemas.microsoft.com/office/powerpoint/2010/main" val="42191783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CEECD0F-6387-4913-A7FE-65EA7C5A8045}"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29</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pic>
        <p:nvPicPr>
          <p:cNvPr id="4" name="trp Oper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8890" y="158569"/>
            <a:ext cx="7900610" cy="5925457"/>
          </a:xfrm>
          <a:prstGeom prst="rect">
            <a:avLst/>
          </a:prstGeom>
        </p:spPr>
      </p:pic>
    </p:spTree>
    <p:extLst>
      <p:ext uri="{BB962C8B-B14F-4D97-AF65-F5344CB8AC3E}">
        <p14:creationId xmlns:p14="http://schemas.microsoft.com/office/powerpoint/2010/main" val="2089401083"/>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09159" y="1601174"/>
            <a:ext cx="9234050"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Protein Chaperones</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Proteins called chaperones help other proteins fold into their final conformations. Some chaperones are dedicated to the folding of only one other protein, while others are general chaperones that help many different proteins to fold. </a:t>
            </a:r>
          </a:p>
        </p:txBody>
      </p:sp>
    </p:spTree>
    <p:extLst>
      <p:ext uri="{BB962C8B-B14F-4D97-AF65-F5344CB8AC3E}">
        <p14:creationId xmlns:p14="http://schemas.microsoft.com/office/powerpoint/2010/main" val="1608193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0F3ECB5-65E7-41B7-A1C5-92E60BEF8EF9}"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30</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30728" name="Rectangle 6"/>
          <p:cNvSpPr>
            <a:spLocks/>
          </p:cNvSpPr>
          <p:nvPr/>
        </p:nvSpPr>
        <p:spPr bwMode="auto">
          <a:xfrm>
            <a:off x="126998" y="157480"/>
            <a:ext cx="9007205" cy="496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Lucida Grande" charset="0"/>
              </a:rPr>
              <a:t>Attenuation </a:t>
            </a:r>
          </a:p>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It is the second regulatory region of the </a:t>
            </a:r>
            <a:r>
              <a:rPr kumimoji="0" lang="en-US" sz="2800" b="0" i="1" u="none" strike="noStrike" kern="0" cap="none" spc="0" normalizeH="0" baseline="0" noProof="0" dirty="0" err="1">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trp</a:t>
            </a: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 operon controlled by the </a:t>
            </a:r>
            <a:r>
              <a:rPr kumimoji="0" lang="en-US" sz="2800" b="0" i="1" u="none" strike="noStrike" kern="0" cap="none" spc="0" normalizeH="0" baseline="0" noProof="0" dirty="0" err="1">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trpL</a:t>
            </a: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 gene or attenuator. A leader sequence controls the gene expression via an attenuation mechanism. It comprises a polypeptide sequence plus an attenuator (contains palindromic sequences).</a:t>
            </a:r>
          </a:p>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There are four domains in the leader sequence, in which domain-3 can pair with either domain-2 or domain-4, and domain-1 can pair with domain-2. Besides, it comprises two </a:t>
            </a:r>
            <a:r>
              <a:rPr kumimoji="0" lang="en-US" sz="2800" b="0" i="1" u="none" strike="noStrike" kern="0" cap="none" spc="0" normalizeH="0" baseline="0" noProof="0" dirty="0" err="1">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trp</a:t>
            </a: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 residues.</a:t>
            </a:r>
          </a:p>
        </p:txBody>
      </p:sp>
    </p:spTree>
    <p:extLst>
      <p:ext uri="{BB962C8B-B14F-4D97-AF65-F5344CB8AC3E}">
        <p14:creationId xmlns:p14="http://schemas.microsoft.com/office/powerpoint/2010/main" val="6236756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0F3ECB5-65E7-41B7-A1C5-92E60BEF8EF9}"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31</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30728" name="Rectangle 6"/>
          <p:cNvSpPr>
            <a:spLocks/>
          </p:cNvSpPr>
          <p:nvPr/>
        </p:nvSpPr>
        <p:spPr bwMode="auto">
          <a:xfrm>
            <a:off x="504536" y="157480"/>
            <a:ext cx="4105566" cy="85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Lucida Grande" charset="0"/>
              </a:rPr>
              <a:t>Attenuation </a:t>
            </a:r>
          </a:p>
        </p:txBody>
      </p:sp>
      <p:pic>
        <p:nvPicPr>
          <p:cNvPr id="3074" name="Picture 2" descr="Attenuator region in trp operon">
            <a:extLst>
              <a:ext uri="{FF2B5EF4-FFF2-40B4-BE49-F238E27FC236}">
                <a16:creationId xmlns:a16="http://schemas.microsoft.com/office/drawing/2014/main" id="{29A0F5BA-9679-064F-66CC-65DED5DBC5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08"/>
          <a:stretch/>
        </p:blipFill>
        <p:spPr bwMode="auto">
          <a:xfrm>
            <a:off x="436119" y="1456473"/>
            <a:ext cx="9287762" cy="377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1373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0F3ECB5-65E7-41B7-A1C5-92E60BEF8EF9}"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32</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30728" name="Rectangle 6"/>
          <p:cNvSpPr>
            <a:spLocks/>
          </p:cNvSpPr>
          <p:nvPr/>
        </p:nvSpPr>
        <p:spPr bwMode="auto">
          <a:xfrm>
            <a:off x="126998" y="157480"/>
            <a:ext cx="9007205" cy="496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Lucida Grande" charset="0"/>
              </a:rPr>
              <a:t>Attenuation </a:t>
            </a:r>
            <a:endPar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endParaRPr>
          </a:p>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The pairing of domain-2 and 3 results in antitermination. Conversely, the pairing of domain-3 and 4 causes a termination of </a:t>
            </a:r>
            <a:r>
              <a:rPr kumimoji="0" lang="en-US" sz="2800" b="0" i="1" u="none" strike="noStrike" kern="0" cap="none" spc="0" normalizeH="0" baseline="0" noProof="0" dirty="0" err="1">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trp</a:t>
            </a: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 biosynthesis. The presence of domain-4 (also called attenuator) is important to terminate the transcription because it only can facilitate stem-loop formation. The attenuation mechanism depends upon the pairing of the ribosome and the level of tryptophan inside a bacterial cell.</a:t>
            </a:r>
          </a:p>
        </p:txBody>
      </p:sp>
    </p:spTree>
    <p:extLst>
      <p:ext uri="{BB962C8B-B14F-4D97-AF65-F5344CB8AC3E}">
        <p14:creationId xmlns:p14="http://schemas.microsoft.com/office/powerpoint/2010/main" val="73042776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0F3ECB5-65E7-41B7-A1C5-92E60BEF8EF9}"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33</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30728" name="Rectangle 6"/>
          <p:cNvSpPr>
            <a:spLocks/>
          </p:cNvSpPr>
          <p:nvPr/>
        </p:nvSpPr>
        <p:spPr bwMode="auto">
          <a:xfrm>
            <a:off x="1234902" y="392720"/>
            <a:ext cx="6159976" cy="79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Lucida Grande" charset="0"/>
              </a:rPr>
              <a:t>Attenuation at low TRP level</a:t>
            </a:r>
          </a:p>
        </p:txBody>
      </p:sp>
      <p:pic>
        <p:nvPicPr>
          <p:cNvPr id="4098" name="Picture 2" descr="attenuation of trp operon at low trp level">
            <a:extLst>
              <a:ext uri="{FF2B5EF4-FFF2-40B4-BE49-F238E27FC236}">
                <a16:creationId xmlns:a16="http://schemas.microsoft.com/office/drawing/2014/main" id="{11A4F6D8-1811-251D-2EDC-916125098F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47"/>
          <a:stretch/>
        </p:blipFill>
        <p:spPr bwMode="auto">
          <a:xfrm>
            <a:off x="1159018" y="1826982"/>
            <a:ext cx="6364861" cy="493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56824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0F3ECB5-65E7-41B7-A1C5-92E60BEF8EF9}"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34</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30728" name="Rectangle 6"/>
          <p:cNvSpPr>
            <a:spLocks/>
          </p:cNvSpPr>
          <p:nvPr/>
        </p:nvSpPr>
        <p:spPr bwMode="auto">
          <a:xfrm>
            <a:off x="1234902" y="392720"/>
            <a:ext cx="6159976" cy="79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Lucida Grande" charset="0"/>
              </a:rPr>
              <a:t>Attenuation at high TRP level</a:t>
            </a:r>
          </a:p>
        </p:txBody>
      </p:sp>
      <p:pic>
        <p:nvPicPr>
          <p:cNvPr id="8194" name="Picture 2" descr="attenuation of trp operon at high trp level">
            <a:extLst>
              <a:ext uri="{FF2B5EF4-FFF2-40B4-BE49-F238E27FC236}">
                <a16:creationId xmlns:a16="http://schemas.microsoft.com/office/drawing/2014/main" id="{91158822-D053-8ADF-F6EB-A09DFA91E3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68"/>
          <a:stretch/>
        </p:blipFill>
        <p:spPr bwMode="auto">
          <a:xfrm>
            <a:off x="1234902" y="1658528"/>
            <a:ext cx="6065121" cy="495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8238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ctr" defTabSz="762072" rtl="0" eaLnBrk="1" fontAlgn="auto" latinLnBrk="0" hangingPunct="1">
              <a:lnSpc>
                <a:spcPct val="150000"/>
              </a:lnSpc>
              <a:spcBef>
                <a:spcPts val="195"/>
              </a:spcBef>
              <a:spcAft>
                <a:spcPts val="195"/>
              </a:spcAft>
              <a:buClrTx/>
              <a:buSzTx/>
              <a:buFontTx/>
              <a:buNone/>
              <a:tabLst/>
              <a:defRPr/>
            </a:pPr>
            <a:r>
              <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Next Lecture</a:t>
            </a:r>
          </a:p>
          <a:p>
            <a:pPr marL="0" marR="0" lvl="0" indent="0" algn="ctr" defTabSz="762072" rtl="0" eaLnBrk="1" fontAlgn="auto" latinLnBrk="0" hangingPunct="1">
              <a:lnSpc>
                <a:spcPct val="150000"/>
              </a:lnSpc>
              <a:spcBef>
                <a:spcPts val="195"/>
              </a:spcBef>
              <a:spcAft>
                <a:spcPts val="195"/>
              </a:spcAft>
              <a:buClrTx/>
              <a:buSzTx/>
              <a:buFontTx/>
              <a:buNone/>
              <a:tabLst/>
              <a:defRPr/>
            </a:pPr>
            <a:r>
              <a:rPr lang="en-US" sz="2344" b="1" dirty="0">
                <a:solidFill>
                  <a:prstClr val="black"/>
                </a:solidFill>
                <a:latin typeface="Arial" panose="020B0604020202020204" pitchFamily="34" charset="0"/>
                <a:ea typeface="Arial"/>
                <a:cs typeface="Arial" panose="020B0604020202020204" pitchFamily="34" charset="0"/>
                <a:sym typeface="Arial"/>
              </a:rPr>
              <a:t>Molecular Typing </a:t>
            </a:r>
            <a:r>
              <a:rPr lang="en-US" sz="2344" b="1">
                <a:solidFill>
                  <a:prstClr val="black"/>
                </a:solidFill>
                <a:latin typeface="Arial" panose="020B0604020202020204" pitchFamily="34" charset="0"/>
                <a:ea typeface="Arial"/>
                <a:cs typeface="Arial" panose="020B0604020202020204" pitchFamily="34" charset="0"/>
                <a:sym typeface="Arial"/>
              </a:rPr>
              <a:t>of Bacteria</a:t>
            </a:r>
            <a:endParaRPr kumimoji="0" lang="en-US" sz="2344"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ctr" defTabSz="762072" rtl="0" eaLnBrk="1" fontAlgn="auto" latinLnBrk="0" hangingPunct="1">
              <a:lnSpc>
                <a:spcPct val="150000"/>
              </a:lnSpc>
              <a:spcBef>
                <a:spcPts val="195"/>
              </a:spcBef>
              <a:spcAft>
                <a:spcPts val="195"/>
              </a:spcAft>
              <a:buClrTx/>
              <a:buSzTx/>
              <a:buFontTx/>
              <a:buNone/>
              <a:tabLst/>
              <a:defRPr/>
            </a:pPr>
            <a:endPar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417762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ctr" defTabSz="762072" rtl="0" eaLnBrk="1" fontAlgn="auto" latinLnBrk="0" hangingPunct="1">
              <a:lnSpc>
                <a:spcPct val="150000"/>
              </a:lnSpc>
              <a:spcBef>
                <a:spcPts val="195"/>
              </a:spcBef>
              <a:spcAft>
                <a:spcPts val="195"/>
              </a:spcAft>
              <a:buClrTx/>
              <a:buSzTx/>
              <a:buFontTx/>
              <a:buNone/>
              <a:tabLst/>
              <a:defRPr/>
            </a:pPr>
            <a:r>
              <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Questions and comments?</a:t>
            </a:r>
          </a:p>
        </p:txBody>
      </p:sp>
    </p:spTree>
    <p:extLst>
      <p:ext uri="{BB962C8B-B14F-4D97-AF65-F5344CB8AC3E}">
        <p14:creationId xmlns:p14="http://schemas.microsoft.com/office/powerpoint/2010/main" val="394469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401784" y="2034132"/>
            <a:ext cx="9234050"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Bacterial genomes </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Bacterial genomes usually contain several thousand different genes. Some of the gene products are required by the cell under all growth conditions and are called house- keeping genes. However, some gene products such as enzymes that break down specific sugars, or respond to a specific environmental conditions are only required under specific growth conditions.</a:t>
            </a:r>
          </a:p>
        </p:txBody>
      </p:sp>
    </p:spTree>
    <p:extLst>
      <p:ext uri="{BB962C8B-B14F-4D97-AF65-F5344CB8AC3E}">
        <p14:creationId xmlns:p14="http://schemas.microsoft.com/office/powerpoint/2010/main" val="194887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09159" y="2297366"/>
            <a:ext cx="9234050"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Bacterial genomes regulation </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The E. coli genome contains over 3000 genes. Some of these are active all the time because their products are in constant demand. But some of them are turned off most of the time because their products are rarely needed. For example, the enzymes required for the metabolism of the sugar arabinose would be useful only when arabinose is present and glucose is absent. </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25836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09159" y="2079158"/>
            <a:ext cx="8859977"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Regulation of gene expression</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Bacterial cells can look or act differently depending on the conditions under which the cells find themselves, because the genes of a cell are not always expressed at the same levels. The process by which the expression of genes is turned on and off at different times and under different conditions is called the regulation of gene expression.</a:t>
            </a:r>
          </a:p>
        </p:txBody>
      </p:sp>
    </p:spTree>
    <p:extLst>
      <p:ext uri="{BB962C8B-B14F-4D97-AF65-F5344CB8AC3E}">
        <p14:creationId xmlns:p14="http://schemas.microsoft.com/office/powerpoint/2010/main" val="210801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09159" y="1601174"/>
            <a:ext cx="9012377"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Repression and Activation</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Regulatory proteins can bind to their control region and prevent transcription, This is known as repression. Regulatory proteins can promote RNA polymerase binding to the promoter. This effect is known as activation. </a:t>
            </a:r>
          </a:p>
        </p:txBody>
      </p:sp>
    </p:spTree>
    <p:extLst>
      <p:ext uri="{BB962C8B-B14F-4D97-AF65-F5344CB8AC3E}">
        <p14:creationId xmlns:p14="http://schemas.microsoft.com/office/powerpoint/2010/main" val="411060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09159" y="2009884"/>
            <a:ext cx="9234050"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Gene regulation by inducers</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An inducer is a substance whose presence results in the formation, or increase in the amount, of an enzyme. Such enzymes are called inducible enzymes; this genetically controlled response is termed enzyme induction. Transcription activator proteins accelerate the rate of RNA synthesis from promoter sites. Lactase production in response to lactose is an example.</a:t>
            </a:r>
          </a:p>
        </p:txBody>
      </p:sp>
    </p:spTree>
    <p:extLst>
      <p:ext uri="{BB962C8B-B14F-4D97-AF65-F5344CB8AC3E}">
        <p14:creationId xmlns:p14="http://schemas.microsoft.com/office/powerpoint/2010/main" val="3833729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09159" y="2009884"/>
            <a:ext cx="9088577"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Gene regulation by repressors</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Genetic regulation that decreases enzyme synthesis is enzyme repression. Proteins that mediate this are repressors. Repression occurs if cells are exposed to an overabundance of a particular </a:t>
            </a:r>
            <a:r>
              <a:rPr kumimoji="0" lang="en-US" sz="2800"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endproduct</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of a metabolic pathway. One example is the repressor of the tryptophan biosynthesis operon </a:t>
            </a:r>
            <a:r>
              <a:rPr kumimoji="0" lang="en-US" sz="2800"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TrpR</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a:t>
            </a:r>
          </a:p>
        </p:txBody>
      </p:sp>
    </p:spTree>
    <p:extLst>
      <p:ext uri="{BB962C8B-B14F-4D97-AF65-F5344CB8AC3E}">
        <p14:creationId xmlns:p14="http://schemas.microsoft.com/office/powerpoint/2010/main" val="35444388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485D1"/>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485D1"/>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1820</TotalTime>
  <Words>1513</Words>
  <Application>Microsoft Office PowerPoint</Application>
  <PresentationFormat>Custom</PresentationFormat>
  <Paragraphs>84</Paragraphs>
  <Slides>36</Slides>
  <Notes>1</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Arial</vt:lpstr>
      <vt:lpstr>Arial Italic</vt:lpstr>
      <vt:lpstr>Calibri</vt:lpstr>
      <vt:lpstr>Century Schoolbook</vt:lpstr>
      <vt:lpstr>Franklin Gothic Book</vt:lpstr>
      <vt:lpstr>Garamond</vt:lpstr>
      <vt:lpstr>Lucida Grande</vt:lpstr>
      <vt:lpstr>Tahoma</vt:lpstr>
      <vt:lpstr>Wingdings 2</vt:lpstr>
      <vt:lpstr>SavonVTI</vt:lpstr>
      <vt:lpstr>White</vt:lpstr>
      <vt:lpstr>Regulation of gene Expression  in bacteria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STJB</cp:lastModifiedBy>
  <cp:revision>119</cp:revision>
  <dcterms:modified xsi:type="dcterms:W3CDTF">2024-02-18T21:04:49Z</dcterms:modified>
</cp:coreProperties>
</file>