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 id="2147483683" r:id="rId2"/>
  </p:sldMasterIdLst>
  <p:notesMasterIdLst>
    <p:notesMasterId r:id="rId20"/>
  </p:notesMasterIdLst>
  <p:sldIdLst>
    <p:sldId id="256" r:id="rId3"/>
    <p:sldId id="355" r:id="rId4"/>
    <p:sldId id="393" r:id="rId5"/>
    <p:sldId id="373" r:id="rId6"/>
    <p:sldId id="394" r:id="rId7"/>
    <p:sldId id="356" r:id="rId8"/>
    <p:sldId id="395" r:id="rId9"/>
    <p:sldId id="367" r:id="rId10"/>
    <p:sldId id="396" r:id="rId11"/>
    <p:sldId id="364" r:id="rId12"/>
    <p:sldId id="397" r:id="rId13"/>
    <p:sldId id="398" r:id="rId14"/>
    <p:sldId id="399" r:id="rId15"/>
    <p:sldId id="400" r:id="rId16"/>
    <p:sldId id="401" r:id="rId17"/>
    <p:sldId id="335" r:id="rId18"/>
    <p:sldId id="336" r:id="rId19"/>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72" y="4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2/25/2024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تدفق">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solidFill>
                  <a:srgbClr val="000000"/>
                </a:solidFill>
                <a:uFillTx/>
              </a:defRPr>
            </a:pPr>
            <a:r>
              <a:rPr sz="5200">
                <a:solidFill>
                  <a:srgbClr val="00748E"/>
                </a:solidFill>
                <a:uFill>
                  <a:solidFill>
                    <a:srgbClr val="00748E"/>
                  </a:solidFill>
                </a:uFill>
              </a:rPr>
              <a:t>Title Text</a:t>
            </a:r>
          </a:p>
        </p:txBody>
      </p:sp>
      <p:sp>
        <p:nvSpPr>
          <p:cNvPr id="7" name="Shape 7"/>
          <p:cNvSpPr>
            <a:spLocks noGrp="1"/>
          </p:cNvSpPr>
          <p:nvPr>
            <p:ph type="body" idx="1"/>
          </p:nvPr>
        </p:nvSpPr>
        <p:spPr>
          <a:prstGeom prst="rect">
            <a:avLst/>
          </a:prstGeom>
        </p:spPr>
        <p:txBody>
          <a:bodyPr/>
          <a:lstStyle>
            <a:lvl2pPr marL="273050" indent="-246062">
              <a:buClr>
                <a:srgbClr val="0485D1"/>
              </a:buClr>
              <a:defRPr sz="2400"/>
            </a:lvl2pPr>
            <a:lvl3pPr marL="496887" indent="-246062">
              <a:spcBef>
                <a:spcPts val="500"/>
              </a:spcBef>
              <a:buClr>
                <a:srgbClr val="00ADE1"/>
              </a:buClr>
              <a:defRPr sz="1800"/>
            </a:lvl3pPr>
            <a:lvl4pPr marL="769937" indent="-209550">
              <a:spcBef>
                <a:spcPts val="500"/>
              </a:spcBef>
              <a:defRPr sz="1800"/>
            </a:lvl4pPr>
            <a:lvl5pPr marL="1044575" indent="-209550">
              <a:spcBef>
                <a:spcPts val="500"/>
              </a:spcBef>
              <a:buClr>
                <a:srgbClr val="00D5AB"/>
              </a:buClr>
              <a:defRPr sz="1800"/>
            </a:lvl5pPr>
          </a:lstStyle>
          <a:p>
            <a:pPr lvl="0">
              <a:defRPr sz="1800">
                <a:uFillTx/>
              </a:defRPr>
            </a:pPr>
            <a:r>
              <a:rPr sz="2600">
                <a:uFill>
                  <a:solidFill/>
                </a:uFill>
              </a:rPr>
              <a:t>Body Level One</a:t>
            </a:r>
          </a:p>
          <a:p>
            <a:pPr lvl="1">
              <a:defRPr sz="1800">
                <a:uFillTx/>
              </a:defRPr>
            </a:pPr>
            <a:r>
              <a:rPr sz="2400">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0719644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تدفق">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lvl1pPr>
              <a:defRPr sz="5400"/>
            </a:lvl1pPr>
          </a:lstStyle>
          <a:p>
            <a:pPr lvl="0">
              <a:defRPr sz="1800">
                <a:solidFill>
                  <a:srgbClr val="000000"/>
                </a:solidFill>
                <a:uFillTx/>
              </a:defRPr>
            </a:pPr>
            <a:r>
              <a:rPr sz="5400">
                <a:solidFill>
                  <a:srgbClr val="00748E"/>
                </a:solidFill>
                <a:uFill>
                  <a:solidFill>
                    <a:srgbClr val="00748E"/>
                  </a:solidFill>
                </a:uFill>
              </a:rPr>
              <a:t>Title Text</a:t>
            </a:r>
          </a:p>
        </p:txBody>
      </p:sp>
      <p:sp>
        <p:nvSpPr>
          <p:cNvPr id="11" name="Shape 11"/>
          <p:cNvSpPr>
            <a:spLocks noGrp="1"/>
          </p:cNvSpPr>
          <p:nvPr>
            <p:ph type="body" idx="1"/>
          </p:nvPr>
        </p:nvSpPr>
        <p:spPr>
          <a:prstGeom prst="rect">
            <a:avLst/>
          </a:prstGeom>
        </p:spPr>
        <p:txBody>
          <a:bodyPr/>
          <a:lstStyle>
            <a:lvl1pPr>
              <a:defRPr sz="2800"/>
            </a:lvl1pPr>
            <a:lvl2pPr marL="273050" indent="-246062">
              <a:buClr>
                <a:srgbClr val="0485D1"/>
              </a:buClr>
            </a:lvl2pPr>
            <a:lvl3pPr marL="496887" indent="-246062">
              <a:spcBef>
                <a:spcPts val="500"/>
              </a:spcBef>
              <a:buClr>
                <a:srgbClr val="00ADE1"/>
              </a:buClr>
              <a:defRPr sz="2000"/>
            </a:lvl3pPr>
            <a:lvl4pPr marL="769937" indent="-209550">
              <a:spcBef>
                <a:spcPts val="500"/>
              </a:spcBef>
              <a:defRPr sz="2000"/>
            </a:lvl4pPr>
            <a:lvl5pPr marL="1044575" indent="-209550">
              <a:spcBef>
                <a:spcPts val="500"/>
              </a:spcBef>
              <a:buClr>
                <a:srgbClr val="00D5AB"/>
              </a:buClr>
              <a:defRPr sz="2000"/>
            </a:lvl5pPr>
          </a:lstStyle>
          <a:p>
            <a:pPr lvl="0">
              <a:defRPr sz="1800">
                <a:uFillTx/>
              </a:defRPr>
            </a:pPr>
            <a:r>
              <a:rPr sz="2800">
                <a:uFill>
                  <a:solidFill/>
                </a:uFill>
              </a:rPr>
              <a:t>Body Level One</a:t>
            </a:r>
          </a:p>
          <a:p>
            <a:pPr lvl="1">
              <a:defRPr sz="1800">
                <a:uFillTx/>
              </a:defRPr>
            </a:pPr>
            <a:r>
              <a:rPr sz="2600">
                <a:uFill>
                  <a:solidFill/>
                </a:uFill>
              </a:rPr>
              <a:t>Body Level Two</a:t>
            </a:r>
          </a:p>
          <a:p>
            <a:pPr lvl="2">
              <a:defRPr sz="1800">
                <a:uFillTx/>
              </a:defRPr>
            </a:pPr>
            <a:r>
              <a:rPr sz="20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2" name="Shape 12"/>
          <p:cNvSpPr>
            <a:spLocks noGrp="1"/>
          </p:cNvSpPr>
          <p:nvPr>
            <p:ph type="sldNum" sz="quarter" idx="2"/>
          </p:nvPr>
        </p:nvSpPr>
        <p:spPr>
          <a:xfrm>
            <a:off x="9079855" y="7183437"/>
            <a:ext cx="280690" cy="279401"/>
          </a:xfrm>
          <a:prstGeom prst="rect">
            <a:avLst/>
          </a:prstGeom>
        </p:spPr>
        <p:txBody>
          <a:bodyPr/>
          <a:lstStyle>
            <a:lvl1pPr>
              <a:defRPr sz="1200"/>
            </a:lvl1pPr>
          </a:lstStyle>
          <a:p>
            <a:pPr lvl="0"/>
            <a:fld id="{86CB4B4D-7CA3-9044-876B-883B54F8677D}" type="slidenum">
              <a:t>‹#›</a:t>
            </a:fld>
            <a:endParaRPr/>
          </a:p>
        </p:txBody>
      </p:sp>
    </p:spTree>
    <p:extLst>
      <p:ext uri="{BB962C8B-B14F-4D97-AF65-F5344CB8AC3E}">
        <p14:creationId xmlns:p14="http://schemas.microsoft.com/office/powerpoint/2010/main" val="34003701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82F97F7A-9EE3-4C76-A667-1051106E4F78}" type="slidenum">
              <a:rPr lang="en-US"/>
              <a:pPr>
                <a:defRPr/>
              </a:pPr>
              <a:t>‹#›</a:t>
            </a:fld>
            <a:endParaRPr lang="en-US"/>
          </a:p>
        </p:txBody>
      </p:sp>
    </p:spTree>
    <p:extLst>
      <p:ext uri="{BB962C8B-B14F-4D97-AF65-F5344CB8AC3E}">
        <p14:creationId xmlns:p14="http://schemas.microsoft.com/office/powerpoint/2010/main" val="35359519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2/25/2024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2/25/2024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2/25/2024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2/25/2024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08000" y="0"/>
            <a:ext cx="9144000" cy="20510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pPr lvl="0">
              <a:defRPr sz="1800">
                <a:solidFill>
                  <a:srgbClr val="000000"/>
                </a:solidFill>
                <a:uFillTx/>
              </a:defRPr>
            </a:pPr>
            <a:r>
              <a:rPr sz="5200">
                <a:solidFill>
                  <a:srgbClr val="00748E"/>
                </a:solidFill>
                <a:uFill>
                  <a:solidFill>
                    <a:srgbClr val="00748E"/>
                  </a:solidFill>
                </a:uFill>
              </a:rPr>
              <a:t>Title Text</a:t>
            </a:r>
          </a:p>
        </p:txBody>
      </p:sp>
      <p:sp>
        <p:nvSpPr>
          <p:cNvPr id="3" name="Shape 3"/>
          <p:cNvSpPr>
            <a:spLocks noGrp="1"/>
          </p:cNvSpPr>
          <p:nvPr>
            <p:ph type="body" idx="1"/>
          </p:nvPr>
        </p:nvSpPr>
        <p:spPr>
          <a:xfrm>
            <a:off x="508000" y="2147887"/>
            <a:ext cx="9144000" cy="54721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2pPr marL="273050" indent="-246062">
              <a:buClr>
                <a:srgbClr val="0485D1"/>
              </a:buClr>
              <a:defRPr sz="2400"/>
            </a:lvl2pPr>
            <a:lvl3pPr marL="496887" indent="-246062">
              <a:spcBef>
                <a:spcPts val="500"/>
              </a:spcBef>
              <a:buClr>
                <a:srgbClr val="00ADE1"/>
              </a:buClr>
              <a:defRPr sz="1800"/>
            </a:lvl3pPr>
            <a:lvl4pPr marL="769937" indent="-209550">
              <a:spcBef>
                <a:spcPts val="500"/>
              </a:spcBef>
              <a:defRPr sz="1800"/>
            </a:lvl4pPr>
            <a:lvl5pPr marL="1044575" indent="-209550">
              <a:spcBef>
                <a:spcPts val="500"/>
              </a:spcBef>
              <a:buClr>
                <a:srgbClr val="00D5AB"/>
              </a:buClr>
              <a:defRPr sz="1800"/>
            </a:lvl5pPr>
          </a:lstStyle>
          <a:p>
            <a:pPr lvl="0">
              <a:defRPr sz="1800">
                <a:uFillTx/>
              </a:defRPr>
            </a:pPr>
            <a:r>
              <a:rPr sz="2600">
                <a:uFill>
                  <a:solidFill/>
                </a:uFill>
              </a:rPr>
              <a:t>Body Level One</a:t>
            </a:r>
          </a:p>
          <a:p>
            <a:pPr lvl="1">
              <a:defRPr sz="1800">
                <a:uFillTx/>
              </a:defRPr>
            </a:pPr>
            <a:r>
              <a:rPr sz="2400">
                <a:uFill>
                  <a:solidFill/>
                </a:uFill>
              </a:rPr>
              <a:t>Body Level Two</a:t>
            </a:r>
          </a:p>
          <a:p>
            <a:pPr lvl="2">
              <a:defRPr>
                <a:uFillTx/>
              </a:defRPr>
            </a:pPr>
            <a:r>
              <a:rPr>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4" name="Shape 4"/>
          <p:cNvSpPr>
            <a:spLocks noGrp="1"/>
          </p:cNvSpPr>
          <p:nvPr>
            <p:ph type="sldNum" sz="quarter" idx="2"/>
          </p:nvPr>
        </p:nvSpPr>
        <p:spPr>
          <a:xfrm>
            <a:off x="9093720" y="7213600"/>
            <a:ext cx="252960" cy="254000"/>
          </a:xfrm>
          <a:prstGeom prst="rect">
            <a:avLst/>
          </a:prstGeom>
          <a:ln w="12700">
            <a:miter lim="400000"/>
          </a:ln>
        </p:spPr>
        <p:txBody>
          <a:bodyPr wrap="none" lIns="0" tIns="0" rIns="0" bIns="0" anchor="b">
            <a:spAutoFit/>
          </a:bodyPr>
          <a:lstStyle>
            <a:lvl1pPr marL="0" marR="0" algn="ctr" defTabSz="584200">
              <a:defRPr sz="1000">
                <a:solidFill>
                  <a:srgbClr val="006F88"/>
                </a:solidFill>
                <a:uFill>
                  <a:solidFill>
                    <a:srgbClr val="006F88"/>
                  </a:solidFill>
                </a:uFill>
              </a:defRPr>
            </a:lvl1pPr>
          </a:lstStyle>
          <a:p>
            <a:pPr lvl="0"/>
            <a:fld id="{86CB4B4D-7CA3-9044-876B-883B54F8677D}" type="slidenum">
              <a:t>‹#›</a:t>
            </a:fld>
            <a:endParaRPr/>
          </a:p>
        </p:txBody>
      </p:sp>
    </p:spTree>
    <p:extLst>
      <p:ext uri="{BB962C8B-B14F-4D97-AF65-F5344CB8AC3E}">
        <p14:creationId xmlns:p14="http://schemas.microsoft.com/office/powerpoint/2010/main" val="336660837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ransition spd="med"/>
  <p:txStyles>
    <p:titleStyle>
      <a:lvl1pPr>
        <a:defRPr sz="5200">
          <a:solidFill>
            <a:srgbClr val="00748E"/>
          </a:solidFill>
          <a:uFill>
            <a:solidFill>
              <a:srgbClr val="00748E"/>
            </a:solidFill>
          </a:uFill>
          <a:latin typeface="+mn-lt"/>
          <a:ea typeface="+mn-ea"/>
          <a:cs typeface="+mn-cs"/>
          <a:sym typeface="Lucida Grande"/>
        </a:defRPr>
      </a:lvl1pPr>
      <a:lvl2pPr indent="228600">
        <a:defRPr sz="5200">
          <a:solidFill>
            <a:srgbClr val="00748E"/>
          </a:solidFill>
          <a:uFill>
            <a:solidFill>
              <a:srgbClr val="00748E"/>
            </a:solidFill>
          </a:uFill>
          <a:latin typeface="+mn-lt"/>
          <a:ea typeface="+mn-ea"/>
          <a:cs typeface="+mn-cs"/>
          <a:sym typeface="Lucida Grande"/>
        </a:defRPr>
      </a:lvl2pPr>
      <a:lvl3pPr indent="457200">
        <a:defRPr sz="5200">
          <a:solidFill>
            <a:srgbClr val="00748E"/>
          </a:solidFill>
          <a:uFill>
            <a:solidFill>
              <a:srgbClr val="00748E"/>
            </a:solidFill>
          </a:uFill>
          <a:latin typeface="+mn-lt"/>
          <a:ea typeface="+mn-ea"/>
          <a:cs typeface="+mn-cs"/>
          <a:sym typeface="Lucida Grande"/>
        </a:defRPr>
      </a:lvl3pPr>
      <a:lvl4pPr indent="685800">
        <a:defRPr sz="5200">
          <a:solidFill>
            <a:srgbClr val="00748E"/>
          </a:solidFill>
          <a:uFill>
            <a:solidFill>
              <a:srgbClr val="00748E"/>
            </a:solidFill>
          </a:uFill>
          <a:latin typeface="+mn-lt"/>
          <a:ea typeface="+mn-ea"/>
          <a:cs typeface="+mn-cs"/>
          <a:sym typeface="Lucida Grande"/>
        </a:defRPr>
      </a:lvl4pPr>
      <a:lvl5pPr indent="914400">
        <a:defRPr sz="5200">
          <a:solidFill>
            <a:srgbClr val="00748E"/>
          </a:solidFill>
          <a:uFill>
            <a:solidFill>
              <a:srgbClr val="00748E"/>
            </a:solidFill>
          </a:uFill>
          <a:latin typeface="+mn-lt"/>
          <a:ea typeface="+mn-ea"/>
          <a:cs typeface="+mn-cs"/>
          <a:sym typeface="Lucida Grande"/>
        </a:defRPr>
      </a:lvl5pPr>
      <a:lvl6pPr indent="1143000">
        <a:defRPr sz="5200">
          <a:solidFill>
            <a:srgbClr val="00748E"/>
          </a:solidFill>
          <a:uFill>
            <a:solidFill>
              <a:srgbClr val="00748E"/>
            </a:solidFill>
          </a:uFill>
          <a:latin typeface="+mn-lt"/>
          <a:ea typeface="+mn-ea"/>
          <a:cs typeface="+mn-cs"/>
          <a:sym typeface="Lucida Grande"/>
        </a:defRPr>
      </a:lvl6pPr>
      <a:lvl7pPr indent="1371600">
        <a:defRPr sz="5200">
          <a:solidFill>
            <a:srgbClr val="00748E"/>
          </a:solidFill>
          <a:uFill>
            <a:solidFill>
              <a:srgbClr val="00748E"/>
            </a:solidFill>
          </a:uFill>
          <a:latin typeface="+mn-lt"/>
          <a:ea typeface="+mn-ea"/>
          <a:cs typeface="+mn-cs"/>
          <a:sym typeface="Lucida Grande"/>
        </a:defRPr>
      </a:lvl7pPr>
      <a:lvl8pPr indent="1600200">
        <a:defRPr sz="5200">
          <a:solidFill>
            <a:srgbClr val="00748E"/>
          </a:solidFill>
          <a:uFill>
            <a:solidFill>
              <a:srgbClr val="00748E"/>
            </a:solidFill>
          </a:uFill>
          <a:latin typeface="+mn-lt"/>
          <a:ea typeface="+mn-ea"/>
          <a:cs typeface="+mn-cs"/>
          <a:sym typeface="Lucida Grande"/>
        </a:defRPr>
      </a:lvl8pPr>
      <a:lvl9pPr indent="1828800">
        <a:defRPr sz="5200">
          <a:solidFill>
            <a:srgbClr val="00748E"/>
          </a:solidFill>
          <a:uFill>
            <a:solidFill>
              <a:srgbClr val="00748E"/>
            </a:solidFill>
          </a:uFill>
          <a:latin typeface="+mn-lt"/>
          <a:ea typeface="+mn-ea"/>
          <a:cs typeface="+mn-cs"/>
          <a:sym typeface="Lucida Grande"/>
        </a:defRPr>
      </a:lvl9pPr>
    </p:titleStyle>
    <p:bodyStyle>
      <a:lvl1pPr marL="312737" marR="45155" indent="-273050" algn="r">
        <a:spcBef>
          <a:spcPts val="700"/>
        </a:spcBef>
        <a:buClr>
          <a:srgbClr val="00D7E1"/>
        </a:buClr>
        <a:buSzPct val="93000"/>
        <a:buFont typeface="Wingdings 2"/>
        <a:buChar char=""/>
        <a:defRPr sz="2600">
          <a:uFill>
            <a:solidFill/>
          </a:uFill>
          <a:latin typeface="+mn-lt"/>
          <a:ea typeface="+mn-ea"/>
          <a:cs typeface="+mn-cs"/>
          <a:sym typeface="Lucida Grande"/>
        </a:defRPr>
      </a:lvl1pPr>
      <a:lvl2pPr marL="293555" marR="45155" indent="-266567" algn="r">
        <a:spcBef>
          <a:spcPts val="700"/>
        </a:spcBef>
        <a:buClr>
          <a:srgbClr val="00D7E1"/>
        </a:buClr>
        <a:buSzPct val="85000"/>
        <a:buFont typeface="Wingdings 2"/>
        <a:buChar char=""/>
        <a:defRPr sz="2600">
          <a:uFill>
            <a:solidFill/>
          </a:uFill>
          <a:latin typeface="+mn-lt"/>
          <a:ea typeface="+mn-ea"/>
          <a:cs typeface="+mn-cs"/>
          <a:sym typeface="Lucida Grande"/>
        </a:defRPr>
      </a:lvl2pPr>
      <a:lvl3pPr marL="606248" marR="45155" indent="-355423" algn="r">
        <a:spcBef>
          <a:spcPts val="700"/>
        </a:spcBef>
        <a:buClr>
          <a:srgbClr val="00D7E1"/>
        </a:buClr>
        <a:buSzPct val="68000"/>
        <a:buFont typeface="Wingdings 2"/>
        <a:buChar char=""/>
        <a:defRPr sz="2600">
          <a:uFill>
            <a:solidFill/>
          </a:uFill>
          <a:latin typeface="+mn-lt"/>
          <a:ea typeface="+mn-ea"/>
          <a:cs typeface="+mn-cs"/>
          <a:sym typeface="Lucida Grande"/>
        </a:defRPr>
      </a:lvl3pPr>
      <a:lvl4pPr marL="863070"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4pPr>
      <a:lvl5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5pPr>
      <a:lvl6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6pPr>
      <a:lvl7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7pPr>
      <a:lvl8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8pPr>
      <a:lvl9pPr marL="1137708" marR="45155" indent="-302683" algn="r">
        <a:spcBef>
          <a:spcPts val="700"/>
        </a:spcBef>
        <a:buClr>
          <a:srgbClr val="00D7E1"/>
        </a:buClr>
        <a:buSzPct val="62000"/>
        <a:buFont typeface="Wingdings 2"/>
        <a:buChar char=""/>
        <a:defRPr sz="2600">
          <a:uFill>
            <a:solidFill/>
          </a:uFill>
          <a:latin typeface="+mn-lt"/>
          <a:ea typeface="+mn-ea"/>
          <a:cs typeface="+mn-cs"/>
          <a:sym typeface="Lucida Grande"/>
        </a:defRPr>
      </a:lvl9pPr>
    </p:bodyStyle>
    <p:otherStyle>
      <a:lvl1pPr algn="ctr" defTabSz="584200">
        <a:defRPr sz="1000">
          <a:solidFill>
            <a:schemeClr val="tx1"/>
          </a:solidFill>
          <a:uFill>
            <a:solidFill>
              <a:srgbClr val="006F88"/>
            </a:solidFill>
          </a:uFill>
          <a:latin typeface="+mn-lt"/>
          <a:ea typeface="+mn-ea"/>
          <a:cs typeface="+mn-cs"/>
          <a:sym typeface="Tahoma"/>
        </a:defRPr>
      </a:lvl1pPr>
      <a:lvl2pPr indent="228600" algn="ctr" defTabSz="584200">
        <a:defRPr sz="1000">
          <a:solidFill>
            <a:schemeClr val="tx1"/>
          </a:solidFill>
          <a:uFill>
            <a:solidFill>
              <a:srgbClr val="006F88"/>
            </a:solidFill>
          </a:uFill>
          <a:latin typeface="+mn-lt"/>
          <a:ea typeface="+mn-ea"/>
          <a:cs typeface="+mn-cs"/>
          <a:sym typeface="Tahoma"/>
        </a:defRPr>
      </a:lvl2pPr>
      <a:lvl3pPr indent="457200" algn="ctr" defTabSz="584200">
        <a:defRPr sz="1000">
          <a:solidFill>
            <a:schemeClr val="tx1"/>
          </a:solidFill>
          <a:uFill>
            <a:solidFill>
              <a:srgbClr val="006F88"/>
            </a:solidFill>
          </a:uFill>
          <a:latin typeface="+mn-lt"/>
          <a:ea typeface="+mn-ea"/>
          <a:cs typeface="+mn-cs"/>
          <a:sym typeface="Tahoma"/>
        </a:defRPr>
      </a:lvl3pPr>
      <a:lvl4pPr indent="685800" algn="ctr" defTabSz="584200">
        <a:defRPr sz="1000">
          <a:solidFill>
            <a:schemeClr val="tx1"/>
          </a:solidFill>
          <a:uFill>
            <a:solidFill>
              <a:srgbClr val="006F88"/>
            </a:solidFill>
          </a:uFill>
          <a:latin typeface="+mn-lt"/>
          <a:ea typeface="+mn-ea"/>
          <a:cs typeface="+mn-cs"/>
          <a:sym typeface="Tahoma"/>
        </a:defRPr>
      </a:lvl4pPr>
      <a:lvl5pPr indent="914400" algn="ctr" defTabSz="584200">
        <a:defRPr sz="1000">
          <a:solidFill>
            <a:schemeClr val="tx1"/>
          </a:solidFill>
          <a:uFill>
            <a:solidFill>
              <a:srgbClr val="006F88"/>
            </a:solidFill>
          </a:uFill>
          <a:latin typeface="+mn-lt"/>
          <a:ea typeface="+mn-ea"/>
          <a:cs typeface="+mn-cs"/>
          <a:sym typeface="Tahoma"/>
        </a:defRPr>
      </a:lvl5pPr>
      <a:lvl6pPr indent="1143000" algn="ctr" defTabSz="584200">
        <a:defRPr sz="1000">
          <a:solidFill>
            <a:schemeClr val="tx1"/>
          </a:solidFill>
          <a:uFill>
            <a:solidFill>
              <a:srgbClr val="006F88"/>
            </a:solidFill>
          </a:uFill>
          <a:latin typeface="+mn-lt"/>
          <a:ea typeface="+mn-ea"/>
          <a:cs typeface="+mn-cs"/>
          <a:sym typeface="Tahoma"/>
        </a:defRPr>
      </a:lvl6pPr>
      <a:lvl7pPr indent="1371600" algn="ctr" defTabSz="584200">
        <a:defRPr sz="1000">
          <a:solidFill>
            <a:schemeClr val="tx1"/>
          </a:solidFill>
          <a:uFill>
            <a:solidFill>
              <a:srgbClr val="006F88"/>
            </a:solidFill>
          </a:uFill>
          <a:latin typeface="+mn-lt"/>
          <a:ea typeface="+mn-ea"/>
          <a:cs typeface="+mn-cs"/>
          <a:sym typeface="Tahoma"/>
        </a:defRPr>
      </a:lvl7pPr>
      <a:lvl8pPr indent="1600200" algn="ctr" defTabSz="584200">
        <a:defRPr sz="1000">
          <a:solidFill>
            <a:schemeClr val="tx1"/>
          </a:solidFill>
          <a:uFill>
            <a:solidFill>
              <a:srgbClr val="006F88"/>
            </a:solidFill>
          </a:uFill>
          <a:latin typeface="+mn-lt"/>
          <a:ea typeface="+mn-ea"/>
          <a:cs typeface="+mn-cs"/>
          <a:sym typeface="Tahoma"/>
        </a:defRPr>
      </a:lvl8pPr>
      <a:lvl9pPr indent="1828800" algn="ctr" defTabSz="584200">
        <a:defRPr sz="1000">
          <a:solidFill>
            <a:schemeClr val="tx1"/>
          </a:solidFill>
          <a:uFill>
            <a:solidFill>
              <a:srgbClr val="006F88"/>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2109190"/>
            <a:ext cx="6958746" cy="1363991"/>
          </a:xfrm>
        </p:spPr>
        <p:txBody>
          <a:bodyPr>
            <a:normAutofit/>
          </a:bodyPr>
          <a:lstStyle/>
          <a:p>
            <a:pPr>
              <a:lnSpc>
                <a:spcPct val="150000"/>
              </a:lnSpc>
            </a:pPr>
            <a:r>
              <a:rPr lang="en-US" sz="2500" b="1" dirty="0">
                <a:solidFill>
                  <a:schemeClr val="tx1"/>
                </a:solidFill>
              </a:rPr>
              <a:t>Regulation by</a:t>
            </a:r>
            <a:r>
              <a:rPr lang="en-US" sz="2400" b="1" dirty="0">
                <a:latin typeface="Arial" panose="020B0604020202020204" pitchFamily="34" charset="0"/>
                <a:cs typeface="Arial" panose="020B0604020202020204" pitchFamily="34" charset="0"/>
              </a:rPr>
              <a:t> </a:t>
            </a:r>
            <a:r>
              <a:rPr lang="en-US" sz="2400" b="1" i="1" dirty="0" err="1">
                <a:latin typeface="Arial" panose="020B0604020202020204" pitchFamily="34" charset="0"/>
                <a:cs typeface="Arial" panose="020B0604020202020204" pitchFamily="34" charset="0"/>
              </a:rPr>
              <a:t>trp</a:t>
            </a:r>
            <a:r>
              <a:rPr lang="en-US" sz="2400" b="1" dirty="0">
                <a:latin typeface="Arial" panose="020B0604020202020204" pitchFamily="34" charset="0"/>
                <a:cs typeface="Arial" panose="020B0604020202020204" pitchFamily="34" charset="0"/>
              </a:rPr>
              <a:t> Operon </a:t>
            </a:r>
            <a:endParaRPr lang="en-US" sz="2500" b="1" dirty="0">
              <a:solidFill>
                <a:schemeClr val="tx1"/>
              </a:solidFill>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dirty="0"/>
              <a:t>Semester 8: Week 5</a:t>
            </a:r>
          </a:p>
          <a:p>
            <a:pPr>
              <a:lnSpc>
                <a:spcPct val="100000"/>
              </a:lnSpc>
              <a:spcAft>
                <a:spcPts val="500"/>
              </a:spcAft>
            </a:pPr>
            <a:r>
              <a:rPr lang="en-US" sz="2188" b="1" dirty="0"/>
              <a:t>Date 29/2/2024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10</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pic>
        <p:nvPicPr>
          <p:cNvPr id="4" name="trp Oper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890" y="158569"/>
            <a:ext cx="7900610" cy="5925457"/>
          </a:xfrm>
          <a:prstGeom prst="rect">
            <a:avLst/>
          </a:prstGeom>
        </p:spPr>
      </p:pic>
    </p:spTree>
    <p:extLst>
      <p:ext uri="{BB962C8B-B14F-4D97-AF65-F5344CB8AC3E}">
        <p14:creationId xmlns:p14="http://schemas.microsoft.com/office/powerpoint/2010/main" val="208940108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11</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6998" y="157480"/>
            <a:ext cx="9007205" cy="496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a:r>
          </a:p>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It is the second regulatory region of the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operon controlled by the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trpL</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gene or attenuator. A leader sequence controls the gene expression via an attenuation mechanism. It comprises a polypeptide sequence plus an attenuator (contains palindromic sequences).</a:t>
            </a:r>
          </a:p>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There are four domains in the leader sequence, in which domain-3 can pair with either domain-2 or domain-4, and domain-1 can pair with domain-2. Besides, it comprises two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residues.</a:t>
            </a:r>
          </a:p>
        </p:txBody>
      </p:sp>
    </p:spTree>
    <p:extLst>
      <p:ext uri="{BB962C8B-B14F-4D97-AF65-F5344CB8AC3E}">
        <p14:creationId xmlns:p14="http://schemas.microsoft.com/office/powerpoint/2010/main" val="6236756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12</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504536" y="157480"/>
            <a:ext cx="4105566" cy="85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a:r>
          </a:p>
        </p:txBody>
      </p:sp>
      <p:pic>
        <p:nvPicPr>
          <p:cNvPr id="3074" name="Picture 2" descr="Attenuator region in trp operon">
            <a:extLst>
              <a:ext uri="{FF2B5EF4-FFF2-40B4-BE49-F238E27FC236}">
                <a16:creationId xmlns:a16="http://schemas.microsoft.com/office/drawing/2014/main" id="{29A0F5BA-9679-064F-66CC-65DED5DBC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08"/>
          <a:stretch/>
        </p:blipFill>
        <p:spPr bwMode="auto">
          <a:xfrm>
            <a:off x="436119" y="1456473"/>
            <a:ext cx="9287762" cy="377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137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13</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6998" y="157480"/>
            <a:ext cx="9007205" cy="496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a:r>
            <a:endPar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endParaRPr>
          </a:p>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The pairing of domain-2 and 3 results in antitermination. Conversely, the pairing of domain-3 and 4 causes a termination of </a:t>
            </a:r>
            <a:r>
              <a:rPr kumimoji="0" lang="en-US" sz="2800" b="0" i="1" u="none" strike="noStrike" kern="0" cap="none" spc="0" normalizeH="0" baseline="0" noProof="0" dirty="0" err="1">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trp</a:t>
            </a:r>
            <a:r>
              <a:rPr kumimoji="0" lang="en-US" sz="2800" b="0"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Arial" panose="020B0604020202020204" pitchFamily="34" charset="0"/>
              </a:rPr>
              <a:t> biosynthesis. The presence of domain-4 (also called attenuator) is important to terminate the transcription because it only can facilitate stem-loop formation. The attenuation mechanism depends upon the pairing of the ribosome and the level of tryptophan inside a bacterial cell.</a:t>
            </a:r>
          </a:p>
        </p:txBody>
      </p:sp>
    </p:spTree>
    <p:extLst>
      <p:ext uri="{BB962C8B-B14F-4D97-AF65-F5344CB8AC3E}">
        <p14:creationId xmlns:p14="http://schemas.microsoft.com/office/powerpoint/2010/main" val="7304277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14</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34902" y="392720"/>
            <a:ext cx="6159976" cy="79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low TRP level</a:t>
            </a:r>
          </a:p>
        </p:txBody>
      </p:sp>
      <p:pic>
        <p:nvPicPr>
          <p:cNvPr id="4098" name="Picture 2" descr="attenuation of trp operon at low trp level">
            <a:extLst>
              <a:ext uri="{FF2B5EF4-FFF2-40B4-BE49-F238E27FC236}">
                <a16:creationId xmlns:a16="http://schemas.microsoft.com/office/drawing/2014/main" id="{11A4F6D8-1811-251D-2EDC-916125098F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47"/>
          <a:stretch/>
        </p:blipFill>
        <p:spPr bwMode="auto">
          <a:xfrm>
            <a:off x="1159018" y="1826982"/>
            <a:ext cx="6364861" cy="493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682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15</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1234902" y="392720"/>
            <a:ext cx="6159976" cy="79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Attenuation at high TRP level</a:t>
            </a:r>
          </a:p>
        </p:txBody>
      </p:sp>
      <p:pic>
        <p:nvPicPr>
          <p:cNvPr id="8194" name="Picture 2" descr="attenuation of trp operon at high trp level">
            <a:extLst>
              <a:ext uri="{FF2B5EF4-FFF2-40B4-BE49-F238E27FC236}">
                <a16:creationId xmlns:a16="http://schemas.microsoft.com/office/drawing/2014/main" id="{91158822-D053-8ADF-F6EB-A09DFA91E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68"/>
          <a:stretch/>
        </p:blipFill>
        <p:spPr bwMode="auto">
          <a:xfrm>
            <a:off x="1234902" y="1658528"/>
            <a:ext cx="6065121" cy="495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823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20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Next Lecture</a:t>
            </a:r>
          </a:p>
          <a:p>
            <a:pPr marL="0" marR="0" lvl="0" indent="0" algn="ctr" defTabSz="762072" rtl="0" eaLnBrk="1" fontAlgn="auto" latinLnBrk="0" hangingPunct="1">
              <a:lnSpc>
                <a:spcPct val="200000"/>
              </a:lnSpc>
              <a:spcBef>
                <a:spcPts val="195"/>
              </a:spcBef>
              <a:spcAft>
                <a:spcPts val="195"/>
              </a:spcAft>
              <a:buClrTx/>
              <a:buSzTx/>
              <a:buFontTx/>
              <a:buNone/>
              <a:tabLst/>
              <a:defRPr/>
            </a:pPr>
            <a:r>
              <a:rPr lang="en-US" sz="2344" b="1" dirty="0">
                <a:solidFill>
                  <a:prstClr val="black"/>
                </a:solidFill>
                <a:latin typeface="Arial" panose="020B0604020202020204" pitchFamily="34" charset="0"/>
                <a:ea typeface="Arial"/>
                <a:cs typeface="Arial" panose="020B0604020202020204" pitchFamily="34" charset="0"/>
                <a:sym typeface="Arial"/>
              </a:rPr>
              <a:t>Molecular Typing in Molecular Biotechnology</a:t>
            </a:r>
            <a:endPar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ctr" defTabSz="762072" rtl="0" eaLnBrk="1" fontAlgn="auto" latinLnBrk="0" hangingPunct="1">
              <a:lnSpc>
                <a:spcPct val="200000"/>
              </a:lnSpc>
              <a:spcBef>
                <a:spcPts val="195"/>
              </a:spcBef>
              <a:spcAft>
                <a:spcPts val="195"/>
              </a:spcAft>
              <a:buClrTx/>
              <a:buSzTx/>
              <a:buFontTx/>
              <a:buNone/>
              <a:tabLst/>
              <a:defRPr/>
            </a:pPr>
            <a:endPar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41776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p>
        </p:txBody>
      </p:sp>
    </p:spTree>
    <p:extLst>
      <p:ext uri="{BB962C8B-B14F-4D97-AF65-F5344CB8AC3E}">
        <p14:creationId xmlns:p14="http://schemas.microsoft.com/office/powerpoint/2010/main" val="394469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2</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11125" y="138368"/>
            <a:ext cx="9697893" cy="6282026"/>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2800" b="1" dirty="0">
                <a:latin typeface="Arial" panose="020B0604020202020204" pitchFamily="34" charset="0"/>
                <a:cs typeface="Arial" panose="020B0604020202020204" pitchFamily="34" charset="0"/>
              </a:rPr>
              <a:t>Tryptophan </a:t>
            </a:r>
            <a:r>
              <a:rPr lang="en-US" sz="2800" b="1" i="1" dirty="0" err="1">
                <a:latin typeface="Arial" panose="020B0604020202020204" pitchFamily="34" charset="0"/>
                <a:cs typeface="Arial" panose="020B0604020202020204" pitchFamily="34" charset="0"/>
              </a:rPr>
              <a:t>trp</a:t>
            </a:r>
            <a:r>
              <a:rPr lang="en-US" sz="2800" b="1" dirty="0">
                <a:latin typeface="Arial" panose="020B0604020202020204" pitchFamily="34" charset="0"/>
                <a:cs typeface="Arial" panose="020B0604020202020204" pitchFamily="34" charset="0"/>
              </a:rPr>
              <a:t> Operon </a:t>
            </a: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The </a:t>
            </a:r>
            <a:r>
              <a:rPr lang="en-US" sz="2800" i="1" dirty="0">
                <a:latin typeface="Arial" panose="020B0604020202020204" pitchFamily="34" charset="0"/>
                <a:cs typeface="Arial" panose="020B0604020202020204" pitchFamily="34" charset="0"/>
                <a:sym typeface="Arial" panose="020B0604020202020204" pitchFamily="34" charset="0"/>
              </a:rPr>
              <a:t>E. coli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i="1" dirty="0">
                <a:latin typeface="Arial" panose="020B0604020202020204" pitchFamily="34" charset="0"/>
                <a:cs typeface="Arial" panose="020B0604020202020204" pitchFamily="34" charset="0"/>
                <a:sym typeface="Arial" panose="020B0604020202020204" pitchFamily="34" charset="0"/>
              </a:rPr>
              <a:t> </a:t>
            </a:r>
            <a:r>
              <a:rPr lang="en-US" sz="2800" dirty="0">
                <a:latin typeface="Arial" panose="020B0604020202020204" pitchFamily="34" charset="0"/>
                <a:cs typeface="Arial" panose="020B0604020202020204" pitchFamily="34" charset="0"/>
                <a:sym typeface="Arial" panose="020B0604020202020204" pitchFamily="34" charset="0"/>
              </a:rPr>
              <a:t>operon contains the genes for the enzymes that the bacterium needs to make the amino acid tryptophan. The</a:t>
            </a:r>
            <a:r>
              <a:rPr lang="en-US" sz="2800" i="1" dirty="0">
                <a:latin typeface="Arial" panose="020B0604020202020204" pitchFamily="34" charset="0"/>
                <a:cs typeface="Arial" panose="020B0604020202020204" pitchFamily="34" charset="0"/>
                <a:sym typeface="Arial" panose="020B0604020202020204" pitchFamily="34" charset="0"/>
              </a:rPr>
              <a:t>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i="1" dirty="0">
                <a:latin typeface="Arial" panose="020B0604020202020204" pitchFamily="34" charset="0"/>
                <a:cs typeface="Arial" panose="020B0604020202020204" pitchFamily="34" charset="0"/>
                <a:sym typeface="Arial" panose="020B0604020202020204" pitchFamily="34" charset="0"/>
              </a:rPr>
              <a:t> </a:t>
            </a:r>
            <a:r>
              <a:rPr lang="en-US" sz="2800" dirty="0">
                <a:latin typeface="Arial" panose="020B0604020202020204" pitchFamily="34" charset="0"/>
                <a:cs typeface="Arial" panose="020B0604020202020204" pitchFamily="34" charset="0"/>
                <a:sym typeface="Arial" panose="020B0604020202020204" pitchFamily="34" charset="0"/>
              </a:rPr>
              <a:t>operon, on the other hand, codes for anabolic enzymes—those that build up a substance. Such operons are generally turned off by that substance. When the tryptophan concentration is high, the products of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are not needed any longer, and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is repressed.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also exhibits an extra level of control, called attenuation, not seen in the </a:t>
            </a:r>
            <a:r>
              <a:rPr lang="en-US" sz="2800" i="1" dirty="0">
                <a:latin typeface="Arial" panose="020B0604020202020204" pitchFamily="34" charset="0"/>
                <a:cs typeface="Arial" panose="020B0604020202020204" pitchFamily="34" charset="0"/>
                <a:sym typeface="Arial" panose="020B0604020202020204" pitchFamily="34" charset="0"/>
              </a:rPr>
              <a:t>lac</a:t>
            </a:r>
            <a:r>
              <a:rPr lang="en-US" sz="2800" dirty="0">
                <a:latin typeface="Arial" panose="020B0604020202020204" pitchFamily="34" charset="0"/>
                <a:cs typeface="Arial" panose="020B0604020202020204" pitchFamily="34" charset="0"/>
                <a:sym typeface="Arial" panose="020B0604020202020204" pitchFamily="34" charset="0"/>
              </a:rPr>
              <a:t> operon.</a:t>
            </a:r>
          </a:p>
        </p:txBody>
      </p:sp>
    </p:spTree>
    <p:extLst>
      <p:ext uri="{BB962C8B-B14F-4D97-AF65-F5344CB8AC3E}">
        <p14:creationId xmlns:p14="http://schemas.microsoft.com/office/powerpoint/2010/main" val="5272635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3</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11125" y="138368"/>
            <a:ext cx="9264741" cy="6282026"/>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3000" b="1" dirty="0">
                <a:latin typeface="Arial" panose="020B0604020202020204" pitchFamily="34" charset="0"/>
                <a:cs typeface="Arial" panose="020B0604020202020204" pitchFamily="34" charset="0"/>
              </a:rPr>
              <a:t>Tryptophan </a:t>
            </a:r>
            <a:r>
              <a:rPr lang="en-US" sz="3000" b="1" i="1" dirty="0" err="1">
                <a:latin typeface="Arial" panose="020B0604020202020204" pitchFamily="34" charset="0"/>
                <a:cs typeface="Arial" panose="020B0604020202020204" pitchFamily="34" charset="0"/>
              </a:rPr>
              <a:t>trp</a:t>
            </a:r>
            <a:r>
              <a:rPr lang="en-US" sz="3000" b="1" dirty="0">
                <a:latin typeface="Arial" panose="020B0604020202020204" pitchFamily="34" charset="0"/>
                <a:cs typeface="Arial" panose="020B0604020202020204" pitchFamily="34" charset="0"/>
              </a:rPr>
              <a:t> Operon </a:t>
            </a:r>
          </a:p>
          <a:p>
            <a:pPr marL="50800" indent="0" algn="just" eaLnBrk="1" hangingPunct="1">
              <a:lnSpc>
                <a:spcPct val="150000"/>
              </a:lnSpc>
              <a:spcBef>
                <a:spcPct val="0"/>
              </a:spcBef>
              <a:buFont typeface="Wingdings 2" panose="05020102010507070707" pitchFamily="18" charset="2"/>
              <a:buNone/>
            </a:pPr>
            <a:r>
              <a:rPr lang="en-US" sz="3000" dirty="0">
                <a:latin typeface="Arial" panose="020B0604020202020204" pitchFamily="34" charset="0"/>
                <a:cs typeface="Arial" panose="020B0604020202020204" pitchFamily="34" charset="0"/>
              </a:rPr>
              <a:t>The </a:t>
            </a:r>
            <a:r>
              <a:rPr lang="en-US" sz="3000" i="1" dirty="0" err="1">
                <a:latin typeface="Arial" panose="020B0604020202020204" pitchFamily="34" charset="0"/>
                <a:cs typeface="Arial" panose="020B0604020202020204" pitchFamily="34" charset="0"/>
              </a:rPr>
              <a:t>trp</a:t>
            </a:r>
            <a:r>
              <a:rPr lang="en-US" sz="3000" dirty="0">
                <a:latin typeface="Arial" panose="020B0604020202020204" pitchFamily="34" charset="0"/>
                <a:cs typeface="Arial" panose="020B0604020202020204" pitchFamily="34" charset="0"/>
              </a:rPr>
              <a:t> operon of </a:t>
            </a:r>
            <a:r>
              <a:rPr lang="en-US" sz="3000" i="1" dirty="0">
                <a:latin typeface="Arial" panose="020B0604020202020204" pitchFamily="34" charset="0"/>
                <a:cs typeface="Arial" panose="020B0604020202020204" pitchFamily="34" charset="0"/>
              </a:rPr>
              <a:t>E. coli </a:t>
            </a:r>
            <a:r>
              <a:rPr lang="en-US" sz="3000" dirty="0">
                <a:latin typeface="Arial" panose="020B0604020202020204" pitchFamily="34" charset="0"/>
                <a:cs typeface="Arial" panose="020B0604020202020204" pitchFamily="34" charset="0"/>
              </a:rPr>
              <a:t>is an example of a negative repressible system. The enzymes encoded by the </a:t>
            </a:r>
            <a:r>
              <a:rPr lang="en-US" sz="3000" i="1" dirty="0" err="1">
                <a:latin typeface="Arial" panose="020B0604020202020204" pitchFamily="34" charset="0"/>
                <a:cs typeface="Arial" panose="020B0604020202020204" pitchFamily="34" charset="0"/>
              </a:rPr>
              <a:t>trp</a:t>
            </a:r>
            <a:r>
              <a:rPr lang="en-US" sz="3000" dirty="0">
                <a:latin typeface="Arial" panose="020B0604020202020204" pitchFamily="34" charset="0"/>
                <a:cs typeface="Arial" panose="020B0604020202020204" pitchFamily="34" charset="0"/>
              </a:rPr>
              <a:t> operon are responsible for synthesizing the amino acid L-tryptophan, which is a constituent of most proteins and so must be synthesized if none is available in the medium. The products of five structural genes in the operon are required to make tryptophan from chorismic acid. </a:t>
            </a:r>
            <a:endParaRPr lang="en-US" sz="30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030451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4</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11125" y="308185"/>
            <a:ext cx="9670184" cy="3898055"/>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2800" b="1" dirty="0">
                <a:latin typeface="Arial" panose="020B0604020202020204" pitchFamily="34" charset="0"/>
                <a:cs typeface="Arial" panose="020B0604020202020204" pitchFamily="34" charset="0"/>
              </a:rPr>
              <a:t>Presence and absence of tryptophan </a:t>
            </a: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In the case of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operon, different from </a:t>
            </a:r>
            <a:r>
              <a:rPr lang="en-US" sz="2800" i="1" dirty="0">
                <a:latin typeface="Arial" panose="020B0604020202020204" pitchFamily="34" charset="0"/>
                <a:cs typeface="Arial" panose="020B0604020202020204" pitchFamily="34" charset="0"/>
                <a:sym typeface="Arial" panose="020B0604020202020204" pitchFamily="34" charset="0"/>
              </a:rPr>
              <a:t>lac</a:t>
            </a:r>
            <a:r>
              <a:rPr lang="en-US" sz="2800" dirty="0">
                <a:latin typeface="Arial" panose="020B0604020202020204" pitchFamily="34" charset="0"/>
                <a:cs typeface="Arial" panose="020B0604020202020204" pitchFamily="34" charset="0"/>
                <a:sym typeface="Arial" panose="020B0604020202020204" pitchFamily="34" charset="0"/>
              </a:rPr>
              <a:t> operon, a plentiful supply of tryptophan means that the cell does not need to spend any more energy making this amino acid. In other words, a high tryptophan concentration is a signal to turn off the operon. </a:t>
            </a:r>
            <a:r>
              <a:rPr lang="en-US" sz="2800" b="1" dirty="0">
                <a:latin typeface="Arial" panose="020B0604020202020204" pitchFamily="34" charset="0"/>
                <a:cs typeface="Arial" panose="020B0604020202020204" pitchFamily="34" charset="0"/>
                <a:sym typeface="Arial" panose="020B0604020202020204" pitchFamily="34" charset="0"/>
              </a:rPr>
              <a:t>How does the cell sense the presence of tryptophan? </a:t>
            </a:r>
            <a:r>
              <a:rPr lang="en-US" sz="2800" dirty="0">
                <a:latin typeface="Arial" panose="020B0604020202020204" pitchFamily="34" charset="0"/>
                <a:cs typeface="Arial" panose="020B0604020202020204" pitchFamily="34" charset="0"/>
                <a:sym typeface="Arial" panose="020B0604020202020204" pitchFamily="34" charset="0"/>
              </a:rPr>
              <a:t>In essence, tryptophan helps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bind to its operator. Here is how that occurs: In the absence of tryptophan, no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exists, only an inactive protein called the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20817486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5</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29704" name="Rectangle 6"/>
          <p:cNvSpPr>
            <a:spLocks noGrp="1" noChangeArrowheads="1"/>
          </p:cNvSpPr>
          <p:nvPr>
            <p:ph type="body" idx="1"/>
          </p:nvPr>
        </p:nvSpPr>
        <p:spPr>
          <a:xfrm>
            <a:off x="107859" y="69788"/>
            <a:ext cx="9725206" cy="4224626"/>
          </a:xfrm>
        </p:spPr>
        <p:txBody>
          <a:bodyPr lIns="0" tIns="0" rIns="0" bIns="0"/>
          <a:lstStyle/>
          <a:p>
            <a:pPr marL="50800" indent="0" algn="just" eaLnBrk="1" hangingPunct="1">
              <a:lnSpc>
                <a:spcPct val="150000"/>
              </a:lnSpc>
              <a:spcBef>
                <a:spcPct val="0"/>
              </a:spcBef>
              <a:buFont typeface="Wingdings 2" panose="05020102010507070707" pitchFamily="18" charset="2"/>
              <a:buNone/>
            </a:pPr>
            <a:r>
              <a:rPr lang="en-US" sz="2800" b="1" dirty="0">
                <a:latin typeface="Arial" panose="020B0604020202020204" pitchFamily="34" charset="0"/>
                <a:cs typeface="Arial" panose="020B0604020202020204" pitchFamily="34" charset="0"/>
              </a:rPr>
              <a:t>Presence and absence of tryptophan …… </a:t>
            </a:r>
          </a:p>
          <a:p>
            <a:pPr marL="50800" indent="0" algn="just" eaLnBrk="1" hangingPunct="1">
              <a:lnSpc>
                <a:spcPct val="150000"/>
              </a:lnSpc>
              <a:spcBef>
                <a:spcPct val="0"/>
              </a:spcBef>
              <a:buFont typeface="Wingdings 2" panose="05020102010507070707" pitchFamily="18" charset="2"/>
              <a:buNone/>
            </a:pPr>
            <a:r>
              <a:rPr lang="en-US" sz="2800" dirty="0">
                <a:latin typeface="Arial" panose="020B0604020202020204" pitchFamily="34" charset="0"/>
                <a:cs typeface="Arial" panose="020B0604020202020204" pitchFamily="34" charset="0"/>
                <a:sym typeface="Arial" panose="020B0604020202020204" pitchFamily="34" charset="0"/>
              </a:rPr>
              <a:t>When the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binds tryptophan, it changes to a conformation with a much higher affinity for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operator. The combination of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plus tryptophan is the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therefore, tryptophan is called a corepressor. When the cellular concentration of tryptophan is high, plenty of corepressor is available to bind and form the active </a:t>
            </a:r>
            <a:r>
              <a:rPr lang="en-US" sz="2800" i="1" dirty="0" err="1">
                <a:latin typeface="Arial" panose="020B0604020202020204" pitchFamily="34" charset="0"/>
                <a:cs typeface="Arial" panose="020B0604020202020204" pitchFamily="34" charset="0"/>
                <a:sym typeface="Arial" panose="020B0604020202020204" pitchFamily="34" charset="0"/>
              </a:rPr>
              <a:t>trp</a:t>
            </a:r>
            <a:r>
              <a:rPr lang="en-US" sz="2800" dirty="0">
                <a:latin typeface="Arial" panose="020B0604020202020204" pitchFamily="34" charset="0"/>
                <a:cs typeface="Arial" panose="020B0604020202020204" pitchFamily="34" charset="0"/>
                <a:sym typeface="Arial" panose="020B0604020202020204" pitchFamily="34" charset="0"/>
              </a:rPr>
              <a:t> repressor. Thus, the operon is repressed. When the tryptophan level in the cell falls, the amino acid dissociates from the </a:t>
            </a:r>
            <a:r>
              <a:rPr lang="en-US" sz="2800" dirty="0" err="1">
                <a:latin typeface="Arial" panose="020B0604020202020204" pitchFamily="34" charset="0"/>
                <a:cs typeface="Arial" panose="020B0604020202020204" pitchFamily="34" charset="0"/>
                <a:sym typeface="Arial" panose="020B0604020202020204" pitchFamily="34" charset="0"/>
              </a:rPr>
              <a:t>aporepressor</a:t>
            </a:r>
            <a:r>
              <a:rPr lang="en-US" sz="2800" dirty="0">
                <a:latin typeface="Arial" panose="020B0604020202020204" pitchFamily="34" charset="0"/>
                <a:cs typeface="Arial" panose="020B0604020202020204" pitchFamily="34" charset="0"/>
                <a:sym typeface="Arial" panose="020B0604020202020204" pitchFamily="34" charset="0"/>
              </a:rPr>
              <a:t>, causing it to shift back to the inactive conformation. </a:t>
            </a:r>
          </a:p>
        </p:txBody>
      </p:sp>
    </p:spTree>
    <p:extLst>
      <p:ext uri="{BB962C8B-B14F-4D97-AF65-F5344CB8AC3E}">
        <p14:creationId xmlns:p14="http://schemas.microsoft.com/office/powerpoint/2010/main" val="32369771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6</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841571" y="256129"/>
            <a:ext cx="3891050" cy="95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Low TRP level  </a:t>
            </a:r>
          </a:p>
        </p:txBody>
      </p:sp>
      <p:pic>
        <p:nvPicPr>
          <p:cNvPr id="2050" name="Picture 2" descr="derepression of tryptophan operon">
            <a:extLst>
              <a:ext uri="{FF2B5EF4-FFF2-40B4-BE49-F238E27FC236}">
                <a16:creationId xmlns:a16="http://schemas.microsoft.com/office/drawing/2014/main" id="{76E88729-8AD8-43D2-61FA-8A68C33FC1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07"/>
          <a:stretch/>
        </p:blipFill>
        <p:spPr bwMode="auto">
          <a:xfrm>
            <a:off x="225044" y="1395077"/>
            <a:ext cx="9469305" cy="474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126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0F3ECB5-65E7-41B7-A1C5-92E60BEF8EF9}"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7</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sp>
        <p:nvSpPr>
          <p:cNvPr id="30728" name="Rectangle 6"/>
          <p:cNvSpPr>
            <a:spLocks/>
          </p:cNvSpPr>
          <p:nvPr/>
        </p:nvSpPr>
        <p:spPr bwMode="auto">
          <a:xfrm>
            <a:off x="554333" y="593883"/>
            <a:ext cx="3166360" cy="83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40639" marR="40639" lvl="0" indent="0" algn="just" defTabSz="914400" eaLnBrk="1" fontAlgn="auto" latinLnBrk="0" hangingPunct="1">
              <a:lnSpc>
                <a:spcPct val="15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
                  <a:solidFill/>
                </a:uFill>
                <a:latin typeface="Arial" panose="020B0604020202020204" pitchFamily="34" charset="0"/>
                <a:cs typeface="Arial" panose="020B0604020202020204" pitchFamily="34" charset="0"/>
                <a:sym typeface="Lucida Grande" charset="0"/>
              </a:rPr>
              <a:t>High TRP level  </a:t>
            </a:r>
          </a:p>
        </p:txBody>
      </p:sp>
      <p:pic>
        <p:nvPicPr>
          <p:cNvPr id="1026" name="Picture 2" descr="repression of tryptophan operon">
            <a:extLst>
              <a:ext uri="{FF2B5EF4-FFF2-40B4-BE49-F238E27FC236}">
                <a16:creationId xmlns:a16="http://schemas.microsoft.com/office/drawing/2014/main" id="{8CE59890-0A85-6C2C-C8DC-A7C876C836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47"/>
          <a:stretch/>
        </p:blipFill>
        <p:spPr bwMode="auto">
          <a:xfrm>
            <a:off x="554333" y="1987117"/>
            <a:ext cx="8985655" cy="444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293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8</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pic>
        <p:nvPicPr>
          <p:cNvPr id="1026" name="Picture 2" descr="Biology, Genetics, Gene Expression, Prokaryotic Gene Regulation | OERTX">
            <a:extLst>
              <a:ext uri="{FF2B5EF4-FFF2-40B4-BE49-F238E27FC236}">
                <a16:creationId xmlns:a16="http://schemas.microsoft.com/office/drawing/2014/main" id="{C492AEB2-ADA9-C9FA-5F78-FF3EC2C5B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16" y="660900"/>
            <a:ext cx="8960938" cy="584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0798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algn="r">
              <a:spcBef>
                <a:spcPts val="700"/>
              </a:spcBef>
              <a:buClr>
                <a:srgbClr val="0BD0D9"/>
              </a:buClr>
              <a:buSzPct val="93000"/>
              <a:buFont typeface="Wingdings 2" panose="05020102010507070707" pitchFamily="18" charset="2"/>
              <a:buChar char=""/>
              <a:defRPr sz="2400">
                <a:solidFill>
                  <a:schemeClr val="tx1"/>
                </a:solidFill>
                <a:latin typeface="Lucida Grande" charset="0"/>
                <a:ea typeface="ヒラギノ角ゴ ProN W3" charset="0"/>
                <a:cs typeface="ヒラギノ角ゴ ProN W3" charset="0"/>
                <a:sym typeface="Lucida Grande" charset="0"/>
              </a:defRPr>
            </a:lvl1pPr>
            <a:lvl2pPr marL="742950" indent="-285750" algn="r">
              <a:spcBef>
                <a:spcPts val="700"/>
              </a:spcBef>
              <a:buClr>
                <a:srgbClr val="0F6FC6"/>
              </a:buClr>
              <a:buSzPct val="85000"/>
              <a:buFont typeface="Wingdings 2" panose="05020102010507070707" pitchFamily="18" charset="2"/>
              <a:buChar char=""/>
              <a:defRPr sz="2200">
                <a:solidFill>
                  <a:schemeClr val="tx1"/>
                </a:solidFill>
                <a:latin typeface="Lucida Grande" charset="0"/>
                <a:ea typeface="ヒラギノ角ゴ ProN W3" charset="0"/>
                <a:cs typeface="ヒラギノ角ゴ ProN W3" charset="0"/>
                <a:sym typeface="Lucida Grande" charset="0"/>
              </a:defRPr>
            </a:lvl2pPr>
            <a:lvl3pPr marL="1143000" indent="-228600" algn="r">
              <a:spcBef>
                <a:spcPts val="500"/>
              </a:spcBef>
              <a:buClr>
                <a:srgbClr val="009DD9"/>
              </a:buClr>
              <a:buSzPct val="68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3pPr>
            <a:lvl4pPr marL="1600200" indent="-228600" algn="r">
              <a:spcBef>
                <a:spcPts val="500"/>
              </a:spcBef>
              <a:buClr>
                <a:srgbClr val="0BD0D9"/>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4pPr>
            <a:lvl5pPr marL="2057400" indent="-228600" algn="r">
              <a:spcBef>
                <a:spcPts val="500"/>
              </a:spcBef>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5pPr>
            <a:lvl6pPr marL="25146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6pPr>
            <a:lvl7pPr marL="29718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7pPr>
            <a:lvl8pPr marL="34290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8pPr>
            <a:lvl9pPr marL="3886200" indent="-228600" algn="r" eaLnBrk="0" fontAlgn="base" hangingPunct="0">
              <a:spcBef>
                <a:spcPts val="500"/>
              </a:spcBef>
              <a:spcAft>
                <a:spcPct val="0"/>
              </a:spcAft>
              <a:buClr>
                <a:srgbClr val="10CF9B"/>
              </a:buClr>
              <a:buSzPct val="62000"/>
              <a:buFont typeface="Wingdings 2" panose="05020102010507070707" pitchFamily="18" charset="2"/>
              <a:buChar char=""/>
              <a:defRPr sz="1600">
                <a:solidFill>
                  <a:schemeClr val="tx1"/>
                </a:solidFill>
                <a:latin typeface="Lucida Grande" charset="0"/>
                <a:ea typeface="ヒラギノ角ゴ ProN W3" charset="0"/>
                <a:cs typeface="ヒラギノ角ゴ ProN W3" charset="0"/>
                <a:sym typeface="Lucida Grande" charset="0"/>
              </a:defRPr>
            </a:lvl9pPr>
          </a:lstStyle>
          <a:p>
            <a:pPr marL="0" marR="0" lvl="0" indent="0" algn="ctr" defTabSz="584200" eaLnBrk="1" fontAlgn="auto" latinLnBrk="0" hangingPunct="1">
              <a:lnSpc>
                <a:spcPct val="100000"/>
              </a:lnSpc>
              <a:spcBef>
                <a:spcPct val="0"/>
              </a:spcBef>
              <a:spcAft>
                <a:spcPts val="0"/>
              </a:spcAft>
              <a:buClrTx/>
              <a:buSzTx/>
              <a:buFontTx/>
              <a:buNone/>
              <a:tabLst/>
              <a:defRPr/>
            </a:pPr>
            <a:fld id="{7CEECD0F-6387-4913-A7FE-65EA7C5A8045}" type="slidenum">
              <a:rPr kumimoji="0" lang="en-US" sz="900" b="0" i="0" u="none" strike="noStrike" kern="0" cap="none" spc="0" normalizeH="0" baseline="0" noProof="0" smtClean="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rPr>
              <a:pPr marL="0" marR="0" lvl="0" indent="0" algn="ctr" defTabSz="584200" eaLnBrk="1" fontAlgn="auto" latinLnBrk="0" hangingPunct="1">
                <a:lnSpc>
                  <a:spcPct val="100000"/>
                </a:lnSpc>
                <a:spcBef>
                  <a:spcPct val="0"/>
                </a:spcBef>
                <a:spcAft>
                  <a:spcPts val="0"/>
                </a:spcAft>
                <a:buClrTx/>
                <a:buSzTx/>
                <a:buFontTx/>
                <a:buNone/>
                <a:tabLst/>
                <a:defRPr/>
              </a:pPr>
              <a:t>9</a:t>
            </a:fld>
            <a:endParaRPr kumimoji="0" lang="en-US" sz="900" b="0" i="0" u="none" strike="noStrike" kern="0" cap="none" spc="0" normalizeH="0" baseline="0" noProof="0">
              <a:ln>
                <a:noFill/>
              </a:ln>
              <a:solidFill>
                <a:srgbClr val="045C75"/>
              </a:solidFill>
              <a:effectLst/>
              <a:uLnTx/>
              <a:uFill>
                <a:solidFill>
                  <a:srgbClr val="006F88"/>
                </a:solidFill>
              </a:uFill>
              <a:latin typeface="Tahoma" panose="020B0604030504040204" pitchFamily="34" charset="0"/>
              <a:cs typeface="Tahoma" panose="020B0604030504040204" pitchFamily="34" charset="0"/>
              <a:sym typeface="Tahoma" panose="020B0604030504040204" pitchFamily="34" charset="0"/>
            </a:endParaRPr>
          </a:p>
        </p:txBody>
      </p:sp>
      <p:pic>
        <p:nvPicPr>
          <p:cNvPr id="3" name="Picture 2">
            <a:extLst>
              <a:ext uri="{FF2B5EF4-FFF2-40B4-BE49-F238E27FC236}">
                <a16:creationId xmlns:a16="http://schemas.microsoft.com/office/drawing/2014/main" id="{8A131E14-7134-C44A-4ECB-3A453FEC2BB6}"/>
              </a:ext>
            </a:extLst>
          </p:cNvPr>
          <p:cNvPicPr>
            <a:picLocks noChangeAspect="1"/>
          </p:cNvPicPr>
          <p:nvPr/>
        </p:nvPicPr>
        <p:blipFill>
          <a:blip r:embed="rId2"/>
          <a:stretch>
            <a:fillRect/>
          </a:stretch>
        </p:blipFill>
        <p:spPr>
          <a:xfrm>
            <a:off x="1202522" y="133696"/>
            <a:ext cx="6105751" cy="7268309"/>
          </a:xfrm>
          <a:prstGeom prst="rect">
            <a:avLst/>
          </a:prstGeom>
        </p:spPr>
      </p:pic>
    </p:spTree>
    <p:extLst>
      <p:ext uri="{BB962C8B-B14F-4D97-AF65-F5344CB8AC3E}">
        <p14:creationId xmlns:p14="http://schemas.microsoft.com/office/powerpoint/2010/main" val="421917830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1822</TotalTime>
  <Words>599</Words>
  <Application>Microsoft Office PowerPoint</Application>
  <PresentationFormat>Custom</PresentationFormat>
  <Paragraphs>42</Paragraphs>
  <Slides>17</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Century Schoolbook</vt:lpstr>
      <vt:lpstr>Franklin Gothic Book</vt:lpstr>
      <vt:lpstr>Garamond</vt:lpstr>
      <vt:lpstr>Lucida Grande</vt:lpstr>
      <vt:lpstr>Tahoma</vt:lpstr>
      <vt:lpstr>Wingdings 2</vt:lpstr>
      <vt:lpstr>SavonVTI</vt:lpstr>
      <vt:lpstr>White</vt:lpstr>
      <vt:lpstr>Regulation by trp Operon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121</cp:revision>
  <dcterms:modified xsi:type="dcterms:W3CDTF">2024-02-25T20:23:25Z</dcterms:modified>
</cp:coreProperties>
</file>