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9" r:id="rId5"/>
    <p:sldId id="259" r:id="rId6"/>
    <p:sldId id="286" r:id="rId7"/>
    <p:sldId id="260" r:id="rId8"/>
    <p:sldId id="261" r:id="rId9"/>
    <p:sldId id="262" r:id="rId10"/>
    <p:sldId id="263" r:id="rId11"/>
    <p:sldId id="264" r:id="rId12"/>
    <p:sldId id="267" r:id="rId13"/>
    <p:sldId id="266" r:id="rId14"/>
    <p:sldId id="269" r:id="rId15"/>
    <p:sldId id="271" r:id="rId16"/>
    <p:sldId id="270" r:id="rId17"/>
    <p:sldId id="277" r:id="rId18"/>
    <p:sldId id="276" r:id="rId19"/>
    <p:sldId id="274" r:id="rId20"/>
    <p:sldId id="281" r:id="rId21"/>
    <p:sldId id="287" r:id="rId22"/>
    <p:sldId id="28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6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6B42C-4CB1-9DC8-42BE-E42ED783CC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F8CFEB-4FE4-C427-94D2-9AFC34A97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918E8-3057-8C3C-AFEC-D6FAFF742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CB31-2BF3-446B-95A8-C87F2EAE22B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C26C9-6B66-D190-2A39-FA620F696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3A3C7-4C01-EB2D-6A8A-224BCC189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6A1E-C8DA-474C-98C5-17930388E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3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67C6E-B7B2-F8EE-9B7D-8BA4962A7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A1EEB-47AA-CC19-27DA-64172B83B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5A60A-BAFE-9138-573C-EFFE477A4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CB31-2BF3-446B-95A8-C87F2EAE22B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3FC7B-8D75-541A-E191-4D8BC4D87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7C392-2CC6-3579-61FE-DFC5D8AF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6A1E-C8DA-474C-98C5-17930388E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5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D1A759-A996-20A7-D641-6BAF3403B1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BEF0C-7EA5-81C7-66F3-2DEBBFC51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C3203-FB79-9563-47D4-4CCDADCEA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CB31-2BF3-446B-95A8-C87F2EAE22B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BC485-0DCA-2593-2443-543F114BE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2D513-2AC8-13EF-85C9-E11F674BE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6A1E-C8DA-474C-98C5-17930388E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8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B073-A236-E5E1-694B-C98AC86BD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1A9C9-A863-8AE6-BCAC-17788FF7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6BE57-3F58-2A9D-D581-18CDCE919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CB31-2BF3-446B-95A8-C87F2EAE22B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25DAB-C6A9-85EC-A60D-F85333986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B6F01-C3E6-CD5A-F77A-1DDE925B4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6A1E-C8DA-474C-98C5-17930388E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9FB2F-9CF5-7601-674E-307DCE1BD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7C1EE-BE41-1941-894F-C13C6B30F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0F587-C1F5-5ADF-0EA1-C704F16F9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CB31-2BF3-446B-95A8-C87F2EAE22B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3FEDE-598D-7551-D221-784709643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3B3CC-9FF0-1E94-33EF-3D18263C2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6A1E-C8DA-474C-98C5-17930388E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4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27382-5442-AAFC-C8C5-A5DF5526A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D5D3C-E433-06F1-886C-6E229314AA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0FA2D1-C93B-E017-9B4A-CAA098E13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A393F-87BC-8D15-948C-A8D9FDC70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CB31-2BF3-446B-95A8-C87F2EAE22B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5447C-FFDD-6E69-CE29-CA4C3B484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845A7-DB30-BDBA-0440-05D893E8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6A1E-C8DA-474C-98C5-17930388E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6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2650A-CE7D-F203-ABD3-C7447650E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7BEFF-3FB5-361F-B97E-F43E2C7FF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0F192-B5E0-C42C-1C00-22846969A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840DC4-634E-945B-4044-E202DFF8CD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554BD9-2D9E-6124-06E1-E8479C7A25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6E93FF-77B8-27F8-2886-4FC15F3A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CB31-2BF3-446B-95A8-C87F2EAE22B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9F8CDD-263F-41EE-08CC-B1D4928EC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89549F-BC50-2283-B731-D325FDEA9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6A1E-C8DA-474C-98C5-17930388E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7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34D37-7FA3-39F2-E062-DE5D7AC17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9B03-AECD-8B27-126E-1FBCD3B87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CB31-2BF3-446B-95A8-C87F2EAE22B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87A31A-27EB-D08F-E8DD-008E96CED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9A3EF-DB02-CD0D-ACB3-604F5810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6A1E-C8DA-474C-98C5-17930388E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9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B36FC9-40AA-A169-390A-63436D43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CB31-2BF3-446B-95A8-C87F2EAE22B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6416E7-977F-5EA1-92F0-9E4E567DC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D5DC7E-2AF1-D653-E349-90CC857DE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6A1E-C8DA-474C-98C5-17930388E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6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4AAA3-70CF-6501-2337-316E77160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ED3B0-1F25-36E3-42A5-77FC61993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5E4F8F-462F-F04F-377E-A0A98FF20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4ACAF-1CAA-F545-9125-A1AA33984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CB31-2BF3-446B-95A8-C87F2EAE22B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3D1069-B41C-9C09-80C2-4B581C48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3CEF3-2824-516F-A024-D9E0AC03E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6A1E-C8DA-474C-98C5-17930388E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2F00C-4E48-037D-6163-0E5838F58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ABB69A-14BB-A5C7-F019-0E4DBAB31E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4A236-6D1C-1B3F-D2C6-60C5CBEAC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D8E00-2A0E-F09D-3CB9-592846FE9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CB31-2BF3-446B-95A8-C87F2EAE22B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375F8-78B0-FD06-0724-87AA5F3BE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32BB25-5B7E-A5F1-195D-42BAACFD0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6A1E-C8DA-474C-98C5-17930388E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6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D64FB9-38F2-1891-DC76-08BCCEB0E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0DCA2-6562-61CD-EA3B-3F1005B1C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9B051-6D54-2FC7-D4EC-4EA1BADD7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9CB31-2BF3-446B-95A8-C87F2EAE22B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5DC33-6F59-38DA-6705-01B07CBB9E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E648C-BE06-F859-A724-EFBC0E2F8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76A1E-C8DA-474C-98C5-17930388E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3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0C88C-31B9-43C6-A6E7-2771787A5D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Suture materials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DAD3DA-E58E-A1B3-3753-F6FEA352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31732" y="5121348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sz="2400" b="1" dirty="0"/>
              <a:t>By</a:t>
            </a:r>
          </a:p>
          <a:p>
            <a:r>
              <a:rPr lang="en-US" sz="2400" b="1" dirty="0"/>
              <a:t>Dr. Muhammad Abdullah Shwani</a:t>
            </a:r>
          </a:p>
          <a:p>
            <a:r>
              <a:rPr lang="en-US" sz="2400" b="1" dirty="0"/>
              <a:t>Assistant professor/Consultant urologist</a:t>
            </a:r>
          </a:p>
          <a:p>
            <a:r>
              <a:rPr lang="en-US" sz="2400" b="1" dirty="0"/>
              <a:t>Kurdistan Higher Council of Medical Specialties (KHCMS)</a:t>
            </a:r>
          </a:p>
          <a:p>
            <a:r>
              <a:rPr lang="en-US" sz="2400" b="1" dirty="0"/>
              <a:t>                      drmalshwani@mail.com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64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F46FC-8531-2C96-A8A7-2EEFD9BF7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Source Sans Pro" panose="020B0503030403020204" pitchFamily="34" charset="0"/>
              </a:rPr>
              <a:t>I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deal properties of Suture material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36024-1229-E110-094F-847EEE20E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Easy to handle.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Predictable behavior in tissues.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Predictable tensile strength.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Sterile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Secure knotting ability.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Minimal tissue reaction.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Non-allergenic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non-carcinogenic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non-shrinkage.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8254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7FA6B-0628-0A27-C23C-1BE65D125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CLASSIFICATIONS OF SUTURE MATERIALS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C2325-A2B9-2A44-D582-98620D360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According to the source: 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arenR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Natura 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arenR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Synthetic 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arenR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Metallic </a:t>
            </a:r>
            <a:endParaRPr lang="en-US" b="1" dirty="0">
              <a:solidFill>
                <a:srgbClr val="3B3835"/>
              </a:solidFill>
              <a:latin typeface="Source Sans Pro" panose="020B0503030403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b="1" i="0" dirty="0">
              <a:solidFill>
                <a:srgbClr val="3B3835"/>
              </a:solidFill>
              <a:effectLst/>
              <a:latin typeface="Source Sans Pro" panose="020B0503030403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According to structure: 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arenR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Monofilament 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arenR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Multifilament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According to fate: 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arenR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Absorbable 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arenR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Non-absorbable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b="1" i="0" dirty="0">
              <a:solidFill>
                <a:srgbClr val="3B3835"/>
              </a:solidFill>
              <a:effectLst/>
              <a:latin typeface="Source Sans Pro" panose="020B0503030403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b="1" dirty="0">
              <a:solidFill>
                <a:srgbClr val="3B3835"/>
              </a:solidFill>
              <a:latin typeface="Source Sans Pro" panose="020B0503030403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According to the coating 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arenR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Coated </a:t>
            </a:r>
          </a:p>
          <a:p>
            <a:pPr marL="914400" lvl="1" indent="-457200">
              <a:buClr>
                <a:srgbClr val="FF0000"/>
              </a:buClr>
              <a:buFont typeface="+mj-lt"/>
              <a:buAutoNum type="arabicParenR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Uncoated</a:t>
            </a:r>
            <a:endParaRPr lang="en-US" b="1" dirty="0"/>
          </a:p>
          <a:p>
            <a:pPr marL="914400" lvl="2" indent="0">
              <a:buClr>
                <a:srgbClr val="FF0000"/>
              </a:buCl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1526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6D79F-7996-524C-AA1F-29F1F3A9D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Natural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591B7-1E7F-E6C5-DE5C-84CA7D536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Absorbable                                                   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catgut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Chromic catgut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Collagen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Fascia Lata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Beef tendon</a:t>
            </a: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5358AD-B6B6-8725-2E7D-5300AA881075}"/>
              </a:ext>
            </a:extLst>
          </p:cNvPr>
          <p:cNvSpPr txBox="1"/>
          <p:nvPr/>
        </p:nvSpPr>
        <p:spPr>
          <a:xfrm>
            <a:off x="7695027" y="1825625"/>
            <a:ext cx="34542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Non- absorbable Silk 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Silk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3B3835"/>
                </a:solidFill>
                <a:latin typeface="Source Sans Pro" panose="020B0503030403020204" pitchFamily="34" charset="0"/>
              </a:rPr>
              <a:t>Silk </a:t>
            </a: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worm gut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Linen 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Cotton </a:t>
            </a:r>
          </a:p>
          <a:p>
            <a:pPr marL="1257300" lvl="2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Ramie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86708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1389B-F34D-185D-4E16-1B2C5C82C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Synthetic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50928-482F-7E68-0B8A-6117DA27E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C43CE2-31FF-7D07-4D41-97033229881B}"/>
              </a:ext>
            </a:extLst>
          </p:cNvPr>
          <p:cNvSpPr txBox="1"/>
          <p:nvPr/>
        </p:nvSpPr>
        <p:spPr>
          <a:xfrm>
            <a:off x="951745" y="2099731"/>
            <a:ext cx="4288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Absorbable </a:t>
            </a:r>
          </a:p>
          <a:p>
            <a:endParaRPr lang="en-US" sz="2400" b="1" i="0" dirty="0">
              <a:solidFill>
                <a:srgbClr val="3B3835"/>
              </a:solidFill>
              <a:effectLst/>
              <a:latin typeface="Source Sans Pro" panose="020B0503030403020204" pitchFamily="34" charset="0"/>
            </a:endParaRPr>
          </a:p>
          <a:p>
            <a:pPr marL="800100" lvl="1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Polyglycolic acid</a:t>
            </a:r>
          </a:p>
          <a:p>
            <a:pPr marL="800100" lvl="1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US" sz="2400" b="1" i="0" dirty="0" err="1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Polyglactic</a:t>
            </a: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acid</a:t>
            </a:r>
          </a:p>
          <a:p>
            <a:pPr marL="800100" lvl="1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Polyglactin(</a:t>
            </a:r>
            <a:r>
              <a:rPr lang="en-US" sz="2400" b="1" dirty="0" err="1">
                <a:solidFill>
                  <a:srgbClr val="FF0000"/>
                </a:solidFill>
                <a:latin typeface="Source Sans Pro" panose="020B0503030403020204" pitchFamily="34" charset="0"/>
              </a:rPr>
              <a:t>V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icryl</a:t>
            </a: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)</a:t>
            </a:r>
          </a:p>
          <a:p>
            <a:pPr marL="800100" lvl="1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Polydioxanone(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PDS</a:t>
            </a: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)</a:t>
            </a:r>
            <a:endParaRPr 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2ABB11-FC17-1BC3-CDD4-68737C28667B}"/>
              </a:ext>
            </a:extLst>
          </p:cNvPr>
          <p:cNvSpPr txBox="1"/>
          <p:nvPr/>
        </p:nvSpPr>
        <p:spPr>
          <a:xfrm>
            <a:off x="5067947" y="1964794"/>
            <a:ext cx="6235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0" lvl="3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Non- absorbable.</a:t>
            </a:r>
          </a:p>
          <a:p>
            <a:pPr lvl="3">
              <a:buClr>
                <a:srgbClr val="FF0000"/>
              </a:buClr>
            </a:pPr>
            <a:endParaRPr lang="en-US" sz="2400" b="1" dirty="0">
              <a:solidFill>
                <a:srgbClr val="3B3835"/>
              </a:solidFill>
              <a:latin typeface="Source Sans Pro" panose="020B0503030403020204" pitchFamily="34" charset="0"/>
            </a:endParaRPr>
          </a:p>
          <a:p>
            <a:pPr marL="2628900" lvl="5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US" sz="2400" b="1" dirty="0">
                <a:solidFill>
                  <a:srgbClr val="3B3835"/>
                </a:solidFill>
                <a:latin typeface="Source Sans Pro" panose="020B0503030403020204" pitchFamily="34" charset="0"/>
              </a:rPr>
              <a:t>Nylon</a:t>
            </a: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(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polyamide</a:t>
            </a: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)</a:t>
            </a:r>
          </a:p>
          <a:p>
            <a:pPr marL="2628900" lvl="5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Polypropylene (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Prolene</a:t>
            </a: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) </a:t>
            </a:r>
          </a:p>
          <a:p>
            <a:pPr marL="2628900" lvl="5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Polyesters</a:t>
            </a:r>
          </a:p>
          <a:p>
            <a:pPr marL="2628900" lvl="5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polyethylene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70725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711DB-79C9-B4E6-E8E4-C4803727A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Metallic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02400-1BEB-B768-F5C8-D7CDA6418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SS(stainless steel)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Tantalum                                                                         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Silver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Gold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Aluminum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BEC6A3-A14C-24E1-2824-365E0A00D9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9152" y="2428867"/>
            <a:ext cx="2733695" cy="200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520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E6225-3753-3A24-DE1F-A2791998B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Monofilament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D1279-7ABE-FE4C-4BCE-BE429176D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324B1B-C0C0-9E4B-371F-F8B92588E267}"/>
              </a:ext>
            </a:extLst>
          </p:cNvPr>
          <p:cNvSpPr txBox="1"/>
          <p:nvPr/>
        </p:nvSpPr>
        <p:spPr>
          <a:xfrm>
            <a:off x="838200" y="2975810"/>
            <a:ext cx="40714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8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Absorbable </a:t>
            </a:r>
          </a:p>
          <a:p>
            <a:pPr marL="914400" lvl="1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Catgut </a:t>
            </a:r>
          </a:p>
          <a:p>
            <a:pPr marL="914400" lvl="1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Chromic catgut</a:t>
            </a:r>
          </a:p>
          <a:p>
            <a:pPr marL="914400" lvl="1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US" sz="2800" b="1" i="0" dirty="0" err="1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Vicryl</a:t>
            </a:r>
            <a:r>
              <a:rPr lang="en-US" sz="28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</a:t>
            </a:r>
          </a:p>
          <a:p>
            <a:pPr marL="914400" lvl="1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PDS</a:t>
            </a:r>
            <a:endParaRPr 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77B7EC-24E1-33BB-8C9D-27D55259E297}"/>
              </a:ext>
            </a:extLst>
          </p:cNvPr>
          <p:cNvSpPr txBox="1"/>
          <p:nvPr/>
        </p:nvSpPr>
        <p:spPr>
          <a:xfrm>
            <a:off x="4979963" y="2975810"/>
            <a:ext cx="637383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8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Non-absorbable</a:t>
            </a:r>
          </a:p>
          <a:p>
            <a:pPr marL="2171700" lvl="4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b="1" dirty="0" err="1">
                <a:solidFill>
                  <a:srgbClr val="3B3835"/>
                </a:solidFill>
                <a:latin typeface="Source Sans Pro" panose="020B0503030403020204" pitchFamily="34" charset="0"/>
              </a:rPr>
              <a:t>Nylone</a:t>
            </a:r>
            <a:endParaRPr lang="en-US" sz="2400" b="1" dirty="0">
              <a:solidFill>
                <a:srgbClr val="3B3835"/>
              </a:solidFill>
              <a:latin typeface="Source Sans Pro" panose="020B0503030403020204" pitchFamily="34" charset="0"/>
            </a:endParaRPr>
          </a:p>
          <a:p>
            <a:pPr marL="2171700" lvl="4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3B3835"/>
                </a:solidFill>
                <a:latin typeface="Source Sans Pro" panose="020B0503030403020204" pitchFamily="34" charset="0"/>
              </a:rPr>
              <a:t>Polypropylene </a:t>
            </a:r>
          </a:p>
          <a:p>
            <a:pPr marL="2171700" lvl="4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3B3835"/>
                </a:solidFill>
                <a:latin typeface="Source Sans Pro" panose="020B0503030403020204" pitchFamily="34" charset="0"/>
              </a:rPr>
              <a:t>Polyester  </a:t>
            </a:r>
          </a:p>
          <a:p>
            <a:pPr marL="2171700" lvl="4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b="1" i="0" dirty="0" err="1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Polyvenyleidene</a:t>
            </a: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fluoride/PVDF Suture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20801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D6478-8AE7-D0CF-1C7B-EC30C0648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Multifilament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21495-3D5D-487F-5257-13A9DC19F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Absorbable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 err="1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Vicryl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Polyglycolic acid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C94345-2316-4E1D-DC6A-9AB68EFA6D58}"/>
              </a:ext>
            </a:extLst>
          </p:cNvPr>
          <p:cNvSpPr txBox="1"/>
          <p:nvPr/>
        </p:nvSpPr>
        <p:spPr>
          <a:xfrm>
            <a:off x="6574093" y="1939412"/>
            <a:ext cx="32852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8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Non- absorbable</a:t>
            </a:r>
          </a:p>
          <a:p>
            <a:pPr marL="914400" lvl="1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3B3835"/>
                </a:solidFill>
                <a:latin typeface="Source Sans Pro" panose="020B0503030403020204" pitchFamily="34" charset="0"/>
              </a:rPr>
              <a:t>Silk</a:t>
            </a:r>
          </a:p>
          <a:p>
            <a:pPr marL="914400" lvl="1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Cotton</a:t>
            </a:r>
          </a:p>
          <a:p>
            <a:pPr marL="914400" lvl="1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3B3835"/>
                </a:solidFill>
                <a:latin typeface="Source Sans Pro" panose="020B0503030403020204" pitchFamily="34" charset="0"/>
              </a:rPr>
              <a:t>Linen</a:t>
            </a:r>
            <a:r>
              <a:rPr lang="en-US" sz="28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4920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DE3F6-7B8B-19D2-6C4E-8BFDABEE6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Monofilament Vs  </a:t>
            </a:r>
            <a:r>
              <a:rPr lang="en-US" b="1" dirty="0">
                <a:solidFill>
                  <a:srgbClr val="FF0000"/>
                </a:solidFill>
                <a:latin typeface="Source Sans Pro" panose="020B0503030403020204" pitchFamily="34" charset="0"/>
              </a:rPr>
              <a:t>M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ultifilament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C95FB6-48C1-6E42-E8AF-F4FBCFB1D8DC}"/>
              </a:ext>
            </a:extLst>
          </p:cNvPr>
          <p:cNvSpPr txBox="1"/>
          <p:nvPr/>
        </p:nvSpPr>
        <p:spPr>
          <a:xfrm>
            <a:off x="442452" y="2551837"/>
            <a:ext cx="44613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Monofilament</a:t>
            </a:r>
          </a:p>
          <a:p>
            <a:endParaRPr lang="en-US" sz="2400" b="1" i="0" dirty="0">
              <a:solidFill>
                <a:srgbClr val="3B3835"/>
              </a:solidFill>
              <a:effectLst/>
              <a:latin typeface="Source Sans Pro" panose="020B0503030403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Has no capillary action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Less infection risk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Smooth tissue passage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b="1" i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Less tensile strength </a:t>
            </a:r>
            <a:endParaRPr lang="en-US" sz="2400" b="1" i="0" dirty="0">
              <a:solidFill>
                <a:srgbClr val="3B3835"/>
              </a:solidFill>
              <a:effectLst/>
              <a:latin typeface="Source Sans Pro" panose="020B0503030403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More throws required</a:t>
            </a:r>
            <a:endParaRPr lang="en-US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15A723-F55D-735E-588E-83A65C7EB3DF}"/>
              </a:ext>
            </a:extLst>
          </p:cNvPr>
          <p:cNvSpPr txBox="1"/>
          <p:nvPr/>
        </p:nvSpPr>
        <p:spPr>
          <a:xfrm>
            <a:off x="6301669" y="2474874"/>
            <a:ext cx="47227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Multifilament </a:t>
            </a:r>
          </a:p>
          <a:p>
            <a:endParaRPr lang="en-US" sz="2400" b="1" i="0" dirty="0">
              <a:solidFill>
                <a:srgbClr val="3B3835"/>
              </a:solidFill>
              <a:effectLst/>
              <a:latin typeface="Source Sans Pro" panose="020B0503030403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Has capillary action 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Increased infection risk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Less smooth passage 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Higher tensile strength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Better knot security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67623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9955B-97C0-FC13-8336-4B619289B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Absorbable vs Nonabsorbable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56E64D-C752-2607-70D6-E52A122E80B2}"/>
              </a:ext>
            </a:extLst>
          </p:cNvPr>
          <p:cNvSpPr txBox="1"/>
          <p:nvPr/>
        </p:nvSpPr>
        <p:spPr>
          <a:xfrm>
            <a:off x="168812" y="2268602"/>
            <a:ext cx="47204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Absorbable</a:t>
            </a:r>
          </a:p>
          <a:p>
            <a:endParaRPr lang="en-US" sz="2400" b="1" dirty="0">
              <a:solidFill>
                <a:srgbClr val="3B3835"/>
              </a:solidFill>
              <a:latin typeface="Source Sans Pro" panose="020B0503030403020204" pitchFamily="34" charset="0"/>
            </a:endParaRPr>
          </a:p>
          <a:p>
            <a:pPr marL="800100" lvl="1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Degraded by enzymes , hydrolysis or phagocytosis </a:t>
            </a:r>
          </a:p>
          <a:p>
            <a:pPr lvl="1">
              <a:buClr>
                <a:srgbClr val="FF0000"/>
              </a:buClr>
            </a:pPr>
            <a:endParaRPr lang="en-US" sz="2400" b="1" i="0" dirty="0">
              <a:solidFill>
                <a:srgbClr val="3B3835"/>
              </a:solidFill>
              <a:effectLst/>
              <a:latin typeface="Source Sans Pro" panose="020B0503030403020204" pitchFamily="34" charset="0"/>
            </a:endParaRPr>
          </a:p>
          <a:p>
            <a:pPr marL="800100" lvl="1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Used to hold the edges in approximation temporarily until the Wound is healed</a:t>
            </a:r>
            <a:endParaRPr lang="en-US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C050E6-A06F-ECF6-68BD-77889505AACA}"/>
              </a:ext>
            </a:extLst>
          </p:cNvPr>
          <p:cNvSpPr txBox="1"/>
          <p:nvPr/>
        </p:nvSpPr>
        <p:spPr>
          <a:xfrm>
            <a:off x="5873262" y="2268602"/>
            <a:ext cx="56287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Non absorbable</a:t>
            </a:r>
          </a:p>
          <a:p>
            <a:endParaRPr lang="en-US" sz="2400" b="1" i="0" dirty="0">
              <a:solidFill>
                <a:srgbClr val="FF0000"/>
              </a:solidFill>
              <a:effectLst/>
              <a:latin typeface="Source Sans Pro" panose="020B0503030403020204" pitchFamily="34" charset="0"/>
            </a:endParaRPr>
          </a:p>
          <a:p>
            <a:pPr marL="800100" lvl="1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Encapsulated or walled off by fibrosis </a:t>
            </a:r>
          </a:p>
          <a:p>
            <a:pPr lvl="1">
              <a:buClr>
                <a:srgbClr val="FF0000"/>
              </a:buClr>
            </a:pPr>
            <a:endParaRPr lang="en-US" sz="2400" b="1" i="0" dirty="0">
              <a:solidFill>
                <a:srgbClr val="3B3835"/>
              </a:solidFill>
              <a:effectLst/>
              <a:latin typeface="Source Sans Pro" panose="020B0503030403020204" pitchFamily="34" charset="0"/>
            </a:endParaRPr>
          </a:p>
          <a:p>
            <a:pPr marL="800100" lvl="1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Used to suture at sites where tensile strength needs to be maintained</a:t>
            </a:r>
          </a:p>
        </p:txBody>
      </p:sp>
    </p:spTree>
    <p:extLst>
      <p:ext uri="{BB962C8B-B14F-4D97-AF65-F5344CB8AC3E}">
        <p14:creationId xmlns:p14="http://schemas.microsoft.com/office/powerpoint/2010/main" val="2972011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595F5-16B4-4C10-9547-440DD299B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Selection of suture materials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3F2346-0749-4945-0187-0B3B2FCBEE09}"/>
              </a:ext>
            </a:extLst>
          </p:cNvPr>
          <p:cNvSpPr txBox="1"/>
          <p:nvPr/>
        </p:nvSpPr>
        <p:spPr>
          <a:xfrm>
            <a:off x="1395663" y="2225842"/>
            <a:ext cx="6327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8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Condition of the wound.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8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Tissues to be repaired. 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8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Tensile strength.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8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Knot holding characteristics.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8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Reaction of surrounding tissues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5190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CA4E2-4E86-1212-9B8F-2DC0AB676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DEFINITIONS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5D128-A84E-FA6A-EB10-75CA0EB43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what is suture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?</a:t>
            </a:r>
          </a:p>
          <a:p>
            <a:pPr marL="0" indent="0">
              <a:buNone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The suture is a stitch or series of stitches made to secure apposition of the edges of a surgical or traumatic wound.</a:t>
            </a:r>
          </a:p>
          <a:p>
            <a:pPr marL="0" indent="0">
              <a:buNone/>
            </a:pPr>
            <a:endParaRPr lang="en-US" b="1" dirty="0">
              <a:solidFill>
                <a:srgbClr val="3B3835"/>
              </a:solidFill>
              <a:latin typeface="Source Sans Pro" panose="020B0503030403020204" pitchFamily="34" charset="0"/>
            </a:endParaRPr>
          </a:p>
          <a:p>
            <a:pPr marL="0" indent="0">
              <a:buNone/>
            </a:pPr>
            <a:endParaRPr lang="en-US" b="1" i="0" dirty="0">
              <a:solidFill>
                <a:srgbClr val="FF0000"/>
              </a:solidFill>
              <a:effectLst/>
              <a:latin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 What are suture materials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? Suture materials are artificial fibers used to keep wounds together until they hold themselves naturally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735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19F88-CEEE-27CD-E4EA-0242BE722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Uses of different sizes of Sutures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6DD3BEB-3C37-ED42-CC95-9875D90F89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7360" y="1475755"/>
            <a:ext cx="8046720" cy="4003612"/>
          </a:xfrm>
        </p:spPr>
      </p:pic>
    </p:spTree>
    <p:extLst>
      <p:ext uri="{BB962C8B-B14F-4D97-AF65-F5344CB8AC3E}">
        <p14:creationId xmlns:p14="http://schemas.microsoft.com/office/powerpoint/2010/main" val="2597856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8172C-9F69-8710-4249-45C9D937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Biological response to suture materials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A0530-458A-A3B4-4BB4-F46947A23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The early response is a generalized acute aseptic inflammation involving primarily polymorphonuclear leucocytes.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b="1" i="0" dirty="0">
              <a:solidFill>
                <a:srgbClr val="3B3835"/>
              </a:solidFill>
              <a:effectLst/>
              <a:latin typeface="Source Sans Pro" panose="020B0503030403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After a few days mononuclear cells fibroblast &amp; histiocytes become evident.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b="1" i="0" dirty="0">
              <a:solidFill>
                <a:srgbClr val="3B3835"/>
              </a:solidFill>
              <a:effectLst/>
              <a:latin typeface="Source Sans Pro" panose="020B0503030403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Capillary formation occurs at the end of this initial phase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5934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7C5BB-A7CC-1539-D845-C2CF85221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09278-1E9E-C524-121F-FE2944088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>
                <a:solidFill>
                  <a:srgbClr val="FF0000"/>
                </a:solidFill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426302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095C0-A9E8-00E7-1CDA-C70BCE9E7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GOALS OF SUTURING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19442-A393-0F98-F6B3-75D4E9D25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Wound edge apposition. </a:t>
            </a:r>
            <a:endParaRPr lang="en-US" b="1" dirty="0">
              <a:solidFill>
                <a:srgbClr val="3B3835"/>
              </a:solidFill>
              <a:latin typeface="Source Sans Pro" panose="020B0503030403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Provide adequate tension.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Maintain hemostasis.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Aid in wound healing.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Avoid wound infection. </a:t>
            </a:r>
            <a:endParaRPr lang="en-US" b="1" dirty="0">
              <a:solidFill>
                <a:srgbClr val="3B3835"/>
              </a:solidFill>
              <a:latin typeface="Source Sans Pro" panose="020B0503030403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Produce aesthetically </a:t>
            </a:r>
            <a:r>
              <a:rPr lang="en-US" b="1" dirty="0">
                <a:solidFill>
                  <a:srgbClr val="3B3835"/>
                </a:solidFill>
                <a:latin typeface="Source Sans Pro" panose="020B0503030403020204" pitchFamily="34" charset="0"/>
              </a:rPr>
              <a:t>dressing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scars by approximating skin edges.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4289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18B0A-EA1D-0CE3-8551-459E3E856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CHARACTERISTICS of SUTURE MATERIAL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CAF94-15C5-91DA-BC6B-E3D8F8650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b="1" dirty="0">
                <a:latin typeface="Source Sans Pro" panose="020B0503030403020204" pitchFamily="34" charset="0"/>
              </a:rPr>
              <a:t>P</a:t>
            </a:r>
            <a:r>
              <a:rPr lang="en-US" b="1" i="0" dirty="0">
                <a:effectLst/>
                <a:latin typeface="Source Sans Pro" panose="020B0503030403020204" pitchFamily="34" charset="0"/>
              </a:rPr>
              <a:t>hysical structure: </a:t>
            </a:r>
          </a:p>
          <a:p>
            <a:pPr marL="1428750" lvl="2" indent="-514350">
              <a:buAutoNum type="alphaUcParenR"/>
            </a:pPr>
            <a:r>
              <a:rPr lang="en-US" b="1" i="0" dirty="0">
                <a:effectLst/>
                <a:latin typeface="Source Sans Pro" panose="020B0503030403020204" pitchFamily="34" charset="0"/>
              </a:rPr>
              <a:t>Monofilament</a:t>
            </a:r>
          </a:p>
          <a:p>
            <a:pPr marL="1428750" lvl="2" indent="-514350">
              <a:buAutoNum type="alphaUcParenR" startAt="2"/>
            </a:pPr>
            <a:r>
              <a:rPr lang="en-US" b="1" i="0" dirty="0" err="1">
                <a:effectLst/>
                <a:latin typeface="Source Sans Pro" panose="020B0503030403020204" pitchFamily="34" charset="0"/>
              </a:rPr>
              <a:t>Multifilaments</a:t>
            </a:r>
            <a:endParaRPr lang="en-US" b="1" dirty="0">
              <a:latin typeface="Source Sans Pro" panose="020B0503030403020204" pitchFamily="34" charset="0"/>
            </a:endParaRPr>
          </a:p>
          <a:p>
            <a:pPr marL="514350" indent="-514350">
              <a:buAutoNum type="arabicParenR" startAt="2"/>
            </a:pPr>
            <a:r>
              <a:rPr lang="en-US" b="1" i="0" dirty="0">
                <a:effectLst/>
                <a:latin typeface="Source Sans Pro" panose="020B0503030403020204" pitchFamily="34" charset="0"/>
              </a:rPr>
              <a:t>Tensile Strength </a:t>
            </a:r>
          </a:p>
          <a:p>
            <a:pPr marL="514350" indent="-514350">
              <a:buAutoNum type="arabicParenR" startAt="2"/>
            </a:pPr>
            <a:r>
              <a:rPr lang="en-US" b="1" i="0" dirty="0">
                <a:effectLst/>
                <a:latin typeface="Source Sans Pro" panose="020B0503030403020204" pitchFamily="34" charset="0"/>
              </a:rPr>
              <a:t> Absorbability</a:t>
            </a:r>
          </a:p>
          <a:p>
            <a:pPr marL="514350" indent="-514350">
              <a:buAutoNum type="arabicParenR" startAt="2"/>
            </a:pPr>
            <a:r>
              <a:rPr lang="en-US" b="1" i="0" dirty="0">
                <a:effectLst/>
                <a:latin typeface="Source Sans Pro" panose="020B0503030403020204" pitchFamily="34" charset="0"/>
              </a:rPr>
              <a:t>Biological Behavior</a:t>
            </a:r>
          </a:p>
          <a:p>
            <a:pPr marL="514350" indent="-514350">
              <a:buFont typeface="Arial" panose="020B0604020202020204" pitchFamily="34" charset="0"/>
              <a:buAutoNum type="alphaUcParenR" startAt="2"/>
            </a:pPr>
            <a:endParaRPr lang="en-US" b="1" i="0" dirty="0">
              <a:solidFill>
                <a:srgbClr val="FF0000"/>
              </a:solidFill>
              <a:effectLst/>
              <a:latin typeface="Source Sans Pro" panose="020B0503030403020204" pitchFamily="34" charset="0"/>
            </a:endParaRPr>
          </a:p>
          <a:p>
            <a:pPr marL="514350" indent="-514350">
              <a:buAutoNum type="alphaUcParenR" startAt="2"/>
            </a:pPr>
            <a:endParaRPr lang="en-US" b="1" i="0" dirty="0">
              <a:solidFill>
                <a:srgbClr val="FF0000"/>
              </a:solidFill>
              <a:effectLst/>
              <a:latin typeface="Source Sans Pro" panose="020B0503030403020204" pitchFamily="34" charset="0"/>
            </a:endParaRPr>
          </a:p>
          <a:p>
            <a:pPr marL="0" indent="0">
              <a:buNone/>
            </a:pPr>
            <a:endParaRPr lang="en-US" i="0" dirty="0">
              <a:solidFill>
                <a:srgbClr val="FF0000"/>
              </a:solidFill>
              <a:effectLst/>
              <a:latin typeface="Source Sans Pro" panose="020B0503030403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7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6089C-A782-9A7F-CDE4-9B2D8B709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CHARACTERISTICS of SUTURE MATERIAL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9B7F4-0D36-F4B6-4F3C-DFEC034A9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b="1" dirty="0">
                <a:solidFill>
                  <a:srgbClr val="FF0000"/>
                </a:solidFill>
                <a:latin typeface="Source Sans Pro" panose="020B0503030403020204" pitchFamily="34" charset="0"/>
              </a:rPr>
              <a:t>P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hysical structure: </a:t>
            </a:r>
          </a:p>
          <a:p>
            <a:pPr marL="0" indent="0">
              <a:buNone/>
            </a:pPr>
            <a:r>
              <a:rPr lang="en-US" b="1" i="0" dirty="0">
                <a:effectLst/>
                <a:latin typeface="Source Sans Pro" panose="020B0503030403020204" pitchFamily="34" charset="0"/>
              </a:rPr>
              <a:t>A) 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Monofilament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This suture material is smooth &amp; and tends to slide through tissues easily.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3B3835"/>
              </a:solidFill>
              <a:latin typeface="Source Sans Pro" panose="020B050303040302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Difficult to knot.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3B3835"/>
              </a:solidFill>
              <a:latin typeface="Source Sans Pro" panose="020B050303040302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Can be damaged by gripping it with a needle holder or forceps </a:t>
            </a:r>
            <a:r>
              <a:rPr lang="en-US" b="1" dirty="0">
                <a:solidFill>
                  <a:srgbClr val="3B3835"/>
                </a:solidFill>
                <a:latin typeface="Source Sans Pro" panose="020B0503030403020204" pitchFamily="34" charset="0"/>
              </a:rPr>
              <a:t>which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can lead to the fracture of the suture materials.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388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EA88C-6250-D323-A522-63D71731F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92000-FF54-0849-9D3E-5AA9C70C5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dirty="0">
                <a:effectLst/>
                <a:latin typeface="Source Sans Pro" panose="020B0503030403020204" pitchFamily="34" charset="0"/>
              </a:rPr>
              <a:t>B)   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Multifilaments</a:t>
            </a:r>
            <a:r>
              <a:rPr lang="en-US" b="1" dirty="0">
                <a:solidFill>
                  <a:srgbClr val="FF0000"/>
                </a:solidFill>
                <a:latin typeface="Source Sans Pro" panose="020B0503030403020204" pitchFamily="34" charset="0"/>
              </a:rPr>
              <a:t>:</a:t>
            </a:r>
            <a:endParaRPr lang="en-US" b="1" i="0" dirty="0">
              <a:solidFill>
                <a:srgbClr val="FF0000"/>
              </a:solidFill>
              <a:effectLst/>
              <a:latin typeface="Source Sans Pro" panose="020B050303040302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Easy to knot.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Have a greater surface area than monofilaments.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Have capillary actions where bacteria may lodge and be responsible for persistent infections.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This material can be coated with silicone to make it smooth.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2157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29B83-3A23-1531-B1EB-F3D39464E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8BDC7DB-AA6F-66F2-9835-DE45B68A3F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8554" y="1690687"/>
            <a:ext cx="11190849" cy="5047737"/>
          </a:xfrm>
        </p:spPr>
      </p:pic>
    </p:spTree>
    <p:extLst>
      <p:ext uri="{BB962C8B-B14F-4D97-AF65-F5344CB8AC3E}">
        <p14:creationId xmlns:p14="http://schemas.microsoft.com/office/powerpoint/2010/main" val="3379221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8A758-CCFB-8FA6-8C88-EA90A0A62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SUTURE CHARACTERISTICS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5B380-410C-32E5-9B4E-EAEEDFA5F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dirty="0">
                <a:effectLst/>
                <a:latin typeface="Source Sans Pro" panose="020B0503030403020204" pitchFamily="34" charset="0"/>
              </a:rPr>
              <a:t>2)   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Tensile Strength:</a:t>
            </a:r>
          </a:p>
          <a:p>
            <a:pPr marL="0" indent="0">
              <a:buNone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It can be expressed as the force required to break it when pulling the two ends apart.</a:t>
            </a:r>
          </a:p>
          <a:p>
            <a:pPr marL="0" indent="0">
              <a:buNone/>
            </a:pPr>
            <a:r>
              <a:rPr lang="en-US" b="1" i="0" dirty="0" err="1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lt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 depends upon: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Constituent of suture materials.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Thickness of suture materials.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How it is handled in the tissues.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7197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4498C-D432-D212-0B83-323D32BBA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SUTURE CHARACTERISTICs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7C9CB-A140-F520-01BB-E4452FA71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Absorbability: </a:t>
            </a:r>
          </a:p>
          <a:p>
            <a:pPr marL="0" indent="0">
              <a:buNone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Suture materials may be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absorbable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non-absorbable.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3B3835"/>
                </a:solidFill>
                <a:latin typeface="Source Sans Pro" panose="020B0503030403020204" pitchFamily="34" charset="0"/>
              </a:rPr>
              <a:t>This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property must be taken into consideration when choosing suture materials for specific wound closures. 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Oral mucosa &amp; Deep 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structure need to be 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absorbable suture 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materials but 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vascular anastomoses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need 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non-absorbable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materials. </a:t>
            </a:r>
          </a:p>
          <a:p>
            <a:pPr marL="0" indent="0">
              <a:buNone/>
            </a:pPr>
            <a:endParaRPr lang="en-US" b="1" dirty="0">
              <a:solidFill>
                <a:srgbClr val="3B3835"/>
              </a:solidFill>
              <a:latin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en-US" b="1" i="0" dirty="0">
                <a:effectLst/>
                <a:latin typeface="Source Sans Pro" panose="020B0503030403020204" pitchFamily="34" charset="0"/>
              </a:rPr>
              <a:t>4)   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Biological Behavior </a:t>
            </a:r>
          </a:p>
          <a:p>
            <a:pPr marL="0" indent="0">
              <a:buNone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It depends upon the constituent of raw materials.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0720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651</Words>
  <Application>Microsoft Office PowerPoint</Application>
  <PresentationFormat>Widescreen</PresentationFormat>
  <Paragraphs>175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Source Sans Pro</vt:lpstr>
      <vt:lpstr>Wingdings</vt:lpstr>
      <vt:lpstr>Office Theme</vt:lpstr>
      <vt:lpstr>Suture materials</vt:lpstr>
      <vt:lpstr>DEFINITIONS</vt:lpstr>
      <vt:lpstr>GOALS OF SUTURING</vt:lpstr>
      <vt:lpstr>CHARACTERISTICS of SUTURE MATERIAL</vt:lpstr>
      <vt:lpstr>CHARACTERISTICS of SUTURE MATERIAL </vt:lpstr>
      <vt:lpstr>PowerPoint Presentation</vt:lpstr>
      <vt:lpstr>PowerPoint Presentation</vt:lpstr>
      <vt:lpstr>SUTURE CHARACTERISTICS</vt:lpstr>
      <vt:lpstr>SUTURE CHARACTERISTICs</vt:lpstr>
      <vt:lpstr>Ideal properties of Suture material </vt:lpstr>
      <vt:lpstr>CLASSIFICATIONS OF SUTURE MATERIALS</vt:lpstr>
      <vt:lpstr>Natural</vt:lpstr>
      <vt:lpstr>Synthetic</vt:lpstr>
      <vt:lpstr>Metallic</vt:lpstr>
      <vt:lpstr>Monofilament</vt:lpstr>
      <vt:lpstr>Multifilament</vt:lpstr>
      <vt:lpstr>Monofilament Vs  Multifilament</vt:lpstr>
      <vt:lpstr>Absorbable vs Nonabsorbable </vt:lpstr>
      <vt:lpstr>Selection of suture materials</vt:lpstr>
      <vt:lpstr>Uses of different sizes of Sutures</vt:lpstr>
      <vt:lpstr>Biological response to suture materials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Suture materials</dc:title>
  <dc:creator>music only</dc:creator>
  <cp:lastModifiedBy>shivan mohamed</cp:lastModifiedBy>
  <cp:revision>45</cp:revision>
  <dcterms:created xsi:type="dcterms:W3CDTF">2023-01-14T13:04:21Z</dcterms:created>
  <dcterms:modified xsi:type="dcterms:W3CDTF">2024-02-13T07:27:45Z</dcterms:modified>
</cp:coreProperties>
</file>