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64" r:id="rId6"/>
    <p:sldId id="259" r:id="rId7"/>
    <p:sldId id="266" r:id="rId8"/>
    <p:sldId id="265" r:id="rId9"/>
    <p:sldId id="269" r:id="rId10"/>
    <p:sldId id="268" r:id="rId11"/>
    <p:sldId id="271" r:id="rId12"/>
    <p:sldId id="272" r:id="rId13"/>
    <p:sldId id="270" r:id="rId14"/>
    <p:sldId id="267" r:id="rId15"/>
    <p:sldId id="273" r:id="rId16"/>
    <p:sldId id="263" r:id="rId17"/>
    <p:sldId id="275" r:id="rId18"/>
    <p:sldId id="278" r:id="rId19"/>
    <p:sldId id="274" r:id="rId20"/>
    <p:sldId id="279" r:id="rId21"/>
    <p:sldId id="280" r:id="rId22"/>
    <p:sldId id="256" r:id="rId23"/>
    <p:sldId id="282" r:id="rId24"/>
    <p:sldId id="283" r:id="rId25"/>
    <p:sldId id="281" r:id="rId26"/>
    <p:sldId id="284" r:id="rId27"/>
    <p:sldId id="291" r:id="rId28"/>
    <p:sldId id="285" r:id="rId29"/>
    <p:sldId id="276" r:id="rId30"/>
    <p:sldId id="288" r:id="rId31"/>
    <p:sldId id="289" r:id="rId32"/>
    <p:sldId id="260" r:id="rId33"/>
    <p:sldId id="277" r:id="rId34"/>
    <p:sldId id="286" r:id="rId35"/>
    <p:sldId id="292" r:id="rId36"/>
    <p:sldId id="287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14740"/>
            <a:ext cx="868680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REGRESSIVE ALTERATIONS </a:t>
            </a:r>
            <a:endParaRPr lang="en-US" sz="32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TEETH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 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L 18</a:t>
            </a:r>
            <a:endParaRPr lang="en-US" sz="1400" dirty="0">
              <a:ea typeface="Calibri"/>
              <a:cs typeface="Arial"/>
            </a:endParaRPr>
          </a:p>
          <a:p>
            <a:r>
              <a:rPr lang="en-US" dirty="0">
                <a:latin typeface="Times New Roman"/>
                <a:ea typeface="Calibri"/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1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5" y="228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EROSION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Dental erosion is defined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irreversible loss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dental hard tissue by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chemical process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that does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 involve bacteria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Dissolution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mineralized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 structure occurs upon contact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acids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that are introduced into the oral cavity 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intrinsic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like gastro-esophageal reflux and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vomiting,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extrinsic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sources like acidic beverages,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citrus fruits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medications that are acidic in nature like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vitamin 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preparations can also cause erosion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via direct contact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the teeth when the medication is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chewed or held in the mouth prior to swallowing. </a:t>
            </a:r>
          </a:p>
        </p:txBody>
      </p:sp>
    </p:spTree>
    <p:extLst>
      <p:ext uri="{BB962C8B-B14F-4D97-AF65-F5344CB8AC3E}">
        <p14:creationId xmlns:p14="http://schemas.microsoft.com/office/powerpoint/2010/main" val="195792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0" y="6858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common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sources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extrinsic erosive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acids are related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occupational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exposure. Chromic, hydrochloric, sulfuric and nitric acids have been identified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erosion-causing acid vapors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released into the work environment during industrial electrolytic processes. However current work safety standards make this type of erosion very rare.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6764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0" y="228600"/>
            <a:ext cx="891540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Erosion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caused by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vomiting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typically affects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palatal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surfaces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maxillary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teeth.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Individuals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eating disorders and consume a large amounts of acidic beverages and fresh fruits results in another source of acid exposure, primarily affecting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labial surfaces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teeth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C:\Users\dell\Pictures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60" y="3200400"/>
            <a:ext cx="4830040" cy="36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15400" cy="595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ABFRACTION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This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pathologic type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tooth loss which is mainly confined 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gingival third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clinical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crown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proposed that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each bite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occlusal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forces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cause the teeth to flex though little.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Constant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flexing causes enamel to break from the crown, usually on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buccal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surface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breakdown is depend on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magnitude, duration, direction, frequency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location of the forces.</a:t>
            </a: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4098" name="Picture 2" descr="C:\Users\dell\Pictures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962400" cy="288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1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072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TRANSPARANT DENTINE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Sclerosis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primary dentine is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regressive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alteration in tooth substance that is characterized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calcification of the dentinal tubules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occurs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 only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 a result of injury to the dentine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caries or abrasion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but also as a manifestation of the normal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aging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process.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ground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section of a tooth examined by transmitted light,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translucent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zone can be seen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was readily recognized as being due to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difference between the refractive indices of the sclerotic or calcified dentinal tubules and the adjacent normal tubules.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80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072"/>
            <a:ext cx="8915400" cy="373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exact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mechanism of dentinal sclerosis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deposition of calcium salts in the tubules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not understood, although the most likely source of the calcium salts is 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fluid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 ‘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dental lymph’ within the tubules.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increased mineralization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tooth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decreases the conductivity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odontoblastic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processes.</a:t>
            </a: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7244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51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DEAD TRACTS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Dead tracts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dentine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are seen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ground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sections of teeth and are manifested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black zone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by transmitted light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optical phenomenon is due to differences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refractive indices of the affected tubules and normal tubules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tubules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 calcified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are permeable to the penetration of dyes.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69598"/>
            <a:ext cx="4333875" cy="318840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639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621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SECONDARY DENTINE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Secondary dentine is dentine that is formed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after the complete formation of the tooth.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Physiological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secondary dentine is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uniform layer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dentine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around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the pulp chamber that is laid down throughout the life of the tooth and causing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decrease in size of the pulp chamber and root canals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Reparative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secondary dentine is the dentine that forms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 the pulp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chamber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result of several factors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like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caries; which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stimulates the development of natural protective measures, such as the reparative secondary dentine. </a:t>
            </a:r>
          </a:p>
        </p:txBody>
      </p:sp>
    </p:spTree>
    <p:extLst>
      <p:ext uri="{BB962C8B-B14F-4D97-AF65-F5344CB8AC3E}">
        <p14:creationId xmlns:p14="http://schemas.microsoft.com/office/powerpoint/2010/main" val="288566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621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There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a considerable variation in the composition of primary and secondary dentine.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dentinal tubules that make-up dentine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generally irregular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secondary dentine and deposits contain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less calcium, phosphorus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collagenous matrix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than the primary dentine.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95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1177636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PULP CALCIFICATION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Various forms of calcification within the pulps of teeth may be located in any portion of the pulp tissue.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two chief morphologic forms of pulp calcifications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discrete pulp stones 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denticles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and diffuse calcification. </a:t>
            </a:r>
          </a:p>
        </p:txBody>
      </p:sp>
    </p:spTree>
    <p:extLst>
      <p:ext uri="{BB962C8B-B14F-4D97-AF65-F5344CB8AC3E}">
        <p14:creationId xmlns:p14="http://schemas.microsoft.com/office/powerpoint/2010/main" val="133110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8382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Regressive changes in the dental tissues include a variety of alterations that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 necessarily related to pathological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causes. Some of the changes to be considered here are associated with the general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aging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process of the individual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2286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Pulp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stones are classified as either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true or false stones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True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denticles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made up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localized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masses of calcified tissue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that resemble dentine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because of their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tubular structure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Actually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these nodules bear greater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resemblance to secondary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dentine than to primary dentine, since the tubules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irregular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few in numbers.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considerably more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common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the pulp chamber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than in the root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canal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581400" cy="34290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992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9144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True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denticles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subdivided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further according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to whether or not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they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attached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to the wall of the pulp chamber.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/>
                <a:ea typeface="Calibri"/>
                <a:cs typeface="Arial"/>
              </a:rPr>
              <a:t>Denticles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lying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entirely within the pulp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tissue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not attached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dentinal walls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called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‘free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denticles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’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while those that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continuous with dentinal walls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referred to as ‘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attached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denticles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’.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40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1344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False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denticles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composed of localized masses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calcified material, and do not exhibit dentinal tubules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appear to be made up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concentric layers or lamellae deposited around a central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nidus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exact nature of this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nidus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is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unknown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it is believe that it composed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cells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as yet unidentified, around which is laid down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layer of reticular fibers that subsequently calcify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40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1344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false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denticle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also may be classified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free or attached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As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concentric deposition of calcified material continues, it approximates and finally is in apposition with the dentinal wall. Here it may eventually become surrounded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secondary dentine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and it is then referred to as an ‘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interstitial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denticle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’.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3666"/>
            <a:ext cx="4876800" cy="3091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60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1344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Diffuse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calcifications are most commonly seen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root canals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teeth ; 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incidence appears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increase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with the age of the persons.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05087"/>
            <a:ext cx="5562600" cy="387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53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91600" cy="373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RESORPTION OF TEETH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teeth occurs in many circumstances other than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normal process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associated with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shedding of deciduous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teeth.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roots of permanent teeth may undergo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in response to a variety of stimuli; may begin either on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external surface or inside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tooth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1026" name="Picture 2" descr="C:\Users\dell\Pictures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63381"/>
            <a:ext cx="5334000" cy="34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14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3" y="228600"/>
            <a:ext cx="8991600" cy="548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The causes 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external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are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1.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Periapical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inflammation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arising as a result of pulpal infection or trauma occasionally causes subsequent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of the root apex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if the inflammatory lesion persists for a sufficient period of time.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Osteoclasts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appear responsible for the root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2.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reimplantation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or transplantation, of teeth almost invariably results in severe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root. The tooth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root is resorbed and replaced by bone, producing 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ankylosis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221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91600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roots may be brought about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tumors or cysts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and appears to be caused by a pressure phenomenon.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4. Excessive mechanical or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occlusal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forces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which are mostly that applied during orthodontic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treatment. </a:t>
            </a:r>
          </a:p>
        </p:txBody>
      </p:sp>
      <p:pic>
        <p:nvPicPr>
          <p:cNvPr id="2050" name="Picture 2" descr="https://media.oralhealthgroup.com/uploads/2017/08/Nahmias-Figure-10-18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8999"/>
            <a:ext cx="2743200" cy="32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08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84"/>
            <a:ext cx="8534400" cy="484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Teeth that are completely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impacted or embedded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bone occasionally will undergo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crown or of both crown and root. Impacted teeth also may cause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roots of adjacent teeth without being resorbed themselves.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particularly common in the case of a horizontally or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mesio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-angularly impacted mandibular third molar impinging on the roots of the second molar.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6.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Idiopathic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occurs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without any obvious cause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97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36" y="381000"/>
            <a:ext cx="8839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The causes of internal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(pink tooth) are: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Tooth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that begins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centrally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within the tooth, apparently initiated, in most cases, by a peculiar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inflammatory hyperplasia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pulp.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cause of the pulpal inflammation and subsequent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tooth substance is unknown, although an obvious carious exposure and accompanying pulp infection are sometimes present.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4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45" y="5334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ATTRITION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Attrition may be defined as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physiologic wearing a way of a tooth as a result of tooth-to-tooth contact,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as in mastication.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occurs mainly on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occlusal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incisal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and proximal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surfaces of teeth.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phenomenon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physiologic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rather than pathologic, and it is associated with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aging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process.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first clinical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manifestation of attrition may be the appearance of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small polished facet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on a cusp tip or ridge 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slight flattening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an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incisal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edge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 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963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63" y="1524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Most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cases of internal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resorption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present no early clinical symptoms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-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first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evidence of the lesion may be the appearance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 pink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area on the crown of the tooth, which represents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hyperplastic, vascular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pulp tissue filling the resorbed area and showing through the remaining overlying tooth substance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Complete perforation in crown or root is not an uncommon finding if the tooth is left untreated. 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2" name="AutoShape 2" descr="Understanding Tooth Resorption - Eleven Eleven D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73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63" y="1524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event that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resorption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begins in the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root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there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no significant clinical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findings.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/>
                <a:ea typeface="Calibri"/>
                <a:cs typeface="Arial"/>
              </a:rPr>
              <a:t>Radiographically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the involved tooth exhibits a round or ovoid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radiolucent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area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central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portion of the tooth, associated with the pulp.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2" name="AutoShape 2" descr="Understanding Tooth Resorption - Eleven Eleven D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Understanding Tooth Resorption - Eleven Eleven Den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ars.els-cdn.com/content/image/1-s2.0-S1991790213000524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5200"/>
            <a:ext cx="34099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nal Resorption Radi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67062"/>
            <a:ext cx="45148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32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09" y="304800"/>
            <a:ext cx="8915400" cy="31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features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shows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proliferation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pulp tissue filling the defect.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of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irregular lacunar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variety showing occasional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osteoclasts or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odontoclasts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pulp tissue usually exhibits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chronic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inflammatory reaction.</a:t>
            </a: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endParaRPr lang="en-US" dirty="0"/>
          </a:p>
        </p:txBody>
      </p:sp>
      <p:pic>
        <p:nvPicPr>
          <p:cNvPr id="1026" name="Picture 2" descr="C:\Users\dell\Pictures\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6400800" cy="36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59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595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HYPERCEMENTOSIS (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hyperplasia)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non-neoplastic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condition in which excessive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deposited in continuation with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normal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radicular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Hypercementosis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may be regarded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regressive change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teeth characterized by the deposition of excessive amounts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secondary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on root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surfaces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commonly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involves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entire root area,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some instances the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formation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focal usually occurring only at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apex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a tooth.</a:t>
            </a:r>
          </a:p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Arial"/>
              </a:rPr>
              <a:t>   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57600" cy="338065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9618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447675"/>
            <a:ext cx="91725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58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etiology of deposition of excessive amounts of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Accelerated elongation of a tooth owing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loss of an antagonist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 about a tooth.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Paget’s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disease of bone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generalized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hypercementosis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nonfunctioning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teeth, including embedded or impacted teeth.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On occasion,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occlusal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trauma results in mild root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Such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resorption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repaired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secondary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Root fracture is also repaired on occasion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deposition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between the root fragments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as well as on their periphery.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Unknown etiology.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5245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</a:rPr>
              <a:t>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692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56621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CEMENTICLES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23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Cementicles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small foci of calcified tissue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not necessarily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true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which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lie in the periodontal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ligament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lateral and apical root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areas.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23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exact cause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for their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formation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unknown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but the most common manner in which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cementicles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develop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by calcification of nests of epithelial cells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i.e. epithelial rests, in the periodontal ligament as a result of degenerative change.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23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bodies enlarge by further deposition of calcium salts </a:t>
            </a:r>
          </a:p>
        </p:txBody>
      </p:sp>
    </p:spTree>
    <p:extLst>
      <p:ext uri="{BB962C8B-B14F-4D97-AF65-F5344CB8AC3E}">
        <p14:creationId xmlns:p14="http://schemas.microsoft.com/office/powerpoint/2010/main" val="1207107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56621"/>
            <a:ext cx="868680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pattern of calcification often gives the appearance of a circular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lamellated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structure causing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roughened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globular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outline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 the root surface.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23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Cementicles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also appear to arise through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calcification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thrombosed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capillaries in the periodontal ligament.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7214"/>
            <a:ext cx="3733800" cy="351838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11459"/>
            <a:ext cx="3886200" cy="349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73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2286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-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As the person becomes older and the wear continues, there is gradual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reduction in cusp height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consequent flattening of the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occlusal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inclined planes.  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Men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usually exhibit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more severe attrition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than women of comparable age, probably as a result of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greater masticatory force of men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Variation also may be a result of differences in habits such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bruxism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would predispose to more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rapid attrition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51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228600"/>
            <a:ext cx="8763000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exposure of dentinal tubules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the subsequent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irritation of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odontoblastic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processes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result in formation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secondary dentin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pulpal to the primary dentine, and this serve as an aid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protect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the pulp from further injury.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1026" name="Picture 2" descr="C:\Users\dell\Pictures\f1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33649"/>
            <a:ext cx="5334000" cy="43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9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7346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ABRASION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Abrasion is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pathologic wearing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 way of tooth substance through some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abnormal mechanical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process.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Abrasion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usually occurs on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exposed root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surfaces of teeth, but under certain circumstances it may be seen elsewhere, such as 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incisal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or proximal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surfaces.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 descr="C:\Users\dell\Pictures\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199"/>
            <a:ext cx="4724400" cy="3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1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7346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most common cause of abrasion of root surfaces is the use of an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abrasive dentifrice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Although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modern dentifrices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not sufficiently abrasive to damage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intact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enamel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severely, they can cause remarkable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wear of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cementum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and dentine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if the toothbrush carrying the dentifrice is injudiciously used, particularly in a horizontal rather than vertical direction.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- 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such cases abrasion caused by a dentifrice manifests itself usually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V-shaped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 wedge-shaped ditch on the root side of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cementoenamel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junction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the exposed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dentine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appears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highly polished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93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876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- Other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less common </a:t>
            </a:r>
            <a:r>
              <a:rPr lang="en-US" sz="2400" dirty="0">
                <a:latin typeface="Times New Roman"/>
                <a:ea typeface="Calibri"/>
              </a:rPr>
              <a:t>forms of abrasion may be related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habit</a:t>
            </a:r>
            <a:r>
              <a:rPr lang="en-US" sz="2400" dirty="0">
                <a:latin typeface="Times New Roman"/>
                <a:ea typeface="Calibri"/>
              </a:rPr>
              <a:t> or to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occupation</a:t>
            </a:r>
            <a:r>
              <a:rPr lang="en-US" sz="2400" dirty="0">
                <a:latin typeface="Times New Roman"/>
                <a:ea typeface="Calibri"/>
              </a:rPr>
              <a:t> of the patient.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-</a:t>
            </a: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habitual opening of bobby pins with the teeth may result in a notching of the </a:t>
            </a:r>
            <a:r>
              <a:rPr lang="en-US" sz="2400" dirty="0" err="1">
                <a:latin typeface="Times New Roman"/>
                <a:ea typeface="Calibri"/>
              </a:rPr>
              <a:t>incisal</a:t>
            </a:r>
            <a:r>
              <a:rPr lang="en-US" sz="2400" dirty="0">
                <a:latin typeface="Times New Roman"/>
                <a:ea typeface="Calibri"/>
              </a:rPr>
              <a:t> edge of one maxillary central incisor.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Similar </a:t>
            </a:r>
            <a:r>
              <a:rPr lang="en-US" sz="2400" dirty="0">
                <a:latin typeface="Times New Roman"/>
                <a:ea typeface="Calibri"/>
              </a:rPr>
              <a:t>notching may be noted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carpenters, shoemakers, or tailors </a:t>
            </a:r>
            <a:r>
              <a:rPr lang="en-US" sz="2400" dirty="0">
                <a:latin typeface="Times New Roman"/>
                <a:ea typeface="Calibri"/>
              </a:rPr>
              <a:t>who hold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nails, tacks, or pins </a:t>
            </a:r>
            <a:r>
              <a:rPr lang="en-US" sz="2400" dirty="0">
                <a:latin typeface="Times New Roman"/>
                <a:ea typeface="Calibri"/>
              </a:rPr>
              <a:t>between their teeth.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Habitual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pipe smokers </a:t>
            </a:r>
            <a:r>
              <a:rPr lang="en-US" sz="2400" dirty="0">
                <a:latin typeface="Times New Roman"/>
                <a:ea typeface="Calibri"/>
              </a:rPr>
              <a:t>may develop notching of the teeth that conforms to the shape of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pipe stem</a:t>
            </a:r>
            <a:r>
              <a:rPr lang="en-US" sz="2400" dirty="0">
                <a:latin typeface="Times New Roman"/>
                <a:ea typeface="Calibri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27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6858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improper use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dental floss and tooth picks </a:t>
            </a:r>
            <a:r>
              <a:rPr lang="en-US" sz="2400" dirty="0">
                <a:latin typeface="Times New Roman"/>
                <a:ea typeface="Calibri"/>
              </a:rPr>
              <a:t>may produce lesions on the proximal exposed root surface, which also should be considered a form of abrasion.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exposure of dentinal tubules </a:t>
            </a:r>
            <a:r>
              <a:rPr lang="en-US" sz="2400" dirty="0">
                <a:latin typeface="Times New Roman"/>
                <a:ea typeface="Calibri"/>
              </a:rPr>
              <a:t>and the consequent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irritation of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odontoblastic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processes </a:t>
            </a:r>
            <a:r>
              <a:rPr lang="en-US" sz="2400" dirty="0">
                <a:latin typeface="Times New Roman"/>
                <a:ea typeface="Calibri"/>
              </a:rPr>
              <a:t>stimulate the formation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secondary dentine </a:t>
            </a:r>
            <a:r>
              <a:rPr lang="en-US" sz="2400" dirty="0">
                <a:latin typeface="Times New Roman"/>
                <a:ea typeface="Calibri"/>
              </a:rPr>
              <a:t>similar to that seen in cases of attrition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557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1978</Words>
  <Application>Microsoft Office PowerPoint</Application>
  <PresentationFormat>On-screen Show (4:3)</PresentationFormat>
  <Paragraphs>129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35</cp:revision>
  <dcterms:created xsi:type="dcterms:W3CDTF">2006-08-16T00:00:00Z</dcterms:created>
  <dcterms:modified xsi:type="dcterms:W3CDTF">2024-03-01T16:07:34Z</dcterms:modified>
</cp:coreProperties>
</file>