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301" r:id="rId4"/>
    <p:sldId id="300" r:id="rId5"/>
    <p:sldId id="258" r:id="rId6"/>
    <p:sldId id="259" r:id="rId7"/>
    <p:sldId id="260" r:id="rId8"/>
    <p:sldId id="261" r:id="rId9"/>
    <p:sldId id="262" r:id="rId10"/>
    <p:sldId id="263" r:id="rId11"/>
    <p:sldId id="264" r:id="rId12"/>
    <p:sldId id="265" r:id="rId13"/>
    <p:sldId id="266" r:id="rId14"/>
    <p:sldId id="267" r:id="rId15"/>
    <p:sldId id="296" r:id="rId16"/>
    <p:sldId id="268" r:id="rId17"/>
    <p:sldId id="269" r:id="rId18"/>
    <p:sldId id="270" r:id="rId19"/>
    <p:sldId id="271" r:id="rId20"/>
    <p:sldId id="272" r:id="rId21"/>
    <p:sldId id="273" r:id="rId22"/>
    <p:sldId id="274" r:id="rId23"/>
    <p:sldId id="276" r:id="rId24"/>
    <p:sldId id="277" r:id="rId25"/>
    <p:sldId id="299" r:id="rId26"/>
    <p:sldId id="278" r:id="rId27"/>
    <p:sldId id="279" r:id="rId28"/>
    <p:sldId id="280" r:id="rId29"/>
    <p:sldId id="275"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7" r:id="rId46"/>
    <p:sldId id="298" r:id="rId47"/>
    <p:sldId id="30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6F4BB-BB85-4733-8920-3A0513BB286D}"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3CE56-BF86-41A5-B82F-CD25B11CE3D5}" type="slidenum">
              <a:rPr lang="en-US" smtClean="0"/>
              <a:t>‹#›</a:t>
            </a:fld>
            <a:endParaRPr lang="en-US"/>
          </a:p>
        </p:txBody>
      </p:sp>
    </p:spTree>
    <p:extLst>
      <p:ext uri="{BB962C8B-B14F-4D97-AF65-F5344CB8AC3E}">
        <p14:creationId xmlns:p14="http://schemas.microsoft.com/office/powerpoint/2010/main" val="414339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824F-69AA-1809-E15C-9057704B98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80CC565-55CE-4ECF-A764-4EADB80DC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180223E-4343-7DC1-4FE6-5D47EBCEE446}"/>
              </a:ext>
            </a:extLst>
          </p:cNvPr>
          <p:cNvSpPr>
            <a:spLocks noGrp="1"/>
          </p:cNvSpPr>
          <p:nvPr>
            <p:ph type="dt" sz="half" idx="10"/>
          </p:nvPr>
        </p:nvSpPr>
        <p:spPr/>
        <p:txBody>
          <a:bodyPr/>
          <a:lstStyle/>
          <a:p>
            <a:fld id="{261A4D63-826B-473B-B7D8-35BA262C2D1B}" type="datetime1">
              <a:rPr lang="en-US" smtClean="0"/>
              <a:t>11/7/2023</a:t>
            </a:fld>
            <a:endParaRPr lang="en-US"/>
          </a:p>
        </p:txBody>
      </p:sp>
      <p:sp>
        <p:nvSpPr>
          <p:cNvPr id="5" name="Footer Placeholder 4">
            <a:extLst>
              <a:ext uri="{FF2B5EF4-FFF2-40B4-BE49-F238E27FC236}">
                <a16:creationId xmlns:a16="http://schemas.microsoft.com/office/drawing/2014/main" id="{322C398F-77D2-CBD6-5C07-3FEE6253E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89A9F-17E0-9AC0-A0DA-225D8E334605}"/>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11994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23AC-AEC4-7F28-7F57-594E99B540C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698484-5842-E4C8-C21D-B2635BF182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CC9844-BDD2-021C-DDB0-043880830F44}"/>
              </a:ext>
            </a:extLst>
          </p:cNvPr>
          <p:cNvSpPr>
            <a:spLocks noGrp="1"/>
          </p:cNvSpPr>
          <p:nvPr>
            <p:ph type="dt" sz="half" idx="10"/>
          </p:nvPr>
        </p:nvSpPr>
        <p:spPr/>
        <p:txBody>
          <a:bodyPr/>
          <a:lstStyle/>
          <a:p>
            <a:fld id="{9FD0BEB0-C77E-4260-A1A2-85A3CCD6DBE6}" type="datetime1">
              <a:rPr lang="en-US" smtClean="0"/>
              <a:t>11/7/2023</a:t>
            </a:fld>
            <a:endParaRPr lang="en-US"/>
          </a:p>
        </p:txBody>
      </p:sp>
      <p:sp>
        <p:nvSpPr>
          <p:cNvPr id="5" name="Footer Placeholder 4">
            <a:extLst>
              <a:ext uri="{FF2B5EF4-FFF2-40B4-BE49-F238E27FC236}">
                <a16:creationId xmlns:a16="http://schemas.microsoft.com/office/drawing/2014/main" id="{02FE89B0-FFF0-EE77-3EEC-3B3A41FFB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20129-64C3-F33C-44B3-2F20DA5109F5}"/>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57931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C4B96-3224-B5DD-7975-EB872F846FC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F87677-C445-A6DA-5314-982271F264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B04F67-373F-75D4-8578-C5C95679B950}"/>
              </a:ext>
            </a:extLst>
          </p:cNvPr>
          <p:cNvSpPr>
            <a:spLocks noGrp="1"/>
          </p:cNvSpPr>
          <p:nvPr>
            <p:ph type="dt" sz="half" idx="10"/>
          </p:nvPr>
        </p:nvSpPr>
        <p:spPr/>
        <p:txBody>
          <a:bodyPr/>
          <a:lstStyle/>
          <a:p>
            <a:fld id="{99CA2889-8182-4009-91BD-43444B026851}" type="datetime1">
              <a:rPr lang="en-US" smtClean="0"/>
              <a:t>11/7/2023</a:t>
            </a:fld>
            <a:endParaRPr lang="en-US"/>
          </a:p>
        </p:txBody>
      </p:sp>
      <p:sp>
        <p:nvSpPr>
          <p:cNvPr id="5" name="Footer Placeholder 4">
            <a:extLst>
              <a:ext uri="{FF2B5EF4-FFF2-40B4-BE49-F238E27FC236}">
                <a16:creationId xmlns:a16="http://schemas.microsoft.com/office/drawing/2014/main" id="{F0DB6E61-9B8B-F766-7E55-03A4DA47E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C38B7-8294-F3CD-0F56-28287ECAAAC0}"/>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198984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E937-9BFF-9255-D084-F08F1E51F2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114CD2-518E-908C-9056-2D82EE14D5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9DB3C-94C8-2B70-BB40-28184671B480}"/>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Footer Placeholder 4">
            <a:extLst>
              <a:ext uri="{FF2B5EF4-FFF2-40B4-BE49-F238E27FC236}">
                <a16:creationId xmlns:a16="http://schemas.microsoft.com/office/drawing/2014/main" id="{CC7982FE-DDD0-1CB4-FEA5-3F12194F8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EDF8C-8C4B-ED5A-0076-4F5DEA7F3103}"/>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243520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1258-00D9-4778-5FEF-BE8C6363CAF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4DB60-14C7-8AC8-B927-9B7D101CB7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6777B1-2482-4CB5-0731-C7CD17343241}"/>
              </a:ext>
            </a:extLst>
          </p:cNvPr>
          <p:cNvSpPr>
            <a:spLocks noGrp="1"/>
          </p:cNvSpPr>
          <p:nvPr>
            <p:ph type="dt" sz="half" idx="10"/>
          </p:nvPr>
        </p:nvSpPr>
        <p:spPr/>
        <p:txBody>
          <a:bodyPr/>
          <a:lstStyle/>
          <a:p>
            <a:fld id="{BDA87AA8-9A63-4E03-963B-74F8D712D497}" type="datetime1">
              <a:rPr lang="en-US" smtClean="0"/>
              <a:t>11/7/2023</a:t>
            </a:fld>
            <a:endParaRPr lang="en-US"/>
          </a:p>
        </p:txBody>
      </p:sp>
      <p:sp>
        <p:nvSpPr>
          <p:cNvPr id="5" name="Footer Placeholder 4">
            <a:extLst>
              <a:ext uri="{FF2B5EF4-FFF2-40B4-BE49-F238E27FC236}">
                <a16:creationId xmlns:a16="http://schemas.microsoft.com/office/drawing/2014/main" id="{9B5081D2-8C54-E4B0-0113-60C4466B0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F18BD-50CA-1A81-E70F-7E392A5A011D}"/>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63257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D3D1-E223-0871-AD3A-293CC88BF5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B90F4A-DBDB-E5B0-C362-22830A42C1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D55398-AC15-65D6-8E5B-268ABA3EE2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194DAD-C4FB-6E1E-538F-A8E2D734B971}"/>
              </a:ext>
            </a:extLst>
          </p:cNvPr>
          <p:cNvSpPr>
            <a:spLocks noGrp="1"/>
          </p:cNvSpPr>
          <p:nvPr>
            <p:ph type="dt" sz="half" idx="10"/>
          </p:nvPr>
        </p:nvSpPr>
        <p:spPr/>
        <p:txBody>
          <a:bodyPr/>
          <a:lstStyle/>
          <a:p>
            <a:fld id="{5EF0BABD-AE86-4EB9-84D6-E4D68C6B5FB6}" type="datetime1">
              <a:rPr lang="en-US" smtClean="0"/>
              <a:t>11/7/2023</a:t>
            </a:fld>
            <a:endParaRPr lang="en-US"/>
          </a:p>
        </p:txBody>
      </p:sp>
      <p:sp>
        <p:nvSpPr>
          <p:cNvPr id="6" name="Footer Placeholder 5">
            <a:extLst>
              <a:ext uri="{FF2B5EF4-FFF2-40B4-BE49-F238E27FC236}">
                <a16:creationId xmlns:a16="http://schemas.microsoft.com/office/drawing/2014/main" id="{B8BBDED5-AB59-2BB4-924F-65D2EFF92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3BB41-B15D-83E2-0C29-9744F7E3FA9B}"/>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42261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4BF-997A-862A-3054-B69257A70EC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448AE0-41C9-7061-3751-6C2887D55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2F5618-383C-7A2C-3A08-5319A21790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FC8AA9-5EE6-ED44-B49E-154DBB446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B2B7B6-C012-52E8-C742-EAE7AB6162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E053B6-9C56-A0C8-1FD3-FE90BFAEA854}"/>
              </a:ext>
            </a:extLst>
          </p:cNvPr>
          <p:cNvSpPr>
            <a:spLocks noGrp="1"/>
          </p:cNvSpPr>
          <p:nvPr>
            <p:ph type="dt" sz="half" idx="10"/>
          </p:nvPr>
        </p:nvSpPr>
        <p:spPr/>
        <p:txBody>
          <a:bodyPr/>
          <a:lstStyle/>
          <a:p>
            <a:fld id="{23CE930A-F55C-4FF8-8CA9-80455FFBDFC9}" type="datetime1">
              <a:rPr lang="en-US" smtClean="0"/>
              <a:t>11/7/2023</a:t>
            </a:fld>
            <a:endParaRPr lang="en-US"/>
          </a:p>
        </p:txBody>
      </p:sp>
      <p:sp>
        <p:nvSpPr>
          <p:cNvPr id="8" name="Footer Placeholder 7">
            <a:extLst>
              <a:ext uri="{FF2B5EF4-FFF2-40B4-BE49-F238E27FC236}">
                <a16:creationId xmlns:a16="http://schemas.microsoft.com/office/drawing/2014/main" id="{11B40215-E3F0-4AC5-0ABC-82F9600F2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54949-3E03-A666-9D49-A2568728C15C}"/>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342382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554-A52F-B8B5-AEFC-FD3B69287B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5BCA4A-D016-4E06-8DF8-1BB953054A01}"/>
              </a:ext>
            </a:extLst>
          </p:cNvPr>
          <p:cNvSpPr>
            <a:spLocks noGrp="1"/>
          </p:cNvSpPr>
          <p:nvPr>
            <p:ph type="dt" sz="half" idx="10"/>
          </p:nvPr>
        </p:nvSpPr>
        <p:spPr/>
        <p:txBody>
          <a:bodyPr/>
          <a:lstStyle/>
          <a:p>
            <a:fld id="{2CEA136D-738B-4706-A01E-03BF0AC373F4}" type="datetime1">
              <a:rPr lang="en-US" smtClean="0"/>
              <a:t>11/7/2023</a:t>
            </a:fld>
            <a:endParaRPr lang="en-US"/>
          </a:p>
        </p:txBody>
      </p:sp>
      <p:sp>
        <p:nvSpPr>
          <p:cNvPr id="4" name="Footer Placeholder 3">
            <a:extLst>
              <a:ext uri="{FF2B5EF4-FFF2-40B4-BE49-F238E27FC236}">
                <a16:creationId xmlns:a16="http://schemas.microsoft.com/office/drawing/2014/main" id="{BC80B593-52CF-7FB1-E217-3391ABFC37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2E4A9-E747-5E77-A430-EC26B10BF6BD}"/>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256383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3D30C5-4757-5544-CD3D-DD562C8216E2}"/>
              </a:ext>
            </a:extLst>
          </p:cNvPr>
          <p:cNvSpPr>
            <a:spLocks noGrp="1"/>
          </p:cNvSpPr>
          <p:nvPr>
            <p:ph type="dt" sz="half" idx="10"/>
          </p:nvPr>
        </p:nvSpPr>
        <p:spPr/>
        <p:txBody>
          <a:bodyPr/>
          <a:lstStyle/>
          <a:p>
            <a:fld id="{0FB882FD-828E-4355-AF95-0F28D7654469}" type="datetime1">
              <a:rPr lang="en-US" smtClean="0"/>
              <a:t>11/7/2023</a:t>
            </a:fld>
            <a:endParaRPr lang="en-US"/>
          </a:p>
        </p:txBody>
      </p:sp>
      <p:sp>
        <p:nvSpPr>
          <p:cNvPr id="3" name="Footer Placeholder 2">
            <a:extLst>
              <a:ext uri="{FF2B5EF4-FFF2-40B4-BE49-F238E27FC236}">
                <a16:creationId xmlns:a16="http://schemas.microsoft.com/office/drawing/2014/main" id="{E4406EA8-101A-F421-0A2C-BC2E0D55F9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74976-D93E-7E28-D6D6-CA4967171D8F}"/>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13845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284A-A088-DF5B-794C-253A2EFD31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520F21F-9440-D544-879E-D11196E57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ABA277A-471C-AAB4-8B28-9D25709DF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1F958A-4652-6E36-E5CA-B31FC6CD1DEA}"/>
              </a:ext>
            </a:extLst>
          </p:cNvPr>
          <p:cNvSpPr>
            <a:spLocks noGrp="1"/>
          </p:cNvSpPr>
          <p:nvPr>
            <p:ph type="dt" sz="half" idx="10"/>
          </p:nvPr>
        </p:nvSpPr>
        <p:spPr/>
        <p:txBody>
          <a:bodyPr/>
          <a:lstStyle/>
          <a:p>
            <a:fld id="{7DEA110E-BCDE-4EF6-8DDB-EAB6E997D6E8}" type="datetime1">
              <a:rPr lang="en-US" smtClean="0"/>
              <a:t>11/7/2023</a:t>
            </a:fld>
            <a:endParaRPr lang="en-US"/>
          </a:p>
        </p:txBody>
      </p:sp>
      <p:sp>
        <p:nvSpPr>
          <p:cNvPr id="6" name="Footer Placeholder 5">
            <a:extLst>
              <a:ext uri="{FF2B5EF4-FFF2-40B4-BE49-F238E27FC236}">
                <a16:creationId xmlns:a16="http://schemas.microsoft.com/office/drawing/2014/main" id="{2D71FDFC-E751-00EA-2633-CC33B4E32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85B7B-687C-6FE8-8911-3307F6129844}"/>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3165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C897-4EED-8A01-A8FE-9DDF2CE413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868E56-1907-DB43-3372-2CAFD1337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72516-65B2-ED11-05A5-C2458E773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805D61-5D1C-7EB8-0893-FE1003421CDE}"/>
              </a:ext>
            </a:extLst>
          </p:cNvPr>
          <p:cNvSpPr>
            <a:spLocks noGrp="1"/>
          </p:cNvSpPr>
          <p:nvPr>
            <p:ph type="dt" sz="half" idx="10"/>
          </p:nvPr>
        </p:nvSpPr>
        <p:spPr/>
        <p:txBody>
          <a:bodyPr/>
          <a:lstStyle/>
          <a:p>
            <a:fld id="{30D341A3-C8B0-469D-9B70-030F0F429BBC}" type="datetime1">
              <a:rPr lang="en-US" smtClean="0"/>
              <a:t>11/7/2023</a:t>
            </a:fld>
            <a:endParaRPr lang="en-US"/>
          </a:p>
        </p:txBody>
      </p:sp>
      <p:sp>
        <p:nvSpPr>
          <p:cNvPr id="6" name="Footer Placeholder 5">
            <a:extLst>
              <a:ext uri="{FF2B5EF4-FFF2-40B4-BE49-F238E27FC236}">
                <a16:creationId xmlns:a16="http://schemas.microsoft.com/office/drawing/2014/main" id="{5FABF600-D31D-B22C-67D3-0FE3B66A8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350C8-BA75-FF14-1075-06DFA6BD0E5A}"/>
              </a:ext>
            </a:extLst>
          </p:cNvPr>
          <p:cNvSpPr>
            <a:spLocks noGrp="1"/>
          </p:cNvSpPr>
          <p:nvPr>
            <p:ph type="sldNum" sz="quarter" idx="12"/>
          </p:nvPr>
        </p:nvSpPr>
        <p:spPr/>
        <p:txBody>
          <a:bodyPr/>
          <a:lstStyle/>
          <a:p>
            <a:fld id="{161A10A4-CE00-46DB-9F05-31F71B82461E}" type="slidenum">
              <a:rPr lang="en-US" smtClean="0"/>
              <a:t>‹#›</a:t>
            </a:fld>
            <a:endParaRPr lang="en-US"/>
          </a:p>
        </p:txBody>
      </p:sp>
    </p:spTree>
    <p:extLst>
      <p:ext uri="{BB962C8B-B14F-4D97-AF65-F5344CB8AC3E}">
        <p14:creationId xmlns:p14="http://schemas.microsoft.com/office/powerpoint/2010/main" val="58124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3B2FE-C7C4-9D5E-2AA4-A555F3340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8ECA70-03B6-1210-0B6D-B20E8F362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3C3CAD-E9E0-BBB8-37D4-97E4CBDA9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58CCC-21B0-4541-A362-70390EAB6FD9}" type="datetime1">
              <a:rPr lang="en-US" smtClean="0"/>
              <a:t>11/7/2023</a:t>
            </a:fld>
            <a:endParaRPr lang="en-US"/>
          </a:p>
        </p:txBody>
      </p:sp>
      <p:sp>
        <p:nvSpPr>
          <p:cNvPr id="5" name="Footer Placeholder 4">
            <a:extLst>
              <a:ext uri="{FF2B5EF4-FFF2-40B4-BE49-F238E27FC236}">
                <a16:creationId xmlns:a16="http://schemas.microsoft.com/office/drawing/2014/main" id="{DB86A30F-B437-66A7-76FF-21BF9967C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927DB3-8E29-EC77-5CBF-C5136B40F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A10A4-CE00-46DB-9F05-31F71B82461E}" type="slidenum">
              <a:rPr lang="en-US" smtClean="0"/>
              <a:t>‹#›</a:t>
            </a:fld>
            <a:endParaRPr lang="en-US"/>
          </a:p>
        </p:txBody>
      </p:sp>
    </p:spTree>
    <p:extLst>
      <p:ext uri="{BB962C8B-B14F-4D97-AF65-F5344CB8AC3E}">
        <p14:creationId xmlns:p14="http://schemas.microsoft.com/office/powerpoint/2010/main" val="45128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EC8-BB0B-D80F-CD62-7EA25D64318D}"/>
              </a:ext>
            </a:extLst>
          </p:cNvPr>
          <p:cNvSpPr>
            <a:spLocks noGrp="1"/>
          </p:cNvSpPr>
          <p:nvPr>
            <p:ph type="ctrTitle"/>
          </p:nvPr>
        </p:nvSpPr>
        <p:spPr>
          <a:xfrm>
            <a:off x="1524000" y="1122363"/>
            <a:ext cx="9144000" cy="1256853"/>
          </a:xfrm>
        </p:spPr>
        <p:txBody>
          <a:bodyPr>
            <a:normAutofit/>
          </a:bodyPr>
          <a:lstStyle/>
          <a:p>
            <a:r>
              <a:rPr lang="en-US" sz="6600" b="1" i="0" u="none" strike="noStrike" baseline="0">
                <a:solidFill>
                  <a:srgbClr val="FF0000"/>
                </a:solidFill>
                <a:latin typeface="HelveticaLTStd-Light"/>
              </a:rPr>
              <a:t>Anxiety disorders</a:t>
            </a:r>
            <a:endParaRPr lang="en-US" sz="6600" b="1" dirty="0">
              <a:solidFill>
                <a:srgbClr val="FF0000"/>
              </a:solidFill>
            </a:endParaRPr>
          </a:p>
        </p:txBody>
      </p:sp>
      <p:sp>
        <p:nvSpPr>
          <p:cNvPr id="3" name="Subtitle 2">
            <a:extLst>
              <a:ext uri="{FF2B5EF4-FFF2-40B4-BE49-F238E27FC236}">
                <a16:creationId xmlns:a16="http://schemas.microsoft.com/office/drawing/2014/main" id="{82D2068A-2AA7-1944-722C-728FA7D67371}"/>
              </a:ext>
            </a:extLst>
          </p:cNvPr>
          <p:cNvSpPr>
            <a:spLocks noGrp="1"/>
          </p:cNvSpPr>
          <p:nvPr>
            <p:ph type="subTitle" idx="1"/>
          </p:nvPr>
        </p:nvSpPr>
        <p:spPr/>
        <p:txBody>
          <a:bodyPr>
            <a:normAutofit fontScale="92500" lnSpcReduction="10000"/>
          </a:bodyPr>
          <a:lstStyle/>
          <a:p>
            <a:r>
              <a:rPr lang="en-US" sz="2800" b="1" dirty="0"/>
              <a:t>By </a:t>
            </a:r>
          </a:p>
          <a:p>
            <a:r>
              <a:rPr lang="en-US" sz="4400" b="1" dirty="0">
                <a:solidFill>
                  <a:srgbClr val="00B050"/>
                </a:solidFill>
              </a:rPr>
              <a:t>Dr. Mosleh S. Kareem</a:t>
            </a:r>
          </a:p>
          <a:p>
            <a:r>
              <a:rPr lang="en-US" sz="3600" b="1" dirty="0"/>
              <a:t>PSYCH.N.SP. / SENIOR PSYCHOTHERAPIST </a:t>
            </a:r>
          </a:p>
        </p:txBody>
      </p:sp>
      <p:sp>
        <p:nvSpPr>
          <p:cNvPr id="4" name="Date Placeholder 3">
            <a:extLst>
              <a:ext uri="{FF2B5EF4-FFF2-40B4-BE49-F238E27FC236}">
                <a16:creationId xmlns:a16="http://schemas.microsoft.com/office/drawing/2014/main" id="{56C426CE-03C6-C7A0-15DA-D2B98572BAEB}"/>
              </a:ext>
            </a:extLst>
          </p:cNvPr>
          <p:cNvSpPr>
            <a:spLocks noGrp="1"/>
          </p:cNvSpPr>
          <p:nvPr>
            <p:ph type="dt" sz="half" idx="10"/>
          </p:nvPr>
        </p:nvSpPr>
        <p:spPr/>
        <p:txBody>
          <a:bodyPr/>
          <a:lstStyle/>
          <a:p>
            <a:fld id="{7B4776F7-6458-4298-9185-19FBDE95700A}" type="datetime1">
              <a:rPr lang="en-US" smtClean="0"/>
              <a:t>11/7/2023</a:t>
            </a:fld>
            <a:endParaRPr lang="en-US"/>
          </a:p>
        </p:txBody>
      </p:sp>
      <p:sp>
        <p:nvSpPr>
          <p:cNvPr id="5" name="Slide Number Placeholder 4">
            <a:extLst>
              <a:ext uri="{FF2B5EF4-FFF2-40B4-BE49-F238E27FC236}">
                <a16:creationId xmlns:a16="http://schemas.microsoft.com/office/drawing/2014/main" id="{63081A3A-2342-43B2-22AE-BDB5165BD23A}"/>
              </a:ext>
            </a:extLst>
          </p:cNvPr>
          <p:cNvSpPr>
            <a:spLocks noGrp="1"/>
          </p:cNvSpPr>
          <p:nvPr>
            <p:ph type="sldNum" sz="quarter" idx="12"/>
          </p:nvPr>
        </p:nvSpPr>
        <p:spPr/>
        <p:txBody>
          <a:bodyPr/>
          <a:lstStyle/>
          <a:p>
            <a:fld id="{161A10A4-CE00-46DB-9F05-31F71B82461E}" type="slidenum">
              <a:rPr lang="en-US" smtClean="0"/>
              <a:t>1</a:t>
            </a:fld>
            <a:endParaRPr lang="en-US"/>
          </a:p>
        </p:txBody>
      </p:sp>
    </p:spTree>
    <p:extLst>
      <p:ext uri="{BB962C8B-B14F-4D97-AF65-F5344CB8AC3E}">
        <p14:creationId xmlns:p14="http://schemas.microsoft.com/office/powerpoint/2010/main" val="223601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035640-813C-56C6-2A84-7F9D422628C0}"/>
              </a:ext>
            </a:extLst>
          </p:cNvPr>
          <p:cNvSpPr>
            <a:spLocks noGrp="1"/>
          </p:cNvSpPr>
          <p:nvPr>
            <p:ph idx="1"/>
          </p:nvPr>
        </p:nvSpPr>
        <p:spPr/>
        <p:txBody>
          <a:bodyPr>
            <a:normAutofit/>
          </a:bodyPr>
          <a:lstStyle/>
          <a:p>
            <a:pPr marL="0" indent="0" algn="l">
              <a:buNone/>
            </a:pPr>
            <a:r>
              <a:rPr lang="en-US" sz="4800" b="1" i="0" u="none" strike="noStrike" baseline="0" dirty="0"/>
              <a:t>Suicide Risk</a:t>
            </a:r>
          </a:p>
          <a:p>
            <a:pPr marL="0" indent="0" algn="l">
              <a:buNone/>
            </a:pPr>
            <a:r>
              <a:rPr lang="en-US" sz="3600" b="1" i="0" u="none" strike="noStrike" baseline="0" dirty="0"/>
              <a:t>Separation anxiety disorder in children may be associated with an increased risk for suicide.</a:t>
            </a:r>
            <a:endParaRPr lang="en-US" sz="4800" b="1" dirty="0"/>
          </a:p>
        </p:txBody>
      </p:sp>
      <p:sp>
        <p:nvSpPr>
          <p:cNvPr id="4" name="Date Placeholder 3">
            <a:extLst>
              <a:ext uri="{FF2B5EF4-FFF2-40B4-BE49-F238E27FC236}">
                <a16:creationId xmlns:a16="http://schemas.microsoft.com/office/drawing/2014/main" id="{AB570066-B6F2-91EC-BECD-264F72452D32}"/>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D39014F3-A9ED-A4C3-87EA-56B36B59546A}"/>
              </a:ext>
            </a:extLst>
          </p:cNvPr>
          <p:cNvSpPr>
            <a:spLocks noGrp="1"/>
          </p:cNvSpPr>
          <p:nvPr>
            <p:ph type="sldNum" sz="quarter" idx="12"/>
          </p:nvPr>
        </p:nvSpPr>
        <p:spPr/>
        <p:txBody>
          <a:bodyPr/>
          <a:lstStyle/>
          <a:p>
            <a:fld id="{161A10A4-CE00-46DB-9F05-31F71B82461E}" type="slidenum">
              <a:rPr lang="en-US" smtClean="0"/>
              <a:t>10</a:t>
            </a:fld>
            <a:endParaRPr lang="en-US"/>
          </a:p>
        </p:txBody>
      </p:sp>
    </p:spTree>
    <p:extLst>
      <p:ext uri="{BB962C8B-B14F-4D97-AF65-F5344CB8AC3E}">
        <p14:creationId xmlns:p14="http://schemas.microsoft.com/office/powerpoint/2010/main" val="63340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7EAA-DC29-0082-22D8-93B4D28C4549}"/>
              </a:ext>
            </a:extLst>
          </p:cNvPr>
          <p:cNvSpPr>
            <a:spLocks noGrp="1"/>
          </p:cNvSpPr>
          <p:nvPr>
            <p:ph type="title"/>
          </p:nvPr>
        </p:nvSpPr>
        <p:spPr>
          <a:xfrm>
            <a:off x="838200" y="365126"/>
            <a:ext cx="10515600" cy="767936"/>
          </a:xfrm>
        </p:spPr>
        <p:txBody>
          <a:bodyPr>
            <a:normAutofit/>
          </a:bodyPr>
          <a:lstStyle/>
          <a:p>
            <a:r>
              <a:rPr lang="en-US" sz="2800" b="1" i="0" u="none" strike="noStrike" baseline="0" dirty="0">
                <a:latin typeface="HelveticaNeueLTStd-Md"/>
              </a:rPr>
              <a:t>Selective Mutism</a:t>
            </a:r>
            <a:endParaRPr lang="en-US" sz="6000" b="1" dirty="0"/>
          </a:p>
        </p:txBody>
      </p:sp>
      <p:sp>
        <p:nvSpPr>
          <p:cNvPr id="3" name="Content Placeholder 2">
            <a:extLst>
              <a:ext uri="{FF2B5EF4-FFF2-40B4-BE49-F238E27FC236}">
                <a16:creationId xmlns:a16="http://schemas.microsoft.com/office/drawing/2014/main" id="{C4A2CE25-0926-0615-2DE7-E5AD8E20D47D}"/>
              </a:ext>
            </a:extLst>
          </p:cNvPr>
          <p:cNvSpPr>
            <a:spLocks noGrp="1"/>
          </p:cNvSpPr>
          <p:nvPr>
            <p:ph idx="1"/>
          </p:nvPr>
        </p:nvSpPr>
        <p:spPr>
          <a:xfrm>
            <a:off x="838200" y="1057689"/>
            <a:ext cx="10515600" cy="4351338"/>
          </a:xfrm>
        </p:spPr>
        <p:txBody>
          <a:bodyPr>
            <a:normAutofit fontScale="85000" lnSpcReduction="20000"/>
          </a:bodyPr>
          <a:lstStyle/>
          <a:p>
            <a:pPr marL="0" indent="0">
              <a:buNone/>
            </a:pPr>
            <a:r>
              <a:rPr lang="en-US" sz="2400" b="1" dirty="0"/>
              <a:t>A. Consistent failure to speak in specific social situations in which there is an expectation</a:t>
            </a:r>
          </a:p>
          <a:p>
            <a:pPr marL="0" indent="0">
              <a:buNone/>
            </a:pPr>
            <a:r>
              <a:rPr lang="en-US" sz="2400" b="1" dirty="0"/>
              <a:t>for speaking (e.g., at school) despite speaking in other situations.</a:t>
            </a:r>
          </a:p>
          <a:p>
            <a:pPr marL="0" indent="0">
              <a:buNone/>
            </a:pPr>
            <a:endParaRPr lang="en-US" sz="2400" b="1" dirty="0"/>
          </a:p>
          <a:p>
            <a:pPr marL="0" indent="0">
              <a:buNone/>
            </a:pPr>
            <a:r>
              <a:rPr lang="en-US" sz="2400" b="1" dirty="0"/>
              <a:t>B. The disturbance interferes with educational or occupational achievement or with social communication.</a:t>
            </a:r>
          </a:p>
          <a:p>
            <a:pPr marL="0" indent="0">
              <a:buNone/>
            </a:pPr>
            <a:endParaRPr lang="en-US" sz="2400" b="1" dirty="0"/>
          </a:p>
          <a:p>
            <a:pPr marL="0" indent="0">
              <a:buNone/>
            </a:pPr>
            <a:r>
              <a:rPr lang="en-US" sz="2400" b="1" dirty="0"/>
              <a:t>C. The duration of the disturbance is at least 1 month.</a:t>
            </a:r>
          </a:p>
          <a:p>
            <a:pPr marL="0" indent="0">
              <a:buNone/>
            </a:pPr>
            <a:endParaRPr lang="en-US" sz="2400" b="1" dirty="0"/>
          </a:p>
          <a:p>
            <a:pPr marL="0" indent="0">
              <a:buNone/>
            </a:pPr>
            <a:r>
              <a:rPr lang="en-US" sz="2400" b="1" dirty="0"/>
              <a:t>D. The failure to speak is not attributable to a lack of knowledge of, or comfort with, the</a:t>
            </a:r>
          </a:p>
          <a:p>
            <a:pPr marL="0" indent="0">
              <a:buNone/>
            </a:pPr>
            <a:r>
              <a:rPr lang="en-US" sz="2400" b="1" dirty="0"/>
              <a:t>spoken language required in the social situation.</a:t>
            </a:r>
          </a:p>
          <a:p>
            <a:pPr marL="0" indent="0">
              <a:buNone/>
            </a:pPr>
            <a:endParaRPr lang="en-US" sz="2400" b="1" dirty="0"/>
          </a:p>
          <a:p>
            <a:pPr marL="0" indent="0">
              <a:buNone/>
            </a:pPr>
            <a:r>
              <a:rPr lang="en-US" sz="2400" b="1" dirty="0"/>
              <a:t>E. The disturbance is not better explained by a communication disorder (e.g., autism</a:t>
            </a:r>
          </a:p>
          <a:p>
            <a:pPr marL="0" indent="0">
              <a:buNone/>
            </a:pPr>
            <a:r>
              <a:rPr lang="en-US" sz="2400" b="1" dirty="0"/>
              <a:t>spectrum disorder, schizophrenia, or another psychotic disorder.</a:t>
            </a:r>
          </a:p>
        </p:txBody>
      </p:sp>
      <p:sp>
        <p:nvSpPr>
          <p:cNvPr id="4" name="Date Placeholder 3">
            <a:extLst>
              <a:ext uri="{FF2B5EF4-FFF2-40B4-BE49-F238E27FC236}">
                <a16:creationId xmlns:a16="http://schemas.microsoft.com/office/drawing/2014/main" id="{B8307DD6-6BC5-E968-D35B-4655DEFE27EE}"/>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C97FC882-FE15-8FFC-BE3D-893515697B95}"/>
              </a:ext>
            </a:extLst>
          </p:cNvPr>
          <p:cNvSpPr>
            <a:spLocks noGrp="1"/>
          </p:cNvSpPr>
          <p:nvPr>
            <p:ph type="sldNum" sz="quarter" idx="12"/>
          </p:nvPr>
        </p:nvSpPr>
        <p:spPr/>
        <p:txBody>
          <a:bodyPr/>
          <a:lstStyle/>
          <a:p>
            <a:fld id="{161A10A4-CE00-46DB-9F05-31F71B82461E}" type="slidenum">
              <a:rPr lang="en-US" smtClean="0"/>
              <a:t>11</a:t>
            </a:fld>
            <a:endParaRPr lang="en-US"/>
          </a:p>
        </p:txBody>
      </p:sp>
    </p:spTree>
    <p:extLst>
      <p:ext uri="{BB962C8B-B14F-4D97-AF65-F5344CB8AC3E}">
        <p14:creationId xmlns:p14="http://schemas.microsoft.com/office/powerpoint/2010/main" val="337226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BC744-6F15-7AD9-C45C-67310E04F4C7}"/>
              </a:ext>
            </a:extLst>
          </p:cNvPr>
          <p:cNvSpPr>
            <a:spLocks noGrp="1"/>
          </p:cNvSpPr>
          <p:nvPr>
            <p:ph idx="1"/>
          </p:nvPr>
        </p:nvSpPr>
        <p:spPr/>
        <p:txBody>
          <a:bodyPr>
            <a:normAutofit/>
          </a:bodyPr>
          <a:lstStyle/>
          <a:p>
            <a:pPr marL="0" indent="0">
              <a:buNone/>
            </a:pPr>
            <a:r>
              <a:rPr lang="en-US" sz="3600" b="1" dirty="0"/>
              <a:t>The p</a:t>
            </a:r>
            <a:r>
              <a:rPr lang="en-US" sz="3600" b="1" i="0" u="none" strike="noStrike" baseline="0" dirty="0"/>
              <a:t>revalence  </a:t>
            </a:r>
            <a:r>
              <a:rPr lang="en-US" sz="3600" b="1" dirty="0"/>
              <a:t>of </a:t>
            </a:r>
            <a:r>
              <a:rPr lang="en-US" sz="3600" b="1" i="0" u="none" strike="noStrike" baseline="0" dirty="0"/>
              <a:t>Selective Mutism is 0.03% and 1%</a:t>
            </a:r>
            <a:endParaRPr lang="en-US" sz="4800" b="1" dirty="0"/>
          </a:p>
        </p:txBody>
      </p:sp>
      <p:sp>
        <p:nvSpPr>
          <p:cNvPr id="4" name="Date Placeholder 3">
            <a:extLst>
              <a:ext uri="{FF2B5EF4-FFF2-40B4-BE49-F238E27FC236}">
                <a16:creationId xmlns:a16="http://schemas.microsoft.com/office/drawing/2014/main" id="{34A05806-E1A0-898A-3272-06C8D41D3707}"/>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951AAE5B-E883-401B-9B44-E1D7608FF933}"/>
              </a:ext>
            </a:extLst>
          </p:cNvPr>
          <p:cNvSpPr>
            <a:spLocks noGrp="1"/>
          </p:cNvSpPr>
          <p:nvPr>
            <p:ph type="sldNum" sz="quarter" idx="12"/>
          </p:nvPr>
        </p:nvSpPr>
        <p:spPr/>
        <p:txBody>
          <a:bodyPr/>
          <a:lstStyle/>
          <a:p>
            <a:fld id="{161A10A4-CE00-46DB-9F05-31F71B82461E}" type="slidenum">
              <a:rPr lang="en-US" smtClean="0"/>
              <a:t>12</a:t>
            </a:fld>
            <a:endParaRPr lang="en-US"/>
          </a:p>
        </p:txBody>
      </p:sp>
    </p:spTree>
    <p:extLst>
      <p:ext uri="{BB962C8B-B14F-4D97-AF65-F5344CB8AC3E}">
        <p14:creationId xmlns:p14="http://schemas.microsoft.com/office/powerpoint/2010/main" val="64940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DDC4E-0264-354E-7051-015292205CA9}"/>
              </a:ext>
            </a:extLst>
          </p:cNvPr>
          <p:cNvSpPr>
            <a:spLocks noGrp="1"/>
          </p:cNvSpPr>
          <p:nvPr>
            <p:ph idx="1"/>
          </p:nvPr>
        </p:nvSpPr>
        <p:spPr/>
        <p:txBody>
          <a:bodyPr>
            <a:normAutofit/>
          </a:bodyPr>
          <a:lstStyle/>
          <a:p>
            <a:pPr marL="0" indent="0">
              <a:buNone/>
            </a:pPr>
            <a:r>
              <a:rPr lang="en-US" sz="3600" b="1" dirty="0"/>
              <a:t>Comorbidity of </a:t>
            </a:r>
            <a:r>
              <a:rPr lang="en-US" sz="3600" b="1" i="0" u="none" strike="noStrike" baseline="0" dirty="0">
                <a:latin typeface="HelveticaNeueLTStd-Md"/>
              </a:rPr>
              <a:t>Selective Mutism</a:t>
            </a:r>
            <a:endParaRPr lang="en-US" sz="3600" b="1" dirty="0"/>
          </a:p>
          <a:p>
            <a:pPr marL="0" indent="0">
              <a:buNone/>
            </a:pPr>
            <a:r>
              <a:rPr lang="en-US" sz="3600" b="1" dirty="0"/>
              <a:t>The most common comorbid conditions are other anxiety disorders, most commonly social anxiety disorder, followed by separation anxiety disorder and specific phobia.</a:t>
            </a:r>
          </a:p>
        </p:txBody>
      </p:sp>
      <p:sp>
        <p:nvSpPr>
          <p:cNvPr id="4" name="Date Placeholder 3">
            <a:extLst>
              <a:ext uri="{FF2B5EF4-FFF2-40B4-BE49-F238E27FC236}">
                <a16:creationId xmlns:a16="http://schemas.microsoft.com/office/drawing/2014/main" id="{CDFA8C4E-4F0F-631D-18A8-FA5A1F1C5CBE}"/>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313D05BF-883D-BBAF-3500-990130672382}"/>
              </a:ext>
            </a:extLst>
          </p:cNvPr>
          <p:cNvSpPr>
            <a:spLocks noGrp="1"/>
          </p:cNvSpPr>
          <p:nvPr>
            <p:ph type="sldNum" sz="quarter" idx="12"/>
          </p:nvPr>
        </p:nvSpPr>
        <p:spPr/>
        <p:txBody>
          <a:bodyPr/>
          <a:lstStyle/>
          <a:p>
            <a:fld id="{161A10A4-CE00-46DB-9F05-31F71B82461E}" type="slidenum">
              <a:rPr lang="en-US" smtClean="0"/>
              <a:t>13</a:t>
            </a:fld>
            <a:endParaRPr lang="en-US"/>
          </a:p>
        </p:txBody>
      </p:sp>
    </p:spTree>
    <p:extLst>
      <p:ext uri="{BB962C8B-B14F-4D97-AF65-F5344CB8AC3E}">
        <p14:creationId xmlns:p14="http://schemas.microsoft.com/office/powerpoint/2010/main" val="101346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F0C9-7AD0-5E02-75AE-1DB078495780}"/>
              </a:ext>
            </a:extLst>
          </p:cNvPr>
          <p:cNvSpPr>
            <a:spLocks noGrp="1"/>
          </p:cNvSpPr>
          <p:nvPr>
            <p:ph type="title"/>
          </p:nvPr>
        </p:nvSpPr>
        <p:spPr>
          <a:xfrm>
            <a:off x="838200" y="579888"/>
            <a:ext cx="10515600" cy="608910"/>
          </a:xfrm>
        </p:spPr>
        <p:txBody>
          <a:bodyPr>
            <a:normAutofit fontScale="90000"/>
          </a:bodyPr>
          <a:lstStyle/>
          <a:p>
            <a:r>
              <a:rPr lang="en-US" b="1" i="0" u="none" strike="noStrike" baseline="0" dirty="0">
                <a:latin typeface="HelveticaNeueLTStd-Md"/>
              </a:rPr>
              <a:t>Specific Phobia and </a:t>
            </a:r>
            <a:r>
              <a:rPr lang="en-US" sz="3600" b="1" i="0" u="none" strike="noStrike" baseline="0" dirty="0">
                <a:latin typeface="HelveticaLTStd-Light"/>
              </a:rPr>
              <a:t>Diagnostic Criteria</a:t>
            </a:r>
            <a:endParaRPr lang="en-US" sz="8800" b="1" dirty="0"/>
          </a:p>
        </p:txBody>
      </p:sp>
      <p:sp>
        <p:nvSpPr>
          <p:cNvPr id="3" name="Content Placeholder 2">
            <a:extLst>
              <a:ext uri="{FF2B5EF4-FFF2-40B4-BE49-F238E27FC236}">
                <a16:creationId xmlns:a16="http://schemas.microsoft.com/office/drawing/2014/main" id="{FBA8A795-5B00-61F7-BCE6-38056A6D2FE2}"/>
              </a:ext>
            </a:extLst>
          </p:cNvPr>
          <p:cNvSpPr>
            <a:spLocks noGrp="1"/>
          </p:cNvSpPr>
          <p:nvPr>
            <p:ph idx="1"/>
          </p:nvPr>
        </p:nvSpPr>
        <p:spPr>
          <a:xfrm>
            <a:off x="347869" y="1341783"/>
            <a:ext cx="11529391" cy="4835180"/>
          </a:xfrm>
        </p:spPr>
        <p:txBody>
          <a:bodyPr>
            <a:normAutofit/>
          </a:bodyPr>
          <a:lstStyle/>
          <a:p>
            <a:pPr marL="514350" indent="-514350">
              <a:buAutoNum type="alphaUcPeriod"/>
            </a:pPr>
            <a:r>
              <a:rPr lang="en-US" b="1" dirty="0"/>
              <a:t>Marked fear or anxiety about a specific object or situation (e.g., animals, injection, blood).</a:t>
            </a:r>
          </a:p>
          <a:p>
            <a:pPr marL="0" indent="0">
              <a:buNone/>
            </a:pPr>
            <a:endParaRPr lang="en-US" b="1" dirty="0"/>
          </a:p>
          <a:p>
            <a:pPr marL="0" indent="0">
              <a:buNone/>
            </a:pPr>
            <a:r>
              <a:rPr lang="en-US" b="1" dirty="0"/>
              <a:t>Note: In children, the fear or anxiety may be expressed by crying, tantrums, freezing.</a:t>
            </a:r>
          </a:p>
          <a:p>
            <a:pPr marL="0" indent="0">
              <a:buNone/>
            </a:pPr>
            <a:endParaRPr lang="en-US" b="1" dirty="0"/>
          </a:p>
          <a:p>
            <a:pPr marL="0" indent="0">
              <a:buNone/>
            </a:pPr>
            <a:r>
              <a:rPr lang="en-US" b="1" dirty="0"/>
              <a:t>B. The phobic object or situation almost always provokes immediate fear or anxiety.</a:t>
            </a:r>
          </a:p>
          <a:p>
            <a:pPr marL="0" indent="0">
              <a:buNone/>
            </a:pPr>
            <a:r>
              <a:rPr lang="en-US" b="1" dirty="0"/>
              <a:t>C. The phobic object or situation is actively avoided.</a:t>
            </a:r>
          </a:p>
        </p:txBody>
      </p:sp>
      <p:sp>
        <p:nvSpPr>
          <p:cNvPr id="4" name="Date Placeholder 3">
            <a:extLst>
              <a:ext uri="{FF2B5EF4-FFF2-40B4-BE49-F238E27FC236}">
                <a16:creationId xmlns:a16="http://schemas.microsoft.com/office/drawing/2014/main" id="{0FFEF132-CD03-A31F-BD01-3AF0C3F0D518}"/>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F719FCC4-2F77-2A0C-F5B1-8A7D899B6A21}"/>
              </a:ext>
            </a:extLst>
          </p:cNvPr>
          <p:cNvSpPr>
            <a:spLocks noGrp="1"/>
          </p:cNvSpPr>
          <p:nvPr>
            <p:ph type="sldNum" sz="quarter" idx="12"/>
          </p:nvPr>
        </p:nvSpPr>
        <p:spPr/>
        <p:txBody>
          <a:bodyPr/>
          <a:lstStyle/>
          <a:p>
            <a:fld id="{161A10A4-CE00-46DB-9F05-31F71B82461E}" type="slidenum">
              <a:rPr lang="en-US" smtClean="0"/>
              <a:t>14</a:t>
            </a:fld>
            <a:endParaRPr lang="en-US"/>
          </a:p>
        </p:txBody>
      </p:sp>
    </p:spTree>
    <p:extLst>
      <p:ext uri="{BB962C8B-B14F-4D97-AF65-F5344CB8AC3E}">
        <p14:creationId xmlns:p14="http://schemas.microsoft.com/office/powerpoint/2010/main" val="13843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E05A-366B-6D8F-8126-58EBE8EC10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E86694-F3BD-5AC8-60DB-94C8120DB6CE}"/>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0AA9BE97-A516-AA54-906A-64EF5876EF64}"/>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16AEE2B8-979C-8EA0-CE48-536194C7B78B}"/>
              </a:ext>
            </a:extLst>
          </p:cNvPr>
          <p:cNvSpPr>
            <a:spLocks noGrp="1"/>
          </p:cNvSpPr>
          <p:nvPr>
            <p:ph type="sldNum" sz="quarter" idx="12"/>
          </p:nvPr>
        </p:nvSpPr>
        <p:spPr/>
        <p:txBody>
          <a:bodyPr/>
          <a:lstStyle/>
          <a:p>
            <a:fld id="{161A10A4-CE00-46DB-9F05-31F71B82461E}" type="slidenum">
              <a:rPr lang="en-US" smtClean="0"/>
              <a:t>15</a:t>
            </a:fld>
            <a:endParaRPr lang="en-US"/>
          </a:p>
        </p:txBody>
      </p:sp>
      <p:pic>
        <p:nvPicPr>
          <p:cNvPr id="7" name="Picture 6">
            <a:extLst>
              <a:ext uri="{FF2B5EF4-FFF2-40B4-BE49-F238E27FC236}">
                <a16:creationId xmlns:a16="http://schemas.microsoft.com/office/drawing/2014/main" id="{4B5608F6-65B1-C909-9BC9-F9DB73A169C9}"/>
              </a:ext>
            </a:extLst>
          </p:cNvPr>
          <p:cNvPicPr>
            <a:picLocks noChangeAspect="1"/>
          </p:cNvPicPr>
          <p:nvPr/>
        </p:nvPicPr>
        <p:blipFill>
          <a:blip r:embed="rId2"/>
          <a:stretch>
            <a:fillRect/>
          </a:stretch>
        </p:blipFill>
        <p:spPr>
          <a:xfrm>
            <a:off x="964096" y="365125"/>
            <a:ext cx="10389704" cy="5811837"/>
          </a:xfrm>
          <a:prstGeom prst="rect">
            <a:avLst/>
          </a:prstGeom>
        </p:spPr>
      </p:pic>
    </p:spTree>
    <p:extLst>
      <p:ext uri="{BB962C8B-B14F-4D97-AF65-F5344CB8AC3E}">
        <p14:creationId xmlns:p14="http://schemas.microsoft.com/office/powerpoint/2010/main" val="345089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CE49D-8950-D6B2-62EF-5D61FC1A5790}"/>
              </a:ext>
            </a:extLst>
          </p:cNvPr>
          <p:cNvSpPr>
            <a:spLocks noGrp="1"/>
          </p:cNvSpPr>
          <p:nvPr>
            <p:ph idx="1"/>
          </p:nvPr>
        </p:nvSpPr>
        <p:spPr>
          <a:xfrm>
            <a:off x="838200" y="1093304"/>
            <a:ext cx="10515600" cy="5083659"/>
          </a:xfrm>
        </p:spPr>
        <p:txBody>
          <a:bodyPr>
            <a:normAutofit lnSpcReduction="10000"/>
          </a:bodyPr>
          <a:lstStyle/>
          <a:p>
            <a:pPr marL="0" indent="0">
              <a:buNone/>
            </a:pPr>
            <a:r>
              <a:rPr lang="en-US" b="1" dirty="0"/>
              <a:t>D. The fear or anxiety is out of proportion to the actual danger posed by the specific object or situation and to the sociocultural context.</a:t>
            </a:r>
          </a:p>
          <a:p>
            <a:pPr marL="0" indent="0" algn="l">
              <a:buNone/>
            </a:pPr>
            <a:endParaRPr lang="en-US" b="1" i="0" u="none" strike="noStrike" baseline="0" dirty="0"/>
          </a:p>
          <a:p>
            <a:pPr marL="0" indent="0" algn="l">
              <a:buNone/>
            </a:pPr>
            <a:r>
              <a:rPr lang="en-US" b="1" i="0" u="none" strike="noStrike" baseline="0" dirty="0"/>
              <a:t>E. The fear, anxiety, or avoidance is persistent, typically lasting for 6 months or more.</a:t>
            </a:r>
          </a:p>
          <a:p>
            <a:pPr marL="0" indent="0" algn="l">
              <a:buNone/>
            </a:pPr>
            <a:endParaRPr lang="en-US" b="1" i="0" u="none" strike="noStrike" baseline="0" dirty="0"/>
          </a:p>
          <a:p>
            <a:pPr marL="0" indent="0" algn="l">
              <a:buNone/>
            </a:pPr>
            <a:r>
              <a:rPr lang="en-US" b="1" i="0" u="none" strike="noStrike" baseline="0" dirty="0"/>
              <a:t>F. The fear, anxiety, or avoidance causes clinically significant distress or impairment in social, occupational, or other important areas of functioning.</a:t>
            </a:r>
          </a:p>
          <a:p>
            <a:pPr marL="0" indent="0" algn="l">
              <a:buNone/>
            </a:pPr>
            <a:endParaRPr lang="en-US" b="1" i="0" u="none" strike="noStrike" baseline="0" dirty="0"/>
          </a:p>
          <a:p>
            <a:pPr marL="0" indent="0" algn="l">
              <a:buNone/>
            </a:pPr>
            <a:r>
              <a:rPr lang="en-US" b="1" i="0" u="none" strike="noStrike" baseline="0" dirty="0"/>
              <a:t>G. The disturbance is not better explained by the symptoms of another mental disorder,</a:t>
            </a:r>
            <a:endParaRPr lang="en-US" b="1" dirty="0"/>
          </a:p>
        </p:txBody>
      </p:sp>
      <p:sp>
        <p:nvSpPr>
          <p:cNvPr id="4" name="Date Placeholder 3">
            <a:extLst>
              <a:ext uri="{FF2B5EF4-FFF2-40B4-BE49-F238E27FC236}">
                <a16:creationId xmlns:a16="http://schemas.microsoft.com/office/drawing/2014/main" id="{69EE7BD7-536D-4FEB-307F-4FD74AE4DC33}"/>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253623A9-0B1C-CFA0-D66A-BF2C737AB18B}"/>
              </a:ext>
            </a:extLst>
          </p:cNvPr>
          <p:cNvSpPr>
            <a:spLocks noGrp="1"/>
          </p:cNvSpPr>
          <p:nvPr>
            <p:ph type="sldNum" sz="quarter" idx="12"/>
          </p:nvPr>
        </p:nvSpPr>
        <p:spPr/>
        <p:txBody>
          <a:bodyPr/>
          <a:lstStyle/>
          <a:p>
            <a:fld id="{161A10A4-CE00-46DB-9F05-31F71B82461E}" type="slidenum">
              <a:rPr lang="en-US" smtClean="0"/>
              <a:t>16</a:t>
            </a:fld>
            <a:endParaRPr lang="en-US"/>
          </a:p>
        </p:txBody>
      </p:sp>
    </p:spTree>
    <p:extLst>
      <p:ext uri="{BB962C8B-B14F-4D97-AF65-F5344CB8AC3E}">
        <p14:creationId xmlns:p14="http://schemas.microsoft.com/office/powerpoint/2010/main" val="293511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C37-E004-3AC7-0359-C8EDE76BE4C1}"/>
              </a:ext>
            </a:extLst>
          </p:cNvPr>
          <p:cNvSpPr>
            <a:spLocks noGrp="1"/>
          </p:cNvSpPr>
          <p:nvPr>
            <p:ph type="title"/>
          </p:nvPr>
        </p:nvSpPr>
        <p:spPr>
          <a:xfrm>
            <a:off x="838200" y="365126"/>
            <a:ext cx="10515600" cy="738118"/>
          </a:xfrm>
        </p:spPr>
        <p:txBody>
          <a:bodyPr>
            <a:normAutofit fontScale="90000"/>
          </a:bodyPr>
          <a:lstStyle/>
          <a:p>
            <a:br>
              <a:rPr lang="en-US" sz="4400" b="0" i="0" u="none" strike="noStrike" baseline="0" dirty="0">
                <a:latin typeface="HelveticaNeueLTStd-Hv"/>
              </a:rPr>
            </a:br>
            <a:r>
              <a:rPr lang="en-US" b="1" i="0" u="none" strike="noStrike" baseline="0" dirty="0"/>
              <a:t>Prevalence of specific phobia:</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4E460F31-2E2B-8061-FA49-A30C1E2B0334}"/>
              </a:ext>
            </a:extLst>
          </p:cNvPr>
          <p:cNvSpPr>
            <a:spLocks noGrp="1"/>
          </p:cNvSpPr>
          <p:nvPr>
            <p:ph idx="1"/>
          </p:nvPr>
        </p:nvSpPr>
        <p:spPr/>
        <p:txBody>
          <a:bodyPr>
            <a:normAutofit/>
          </a:bodyPr>
          <a:lstStyle/>
          <a:p>
            <a:pPr algn="l"/>
            <a:r>
              <a:rPr lang="en-US" sz="3200" b="1" i="0" u="none" strike="noStrike" baseline="0" dirty="0"/>
              <a:t>In the United States prevalence is 7%–9%.</a:t>
            </a:r>
          </a:p>
          <a:p>
            <a:pPr algn="l"/>
            <a:r>
              <a:rPr lang="en-US" sz="3200" b="1" dirty="0"/>
              <a:t>Females are more frequently affected than males, </a:t>
            </a:r>
          </a:p>
          <a:p>
            <a:pPr algn="l"/>
            <a:r>
              <a:rPr lang="en-US" sz="3200" b="1" dirty="0"/>
              <a:t> Female more than Male = 2:1.</a:t>
            </a:r>
          </a:p>
          <a:p>
            <a:pPr algn="l"/>
            <a:r>
              <a:rPr lang="en-US" sz="3200" b="1" dirty="0"/>
              <a:t>Animal, natural environment, and situational specific phobias are predominantly experienced by females, whereas blood-injection-injury phobia is experienced nearly equally by both genders.</a:t>
            </a:r>
          </a:p>
        </p:txBody>
      </p:sp>
      <p:sp>
        <p:nvSpPr>
          <p:cNvPr id="4" name="Date Placeholder 3">
            <a:extLst>
              <a:ext uri="{FF2B5EF4-FFF2-40B4-BE49-F238E27FC236}">
                <a16:creationId xmlns:a16="http://schemas.microsoft.com/office/drawing/2014/main" id="{9EB24B82-B011-451E-B809-3C37DA91CB0A}"/>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1ED366DE-6F33-D9CA-9DAE-3E824988E1C0}"/>
              </a:ext>
            </a:extLst>
          </p:cNvPr>
          <p:cNvSpPr>
            <a:spLocks noGrp="1"/>
          </p:cNvSpPr>
          <p:nvPr>
            <p:ph type="sldNum" sz="quarter" idx="12"/>
          </p:nvPr>
        </p:nvSpPr>
        <p:spPr/>
        <p:txBody>
          <a:bodyPr/>
          <a:lstStyle/>
          <a:p>
            <a:fld id="{161A10A4-CE00-46DB-9F05-31F71B82461E}" type="slidenum">
              <a:rPr lang="en-US" smtClean="0"/>
              <a:t>17</a:t>
            </a:fld>
            <a:endParaRPr lang="en-US"/>
          </a:p>
        </p:txBody>
      </p:sp>
    </p:spTree>
    <p:extLst>
      <p:ext uri="{BB962C8B-B14F-4D97-AF65-F5344CB8AC3E}">
        <p14:creationId xmlns:p14="http://schemas.microsoft.com/office/powerpoint/2010/main" val="177001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E750-4672-7F6E-7528-5564FB11DEF4}"/>
              </a:ext>
            </a:extLst>
          </p:cNvPr>
          <p:cNvSpPr>
            <a:spLocks noGrp="1"/>
          </p:cNvSpPr>
          <p:nvPr>
            <p:ph type="title"/>
          </p:nvPr>
        </p:nvSpPr>
        <p:spPr>
          <a:xfrm>
            <a:off x="838200" y="365126"/>
            <a:ext cx="10515600" cy="817632"/>
          </a:xfrm>
        </p:spPr>
        <p:txBody>
          <a:bodyPr>
            <a:normAutofit fontScale="90000"/>
          </a:bodyPr>
          <a:lstStyle/>
          <a:p>
            <a:r>
              <a:rPr lang="en-US" sz="4400" b="0" i="0" u="none" strike="noStrike" baseline="0" dirty="0">
                <a:latin typeface="HelveticaNeueLTStd-Hv"/>
              </a:rPr>
              <a:t>Development and Course of </a:t>
            </a:r>
            <a:r>
              <a:rPr lang="en-US" sz="4400" b="0" i="0" u="none" strike="noStrike" baseline="0" dirty="0">
                <a:latin typeface="PalatinoLTStd-Roman"/>
              </a:rPr>
              <a:t>Specific phobia </a:t>
            </a:r>
            <a:br>
              <a:rPr lang="en-US" sz="4400" b="0" i="0" u="none" strike="noStrike" baseline="0" dirty="0">
                <a:latin typeface="HelveticaNeueLTStd-Hv"/>
              </a:rPr>
            </a:br>
            <a:endParaRPr lang="en-US" dirty="0"/>
          </a:p>
        </p:txBody>
      </p:sp>
      <p:sp>
        <p:nvSpPr>
          <p:cNvPr id="3" name="Content Placeholder 2">
            <a:extLst>
              <a:ext uri="{FF2B5EF4-FFF2-40B4-BE49-F238E27FC236}">
                <a16:creationId xmlns:a16="http://schemas.microsoft.com/office/drawing/2014/main" id="{EF3E6AC2-65F9-FE7D-B70E-6BE935A2B7B7}"/>
              </a:ext>
            </a:extLst>
          </p:cNvPr>
          <p:cNvSpPr>
            <a:spLocks noGrp="1"/>
          </p:cNvSpPr>
          <p:nvPr>
            <p:ph idx="1"/>
          </p:nvPr>
        </p:nvSpPr>
        <p:spPr/>
        <p:txBody>
          <a:bodyPr>
            <a:normAutofit/>
          </a:bodyPr>
          <a:lstStyle/>
          <a:p>
            <a:pPr marL="0" indent="0" algn="l">
              <a:buNone/>
            </a:pPr>
            <a:r>
              <a:rPr lang="en-US" sz="3600" b="1" i="0" u="none" strike="noStrike" baseline="0" dirty="0">
                <a:latin typeface="+mj-lt"/>
              </a:rPr>
              <a:t>Specific phobia sometimes develops following a traumatic event (e.g., being attacked by an animal or stuck in an elevator), observation of others going through a traumatic event (e.g., watching someone drown).</a:t>
            </a:r>
            <a:endParaRPr lang="en-US" sz="4800" b="1" dirty="0">
              <a:latin typeface="+mj-lt"/>
            </a:endParaRPr>
          </a:p>
        </p:txBody>
      </p:sp>
      <p:sp>
        <p:nvSpPr>
          <p:cNvPr id="4" name="Date Placeholder 3">
            <a:extLst>
              <a:ext uri="{FF2B5EF4-FFF2-40B4-BE49-F238E27FC236}">
                <a16:creationId xmlns:a16="http://schemas.microsoft.com/office/drawing/2014/main" id="{3F4A2F00-7CCD-97BB-1100-AC169D0F691D}"/>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C7A4B266-7328-37E3-15AF-B691F349C417}"/>
              </a:ext>
            </a:extLst>
          </p:cNvPr>
          <p:cNvSpPr>
            <a:spLocks noGrp="1"/>
          </p:cNvSpPr>
          <p:nvPr>
            <p:ph type="sldNum" sz="quarter" idx="12"/>
          </p:nvPr>
        </p:nvSpPr>
        <p:spPr/>
        <p:txBody>
          <a:bodyPr/>
          <a:lstStyle/>
          <a:p>
            <a:fld id="{161A10A4-CE00-46DB-9F05-31F71B82461E}" type="slidenum">
              <a:rPr lang="en-US" smtClean="0"/>
              <a:t>18</a:t>
            </a:fld>
            <a:endParaRPr lang="en-US"/>
          </a:p>
        </p:txBody>
      </p:sp>
    </p:spTree>
    <p:extLst>
      <p:ext uri="{BB962C8B-B14F-4D97-AF65-F5344CB8AC3E}">
        <p14:creationId xmlns:p14="http://schemas.microsoft.com/office/powerpoint/2010/main" val="63693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3B92-F258-67FA-2801-D173B75119C8}"/>
              </a:ext>
            </a:extLst>
          </p:cNvPr>
          <p:cNvSpPr>
            <a:spLocks noGrp="1"/>
          </p:cNvSpPr>
          <p:nvPr>
            <p:ph type="title"/>
          </p:nvPr>
        </p:nvSpPr>
        <p:spPr>
          <a:xfrm>
            <a:off x="838200" y="365126"/>
            <a:ext cx="10515600" cy="976658"/>
          </a:xfrm>
        </p:spPr>
        <p:txBody>
          <a:bodyPr>
            <a:normAutofit fontScale="90000"/>
          </a:bodyPr>
          <a:lstStyle/>
          <a:p>
            <a:br>
              <a:rPr lang="en-US" dirty="0"/>
            </a:br>
            <a:r>
              <a:rPr lang="en-US" sz="6000" b="1" dirty="0"/>
              <a:t>Suicide Risk</a:t>
            </a:r>
            <a:br>
              <a:rPr lang="en-US" dirty="0"/>
            </a:br>
            <a:endParaRPr lang="en-US" dirty="0"/>
          </a:p>
        </p:txBody>
      </p:sp>
      <p:sp>
        <p:nvSpPr>
          <p:cNvPr id="3" name="Content Placeholder 2">
            <a:extLst>
              <a:ext uri="{FF2B5EF4-FFF2-40B4-BE49-F238E27FC236}">
                <a16:creationId xmlns:a16="http://schemas.microsoft.com/office/drawing/2014/main" id="{38BA9E9B-DE2D-BC96-43C7-4FD4A94C22DC}"/>
              </a:ext>
            </a:extLst>
          </p:cNvPr>
          <p:cNvSpPr>
            <a:spLocks noGrp="1"/>
          </p:cNvSpPr>
          <p:nvPr>
            <p:ph idx="1"/>
          </p:nvPr>
        </p:nvSpPr>
        <p:spPr>
          <a:xfrm>
            <a:off x="337930" y="1825625"/>
            <a:ext cx="11015870" cy="4351338"/>
          </a:xfrm>
        </p:spPr>
        <p:txBody>
          <a:bodyPr>
            <a:normAutofit/>
          </a:bodyPr>
          <a:lstStyle/>
          <a:p>
            <a:pPr marL="0" indent="0">
              <a:buNone/>
            </a:pPr>
            <a:r>
              <a:rPr lang="en-US" sz="4000" b="1" dirty="0">
                <a:latin typeface="+mj-lt"/>
              </a:rPr>
              <a:t>Individuals with specific phobia are up to 60 % more likely to make a suicide attempt than are individuals without the diagnosis. </a:t>
            </a:r>
          </a:p>
          <a:p>
            <a:pPr marL="0" indent="0">
              <a:buNone/>
            </a:pPr>
            <a:r>
              <a:rPr lang="en-US" sz="4000" b="1" dirty="0">
                <a:latin typeface="+mj-lt"/>
              </a:rPr>
              <a:t>However, it is likely that these elevated rates are primarily due to comorbidity with personality disorders and other anxiety disorders.</a:t>
            </a:r>
          </a:p>
        </p:txBody>
      </p:sp>
      <p:sp>
        <p:nvSpPr>
          <p:cNvPr id="4" name="Date Placeholder 3">
            <a:extLst>
              <a:ext uri="{FF2B5EF4-FFF2-40B4-BE49-F238E27FC236}">
                <a16:creationId xmlns:a16="http://schemas.microsoft.com/office/drawing/2014/main" id="{67169301-532B-32F4-DEA3-C0C6F313CE12}"/>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26FE3591-E5DC-AE4F-0A41-75ED7B7C4CCF}"/>
              </a:ext>
            </a:extLst>
          </p:cNvPr>
          <p:cNvSpPr>
            <a:spLocks noGrp="1"/>
          </p:cNvSpPr>
          <p:nvPr>
            <p:ph type="sldNum" sz="quarter" idx="12"/>
          </p:nvPr>
        </p:nvSpPr>
        <p:spPr/>
        <p:txBody>
          <a:bodyPr/>
          <a:lstStyle/>
          <a:p>
            <a:fld id="{161A10A4-CE00-46DB-9F05-31F71B82461E}" type="slidenum">
              <a:rPr lang="en-US" smtClean="0"/>
              <a:t>19</a:t>
            </a:fld>
            <a:endParaRPr lang="en-US"/>
          </a:p>
        </p:txBody>
      </p:sp>
    </p:spTree>
    <p:extLst>
      <p:ext uri="{BB962C8B-B14F-4D97-AF65-F5344CB8AC3E}">
        <p14:creationId xmlns:p14="http://schemas.microsoft.com/office/powerpoint/2010/main" val="98453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C96CF-A48D-8C7D-4897-6727FDCD3B8B}"/>
              </a:ext>
            </a:extLst>
          </p:cNvPr>
          <p:cNvSpPr>
            <a:spLocks noGrp="1"/>
          </p:cNvSpPr>
          <p:nvPr>
            <p:ph idx="1"/>
          </p:nvPr>
        </p:nvSpPr>
        <p:spPr>
          <a:xfrm>
            <a:off x="435006" y="710214"/>
            <a:ext cx="10918794" cy="5466749"/>
          </a:xfrm>
        </p:spPr>
        <p:txBody>
          <a:bodyPr>
            <a:normAutofit lnSpcReduction="10000"/>
          </a:bodyPr>
          <a:lstStyle/>
          <a:p>
            <a:pPr marL="0" indent="0">
              <a:buNone/>
            </a:pPr>
            <a:r>
              <a:rPr lang="en-US" sz="4400" b="1" i="0" u="none" strike="noStrike" baseline="0" dirty="0"/>
              <a:t>Anxiety disorders include disorders that share features of excessive fear and anxiety</a:t>
            </a:r>
            <a:br>
              <a:rPr lang="en-US" sz="4400" b="1" i="0" u="none" strike="noStrike" baseline="0" dirty="0"/>
            </a:br>
            <a:r>
              <a:rPr lang="en-US" sz="4400" b="1" i="0" u="none" strike="noStrike" baseline="0" dirty="0"/>
              <a:t>and related behavioral disturbances. </a:t>
            </a:r>
          </a:p>
          <a:p>
            <a:pPr marL="0" indent="0">
              <a:buNone/>
            </a:pPr>
            <a:endParaRPr lang="en-US" sz="4400" b="1" i="0" u="none" strike="noStrike" baseline="0" dirty="0"/>
          </a:p>
          <a:p>
            <a:pPr marL="0" indent="0">
              <a:buNone/>
            </a:pPr>
            <a:r>
              <a:rPr lang="en-US" sz="4400" b="1" i="1" u="none" strike="noStrike" baseline="0" dirty="0"/>
              <a:t>Fear </a:t>
            </a:r>
            <a:r>
              <a:rPr lang="en-US" sz="4400" b="1" i="0" u="none" strike="noStrike" baseline="0" dirty="0"/>
              <a:t>is the emotional response to real or perceived imminent threat, </a:t>
            </a:r>
          </a:p>
          <a:p>
            <a:pPr marL="0" indent="0">
              <a:buNone/>
            </a:pPr>
            <a:endParaRPr lang="en-US" sz="4400" b="1" i="0" u="none" strike="noStrike" baseline="0" dirty="0"/>
          </a:p>
          <a:p>
            <a:pPr marL="0" indent="0">
              <a:buNone/>
            </a:pPr>
            <a:r>
              <a:rPr lang="en-US" sz="4400" b="1" i="0" u="none" strike="noStrike" baseline="0" dirty="0"/>
              <a:t>whereas </a:t>
            </a:r>
            <a:r>
              <a:rPr lang="en-US" sz="4400" b="1" i="1" u="none" strike="noStrike" baseline="0" dirty="0"/>
              <a:t>anxiety </a:t>
            </a:r>
            <a:r>
              <a:rPr lang="en-US" sz="4400" b="1" i="0" u="none" strike="noStrike" baseline="0" dirty="0"/>
              <a:t>is anticipation of future threat.</a:t>
            </a:r>
            <a:endParaRPr lang="en-US" sz="4400" b="1" dirty="0"/>
          </a:p>
        </p:txBody>
      </p:sp>
      <p:sp>
        <p:nvSpPr>
          <p:cNvPr id="4" name="Date Placeholder 3">
            <a:extLst>
              <a:ext uri="{FF2B5EF4-FFF2-40B4-BE49-F238E27FC236}">
                <a16:creationId xmlns:a16="http://schemas.microsoft.com/office/drawing/2014/main" id="{5625EF80-CCA7-A41D-8523-3EB540EEB88E}"/>
              </a:ext>
            </a:extLst>
          </p:cNvPr>
          <p:cNvSpPr>
            <a:spLocks noGrp="1"/>
          </p:cNvSpPr>
          <p:nvPr>
            <p:ph type="dt" sz="half" idx="10"/>
          </p:nvPr>
        </p:nvSpPr>
        <p:spPr/>
        <p:txBody>
          <a:bodyPr/>
          <a:lstStyle/>
          <a:p>
            <a:fld id="{BA6A1709-B6A5-4776-93F1-BA6DFB125D5D}" type="datetime1">
              <a:rPr lang="en-US" smtClean="0"/>
              <a:t>11/7/2023</a:t>
            </a:fld>
            <a:endParaRPr lang="en-US"/>
          </a:p>
        </p:txBody>
      </p:sp>
      <p:sp>
        <p:nvSpPr>
          <p:cNvPr id="5" name="Slide Number Placeholder 4">
            <a:extLst>
              <a:ext uri="{FF2B5EF4-FFF2-40B4-BE49-F238E27FC236}">
                <a16:creationId xmlns:a16="http://schemas.microsoft.com/office/drawing/2014/main" id="{96E5E62D-776F-E21E-A867-F8679F107CDE}"/>
              </a:ext>
            </a:extLst>
          </p:cNvPr>
          <p:cNvSpPr>
            <a:spLocks noGrp="1"/>
          </p:cNvSpPr>
          <p:nvPr>
            <p:ph type="sldNum" sz="quarter" idx="12"/>
          </p:nvPr>
        </p:nvSpPr>
        <p:spPr/>
        <p:txBody>
          <a:bodyPr/>
          <a:lstStyle/>
          <a:p>
            <a:fld id="{161A10A4-CE00-46DB-9F05-31F71B82461E}" type="slidenum">
              <a:rPr lang="en-US" smtClean="0"/>
              <a:t>2</a:t>
            </a:fld>
            <a:endParaRPr lang="en-US"/>
          </a:p>
        </p:txBody>
      </p:sp>
    </p:spTree>
    <p:extLst>
      <p:ext uri="{BB962C8B-B14F-4D97-AF65-F5344CB8AC3E}">
        <p14:creationId xmlns:p14="http://schemas.microsoft.com/office/powerpoint/2010/main" val="291120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9D02-FF00-CAB4-E4D1-15701E352689}"/>
              </a:ext>
            </a:extLst>
          </p:cNvPr>
          <p:cNvSpPr>
            <a:spLocks noGrp="1"/>
          </p:cNvSpPr>
          <p:nvPr>
            <p:ph type="title"/>
          </p:nvPr>
        </p:nvSpPr>
        <p:spPr>
          <a:xfrm>
            <a:off x="477078" y="365126"/>
            <a:ext cx="11005930" cy="966718"/>
          </a:xfrm>
        </p:spPr>
        <p:txBody>
          <a:bodyPr>
            <a:normAutofit fontScale="90000"/>
          </a:bodyPr>
          <a:lstStyle/>
          <a:p>
            <a:r>
              <a:rPr lang="en-US" sz="3600" b="1" i="0" u="none" strike="noStrike" baseline="0" dirty="0">
                <a:latin typeface="+mn-lt"/>
              </a:rPr>
              <a:t>Social Anxiety Disorder (Social Phobia) and Diagnostic Criteria</a:t>
            </a:r>
            <a:endParaRPr lang="en-US" sz="3600" b="1" dirty="0">
              <a:latin typeface="+mn-lt"/>
            </a:endParaRPr>
          </a:p>
        </p:txBody>
      </p:sp>
      <p:sp>
        <p:nvSpPr>
          <p:cNvPr id="3" name="Content Placeholder 2">
            <a:extLst>
              <a:ext uri="{FF2B5EF4-FFF2-40B4-BE49-F238E27FC236}">
                <a16:creationId xmlns:a16="http://schemas.microsoft.com/office/drawing/2014/main" id="{D268B9D1-7D4D-F8F4-4365-71980DA9C213}"/>
              </a:ext>
            </a:extLst>
          </p:cNvPr>
          <p:cNvSpPr>
            <a:spLocks noGrp="1"/>
          </p:cNvSpPr>
          <p:nvPr>
            <p:ph idx="1"/>
          </p:nvPr>
        </p:nvSpPr>
        <p:spPr>
          <a:xfrm>
            <a:off x="347870" y="1192696"/>
            <a:ext cx="11005930" cy="4984267"/>
          </a:xfrm>
        </p:spPr>
        <p:txBody>
          <a:bodyPr>
            <a:normAutofit/>
          </a:bodyPr>
          <a:lstStyle/>
          <a:p>
            <a:pPr marL="514350" indent="-514350">
              <a:buAutoNum type="alphaUcPeriod"/>
            </a:pPr>
            <a:r>
              <a:rPr lang="en-US" sz="3200" b="1" dirty="0"/>
              <a:t>Marked fear or anxiety about one or more social situations in which the individual is exposed to possible scrutiny by others.</a:t>
            </a:r>
          </a:p>
          <a:p>
            <a:pPr marL="0" indent="0">
              <a:buNone/>
            </a:pPr>
            <a:r>
              <a:rPr lang="en-US" sz="3200" b="1" dirty="0"/>
              <a:t>Note: In children, the anxiety must occur in peer settings and not just during interactions with adults.</a:t>
            </a:r>
          </a:p>
          <a:p>
            <a:pPr marL="0" indent="0">
              <a:buNone/>
            </a:pPr>
            <a:endParaRPr lang="en-US" sz="3200" b="1" dirty="0"/>
          </a:p>
          <a:p>
            <a:pPr marL="0" indent="0">
              <a:buNone/>
            </a:pPr>
            <a:r>
              <a:rPr lang="en-US" sz="3200" b="1" dirty="0"/>
              <a:t>B.  Fears that he or she will act in a way or show anxiety symptoms that will be negatively evaluated (i.e., will be humiliating or embarrassing; will lead to rejection or offend others).</a:t>
            </a:r>
          </a:p>
        </p:txBody>
      </p:sp>
      <p:sp>
        <p:nvSpPr>
          <p:cNvPr id="4" name="Date Placeholder 3">
            <a:extLst>
              <a:ext uri="{FF2B5EF4-FFF2-40B4-BE49-F238E27FC236}">
                <a16:creationId xmlns:a16="http://schemas.microsoft.com/office/drawing/2014/main" id="{92A78EC2-62F0-B7EC-03FD-096551DC7EC0}"/>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C80D1B91-617C-3CA2-0ED2-C6A53D4B8001}"/>
              </a:ext>
            </a:extLst>
          </p:cNvPr>
          <p:cNvSpPr>
            <a:spLocks noGrp="1"/>
          </p:cNvSpPr>
          <p:nvPr>
            <p:ph type="sldNum" sz="quarter" idx="12"/>
          </p:nvPr>
        </p:nvSpPr>
        <p:spPr/>
        <p:txBody>
          <a:bodyPr/>
          <a:lstStyle/>
          <a:p>
            <a:fld id="{161A10A4-CE00-46DB-9F05-31F71B82461E}" type="slidenum">
              <a:rPr lang="en-US" smtClean="0"/>
              <a:t>20</a:t>
            </a:fld>
            <a:endParaRPr lang="en-US"/>
          </a:p>
        </p:txBody>
      </p:sp>
    </p:spTree>
    <p:extLst>
      <p:ext uri="{BB962C8B-B14F-4D97-AF65-F5344CB8AC3E}">
        <p14:creationId xmlns:p14="http://schemas.microsoft.com/office/powerpoint/2010/main" val="59088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885E7-F606-39AB-F6A6-EF81996D8E80}"/>
              </a:ext>
            </a:extLst>
          </p:cNvPr>
          <p:cNvSpPr>
            <a:spLocks noGrp="1"/>
          </p:cNvSpPr>
          <p:nvPr>
            <p:ph idx="1"/>
          </p:nvPr>
        </p:nvSpPr>
        <p:spPr>
          <a:xfrm>
            <a:off x="838200" y="427383"/>
            <a:ext cx="10515600" cy="5749580"/>
          </a:xfrm>
        </p:spPr>
        <p:txBody>
          <a:bodyPr>
            <a:normAutofit/>
          </a:bodyPr>
          <a:lstStyle/>
          <a:p>
            <a:pPr marL="0" indent="0">
              <a:buNone/>
            </a:pPr>
            <a:r>
              <a:rPr lang="en-US" sz="3200" b="1" dirty="0"/>
              <a:t>C. The social situations almost always provoke fear or anxiety.</a:t>
            </a:r>
          </a:p>
          <a:p>
            <a:pPr marL="0" indent="0">
              <a:buNone/>
            </a:pPr>
            <a:r>
              <a:rPr lang="en-US" sz="3200" b="1" dirty="0"/>
              <a:t>Note: In children, the fear or anxiety may be expressed by crying, tantrums, freezing.</a:t>
            </a:r>
          </a:p>
          <a:p>
            <a:pPr marL="0" indent="0">
              <a:buNone/>
            </a:pPr>
            <a:r>
              <a:rPr lang="en-US" sz="3200" b="1" dirty="0"/>
              <a:t>D. The social situations are avoided or endured with intense fear or anxiety. </a:t>
            </a:r>
          </a:p>
          <a:p>
            <a:pPr marL="0" indent="0">
              <a:buNone/>
            </a:pPr>
            <a:r>
              <a:rPr lang="en-US" sz="3200" b="1" dirty="0"/>
              <a:t>E. The fear or anxiety is out of proportion to the actual threat posed by the social situation and to the sociocultural context.</a:t>
            </a:r>
          </a:p>
          <a:p>
            <a:pPr marL="0" indent="0">
              <a:buNone/>
            </a:pPr>
            <a:r>
              <a:rPr lang="en-US" sz="3200" b="1" dirty="0"/>
              <a:t>F. The fear, anxiety, or avoidance is persistent, typically lasting for 6 months or more.</a:t>
            </a:r>
          </a:p>
        </p:txBody>
      </p:sp>
      <p:sp>
        <p:nvSpPr>
          <p:cNvPr id="4" name="Date Placeholder 3">
            <a:extLst>
              <a:ext uri="{FF2B5EF4-FFF2-40B4-BE49-F238E27FC236}">
                <a16:creationId xmlns:a16="http://schemas.microsoft.com/office/drawing/2014/main" id="{7E01796A-DC28-96BD-8634-D3288087F12F}"/>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F5180F28-BFA5-7EA0-460A-81CFF4C07B02}"/>
              </a:ext>
            </a:extLst>
          </p:cNvPr>
          <p:cNvSpPr>
            <a:spLocks noGrp="1"/>
          </p:cNvSpPr>
          <p:nvPr>
            <p:ph type="sldNum" sz="quarter" idx="12"/>
          </p:nvPr>
        </p:nvSpPr>
        <p:spPr/>
        <p:txBody>
          <a:bodyPr/>
          <a:lstStyle/>
          <a:p>
            <a:fld id="{161A10A4-CE00-46DB-9F05-31F71B82461E}" type="slidenum">
              <a:rPr lang="en-US" smtClean="0"/>
              <a:t>21</a:t>
            </a:fld>
            <a:endParaRPr lang="en-US"/>
          </a:p>
        </p:txBody>
      </p:sp>
    </p:spTree>
    <p:extLst>
      <p:ext uri="{BB962C8B-B14F-4D97-AF65-F5344CB8AC3E}">
        <p14:creationId xmlns:p14="http://schemas.microsoft.com/office/powerpoint/2010/main" val="87313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26608-C218-6B7F-D78F-3BA60EEB2301}"/>
              </a:ext>
            </a:extLst>
          </p:cNvPr>
          <p:cNvSpPr>
            <a:spLocks noGrp="1"/>
          </p:cNvSpPr>
          <p:nvPr>
            <p:ph idx="1"/>
          </p:nvPr>
        </p:nvSpPr>
        <p:spPr>
          <a:xfrm>
            <a:off x="838200" y="516835"/>
            <a:ext cx="10515600" cy="5976040"/>
          </a:xfrm>
        </p:spPr>
        <p:txBody>
          <a:bodyPr>
            <a:normAutofit/>
          </a:bodyPr>
          <a:lstStyle/>
          <a:p>
            <a:pPr marL="0" indent="0">
              <a:buNone/>
            </a:pPr>
            <a:r>
              <a:rPr lang="en-US" sz="3200" b="1" dirty="0"/>
              <a:t>G. The fear, anxiety, or avoidance causes clinically significant distress or impairment in social, occupational,…..</a:t>
            </a:r>
          </a:p>
          <a:p>
            <a:pPr marL="0" indent="0">
              <a:buNone/>
            </a:pPr>
            <a:endParaRPr lang="en-US" sz="3200" b="1" dirty="0"/>
          </a:p>
          <a:p>
            <a:pPr marL="0" indent="0">
              <a:buNone/>
            </a:pPr>
            <a:r>
              <a:rPr lang="en-US" sz="3200" b="1" dirty="0"/>
              <a:t>H. The fear, anxiety, or avoidance is not attributable to the physiological effects of a substance abuse and medical condition.</a:t>
            </a:r>
          </a:p>
          <a:p>
            <a:pPr marL="0" indent="0">
              <a:buNone/>
            </a:pPr>
            <a:endParaRPr lang="en-US" sz="3200" b="1" dirty="0"/>
          </a:p>
          <a:p>
            <a:pPr marL="0" indent="0">
              <a:buNone/>
            </a:pPr>
            <a:r>
              <a:rPr lang="en-US" sz="3200" b="1" dirty="0"/>
              <a:t>I. The fear, anxiety, or avoidance is not better explained by the symptoms of another mental disorder, e.g., panic disorder.</a:t>
            </a:r>
          </a:p>
        </p:txBody>
      </p:sp>
      <p:sp>
        <p:nvSpPr>
          <p:cNvPr id="4" name="Date Placeholder 3">
            <a:extLst>
              <a:ext uri="{FF2B5EF4-FFF2-40B4-BE49-F238E27FC236}">
                <a16:creationId xmlns:a16="http://schemas.microsoft.com/office/drawing/2014/main" id="{8C500A59-D6BD-5B49-4C5D-7F659C6F83EB}"/>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B09AA6AC-FC84-4F31-BA7B-0AD189132178}"/>
              </a:ext>
            </a:extLst>
          </p:cNvPr>
          <p:cNvSpPr>
            <a:spLocks noGrp="1"/>
          </p:cNvSpPr>
          <p:nvPr>
            <p:ph type="sldNum" sz="quarter" idx="12"/>
          </p:nvPr>
        </p:nvSpPr>
        <p:spPr/>
        <p:txBody>
          <a:bodyPr/>
          <a:lstStyle/>
          <a:p>
            <a:fld id="{161A10A4-CE00-46DB-9F05-31F71B82461E}" type="slidenum">
              <a:rPr lang="en-US" smtClean="0"/>
              <a:t>22</a:t>
            </a:fld>
            <a:endParaRPr lang="en-US"/>
          </a:p>
        </p:txBody>
      </p:sp>
    </p:spTree>
    <p:extLst>
      <p:ext uri="{BB962C8B-B14F-4D97-AF65-F5344CB8AC3E}">
        <p14:creationId xmlns:p14="http://schemas.microsoft.com/office/powerpoint/2010/main" val="397267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A101-FF8F-88FD-B398-F37ECCC2070D}"/>
              </a:ext>
            </a:extLst>
          </p:cNvPr>
          <p:cNvSpPr>
            <a:spLocks noGrp="1"/>
          </p:cNvSpPr>
          <p:nvPr>
            <p:ph type="title"/>
          </p:nvPr>
        </p:nvSpPr>
        <p:spPr/>
        <p:txBody>
          <a:bodyPr/>
          <a:lstStyle/>
          <a:p>
            <a:r>
              <a:rPr lang="en-US" b="1" dirty="0"/>
              <a:t>Prevalence of social anxiety disorder </a:t>
            </a:r>
          </a:p>
        </p:txBody>
      </p:sp>
      <p:sp>
        <p:nvSpPr>
          <p:cNvPr id="3" name="Content Placeholder 2">
            <a:extLst>
              <a:ext uri="{FF2B5EF4-FFF2-40B4-BE49-F238E27FC236}">
                <a16:creationId xmlns:a16="http://schemas.microsoft.com/office/drawing/2014/main" id="{AFA44B22-20C1-B78A-A5EF-AD36F4145F4E}"/>
              </a:ext>
            </a:extLst>
          </p:cNvPr>
          <p:cNvSpPr>
            <a:spLocks noGrp="1"/>
          </p:cNvSpPr>
          <p:nvPr>
            <p:ph idx="1"/>
          </p:nvPr>
        </p:nvSpPr>
        <p:spPr/>
        <p:txBody>
          <a:bodyPr>
            <a:normAutofit/>
          </a:bodyPr>
          <a:lstStyle/>
          <a:p>
            <a:pPr marL="0" indent="0">
              <a:buNone/>
            </a:pPr>
            <a:r>
              <a:rPr lang="en-US" sz="3600" b="1" dirty="0"/>
              <a:t>The 12-month prevalence estimate of social anxiety disorder for the United States is approximately 7%.</a:t>
            </a:r>
          </a:p>
          <a:p>
            <a:pPr marL="0" indent="0">
              <a:buNone/>
            </a:pPr>
            <a:endParaRPr lang="en-US" sz="3600" b="1" dirty="0"/>
          </a:p>
          <a:p>
            <a:pPr marL="0" indent="0">
              <a:buNone/>
            </a:pPr>
            <a:r>
              <a:rPr lang="en-US" sz="3600" b="1" dirty="0"/>
              <a:t>Median age at onset of social anxiety disorder in the United States is 13 years, and 75% of individuals have an age at onset between 8 and 15 years.</a:t>
            </a:r>
          </a:p>
        </p:txBody>
      </p:sp>
      <p:sp>
        <p:nvSpPr>
          <p:cNvPr id="4" name="Date Placeholder 3">
            <a:extLst>
              <a:ext uri="{FF2B5EF4-FFF2-40B4-BE49-F238E27FC236}">
                <a16:creationId xmlns:a16="http://schemas.microsoft.com/office/drawing/2014/main" id="{7B968AF5-D75E-87BF-2504-6F5FD13FECDF}"/>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3E456BF1-D08F-4CE1-8A9E-F26FB33FFEB4}"/>
              </a:ext>
            </a:extLst>
          </p:cNvPr>
          <p:cNvSpPr>
            <a:spLocks noGrp="1"/>
          </p:cNvSpPr>
          <p:nvPr>
            <p:ph type="sldNum" sz="quarter" idx="12"/>
          </p:nvPr>
        </p:nvSpPr>
        <p:spPr/>
        <p:txBody>
          <a:bodyPr/>
          <a:lstStyle/>
          <a:p>
            <a:fld id="{161A10A4-CE00-46DB-9F05-31F71B82461E}" type="slidenum">
              <a:rPr lang="en-US" smtClean="0"/>
              <a:t>23</a:t>
            </a:fld>
            <a:endParaRPr lang="en-US"/>
          </a:p>
        </p:txBody>
      </p:sp>
    </p:spTree>
    <p:extLst>
      <p:ext uri="{BB962C8B-B14F-4D97-AF65-F5344CB8AC3E}">
        <p14:creationId xmlns:p14="http://schemas.microsoft.com/office/powerpoint/2010/main" val="374804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9CAE-C34A-1D80-0417-7E53A488091D}"/>
              </a:ext>
            </a:extLst>
          </p:cNvPr>
          <p:cNvSpPr>
            <a:spLocks noGrp="1"/>
          </p:cNvSpPr>
          <p:nvPr>
            <p:ph type="title"/>
          </p:nvPr>
        </p:nvSpPr>
        <p:spPr/>
        <p:txBody>
          <a:bodyPr>
            <a:normAutofit/>
          </a:bodyPr>
          <a:lstStyle/>
          <a:p>
            <a:r>
              <a:rPr lang="en-US" sz="3600" b="1" i="0" u="none" strike="noStrike" baseline="0" dirty="0">
                <a:latin typeface="HelveticaNeueLTStd-Md"/>
              </a:rPr>
              <a:t>Panic Disorder and </a:t>
            </a:r>
            <a:r>
              <a:rPr lang="en-US" sz="3600" b="1" i="0" u="none" strike="noStrike" baseline="0" dirty="0">
                <a:latin typeface="HelveticaLTStd-Light"/>
              </a:rPr>
              <a:t>Diagnostic Criteria</a:t>
            </a:r>
            <a:endParaRPr lang="en-US" sz="7200" b="1" dirty="0"/>
          </a:p>
        </p:txBody>
      </p:sp>
      <p:sp>
        <p:nvSpPr>
          <p:cNvPr id="3" name="Content Placeholder 2">
            <a:extLst>
              <a:ext uri="{FF2B5EF4-FFF2-40B4-BE49-F238E27FC236}">
                <a16:creationId xmlns:a16="http://schemas.microsoft.com/office/drawing/2014/main" id="{A3D6D5F6-D49C-80DF-3442-E42F771D62D3}"/>
              </a:ext>
            </a:extLst>
          </p:cNvPr>
          <p:cNvSpPr>
            <a:spLocks noGrp="1"/>
          </p:cNvSpPr>
          <p:nvPr>
            <p:ph idx="1"/>
          </p:nvPr>
        </p:nvSpPr>
        <p:spPr>
          <a:xfrm>
            <a:off x="838200" y="1441174"/>
            <a:ext cx="10515600" cy="4735789"/>
          </a:xfrm>
        </p:spPr>
        <p:txBody>
          <a:bodyPr>
            <a:normAutofit/>
          </a:bodyPr>
          <a:lstStyle/>
          <a:p>
            <a:pPr marL="514350" indent="-514350">
              <a:buAutoNum type="alphaUcPeriod"/>
            </a:pPr>
            <a:r>
              <a:rPr lang="en-US" sz="3200" b="1" dirty="0"/>
              <a:t>Recurrent unexpected panic attacks. A panic attack is an abrupt surge of intense fear or intense discomfort that reaches a peak within minutes, and during which time four (or more) of the following symptoms occur:</a:t>
            </a:r>
          </a:p>
          <a:p>
            <a:pPr marL="0" indent="0">
              <a:buNone/>
            </a:pPr>
            <a:endParaRPr lang="en-US" sz="3200" b="1" dirty="0"/>
          </a:p>
          <a:p>
            <a:pPr marL="0" indent="0">
              <a:buNone/>
            </a:pPr>
            <a:r>
              <a:rPr lang="en-US" sz="3200" b="1" dirty="0"/>
              <a:t>Note: The abrupt surge (flood) can occur from a calm state or an anxious state.</a:t>
            </a:r>
          </a:p>
        </p:txBody>
      </p:sp>
      <p:sp>
        <p:nvSpPr>
          <p:cNvPr id="4" name="Date Placeholder 3">
            <a:extLst>
              <a:ext uri="{FF2B5EF4-FFF2-40B4-BE49-F238E27FC236}">
                <a16:creationId xmlns:a16="http://schemas.microsoft.com/office/drawing/2014/main" id="{7EBFDB79-36D3-77A5-05B2-76CA57E0D266}"/>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AE214175-A9FD-7474-8E4A-18D7314120BD}"/>
              </a:ext>
            </a:extLst>
          </p:cNvPr>
          <p:cNvSpPr>
            <a:spLocks noGrp="1"/>
          </p:cNvSpPr>
          <p:nvPr>
            <p:ph type="sldNum" sz="quarter" idx="12"/>
          </p:nvPr>
        </p:nvSpPr>
        <p:spPr/>
        <p:txBody>
          <a:bodyPr/>
          <a:lstStyle/>
          <a:p>
            <a:fld id="{161A10A4-CE00-46DB-9F05-31F71B82461E}" type="slidenum">
              <a:rPr lang="en-US" smtClean="0"/>
              <a:t>24</a:t>
            </a:fld>
            <a:endParaRPr lang="en-US"/>
          </a:p>
        </p:txBody>
      </p:sp>
    </p:spTree>
    <p:extLst>
      <p:ext uri="{BB962C8B-B14F-4D97-AF65-F5344CB8AC3E}">
        <p14:creationId xmlns:p14="http://schemas.microsoft.com/office/powerpoint/2010/main" val="327646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9C2A-0170-4E26-BB52-29626FF4A2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697EDE-9395-66C6-0FB0-433D08FE226E}"/>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0912FEE0-1DFA-79EC-FD41-EC9A52760175}"/>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E198A48E-4347-650C-36A2-A7BD7C4C4CF6}"/>
              </a:ext>
            </a:extLst>
          </p:cNvPr>
          <p:cNvSpPr>
            <a:spLocks noGrp="1"/>
          </p:cNvSpPr>
          <p:nvPr>
            <p:ph type="sldNum" sz="quarter" idx="12"/>
          </p:nvPr>
        </p:nvSpPr>
        <p:spPr/>
        <p:txBody>
          <a:bodyPr/>
          <a:lstStyle/>
          <a:p>
            <a:fld id="{161A10A4-CE00-46DB-9F05-31F71B82461E}" type="slidenum">
              <a:rPr lang="en-US" smtClean="0"/>
              <a:t>25</a:t>
            </a:fld>
            <a:endParaRPr lang="en-US"/>
          </a:p>
        </p:txBody>
      </p:sp>
      <p:pic>
        <p:nvPicPr>
          <p:cNvPr id="7" name="Picture 6">
            <a:extLst>
              <a:ext uri="{FF2B5EF4-FFF2-40B4-BE49-F238E27FC236}">
                <a16:creationId xmlns:a16="http://schemas.microsoft.com/office/drawing/2014/main" id="{1AF75F50-696C-032D-106F-6AE149E33C92}"/>
              </a:ext>
            </a:extLst>
          </p:cNvPr>
          <p:cNvPicPr>
            <a:picLocks noChangeAspect="1"/>
          </p:cNvPicPr>
          <p:nvPr/>
        </p:nvPicPr>
        <p:blipFill>
          <a:blip r:embed="rId2"/>
          <a:stretch>
            <a:fillRect/>
          </a:stretch>
        </p:blipFill>
        <p:spPr>
          <a:xfrm>
            <a:off x="1063488" y="496957"/>
            <a:ext cx="9153938" cy="5680005"/>
          </a:xfrm>
          <a:prstGeom prst="rect">
            <a:avLst/>
          </a:prstGeom>
        </p:spPr>
      </p:pic>
    </p:spTree>
    <p:extLst>
      <p:ext uri="{BB962C8B-B14F-4D97-AF65-F5344CB8AC3E}">
        <p14:creationId xmlns:p14="http://schemas.microsoft.com/office/powerpoint/2010/main" val="104571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38C41-EB3F-5420-955B-04ED1BBB73C0}"/>
              </a:ext>
            </a:extLst>
          </p:cNvPr>
          <p:cNvSpPr>
            <a:spLocks noGrp="1"/>
          </p:cNvSpPr>
          <p:nvPr>
            <p:ph idx="1"/>
          </p:nvPr>
        </p:nvSpPr>
        <p:spPr>
          <a:xfrm>
            <a:off x="838200" y="536713"/>
            <a:ext cx="10515600" cy="5640250"/>
          </a:xfrm>
        </p:spPr>
        <p:txBody>
          <a:bodyPr>
            <a:normAutofit fontScale="85000" lnSpcReduction="20000"/>
          </a:bodyPr>
          <a:lstStyle/>
          <a:p>
            <a:pPr marL="0" indent="0">
              <a:buNone/>
            </a:pPr>
            <a:r>
              <a:rPr lang="en-US" sz="2800" b="1" i="0" u="none" strike="noStrike" baseline="0" dirty="0">
                <a:latin typeface="HelveticaNeueLTStd-Md"/>
              </a:rPr>
              <a:t>Panic Disorder</a:t>
            </a:r>
            <a:endParaRPr lang="en-US" dirty="0"/>
          </a:p>
          <a:p>
            <a:pPr marL="0" indent="0">
              <a:buNone/>
            </a:pPr>
            <a:r>
              <a:rPr lang="en-US" dirty="0"/>
              <a:t>1. Palpitations, pounding heart, or accelerated heart rate.</a:t>
            </a:r>
          </a:p>
          <a:p>
            <a:pPr marL="0" indent="0">
              <a:buNone/>
            </a:pPr>
            <a:r>
              <a:rPr lang="en-US" dirty="0"/>
              <a:t>2. Sweating.</a:t>
            </a:r>
          </a:p>
          <a:p>
            <a:pPr marL="0" indent="0">
              <a:buNone/>
            </a:pPr>
            <a:r>
              <a:rPr lang="en-US" dirty="0"/>
              <a:t>3. Trembling or shaking.</a:t>
            </a:r>
          </a:p>
          <a:p>
            <a:pPr marL="0" indent="0">
              <a:buNone/>
            </a:pPr>
            <a:r>
              <a:rPr lang="en-US" dirty="0"/>
              <a:t>4. Sensations of shortness of breath or smothering.</a:t>
            </a:r>
          </a:p>
          <a:p>
            <a:pPr marL="0" indent="0">
              <a:buNone/>
            </a:pPr>
            <a:r>
              <a:rPr lang="en-US" dirty="0"/>
              <a:t>5. Feelings of choking.</a:t>
            </a:r>
          </a:p>
          <a:p>
            <a:pPr marL="0" indent="0">
              <a:buNone/>
            </a:pPr>
            <a:r>
              <a:rPr lang="en-US" dirty="0"/>
              <a:t>6. Chest pain or discomfort.</a:t>
            </a:r>
          </a:p>
          <a:p>
            <a:pPr marL="0" indent="0">
              <a:buNone/>
            </a:pPr>
            <a:r>
              <a:rPr lang="en-US" dirty="0"/>
              <a:t>7. Nausea or abdominal distress.</a:t>
            </a:r>
          </a:p>
          <a:p>
            <a:pPr marL="0" indent="0">
              <a:buNone/>
            </a:pPr>
            <a:r>
              <a:rPr lang="en-US" dirty="0"/>
              <a:t>8. Feeling dizzy, unsteady, light-headed, or faint.</a:t>
            </a:r>
          </a:p>
          <a:p>
            <a:pPr marL="0" indent="0">
              <a:buNone/>
            </a:pPr>
            <a:r>
              <a:rPr lang="en-US" dirty="0"/>
              <a:t>9. Chills or heat sensations.</a:t>
            </a:r>
          </a:p>
          <a:p>
            <a:pPr marL="0" indent="0">
              <a:buNone/>
            </a:pPr>
            <a:r>
              <a:rPr lang="en-US" dirty="0"/>
              <a:t>10. Paresthesia (numbness or tingling sensations).</a:t>
            </a:r>
          </a:p>
          <a:p>
            <a:pPr marL="0" indent="0">
              <a:buNone/>
            </a:pPr>
            <a:r>
              <a:rPr lang="en-US" dirty="0"/>
              <a:t>11. Derealization (feelings of unreality) or depersonalization (being detached from oneself).</a:t>
            </a:r>
          </a:p>
          <a:p>
            <a:pPr marL="0" indent="0">
              <a:buNone/>
            </a:pPr>
            <a:r>
              <a:rPr lang="en-US" dirty="0"/>
              <a:t>12. Fear of losing control or “going crazy.”</a:t>
            </a:r>
          </a:p>
          <a:p>
            <a:pPr marL="0" indent="0">
              <a:buNone/>
            </a:pPr>
            <a:r>
              <a:rPr lang="en-US" dirty="0"/>
              <a:t>13. Fear of dying.</a:t>
            </a:r>
          </a:p>
        </p:txBody>
      </p:sp>
      <p:sp>
        <p:nvSpPr>
          <p:cNvPr id="4" name="Date Placeholder 3">
            <a:extLst>
              <a:ext uri="{FF2B5EF4-FFF2-40B4-BE49-F238E27FC236}">
                <a16:creationId xmlns:a16="http://schemas.microsoft.com/office/drawing/2014/main" id="{95D88977-29BB-6D77-01B3-22C7939873CF}"/>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F9761799-C63D-468F-3615-A6E270AA823D}"/>
              </a:ext>
            </a:extLst>
          </p:cNvPr>
          <p:cNvSpPr>
            <a:spLocks noGrp="1"/>
          </p:cNvSpPr>
          <p:nvPr>
            <p:ph type="sldNum" sz="quarter" idx="12"/>
          </p:nvPr>
        </p:nvSpPr>
        <p:spPr/>
        <p:txBody>
          <a:bodyPr/>
          <a:lstStyle/>
          <a:p>
            <a:fld id="{161A10A4-CE00-46DB-9F05-31F71B82461E}" type="slidenum">
              <a:rPr lang="en-US" smtClean="0"/>
              <a:t>26</a:t>
            </a:fld>
            <a:endParaRPr lang="en-US"/>
          </a:p>
        </p:txBody>
      </p:sp>
    </p:spTree>
    <p:extLst>
      <p:ext uri="{BB962C8B-B14F-4D97-AF65-F5344CB8AC3E}">
        <p14:creationId xmlns:p14="http://schemas.microsoft.com/office/powerpoint/2010/main" val="306906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5D6C-6E53-2B28-497F-99961A84A3C9}"/>
              </a:ext>
            </a:extLst>
          </p:cNvPr>
          <p:cNvSpPr>
            <a:spLocks noGrp="1"/>
          </p:cNvSpPr>
          <p:nvPr>
            <p:ph type="title"/>
          </p:nvPr>
        </p:nvSpPr>
        <p:spPr>
          <a:xfrm>
            <a:off x="838200" y="407504"/>
            <a:ext cx="10515600" cy="776770"/>
          </a:xfrm>
        </p:spPr>
        <p:txBody>
          <a:bodyPr>
            <a:noAutofit/>
          </a:bodyPr>
          <a:lstStyle/>
          <a:p>
            <a:r>
              <a:rPr lang="en-US" sz="2800" b="1" dirty="0"/>
              <a:t>Panic Disorder</a:t>
            </a:r>
            <a:br>
              <a:rPr lang="en-US" sz="2800" b="1" dirty="0"/>
            </a:br>
            <a:endParaRPr lang="en-US" sz="2800" b="1" dirty="0"/>
          </a:p>
        </p:txBody>
      </p:sp>
      <p:sp>
        <p:nvSpPr>
          <p:cNvPr id="3" name="Content Placeholder 2">
            <a:extLst>
              <a:ext uri="{FF2B5EF4-FFF2-40B4-BE49-F238E27FC236}">
                <a16:creationId xmlns:a16="http://schemas.microsoft.com/office/drawing/2014/main" id="{14F11311-743C-23FC-1D72-482E1CC6D9F5}"/>
              </a:ext>
            </a:extLst>
          </p:cNvPr>
          <p:cNvSpPr>
            <a:spLocks noGrp="1"/>
          </p:cNvSpPr>
          <p:nvPr>
            <p:ph idx="1"/>
          </p:nvPr>
        </p:nvSpPr>
        <p:spPr>
          <a:xfrm>
            <a:off x="659296" y="1517512"/>
            <a:ext cx="10515600" cy="4351338"/>
          </a:xfrm>
        </p:spPr>
        <p:txBody>
          <a:bodyPr>
            <a:normAutofit/>
          </a:bodyPr>
          <a:lstStyle/>
          <a:p>
            <a:pPr marL="0" indent="0">
              <a:buNone/>
            </a:pPr>
            <a:r>
              <a:rPr lang="en-US" dirty="0"/>
              <a:t>B. At least one of the attacks has been followed by 1 month (or more) of one or both of the following:</a:t>
            </a:r>
          </a:p>
          <a:p>
            <a:pPr marL="0" indent="0">
              <a:buNone/>
            </a:pPr>
            <a:r>
              <a:rPr lang="en-US" dirty="0"/>
              <a:t>1. Persistent concern or worry about additional panic attacks or their consequences (e.g., losing control, having a heart attack, “going crazy”).</a:t>
            </a:r>
          </a:p>
          <a:p>
            <a:pPr marL="0" indent="0">
              <a:buNone/>
            </a:pPr>
            <a:r>
              <a:rPr lang="en-US" dirty="0"/>
              <a:t>2. A significant maladaptive change in behavior related to the attacks (e.g., behaviors designed to avoid having panic attacks, such as avoidance of exercise or unfamiliar situations).</a:t>
            </a:r>
          </a:p>
          <a:p>
            <a:pPr marL="0" indent="0">
              <a:buNone/>
            </a:pPr>
            <a:endParaRPr lang="en-US" dirty="0"/>
          </a:p>
        </p:txBody>
      </p:sp>
      <p:sp>
        <p:nvSpPr>
          <p:cNvPr id="4" name="Date Placeholder 3">
            <a:extLst>
              <a:ext uri="{FF2B5EF4-FFF2-40B4-BE49-F238E27FC236}">
                <a16:creationId xmlns:a16="http://schemas.microsoft.com/office/drawing/2014/main" id="{49FD6F02-F36F-1376-8AA4-595D58143194}"/>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800D77D4-530B-E72C-A3C4-E14116C677D2}"/>
              </a:ext>
            </a:extLst>
          </p:cNvPr>
          <p:cNvSpPr>
            <a:spLocks noGrp="1"/>
          </p:cNvSpPr>
          <p:nvPr>
            <p:ph type="sldNum" sz="quarter" idx="12"/>
          </p:nvPr>
        </p:nvSpPr>
        <p:spPr/>
        <p:txBody>
          <a:bodyPr/>
          <a:lstStyle/>
          <a:p>
            <a:fld id="{161A10A4-CE00-46DB-9F05-31F71B82461E}" type="slidenum">
              <a:rPr lang="en-US" smtClean="0"/>
              <a:t>27</a:t>
            </a:fld>
            <a:endParaRPr lang="en-US"/>
          </a:p>
        </p:txBody>
      </p:sp>
    </p:spTree>
    <p:extLst>
      <p:ext uri="{BB962C8B-B14F-4D97-AF65-F5344CB8AC3E}">
        <p14:creationId xmlns:p14="http://schemas.microsoft.com/office/powerpoint/2010/main" val="121189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F37-A5C1-1E48-B1AC-0675BE8FAC4A}"/>
              </a:ext>
            </a:extLst>
          </p:cNvPr>
          <p:cNvSpPr>
            <a:spLocks noGrp="1"/>
          </p:cNvSpPr>
          <p:nvPr>
            <p:ph type="title"/>
          </p:nvPr>
        </p:nvSpPr>
        <p:spPr>
          <a:xfrm>
            <a:off x="838200" y="365126"/>
            <a:ext cx="10515600" cy="698362"/>
          </a:xfrm>
        </p:spPr>
        <p:txBody>
          <a:bodyPr>
            <a:normAutofit fontScale="90000"/>
          </a:bodyPr>
          <a:lstStyle/>
          <a:p>
            <a:r>
              <a:rPr lang="en-US" sz="4400" b="1" dirty="0"/>
              <a:t>Panic Disorder</a:t>
            </a:r>
            <a:br>
              <a:rPr lang="en-US" sz="4400" b="1" dirty="0"/>
            </a:br>
            <a:endParaRPr lang="en-US" dirty="0"/>
          </a:p>
        </p:txBody>
      </p:sp>
      <p:sp>
        <p:nvSpPr>
          <p:cNvPr id="3" name="Content Placeholder 2">
            <a:extLst>
              <a:ext uri="{FF2B5EF4-FFF2-40B4-BE49-F238E27FC236}">
                <a16:creationId xmlns:a16="http://schemas.microsoft.com/office/drawing/2014/main" id="{9FF6FF9E-C6F4-3459-1603-0FC129EC67E2}"/>
              </a:ext>
            </a:extLst>
          </p:cNvPr>
          <p:cNvSpPr>
            <a:spLocks noGrp="1"/>
          </p:cNvSpPr>
          <p:nvPr>
            <p:ph idx="1"/>
          </p:nvPr>
        </p:nvSpPr>
        <p:spPr>
          <a:xfrm>
            <a:off x="838200" y="1063488"/>
            <a:ext cx="10515600" cy="5113475"/>
          </a:xfrm>
        </p:spPr>
        <p:txBody>
          <a:bodyPr>
            <a:normAutofit/>
          </a:bodyPr>
          <a:lstStyle/>
          <a:p>
            <a:pPr marL="0" indent="0">
              <a:buNone/>
            </a:pPr>
            <a:r>
              <a:rPr lang="en-US" sz="3200" b="1" dirty="0"/>
              <a:t>C. The disturbance is not attributable to the physiological effects of a substance (e.g., a drug of abuse, a medication) or another medical condition (e.g., hyperthyroidism, cardiopulmonary disorders).</a:t>
            </a:r>
          </a:p>
          <a:p>
            <a:pPr marL="0" indent="0">
              <a:buNone/>
            </a:pPr>
            <a:endParaRPr lang="en-US" sz="3200" b="1" dirty="0"/>
          </a:p>
          <a:p>
            <a:pPr marL="0" indent="0">
              <a:buNone/>
            </a:pPr>
            <a:r>
              <a:rPr lang="en-US" sz="3200" b="1" dirty="0"/>
              <a:t>D. The disturbance is not better explained by another mental disorder</a:t>
            </a:r>
          </a:p>
        </p:txBody>
      </p:sp>
      <p:sp>
        <p:nvSpPr>
          <p:cNvPr id="4" name="Date Placeholder 3">
            <a:extLst>
              <a:ext uri="{FF2B5EF4-FFF2-40B4-BE49-F238E27FC236}">
                <a16:creationId xmlns:a16="http://schemas.microsoft.com/office/drawing/2014/main" id="{FE068390-9ADF-F1B3-900F-67744C190C2D}"/>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835CD669-93DA-A413-E209-A633D9CE9A65}"/>
              </a:ext>
            </a:extLst>
          </p:cNvPr>
          <p:cNvSpPr>
            <a:spLocks noGrp="1"/>
          </p:cNvSpPr>
          <p:nvPr>
            <p:ph type="sldNum" sz="quarter" idx="12"/>
          </p:nvPr>
        </p:nvSpPr>
        <p:spPr/>
        <p:txBody>
          <a:bodyPr/>
          <a:lstStyle/>
          <a:p>
            <a:fld id="{161A10A4-CE00-46DB-9F05-31F71B82461E}" type="slidenum">
              <a:rPr lang="en-US" smtClean="0"/>
              <a:t>28</a:t>
            </a:fld>
            <a:endParaRPr lang="en-US"/>
          </a:p>
        </p:txBody>
      </p:sp>
    </p:spTree>
    <p:extLst>
      <p:ext uri="{BB962C8B-B14F-4D97-AF65-F5344CB8AC3E}">
        <p14:creationId xmlns:p14="http://schemas.microsoft.com/office/powerpoint/2010/main" val="10930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6638-99C6-1F6A-1B8D-95CF11ADB57B}"/>
              </a:ext>
            </a:extLst>
          </p:cNvPr>
          <p:cNvSpPr>
            <a:spLocks noGrp="1"/>
          </p:cNvSpPr>
          <p:nvPr>
            <p:ph type="title"/>
          </p:nvPr>
        </p:nvSpPr>
        <p:spPr/>
        <p:txBody>
          <a:bodyPr/>
          <a:lstStyle/>
          <a:p>
            <a:r>
              <a:rPr lang="en-US" sz="4400" b="0" i="0" u="none" strike="noStrike" baseline="0" dirty="0">
                <a:latin typeface="HelveticaNeueLTStd-Hv"/>
              </a:rPr>
              <a:t>Prevalence of panic disorder </a:t>
            </a:r>
            <a:br>
              <a:rPr lang="en-US" sz="4400" b="0" i="0" u="none" strike="noStrike" baseline="0" dirty="0">
                <a:latin typeface="HelveticaNeueLTStd-Hv"/>
              </a:rPr>
            </a:br>
            <a:r>
              <a:rPr lang="en-US" sz="4400" b="0" i="0" u="none" strike="noStrike" baseline="0" dirty="0">
                <a:latin typeface="HelveticaNeueLTStd-Hv"/>
              </a:rPr>
              <a:t> </a:t>
            </a:r>
            <a:endParaRPr lang="en-US" dirty="0"/>
          </a:p>
        </p:txBody>
      </p:sp>
      <p:sp>
        <p:nvSpPr>
          <p:cNvPr id="3" name="Content Placeholder 2">
            <a:extLst>
              <a:ext uri="{FF2B5EF4-FFF2-40B4-BE49-F238E27FC236}">
                <a16:creationId xmlns:a16="http://schemas.microsoft.com/office/drawing/2014/main" id="{E783D85A-82D6-7A85-EC7A-841304AAB364}"/>
              </a:ext>
            </a:extLst>
          </p:cNvPr>
          <p:cNvSpPr>
            <a:spLocks noGrp="1"/>
          </p:cNvSpPr>
          <p:nvPr>
            <p:ph idx="1"/>
          </p:nvPr>
        </p:nvSpPr>
        <p:spPr>
          <a:xfrm>
            <a:off x="838200" y="1253331"/>
            <a:ext cx="10515600" cy="4351338"/>
          </a:xfrm>
        </p:spPr>
        <p:txBody>
          <a:bodyPr>
            <a:normAutofit/>
          </a:bodyPr>
          <a:lstStyle/>
          <a:p>
            <a:pPr marL="0" indent="0" algn="l">
              <a:buNone/>
            </a:pPr>
            <a:r>
              <a:rPr lang="en-US" sz="3600" b="1" i="0" u="none" strike="noStrike" baseline="0" dirty="0"/>
              <a:t>In the general population, the 12-month prevalence estimate for panic disorder across the United States and several European countries is about 2%–3% in adults and adolescents.</a:t>
            </a:r>
          </a:p>
          <a:p>
            <a:pPr marL="0" indent="0" algn="l">
              <a:buNone/>
            </a:pPr>
            <a:r>
              <a:rPr lang="en-US" sz="3600" b="1" i="0" u="none" strike="noStrike" baseline="0" dirty="0"/>
              <a:t>No differ between males and females.</a:t>
            </a:r>
            <a:endParaRPr lang="en-US" sz="3600" b="1" dirty="0"/>
          </a:p>
        </p:txBody>
      </p:sp>
      <p:sp>
        <p:nvSpPr>
          <p:cNvPr id="4" name="Date Placeholder 3">
            <a:extLst>
              <a:ext uri="{FF2B5EF4-FFF2-40B4-BE49-F238E27FC236}">
                <a16:creationId xmlns:a16="http://schemas.microsoft.com/office/drawing/2014/main" id="{D1BA5D09-7139-4D16-D275-98B46C3F0D9D}"/>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F2984E44-4BD5-AC5E-B7C5-9A2C512E8192}"/>
              </a:ext>
            </a:extLst>
          </p:cNvPr>
          <p:cNvSpPr>
            <a:spLocks noGrp="1"/>
          </p:cNvSpPr>
          <p:nvPr>
            <p:ph type="sldNum" sz="quarter" idx="12"/>
          </p:nvPr>
        </p:nvSpPr>
        <p:spPr/>
        <p:txBody>
          <a:bodyPr/>
          <a:lstStyle/>
          <a:p>
            <a:fld id="{161A10A4-CE00-46DB-9F05-31F71B82461E}" type="slidenum">
              <a:rPr lang="en-US" smtClean="0"/>
              <a:t>29</a:t>
            </a:fld>
            <a:endParaRPr lang="en-US"/>
          </a:p>
        </p:txBody>
      </p:sp>
    </p:spTree>
    <p:extLst>
      <p:ext uri="{BB962C8B-B14F-4D97-AF65-F5344CB8AC3E}">
        <p14:creationId xmlns:p14="http://schemas.microsoft.com/office/powerpoint/2010/main" val="345898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73B8-0ADE-5274-0512-39BFAB85E0E9}"/>
              </a:ext>
            </a:extLst>
          </p:cNvPr>
          <p:cNvSpPr>
            <a:spLocks noGrp="1"/>
          </p:cNvSpPr>
          <p:nvPr>
            <p:ph type="title"/>
          </p:nvPr>
        </p:nvSpPr>
        <p:spPr>
          <a:xfrm>
            <a:off x="838200" y="365126"/>
            <a:ext cx="10515600" cy="728324"/>
          </a:xfrm>
        </p:spPr>
        <p:txBody>
          <a:bodyPr>
            <a:normAutofit/>
          </a:bodyPr>
          <a:lstStyle/>
          <a:p>
            <a:r>
              <a:rPr lang="en-US" sz="4000" b="1" i="0" u="none" strike="noStrike" baseline="0" dirty="0">
                <a:latin typeface="ACaslonPro-Regular"/>
              </a:rPr>
              <a:t>Three reactions or stages of stress</a:t>
            </a:r>
            <a:endParaRPr lang="en-US" sz="8000" b="1" dirty="0"/>
          </a:p>
        </p:txBody>
      </p:sp>
      <p:sp>
        <p:nvSpPr>
          <p:cNvPr id="3" name="Content Placeholder 2">
            <a:extLst>
              <a:ext uri="{FF2B5EF4-FFF2-40B4-BE49-F238E27FC236}">
                <a16:creationId xmlns:a16="http://schemas.microsoft.com/office/drawing/2014/main" id="{F0C65B00-CE4E-9F91-87C9-9DF6624D822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1DE050F-467B-D8BF-4624-165BA888CE85}"/>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5F33252E-F2AA-DE76-3BDA-2594D1493ECE}"/>
              </a:ext>
            </a:extLst>
          </p:cNvPr>
          <p:cNvSpPr>
            <a:spLocks noGrp="1"/>
          </p:cNvSpPr>
          <p:nvPr>
            <p:ph type="sldNum" sz="quarter" idx="12"/>
          </p:nvPr>
        </p:nvSpPr>
        <p:spPr/>
        <p:txBody>
          <a:bodyPr/>
          <a:lstStyle/>
          <a:p>
            <a:fld id="{161A10A4-CE00-46DB-9F05-31F71B82461E}" type="slidenum">
              <a:rPr lang="en-US" smtClean="0"/>
              <a:t>3</a:t>
            </a:fld>
            <a:endParaRPr lang="en-US"/>
          </a:p>
        </p:txBody>
      </p:sp>
      <p:pic>
        <p:nvPicPr>
          <p:cNvPr id="7" name="Picture 6">
            <a:extLst>
              <a:ext uri="{FF2B5EF4-FFF2-40B4-BE49-F238E27FC236}">
                <a16:creationId xmlns:a16="http://schemas.microsoft.com/office/drawing/2014/main" id="{0D91DBDA-C781-155D-43D3-116DB09E68E8}"/>
              </a:ext>
            </a:extLst>
          </p:cNvPr>
          <p:cNvPicPr>
            <a:picLocks noChangeAspect="1"/>
          </p:cNvPicPr>
          <p:nvPr/>
        </p:nvPicPr>
        <p:blipFill>
          <a:blip r:embed="rId2"/>
          <a:stretch>
            <a:fillRect/>
          </a:stretch>
        </p:blipFill>
        <p:spPr>
          <a:xfrm>
            <a:off x="964096" y="1272836"/>
            <a:ext cx="10515600" cy="5083513"/>
          </a:xfrm>
          <a:prstGeom prst="rect">
            <a:avLst/>
          </a:prstGeom>
        </p:spPr>
      </p:pic>
    </p:spTree>
    <p:extLst>
      <p:ext uri="{BB962C8B-B14F-4D97-AF65-F5344CB8AC3E}">
        <p14:creationId xmlns:p14="http://schemas.microsoft.com/office/powerpoint/2010/main" val="1909910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C960-0E95-0CCA-0AEF-B11638C16287}"/>
              </a:ext>
            </a:extLst>
          </p:cNvPr>
          <p:cNvSpPr>
            <a:spLocks noGrp="1"/>
          </p:cNvSpPr>
          <p:nvPr>
            <p:ph type="title"/>
          </p:nvPr>
        </p:nvSpPr>
        <p:spPr/>
        <p:txBody>
          <a:bodyPr>
            <a:normAutofit fontScale="90000"/>
          </a:bodyPr>
          <a:lstStyle/>
          <a:p>
            <a:r>
              <a:rPr lang="en-US" sz="4800" b="1" dirty="0"/>
              <a:t>Suicide Risk</a:t>
            </a:r>
            <a:br>
              <a:rPr lang="en-US" dirty="0"/>
            </a:br>
            <a:endParaRPr lang="en-US" dirty="0"/>
          </a:p>
        </p:txBody>
      </p:sp>
      <p:sp>
        <p:nvSpPr>
          <p:cNvPr id="3" name="Content Placeholder 2">
            <a:extLst>
              <a:ext uri="{FF2B5EF4-FFF2-40B4-BE49-F238E27FC236}">
                <a16:creationId xmlns:a16="http://schemas.microsoft.com/office/drawing/2014/main" id="{8604F68A-EA19-1A4B-E8C7-DCC484B4177D}"/>
              </a:ext>
            </a:extLst>
          </p:cNvPr>
          <p:cNvSpPr>
            <a:spLocks noGrp="1"/>
          </p:cNvSpPr>
          <p:nvPr>
            <p:ph idx="1"/>
          </p:nvPr>
        </p:nvSpPr>
        <p:spPr>
          <a:xfrm>
            <a:off x="377687" y="1242391"/>
            <a:ext cx="11370365" cy="4934572"/>
          </a:xfrm>
        </p:spPr>
        <p:txBody>
          <a:bodyPr>
            <a:normAutofit/>
          </a:bodyPr>
          <a:lstStyle/>
          <a:p>
            <a:pPr marL="0" indent="0">
              <a:buNone/>
            </a:pPr>
            <a:r>
              <a:rPr lang="en-US" sz="3600" b="1" dirty="0"/>
              <a:t>Panic attacks and a diagnosis of panic disorder in the past 12 months are related to a higher rate of suicide attempts and suicidal ideation in the past 12 months even when comorbidity and a history of childhood abuse and other suicide risk factors are taken into account.</a:t>
            </a:r>
          </a:p>
        </p:txBody>
      </p:sp>
      <p:sp>
        <p:nvSpPr>
          <p:cNvPr id="4" name="Date Placeholder 3">
            <a:extLst>
              <a:ext uri="{FF2B5EF4-FFF2-40B4-BE49-F238E27FC236}">
                <a16:creationId xmlns:a16="http://schemas.microsoft.com/office/drawing/2014/main" id="{0E407A05-067E-D403-B7ED-8865DAEB8B4E}"/>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7CCC5CE1-6125-0657-A080-7427D6FF3D7A}"/>
              </a:ext>
            </a:extLst>
          </p:cNvPr>
          <p:cNvSpPr>
            <a:spLocks noGrp="1"/>
          </p:cNvSpPr>
          <p:nvPr>
            <p:ph type="sldNum" sz="quarter" idx="12"/>
          </p:nvPr>
        </p:nvSpPr>
        <p:spPr/>
        <p:txBody>
          <a:bodyPr/>
          <a:lstStyle/>
          <a:p>
            <a:fld id="{161A10A4-CE00-46DB-9F05-31F71B82461E}" type="slidenum">
              <a:rPr lang="en-US" smtClean="0"/>
              <a:t>30</a:t>
            </a:fld>
            <a:endParaRPr lang="en-US"/>
          </a:p>
        </p:txBody>
      </p:sp>
    </p:spTree>
    <p:extLst>
      <p:ext uri="{BB962C8B-B14F-4D97-AF65-F5344CB8AC3E}">
        <p14:creationId xmlns:p14="http://schemas.microsoft.com/office/powerpoint/2010/main" val="309064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0018-FBEE-0345-5FFF-1FA72AC23E00}"/>
              </a:ext>
            </a:extLst>
          </p:cNvPr>
          <p:cNvSpPr>
            <a:spLocks noGrp="1"/>
          </p:cNvSpPr>
          <p:nvPr>
            <p:ph type="title"/>
          </p:nvPr>
        </p:nvSpPr>
        <p:spPr>
          <a:xfrm>
            <a:off x="838200" y="365126"/>
            <a:ext cx="10515600" cy="539336"/>
          </a:xfrm>
        </p:spPr>
        <p:txBody>
          <a:bodyPr>
            <a:normAutofit fontScale="90000"/>
          </a:bodyPr>
          <a:lstStyle/>
          <a:p>
            <a:r>
              <a:rPr lang="en-US" sz="4000" b="1" i="0" u="none" strike="noStrike" baseline="0" dirty="0">
                <a:latin typeface="HelveticaNeueLTStd-Md"/>
              </a:rPr>
              <a:t>Agoraphobia and Diagnostic Criteria</a:t>
            </a:r>
            <a:endParaRPr lang="en-US" sz="8000" b="1" dirty="0"/>
          </a:p>
        </p:txBody>
      </p:sp>
      <p:sp>
        <p:nvSpPr>
          <p:cNvPr id="3" name="Content Placeholder 2">
            <a:extLst>
              <a:ext uri="{FF2B5EF4-FFF2-40B4-BE49-F238E27FC236}">
                <a16:creationId xmlns:a16="http://schemas.microsoft.com/office/drawing/2014/main" id="{366B2614-9856-0C64-0A82-E9BD5CBF3CDD}"/>
              </a:ext>
            </a:extLst>
          </p:cNvPr>
          <p:cNvSpPr>
            <a:spLocks noGrp="1"/>
          </p:cNvSpPr>
          <p:nvPr>
            <p:ph idx="1"/>
          </p:nvPr>
        </p:nvSpPr>
        <p:spPr>
          <a:xfrm>
            <a:off x="838200" y="1063487"/>
            <a:ext cx="10999304" cy="5113476"/>
          </a:xfrm>
        </p:spPr>
        <p:txBody>
          <a:bodyPr>
            <a:normAutofit/>
          </a:bodyPr>
          <a:lstStyle/>
          <a:p>
            <a:pPr marL="0" indent="0">
              <a:buNone/>
            </a:pPr>
            <a:r>
              <a:rPr lang="en-US" sz="3200" b="1" dirty="0"/>
              <a:t>A. Marked fear or anxiety about two (or more) of the following five situations:</a:t>
            </a:r>
          </a:p>
          <a:p>
            <a:pPr marL="0" indent="0">
              <a:buNone/>
            </a:pPr>
            <a:r>
              <a:rPr lang="en-US" sz="3200" b="1" dirty="0"/>
              <a:t>1. Using public transportation (e.g., automobiles, buses, trains, ships, planes).</a:t>
            </a:r>
          </a:p>
          <a:p>
            <a:pPr marL="0" indent="0">
              <a:buNone/>
            </a:pPr>
            <a:r>
              <a:rPr lang="en-US" sz="3200" b="1" dirty="0"/>
              <a:t>2. Being in open spaces (e.g., parking lots, marketplaces, bridges).</a:t>
            </a:r>
          </a:p>
          <a:p>
            <a:pPr marL="0" indent="0">
              <a:buNone/>
            </a:pPr>
            <a:r>
              <a:rPr lang="en-US" sz="3200" b="1" dirty="0"/>
              <a:t>3. Being in enclosed places (e.g., shops, theaters, cinemas).</a:t>
            </a:r>
          </a:p>
          <a:p>
            <a:pPr marL="0" indent="0">
              <a:buNone/>
            </a:pPr>
            <a:r>
              <a:rPr lang="en-US" sz="3200" b="1" dirty="0"/>
              <a:t>4. Standing in line or being in a crowd.</a:t>
            </a:r>
          </a:p>
          <a:p>
            <a:pPr marL="0" indent="0">
              <a:buNone/>
            </a:pPr>
            <a:r>
              <a:rPr lang="en-US" sz="3200" b="1" dirty="0"/>
              <a:t>5. Being outside of the home alone.</a:t>
            </a:r>
          </a:p>
        </p:txBody>
      </p:sp>
      <p:sp>
        <p:nvSpPr>
          <p:cNvPr id="4" name="Date Placeholder 3">
            <a:extLst>
              <a:ext uri="{FF2B5EF4-FFF2-40B4-BE49-F238E27FC236}">
                <a16:creationId xmlns:a16="http://schemas.microsoft.com/office/drawing/2014/main" id="{09052F6C-166D-96E1-BCC3-CC4511E829F0}"/>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0D9A3D8E-3CD6-377E-559F-ED7DE5B65662}"/>
              </a:ext>
            </a:extLst>
          </p:cNvPr>
          <p:cNvSpPr>
            <a:spLocks noGrp="1"/>
          </p:cNvSpPr>
          <p:nvPr>
            <p:ph type="sldNum" sz="quarter" idx="12"/>
          </p:nvPr>
        </p:nvSpPr>
        <p:spPr/>
        <p:txBody>
          <a:bodyPr/>
          <a:lstStyle/>
          <a:p>
            <a:fld id="{161A10A4-CE00-46DB-9F05-31F71B82461E}" type="slidenum">
              <a:rPr lang="en-US" smtClean="0"/>
              <a:t>31</a:t>
            </a:fld>
            <a:endParaRPr lang="en-US"/>
          </a:p>
        </p:txBody>
      </p:sp>
    </p:spTree>
    <p:extLst>
      <p:ext uri="{BB962C8B-B14F-4D97-AF65-F5344CB8AC3E}">
        <p14:creationId xmlns:p14="http://schemas.microsoft.com/office/powerpoint/2010/main" val="345747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0AD0F-D7ED-60B9-62B3-B5DD88E01AE0}"/>
              </a:ext>
            </a:extLst>
          </p:cNvPr>
          <p:cNvSpPr>
            <a:spLocks noGrp="1"/>
          </p:cNvSpPr>
          <p:nvPr>
            <p:ph idx="1"/>
          </p:nvPr>
        </p:nvSpPr>
        <p:spPr>
          <a:xfrm>
            <a:off x="768626" y="1000678"/>
            <a:ext cx="10515600" cy="4351338"/>
          </a:xfrm>
        </p:spPr>
        <p:txBody>
          <a:bodyPr>
            <a:normAutofit fontScale="85000" lnSpcReduction="10000"/>
          </a:bodyPr>
          <a:lstStyle/>
          <a:p>
            <a:pPr marL="0" indent="0">
              <a:buNone/>
            </a:pPr>
            <a:r>
              <a:rPr lang="en-US" sz="3200" b="1" dirty="0"/>
              <a:t>B. The individual fears or avoids these situations.</a:t>
            </a:r>
          </a:p>
          <a:p>
            <a:pPr marL="0" indent="0">
              <a:buNone/>
            </a:pPr>
            <a:endParaRPr lang="en-US" sz="3200" b="1" dirty="0"/>
          </a:p>
          <a:p>
            <a:pPr marL="0" indent="0">
              <a:buNone/>
            </a:pPr>
            <a:r>
              <a:rPr lang="en-US" sz="3200" b="1" dirty="0"/>
              <a:t>C. The agoraphobic situations almost always provoke fear or anxiety.</a:t>
            </a:r>
          </a:p>
          <a:p>
            <a:pPr marL="0" indent="0">
              <a:buNone/>
            </a:pPr>
            <a:endParaRPr lang="en-US" sz="3200" b="1" dirty="0"/>
          </a:p>
          <a:p>
            <a:pPr marL="0" indent="0">
              <a:buNone/>
            </a:pPr>
            <a:r>
              <a:rPr lang="en-US" sz="3200" b="1" dirty="0"/>
              <a:t>D. The agoraphobic situations are actively avoided, require the presence of a companion, or are endured with intense fear or anxiety.</a:t>
            </a:r>
          </a:p>
          <a:p>
            <a:pPr marL="0" indent="0">
              <a:buNone/>
            </a:pPr>
            <a:endParaRPr lang="en-US" sz="3200" b="1" dirty="0"/>
          </a:p>
          <a:p>
            <a:pPr marL="0" indent="0">
              <a:buNone/>
            </a:pPr>
            <a:r>
              <a:rPr lang="en-US" sz="3200" b="1" dirty="0"/>
              <a:t> E. The fear or anxiety is out of proportion to the actual danger posed by the agoraphobic situations and to the sociocultural context.</a:t>
            </a:r>
          </a:p>
          <a:p>
            <a:pPr marL="0" indent="0">
              <a:buNone/>
            </a:pPr>
            <a:endParaRPr lang="en-US" sz="3200" b="1" dirty="0"/>
          </a:p>
        </p:txBody>
      </p:sp>
      <p:sp>
        <p:nvSpPr>
          <p:cNvPr id="4" name="Date Placeholder 3">
            <a:extLst>
              <a:ext uri="{FF2B5EF4-FFF2-40B4-BE49-F238E27FC236}">
                <a16:creationId xmlns:a16="http://schemas.microsoft.com/office/drawing/2014/main" id="{C3D8D7DD-67EE-C850-E825-6A994704E44F}"/>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4E32FD2E-5FAF-A80E-6E69-0C43FDCAC181}"/>
              </a:ext>
            </a:extLst>
          </p:cNvPr>
          <p:cNvSpPr>
            <a:spLocks noGrp="1"/>
          </p:cNvSpPr>
          <p:nvPr>
            <p:ph type="sldNum" sz="quarter" idx="12"/>
          </p:nvPr>
        </p:nvSpPr>
        <p:spPr/>
        <p:txBody>
          <a:bodyPr/>
          <a:lstStyle/>
          <a:p>
            <a:fld id="{161A10A4-CE00-46DB-9F05-31F71B82461E}" type="slidenum">
              <a:rPr lang="en-US" smtClean="0"/>
              <a:t>32</a:t>
            </a:fld>
            <a:endParaRPr lang="en-US"/>
          </a:p>
        </p:txBody>
      </p:sp>
    </p:spTree>
    <p:extLst>
      <p:ext uri="{BB962C8B-B14F-4D97-AF65-F5344CB8AC3E}">
        <p14:creationId xmlns:p14="http://schemas.microsoft.com/office/powerpoint/2010/main" val="182439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9B20F-172B-8FC0-C585-E7D6566CB566}"/>
              </a:ext>
            </a:extLst>
          </p:cNvPr>
          <p:cNvSpPr>
            <a:spLocks noGrp="1"/>
          </p:cNvSpPr>
          <p:nvPr>
            <p:ph idx="1"/>
          </p:nvPr>
        </p:nvSpPr>
        <p:spPr>
          <a:xfrm>
            <a:off x="838200" y="1053548"/>
            <a:ext cx="10515600" cy="5123415"/>
          </a:xfrm>
        </p:spPr>
        <p:txBody>
          <a:bodyPr>
            <a:normAutofit fontScale="92500" lnSpcReduction="20000"/>
          </a:bodyPr>
          <a:lstStyle/>
          <a:p>
            <a:pPr marL="0" indent="0">
              <a:buNone/>
            </a:pPr>
            <a:r>
              <a:rPr lang="en-US" sz="3200" b="1" dirty="0"/>
              <a:t>F. The fear, anxiety, or avoidance is persistent, typically lasting for 6 months or more.</a:t>
            </a:r>
          </a:p>
          <a:p>
            <a:pPr marL="0" indent="0">
              <a:buNone/>
            </a:pPr>
            <a:endParaRPr lang="en-US" sz="3200" b="1" dirty="0"/>
          </a:p>
          <a:p>
            <a:pPr marL="0" indent="0">
              <a:buNone/>
            </a:pPr>
            <a:r>
              <a:rPr lang="en-US" sz="3200" b="1" dirty="0"/>
              <a:t>G. The fear, anxiety, or avoidance causes clinically significant distress or impairment in social, occupational, or other important areas of functioning.</a:t>
            </a:r>
          </a:p>
          <a:p>
            <a:pPr marL="0" indent="0">
              <a:buNone/>
            </a:pPr>
            <a:endParaRPr lang="en-US" sz="3200" b="1" dirty="0"/>
          </a:p>
          <a:p>
            <a:pPr marL="0" indent="0">
              <a:buNone/>
            </a:pPr>
            <a:r>
              <a:rPr lang="en-US" sz="3200" b="1" dirty="0"/>
              <a:t>H. If another medical condition (e.g., inflammatory bowel disease, Parkinson’s disease) is present, the fear, anxiety, or avoidance is clearly excessive.</a:t>
            </a:r>
          </a:p>
          <a:p>
            <a:pPr marL="0" indent="0">
              <a:buNone/>
            </a:pPr>
            <a:endParaRPr lang="en-US" sz="3200" b="1" dirty="0"/>
          </a:p>
          <a:p>
            <a:pPr marL="0" indent="0">
              <a:buNone/>
            </a:pPr>
            <a:r>
              <a:rPr lang="en-US" sz="3200" b="1" dirty="0"/>
              <a:t>I. The fear, anxiety, or avoidance is not better explained by the symptoms of another mental disorder.</a:t>
            </a:r>
          </a:p>
        </p:txBody>
      </p:sp>
      <p:sp>
        <p:nvSpPr>
          <p:cNvPr id="4" name="Date Placeholder 3">
            <a:extLst>
              <a:ext uri="{FF2B5EF4-FFF2-40B4-BE49-F238E27FC236}">
                <a16:creationId xmlns:a16="http://schemas.microsoft.com/office/drawing/2014/main" id="{FC00942A-D93A-7CC6-63CB-EFB0091F395D}"/>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B00BC71F-3C7C-F255-FDD7-B6B2AAD7D29A}"/>
              </a:ext>
            </a:extLst>
          </p:cNvPr>
          <p:cNvSpPr>
            <a:spLocks noGrp="1"/>
          </p:cNvSpPr>
          <p:nvPr>
            <p:ph type="sldNum" sz="quarter" idx="12"/>
          </p:nvPr>
        </p:nvSpPr>
        <p:spPr/>
        <p:txBody>
          <a:bodyPr/>
          <a:lstStyle/>
          <a:p>
            <a:fld id="{161A10A4-CE00-46DB-9F05-31F71B82461E}" type="slidenum">
              <a:rPr lang="en-US" smtClean="0"/>
              <a:t>33</a:t>
            </a:fld>
            <a:endParaRPr lang="en-US"/>
          </a:p>
        </p:txBody>
      </p:sp>
    </p:spTree>
    <p:extLst>
      <p:ext uri="{BB962C8B-B14F-4D97-AF65-F5344CB8AC3E}">
        <p14:creationId xmlns:p14="http://schemas.microsoft.com/office/powerpoint/2010/main" val="1524271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6A3EA6-0B11-DBE2-A9F0-A78E1FD81255}"/>
              </a:ext>
            </a:extLst>
          </p:cNvPr>
          <p:cNvSpPr>
            <a:spLocks noGrp="1"/>
          </p:cNvSpPr>
          <p:nvPr>
            <p:ph idx="1"/>
          </p:nvPr>
        </p:nvSpPr>
        <p:spPr/>
        <p:txBody>
          <a:bodyPr>
            <a:normAutofit/>
          </a:bodyPr>
          <a:lstStyle/>
          <a:p>
            <a:pPr marL="0" indent="0">
              <a:buNone/>
            </a:pPr>
            <a:r>
              <a:rPr lang="en-US" sz="4400" b="1" dirty="0"/>
              <a:t>Prevalence</a:t>
            </a:r>
          </a:p>
          <a:p>
            <a:pPr marL="0" indent="0">
              <a:buNone/>
            </a:pPr>
            <a:r>
              <a:rPr lang="en-US" sz="3200" b="1" dirty="0"/>
              <a:t>Every year approximately 1.7% of adolescents and adults have a diagnosis of agoraphobia.</a:t>
            </a:r>
          </a:p>
          <a:p>
            <a:pPr marL="0" indent="0">
              <a:buNone/>
            </a:pPr>
            <a:r>
              <a:rPr lang="en-US" sz="3200" b="1" dirty="0"/>
              <a:t>Females are twice as likely as males to experience agoraphobia.</a:t>
            </a:r>
          </a:p>
        </p:txBody>
      </p:sp>
      <p:sp>
        <p:nvSpPr>
          <p:cNvPr id="4" name="Date Placeholder 3">
            <a:extLst>
              <a:ext uri="{FF2B5EF4-FFF2-40B4-BE49-F238E27FC236}">
                <a16:creationId xmlns:a16="http://schemas.microsoft.com/office/drawing/2014/main" id="{8AD19CE6-B42B-859F-CCF9-578D838EFE24}"/>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9C2F3671-D72E-F194-1EA8-F23400BE5D97}"/>
              </a:ext>
            </a:extLst>
          </p:cNvPr>
          <p:cNvSpPr>
            <a:spLocks noGrp="1"/>
          </p:cNvSpPr>
          <p:nvPr>
            <p:ph type="sldNum" sz="quarter" idx="12"/>
          </p:nvPr>
        </p:nvSpPr>
        <p:spPr/>
        <p:txBody>
          <a:bodyPr/>
          <a:lstStyle/>
          <a:p>
            <a:fld id="{161A10A4-CE00-46DB-9F05-31F71B82461E}" type="slidenum">
              <a:rPr lang="en-US" smtClean="0"/>
              <a:t>34</a:t>
            </a:fld>
            <a:endParaRPr lang="en-US"/>
          </a:p>
        </p:txBody>
      </p:sp>
    </p:spTree>
    <p:extLst>
      <p:ext uri="{BB962C8B-B14F-4D97-AF65-F5344CB8AC3E}">
        <p14:creationId xmlns:p14="http://schemas.microsoft.com/office/powerpoint/2010/main" val="2713217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61FB-9218-DA83-CE12-CE9F9E0DA431}"/>
              </a:ext>
            </a:extLst>
          </p:cNvPr>
          <p:cNvSpPr>
            <a:spLocks noGrp="1"/>
          </p:cNvSpPr>
          <p:nvPr>
            <p:ph idx="1"/>
          </p:nvPr>
        </p:nvSpPr>
        <p:spPr>
          <a:xfrm>
            <a:off x="838200" y="834887"/>
            <a:ext cx="10515600" cy="5342076"/>
          </a:xfrm>
        </p:spPr>
        <p:txBody>
          <a:bodyPr>
            <a:normAutofit/>
          </a:bodyPr>
          <a:lstStyle/>
          <a:p>
            <a:pPr marL="0" indent="0">
              <a:buNone/>
            </a:pPr>
            <a:r>
              <a:rPr lang="en-US" sz="4800" b="1" dirty="0"/>
              <a:t>Comorbidity</a:t>
            </a:r>
          </a:p>
          <a:p>
            <a:pPr marL="0" indent="0">
              <a:buNone/>
            </a:pPr>
            <a:r>
              <a:rPr lang="en-US" sz="3200" b="1" dirty="0"/>
              <a:t>The majority of individuals with agoraphobia also have other mental disorders. The most frequent additional diagnoses are other anxiety disorders (e.g., specific phobias, panic disorder, social anxiety disorder, separation anxiety disorder,, panic disorder),</a:t>
            </a:r>
          </a:p>
          <a:p>
            <a:pPr marL="0" indent="0">
              <a:buNone/>
            </a:pPr>
            <a:r>
              <a:rPr lang="en-US" sz="3200" b="1" dirty="0"/>
              <a:t> Depressive disorders (major depressive disorder),</a:t>
            </a:r>
          </a:p>
          <a:p>
            <a:pPr marL="0" indent="0">
              <a:buNone/>
            </a:pPr>
            <a:r>
              <a:rPr lang="en-US" sz="3200" b="1" dirty="0"/>
              <a:t> PTSD, alcohol use disorder and substance use disorders </a:t>
            </a:r>
          </a:p>
        </p:txBody>
      </p:sp>
      <p:sp>
        <p:nvSpPr>
          <p:cNvPr id="4" name="Date Placeholder 3">
            <a:extLst>
              <a:ext uri="{FF2B5EF4-FFF2-40B4-BE49-F238E27FC236}">
                <a16:creationId xmlns:a16="http://schemas.microsoft.com/office/drawing/2014/main" id="{C68517A6-2ED6-31E3-7434-B535889E9C2B}"/>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3C40269E-81ED-0AAF-2981-728410AA316D}"/>
              </a:ext>
            </a:extLst>
          </p:cNvPr>
          <p:cNvSpPr>
            <a:spLocks noGrp="1"/>
          </p:cNvSpPr>
          <p:nvPr>
            <p:ph type="sldNum" sz="quarter" idx="12"/>
          </p:nvPr>
        </p:nvSpPr>
        <p:spPr/>
        <p:txBody>
          <a:bodyPr/>
          <a:lstStyle/>
          <a:p>
            <a:fld id="{161A10A4-CE00-46DB-9F05-31F71B82461E}" type="slidenum">
              <a:rPr lang="en-US" smtClean="0"/>
              <a:t>35</a:t>
            </a:fld>
            <a:endParaRPr lang="en-US"/>
          </a:p>
        </p:txBody>
      </p:sp>
    </p:spTree>
    <p:extLst>
      <p:ext uri="{BB962C8B-B14F-4D97-AF65-F5344CB8AC3E}">
        <p14:creationId xmlns:p14="http://schemas.microsoft.com/office/powerpoint/2010/main" val="299415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480D-4830-2547-7E3B-35A3FFDA4467}"/>
              </a:ext>
            </a:extLst>
          </p:cNvPr>
          <p:cNvSpPr>
            <a:spLocks noGrp="1"/>
          </p:cNvSpPr>
          <p:nvPr>
            <p:ph type="title"/>
          </p:nvPr>
        </p:nvSpPr>
        <p:spPr>
          <a:xfrm>
            <a:off x="689113" y="946909"/>
            <a:ext cx="10515600" cy="878716"/>
          </a:xfrm>
        </p:spPr>
        <p:txBody>
          <a:bodyPr>
            <a:normAutofit/>
          </a:bodyPr>
          <a:lstStyle/>
          <a:p>
            <a:r>
              <a:rPr lang="en-US" sz="3200" b="1" i="0" u="none" strike="noStrike" baseline="0" dirty="0">
                <a:latin typeface="HelveticaNeueLTStd-Md"/>
              </a:rPr>
              <a:t>Generalized Anxiety Disorder and </a:t>
            </a:r>
            <a:r>
              <a:rPr lang="en-US" sz="3200" b="1" i="0" u="none" strike="noStrike" baseline="0" dirty="0">
                <a:latin typeface="HelveticaLTStd-Light"/>
              </a:rPr>
              <a:t>Diagnostic Criteria</a:t>
            </a:r>
            <a:endParaRPr lang="en-US" sz="6600" b="1" dirty="0"/>
          </a:p>
        </p:txBody>
      </p:sp>
      <p:sp>
        <p:nvSpPr>
          <p:cNvPr id="3" name="Content Placeholder 2">
            <a:extLst>
              <a:ext uri="{FF2B5EF4-FFF2-40B4-BE49-F238E27FC236}">
                <a16:creationId xmlns:a16="http://schemas.microsoft.com/office/drawing/2014/main" id="{9E3B3369-420D-4010-18D8-7540592CAE64}"/>
              </a:ext>
            </a:extLst>
          </p:cNvPr>
          <p:cNvSpPr>
            <a:spLocks noGrp="1"/>
          </p:cNvSpPr>
          <p:nvPr>
            <p:ph idx="1"/>
          </p:nvPr>
        </p:nvSpPr>
        <p:spPr/>
        <p:txBody>
          <a:bodyPr>
            <a:normAutofit/>
          </a:bodyPr>
          <a:lstStyle/>
          <a:p>
            <a:pPr marL="0" indent="0">
              <a:buNone/>
            </a:pPr>
            <a:r>
              <a:rPr lang="en-US" sz="3200" b="1" dirty="0"/>
              <a:t>A. Excessive anxiety and worry (apprehensive expectation), occurring more days than not for at least 6 months, about a number of events or activities (such as work or school performance).</a:t>
            </a:r>
          </a:p>
          <a:p>
            <a:pPr marL="0" indent="0">
              <a:buNone/>
            </a:pPr>
            <a:r>
              <a:rPr lang="en-US" sz="3200" b="1" dirty="0"/>
              <a:t>B. The individual finds it difficult to control the worry.</a:t>
            </a:r>
          </a:p>
          <a:p>
            <a:pPr marL="0" indent="0">
              <a:buNone/>
            </a:pPr>
            <a:r>
              <a:rPr lang="en-US" sz="3200" b="1" dirty="0"/>
              <a:t>C. The anxiety and worry are associated with three (or more) of the following six symptoms (with at least some symptoms having been present for more days than not for the past 6 months):</a:t>
            </a:r>
          </a:p>
        </p:txBody>
      </p:sp>
      <p:sp>
        <p:nvSpPr>
          <p:cNvPr id="4" name="Date Placeholder 3">
            <a:extLst>
              <a:ext uri="{FF2B5EF4-FFF2-40B4-BE49-F238E27FC236}">
                <a16:creationId xmlns:a16="http://schemas.microsoft.com/office/drawing/2014/main" id="{A3D5404A-400C-02DB-9CDD-2C4583B5F9FB}"/>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51D34621-8680-2B53-C495-6AB6DE0EDBFB}"/>
              </a:ext>
            </a:extLst>
          </p:cNvPr>
          <p:cNvSpPr>
            <a:spLocks noGrp="1"/>
          </p:cNvSpPr>
          <p:nvPr>
            <p:ph type="sldNum" sz="quarter" idx="12"/>
          </p:nvPr>
        </p:nvSpPr>
        <p:spPr/>
        <p:txBody>
          <a:bodyPr/>
          <a:lstStyle/>
          <a:p>
            <a:fld id="{161A10A4-CE00-46DB-9F05-31F71B82461E}" type="slidenum">
              <a:rPr lang="en-US" smtClean="0"/>
              <a:t>36</a:t>
            </a:fld>
            <a:endParaRPr lang="en-US"/>
          </a:p>
        </p:txBody>
      </p:sp>
    </p:spTree>
    <p:extLst>
      <p:ext uri="{BB962C8B-B14F-4D97-AF65-F5344CB8AC3E}">
        <p14:creationId xmlns:p14="http://schemas.microsoft.com/office/powerpoint/2010/main" val="91678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86963-8A20-7A2A-DE42-B7D2803B44BD}"/>
              </a:ext>
            </a:extLst>
          </p:cNvPr>
          <p:cNvSpPr>
            <a:spLocks noGrp="1"/>
          </p:cNvSpPr>
          <p:nvPr>
            <p:ph idx="1"/>
          </p:nvPr>
        </p:nvSpPr>
        <p:spPr>
          <a:xfrm>
            <a:off x="655983" y="854765"/>
            <a:ext cx="10697817" cy="5322198"/>
          </a:xfrm>
        </p:spPr>
        <p:txBody>
          <a:bodyPr/>
          <a:lstStyle/>
          <a:p>
            <a:pPr marL="0" indent="0">
              <a:buNone/>
            </a:pPr>
            <a:r>
              <a:rPr lang="en-US" sz="1800" b="1" i="0" u="none" strike="noStrike" baseline="0" dirty="0">
                <a:latin typeface="HelveticaLTStd-Bold"/>
              </a:rPr>
              <a:t>GAD</a:t>
            </a:r>
          </a:p>
          <a:p>
            <a:pPr marL="0" indent="0" algn="l">
              <a:buNone/>
            </a:pPr>
            <a:r>
              <a:rPr lang="en-US" sz="1800" b="1" i="0" u="none" strike="noStrike" baseline="0" dirty="0">
                <a:latin typeface="HelveticaLTStd-Bold"/>
              </a:rPr>
              <a:t>Note: </a:t>
            </a:r>
            <a:r>
              <a:rPr lang="en-US" sz="1800" b="0" i="0" u="none" strike="noStrike" baseline="0" dirty="0">
                <a:latin typeface="HelveticaLTStd-Roman"/>
              </a:rPr>
              <a:t>Only one item is required in children. </a:t>
            </a:r>
          </a:p>
          <a:p>
            <a:pPr marL="0" indent="0" algn="l">
              <a:buNone/>
            </a:pPr>
            <a:r>
              <a:rPr lang="en-US" sz="1800" b="0" i="0" u="none" strike="noStrike" baseline="0" dirty="0">
                <a:latin typeface="HelveticaLTStd-Roman"/>
              </a:rPr>
              <a:t>1. Restlessness or feeling keyed up or on edge.</a:t>
            </a:r>
          </a:p>
          <a:p>
            <a:pPr marL="0" indent="0" algn="l">
              <a:buNone/>
            </a:pPr>
            <a:r>
              <a:rPr lang="en-US" sz="1800" b="0" i="0" u="none" strike="noStrike" baseline="0" dirty="0">
                <a:latin typeface="HelveticaLTStd-Roman"/>
              </a:rPr>
              <a:t>2. Being easily fatigued.</a:t>
            </a:r>
          </a:p>
          <a:p>
            <a:pPr marL="0" indent="0" algn="l">
              <a:buNone/>
            </a:pPr>
            <a:r>
              <a:rPr lang="en-US" sz="1800" b="0" i="0" u="none" strike="noStrike" baseline="0" dirty="0">
                <a:latin typeface="HelveticaLTStd-Roman"/>
              </a:rPr>
              <a:t>3. Difficulty concentrating or mind going blank.</a:t>
            </a:r>
          </a:p>
          <a:p>
            <a:pPr marL="0" indent="0" algn="l">
              <a:buNone/>
            </a:pPr>
            <a:r>
              <a:rPr lang="en-US" sz="1800" b="0" i="0" u="none" strike="noStrike" baseline="0" dirty="0">
                <a:latin typeface="HelveticaLTStd-Roman"/>
              </a:rPr>
              <a:t>4. Irritability.</a:t>
            </a:r>
          </a:p>
          <a:p>
            <a:pPr marL="0" indent="0" algn="l">
              <a:buNone/>
            </a:pPr>
            <a:r>
              <a:rPr lang="en-US" sz="1800" b="0" i="0" u="none" strike="noStrike" baseline="0" dirty="0">
                <a:latin typeface="HelveticaLTStd-Roman"/>
              </a:rPr>
              <a:t>5. Muscle tension.</a:t>
            </a:r>
          </a:p>
          <a:p>
            <a:pPr marL="0" indent="0" algn="l">
              <a:buNone/>
            </a:pPr>
            <a:r>
              <a:rPr lang="en-US" sz="1800" b="0" i="0" u="none" strike="noStrike" baseline="0" dirty="0">
                <a:latin typeface="HelveticaLTStd-Roman"/>
              </a:rPr>
              <a:t>6. Sleep disturbance (difficulty falling or staying asleep, or restless, unsatisfying</a:t>
            </a:r>
          </a:p>
          <a:p>
            <a:pPr marL="0" indent="0" algn="l">
              <a:buNone/>
            </a:pPr>
            <a:r>
              <a:rPr lang="en-US" sz="1800" b="0" i="0" u="none" strike="noStrike" baseline="0" dirty="0">
                <a:latin typeface="HelveticaLTStd-Roman"/>
              </a:rPr>
              <a:t>sleep). </a:t>
            </a:r>
            <a:endParaRPr lang="en-US" dirty="0"/>
          </a:p>
        </p:txBody>
      </p:sp>
      <p:sp>
        <p:nvSpPr>
          <p:cNvPr id="4" name="Date Placeholder 3">
            <a:extLst>
              <a:ext uri="{FF2B5EF4-FFF2-40B4-BE49-F238E27FC236}">
                <a16:creationId xmlns:a16="http://schemas.microsoft.com/office/drawing/2014/main" id="{6B896CA0-1BDB-02A1-E126-3F1107D0B958}"/>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FA6BF6FF-E5E8-F06D-29F6-23A13E1ADBD8}"/>
              </a:ext>
            </a:extLst>
          </p:cNvPr>
          <p:cNvSpPr>
            <a:spLocks noGrp="1"/>
          </p:cNvSpPr>
          <p:nvPr>
            <p:ph type="sldNum" sz="quarter" idx="12"/>
          </p:nvPr>
        </p:nvSpPr>
        <p:spPr/>
        <p:txBody>
          <a:bodyPr/>
          <a:lstStyle/>
          <a:p>
            <a:fld id="{161A10A4-CE00-46DB-9F05-31F71B82461E}" type="slidenum">
              <a:rPr lang="en-US" smtClean="0"/>
              <a:t>37</a:t>
            </a:fld>
            <a:endParaRPr lang="en-US"/>
          </a:p>
        </p:txBody>
      </p:sp>
    </p:spTree>
    <p:extLst>
      <p:ext uri="{BB962C8B-B14F-4D97-AF65-F5344CB8AC3E}">
        <p14:creationId xmlns:p14="http://schemas.microsoft.com/office/powerpoint/2010/main" val="3382889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01FE-7CE5-DC1B-069C-E86A40C70233}"/>
              </a:ext>
            </a:extLst>
          </p:cNvPr>
          <p:cNvSpPr>
            <a:spLocks noGrp="1"/>
          </p:cNvSpPr>
          <p:nvPr>
            <p:ph type="title"/>
          </p:nvPr>
        </p:nvSpPr>
        <p:spPr>
          <a:xfrm>
            <a:off x="838200" y="517801"/>
            <a:ext cx="10515600" cy="1062522"/>
          </a:xfrm>
        </p:spPr>
        <p:txBody>
          <a:bodyPr>
            <a:normAutofit fontScale="90000"/>
          </a:bodyPr>
          <a:lstStyle/>
          <a:p>
            <a:r>
              <a:rPr lang="en-US" b="1" dirty="0"/>
              <a:t>Development and Course of GAD</a:t>
            </a:r>
            <a:br>
              <a:rPr lang="en-US" b="1" dirty="0"/>
            </a:br>
            <a:r>
              <a:rPr lang="en-US" b="1" dirty="0"/>
              <a:t> </a:t>
            </a:r>
          </a:p>
        </p:txBody>
      </p:sp>
      <p:sp>
        <p:nvSpPr>
          <p:cNvPr id="3" name="Content Placeholder 2">
            <a:extLst>
              <a:ext uri="{FF2B5EF4-FFF2-40B4-BE49-F238E27FC236}">
                <a16:creationId xmlns:a16="http://schemas.microsoft.com/office/drawing/2014/main" id="{69A72411-C40E-5760-3489-9FBBE818F318}"/>
              </a:ext>
            </a:extLst>
          </p:cNvPr>
          <p:cNvSpPr>
            <a:spLocks noGrp="1"/>
          </p:cNvSpPr>
          <p:nvPr>
            <p:ph idx="1"/>
          </p:nvPr>
        </p:nvSpPr>
        <p:spPr>
          <a:xfrm>
            <a:off x="838200" y="1425920"/>
            <a:ext cx="10515600" cy="4351338"/>
          </a:xfrm>
        </p:spPr>
        <p:txBody>
          <a:bodyPr>
            <a:normAutofit/>
          </a:bodyPr>
          <a:lstStyle/>
          <a:p>
            <a:pPr marL="0" indent="0">
              <a:buNone/>
            </a:pPr>
            <a:r>
              <a:rPr lang="en-US" sz="3600" b="1" dirty="0"/>
              <a:t>Many individuals with generalized anxiety disorder report that they have felt anxious and nervous all of their lives. The median age at onset for generalized anxiety disorder is 30 years.</a:t>
            </a:r>
          </a:p>
        </p:txBody>
      </p:sp>
      <p:sp>
        <p:nvSpPr>
          <p:cNvPr id="4" name="Date Placeholder 3">
            <a:extLst>
              <a:ext uri="{FF2B5EF4-FFF2-40B4-BE49-F238E27FC236}">
                <a16:creationId xmlns:a16="http://schemas.microsoft.com/office/drawing/2014/main" id="{20F632D8-F161-0BE9-B13C-5F8AEC19A272}"/>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85C142C9-B774-5FC7-F73E-87A62C2F11AD}"/>
              </a:ext>
            </a:extLst>
          </p:cNvPr>
          <p:cNvSpPr>
            <a:spLocks noGrp="1"/>
          </p:cNvSpPr>
          <p:nvPr>
            <p:ph type="sldNum" sz="quarter" idx="12"/>
          </p:nvPr>
        </p:nvSpPr>
        <p:spPr/>
        <p:txBody>
          <a:bodyPr/>
          <a:lstStyle/>
          <a:p>
            <a:fld id="{161A10A4-CE00-46DB-9F05-31F71B82461E}" type="slidenum">
              <a:rPr lang="en-US" smtClean="0"/>
              <a:t>38</a:t>
            </a:fld>
            <a:endParaRPr lang="en-US"/>
          </a:p>
        </p:txBody>
      </p:sp>
    </p:spTree>
    <p:extLst>
      <p:ext uri="{BB962C8B-B14F-4D97-AF65-F5344CB8AC3E}">
        <p14:creationId xmlns:p14="http://schemas.microsoft.com/office/powerpoint/2010/main" val="379318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1E7E-AE28-1D72-FDCB-F6ECAA1ED98F}"/>
              </a:ext>
            </a:extLst>
          </p:cNvPr>
          <p:cNvSpPr>
            <a:spLocks noGrp="1"/>
          </p:cNvSpPr>
          <p:nvPr>
            <p:ph type="title"/>
          </p:nvPr>
        </p:nvSpPr>
        <p:spPr/>
        <p:txBody>
          <a:bodyPr>
            <a:noAutofit/>
          </a:bodyPr>
          <a:lstStyle/>
          <a:p>
            <a:br>
              <a:rPr lang="en-US" sz="5400" b="1" dirty="0"/>
            </a:br>
            <a:r>
              <a:rPr lang="en-US" sz="5400" b="1" dirty="0"/>
              <a:t>Gender-Related Diagnostic Issues</a:t>
            </a:r>
            <a:br>
              <a:rPr lang="en-US" sz="5400" b="1" dirty="0"/>
            </a:br>
            <a:endParaRPr lang="en-US" sz="5400" b="1" dirty="0"/>
          </a:p>
        </p:txBody>
      </p:sp>
      <p:sp>
        <p:nvSpPr>
          <p:cNvPr id="3" name="Content Placeholder 2">
            <a:extLst>
              <a:ext uri="{FF2B5EF4-FFF2-40B4-BE49-F238E27FC236}">
                <a16:creationId xmlns:a16="http://schemas.microsoft.com/office/drawing/2014/main" id="{3F3365B5-1243-21E7-047E-C2B5945717C0}"/>
              </a:ext>
            </a:extLst>
          </p:cNvPr>
          <p:cNvSpPr>
            <a:spLocks noGrp="1"/>
          </p:cNvSpPr>
          <p:nvPr>
            <p:ph idx="1"/>
          </p:nvPr>
        </p:nvSpPr>
        <p:spPr/>
        <p:txBody>
          <a:bodyPr>
            <a:normAutofit/>
          </a:bodyPr>
          <a:lstStyle/>
          <a:p>
            <a:pPr marL="0" indent="0">
              <a:buNone/>
            </a:pPr>
            <a:r>
              <a:rPr lang="en-US" sz="3600" b="1" dirty="0"/>
              <a:t>In clinical settings, generalized anxiety disorder is diagnosed somewhat more frequently</a:t>
            </a:r>
          </a:p>
          <a:p>
            <a:pPr marL="0" indent="0">
              <a:buNone/>
            </a:pPr>
            <a:r>
              <a:rPr lang="en-US" sz="3600" b="1" dirty="0"/>
              <a:t>in females than in males.</a:t>
            </a:r>
          </a:p>
        </p:txBody>
      </p:sp>
      <p:sp>
        <p:nvSpPr>
          <p:cNvPr id="4" name="Date Placeholder 3">
            <a:extLst>
              <a:ext uri="{FF2B5EF4-FFF2-40B4-BE49-F238E27FC236}">
                <a16:creationId xmlns:a16="http://schemas.microsoft.com/office/drawing/2014/main" id="{EA3FAEC9-60EA-49FB-54DF-AD498DDB52D7}"/>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96CC3810-A826-AC6F-A19D-D94082B2AA64}"/>
              </a:ext>
            </a:extLst>
          </p:cNvPr>
          <p:cNvSpPr>
            <a:spLocks noGrp="1"/>
          </p:cNvSpPr>
          <p:nvPr>
            <p:ph type="sldNum" sz="quarter" idx="12"/>
          </p:nvPr>
        </p:nvSpPr>
        <p:spPr/>
        <p:txBody>
          <a:bodyPr/>
          <a:lstStyle/>
          <a:p>
            <a:fld id="{161A10A4-CE00-46DB-9F05-31F71B82461E}" type="slidenum">
              <a:rPr lang="en-US" smtClean="0"/>
              <a:t>39</a:t>
            </a:fld>
            <a:endParaRPr lang="en-US"/>
          </a:p>
        </p:txBody>
      </p:sp>
    </p:spTree>
    <p:extLst>
      <p:ext uri="{BB962C8B-B14F-4D97-AF65-F5344CB8AC3E}">
        <p14:creationId xmlns:p14="http://schemas.microsoft.com/office/powerpoint/2010/main" val="257516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B361-F4EF-259A-70D9-D258393D0E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E5C8D0-498A-1EF4-E8D5-91A49E5C4F37}"/>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A66DD174-92D7-7495-BDE0-AB6ACD181091}"/>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24768D7D-8F99-5A58-3FFE-D64EDD411013}"/>
              </a:ext>
            </a:extLst>
          </p:cNvPr>
          <p:cNvSpPr>
            <a:spLocks noGrp="1"/>
          </p:cNvSpPr>
          <p:nvPr>
            <p:ph type="sldNum" sz="quarter" idx="12"/>
          </p:nvPr>
        </p:nvSpPr>
        <p:spPr/>
        <p:txBody>
          <a:bodyPr/>
          <a:lstStyle/>
          <a:p>
            <a:fld id="{161A10A4-CE00-46DB-9F05-31F71B82461E}" type="slidenum">
              <a:rPr lang="en-US" smtClean="0"/>
              <a:t>4</a:t>
            </a:fld>
            <a:endParaRPr lang="en-US"/>
          </a:p>
        </p:txBody>
      </p:sp>
      <p:pic>
        <p:nvPicPr>
          <p:cNvPr id="7" name="Picture 6">
            <a:extLst>
              <a:ext uri="{FF2B5EF4-FFF2-40B4-BE49-F238E27FC236}">
                <a16:creationId xmlns:a16="http://schemas.microsoft.com/office/drawing/2014/main" id="{BD351268-8211-5318-78FE-C9D82849A65C}"/>
              </a:ext>
            </a:extLst>
          </p:cNvPr>
          <p:cNvPicPr>
            <a:picLocks noChangeAspect="1"/>
          </p:cNvPicPr>
          <p:nvPr/>
        </p:nvPicPr>
        <p:blipFill>
          <a:blip r:embed="rId2"/>
          <a:stretch>
            <a:fillRect/>
          </a:stretch>
        </p:blipFill>
        <p:spPr>
          <a:xfrm>
            <a:off x="1232452" y="681037"/>
            <a:ext cx="9849678" cy="5371893"/>
          </a:xfrm>
          <a:prstGeom prst="rect">
            <a:avLst/>
          </a:prstGeom>
        </p:spPr>
      </p:pic>
    </p:spTree>
    <p:extLst>
      <p:ext uri="{BB962C8B-B14F-4D97-AF65-F5344CB8AC3E}">
        <p14:creationId xmlns:p14="http://schemas.microsoft.com/office/powerpoint/2010/main" val="104954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FA6D-91EB-CDA2-6C02-800CBC33C47B}"/>
              </a:ext>
            </a:extLst>
          </p:cNvPr>
          <p:cNvSpPr>
            <a:spLocks noGrp="1"/>
          </p:cNvSpPr>
          <p:nvPr>
            <p:ph type="title"/>
          </p:nvPr>
        </p:nvSpPr>
        <p:spPr/>
        <p:txBody>
          <a:bodyPr>
            <a:normAutofit/>
          </a:bodyPr>
          <a:lstStyle/>
          <a:p>
            <a:r>
              <a:rPr lang="en-US" sz="6600" b="1" dirty="0"/>
              <a:t>Causes of Anxiety disorders </a:t>
            </a:r>
          </a:p>
        </p:txBody>
      </p:sp>
      <p:sp>
        <p:nvSpPr>
          <p:cNvPr id="3" name="Content Placeholder 2">
            <a:extLst>
              <a:ext uri="{FF2B5EF4-FFF2-40B4-BE49-F238E27FC236}">
                <a16:creationId xmlns:a16="http://schemas.microsoft.com/office/drawing/2014/main" id="{BE4C60C0-DDD6-FDA2-A1B8-0578F283B476}"/>
              </a:ext>
            </a:extLst>
          </p:cNvPr>
          <p:cNvSpPr>
            <a:spLocks noGrp="1"/>
          </p:cNvSpPr>
          <p:nvPr>
            <p:ph idx="1"/>
          </p:nvPr>
        </p:nvSpPr>
        <p:spPr/>
        <p:txBody>
          <a:bodyPr>
            <a:normAutofit/>
          </a:bodyPr>
          <a:lstStyle/>
          <a:p>
            <a:pPr marL="0" indent="0">
              <a:buNone/>
            </a:pPr>
            <a:endParaRPr lang="en-US" sz="4400" dirty="0"/>
          </a:p>
          <a:p>
            <a:pPr marL="0" indent="0">
              <a:buNone/>
            </a:pPr>
            <a:r>
              <a:rPr lang="en-US" sz="4400" dirty="0"/>
              <a:t>Biopsychosocial factors </a:t>
            </a:r>
          </a:p>
        </p:txBody>
      </p:sp>
      <p:sp>
        <p:nvSpPr>
          <p:cNvPr id="4" name="Date Placeholder 3">
            <a:extLst>
              <a:ext uri="{FF2B5EF4-FFF2-40B4-BE49-F238E27FC236}">
                <a16:creationId xmlns:a16="http://schemas.microsoft.com/office/drawing/2014/main" id="{73FC752B-6EA5-8584-07D0-78F783CC2D74}"/>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64762960-39C3-B7B6-CFCF-66A04DD4EA7C}"/>
              </a:ext>
            </a:extLst>
          </p:cNvPr>
          <p:cNvSpPr>
            <a:spLocks noGrp="1"/>
          </p:cNvSpPr>
          <p:nvPr>
            <p:ph type="sldNum" sz="quarter" idx="12"/>
          </p:nvPr>
        </p:nvSpPr>
        <p:spPr/>
        <p:txBody>
          <a:bodyPr/>
          <a:lstStyle/>
          <a:p>
            <a:fld id="{161A10A4-CE00-46DB-9F05-31F71B82461E}" type="slidenum">
              <a:rPr lang="en-US" smtClean="0"/>
              <a:t>40</a:t>
            </a:fld>
            <a:endParaRPr lang="en-US"/>
          </a:p>
        </p:txBody>
      </p:sp>
    </p:spTree>
    <p:extLst>
      <p:ext uri="{BB962C8B-B14F-4D97-AF65-F5344CB8AC3E}">
        <p14:creationId xmlns:p14="http://schemas.microsoft.com/office/powerpoint/2010/main" val="1555986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82D4-961D-91B1-5497-AE2E2FB7F133}"/>
              </a:ext>
            </a:extLst>
          </p:cNvPr>
          <p:cNvSpPr>
            <a:spLocks noGrp="1"/>
          </p:cNvSpPr>
          <p:nvPr>
            <p:ph type="title"/>
          </p:nvPr>
        </p:nvSpPr>
        <p:spPr/>
        <p:txBody>
          <a:bodyPr>
            <a:normAutofit/>
          </a:bodyPr>
          <a:lstStyle/>
          <a:p>
            <a:r>
              <a:rPr lang="en-US" sz="5400" b="1" dirty="0"/>
              <a:t>Treatment of Anxiety Disorders </a:t>
            </a:r>
          </a:p>
        </p:txBody>
      </p:sp>
      <p:sp>
        <p:nvSpPr>
          <p:cNvPr id="3" name="Content Placeholder 2">
            <a:extLst>
              <a:ext uri="{FF2B5EF4-FFF2-40B4-BE49-F238E27FC236}">
                <a16:creationId xmlns:a16="http://schemas.microsoft.com/office/drawing/2014/main" id="{F7F1FE45-84A3-53B8-95A7-64514B40CA87}"/>
              </a:ext>
            </a:extLst>
          </p:cNvPr>
          <p:cNvSpPr>
            <a:spLocks noGrp="1"/>
          </p:cNvSpPr>
          <p:nvPr>
            <p:ph idx="1"/>
          </p:nvPr>
        </p:nvSpPr>
        <p:spPr/>
        <p:txBody>
          <a:bodyPr>
            <a:normAutofit/>
          </a:bodyPr>
          <a:lstStyle/>
          <a:p>
            <a:pPr marL="514350" indent="-514350">
              <a:buAutoNum type="arabicPeriod"/>
            </a:pPr>
            <a:r>
              <a:rPr lang="en-US" sz="4800" dirty="0"/>
              <a:t>Psychotropic medications </a:t>
            </a:r>
          </a:p>
          <a:p>
            <a:pPr marL="514350" indent="-514350">
              <a:buAutoNum type="arabicPeriod"/>
            </a:pPr>
            <a:r>
              <a:rPr lang="en-US" sz="4800" dirty="0"/>
              <a:t>Psychotherapy </a:t>
            </a:r>
          </a:p>
        </p:txBody>
      </p:sp>
      <p:sp>
        <p:nvSpPr>
          <p:cNvPr id="4" name="Date Placeholder 3">
            <a:extLst>
              <a:ext uri="{FF2B5EF4-FFF2-40B4-BE49-F238E27FC236}">
                <a16:creationId xmlns:a16="http://schemas.microsoft.com/office/drawing/2014/main" id="{9C66BCE3-92E6-0B9F-190C-EB90815EF5FC}"/>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8883ABD9-4F35-0E5D-D868-EDB5031E1722}"/>
              </a:ext>
            </a:extLst>
          </p:cNvPr>
          <p:cNvSpPr>
            <a:spLocks noGrp="1"/>
          </p:cNvSpPr>
          <p:nvPr>
            <p:ph type="sldNum" sz="quarter" idx="12"/>
          </p:nvPr>
        </p:nvSpPr>
        <p:spPr/>
        <p:txBody>
          <a:bodyPr/>
          <a:lstStyle/>
          <a:p>
            <a:fld id="{161A10A4-CE00-46DB-9F05-31F71B82461E}" type="slidenum">
              <a:rPr lang="en-US" smtClean="0"/>
              <a:t>41</a:t>
            </a:fld>
            <a:endParaRPr lang="en-US"/>
          </a:p>
        </p:txBody>
      </p:sp>
    </p:spTree>
    <p:extLst>
      <p:ext uri="{BB962C8B-B14F-4D97-AF65-F5344CB8AC3E}">
        <p14:creationId xmlns:p14="http://schemas.microsoft.com/office/powerpoint/2010/main" val="3483508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7998-0622-8C6D-8FD3-A4B344D27578}"/>
              </a:ext>
            </a:extLst>
          </p:cNvPr>
          <p:cNvSpPr>
            <a:spLocks noGrp="1"/>
          </p:cNvSpPr>
          <p:nvPr>
            <p:ph type="title"/>
          </p:nvPr>
        </p:nvSpPr>
        <p:spPr>
          <a:xfrm>
            <a:off x="437322" y="365125"/>
            <a:ext cx="10916478" cy="1325563"/>
          </a:xfrm>
        </p:spPr>
        <p:txBody>
          <a:bodyPr>
            <a:normAutofit/>
          </a:bodyPr>
          <a:lstStyle/>
          <a:p>
            <a:r>
              <a:rPr lang="en-US" sz="4800" b="1" dirty="0"/>
              <a:t>Nursing Interventions for Anxiety Disorders </a:t>
            </a:r>
          </a:p>
        </p:txBody>
      </p:sp>
      <p:sp>
        <p:nvSpPr>
          <p:cNvPr id="3" name="Content Placeholder 2">
            <a:extLst>
              <a:ext uri="{FF2B5EF4-FFF2-40B4-BE49-F238E27FC236}">
                <a16:creationId xmlns:a16="http://schemas.microsoft.com/office/drawing/2014/main" id="{C634B6F2-7141-60D7-E4B6-66C15A50FBA6}"/>
              </a:ext>
            </a:extLst>
          </p:cNvPr>
          <p:cNvSpPr>
            <a:spLocks noGrp="1"/>
          </p:cNvSpPr>
          <p:nvPr>
            <p:ph idx="1"/>
          </p:nvPr>
        </p:nvSpPr>
        <p:spPr>
          <a:xfrm>
            <a:off x="838200" y="1520687"/>
            <a:ext cx="10515600" cy="4656276"/>
          </a:xfrm>
        </p:spPr>
        <p:txBody>
          <a:bodyPr/>
          <a:lstStyle/>
          <a:p>
            <a:pPr marL="514350" indent="-514350">
              <a:buAutoNum type="arabicPeriod"/>
            </a:pPr>
            <a:r>
              <a:rPr lang="en-US" dirty="0"/>
              <a:t>Psychoeducation for anxiety disorders. </a:t>
            </a:r>
          </a:p>
          <a:p>
            <a:pPr marL="514350" indent="-514350">
              <a:buAutoNum type="arabicPeriod"/>
            </a:pPr>
            <a:r>
              <a:rPr lang="en-US" dirty="0"/>
              <a:t>Remain with the client at all times when levels of anxiety are high (severe or panic).</a:t>
            </a:r>
          </a:p>
          <a:p>
            <a:pPr marL="514350" indent="-514350">
              <a:buAutoNum type="arabicPeriod"/>
            </a:pPr>
            <a:r>
              <a:rPr lang="en-US" dirty="0"/>
              <a:t>Move the client to a quiet area with minimal or decreased stimuli such as a small room or seclusion area.</a:t>
            </a:r>
          </a:p>
          <a:p>
            <a:pPr marL="514350" indent="-514350">
              <a:buAutoNum type="arabicPeriod"/>
            </a:pPr>
            <a:r>
              <a:rPr lang="en-US" dirty="0"/>
              <a:t>Use short, simple, and clear statements and low voice.</a:t>
            </a:r>
          </a:p>
          <a:p>
            <a:pPr marL="514350" indent="-514350">
              <a:buAutoNum type="arabicPeriod"/>
            </a:pPr>
            <a:r>
              <a:rPr lang="en-US" dirty="0"/>
              <a:t>Avoid asking or forcing the client to make choices.</a:t>
            </a:r>
          </a:p>
        </p:txBody>
      </p:sp>
      <p:sp>
        <p:nvSpPr>
          <p:cNvPr id="4" name="Date Placeholder 3">
            <a:extLst>
              <a:ext uri="{FF2B5EF4-FFF2-40B4-BE49-F238E27FC236}">
                <a16:creationId xmlns:a16="http://schemas.microsoft.com/office/drawing/2014/main" id="{C7F9DDBD-3ACA-61AD-46C9-13591A1668D8}"/>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D84D067B-4221-369B-67C5-5937D35FC2EA}"/>
              </a:ext>
            </a:extLst>
          </p:cNvPr>
          <p:cNvSpPr>
            <a:spLocks noGrp="1"/>
          </p:cNvSpPr>
          <p:nvPr>
            <p:ph type="sldNum" sz="quarter" idx="12"/>
          </p:nvPr>
        </p:nvSpPr>
        <p:spPr/>
        <p:txBody>
          <a:bodyPr/>
          <a:lstStyle/>
          <a:p>
            <a:fld id="{161A10A4-CE00-46DB-9F05-31F71B82461E}" type="slidenum">
              <a:rPr lang="en-US" smtClean="0"/>
              <a:t>42</a:t>
            </a:fld>
            <a:endParaRPr lang="en-US"/>
          </a:p>
        </p:txBody>
      </p:sp>
    </p:spTree>
    <p:extLst>
      <p:ext uri="{BB962C8B-B14F-4D97-AF65-F5344CB8AC3E}">
        <p14:creationId xmlns:p14="http://schemas.microsoft.com/office/powerpoint/2010/main" val="277048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99CD7-87AC-1E25-4309-87A48BC35E31}"/>
              </a:ext>
            </a:extLst>
          </p:cNvPr>
          <p:cNvSpPr>
            <a:spLocks noGrp="1"/>
          </p:cNvSpPr>
          <p:nvPr>
            <p:ph idx="1"/>
          </p:nvPr>
        </p:nvSpPr>
        <p:spPr>
          <a:xfrm>
            <a:off x="768626" y="334756"/>
            <a:ext cx="10515600" cy="4351338"/>
          </a:xfrm>
        </p:spPr>
        <p:txBody>
          <a:bodyPr>
            <a:normAutofit fontScale="92500" lnSpcReduction="20000"/>
          </a:bodyPr>
          <a:lstStyle/>
          <a:p>
            <a:pPr marL="0" indent="0">
              <a:buNone/>
            </a:pPr>
            <a:r>
              <a:rPr lang="en-US" dirty="0"/>
              <a:t>6. Encourage the client’s participation in relaxation</a:t>
            </a:r>
          </a:p>
          <a:p>
            <a:pPr marL="0" indent="0">
              <a:buNone/>
            </a:pPr>
            <a:r>
              <a:rPr lang="en-US" dirty="0"/>
              <a:t>exercises such as deep breathing, progressive muscle</a:t>
            </a:r>
          </a:p>
          <a:p>
            <a:pPr marL="0" indent="0">
              <a:buNone/>
            </a:pPr>
            <a:r>
              <a:rPr lang="en-US" dirty="0"/>
              <a:t>relaxation, meditation, and imagining being in a</a:t>
            </a:r>
          </a:p>
          <a:p>
            <a:pPr marL="0" indent="0">
              <a:buNone/>
            </a:pPr>
            <a:r>
              <a:rPr lang="en-US" dirty="0"/>
              <a:t>quiet, peaceful place.</a:t>
            </a:r>
          </a:p>
          <a:p>
            <a:pPr marL="0" indent="0">
              <a:buNone/>
            </a:pPr>
            <a:r>
              <a:rPr lang="en-US" dirty="0"/>
              <a:t>7. Help the client see that mild anxiety can be a</a:t>
            </a:r>
          </a:p>
          <a:p>
            <a:pPr marL="0" indent="0">
              <a:buNone/>
            </a:pPr>
            <a:r>
              <a:rPr lang="en-US" dirty="0"/>
              <a:t>positive catalyst for change and does not need to be</a:t>
            </a:r>
          </a:p>
          <a:p>
            <a:pPr marL="0" indent="0">
              <a:buNone/>
            </a:pPr>
            <a:r>
              <a:rPr lang="en-US" dirty="0"/>
              <a:t>avoided.</a:t>
            </a:r>
          </a:p>
          <a:p>
            <a:pPr marL="0" indent="0">
              <a:buNone/>
            </a:pPr>
            <a:r>
              <a:rPr lang="en-US" dirty="0"/>
              <a:t>8. Encourage the client to identify and pursue</a:t>
            </a:r>
          </a:p>
          <a:p>
            <a:pPr marL="0" indent="0">
              <a:buNone/>
            </a:pPr>
            <a:r>
              <a:rPr lang="en-US" dirty="0"/>
              <a:t>relationships, personal interests, hobbies, or</a:t>
            </a:r>
          </a:p>
          <a:p>
            <a:pPr marL="0" indent="0">
              <a:buNone/>
            </a:pPr>
            <a:r>
              <a:rPr lang="en-US" dirty="0"/>
              <a:t>recreational activities that may appeal to the client.</a:t>
            </a:r>
          </a:p>
        </p:txBody>
      </p:sp>
      <p:sp>
        <p:nvSpPr>
          <p:cNvPr id="4" name="Date Placeholder 3">
            <a:extLst>
              <a:ext uri="{FF2B5EF4-FFF2-40B4-BE49-F238E27FC236}">
                <a16:creationId xmlns:a16="http://schemas.microsoft.com/office/drawing/2014/main" id="{D393BE64-9CF9-60EC-919D-2BE2A94BD777}"/>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C15DEF57-DFF5-B248-FFC7-6CB593FC74AB}"/>
              </a:ext>
            </a:extLst>
          </p:cNvPr>
          <p:cNvSpPr>
            <a:spLocks noGrp="1"/>
          </p:cNvSpPr>
          <p:nvPr>
            <p:ph type="sldNum" sz="quarter" idx="12"/>
          </p:nvPr>
        </p:nvSpPr>
        <p:spPr/>
        <p:txBody>
          <a:bodyPr/>
          <a:lstStyle/>
          <a:p>
            <a:fld id="{161A10A4-CE00-46DB-9F05-31F71B82461E}" type="slidenum">
              <a:rPr lang="en-US" smtClean="0"/>
              <a:t>43</a:t>
            </a:fld>
            <a:endParaRPr lang="en-US"/>
          </a:p>
        </p:txBody>
      </p:sp>
    </p:spTree>
    <p:extLst>
      <p:ext uri="{BB962C8B-B14F-4D97-AF65-F5344CB8AC3E}">
        <p14:creationId xmlns:p14="http://schemas.microsoft.com/office/powerpoint/2010/main" val="372461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79498-F19D-4D58-5D53-BA350DD78644}"/>
              </a:ext>
            </a:extLst>
          </p:cNvPr>
          <p:cNvSpPr>
            <a:spLocks noGrp="1"/>
          </p:cNvSpPr>
          <p:nvPr>
            <p:ph idx="1"/>
          </p:nvPr>
        </p:nvSpPr>
        <p:spPr>
          <a:xfrm>
            <a:off x="838200" y="294999"/>
            <a:ext cx="10515600" cy="4351338"/>
          </a:xfrm>
        </p:spPr>
        <p:txBody>
          <a:bodyPr/>
          <a:lstStyle/>
          <a:p>
            <a:pPr marL="0" indent="0">
              <a:buNone/>
            </a:pPr>
            <a:r>
              <a:rPr lang="en-US" dirty="0"/>
              <a:t>9. Emphasize the importance of maintaining prescribed medication regimen and regular follow-up.</a:t>
            </a:r>
          </a:p>
          <a:p>
            <a:pPr marL="0" indent="0">
              <a:buNone/>
            </a:pPr>
            <a:r>
              <a:rPr lang="en-US" dirty="0"/>
              <a:t>10. Refer </a:t>
            </a:r>
            <a:r>
              <a:rPr lang="en-US"/>
              <a:t>to psychotherapist </a:t>
            </a:r>
          </a:p>
          <a:p>
            <a:pPr marL="0" indent="0">
              <a:buNone/>
            </a:pPr>
            <a:endParaRPr lang="en-US" dirty="0"/>
          </a:p>
        </p:txBody>
      </p:sp>
      <p:sp>
        <p:nvSpPr>
          <p:cNvPr id="4" name="Date Placeholder 3">
            <a:extLst>
              <a:ext uri="{FF2B5EF4-FFF2-40B4-BE49-F238E27FC236}">
                <a16:creationId xmlns:a16="http://schemas.microsoft.com/office/drawing/2014/main" id="{3967803B-B853-5BDE-D063-43757C0D5D84}"/>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D3C79207-1186-13D3-C611-74A7C5DE4D95}"/>
              </a:ext>
            </a:extLst>
          </p:cNvPr>
          <p:cNvSpPr>
            <a:spLocks noGrp="1"/>
          </p:cNvSpPr>
          <p:nvPr>
            <p:ph type="sldNum" sz="quarter" idx="12"/>
          </p:nvPr>
        </p:nvSpPr>
        <p:spPr/>
        <p:txBody>
          <a:bodyPr/>
          <a:lstStyle/>
          <a:p>
            <a:fld id="{161A10A4-CE00-46DB-9F05-31F71B82461E}" type="slidenum">
              <a:rPr lang="en-US" smtClean="0"/>
              <a:t>44</a:t>
            </a:fld>
            <a:endParaRPr lang="en-US"/>
          </a:p>
        </p:txBody>
      </p:sp>
    </p:spTree>
    <p:extLst>
      <p:ext uri="{BB962C8B-B14F-4D97-AF65-F5344CB8AC3E}">
        <p14:creationId xmlns:p14="http://schemas.microsoft.com/office/powerpoint/2010/main" val="2892791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B540-29D3-5949-5B0D-A0FC2F788F01}"/>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4CF8BAF4-DE6C-E6B0-19B9-B582E8318EFF}"/>
              </a:ext>
            </a:extLst>
          </p:cNvPr>
          <p:cNvSpPr>
            <a:spLocks noGrp="1"/>
          </p:cNvSpPr>
          <p:nvPr>
            <p:ph idx="1"/>
          </p:nvPr>
        </p:nvSpPr>
        <p:spPr>
          <a:xfrm>
            <a:off x="377687" y="1825625"/>
            <a:ext cx="11390243" cy="4351338"/>
          </a:xfrm>
        </p:spPr>
        <p:txBody>
          <a:bodyPr>
            <a:normAutofit/>
          </a:bodyPr>
          <a:lstStyle/>
          <a:p>
            <a:r>
              <a:rPr lang="en-US" sz="3200" b="1" i="0" u="none" strike="noStrike" baseline="0" dirty="0">
                <a:latin typeface="ACaslonPro-Regular"/>
              </a:rPr>
              <a:t>Which of the following would be the best intervention for a client having a panic attack?</a:t>
            </a:r>
          </a:p>
          <a:p>
            <a:pPr marL="0" indent="0" algn="l">
              <a:buNone/>
            </a:pPr>
            <a:r>
              <a:rPr lang="en-US" sz="3200" b="1" i="0" u="none" strike="noStrike" baseline="0" dirty="0">
                <a:latin typeface="ACaslonPro-Regular"/>
              </a:rPr>
              <a:t>A. Involve the client in a physical activity.</a:t>
            </a:r>
          </a:p>
          <a:p>
            <a:pPr marL="0" indent="0" algn="l">
              <a:buNone/>
            </a:pPr>
            <a:r>
              <a:rPr lang="en-US" sz="3200" b="1" i="0" u="none" strike="noStrike" baseline="0" dirty="0">
                <a:latin typeface="ACaslonPro-Regular"/>
              </a:rPr>
              <a:t>B. Offer a distraction such as music.</a:t>
            </a:r>
          </a:p>
          <a:p>
            <a:pPr marL="0" indent="0" algn="l">
              <a:buNone/>
            </a:pPr>
            <a:r>
              <a:rPr lang="en-US" sz="3200" b="1" i="0" u="none" strike="noStrike" baseline="0" dirty="0">
                <a:latin typeface="ACaslonPro-Regular"/>
              </a:rPr>
              <a:t>C. Remain with the client.</a:t>
            </a:r>
          </a:p>
          <a:p>
            <a:pPr marL="0" indent="0" algn="l">
              <a:buNone/>
            </a:pPr>
            <a:r>
              <a:rPr lang="en-US" sz="3200" b="1" i="0" u="none" strike="noStrike" baseline="0" dirty="0">
                <a:latin typeface="ACaslonPro-Regular"/>
              </a:rPr>
              <a:t>D. Teach the client a relaxation technique.</a:t>
            </a:r>
            <a:endParaRPr lang="en-US" sz="4400" b="1" dirty="0"/>
          </a:p>
        </p:txBody>
      </p:sp>
      <p:sp>
        <p:nvSpPr>
          <p:cNvPr id="4" name="Date Placeholder 3">
            <a:extLst>
              <a:ext uri="{FF2B5EF4-FFF2-40B4-BE49-F238E27FC236}">
                <a16:creationId xmlns:a16="http://schemas.microsoft.com/office/drawing/2014/main" id="{42CD9761-3E5D-5D38-AD0E-B3F932BBB920}"/>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9815A784-FB46-F3DA-B597-322A88645C40}"/>
              </a:ext>
            </a:extLst>
          </p:cNvPr>
          <p:cNvSpPr>
            <a:spLocks noGrp="1"/>
          </p:cNvSpPr>
          <p:nvPr>
            <p:ph type="sldNum" sz="quarter" idx="12"/>
          </p:nvPr>
        </p:nvSpPr>
        <p:spPr/>
        <p:txBody>
          <a:bodyPr/>
          <a:lstStyle/>
          <a:p>
            <a:fld id="{161A10A4-CE00-46DB-9F05-31F71B82461E}" type="slidenum">
              <a:rPr lang="en-US" smtClean="0"/>
              <a:t>45</a:t>
            </a:fld>
            <a:endParaRPr lang="en-US"/>
          </a:p>
        </p:txBody>
      </p:sp>
    </p:spTree>
    <p:extLst>
      <p:ext uri="{BB962C8B-B14F-4D97-AF65-F5344CB8AC3E}">
        <p14:creationId xmlns:p14="http://schemas.microsoft.com/office/powerpoint/2010/main" val="665944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E58A-D16C-043F-2C9A-53F09E175A84}"/>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8A8ADF9F-D82A-8D60-D1EA-A9A9E1E65E42}"/>
              </a:ext>
            </a:extLst>
          </p:cNvPr>
          <p:cNvSpPr>
            <a:spLocks noGrp="1"/>
          </p:cNvSpPr>
          <p:nvPr>
            <p:ph idx="1"/>
          </p:nvPr>
        </p:nvSpPr>
        <p:spPr>
          <a:xfrm>
            <a:off x="477078" y="1825625"/>
            <a:ext cx="11201400" cy="4351338"/>
          </a:xfrm>
        </p:spPr>
        <p:txBody>
          <a:bodyPr>
            <a:normAutofit/>
          </a:bodyPr>
          <a:lstStyle/>
          <a:p>
            <a:pPr marL="0" indent="0">
              <a:buNone/>
            </a:pPr>
            <a:r>
              <a:rPr lang="en-US" sz="4400" b="1" dirty="0"/>
              <a:t>2. When assessing a client with anxiety, the nurse’s questions should be?</a:t>
            </a:r>
          </a:p>
          <a:p>
            <a:pPr marL="0" indent="0" algn="l">
              <a:buNone/>
            </a:pPr>
            <a:r>
              <a:rPr lang="en-US" sz="3200" b="1" i="0" u="none" strike="noStrike" baseline="0" dirty="0">
                <a:latin typeface="ACaslonPro-Regular"/>
              </a:rPr>
              <a:t>A. avoided until the anxiety is gone.</a:t>
            </a:r>
          </a:p>
          <a:p>
            <a:pPr marL="0" indent="0" algn="l">
              <a:buNone/>
            </a:pPr>
            <a:r>
              <a:rPr lang="en-US" sz="3200" b="1" i="0" u="none" strike="noStrike" baseline="0" dirty="0">
                <a:latin typeface="ACaslonPro-Regular"/>
              </a:rPr>
              <a:t>B. open ended.</a:t>
            </a:r>
          </a:p>
          <a:p>
            <a:pPr marL="0" indent="0" algn="l">
              <a:buNone/>
            </a:pPr>
            <a:r>
              <a:rPr lang="en-US" sz="3200" b="1" i="0" u="none" strike="noStrike" baseline="0" dirty="0">
                <a:latin typeface="ACaslonPro-Regular"/>
              </a:rPr>
              <a:t>C. postponed until the client volunteers information.</a:t>
            </a:r>
          </a:p>
          <a:p>
            <a:pPr marL="0" indent="0" algn="l">
              <a:buNone/>
            </a:pPr>
            <a:r>
              <a:rPr lang="en-US" sz="3200" b="1" i="0" u="none" strike="noStrike" baseline="0" dirty="0">
                <a:latin typeface="ACaslonPro-Regular"/>
              </a:rPr>
              <a:t>D. specific and direct.</a:t>
            </a:r>
            <a:endParaRPr lang="en-US" sz="4400" b="1" dirty="0"/>
          </a:p>
        </p:txBody>
      </p:sp>
      <p:sp>
        <p:nvSpPr>
          <p:cNvPr id="4" name="Date Placeholder 3">
            <a:extLst>
              <a:ext uri="{FF2B5EF4-FFF2-40B4-BE49-F238E27FC236}">
                <a16:creationId xmlns:a16="http://schemas.microsoft.com/office/drawing/2014/main" id="{79876DC9-5471-47D4-31E5-BC1AF21E1A11}"/>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36F98429-2E79-9257-5F78-B79C81BD2482}"/>
              </a:ext>
            </a:extLst>
          </p:cNvPr>
          <p:cNvSpPr>
            <a:spLocks noGrp="1"/>
          </p:cNvSpPr>
          <p:nvPr>
            <p:ph type="sldNum" sz="quarter" idx="12"/>
          </p:nvPr>
        </p:nvSpPr>
        <p:spPr/>
        <p:txBody>
          <a:bodyPr/>
          <a:lstStyle/>
          <a:p>
            <a:fld id="{161A10A4-CE00-46DB-9F05-31F71B82461E}" type="slidenum">
              <a:rPr lang="en-US" smtClean="0"/>
              <a:t>46</a:t>
            </a:fld>
            <a:endParaRPr lang="en-US"/>
          </a:p>
        </p:txBody>
      </p:sp>
    </p:spTree>
    <p:extLst>
      <p:ext uri="{BB962C8B-B14F-4D97-AF65-F5344CB8AC3E}">
        <p14:creationId xmlns:p14="http://schemas.microsoft.com/office/powerpoint/2010/main" val="3422444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319B6-D5B0-237E-A88C-8D18AC2B196C}"/>
              </a:ext>
            </a:extLst>
          </p:cNvPr>
          <p:cNvSpPr>
            <a:spLocks noGrp="1"/>
          </p:cNvSpPr>
          <p:nvPr>
            <p:ph idx="1"/>
          </p:nvPr>
        </p:nvSpPr>
        <p:spPr/>
        <p:txBody>
          <a:bodyPr>
            <a:normAutofit/>
          </a:bodyPr>
          <a:lstStyle/>
          <a:p>
            <a:pPr marL="0" indent="0">
              <a:buNone/>
            </a:pPr>
            <a:r>
              <a:rPr lang="en-US" sz="11500" dirty="0">
                <a:solidFill>
                  <a:srgbClr val="00B050"/>
                </a:solidFill>
              </a:rPr>
              <a:t> Did you get it  </a:t>
            </a:r>
          </a:p>
        </p:txBody>
      </p:sp>
      <p:sp>
        <p:nvSpPr>
          <p:cNvPr id="4" name="Date Placeholder 3">
            <a:extLst>
              <a:ext uri="{FF2B5EF4-FFF2-40B4-BE49-F238E27FC236}">
                <a16:creationId xmlns:a16="http://schemas.microsoft.com/office/drawing/2014/main" id="{02752158-A62A-EC12-CF5E-675B87F7798A}"/>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DA565E3F-F3F0-8E0C-4276-2DB5F853D176}"/>
              </a:ext>
            </a:extLst>
          </p:cNvPr>
          <p:cNvSpPr>
            <a:spLocks noGrp="1"/>
          </p:cNvSpPr>
          <p:nvPr>
            <p:ph type="sldNum" sz="quarter" idx="12"/>
          </p:nvPr>
        </p:nvSpPr>
        <p:spPr/>
        <p:txBody>
          <a:bodyPr/>
          <a:lstStyle/>
          <a:p>
            <a:fld id="{161A10A4-CE00-46DB-9F05-31F71B82461E}" type="slidenum">
              <a:rPr lang="en-US" smtClean="0"/>
              <a:t>47</a:t>
            </a:fld>
            <a:endParaRPr lang="en-US"/>
          </a:p>
        </p:txBody>
      </p:sp>
    </p:spTree>
    <p:extLst>
      <p:ext uri="{BB962C8B-B14F-4D97-AF65-F5344CB8AC3E}">
        <p14:creationId xmlns:p14="http://schemas.microsoft.com/office/powerpoint/2010/main" val="4128260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7E9CC-77DA-EBDA-8EDC-DCB4890620E1}"/>
              </a:ext>
            </a:extLst>
          </p:cNvPr>
          <p:cNvSpPr>
            <a:spLocks noGrp="1"/>
          </p:cNvSpPr>
          <p:nvPr>
            <p:ph idx="1"/>
          </p:nvPr>
        </p:nvSpPr>
        <p:spPr/>
        <p:txBody>
          <a:bodyPr>
            <a:normAutofit/>
          </a:bodyPr>
          <a:lstStyle/>
          <a:p>
            <a:pPr marL="0" indent="0">
              <a:buNone/>
            </a:pPr>
            <a:r>
              <a:rPr lang="en-US" sz="23900" dirty="0">
                <a:solidFill>
                  <a:srgbClr val="FF0000"/>
                </a:solidFill>
              </a:rPr>
              <a:t> Thanks </a:t>
            </a:r>
          </a:p>
        </p:txBody>
      </p:sp>
      <p:sp>
        <p:nvSpPr>
          <p:cNvPr id="4" name="Date Placeholder 3">
            <a:extLst>
              <a:ext uri="{FF2B5EF4-FFF2-40B4-BE49-F238E27FC236}">
                <a16:creationId xmlns:a16="http://schemas.microsoft.com/office/drawing/2014/main" id="{EA191EC2-EAFC-69B3-029C-2400914B8EB2}"/>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C64D42B2-7D4C-2E5C-E8DB-8A1A727B58C2}"/>
              </a:ext>
            </a:extLst>
          </p:cNvPr>
          <p:cNvSpPr>
            <a:spLocks noGrp="1"/>
          </p:cNvSpPr>
          <p:nvPr>
            <p:ph type="sldNum" sz="quarter" idx="12"/>
          </p:nvPr>
        </p:nvSpPr>
        <p:spPr/>
        <p:txBody>
          <a:bodyPr/>
          <a:lstStyle/>
          <a:p>
            <a:fld id="{161A10A4-CE00-46DB-9F05-31F71B82461E}" type="slidenum">
              <a:rPr lang="en-US" smtClean="0"/>
              <a:t>48</a:t>
            </a:fld>
            <a:endParaRPr lang="en-US"/>
          </a:p>
        </p:txBody>
      </p:sp>
    </p:spTree>
    <p:extLst>
      <p:ext uri="{BB962C8B-B14F-4D97-AF65-F5344CB8AC3E}">
        <p14:creationId xmlns:p14="http://schemas.microsoft.com/office/powerpoint/2010/main" val="334500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4A67-CD26-72CB-0727-5B9760397BBA}"/>
              </a:ext>
            </a:extLst>
          </p:cNvPr>
          <p:cNvSpPr>
            <a:spLocks noGrp="1"/>
          </p:cNvSpPr>
          <p:nvPr>
            <p:ph type="title"/>
          </p:nvPr>
        </p:nvSpPr>
        <p:spPr>
          <a:xfrm>
            <a:off x="488272" y="365126"/>
            <a:ext cx="10865528" cy="780094"/>
          </a:xfrm>
        </p:spPr>
        <p:txBody>
          <a:bodyPr>
            <a:normAutofit fontScale="90000"/>
          </a:bodyPr>
          <a:lstStyle/>
          <a:p>
            <a:br>
              <a:rPr lang="en-US" sz="3200" b="1" i="0" u="none" strike="noStrike" baseline="0" dirty="0">
                <a:latin typeface="HelveticaNeueLTStd-Md"/>
              </a:rPr>
            </a:br>
            <a:br>
              <a:rPr lang="en-US" sz="3200" b="1" i="0" u="none" strike="noStrike" baseline="0" dirty="0">
                <a:latin typeface="HelveticaNeueLTStd-Md"/>
              </a:rPr>
            </a:br>
            <a:r>
              <a:rPr lang="en-US" sz="3200" b="1" i="0" u="none" strike="noStrike" baseline="0" dirty="0">
                <a:latin typeface="HelveticaNeueLTStd-Md"/>
              </a:rPr>
              <a:t>     Separation Anxiety Disorder and Diagnostic Criteria</a:t>
            </a:r>
            <a:br>
              <a:rPr lang="en-US" sz="3200" b="1" i="0" u="none" strike="noStrike" baseline="0" dirty="0">
                <a:latin typeface="HelveticaNeueLTStd-Md"/>
              </a:rPr>
            </a:br>
            <a:endParaRPr lang="en-US" sz="6600" b="1" dirty="0"/>
          </a:p>
        </p:txBody>
      </p:sp>
      <p:sp>
        <p:nvSpPr>
          <p:cNvPr id="3" name="Content Placeholder 2">
            <a:extLst>
              <a:ext uri="{FF2B5EF4-FFF2-40B4-BE49-F238E27FC236}">
                <a16:creationId xmlns:a16="http://schemas.microsoft.com/office/drawing/2014/main" id="{396425E3-F1C0-5A80-A876-54CB6D0E5E55}"/>
              </a:ext>
            </a:extLst>
          </p:cNvPr>
          <p:cNvSpPr>
            <a:spLocks noGrp="1"/>
          </p:cNvSpPr>
          <p:nvPr>
            <p:ph idx="1"/>
          </p:nvPr>
        </p:nvSpPr>
        <p:spPr>
          <a:xfrm>
            <a:off x="355107" y="1145220"/>
            <a:ext cx="11496582" cy="5211130"/>
          </a:xfrm>
        </p:spPr>
        <p:txBody>
          <a:bodyPr>
            <a:normAutofit/>
          </a:bodyPr>
          <a:lstStyle/>
          <a:p>
            <a:pPr marL="0" indent="0" algn="l">
              <a:buNone/>
            </a:pPr>
            <a:r>
              <a:rPr lang="en-US" sz="2000" b="1" i="0" u="none" strike="noStrike" baseline="0" dirty="0">
                <a:latin typeface="HelveticaLTStd-Roman"/>
              </a:rPr>
              <a:t>A. </a:t>
            </a:r>
            <a:r>
              <a:rPr lang="en-US" sz="2000" b="1" dirty="0">
                <a:latin typeface="HelveticaLTStd-Roman"/>
              </a:rPr>
              <a:t>E</a:t>
            </a:r>
            <a:r>
              <a:rPr lang="en-US" sz="2000" b="1" i="0" u="none" strike="noStrike" baseline="0" dirty="0">
                <a:latin typeface="HelveticaLTStd-Roman"/>
              </a:rPr>
              <a:t>xcessive fear or anxiety concerning separation from</a:t>
            </a:r>
          </a:p>
          <a:p>
            <a:pPr marL="0" indent="0" algn="l">
              <a:buNone/>
            </a:pPr>
            <a:r>
              <a:rPr lang="en-US" sz="2000" b="1" i="0" u="none" strike="noStrike" baseline="0" dirty="0">
                <a:latin typeface="HelveticaLTStd-Roman"/>
              </a:rPr>
              <a:t>those to whom the individual is attached, as evidenced by at least 3 of the following:</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Roman"/>
              </a:rPr>
              <a:t>1. Recurrent excessive distress when anticipating or experiencing separation from</a:t>
            </a:r>
          </a:p>
          <a:p>
            <a:pPr marL="0" indent="0" algn="l">
              <a:buNone/>
            </a:pPr>
            <a:r>
              <a:rPr lang="en-US" sz="2000" b="1" i="0" u="none" strike="noStrike" baseline="0" dirty="0">
                <a:latin typeface="HelveticaLTStd-Roman"/>
              </a:rPr>
              <a:t>home or from major attachment figures.</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Roman"/>
              </a:rPr>
              <a:t>2. Persistent and excessive worry about losing major attachment figures or about possible</a:t>
            </a:r>
          </a:p>
          <a:p>
            <a:pPr marL="0" indent="0" algn="l">
              <a:buNone/>
            </a:pPr>
            <a:r>
              <a:rPr lang="en-US" sz="2000" b="1" i="0" u="none" strike="noStrike" baseline="0" dirty="0">
                <a:latin typeface="HelveticaLTStd-Roman"/>
              </a:rPr>
              <a:t>harm to them, such as illness, injury, disasters, or death.</a:t>
            </a:r>
          </a:p>
          <a:p>
            <a:pPr marL="0" indent="0" algn="l">
              <a:buNone/>
            </a:pPr>
            <a:endParaRPr lang="en-US" sz="2000" b="1" i="0" u="none" strike="noStrike" baseline="0" dirty="0">
              <a:latin typeface="HelveticaLTStd-Roman"/>
            </a:endParaRPr>
          </a:p>
          <a:p>
            <a:pPr marL="0" indent="0" algn="l">
              <a:buNone/>
            </a:pPr>
            <a:r>
              <a:rPr lang="en-US" sz="2000" b="1" i="0" u="none" strike="noStrike" baseline="0" dirty="0">
                <a:latin typeface="HelveticaLTStd-Roman"/>
              </a:rPr>
              <a:t>3. Persistent and excessive worry about experiencing an untoward event (e.g., getting</a:t>
            </a:r>
          </a:p>
          <a:p>
            <a:pPr marL="0" indent="0" algn="l">
              <a:buNone/>
            </a:pPr>
            <a:r>
              <a:rPr lang="en-US" sz="2000" b="1" i="0" u="none" strike="noStrike" baseline="0" dirty="0">
                <a:latin typeface="HelveticaLTStd-Roman"/>
              </a:rPr>
              <a:t>lost, being kidnapped, having an accident, becoming ill) that causes separation from a major attachment figure.</a:t>
            </a:r>
          </a:p>
        </p:txBody>
      </p:sp>
      <p:sp>
        <p:nvSpPr>
          <p:cNvPr id="4" name="Date Placeholder 3">
            <a:extLst>
              <a:ext uri="{FF2B5EF4-FFF2-40B4-BE49-F238E27FC236}">
                <a16:creationId xmlns:a16="http://schemas.microsoft.com/office/drawing/2014/main" id="{A6219746-2759-76F2-5C73-3A4E51737A91}"/>
              </a:ext>
            </a:extLst>
          </p:cNvPr>
          <p:cNvSpPr>
            <a:spLocks noGrp="1"/>
          </p:cNvSpPr>
          <p:nvPr>
            <p:ph type="dt" sz="half" idx="10"/>
          </p:nvPr>
        </p:nvSpPr>
        <p:spPr/>
        <p:txBody>
          <a:bodyPr/>
          <a:lstStyle/>
          <a:p>
            <a:fld id="{B71D9F86-D4F3-4A4C-8996-A91271A5D10A}" type="datetime1">
              <a:rPr lang="en-US" smtClean="0"/>
              <a:t>11/7/2023</a:t>
            </a:fld>
            <a:endParaRPr lang="en-US"/>
          </a:p>
        </p:txBody>
      </p:sp>
      <p:sp>
        <p:nvSpPr>
          <p:cNvPr id="5" name="Slide Number Placeholder 4">
            <a:extLst>
              <a:ext uri="{FF2B5EF4-FFF2-40B4-BE49-F238E27FC236}">
                <a16:creationId xmlns:a16="http://schemas.microsoft.com/office/drawing/2014/main" id="{8C52EF6C-5324-365A-E936-8560549AA7AC}"/>
              </a:ext>
            </a:extLst>
          </p:cNvPr>
          <p:cNvSpPr>
            <a:spLocks noGrp="1"/>
          </p:cNvSpPr>
          <p:nvPr>
            <p:ph type="sldNum" sz="quarter" idx="12"/>
          </p:nvPr>
        </p:nvSpPr>
        <p:spPr/>
        <p:txBody>
          <a:bodyPr/>
          <a:lstStyle/>
          <a:p>
            <a:fld id="{161A10A4-CE00-46DB-9F05-31F71B82461E}" type="slidenum">
              <a:rPr lang="en-US" smtClean="0"/>
              <a:t>5</a:t>
            </a:fld>
            <a:endParaRPr lang="en-US"/>
          </a:p>
        </p:txBody>
      </p:sp>
    </p:spTree>
    <p:extLst>
      <p:ext uri="{BB962C8B-B14F-4D97-AF65-F5344CB8AC3E}">
        <p14:creationId xmlns:p14="http://schemas.microsoft.com/office/powerpoint/2010/main" val="287202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973B7-18AB-7B4F-3AC4-281927C8687F}"/>
              </a:ext>
            </a:extLst>
          </p:cNvPr>
          <p:cNvSpPr>
            <a:spLocks noGrp="1"/>
          </p:cNvSpPr>
          <p:nvPr>
            <p:ph idx="1"/>
          </p:nvPr>
        </p:nvSpPr>
        <p:spPr>
          <a:xfrm>
            <a:off x="749422" y="369686"/>
            <a:ext cx="11137777" cy="5986663"/>
          </a:xfrm>
        </p:spPr>
        <p:txBody>
          <a:bodyPr>
            <a:noAutofit/>
          </a:bodyPr>
          <a:lstStyle/>
          <a:p>
            <a:pPr marL="0" indent="0" algn="l">
              <a:buNone/>
            </a:pPr>
            <a:r>
              <a:rPr lang="en-US" b="1" i="0" u="none" strike="noStrike" baseline="0" dirty="0"/>
              <a:t>4. Persistent refusal to go out, away from home, to school, to work, or elsewhere because of fear of separation.</a:t>
            </a:r>
          </a:p>
          <a:p>
            <a:pPr marL="0" indent="0" algn="l">
              <a:buNone/>
            </a:pPr>
            <a:endParaRPr lang="en-US" b="1" i="0" u="none" strike="noStrike" baseline="0" dirty="0"/>
          </a:p>
          <a:p>
            <a:pPr marL="0" indent="0" algn="l">
              <a:buNone/>
            </a:pPr>
            <a:r>
              <a:rPr lang="en-US" b="1" i="0" u="none" strike="noStrike" baseline="0" dirty="0"/>
              <a:t>5. Persistent and excessive fear of being alone or without major attachment figures at home or in other settings.</a:t>
            </a:r>
          </a:p>
          <a:p>
            <a:pPr marL="0" indent="0" algn="l">
              <a:buNone/>
            </a:pPr>
            <a:endParaRPr lang="en-US" b="1" i="0" u="none" strike="noStrike" baseline="0" dirty="0"/>
          </a:p>
          <a:p>
            <a:pPr marL="0" indent="0" algn="l">
              <a:buNone/>
            </a:pPr>
            <a:r>
              <a:rPr lang="en-US" b="1" i="0" u="none" strike="noStrike" baseline="0" dirty="0"/>
              <a:t>6. Persistent to sleep away from home or to go to sleep without being near a major attachment figure.</a:t>
            </a:r>
          </a:p>
          <a:p>
            <a:pPr marL="0" indent="0" algn="l">
              <a:buNone/>
            </a:pPr>
            <a:r>
              <a:rPr lang="en-US" b="1" i="0" u="none" strike="noStrike" baseline="0" dirty="0"/>
              <a:t>7. Repeated nightmares involving the theme of separation.</a:t>
            </a:r>
          </a:p>
          <a:p>
            <a:pPr marL="0" indent="0" algn="l">
              <a:buNone/>
            </a:pPr>
            <a:r>
              <a:rPr lang="en-US" b="1" i="0" u="none" strike="noStrike" baseline="0" dirty="0"/>
              <a:t>8. Repeated complaints of physical symptoms (e.g., headaches, stomachaches, nausea, vomiting) when separation from major attachment figures occurs or is anticipated.</a:t>
            </a:r>
            <a:endParaRPr lang="en-US" b="1" dirty="0"/>
          </a:p>
          <a:p>
            <a:pPr marL="0" indent="0">
              <a:buNone/>
            </a:pPr>
            <a:endParaRPr lang="en-US" b="1" dirty="0"/>
          </a:p>
        </p:txBody>
      </p:sp>
      <p:sp>
        <p:nvSpPr>
          <p:cNvPr id="4" name="Date Placeholder 3">
            <a:extLst>
              <a:ext uri="{FF2B5EF4-FFF2-40B4-BE49-F238E27FC236}">
                <a16:creationId xmlns:a16="http://schemas.microsoft.com/office/drawing/2014/main" id="{525151E3-1136-455C-C2BE-93607F37607A}"/>
              </a:ext>
            </a:extLst>
          </p:cNvPr>
          <p:cNvSpPr>
            <a:spLocks noGrp="1"/>
          </p:cNvSpPr>
          <p:nvPr>
            <p:ph type="dt" sz="half" idx="10"/>
          </p:nvPr>
        </p:nvSpPr>
        <p:spPr/>
        <p:txBody>
          <a:bodyPr/>
          <a:lstStyle/>
          <a:p>
            <a:fld id="{B6922FCD-5F49-4349-9CD1-BC036CB859CB}" type="datetime1">
              <a:rPr lang="en-US" smtClean="0"/>
              <a:t>11/7/2023</a:t>
            </a:fld>
            <a:endParaRPr lang="en-US"/>
          </a:p>
        </p:txBody>
      </p:sp>
      <p:sp>
        <p:nvSpPr>
          <p:cNvPr id="5" name="Slide Number Placeholder 4">
            <a:extLst>
              <a:ext uri="{FF2B5EF4-FFF2-40B4-BE49-F238E27FC236}">
                <a16:creationId xmlns:a16="http://schemas.microsoft.com/office/drawing/2014/main" id="{FB9084A7-9469-72B4-8A8C-1F22F897934D}"/>
              </a:ext>
            </a:extLst>
          </p:cNvPr>
          <p:cNvSpPr>
            <a:spLocks noGrp="1"/>
          </p:cNvSpPr>
          <p:nvPr>
            <p:ph type="sldNum" sz="quarter" idx="12"/>
          </p:nvPr>
        </p:nvSpPr>
        <p:spPr/>
        <p:txBody>
          <a:bodyPr/>
          <a:lstStyle/>
          <a:p>
            <a:fld id="{161A10A4-CE00-46DB-9F05-31F71B82461E}" type="slidenum">
              <a:rPr lang="en-US" smtClean="0"/>
              <a:t>6</a:t>
            </a:fld>
            <a:endParaRPr lang="en-US"/>
          </a:p>
        </p:txBody>
      </p:sp>
    </p:spTree>
    <p:extLst>
      <p:ext uri="{BB962C8B-B14F-4D97-AF65-F5344CB8AC3E}">
        <p14:creationId xmlns:p14="http://schemas.microsoft.com/office/powerpoint/2010/main" val="23877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1A538-DDAC-5C52-A2F0-C9D1B5FB5F27}"/>
              </a:ext>
            </a:extLst>
          </p:cNvPr>
          <p:cNvSpPr>
            <a:spLocks noGrp="1"/>
          </p:cNvSpPr>
          <p:nvPr>
            <p:ph idx="1"/>
          </p:nvPr>
        </p:nvSpPr>
        <p:spPr>
          <a:xfrm>
            <a:off x="310718" y="1825625"/>
            <a:ext cx="11043082" cy="4351338"/>
          </a:xfrm>
        </p:spPr>
        <p:txBody>
          <a:bodyPr>
            <a:normAutofit/>
          </a:bodyPr>
          <a:lstStyle/>
          <a:p>
            <a:pPr marL="0" indent="0">
              <a:buNone/>
            </a:pPr>
            <a:r>
              <a:rPr lang="en-US" b="1" dirty="0"/>
              <a:t>B. The fear, anxiety, or avoidance is persistent, lasting at least 4 weeks in children and adolescents and typically 6 months or more in adults.</a:t>
            </a:r>
          </a:p>
          <a:p>
            <a:pPr marL="0" indent="0">
              <a:buNone/>
            </a:pPr>
            <a:endParaRPr lang="en-US" b="1" dirty="0"/>
          </a:p>
          <a:p>
            <a:pPr marL="0" indent="0" algn="l">
              <a:buNone/>
            </a:pPr>
            <a:r>
              <a:rPr lang="en-US" b="1" i="0" u="none" strike="noStrike" baseline="0" dirty="0"/>
              <a:t>C. The disturbance causes clinically significant distress or impairment in social, academic, occupational, or other important areas of functioning.</a:t>
            </a:r>
          </a:p>
          <a:p>
            <a:pPr marL="0" indent="0" algn="l">
              <a:buNone/>
            </a:pPr>
            <a:endParaRPr lang="en-US" b="1" i="0" u="none" strike="noStrike" baseline="0" dirty="0"/>
          </a:p>
          <a:p>
            <a:pPr marL="0" indent="0" algn="l">
              <a:buNone/>
            </a:pPr>
            <a:r>
              <a:rPr lang="en-US" b="1" i="0" u="none" strike="noStrike" baseline="0" dirty="0"/>
              <a:t>D. The disturbance is not better explained by another mental disorder.</a:t>
            </a:r>
            <a:endParaRPr lang="en-US" b="1" dirty="0"/>
          </a:p>
        </p:txBody>
      </p:sp>
      <p:sp>
        <p:nvSpPr>
          <p:cNvPr id="4" name="Date Placeholder 3">
            <a:extLst>
              <a:ext uri="{FF2B5EF4-FFF2-40B4-BE49-F238E27FC236}">
                <a16:creationId xmlns:a16="http://schemas.microsoft.com/office/drawing/2014/main" id="{A065F568-1A36-7298-EB9E-E5932E794A16}"/>
              </a:ext>
            </a:extLst>
          </p:cNvPr>
          <p:cNvSpPr>
            <a:spLocks noGrp="1"/>
          </p:cNvSpPr>
          <p:nvPr>
            <p:ph type="dt" sz="half" idx="10"/>
          </p:nvPr>
        </p:nvSpPr>
        <p:spPr/>
        <p:txBody>
          <a:bodyPr/>
          <a:lstStyle/>
          <a:p>
            <a:fld id="{6FC68ECB-8207-4676-8675-B2CAA973A2B1}" type="datetime1">
              <a:rPr lang="en-US" smtClean="0"/>
              <a:t>11/7/2023</a:t>
            </a:fld>
            <a:endParaRPr lang="en-US"/>
          </a:p>
        </p:txBody>
      </p:sp>
      <p:sp>
        <p:nvSpPr>
          <p:cNvPr id="5" name="Slide Number Placeholder 4">
            <a:extLst>
              <a:ext uri="{FF2B5EF4-FFF2-40B4-BE49-F238E27FC236}">
                <a16:creationId xmlns:a16="http://schemas.microsoft.com/office/drawing/2014/main" id="{E71B0C95-070E-DC3D-76E7-0DDBF0E6FC1F}"/>
              </a:ext>
            </a:extLst>
          </p:cNvPr>
          <p:cNvSpPr>
            <a:spLocks noGrp="1"/>
          </p:cNvSpPr>
          <p:nvPr>
            <p:ph type="sldNum" sz="quarter" idx="12"/>
          </p:nvPr>
        </p:nvSpPr>
        <p:spPr/>
        <p:txBody>
          <a:bodyPr/>
          <a:lstStyle/>
          <a:p>
            <a:fld id="{161A10A4-CE00-46DB-9F05-31F71B82461E}" type="slidenum">
              <a:rPr lang="en-US" smtClean="0"/>
              <a:t>7</a:t>
            </a:fld>
            <a:endParaRPr lang="en-US"/>
          </a:p>
        </p:txBody>
      </p:sp>
    </p:spTree>
    <p:extLst>
      <p:ext uri="{BB962C8B-B14F-4D97-AF65-F5344CB8AC3E}">
        <p14:creationId xmlns:p14="http://schemas.microsoft.com/office/powerpoint/2010/main" val="272938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E320-701C-3CA6-91F3-5D485972A368}"/>
              </a:ext>
            </a:extLst>
          </p:cNvPr>
          <p:cNvSpPr>
            <a:spLocks noGrp="1"/>
          </p:cNvSpPr>
          <p:nvPr>
            <p:ph type="title"/>
          </p:nvPr>
        </p:nvSpPr>
        <p:spPr/>
        <p:txBody>
          <a:bodyPr>
            <a:normAutofit/>
          </a:bodyPr>
          <a:lstStyle/>
          <a:p>
            <a:r>
              <a:rPr lang="en-US" sz="3600" b="1" i="0" u="none" strike="noStrike" baseline="0" dirty="0">
                <a:latin typeface="+mn-lt"/>
              </a:rPr>
              <a:t>Prevalence of.</a:t>
            </a:r>
            <a:r>
              <a:rPr lang="en-US" sz="3600" b="1" dirty="0">
                <a:latin typeface="+mn-lt"/>
              </a:rPr>
              <a:t> separation anxiety disorder</a:t>
            </a:r>
            <a:r>
              <a:rPr lang="en-US" sz="3600" b="1" i="0" u="none" strike="noStrike" baseline="0" dirty="0">
                <a:latin typeface="+mn-lt"/>
              </a:rPr>
              <a:t> </a:t>
            </a:r>
            <a:endParaRPr lang="en-US" sz="3600" b="1" dirty="0">
              <a:latin typeface="+mn-lt"/>
            </a:endParaRPr>
          </a:p>
        </p:txBody>
      </p:sp>
      <p:sp>
        <p:nvSpPr>
          <p:cNvPr id="3" name="Content Placeholder 2">
            <a:extLst>
              <a:ext uri="{FF2B5EF4-FFF2-40B4-BE49-F238E27FC236}">
                <a16:creationId xmlns:a16="http://schemas.microsoft.com/office/drawing/2014/main" id="{50604720-EDAF-0AEB-037D-C98C5CE7BC22}"/>
              </a:ext>
            </a:extLst>
          </p:cNvPr>
          <p:cNvSpPr>
            <a:spLocks noGrp="1"/>
          </p:cNvSpPr>
          <p:nvPr>
            <p:ph idx="1"/>
          </p:nvPr>
        </p:nvSpPr>
        <p:spPr/>
        <p:txBody>
          <a:bodyPr>
            <a:normAutofit/>
          </a:bodyPr>
          <a:lstStyle/>
          <a:p>
            <a:r>
              <a:rPr lang="en-US" dirty="0">
                <a:latin typeface="Abadi" panose="020B0604020104020204" pitchFamily="34" charset="0"/>
              </a:rPr>
              <a:t>The 12-month prevalence of separation anxiety disorder among adults in the United States is 0.9 %–1.9 %. </a:t>
            </a:r>
          </a:p>
          <a:p>
            <a:r>
              <a:rPr lang="en-US" dirty="0">
                <a:latin typeface="Abadi" panose="020B0604020104020204" pitchFamily="34" charset="0"/>
              </a:rPr>
              <a:t>In children, 6- to 12-month prevalence is estimated to be approximately 4%.</a:t>
            </a:r>
          </a:p>
          <a:p>
            <a:r>
              <a:rPr lang="en-US" dirty="0">
                <a:latin typeface="Abadi" panose="020B0604020104020204" pitchFamily="34" charset="0"/>
              </a:rPr>
              <a:t>In adolescents in the United States, the 12-month prevalence is 1.6%. </a:t>
            </a:r>
          </a:p>
          <a:p>
            <a:pPr algn="l"/>
            <a:r>
              <a:rPr lang="en-US" b="0" i="0" u="none" strike="noStrike" baseline="0" dirty="0">
                <a:latin typeface="Abadi" panose="020B0604020104020204" pitchFamily="34" charset="0"/>
              </a:rPr>
              <a:t>More frequent in females.</a:t>
            </a:r>
            <a:endParaRPr lang="en-US" dirty="0">
              <a:latin typeface="Abadi" panose="020B0604020104020204" pitchFamily="34" charset="0"/>
            </a:endParaRPr>
          </a:p>
        </p:txBody>
      </p:sp>
      <p:sp>
        <p:nvSpPr>
          <p:cNvPr id="4" name="Date Placeholder 3">
            <a:extLst>
              <a:ext uri="{FF2B5EF4-FFF2-40B4-BE49-F238E27FC236}">
                <a16:creationId xmlns:a16="http://schemas.microsoft.com/office/drawing/2014/main" id="{B8AAE1CB-5DF6-87CB-3A21-4A91B56FA86C}"/>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32B127E1-B9B7-01E3-8D84-8E8DC7B16572}"/>
              </a:ext>
            </a:extLst>
          </p:cNvPr>
          <p:cNvSpPr>
            <a:spLocks noGrp="1"/>
          </p:cNvSpPr>
          <p:nvPr>
            <p:ph type="sldNum" sz="quarter" idx="12"/>
          </p:nvPr>
        </p:nvSpPr>
        <p:spPr/>
        <p:txBody>
          <a:bodyPr/>
          <a:lstStyle/>
          <a:p>
            <a:fld id="{161A10A4-CE00-46DB-9F05-31F71B82461E}" type="slidenum">
              <a:rPr lang="en-US" smtClean="0"/>
              <a:t>8</a:t>
            </a:fld>
            <a:endParaRPr lang="en-US"/>
          </a:p>
        </p:txBody>
      </p:sp>
    </p:spTree>
    <p:extLst>
      <p:ext uri="{BB962C8B-B14F-4D97-AF65-F5344CB8AC3E}">
        <p14:creationId xmlns:p14="http://schemas.microsoft.com/office/powerpoint/2010/main" val="426008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DAAC-3A45-CE9E-83E7-4995278726CB}"/>
              </a:ext>
            </a:extLst>
          </p:cNvPr>
          <p:cNvSpPr>
            <a:spLocks noGrp="1"/>
          </p:cNvSpPr>
          <p:nvPr>
            <p:ph type="title"/>
          </p:nvPr>
        </p:nvSpPr>
        <p:spPr>
          <a:xfrm>
            <a:off x="838200" y="1018334"/>
            <a:ext cx="10515600" cy="315912"/>
          </a:xfrm>
        </p:spPr>
        <p:txBody>
          <a:bodyPr>
            <a:noAutofit/>
          </a:bodyPr>
          <a:lstStyle/>
          <a:p>
            <a:r>
              <a:rPr lang="en-US" sz="3600" b="1" i="0" u="none" strike="noStrike" baseline="0" dirty="0">
                <a:latin typeface="+mn-lt"/>
              </a:rPr>
              <a:t>Risk and Prognostic Factors</a:t>
            </a:r>
            <a:endParaRPr lang="en-US" sz="3600" b="1" dirty="0">
              <a:latin typeface="+mn-lt"/>
            </a:endParaRPr>
          </a:p>
        </p:txBody>
      </p:sp>
      <p:sp>
        <p:nvSpPr>
          <p:cNvPr id="3" name="Content Placeholder 2">
            <a:extLst>
              <a:ext uri="{FF2B5EF4-FFF2-40B4-BE49-F238E27FC236}">
                <a16:creationId xmlns:a16="http://schemas.microsoft.com/office/drawing/2014/main" id="{E253AA37-2916-7170-F4F3-0A9895FDF585}"/>
              </a:ext>
            </a:extLst>
          </p:cNvPr>
          <p:cNvSpPr>
            <a:spLocks noGrp="1"/>
          </p:cNvSpPr>
          <p:nvPr>
            <p:ph idx="1"/>
          </p:nvPr>
        </p:nvSpPr>
        <p:spPr>
          <a:xfrm>
            <a:off x="776056" y="1597982"/>
            <a:ext cx="10515600" cy="4083728"/>
          </a:xfrm>
        </p:spPr>
        <p:txBody>
          <a:bodyPr>
            <a:normAutofit/>
          </a:bodyPr>
          <a:lstStyle/>
          <a:p>
            <a:r>
              <a:rPr lang="en-US" sz="2400" b="1" dirty="0"/>
              <a:t>Environmental. Separation anxiety disorder often develops after life stress, especially a loss (e.g., the death of a relative or pet; an illness of the individual or a relative; a change of schools; parental divorce; a move to a new neighborhood; immigration; a disaster that involved periods of separation from attachment figures).</a:t>
            </a:r>
          </a:p>
          <a:p>
            <a:endParaRPr lang="en-US" sz="2400" b="1" dirty="0"/>
          </a:p>
          <a:p>
            <a:pPr algn="l"/>
            <a:r>
              <a:rPr lang="en-US" sz="2400" b="1" dirty="0"/>
              <a:t>Genetic and physiological. Separation anxiety disorder in children may be heritable.</a:t>
            </a:r>
            <a:r>
              <a:rPr lang="en-US" sz="2400" b="1" i="0" u="none" strike="noStrike" baseline="0" dirty="0"/>
              <a:t> with higher rates in girls.</a:t>
            </a:r>
            <a:endParaRPr lang="en-US" sz="2400" b="1" dirty="0"/>
          </a:p>
        </p:txBody>
      </p:sp>
      <p:sp>
        <p:nvSpPr>
          <p:cNvPr id="4" name="Date Placeholder 3">
            <a:extLst>
              <a:ext uri="{FF2B5EF4-FFF2-40B4-BE49-F238E27FC236}">
                <a16:creationId xmlns:a16="http://schemas.microsoft.com/office/drawing/2014/main" id="{EC047A85-2CA6-7995-F2FB-8818D7170DFF}"/>
              </a:ext>
            </a:extLst>
          </p:cNvPr>
          <p:cNvSpPr>
            <a:spLocks noGrp="1"/>
          </p:cNvSpPr>
          <p:nvPr>
            <p:ph type="dt" sz="half" idx="10"/>
          </p:nvPr>
        </p:nvSpPr>
        <p:spPr/>
        <p:txBody>
          <a:bodyPr/>
          <a:lstStyle/>
          <a:p>
            <a:fld id="{908A54BC-8E5B-4AB8-8C25-F45425461800}" type="datetime1">
              <a:rPr lang="en-US" smtClean="0"/>
              <a:t>11/7/2023</a:t>
            </a:fld>
            <a:endParaRPr lang="en-US"/>
          </a:p>
        </p:txBody>
      </p:sp>
      <p:sp>
        <p:nvSpPr>
          <p:cNvPr id="5" name="Slide Number Placeholder 4">
            <a:extLst>
              <a:ext uri="{FF2B5EF4-FFF2-40B4-BE49-F238E27FC236}">
                <a16:creationId xmlns:a16="http://schemas.microsoft.com/office/drawing/2014/main" id="{1605F44D-E044-038B-16CD-73669B2AD9FF}"/>
              </a:ext>
            </a:extLst>
          </p:cNvPr>
          <p:cNvSpPr>
            <a:spLocks noGrp="1"/>
          </p:cNvSpPr>
          <p:nvPr>
            <p:ph type="sldNum" sz="quarter" idx="12"/>
          </p:nvPr>
        </p:nvSpPr>
        <p:spPr/>
        <p:txBody>
          <a:bodyPr/>
          <a:lstStyle/>
          <a:p>
            <a:fld id="{161A10A4-CE00-46DB-9F05-31F71B82461E}" type="slidenum">
              <a:rPr lang="en-US" smtClean="0"/>
              <a:t>9</a:t>
            </a:fld>
            <a:endParaRPr lang="en-US"/>
          </a:p>
        </p:txBody>
      </p:sp>
    </p:spTree>
    <p:extLst>
      <p:ext uri="{BB962C8B-B14F-4D97-AF65-F5344CB8AC3E}">
        <p14:creationId xmlns:p14="http://schemas.microsoft.com/office/powerpoint/2010/main" val="3194535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2689</Words>
  <Application>Microsoft Office PowerPoint</Application>
  <PresentationFormat>Widescreen</PresentationFormat>
  <Paragraphs>315</Paragraphs>
  <Slides>48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Abadi</vt:lpstr>
      <vt:lpstr>ACaslonPro-Regular</vt:lpstr>
      <vt:lpstr>Arial</vt:lpstr>
      <vt:lpstr>Calibri</vt:lpstr>
      <vt:lpstr>Calibri Light</vt:lpstr>
      <vt:lpstr>HelveticaLTStd-Bold</vt:lpstr>
      <vt:lpstr>HelveticaLTStd-Light</vt:lpstr>
      <vt:lpstr>HelveticaLTStd-Roman</vt:lpstr>
      <vt:lpstr>HelveticaNeueLTStd-Hv</vt:lpstr>
      <vt:lpstr>HelveticaNeueLTStd-Md</vt:lpstr>
      <vt:lpstr>PalatinoLTStd-Roman</vt:lpstr>
      <vt:lpstr>Office Theme</vt:lpstr>
      <vt:lpstr>Anxiety disorders</vt:lpstr>
      <vt:lpstr>PowerPoint Presentation</vt:lpstr>
      <vt:lpstr>Three reactions or stages of stress</vt:lpstr>
      <vt:lpstr>PowerPoint Presentation</vt:lpstr>
      <vt:lpstr>       Separation Anxiety Disorder and Diagnostic Criteria </vt:lpstr>
      <vt:lpstr>PowerPoint Presentation</vt:lpstr>
      <vt:lpstr>PowerPoint Presentation</vt:lpstr>
      <vt:lpstr>Prevalence of. separation anxiety disorder </vt:lpstr>
      <vt:lpstr>Risk and Prognostic Factors</vt:lpstr>
      <vt:lpstr>PowerPoint Presentation</vt:lpstr>
      <vt:lpstr>Selective Mutism</vt:lpstr>
      <vt:lpstr>PowerPoint Presentation</vt:lpstr>
      <vt:lpstr>PowerPoint Presentation</vt:lpstr>
      <vt:lpstr>Specific Phobia and Diagnostic Criteria</vt:lpstr>
      <vt:lpstr>PowerPoint Presentation</vt:lpstr>
      <vt:lpstr>PowerPoint Presentation</vt:lpstr>
      <vt:lpstr> Prevalence of specific phobia: </vt:lpstr>
      <vt:lpstr>Development and Course of Specific phobia  </vt:lpstr>
      <vt:lpstr> Suicide Risk </vt:lpstr>
      <vt:lpstr>Social Anxiety Disorder (Social Phobia) and Diagnostic Criteria</vt:lpstr>
      <vt:lpstr>PowerPoint Presentation</vt:lpstr>
      <vt:lpstr>PowerPoint Presentation</vt:lpstr>
      <vt:lpstr>Prevalence of social anxiety disorder </vt:lpstr>
      <vt:lpstr>Panic Disorder and Diagnostic Criteria</vt:lpstr>
      <vt:lpstr>PowerPoint Presentation</vt:lpstr>
      <vt:lpstr>PowerPoint Presentation</vt:lpstr>
      <vt:lpstr>Panic Disorder </vt:lpstr>
      <vt:lpstr>Panic Disorder </vt:lpstr>
      <vt:lpstr>Prevalence of panic disorder   </vt:lpstr>
      <vt:lpstr>Suicide Risk </vt:lpstr>
      <vt:lpstr>Agoraphobia and Diagnostic Criteria</vt:lpstr>
      <vt:lpstr>PowerPoint Presentation</vt:lpstr>
      <vt:lpstr>PowerPoint Presentation</vt:lpstr>
      <vt:lpstr>PowerPoint Presentation</vt:lpstr>
      <vt:lpstr>PowerPoint Presentation</vt:lpstr>
      <vt:lpstr>Generalized Anxiety Disorder and Diagnostic Criteria</vt:lpstr>
      <vt:lpstr>PowerPoint Presentation</vt:lpstr>
      <vt:lpstr>Development and Course of GAD  </vt:lpstr>
      <vt:lpstr> Gender-Related Diagnostic Issues </vt:lpstr>
      <vt:lpstr>Causes of Anxiety disorders </vt:lpstr>
      <vt:lpstr>Treatment of Anxiety Disorders </vt:lpstr>
      <vt:lpstr>Nursing Interventions for Anxiety Disorders </vt:lpstr>
      <vt:lpstr>PowerPoint Presentation</vt:lpstr>
      <vt:lpstr>PowerPoint Presentation</vt:lpstr>
      <vt:lpstr>Q1</vt:lpstr>
      <vt:lpstr>Q2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disorders</dc:title>
  <dc:creator>mosleh saber</dc:creator>
  <cp:lastModifiedBy>mosleh saber</cp:lastModifiedBy>
  <cp:revision>50</cp:revision>
  <dcterms:created xsi:type="dcterms:W3CDTF">2023-11-06T16:26:28Z</dcterms:created>
  <dcterms:modified xsi:type="dcterms:W3CDTF">2023-11-06T21:45:30Z</dcterms:modified>
</cp:coreProperties>
</file>