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77" r:id="rId5"/>
    <p:sldId id="278" r:id="rId6"/>
    <p:sldId id="280" r:id="rId7"/>
    <p:sldId id="281" r:id="rId8"/>
    <p:sldId id="282" r:id="rId9"/>
    <p:sldId id="283" r:id="rId10"/>
    <p:sldId id="279" r:id="rId11"/>
    <p:sldId id="284" r:id="rId12"/>
    <p:sldId id="285" r:id="rId13"/>
    <p:sldId id="286" r:id="rId14"/>
    <p:sldId id="287" r:id="rId15"/>
    <p:sldId id="288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551749C-BFDC-9068-4F08-47D895690A89}" name="Heshu Jalal" initials="HJ" userId="S::heshu.jalal@tiu.edu.iq::357b1b57-2d0e-44f3-8d64-5194f61cec0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05D6E9-AAA3-4472-B6E7-E5F633E2918C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73BC04-A053-4E89-AEE7-E7D4D233E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32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DABDC-E423-474A-8312-49A31FC727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1E30B4-F12D-6A80-C6A2-FADB2D91A3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CE8C1-62A8-522F-5884-0E8684C31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CBF6-4DDB-4AE2-9E76-A3A6BA6BB845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C620B-5A20-7ED1-D3F9-282E64FB2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57295-09F2-9928-826D-888349197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D53F-79F0-4733-87DD-BD29C71FA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73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5E283-DE8B-26AC-2650-A80C152D1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A898AF-568B-C824-44C4-1F049A1AAC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06E5-38A9-9A32-79BE-16FFBAFC0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CBF6-4DDB-4AE2-9E76-A3A6BA6BB845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9F579-8403-0845-1019-E4561C39C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BB899-639B-DD2C-B870-4A7912FB6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D53F-79F0-4733-87DD-BD29C71FA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02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F99D1A-D8BB-2412-FB3A-40744830B6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CC493D-8205-DA3D-F18F-9CC1412EB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64A86-205D-D266-0201-3E193B538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CBF6-4DDB-4AE2-9E76-A3A6BA6BB845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810B9-DC90-131C-5AE8-4DB400F91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83A99-5163-A4FC-21BA-E2CEB9035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D53F-79F0-4733-87DD-BD29C71FA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72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8C9C-5F46-8D09-9956-74AA24C4B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6FA4D-F789-765A-AEC1-374B12A4C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28FF4-A43A-DEBA-3CF0-60A82E317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CBF6-4DDB-4AE2-9E76-A3A6BA6BB845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8D2E7-2CB0-76BB-B409-9498607FF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95013-1F81-5D20-CAB4-64C0A3200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D53F-79F0-4733-87DD-BD29C71FA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89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C076A-E66D-7F04-D611-A486C5B51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D95F97-A726-3477-C479-AA0AB50F3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EB3C5-10E4-8FAC-3D8A-BD826CA0E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CBF6-4DDB-4AE2-9E76-A3A6BA6BB845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30A77-B3E7-38BA-804D-669D603F0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24BEE-9ADF-B57C-99DF-119A99C25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D53F-79F0-4733-87DD-BD29C71FA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01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2EA7A-884F-9BF9-D112-C4463CD8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9D8AB-BE5C-48B5-8170-35305B432C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E6276-CB1D-6327-796C-05BC347BD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641DF-DCB6-7FEF-09E7-7A51155D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CBF6-4DDB-4AE2-9E76-A3A6BA6BB845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52C849-049F-7E69-DA66-1A1B329BE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9C1FF-39C9-2C8E-E7EC-2A592D89A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D53F-79F0-4733-87DD-BD29C71FA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21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E0C93-7908-CAEC-02E4-DAF86FE58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742372-B28B-8529-8B71-66C2055B1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DF0357-60F3-6CEB-E6DE-9B740710C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6F79FA-4B41-83A8-0E9F-416826BED1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0E1BB4-3A2D-0542-107A-FDA091EE8B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463A40-C4A5-6222-B0C3-77232CC6C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CBF6-4DDB-4AE2-9E76-A3A6BA6BB845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01CAEA-9E36-8ECE-9ED8-F36B0315B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C07BDC-88C1-02E0-D2DF-4431AB4A4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D53F-79F0-4733-87DD-BD29C71FA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8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5D1C8-41E7-778C-CF65-68AF058DB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A19C4-A470-302A-3EA2-B710E00B2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CBF6-4DDB-4AE2-9E76-A3A6BA6BB845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A47B7C-2FB4-FB68-350B-7E929D007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BB5BD3-89E8-353B-2FB0-8E87A954C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D53F-79F0-4733-87DD-BD29C71FA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25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B5B9A8-38D1-CE7C-58DF-55192A0D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CBF6-4DDB-4AE2-9E76-A3A6BA6BB845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0031EB-ABF7-63CF-51E2-2600E7285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691B68-2620-C6D7-B08B-4B6FA2153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D53F-79F0-4733-87DD-BD29C71FA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68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79273-37AB-6123-471B-62E97502B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A09AC-07A2-BF71-0978-E648BDDCA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2C3F40-056A-69C4-A9EB-7BD0A88DA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5BB76A-929A-9A87-7CC4-055E2C5E0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CBF6-4DDB-4AE2-9E76-A3A6BA6BB845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D7318-0F7C-3EB3-1C95-6B6C321EE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A0C4B-245B-4646-ED1C-9348AC02C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D53F-79F0-4733-87DD-BD29C71FA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98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CC1E-13EF-A29A-81BD-7768158F7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BBDE22-9A5A-75F9-5073-7B60AC1B0F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4CA99E-D31D-831F-1E29-5C23A13686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855B87-BE37-C674-4B7A-7CA3CD07F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CBF6-4DDB-4AE2-9E76-A3A6BA6BB845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3DB846-1A97-5C1B-BA7B-BF9FF2549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AEC060-B2DF-1E66-4E50-8920019BE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D53F-79F0-4733-87DD-BD29C71FA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35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5C962D-A7C1-C29F-31CD-41AE77F0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21F815-2931-BCE3-925E-67F6E42F2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F5A40-57C1-F4E4-FCD0-645A7DBBAE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6CBF6-4DDB-4AE2-9E76-A3A6BA6BB845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BE032-F545-16C6-7753-7467A2CE1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0EFA6-5BB5-1B54-20CC-651E90BC9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9D53F-79F0-4733-87DD-BD29C71FA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13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different colored bacteria&#10;&#10;Description automatically generated">
            <a:extLst>
              <a:ext uri="{FF2B5EF4-FFF2-40B4-BE49-F238E27FC236}">
                <a16:creationId xmlns:a16="http://schemas.microsoft.com/office/drawing/2014/main" id="{61BC9987-3157-18D2-26A9-6E1095901F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5" r="-1" b="1683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E048D9-A585-4FDA-81FE-2CE27A7A48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124712"/>
            <a:ext cx="9144000" cy="306324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CORYNEBACTERIA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351641-1E44-B3AC-9226-29253D8C7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</p:spPr>
        <p:txBody>
          <a:bodyPr>
            <a:normAutofit fontScale="85000" lnSpcReduction="20000"/>
          </a:bodyPr>
          <a:lstStyle/>
          <a:p>
            <a:r>
              <a:rPr lang="en-US" sz="1300" dirty="0">
                <a:solidFill>
                  <a:schemeClr val="bg1"/>
                </a:solidFill>
                <a:latin typeface="Franklin Gothic Book" panose="020B0503020102020204" pitchFamily="34" charset="0"/>
              </a:rPr>
              <a:t>Ms. Heshu J. Ahmed</a:t>
            </a:r>
          </a:p>
          <a:p>
            <a:r>
              <a:rPr lang="en-US" sz="1300" dirty="0">
                <a:solidFill>
                  <a:schemeClr val="bg1"/>
                </a:solidFill>
                <a:latin typeface="Franklin Gothic Book" panose="020B0503020102020204" pitchFamily="34" charset="0"/>
              </a:rPr>
              <a:t>PhD Candidate</a:t>
            </a:r>
          </a:p>
          <a:p>
            <a:r>
              <a:rPr lang="en-US" sz="1300" dirty="0">
                <a:solidFill>
                  <a:schemeClr val="bg1"/>
                </a:solidFill>
                <a:latin typeface="Franklin Gothic Book" panose="020B0503020102020204" pitchFamily="34" charset="0"/>
              </a:rPr>
              <a:t>Medical Bacteriology 423</a:t>
            </a:r>
          </a:p>
          <a:p>
            <a:r>
              <a:rPr lang="en-US" sz="1300" dirty="0">
                <a:solidFill>
                  <a:schemeClr val="bg1"/>
                </a:solidFill>
                <a:latin typeface="Franklin Gothic Book" panose="020B0503020102020204" pitchFamily="34" charset="0"/>
              </a:rPr>
              <a:t>Spring Semester</a:t>
            </a:r>
          </a:p>
          <a:p>
            <a:r>
              <a:rPr lang="en-US" sz="1300" dirty="0">
                <a:solidFill>
                  <a:schemeClr val="bg1"/>
                </a:solidFill>
                <a:latin typeface="Franklin Gothic Book" panose="020B0503020102020204" pitchFamily="34" charset="0"/>
              </a:rPr>
              <a:t>Week Five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EF0EFD6-A3C2-4C94-A80A-BA9709D99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logo with text and a book&#10;&#10;Description automatically generated with medium confidence">
            <a:extLst>
              <a:ext uri="{FF2B5EF4-FFF2-40B4-BE49-F238E27FC236}">
                <a16:creationId xmlns:a16="http://schemas.microsoft.com/office/drawing/2014/main" id="{F504C8CC-76AF-A94D-C75F-C8939D29B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974" y="403759"/>
            <a:ext cx="2349570" cy="211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17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433AF-0D64-9082-CFC9-37F179D51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465" y="303602"/>
            <a:ext cx="10103631" cy="1330841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Pathogenesis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2C51F-1720-73CB-47D7-98AF671B3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824" y="1338605"/>
            <a:ext cx="7143900" cy="5448693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210000"/>
              </a:lnSpc>
            </a:pPr>
            <a:r>
              <a:rPr lang="en-US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target is elongation factor 2 (EF-2), which transfers tRNA from acceptor to donor sites on the ribosome of the host cell. </a:t>
            </a:r>
          </a:p>
          <a:p>
            <a:pPr algn="just">
              <a:lnSpc>
                <a:spcPct val="210000"/>
              </a:lnSpc>
            </a:pPr>
            <a:r>
              <a:rPr lang="en-US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shuts off protein synthesis. </a:t>
            </a:r>
          </a:p>
          <a:p>
            <a:pPr algn="just">
              <a:lnSpc>
                <a:spcPct val="210000"/>
              </a:lnSpc>
            </a:pPr>
            <a:r>
              <a:rPr lang="en-US" sz="24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Corynebacterium diphtheriae </a:t>
            </a:r>
            <a:r>
              <a:rPr lang="en-US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itself is unaffected because it uses a protein other than EF-2 for the same steps in protein synthesis.</a:t>
            </a:r>
          </a:p>
          <a:p>
            <a:pPr algn="just">
              <a:lnSpc>
                <a:spcPct val="210000"/>
              </a:lnSpc>
            </a:pPr>
            <a:r>
              <a:rPr lang="en-US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production of DT’s action on epithelial cells </a:t>
            </a:r>
            <a:r>
              <a:rPr lang="en-US" sz="2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leads to necrosis and inflammation</a:t>
            </a:r>
            <a:r>
              <a:rPr lang="en-US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forming a </a:t>
            </a:r>
            <a:r>
              <a:rPr lang="en-US" sz="2400" b="0" i="0" u="none" strike="noStrike" baseline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pseudo-membrane </a:t>
            </a:r>
            <a:r>
              <a:rPr lang="en-US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composed of </a:t>
            </a:r>
            <a:r>
              <a:rPr lang="en-US" sz="2400" b="0" i="0" u="sng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coagulum of fibrin, leukocytes, and cellular debris.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 descr="A cartoon of a cell&#10;&#10;Description automatically generated">
            <a:extLst>
              <a:ext uri="{FF2B5EF4-FFF2-40B4-BE49-F238E27FC236}">
                <a16:creationId xmlns:a16="http://schemas.microsoft.com/office/drawing/2014/main" id="{5AB947DD-D2BD-3031-57F9-11F9208D3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406" y="2351789"/>
            <a:ext cx="4355184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219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8AAA5-C557-6391-013E-1C53E852B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53AE7-BD24-B662-B9BA-74EF8A675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DT is antigenic, stimulating the production of protective antitoxin antibodies during natural infection.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Formalin treatment of toxin produces toxoid, which retains the antigenicity but not the toxicity of native toxin and is used in immunization against the disease</a:t>
            </a:r>
          </a:p>
        </p:txBody>
      </p:sp>
    </p:spTree>
    <p:extLst>
      <p:ext uri="{BB962C8B-B14F-4D97-AF65-F5344CB8AC3E}">
        <p14:creationId xmlns:p14="http://schemas.microsoft.com/office/powerpoint/2010/main" val="2346876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EE1734-8D37-48F2-E32B-F8743C870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Manifestations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9A777-9D9B-1322-7900-A4F5283EF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108" y="1911493"/>
            <a:ext cx="7277493" cy="4707968"/>
          </a:xfrm>
        </p:spPr>
        <p:txBody>
          <a:bodyPr anchor="t"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an incubation period of 2 to 4 days, diphtheria usually manifests as pharyngitis or tonsillitis.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Typically, malaise, sore throat, and fever occur, and a patch of exudate or membrane develops on the tonsils, uvula, soft palate, or pharyngeal wall.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gray-white pseudo-membrane adheres to the mucous membrane and may extend from the oropharyngeal area down to the larynx and into the trachea.</a:t>
            </a:r>
          </a:p>
        </p:txBody>
      </p:sp>
      <p:pic>
        <p:nvPicPr>
          <p:cNvPr id="5" name="Picture 4" descr="Close up of a person's mouth with tongue&#10;&#10;Description automatically generated">
            <a:extLst>
              <a:ext uri="{FF2B5EF4-FFF2-40B4-BE49-F238E27FC236}">
                <a16:creationId xmlns:a16="http://schemas.microsoft.com/office/drawing/2014/main" id="{B41BDC4B-C79A-2127-8E24-E20E8906F2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" r="1154" b="-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8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197DB-1697-E770-C406-5DB0EFC68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Manifestations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9C8CD-47D8-FD39-88D3-749917D81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infection gradually resolves, and the membrane </a:t>
            </a: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is coughed up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5 to 10 days.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complications and lethal effects of diphtheria are caused by respiratory obstruction or by the systemic effect of DT.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complicated cases, It appears during the second or third week and is manifested by cardiac enlargement, arrhythmia, and congestive heart failure with dyspnea.</a:t>
            </a:r>
          </a:p>
          <a:p>
            <a:pPr algn="just">
              <a:lnSpc>
                <a:spcPct val="1500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083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31D441-697A-D3EC-1AD3-03FE42074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DIAGNOSIS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5705C-578B-2879-2A46-7EE05137C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243" y="2872899"/>
            <a:ext cx="5269583" cy="332066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initial diagnosis of diphtheria is entirely clinical. 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smears of infected areas of the throat are not reliable diagnostic tools.</a:t>
            </a:r>
          </a:p>
        </p:txBody>
      </p:sp>
      <p:pic>
        <p:nvPicPr>
          <p:cNvPr id="5" name="Picture 4" descr="A person holding a clipboard&#10;&#10;Description automatically generated">
            <a:extLst>
              <a:ext uri="{FF2B5EF4-FFF2-40B4-BE49-F238E27FC236}">
                <a16:creationId xmlns:a16="http://schemas.microsoft.com/office/drawing/2014/main" id="{113D1A5A-3360-C6D9-960F-5642F03C59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0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75044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8AE938-8A8F-F532-99C8-2933E9EB3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13447-1BF5-E384-6433-903352AA0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200" y="2821010"/>
            <a:ext cx="5760720" cy="382126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 of diphtheria is directed at neutralization of the toxin.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Parallel with antibiotics to eliminate the bacteria.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Erythromycin is the most effective antimicrobial therapy</a:t>
            </a:r>
          </a:p>
        </p:txBody>
      </p:sp>
      <p:pic>
        <p:nvPicPr>
          <p:cNvPr id="5" name="Picture 4" descr="A hand with a cross above it&#10;&#10;Description automatically generated">
            <a:extLst>
              <a:ext uri="{FF2B5EF4-FFF2-40B4-BE49-F238E27FC236}">
                <a16:creationId xmlns:a16="http://schemas.microsoft.com/office/drawing/2014/main" id="{77FFE61B-E486-C9B0-39B2-BF11C5AF24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 r="-1" b="-1"/>
          <a:stretch/>
        </p:blipFill>
        <p:spPr>
          <a:xfrm>
            <a:off x="6509120" y="1193810"/>
            <a:ext cx="5681357" cy="56641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875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3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different colored bacteria&#10;&#10;Description automatically generated">
            <a:extLst>
              <a:ext uri="{FF2B5EF4-FFF2-40B4-BE49-F238E27FC236}">
                <a16:creationId xmlns:a16="http://schemas.microsoft.com/office/drawing/2014/main" id="{459763FC-0D54-F3B6-6982-2342EB29BA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6" b="1695"/>
          <a:stretch/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E95B59-49F3-FECA-E41C-2AC19249F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29753-F781-1703-59DF-F29072F6A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446"/>
            <a:ext cx="10515600" cy="417689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Sherris Medical Microbiology: An Introduction to Infectious Diseases.</a:t>
            </a:r>
          </a:p>
          <a:p>
            <a:pPr>
              <a:lnSpc>
                <a:spcPct val="150000"/>
              </a:lnSpc>
            </a:pPr>
            <a:r>
              <a:rPr lang="en-US" sz="22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Jawetz</a:t>
            </a:r>
            <a:r>
              <a:rPr lang="en-US" sz="22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Melnick &amp; </a:t>
            </a:r>
            <a:r>
              <a:rPr lang="en-US" sz="22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Adelberg's</a:t>
            </a:r>
            <a:r>
              <a:rPr lang="en-US" sz="22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Medical Microbiology by Geo. F. Brooks, Karen C. Carroll, and Janet S. </a:t>
            </a:r>
            <a:r>
              <a:rPr lang="en-US" sz="22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Butel</a:t>
            </a:r>
            <a:endParaRPr lang="en-US" sz="22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Prescott's Microbiology by Joanne Willey, Linda Sherwood, and Christopher J. Woolverton</a:t>
            </a:r>
          </a:p>
        </p:txBody>
      </p:sp>
    </p:spTree>
    <p:extLst>
      <p:ext uri="{BB962C8B-B14F-4D97-AF65-F5344CB8AC3E}">
        <p14:creationId xmlns:p14="http://schemas.microsoft.com/office/powerpoint/2010/main" val="649916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AF56F-B37C-1527-1128-5779800C7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41062-17ED-B123-1CAB-14006845B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R="2400">
              <a:lnSpc>
                <a:spcPct val="100000"/>
              </a:lnSpc>
            </a:pPr>
            <a:r>
              <a:rPr lang="en-US" sz="2400" b="0" i="0" u="none" strike="noStrike" baseline="0" dirty="0">
                <a:latin typeface="Garamond" panose="02020404030301010803" pitchFamily="18" charset="0"/>
              </a:rPr>
              <a:t>Characteristics of the bacteria</a:t>
            </a:r>
          </a:p>
          <a:p>
            <a:pPr marR="2400">
              <a:lnSpc>
                <a:spcPct val="100000"/>
              </a:lnSpc>
            </a:pPr>
            <a:r>
              <a:rPr lang="en-US" sz="2400" dirty="0">
                <a:latin typeface="Garamond" panose="02020404030301010803" pitchFamily="18" charset="0"/>
              </a:rPr>
              <a:t>Epidemiology</a:t>
            </a:r>
          </a:p>
          <a:p>
            <a:pPr marR="2400">
              <a:lnSpc>
                <a:spcPct val="100000"/>
              </a:lnSpc>
            </a:pPr>
            <a:r>
              <a:rPr lang="en-US" sz="2400" dirty="0">
                <a:latin typeface="Garamond" panose="02020404030301010803" pitchFamily="18" charset="0"/>
              </a:rPr>
              <a:t>Pathogenesis</a:t>
            </a:r>
          </a:p>
          <a:p>
            <a:pPr marR="2400">
              <a:lnSpc>
                <a:spcPct val="100000"/>
              </a:lnSpc>
            </a:pPr>
            <a:r>
              <a:rPr lang="en-US" sz="2400" dirty="0">
                <a:latin typeface="Garamond" panose="02020404030301010803" pitchFamily="18" charset="0"/>
              </a:rPr>
              <a:t>Immunity</a:t>
            </a:r>
          </a:p>
          <a:p>
            <a:pPr marR="2400">
              <a:lnSpc>
                <a:spcPct val="100000"/>
              </a:lnSpc>
            </a:pPr>
            <a:r>
              <a:rPr lang="en-US" sz="2400" dirty="0">
                <a:latin typeface="Garamond" panose="02020404030301010803" pitchFamily="18" charset="0"/>
              </a:rPr>
              <a:t>Manifestations</a:t>
            </a:r>
          </a:p>
          <a:p>
            <a:pPr marR="2400">
              <a:lnSpc>
                <a:spcPct val="100000"/>
              </a:lnSpc>
            </a:pPr>
            <a:r>
              <a:rPr lang="en-US" sz="2400" dirty="0">
                <a:latin typeface="Garamond" panose="02020404030301010803" pitchFamily="18" charset="0"/>
              </a:rPr>
              <a:t>Diagnosis</a:t>
            </a:r>
          </a:p>
          <a:p>
            <a:pPr marR="2400">
              <a:lnSpc>
                <a:spcPct val="100000"/>
              </a:lnSpc>
            </a:pPr>
            <a:r>
              <a:rPr lang="en-US" sz="2400" dirty="0">
                <a:latin typeface="Garamond" panose="02020404030301010803" pitchFamily="18" charset="0"/>
              </a:rPr>
              <a:t>Treatment</a:t>
            </a:r>
          </a:p>
          <a:p>
            <a:pPr marR="2400">
              <a:lnSpc>
                <a:spcPct val="100000"/>
              </a:lnSpc>
            </a:pPr>
            <a:endParaRPr lang="en-US" sz="2400" dirty="0">
              <a:latin typeface="Garamond" panose="02020404030301010803" pitchFamily="18" charset="0"/>
            </a:endParaRPr>
          </a:p>
          <a:p>
            <a:pPr marR="2400">
              <a:lnSpc>
                <a:spcPct val="100000"/>
              </a:lnSpc>
            </a:pPr>
            <a:endParaRPr lang="en-US" sz="2400" dirty="0">
              <a:latin typeface="Garamond" panose="02020404030301010803" pitchFamily="18" charset="0"/>
            </a:endParaRPr>
          </a:p>
          <a:p>
            <a:pPr marR="2400">
              <a:lnSpc>
                <a:spcPct val="100000"/>
              </a:lnSpc>
            </a:pPr>
            <a:endParaRPr lang="en-US" sz="2400" dirty="0">
              <a:latin typeface="Garamond" panose="02020404030301010803" pitchFamily="18" charset="0"/>
            </a:endParaRPr>
          </a:p>
          <a:p>
            <a:pPr marR="2400">
              <a:lnSpc>
                <a:spcPct val="100000"/>
              </a:lnSpc>
            </a:pPr>
            <a:endParaRPr lang="en-US" sz="2400" b="0" i="0" u="none" strike="noStrike" baseline="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488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0C1FC-3AA7-589A-8038-BB81AA63F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35780-FBC7-E49A-170D-F1438EA9C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200000"/>
              </a:lnSpc>
              <a:buNone/>
            </a:pPr>
            <a:r>
              <a:rPr lang="en-US" sz="2000" b="0" i="0" dirty="0">
                <a:solidFill>
                  <a:srgbClr val="374151"/>
                </a:solidFill>
                <a:effectLst/>
                <a:latin typeface="Garamond" panose="02020404030301010803" pitchFamily="18" charset="0"/>
              </a:rPr>
              <a:t>1. Introduce streptococci and group characteristics.</a:t>
            </a:r>
          </a:p>
          <a:p>
            <a:pPr marL="0" indent="0" algn="just">
              <a:lnSpc>
                <a:spcPct val="200000"/>
              </a:lnSpc>
              <a:buNone/>
            </a:pPr>
            <a:r>
              <a:rPr lang="en-US" sz="2000" b="0" i="0" dirty="0">
                <a:solidFill>
                  <a:srgbClr val="374151"/>
                </a:solidFill>
                <a:effectLst/>
                <a:latin typeface="Garamond" panose="02020404030301010803" pitchFamily="18" charset="0"/>
              </a:rPr>
              <a:t>2. Explore streptococci virulence factors and mechanisms.</a:t>
            </a:r>
          </a:p>
          <a:p>
            <a:pPr marL="0" indent="0" algn="just">
              <a:lnSpc>
                <a:spcPct val="200000"/>
              </a:lnSpc>
              <a:buNone/>
            </a:pPr>
            <a:r>
              <a:rPr lang="en-US" sz="2000" b="0" i="0" dirty="0">
                <a:solidFill>
                  <a:srgbClr val="374151"/>
                </a:solidFill>
                <a:effectLst/>
                <a:latin typeface="Garamond" panose="02020404030301010803" pitchFamily="18" charset="0"/>
              </a:rPr>
              <a:t>3. Discuss streptococci infections epidemiology.</a:t>
            </a:r>
          </a:p>
          <a:p>
            <a:pPr marL="0" indent="0" algn="just">
              <a:lnSpc>
                <a:spcPct val="200000"/>
              </a:lnSpc>
              <a:buNone/>
            </a:pPr>
            <a:r>
              <a:rPr lang="en-US" sz="2000" b="0" i="0" dirty="0">
                <a:solidFill>
                  <a:srgbClr val="374151"/>
                </a:solidFill>
                <a:effectLst/>
                <a:latin typeface="Garamond" panose="02020404030301010803" pitchFamily="18" charset="0"/>
              </a:rPr>
              <a:t>4. Examine streptococci infection diagnostic methods.</a:t>
            </a:r>
          </a:p>
        </p:txBody>
      </p:sp>
    </p:spTree>
    <p:extLst>
      <p:ext uri="{BB962C8B-B14F-4D97-AF65-F5344CB8AC3E}">
        <p14:creationId xmlns:p14="http://schemas.microsoft.com/office/powerpoint/2010/main" val="727988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1097A7-3F65-D288-E53A-540F842FC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Genus's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C4D04-2E9F-B6FB-A53F-668B8F5F7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353" y="2198362"/>
            <a:ext cx="5690647" cy="3917773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Gram-positive rods.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Aerobic and facultative.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cells tend to have clubbed ends and often remain attached after division, forming “Chinese letter” arrangements.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spore forming.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Catalase is produced.</a:t>
            </a:r>
          </a:p>
          <a:p>
            <a:pPr algn="just">
              <a:lnSpc>
                <a:spcPct val="150000"/>
              </a:lnSpc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close-up of a text&#10;&#10;Description automatically generated">
            <a:extLst>
              <a:ext uri="{FF2B5EF4-FFF2-40B4-BE49-F238E27FC236}">
                <a16:creationId xmlns:a16="http://schemas.microsoft.com/office/drawing/2014/main" id="{7897D45E-019B-A94B-FE47-095E753C82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2" b="25070"/>
          <a:stretch/>
        </p:blipFill>
        <p:spPr>
          <a:xfrm>
            <a:off x="6361889" y="2239450"/>
            <a:ext cx="5607471" cy="307903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6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A2E596-59F8-B65F-F783-924ECC695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Corynebacterium diphtheriae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E4567-1401-5A20-DD6B-749448A64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46" y="1940438"/>
            <a:ext cx="7223841" cy="3917773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5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Corynebacterium diphtheriae </a:t>
            </a:r>
            <a:r>
              <a:rPr lang="en-US" sz="2500" b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produces a powerful exotoxin known as </a:t>
            </a:r>
            <a:r>
              <a:rPr lang="en-US" sz="2500" b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Diphtheria toxin (DT)</a:t>
            </a:r>
            <a:r>
              <a:rPr lang="en-US" sz="2500" b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5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Strains of </a:t>
            </a:r>
            <a:r>
              <a:rPr lang="en-US" sz="25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diphtheriae </a:t>
            </a:r>
            <a:r>
              <a:rPr lang="en-US" sz="25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or may not produce </a:t>
            </a:r>
            <a:r>
              <a:rPr lang="en-US" sz="25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DT. </a:t>
            </a:r>
          </a:p>
          <a:p>
            <a:pPr algn="just">
              <a:lnSpc>
                <a:spcPct val="150000"/>
              </a:lnSpc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Causes </a:t>
            </a:r>
            <a:r>
              <a:rPr lang="en-US" sz="25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Diphtheria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diseases</a:t>
            </a:r>
          </a:p>
          <a:p>
            <a:pPr algn="just">
              <a:lnSpc>
                <a:spcPct val="150000"/>
              </a:lnSpc>
            </a:pPr>
            <a:r>
              <a:rPr lang="en-US" sz="25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Diphtheria is characterized by </a:t>
            </a:r>
            <a:r>
              <a:rPr lang="en-US" sz="2500" i="0" u="none" strike="noStrike" baseline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25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mation of pseudo-membrane</a:t>
            </a:r>
            <a:endParaRPr lang="en-US" sz="2500" i="0" u="none" strike="noStrike" baseline="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diagram of a human mouth&#10;&#10;Description automatically generated">
            <a:extLst>
              <a:ext uri="{FF2B5EF4-FFF2-40B4-BE49-F238E27FC236}">
                <a16:creationId xmlns:a16="http://schemas.microsoft.com/office/drawing/2014/main" id="{2FDF7AFF-98A4-F9C5-A2CF-CEFE3A12FC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6" t="23453"/>
          <a:stretch/>
        </p:blipFill>
        <p:spPr>
          <a:xfrm>
            <a:off x="7503216" y="3271279"/>
            <a:ext cx="4688783" cy="3279865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60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1368F-59EB-87BC-64A7-880B83DFE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Epidemiology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4576A-58F8-7EF0-26E6-8ED2B5F3A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sz="22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Infection with </a:t>
            </a:r>
            <a:r>
              <a:rPr lang="en-US" sz="22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Corynebacterium diphtheriae </a:t>
            </a:r>
            <a:r>
              <a:rPr lang="en-US" sz="22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acquired by </a:t>
            </a:r>
            <a:r>
              <a:rPr lang="en-US" sz="2200" b="0" i="0" u="none" strike="noStrike" baseline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respiratory droplet spread</a:t>
            </a:r>
            <a:r>
              <a:rPr lang="en-US" sz="22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2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throat and upper airways are infected, but there is </a:t>
            </a:r>
            <a:r>
              <a:rPr lang="en-US" sz="2200" b="0" i="0" u="sng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invasion. </a:t>
            </a:r>
          </a:p>
          <a:p>
            <a:pPr algn="just">
              <a:lnSpc>
                <a:spcPct val="150000"/>
              </a:lnSpc>
            </a:pPr>
            <a:r>
              <a:rPr lang="en-US" sz="22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Diphtheria toxin (DT) produced at the primary side is absorbed into the </a:t>
            </a:r>
            <a:r>
              <a:rPr lang="en-US" sz="2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bloodstream </a:t>
            </a:r>
            <a:r>
              <a:rPr lang="en-US" sz="22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affects multiple organs, particularly the heart where </a:t>
            </a:r>
            <a:r>
              <a:rPr lang="en-US" sz="2200" b="0" i="0" u="sng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acute myocarditis </a:t>
            </a:r>
            <a:r>
              <a:rPr lang="en-US" sz="22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produced.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diagram of a human lungs&#10;&#10;Description automatically generated">
            <a:extLst>
              <a:ext uri="{FF2B5EF4-FFF2-40B4-BE49-F238E27FC236}">
                <a16:creationId xmlns:a16="http://schemas.microsoft.com/office/drawing/2014/main" id="{AD57B82B-47D9-CF8E-DE7B-54BF03C44A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" r="14499" b="-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06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B7C30-DDA9-9F4D-C594-29D83DD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835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Pathogenesis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1FEDD-B499-18C1-6368-903FC201D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645" y="1825625"/>
            <a:ext cx="10986155" cy="466725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Corynebacterium diphtheriae </a:t>
            </a:r>
            <a:r>
              <a:rPr lang="en-US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weak invasive capacity, </a:t>
            </a:r>
          </a:p>
          <a:p>
            <a:pPr algn="just">
              <a:lnSpc>
                <a:spcPct val="150000"/>
              </a:lnSpc>
            </a:pPr>
            <a:r>
              <a:rPr lang="en-US" sz="2000" b="0" i="0" u="none" strike="noStrike" baseline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Diphtheria</a:t>
            </a:r>
            <a:r>
              <a:rPr lang="en-US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due to the local and </a:t>
            </a:r>
            <a:r>
              <a:rPr lang="en-US" sz="20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systemic effects of DT</a:t>
            </a:r>
            <a:r>
              <a:rPr lang="en-US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en-US" sz="2000" b="0" i="0" u="sng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 exotoxin </a:t>
            </a:r>
            <a:r>
              <a:rPr lang="en-US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potent cytotoxic features</a:t>
            </a:r>
          </a:p>
          <a:p>
            <a:pPr algn="just">
              <a:lnSpc>
                <a:spcPct val="150000"/>
              </a:lnSpc>
            </a:pPr>
            <a:r>
              <a:rPr lang="en-US" sz="2000" b="0" i="0" u="sng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inhibits protein synthesis </a:t>
            </a:r>
          </a:p>
          <a:p>
            <a:pPr algn="just">
              <a:lnSpc>
                <a:spcPct val="150000"/>
              </a:lnSpc>
            </a:pPr>
            <a:r>
              <a:rPr lang="en-US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DT enters bloodstream, spreads throughout the body. </a:t>
            </a:r>
          </a:p>
          <a:p>
            <a:pPr algn="just">
              <a:lnSpc>
                <a:spcPct val="150000"/>
              </a:lnSpc>
            </a:pPr>
            <a:r>
              <a:rPr lang="en-US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Eventually, acute myocarditis develops.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742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body with a red vein and a red tube with blue objects&#10;&#10;Description automatically generated with medium confidence">
            <a:extLst>
              <a:ext uri="{FF2B5EF4-FFF2-40B4-BE49-F238E27FC236}">
                <a16:creationId xmlns:a16="http://schemas.microsoft.com/office/drawing/2014/main" id="{3E90C790-C1AD-F42A-6CA9-C3969AFB08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873902" cy="6536987"/>
          </a:xfrm>
        </p:spPr>
      </p:pic>
    </p:spTree>
    <p:extLst>
      <p:ext uri="{BB962C8B-B14F-4D97-AF65-F5344CB8AC3E}">
        <p14:creationId xmlns:p14="http://schemas.microsoft.com/office/powerpoint/2010/main" val="2075846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28737-4D4D-416F-7EA8-EFC60AF0C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Pathogenesis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EF2EA-70FE-11A2-58F8-452A1C3BE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US" sz="2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</a:t>
            </a:r>
            <a:r>
              <a:rPr lang="en-US" sz="2800" b="0" i="0" u="sng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binding mediated by the B subunit</a:t>
            </a:r>
            <a:r>
              <a:rPr lang="en-US" sz="2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both the </a:t>
            </a:r>
            <a:r>
              <a:rPr lang="en-US" sz="2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and B subunits enter </a:t>
            </a:r>
            <a:r>
              <a:rPr lang="en-US" sz="2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cell in an </a:t>
            </a:r>
            <a:r>
              <a:rPr lang="en-US" sz="2800" b="0" i="0" u="none" strike="noStrike" baseline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endocytotic vacuole</a:t>
            </a:r>
            <a:r>
              <a:rPr lang="en-US" sz="2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low pH of the vacuole, the toxin unfolds, exposing sites that facilitate translocation of the A subunit from the phagosome to the cytosol.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671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4899</TotalTime>
  <Words>653</Words>
  <Application>Microsoft Office PowerPoint</Application>
  <PresentationFormat>Widescreen</PresentationFormat>
  <Paragraphs>72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Franklin Gothic Book</vt:lpstr>
      <vt:lpstr>Garamond</vt:lpstr>
      <vt:lpstr>Times New Roman</vt:lpstr>
      <vt:lpstr>Office Theme</vt:lpstr>
      <vt:lpstr>CORYNEBACTERIA</vt:lpstr>
      <vt:lpstr>Outline</vt:lpstr>
      <vt:lpstr>Objectives</vt:lpstr>
      <vt:lpstr>Genus's characteristics</vt:lpstr>
      <vt:lpstr>Corynebacterium diphtheriae</vt:lpstr>
      <vt:lpstr>Epidemiology</vt:lpstr>
      <vt:lpstr>Pathogenesis</vt:lpstr>
      <vt:lpstr>PowerPoint Presentation</vt:lpstr>
      <vt:lpstr>Pathogenesis</vt:lpstr>
      <vt:lpstr>Pathogenesis</vt:lpstr>
      <vt:lpstr>Immunity</vt:lpstr>
      <vt:lpstr>Manifestations</vt:lpstr>
      <vt:lpstr>Manifestations</vt:lpstr>
      <vt:lpstr>DIAGNOSIS</vt:lpstr>
      <vt:lpstr>Treatment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Reminders!!</dc:title>
  <dc:creator>Heshu Jalal</dc:creator>
  <cp:lastModifiedBy>Heshu Jalal</cp:lastModifiedBy>
  <cp:revision>28</cp:revision>
  <dcterms:created xsi:type="dcterms:W3CDTF">2024-01-28T18:34:39Z</dcterms:created>
  <dcterms:modified xsi:type="dcterms:W3CDTF">2024-03-04T07:28:41Z</dcterms:modified>
</cp:coreProperties>
</file>