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51749C-BFDC-9068-4F08-47D895690A89}" name="Heshu Jalal" initials="HJ" userId="S::heshu.jalal@tiu.edu.iq::357b1b57-2d0e-44f3-8d64-5194f61cec0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5D6E9-AAA3-4472-B6E7-E5F633E2918C}" type="datetimeFigureOut">
              <a:rPr lang="en-US" smtClean="0"/>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3BC04-A053-4E89-AEE7-E7D4D233E666}" type="slidenum">
              <a:rPr lang="en-US" smtClean="0"/>
              <a:t>‹#›</a:t>
            </a:fld>
            <a:endParaRPr lang="en-US"/>
          </a:p>
        </p:txBody>
      </p:sp>
    </p:spTree>
    <p:extLst>
      <p:ext uri="{BB962C8B-B14F-4D97-AF65-F5344CB8AC3E}">
        <p14:creationId xmlns:p14="http://schemas.microsoft.com/office/powerpoint/2010/main" val="428003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ABDC-E423-474A-8312-49A31FC72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1E30B4-F12D-6A80-C6A2-FADB2D91A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CE8C1-62A8-522F-5884-0E8684C31351}"/>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5" name="Footer Placeholder 4">
            <a:extLst>
              <a:ext uri="{FF2B5EF4-FFF2-40B4-BE49-F238E27FC236}">
                <a16:creationId xmlns:a16="http://schemas.microsoft.com/office/drawing/2014/main" id="{3FEC620B-5A20-7ED1-D3F9-282E64FB2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57295-09F2-9928-826D-888349197BFE}"/>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08237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E283-DE8B-26AC-2650-A80C152D1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A898AF-568B-C824-44C4-1F049A1AAC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206E5-38A9-9A32-79BE-16FFBAFC0AC8}"/>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5" name="Footer Placeholder 4">
            <a:extLst>
              <a:ext uri="{FF2B5EF4-FFF2-40B4-BE49-F238E27FC236}">
                <a16:creationId xmlns:a16="http://schemas.microsoft.com/office/drawing/2014/main" id="{8CA9F579-8403-0845-1019-E4561C39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BB899-639B-DD2C-B870-4A7912FB6C47}"/>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421120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99D1A-D8BB-2412-FB3A-40744830B6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CC493D-8205-DA3D-F18F-9CC1412EB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64A86-205D-D266-0201-3E193B538370}"/>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5" name="Footer Placeholder 4">
            <a:extLst>
              <a:ext uri="{FF2B5EF4-FFF2-40B4-BE49-F238E27FC236}">
                <a16:creationId xmlns:a16="http://schemas.microsoft.com/office/drawing/2014/main" id="{48C810B9-DC90-131C-5AE8-4DB400F91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83A99-5163-A4FC-21BA-E2CEB9035B66}"/>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05857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8C9C-5F46-8D09-9956-74AA24C4B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6FA4D-F789-765A-AEC1-374B12A4C7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8FF4-A43A-DEBA-3CF0-60A82E31704A}"/>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5" name="Footer Placeholder 4">
            <a:extLst>
              <a:ext uri="{FF2B5EF4-FFF2-40B4-BE49-F238E27FC236}">
                <a16:creationId xmlns:a16="http://schemas.microsoft.com/office/drawing/2014/main" id="{B048D2E7-2CB0-76BB-B409-9498607FF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95013-1F81-5D20-CAB4-64C0A320027F}"/>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49258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076A-E66D-7F04-D611-A486C5B51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D95F97-A726-3477-C479-AA0AB50F3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EB3C5-10E4-8FAC-3D8A-BD826CA0E9D4}"/>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5" name="Footer Placeholder 4">
            <a:extLst>
              <a:ext uri="{FF2B5EF4-FFF2-40B4-BE49-F238E27FC236}">
                <a16:creationId xmlns:a16="http://schemas.microsoft.com/office/drawing/2014/main" id="{03E30A77-B3E7-38BA-804D-669D603F0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24BEE-9ADF-B57C-99DF-119A99C25860}"/>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99000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EA7A-884F-9BF9-D112-C4463CD862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9D8AB-BE5C-48B5-8170-35305B432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AE6276-CB1D-6327-796C-05BC347BD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641DF-DCB6-7FEF-09E7-7A51155D8276}"/>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6" name="Footer Placeholder 5">
            <a:extLst>
              <a:ext uri="{FF2B5EF4-FFF2-40B4-BE49-F238E27FC236}">
                <a16:creationId xmlns:a16="http://schemas.microsoft.com/office/drawing/2014/main" id="{4C52C849-049F-7E69-DA66-1A1B329BE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9C1FF-39C9-2C8E-E7EC-2A592D89A636}"/>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03432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0C93-7908-CAEC-02E4-DAF86FE587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742372-B28B-8529-8B71-66C2055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F0357-60F3-6CEB-E6DE-9B740710C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6F79FA-4B41-83A8-0E9F-416826BED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0E1BB4-3A2D-0542-107A-FDA091EE8B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63A40-C4A5-6222-B0C3-77232CC6C5B2}"/>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8" name="Footer Placeholder 7">
            <a:extLst>
              <a:ext uri="{FF2B5EF4-FFF2-40B4-BE49-F238E27FC236}">
                <a16:creationId xmlns:a16="http://schemas.microsoft.com/office/drawing/2014/main" id="{3001CAEA-9E36-8ECE-9ED8-F36B0315B3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07BDC-88C1-02E0-D2DF-4431AB4A4FCD}"/>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65138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D1C8-41E7-778C-CF65-68AF058DB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FA19C4-A470-302A-3EA2-B710E00B2D47}"/>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4" name="Footer Placeholder 3">
            <a:extLst>
              <a:ext uri="{FF2B5EF4-FFF2-40B4-BE49-F238E27FC236}">
                <a16:creationId xmlns:a16="http://schemas.microsoft.com/office/drawing/2014/main" id="{50A47B7C-2FB4-FB68-350B-7E929D007A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BB5BD3-89E8-353B-2FB0-8E87A954C658}"/>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98012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5B9A8-38D1-CE7C-58DF-55192A0DC6DD}"/>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3" name="Footer Placeholder 2">
            <a:extLst>
              <a:ext uri="{FF2B5EF4-FFF2-40B4-BE49-F238E27FC236}">
                <a16:creationId xmlns:a16="http://schemas.microsoft.com/office/drawing/2014/main" id="{CF0031EB-ABF7-63CF-51E2-2600E7285F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691B68-2620-C6D7-B08B-4B6FA2153C49}"/>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85246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9273-37AB-6123-471B-62E97502B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DA09AC-07A2-BF71-0978-E648BDDCA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C3F40-056A-69C4-A9EB-7BD0A88DA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BB76A-929A-9A87-7CC4-055E2C5E0831}"/>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6" name="Footer Placeholder 5">
            <a:extLst>
              <a:ext uri="{FF2B5EF4-FFF2-40B4-BE49-F238E27FC236}">
                <a16:creationId xmlns:a16="http://schemas.microsoft.com/office/drawing/2014/main" id="{351D7318-0F7C-3EB3-1C95-6B6C321EE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A0C4B-245B-4646-ED1C-9348AC02CCC9}"/>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79779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CC1E-13EF-A29A-81BD-7768158F7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BDE22-9A5A-75F9-5073-7B60AC1B0F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CA99E-D31D-831F-1E29-5C23A1368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55B87-BE37-C674-4B7A-7CA3CD07FA12}"/>
              </a:ext>
            </a:extLst>
          </p:cNvPr>
          <p:cNvSpPr>
            <a:spLocks noGrp="1"/>
          </p:cNvSpPr>
          <p:nvPr>
            <p:ph type="dt" sz="half" idx="10"/>
          </p:nvPr>
        </p:nvSpPr>
        <p:spPr/>
        <p:txBody>
          <a:bodyPr/>
          <a:lstStyle/>
          <a:p>
            <a:fld id="{80A6CBF6-4DDB-4AE2-9E76-A3A6BA6BB845}" type="datetimeFigureOut">
              <a:rPr lang="en-US" smtClean="0"/>
              <a:t>3/24/2024</a:t>
            </a:fld>
            <a:endParaRPr lang="en-US"/>
          </a:p>
        </p:txBody>
      </p:sp>
      <p:sp>
        <p:nvSpPr>
          <p:cNvPr id="6" name="Footer Placeholder 5">
            <a:extLst>
              <a:ext uri="{FF2B5EF4-FFF2-40B4-BE49-F238E27FC236}">
                <a16:creationId xmlns:a16="http://schemas.microsoft.com/office/drawing/2014/main" id="{B93DB846-1A97-5C1B-BA7B-BF9FF2549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EC060-B2DF-1E66-4E50-8920019BE77F}"/>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12853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C962D-A7C1-C29F-31CD-41AE77F0F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21F815-2931-BCE3-925E-67F6E42F2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F5A40-57C1-F4E4-FCD0-645A7DBBA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6CBF6-4DDB-4AE2-9E76-A3A6BA6BB845}" type="datetimeFigureOut">
              <a:rPr lang="en-US" smtClean="0"/>
              <a:t>3/24/2024</a:t>
            </a:fld>
            <a:endParaRPr lang="en-US"/>
          </a:p>
        </p:txBody>
      </p:sp>
      <p:sp>
        <p:nvSpPr>
          <p:cNvPr id="5" name="Footer Placeholder 4">
            <a:extLst>
              <a:ext uri="{FF2B5EF4-FFF2-40B4-BE49-F238E27FC236}">
                <a16:creationId xmlns:a16="http://schemas.microsoft.com/office/drawing/2014/main" id="{0F4BE032-F545-16C6-7753-7467A2CE1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0EFA6-5BB5-1B54-20CC-651E90BC9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9D53F-79F0-4733-87DD-BD29C71FA793}" type="slidenum">
              <a:rPr lang="en-US" smtClean="0"/>
              <a:t>‹#›</a:t>
            </a:fld>
            <a:endParaRPr lang="en-US"/>
          </a:p>
        </p:txBody>
      </p:sp>
    </p:spTree>
    <p:extLst>
      <p:ext uri="{BB962C8B-B14F-4D97-AF65-F5344CB8AC3E}">
        <p14:creationId xmlns:p14="http://schemas.microsoft.com/office/powerpoint/2010/main" val="260141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different colored bacteria&#10;&#10;Description automatically generated">
            <a:extLst>
              <a:ext uri="{FF2B5EF4-FFF2-40B4-BE49-F238E27FC236}">
                <a16:creationId xmlns:a16="http://schemas.microsoft.com/office/drawing/2014/main" id="{61BC9987-3157-18D2-26A9-6E1095901F0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025" r="-1" b="1683"/>
          <a:stretch/>
        </p:blipFill>
        <p:spPr>
          <a:xfrm>
            <a:off x="20" y="10"/>
            <a:ext cx="12188931" cy="6857990"/>
          </a:xfrm>
          <a:prstGeom prst="rect">
            <a:avLst/>
          </a:prstGeom>
        </p:spPr>
      </p:pic>
      <p:sp>
        <p:nvSpPr>
          <p:cNvPr id="2" name="Title 1">
            <a:extLst>
              <a:ext uri="{FF2B5EF4-FFF2-40B4-BE49-F238E27FC236}">
                <a16:creationId xmlns:a16="http://schemas.microsoft.com/office/drawing/2014/main" id="{B2E048D9-A585-4FDA-81FE-2CE27A7A48CF}"/>
              </a:ext>
            </a:extLst>
          </p:cNvPr>
          <p:cNvSpPr>
            <a:spLocks noGrp="1"/>
          </p:cNvSpPr>
          <p:nvPr>
            <p:ph type="ctrTitle"/>
          </p:nvPr>
        </p:nvSpPr>
        <p:spPr>
          <a:xfrm>
            <a:off x="1527048" y="1124712"/>
            <a:ext cx="9144000" cy="3063240"/>
          </a:xfrm>
        </p:spPr>
        <p:txBody>
          <a:bodyPr>
            <a:normAutofit/>
          </a:bodyPr>
          <a:lstStyle/>
          <a:p>
            <a:r>
              <a:rPr lang="en-US" sz="6600" dirty="0">
                <a:solidFill>
                  <a:schemeClr val="bg1"/>
                </a:solidFill>
                <a:latin typeface="Times New Roman" panose="02020603050405020304" pitchFamily="18" charset="0"/>
                <a:cs typeface="Times New Roman" panose="02020603050405020304" pitchFamily="18" charset="0"/>
              </a:rPr>
              <a:t>Mycobacteria</a:t>
            </a:r>
          </a:p>
        </p:txBody>
      </p:sp>
      <p:sp>
        <p:nvSpPr>
          <p:cNvPr id="3" name="Subtitle 2">
            <a:extLst>
              <a:ext uri="{FF2B5EF4-FFF2-40B4-BE49-F238E27FC236}">
                <a16:creationId xmlns:a16="http://schemas.microsoft.com/office/drawing/2014/main" id="{BB351641-1E44-B3AC-9226-29253D8C743E}"/>
              </a:ext>
            </a:extLst>
          </p:cNvPr>
          <p:cNvSpPr>
            <a:spLocks noGrp="1"/>
          </p:cNvSpPr>
          <p:nvPr>
            <p:ph type="subTitle" idx="1"/>
          </p:nvPr>
        </p:nvSpPr>
        <p:spPr>
          <a:xfrm>
            <a:off x="1527048" y="4599432"/>
            <a:ext cx="9144000" cy="1227520"/>
          </a:xfrm>
        </p:spPr>
        <p:txBody>
          <a:bodyPr>
            <a:normAutofit fontScale="85000" lnSpcReduction="20000"/>
          </a:bodyPr>
          <a:lstStyle/>
          <a:p>
            <a:r>
              <a:rPr lang="en-US" sz="1300" dirty="0">
                <a:solidFill>
                  <a:schemeClr val="bg1"/>
                </a:solidFill>
                <a:latin typeface="Franklin Gothic Book" panose="020B0503020102020204" pitchFamily="34" charset="0"/>
              </a:rPr>
              <a:t>Ms. Heshu J. Ahmed</a:t>
            </a:r>
          </a:p>
          <a:p>
            <a:r>
              <a:rPr lang="en-US" sz="1300" dirty="0">
                <a:solidFill>
                  <a:schemeClr val="bg1"/>
                </a:solidFill>
                <a:latin typeface="Franklin Gothic Book" panose="020B0503020102020204" pitchFamily="34" charset="0"/>
              </a:rPr>
              <a:t>PhD Candidate</a:t>
            </a:r>
          </a:p>
          <a:p>
            <a:r>
              <a:rPr lang="en-US" sz="1300" dirty="0">
                <a:solidFill>
                  <a:schemeClr val="bg1"/>
                </a:solidFill>
                <a:latin typeface="Franklin Gothic Book" panose="020B0503020102020204" pitchFamily="34" charset="0"/>
              </a:rPr>
              <a:t>Medical Bacteriology 423</a:t>
            </a:r>
          </a:p>
          <a:p>
            <a:r>
              <a:rPr lang="en-US" sz="1300" dirty="0">
                <a:solidFill>
                  <a:schemeClr val="bg1"/>
                </a:solidFill>
                <a:latin typeface="Franklin Gothic Book" panose="020B0503020102020204" pitchFamily="34" charset="0"/>
              </a:rPr>
              <a:t>Spring Semester</a:t>
            </a:r>
          </a:p>
          <a:p>
            <a:r>
              <a:rPr lang="en-US" sz="1300" dirty="0">
                <a:solidFill>
                  <a:schemeClr val="bg1"/>
                </a:solidFill>
                <a:latin typeface="Franklin Gothic Book" panose="020B0503020102020204" pitchFamily="34" charset="0"/>
              </a:rPr>
              <a:t>Week Six</a:t>
            </a:r>
          </a:p>
        </p:txBody>
      </p:sp>
      <p:sp>
        <p:nvSpPr>
          <p:cNvPr id="17"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text and a book&#10;&#10;Description automatically generated with medium confidence">
            <a:extLst>
              <a:ext uri="{FF2B5EF4-FFF2-40B4-BE49-F238E27FC236}">
                <a16:creationId xmlns:a16="http://schemas.microsoft.com/office/drawing/2014/main" id="{F504C8CC-76AF-A94D-C75F-C8939D29B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974" y="403759"/>
            <a:ext cx="2349570" cy="2114846"/>
          </a:xfrm>
          <a:prstGeom prst="rect">
            <a:avLst/>
          </a:prstGeom>
        </p:spPr>
      </p:pic>
    </p:spTree>
    <p:extLst>
      <p:ext uri="{BB962C8B-B14F-4D97-AF65-F5344CB8AC3E}">
        <p14:creationId xmlns:p14="http://schemas.microsoft.com/office/powerpoint/2010/main" val="302801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1A896-B14B-A3BC-2713-B57EB58D2AD6}"/>
              </a:ext>
            </a:extLst>
          </p:cNvPr>
          <p:cNvSpPr>
            <a:spLocks noGrp="1"/>
          </p:cNvSpPr>
          <p:nvPr>
            <p:ph type="title"/>
          </p:nvPr>
        </p:nvSpPr>
        <p:spPr>
          <a:xfrm>
            <a:off x="793662" y="386930"/>
            <a:ext cx="10066122" cy="1298448"/>
          </a:xfrm>
        </p:spPr>
        <p:txBody>
          <a:bodyPr anchor="b">
            <a:normAutofit/>
          </a:bodyPr>
          <a:lstStyle/>
          <a:p>
            <a:r>
              <a:rPr lang="en-US" sz="4800">
                <a:latin typeface="Times New Roman" panose="02020603050405020304" pitchFamily="18" charset="0"/>
                <a:cs typeface="Times New Roman" panose="02020603050405020304" pitchFamily="18" charset="0"/>
              </a:rPr>
              <a:t>A. Primary Tuberculosis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2E7AC6-B7E0-DADF-74FF-E55863AABCC1}"/>
              </a:ext>
            </a:extLst>
          </p:cNvPr>
          <p:cNvSpPr>
            <a:spLocks noGrp="1"/>
          </p:cNvSpPr>
          <p:nvPr>
            <p:ph idx="1"/>
          </p:nvPr>
        </p:nvSpPr>
        <p:spPr>
          <a:xfrm>
            <a:off x="223735" y="2203079"/>
            <a:ext cx="6629551" cy="4197721"/>
          </a:xfrm>
        </p:spPr>
        <p:txBody>
          <a:bodyPr anchor="ctr">
            <a:normAutofit fontScale="92500" lnSpcReduction="20000"/>
          </a:bodyPr>
          <a:lstStyle/>
          <a:p>
            <a:r>
              <a:rPr lang="en-US" sz="2400" b="0" i="0" u="none" strike="noStrike" baseline="0" dirty="0">
                <a:latin typeface="Times New Roman" panose="02020603050405020304" pitchFamily="18" charset="0"/>
                <a:cs typeface="Times New Roman" panose="02020603050405020304" pitchFamily="18" charset="0"/>
              </a:rPr>
              <a:t>In the primary lesion as MTB cells multiply,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macrophages and dendritic cells </a:t>
            </a:r>
            <a:r>
              <a:rPr lang="en-US" sz="2400" b="0" i="0" u="none" strike="noStrike" baseline="0" dirty="0">
                <a:latin typeface="Times New Roman" panose="02020603050405020304" pitchFamily="18" charset="0"/>
                <a:cs typeface="Times New Roman" panose="02020603050405020304" pitchFamily="18" charset="0"/>
              </a:rPr>
              <a:t>release cytokines:</a:t>
            </a:r>
          </a:p>
          <a:p>
            <a:pPr lvl="1"/>
            <a:r>
              <a:rPr lang="en-US" b="0" i="0" u="none" strike="noStrike" baseline="0" dirty="0">
                <a:latin typeface="Times New Roman" panose="02020603050405020304" pitchFamily="18" charset="0"/>
                <a:cs typeface="Times New Roman" panose="02020603050405020304" pitchFamily="18" charset="0"/>
              </a:rPr>
              <a:t> (tumor necrosis factor,</a:t>
            </a:r>
          </a:p>
          <a:p>
            <a:pPr lvl="1"/>
            <a:r>
              <a:rPr lang="en-US" b="0" i="0" u="none" strike="noStrike" baseline="0" dirty="0">
                <a:latin typeface="Times New Roman" panose="02020603050405020304" pitchFamily="18" charset="0"/>
                <a:cs typeface="Times New Roman" panose="02020603050405020304" pitchFamily="18" charset="0"/>
              </a:rPr>
              <a:t> interleukin 12 [IL-12], </a:t>
            </a:r>
          </a:p>
          <a:p>
            <a:pPr lvl="1"/>
            <a:r>
              <a:rPr lang="en-US" b="0" i="0" u="none" strike="noStrike" baseline="0" dirty="0">
                <a:latin typeface="Times New Roman" panose="02020603050405020304" pitchFamily="18" charset="0"/>
                <a:cs typeface="Times New Roman" panose="02020603050405020304" pitchFamily="18" charset="0"/>
              </a:rPr>
              <a:t>interferon gamma [IFN-γ]), </a:t>
            </a:r>
          </a:p>
          <a:p>
            <a:pPr marL="457200" lvl="1" indent="0">
              <a:buNone/>
            </a:pPr>
            <a:endParaRPr lang="en-US" b="0" i="0" u="none" strike="noStrike" baseline="0" dirty="0">
              <a:latin typeface="Times New Roman" panose="02020603050405020304" pitchFamily="18" charset="0"/>
              <a:cs typeface="Times New Roman" panose="02020603050405020304" pitchFamily="18" charset="0"/>
            </a:endParaRPr>
          </a:p>
          <a:p>
            <a:pPr marL="0" indent="0">
              <a:buNone/>
            </a:pPr>
            <a:r>
              <a:rPr lang="en-US" sz="2400" b="0" i="0" u="none" strike="noStrike" baseline="0" dirty="0">
                <a:highlight>
                  <a:srgbClr val="FFFF00"/>
                </a:highlight>
                <a:latin typeface="Times New Roman" panose="02020603050405020304" pitchFamily="18" charset="0"/>
                <a:cs typeface="Times New Roman" panose="02020603050405020304" pitchFamily="18" charset="0"/>
              </a:rPr>
              <a:t>which attract T cells </a:t>
            </a:r>
            <a:r>
              <a:rPr lang="en-US" sz="2400" b="0" i="0" u="none" strike="noStrike" baseline="0" dirty="0">
                <a:latin typeface="Times New Roman" panose="02020603050405020304" pitchFamily="18" charset="0"/>
                <a:cs typeface="Times New Roman" panose="02020603050405020304" pitchFamily="18" charset="0"/>
              </a:rPr>
              <a:t>and other inflammatory cells to the site. </a:t>
            </a:r>
          </a:p>
          <a:p>
            <a:r>
              <a:rPr lang="en-US" sz="2400" b="0" i="0" u="none" strike="noStrike" baseline="0" dirty="0">
                <a:latin typeface="Times New Roman" panose="02020603050405020304" pitchFamily="18" charset="0"/>
                <a:cs typeface="Times New Roman" panose="02020603050405020304" pitchFamily="18" charset="0"/>
              </a:rPr>
              <a:t>This initiates the TH1-type immune response over the following 3 to 9 weeks in which:</a:t>
            </a:r>
          </a:p>
          <a:p>
            <a:pPr marL="0" indent="0">
              <a:buNone/>
            </a:pPr>
            <a:endParaRPr lang="en-US" sz="2400" b="0" i="0" u="none" strike="noStrike" baseline="0" dirty="0">
              <a:latin typeface="Times New Roman" panose="02020603050405020304" pitchFamily="18" charset="0"/>
              <a:cs typeface="Times New Roman" panose="02020603050405020304" pitchFamily="18" charset="0"/>
            </a:endParaRPr>
          </a:p>
          <a:p>
            <a:pPr lvl="1"/>
            <a:r>
              <a:rPr lang="en-US" b="0" i="0" u="none" strike="noStrike" baseline="0" dirty="0">
                <a:latin typeface="Times New Roman" panose="02020603050405020304" pitchFamily="18" charset="0"/>
                <a:cs typeface="Times New Roman" panose="02020603050405020304" pitchFamily="18" charset="0"/>
              </a:rPr>
              <a:t> IFN-γ is the primary activator of macrophages. </a:t>
            </a:r>
          </a:p>
          <a:p>
            <a:pPr lvl="1"/>
            <a:r>
              <a:rPr lang="en-US" b="0" i="0" u="none" strike="noStrike" baseline="0" dirty="0">
                <a:latin typeface="Times New Roman" panose="02020603050405020304" pitchFamily="18" charset="0"/>
                <a:cs typeface="Times New Roman" panose="02020603050405020304" pitchFamily="18" charset="0"/>
              </a:rPr>
              <a:t>This includes CD8+ cytotoxic T cells which recognize and destroy MTB-infected macrophages. </a:t>
            </a:r>
          </a:p>
        </p:txBody>
      </p:sp>
      <p:pic>
        <p:nvPicPr>
          <p:cNvPr id="5" name="Picture 4" descr="A diagram of a cell division&#10;&#10;Description automatically generated">
            <a:extLst>
              <a:ext uri="{FF2B5EF4-FFF2-40B4-BE49-F238E27FC236}">
                <a16:creationId xmlns:a16="http://schemas.microsoft.com/office/drawing/2014/main" id="{7B037643-7CB9-7205-DB08-50DD7878F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446" y="3008743"/>
            <a:ext cx="4530897" cy="2745580"/>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73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ADF77-7870-3ED9-E10B-6D0D75A49FD8}"/>
              </a:ext>
            </a:extLst>
          </p:cNvPr>
          <p:cNvSpPr>
            <a:spLocks noGrp="1"/>
          </p:cNvSpPr>
          <p:nvPr>
            <p:ph type="title"/>
          </p:nvPr>
        </p:nvSpPr>
        <p:spPr>
          <a:xfrm>
            <a:off x="793662" y="386930"/>
            <a:ext cx="10066122" cy="1298448"/>
          </a:xfrm>
        </p:spPr>
        <p:txBody>
          <a:bodyPr anchor="b">
            <a:normAutofit/>
          </a:bodyPr>
          <a:lstStyle/>
          <a:p>
            <a:r>
              <a:rPr lang="en-US" sz="4000" dirty="0">
                <a:latin typeface="Times New Roman" panose="02020603050405020304" pitchFamily="18" charset="0"/>
                <a:cs typeface="Times New Roman" panose="02020603050405020304" pitchFamily="18" charset="0"/>
              </a:rPr>
              <a:t>A. Primary Tuberculosis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7362C7-07D4-5456-C66C-14E20B7DF51B}"/>
              </a:ext>
            </a:extLst>
          </p:cNvPr>
          <p:cNvSpPr>
            <a:spLocks noGrp="1"/>
          </p:cNvSpPr>
          <p:nvPr>
            <p:ph idx="1"/>
          </p:nvPr>
        </p:nvSpPr>
        <p:spPr>
          <a:xfrm>
            <a:off x="165370" y="2599509"/>
            <a:ext cx="6423669" cy="3645648"/>
          </a:xfrm>
        </p:spPr>
        <p:txBody>
          <a:bodyPr anchor="ctr">
            <a:normAutofit fontScale="92500" lnSpcReduction="10000"/>
          </a:bodyPr>
          <a:lstStyle/>
          <a:p>
            <a:pPr algn="just"/>
            <a:r>
              <a:rPr lang="en-US" sz="2000" b="0" i="0" u="none" strike="noStrike" baseline="0" dirty="0">
                <a:latin typeface="Times New Roman" panose="02020603050405020304" pitchFamily="18" charset="0"/>
                <a:cs typeface="Times New Roman" panose="02020603050405020304" pitchFamily="18" charset="0"/>
              </a:rPr>
              <a:t>MTB multiplication also triggers a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delayed-type hypersensitivity (DTH) </a:t>
            </a:r>
            <a:r>
              <a:rPr lang="en-US" sz="2000" b="0" i="0" u="none" strike="noStrike" baseline="0" dirty="0">
                <a:latin typeface="Times New Roman" panose="02020603050405020304" pitchFamily="18" charset="0"/>
                <a:cs typeface="Times New Roman" panose="02020603050405020304" pitchFamily="18" charset="0"/>
              </a:rPr>
              <a:t>response with its phagocytes, fluid, and release of digestive enzymes. </a:t>
            </a:r>
          </a:p>
          <a:p>
            <a:pPr algn="just"/>
            <a:r>
              <a:rPr lang="en-US" sz="2000" dirty="0">
                <a:latin typeface="Times New Roman" panose="02020603050405020304" pitchFamily="18" charset="0"/>
                <a:cs typeface="Times New Roman" panose="02020603050405020304" pitchFamily="18" charset="0"/>
              </a:rPr>
              <a:t>The mixture of the TH1 immune and DTH responses is manifest in a microscopic structure called a </a:t>
            </a:r>
            <a:r>
              <a:rPr lang="en-US" sz="2000" b="1" dirty="0">
                <a:highlight>
                  <a:srgbClr val="FFFF00"/>
                </a:highlight>
                <a:latin typeface="Times New Roman" panose="02020603050405020304" pitchFamily="18" charset="0"/>
                <a:cs typeface="Times New Roman" panose="02020603050405020304" pitchFamily="18" charset="0"/>
              </a:rPr>
              <a:t>granuloma</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which is composed </a:t>
            </a:r>
            <a:r>
              <a:rPr lang="en-US" sz="2000" u="sng" dirty="0">
                <a:latin typeface="Times New Roman" panose="02020603050405020304" pitchFamily="18" charset="0"/>
                <a:cs typeface="Times New Roman" panose="02020603050405020304" pitchFamily="18" charset="0"/>
              </a:rPr>
              <a:t>of lymphocytes, macrophages, epithelioid cells (activated macrophages), fibroblasts, and multinucleated giant cells </a:t>
            </a:r>
            <a:endParaRPr lang="en-US" sz="2000" b="0" i="0" u="sng" strike="noStrike" baseline="0" dirty="0">
              <a:latin typeface="Times New Roman" panose="02020603050405020304" pitchFamily="18" charset="0"/>
              <a:cs typeface="Times New Roman" panose="02020603050405020304" pitchFamily="18" charset="0"/>
            </a:endParaRPr>
          </a:p>
          <a:p>
            <a:pPr algn="just"/>
            <a:r>
              <a:rPr lang="en-US" sz="2000" b="0" i="0" u="none" strike="noStrike" baseline="0" dirty="0">
                <a:latin typeface="Times New Roman" panose="02020603050405020304" pitchFamily="18" charset="0"/>
                <a:cs typeface="Times New Roman" panose="02020603050405020304" pitchFamily="18" charset="0"/>
              </a:rPr>
              <a:t>As the granuloma grows, the destructive nature of the hypersensitivity component leads to necrosis usually in the center of the lesion. This is termed</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 </a:t>
            </a:r>
            <a:r>
              <a:rPr lang="en-US" sz="2000" b="1" i="0" u="none" strike="noStrike" baseline="0" dirty="0">
                <a:highlight>
                  <a:srgbClr val="FFFF00"/>
                </a:highlight>
                <a:latin typeface="Times New Roman" panose="02020603050405020304" pitchFamily="18" charset="0"/>
                <a:cs typeface="Times New Roman" panose="02020603050405020304" pitchFamily="18" charset="0"/>
              </a:rPr>
              <a:t>caseous necrosis </a:t>
            </a:r>
            <a:r>
              <a:rPr lang="en-US" sz="2000" b="0" i="0" u="none" strike="noStrike" baseline="0" dirty="0">
                <a:latin typeface="Times New Roman" panose="02020603050405020304" pitchFamily="18" charset="0"/>
                <a:cs typeface="Times New Roman" panose="02020603050405020304" pitchFamily="18" charset="0"/>
              </a:rPr>
              <a:t>because of the cheesy, semisolid character of material at the center of large gross lesions </a:t>
            </a:r>
            <a:endParaRPr lang="en-US" sz="2000" dirty="0">
              <a:latin typeface="Times New Roman" panose="02020603050405020304" pitchFamily="18" charset="0"/>
              <a:cs typeface="Times New Roman" panose="02020603050405020304" pitchFamily="18" charset="0"/>
            </a:endParaRPr>
          </a:p>
        </p:txBody>
      </p:sp>
      <p:pic>
        <p:nvPicPr>
          <p:cNvPr id="5" name="Picture 4" descr="A close-up of a cell&#10;&#10;Description automatically generated">
            <a:extLst>
              <a:ext uri="{FF2B5EF4-FFF2-40B4-BE49-F238E27FC236}">
                <a16:creationId xmlns:a16="http://schemas.microsoft.com/office/drawing/2014/main" id="{AC46889A-31A6-7D18-ED5E-93342E7A5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134" y="3094011"/>
            <a:ext cx="4404134" cy="2944550"/>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83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0391F4-2186-691F-945F-99DB6ECBEF62}"/>
              </a:ext>
            </a:extLst>
          </p:cNvPr>
          <p:cNvSpPr>
            <a:spLocks noGrp="1"/>
          </p:cNvSpPr>
          <p:nvPr>
            <p:ph type="title"/>
          </p:nvPr>
        </p:nvSpPr>
        <p:spPr>
          <a:xfrm>
            <a:off x="808638" y="386930"/>
            <a:ext cx="9236700" cy="1188950"/>
          </a:xfrm>
        </p:spPr>
        <p:txBody>
          <a:bodyPr anchor="b">
            <a:normAutofit/>
          </a:bodyPr>
          <a:lstStyle/>
          <a:p>
            <a:r>
              <a:rPr lang="en-US" b="1" dirty="0">
                <a:latin typeface="Times New Roman" panose="02020603050405020304" pitchFamily="18" charset="0"/>
                <a:cs typeface="Times New Roman" panose="02020603050405020304" pitchFamily="18" charset="0"/>
              </a:rPr>
              <a:t>B. Latent Tuberculosis </a:t>
            </a:r>
            <a:endParaRPr lang="en-US"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4B2964-031E-33F1-31B6-7944F7154539}"/>
              </a:ext>
            </a:extLst>
          </p:cNvPr>
          <p:cNvSpPr>
            <a:spLocks noGrp="1"/>
          </p:cNvSpPr>
          <p:nvPr>
            <p:ph idx="1"/>
          </p:nvPr>
        </p:nvSpPr>
        <p:spPr>
          <a:xfrm>
            <a:off x="793660" y="2599509"/>
            <a:ext cx="10143668" cy="3435531"/>
          </a:xfrm>
        </p:spPr>
        <p:txBody>
          <a:bodyPr anchor="ctr">
            <a:normAutofit/>
          </a:bodyPr>
          <a:lstStyle/>
          <a:p>
            <a:r>
              <a:rPr lang="en-US" sz="2400" b="0" i="0" u="none" strike="noStrike" baseline="0" dirty="0">
                <a:latin typeface="Times New Roman" panose="02020603050405020304" pitchFamily="18" charset="0"/>
                <a:cs typeface="Times New Roman" panose="02020603050405020304" pitchFamily="18" charset="0"/>
              </a:rPr>
              <a:t>Primary infections are handled well once the TH1 immune response halts the intracellular growth of MTB. Bacterial multiplication ceases, the lesions heal by fibrosis, and the organisms appear to slowly die. </a:t>
            </a:r>
          </a:p>
          <a:p>
            <a:r>
              <a:rPr lang="en-US" sz="2400" b="0" i="0" u="none" strike="noStrike" baseline="0" dirty="0">
                <a:latin typeface="Times New Roman" panose="02020603050405020304" pitchFamily="18" charset="0"/>
                <a:cs typeface="Times New Roman" panose="02020603050405020304" pitchFamily="18" charset="0"/>
              </a:rPr>
              <a:t>In tuberculosis, some of the organisms, when faced with oxygen and nutrient deprivation, instead of dying enter a prolonged dormant state called latency. </a:t>
            </a:r>
          </a:p>
          <a:p>
            <a:r>
              <a:rPr lang="en-US" sz="2400" b="0" i="0" u="none" strike="noStrike" baseline="0" dirty="0">
                <a:latin typeface="Times New Roman" panose="02020603050405020304" pitchFamily="18" charset="0"/>
                <a:cs typeface="Times New Roman" panose="02020603050405020304" pitchFamily="18" charset="0"/>
              </a:rPr>
              <a:t>Specific factors facilitating survival are not known but the waxy nature of the MTB cell wall must be of aid as it is in the environment. </a:t>
            </a:r>
          </a:p>
        </p:txBody>
      </p:sp>
    </p:spTree>
    <p:extLst>
      <p:ext uri="{BB962C8B-B14F-4D97-AF65-F5344CB8AC3E}">
        <p14:creationId xmlns:p14="http://schemas.microsoft.com/office/powerpoint/2010/main" val="207398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E33FF-28C4-142F-11C6-FB032DFFB003}"/>
              </a:ext>
            </a:extLst>
          </p:cNvPr>
          <p:cNvSpPr>
            <a:spLocks noGrp="1"/>
          </p:cNvSpPr>
          <p:nvPr>
            <p:ph type="title"/>
          </p:nvPr>
        </p:nvSpPr>
        <p:spPr>
          <a:xfrm>
            <a:off x="1043631" y="873940"/>
            <a:ext cx="5052369" cy="1035781"/>
          </a:xfrm>
        </p:spPr>
        <p:txBody>
          <a:bodyPr anchor="ctr">
            <a:normAutofit/>
          </a:bodyPr>
          <a:lstStyle/>
          <a:p>
            <a:r>
              <a:rPr lang="en-US" sz="3300" b="1">
                <a:latin typeface="Times New Roman" panose="02020603050405020304" pitchFamily="18" charset="0"/>
                <a:cs typeface="Times New Roman" panose="02020603050405020304" pitchFamily="18" charset="0"/>
              </a:rPr>
              <a:t>C. Reactivation (Adult) Tuberculosis </a:t>
            </a:r>
            <a:endParaRPr lang="en-US" sz="33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CEFED6-93D7-E829-35D0-33DB1ACE63DF}"/>
              </a:ext>
            </a:extLst>
          </p:cNvPr>
          <p:cNvSpPr>
            <a:spLocks noGrp="1"/>
          </p:cNvSpPr>
          <p:nvPr>
            <p:ph idx="1"/>
          </p:nvPr>
        </p:nvSpPr>
        <p:spPr>
          <a:xfrm>
            <a:off x="267837" y="2200117"/>
            <a:ext cx="6248406" cy="4200683"/>
          </a:xfrm>
        </p:spPr>
        <p:txBody>
          <a:bodyPr anchor="ctr">
            <a:normAutofit/>
          </a:bodyPr>
          <a:lstStyle/>
          <a:p>
            <a:pPr algn="just"/>
            <a:r>
              <a:rPr lang="en-US" sz="2000" b="0" i="0" u="none" strike="noStrike" baseline="0" dirty="0">
                <a:latin typeface="Times New Roman" panose="02020603050405020304" pitchFamily="18" charset="0"/>
                <a:cs typeface="Times New Roman" panose="02020603050405020304" pitchFamily="18" charset="0"/>
              </a:rPr>
              <a:t>It's hypothesized that the relatively high oxygen tension that would favor growth of the aerobe MTB. </a:t>
            </a:r>
          </a:p>
          <a:p>
            <a:pPr algn="just"/>
            <a:r>
              <a:rPr lang="en-US" sz="2000" b="0" i="0" u="none" strike="noStrike" baseline="0" dirty="0">
                <a:latin typeface="Times New Roman" panose="02020603050405020304" pitchFamily="18" charset="0"/>
                <a:cs typeface="Times New Roman" panose="02020603050405020304" pitchFamily="18" charset="0"/>
              </a:rPr>
              <a:t>The upper part of the lung is the most common, with spreading, clusters of granulomas, and large areas of caseous necrosis.</a:t>
            </a:r>
          </a:p>
          <a:p>
            <a:pPr algn="just"/>
            <a:r>
              <a:rPr lang="en-US" sz="2000" b="0" i="0" u="none" strike="noStrike" baseline="0" dirty="0">
                <a:latin typeface="Times New Roman" panose="02020603050405020304" pitchFamily="18" charset="0"/>
                <a:cs typeface="Times New Roman" panose="02020603050405020304" pitchFamily="18" charset="0"/>
              </a:rPr>
              <a:t>Necrosis often involves the wall of a small bronchus from which the necrotic material is discharged, resulting in a pulmonary cavity and bronchial spread. Frequently, small blood vessels are also eroded. </a:t>
            </a:r>
          </a:p>
          <a:p>
            <a:pPr algn="just"/>
            <a:r>
              <a:rPr lang="en-US" sz="2000" b="0" i="0" u="none" strike="noStrike" baseline="0" dirty="0">
                <a:latin typeface="Times New Roman" panose="02020603050405020304" pitchFamily="18" charset="0"/>
                <a:cs typeface="Times New Roman" panose="02020603050405020304" pitchFamily="18" charset="0"/>
              </a:rPr>
              <a:t>The damage is due to the failure of the host to control growth of MTB and thus the rising load of mycobacterial proteins which stimulate the auto-destructive DTH response. </a:t>
            </a:r>
            <a:endParaRPr lang="en-US" sz="20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lung&#10;&#10;Description automatically generated">
            <a:extLst>
              <a:ext uri="{FF2B5EF4-FFF2-40B4-BE49-F238E27FC236}">
                <a16:creationId xmlns:a16="http://schemas.microsoft.com/office/drawing/2014/main" id="{DD07C0B2-3741-88FE-47CF-94332C07B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493" y="1894975"/>
            <a:ext cx="4223252" cy="3128334"/>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111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5F7B-83DF-0BB8-3DB4-B41559C16F9D}"/>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MANIFESTATIONS</a:t>
            </a:r>
            <a:r>
              <a:rPr lang="en-US" sz="3600" b="1" dirty="0">
                <a:latin typeface="Myriad Pro"/>
              </a:rPr>
              <a:t> </a:t>
            </a:r>
            <a:endParaRPr lang="en-US" sz="3600" dirty="0"/>
          </a:p>
        </p:txBody>
      </p:sp>
      <p:sp>
        <p:nvSpPr>
          <p:cNvPr id="3" name="Content Placeholder 2">
            <a:extLst>
              <a:ext uri="{FF2B5EF4-FFF2-40B4-BE49-F238E27FC236}">
                <a16:creationId xmlns:a16="http://schemas.microsoft.com/office/drawing/2014/main" id="{60000ED0-83DE-9E7C-D19E-0735D1814671}"/>
              </a:ext>
            </a:extLst>
          </p:cNvPr>
          <p:cNvSpPr>
            <a:spLocks noGrp="1"/>
          </p:cNvSpPr>
          <p:nvPr>
            <p:ph idx="1"/>
          </p:nvPr>
        </p:nvSpPr>
        <p:spPr>
          <a:xfrm>
            <a:off x="348792" y="1498862"/>
            <a:ext cx="11321592" cy="5231876"/>
          </a:xfrm>
        </p:spPr>
        <p:txBody>
          <a:bodyPr>
            <a:normAutofit lnSpcReduction="10000"/>
          </a:bodyPr>
          <a:lstStyle/>
          <a:p>
            <a:pPr algn="l"/>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0" indent="0">
              <a:buNone/>
            </a:pPr>
            <a:r>
              <a:rPr lang="en-US" sz="1800" b="1" i="0" u="none" strike="noStrike" baseline="0" dirty="0">
                <a:latin typeface="Times New Roman" panose="02020603050405020304" pitchFamily="18" charset="0"/>
                <a:cs typeface="Times New Roman" panose="02020603050405020304" pitchFamily="18" charset="0"/>
              </a:rPr>
              <a:t>A. Primary Tuberculosis </a:t>
            </a:r>
            <a:endParaRPr lang="en-US" sz="1800" b="0" i="0" u="none" strike="noStrike" baseline="0" dirty="0">
              <a:latin typeface="Times New Roman" panose="02020603050405020304" pitchFamily="18" charset="0"/>
              <a:cs typeface="Times New Roman" panose="02020603050405020304" pitchFamily="18" charset="0"/>
            </a:endParaRPr>
          </a:p>
          <a:p>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Primary tuberculosis is either asymptomatic or manifest only by fever and malaise.</a:t>
            </a:r>
          </a:p>
          <a:p>
            <a:pPr algn="just"/>
            <a:r>
              <a:rPr lang="en-US" sz="1800" b="0" i="0" u="none" strike="noStrike" baseline="0" dirty="0">
                <a:latin typeface="Times New Roman" panose="02020603050405020304" pitchFamily="18" charset="0"/>
                <a:cs typeface="Times New Roman" panose="02020603050405020304" pitchFamily="18" charset="0"/>
              </a:rPr>
              <a:t> Radiographs may show infiltrates in the mid-zones of the lung (</a:t>
            </a:r>
            <a:r>
              <a:rPr lang="en-US" sz="1800" b="0" i="0" u="none" strike="noStrike" baseline="0" dirty="0" err="1">
                <a:latin typeface="Times New Roman" panose="02020603050405020304" pitchFamily="18" charset="0"/>
                <a:cs typeface="Times New Roman" panose="02020603050405020304" pitchFamily="18" charset="0"/>
              </a:rPr>
              <a:t>Ghon</a:t>
            </a:r>
            <a:r>
              <a:rPr lang="en-US" sz="1800" b="0" i="0" u="none" strike="noStrike" baseline="0" dirty="0">
                <a:latin typeface="Times New Roman" panose="02020603050405020304" pitchFamily="18" charset="0"/>
                <a:cs typeface="Times New Roman" panose="02020603050405020304" pitchFamily="18" charset="0"/>
              </a:rPr>
              <a:t> focus) </a:t>
            </a:r>
          </a:p>
          <a:p>
            <a:pPr algn="just"/>
            <a:endParaRPr lang="en-US" sz="1800" b="1" i="0" u="none" strike="noStrike" baseline="0" dirty="0">
              <a:latin typeface="Times New Roman" panose="02020603050405020304" pitchFamily="18" charset="0"/>
              <a:cs typeface="Times New Roman" panose="02020603050405020304" pitchFamily="18" charset="0"/>
            </a:endParaRPr>
          </a:p>
          <a:p>
            <a:pPr marL="0" indent="0" algn="just">
              <a:buNone/>
            </a:pPr>
            <a:r>
              <a:rPr lang="en-US" sz="1800" b="1" i="0" u="none" strike="noStrike" baseline="0" dirty="0">
                <a:latin typeface="Times New Roman" panose="02020603050405020304" pitchFamily="18" charset="0"/>
                <a:cs typeface="Times New Roman" panose="02020603050405020304" pitchFamily="18" charset="0"/>
              </a:rPr>
              <a:t>B. Reactivation Tuberculosis </a:t>
            </a:r>
            <a:endParaRPr lang="en-US" sz="1800" b="0" i="0" u="none" strike="noStrike" baseline="0" dirty="0">
              <a:latin typeface="Times New Roman" panose="02020603050405020304" pitchFamily="18" charset="0"/>
              <a:cs typeface="Times New Roman" panose="02020603050405020304" pitchFamily="18" charset="0"/>
            </a:endParaRPr>
          </a:p>
          <a:p>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Reactivation is associated with a period of immunosuppression precipitated by malnutrition, alcoholism, diabetes, old age.</a:t>
            </a:r>
          </a:p>
          <a:p>
            <a:pPr algn="just"/>
            <a:r>
              <a:rPr lang="en-US" sz="1800" b="0" i="0" u="none" strike="noStrike" baseline="0" dirty="0">
                <a:latin typeface="Times New Roman" panose="02020603050405020304" pitchFamily="18" charset="0"/>
                <a:cs typeface="Times New Roman" panose="02020603050405020304" pitchFamily="18" charset="0"/>
              </a:rPr>
              <a:t>In areas in which tuberculosis is more prevalent, reactivation is more frequently seen in young adults experiencing the immunosuppression that accompanies puberty and pregnancy. </a:t>
            </a:r>
          </a:p>
          <a:p>
            <a:pPr algn="just"/>
            <a:r>
              <a:rPr lang="en-US" sz="1800" b="0" i="0" u="none" strike="noStrike" baseline="0" dirty="0">
                <a:latin typeface="Times New Roman" panose="02020603050405020304" pitchFamily="18" charset="0"/>
                <a:cs typeface="Times New Roman" panose="02020603050405020304" pitchFamily="18" charset="0"/>
              </a:rPr>
              <a:t>Recently, reactivation and progressive primary tuberculosis among younger adults have increased as a complication of AIDS.</a:t>
            </a:r>
          </a:p>
          <a:p>
            <a:pPr algn="just"/>
            <a:r>
              <a:rPr lang="en-US" sz="1800" dirty="0">
                <a:latin typeface="Times New Roman" panose="02020603050405020304" pitchFamily="18" charset="0"/>
                <a:cs typeface="Times New Roman" panose="02020603050405020304" pitchFamily="18" charset="0"/>
              </a:rPr>
              <a:t>Cough is the universal symptom of tuberculosis. It is initially dry, but as the disease progresses sputum is produced, which even later is mixed with blood (hemoptysis). Fever, malaise, fatigue, sweating, and weight loss all progress with continuing disease.</a:t>
            </a:r>
          </a:p>
        </p:txBody>
      </p:sp>
    </p:spTree>
    <p:extLst>
      <p:ext uri="{BB962C8B-B14F-4D97-AF65-F5344CB8AC3E}">
        <p14:creationId xmlns:p14="http://schemas.microsoft.com/office/powerpoint/2010/main" val="744580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4"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4802B-1DE8-7A38-2828-045D8D4C64B7}"/>
              </a:ext>
            </a:extLst>
          </p:cNvPr>
          <p:cNvSpPr>
            <a:spLocks noGrp="1"/>
          </p:cNvSpPr>
          <p:nvPr>
            <p:ph type="title"/>
          </p:nvPr>
        </p:nvSpPr>
        <p:spPr>
          <a:xfrm>
            <a:off x="1043631" y="873940"/>
            <a:ext cx="5052369" cy="1035781"/>
          </a:xfrm>
        </p:spPr>
        <p:txBody>
          <a:bodyPr anchor="ctr">
            <a:normAutofit/>
          </a:bodyPr>
          <a:lstStyle/>
          <a:p>
            <a:r>
              <a:rPr lang="en-US" sz="3600" b="1">
                <a:latin typeface="Times New Roman" panose="02020603050405020304" pitchFamily="18" charset="0"/>
                <a:cs typeface="Times New Roman" panose="02020603050405020304" pitchFamily="18" charset="0"/>
              </a:rPr>
              <a:t>DIAGNOSIS </a:t>
            </a:r>
            <a:endParaRPr lang="en-US" sz="360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32492D-EE5A-5D67-4194-BF1B86077E13}"/>
              </a:ext>
            </a:extLst>
          </p:cNvPr>
          <p:cNvSpPr>
            <a:spLocks noGrp="1"/>
          </p:cNvSpPr>
          <p:nvPr>
            <p:ph idx="1"/>
          </p:nvPr>
        </p:nvSpPr>
        <p:spPr>
          <a:xfrm>
            <a:off x="363993" y="2305531"/>
            <a:ext cx="5672666" cy="3896313"/>
          </a:xfrm>
        </p:spPr>
        <p:txBody>
          <a:bodyPr anchor="ctr">
            <a:normAutofit fontScale="92500" lnSpcReduction="10000"/>
          </a:bodyPr>
          <a:lstStyle/>
          <a:p>
            <a:pPr marL="0" indent="0" algn="just">
              <a:lnSpc>
                <a:spcPct val="150000"/>
              </a:lnSpc>
              <a:buNone/>
            </a:pPr>
            <a:r>
              <a:rPr lang="en-US" sz="1800" b="1" dirty="0">
                <a:latin typeface="Times New Roman" panose="02020603050405020304" pitchFamily="18" charset="0"/>
                <a:cs typeface="Times New Roman" panose="02020603050405020304" pitchFamily="18" charset="0"/>
              </a:rPr>
              <a:t>1. </a:t>
            </a:r>
            <a:r>
              <a:rPr lang="en-US" sz="1800" b="1" i="0" u="none" strike="noStrike" baseline="0" dirty="0">
                <a:latin typeface="Times New Roman" panose="02020603050405020304" pitchFamily="18" charset="0"/>
                <a:cs typeface="Times New Roman" panose="02020603050405020304" pitchFamily="18" charset="0"/>
              </a:rPr>
              <a:t>Tuberculin Test </a:t>
            </a:r>
          </a:p>
          <a:p>
            <a:pPr algn="just">
              <a:lnSpc>
                <a:spcPct val="150000"/>
              </a:lnSpc>
            </a:pPr>
            <a:endParaRPr lang="en-US" sz="1800"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en-US" sz="1800" b="0" i="0" u="none" strike="noStrike" baseline="0" dirty="0">
                <a:latin typeface="Times New Roman" panose="02020603050405020304" pitchFamily="18" charset="0"/>
                <a:cs typeface="Times New Roman" panose="02020603050405020304" pitchFamily="18" charset="0"/>
              </a:rPr>
              <a:t>The tuberculin skin test measures DTH to an international reference </a:t>
            </a:r>
            <a:r>
              <a:rPr lang="en-US" sz="1800" b="0" i="0" u="none" strike="noStrike" baseline="0" dirty="0" err="1">
                <a:latin typeface="Times New Roman" panose="02020603050405020304" pitchFamily="18" charset="0"/>
                <a:cs typeface="Times New Roman" panose="02020603050405020304" pitchFamily="18" charset="0"/>
              </a:rPr>
              <a:t>tuberculo</a:t>
            </a:r>
            <a:r>
              <a:rPr lang="en-US" sz="1800" b="0" i="0" u="none" strike="noStrike" baseline="0" dirty="0">
                <a:latin typeface="Times New Roman" panose="02020603050405020304" pitchFamily="18" charset="0"/>
                <a:cs typeface="Times New Roman" panose="02020603050405020304" pitchFamily="18" charset="0"/>
              </a:rPr>
              <a:t>-protein preparation called PPD. </a:t>
            </a:r>
          </a:p>
          <a:p>
            <a:pPr algn="just">
              <a:lnSpc>
                <a:spcPct val="150000"/>
              </a:lnSpc>
            </a:pPr>
            <a:r>
              <a:rPr lang="en-US" sz="1800" b="0" i="0" u="none" strike="noStrike" baseline="0" dirty="0">
                <a:latin typeface="Times New Roman" panose="02020603050405020304" pitchFamily="18" charset="0"/>
                <a:cs typeface="Times New Roman" panose="02020603050405020304" pitchFamily="18" charset="0"/>
              </a:rPr>
              <a:t>The test involves an intradermal injection that is read 48 to 72 hours later. </a:t>
            </a:r>
          </a:p>
          <a:p>
            <a:pPr algn="just">
              <a:lnSpc>
                <a:spcPct val="150000"/>
              </a:lnSpc>
            </a:pPr>
            <a:r>
              <a:rPr lang="en-US" sz="1800" b="0" i="0" u="none" strike="noStrike" baseline="0" dirty="0">
                <a:latin typeface="Times New Roman" panose="02020603050405020304" pitchFamily="18" charset="0"/>
                <a:cs typeface="Times New Roman" panose="02020603050405020304" pitchFamily="18" charset="0"/>
              </a:rPr>
              <a:t>An area of induration of 15 mm or more accompanied by erythema constitutes a positive reaction, and no induration indicates a negative reaction</a:t>
            </a:r>
            <a:endParaRPr lang="en-US" sz="18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red blister on a person's arm&#10;&#10;Description automatically generated">
            <a:extLst>
              <a:ext uri="{FF2B5EF4-FFF2-40B4-BE49-F238E27FC236}">
                <a16:creationId xmlns:a16="http://schemas.microsoft.com/office/drawing/2014/main" id="{D280F3BA-2598-8E84-BC2C-BCC7063D3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493" y="1951727"/>
            <a:ext cx="4223252" cy="3014829"/>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3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7EEDF-36D4-CAE6-7747-F233A677074D}"/>
              </a:ext>
            </a:extLst>
          </p:cNvPr>
          <p:cNvSpPr>
            <a:spLocks noGrp="1"/>
          </p:cNvSpPr>
          <p:nvPr>
            <p:ph type="title"/>
          </p:nvPr>
        </p:nvSpPr>
        <p:spPr>
          <a:xfrm>
            <a:off x="793662" y="386930"/>
            <a:ext cx="10066122" cy="1298448"/>
          </a:xfrm>
        </p:spPr>
        <p:txBody>
          <a:bodyPr anchor="b">
            <a:normAutofit/>
          </a:bodyPr>
          <a:lstStyle/>
          <a:p>
            <a:r>
              <a:rPr lang="en-US" sz="4800" dirty="0">
                <a:latin typeface="Times New Roman" panose="02020603050405020304" pitchFamily="18" charset="0"/>
                <a:cs typeface="Times New Roman" panose="02020603050405020304" pitchFamily="18" charset="0"/>
              </a:rPr>
              <a:t>Diagnosis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1B9776-9345-FDE9-85BE-178ABFA56BC0}"/>
              </a:ext>
            </a:extLst>
          </p:cNvPr>
          <p:cNvSpPr>
            <a:spLocks noGrp="1"/>
          </p:cNvSpPr>
          <p:nvPr>
            <p:ph idx="1"/>
          </p:nvPr>
        </p:nvSpPr>
        <p:spPr>
          <a:xfrm>
            <a:off x="161309" y="2372871"/>
            <a:ext cx="10884471" cy="3784060"/>
          </a:xfrm>
        </p:spPr>
        <p:txBody>
          <a:bodyPr anchor="ctr">
            <a:normAutofit fontScale="92500" lnSpcReduction="10000"/>
          </a:bodyPr>
          <a:lstStyle/>
          <a:p>
            <a:pPr algn="just"/>
            <a:endParaRPr lang="en-US" sz="1800" b="0" i="0" u="none" strike="noStrike" baseline="0" dirty="0">
              <a:latin typeface="Times New Roman" panose="02020603050405020304" pitchFamily="18" charset="0"/>
              <a:cs typeface="Times New Roman" panose="02020603050405020304" pitchFamily="18" charset="0"/>
            </a:endParaRPr>
          </a:p>
          <a:p>
            <a:pPr marL="0" indent="0" algn="just">
              <a:buNone/>
            </a:pPr>
            <a:r>
              <a:rPr lang="en-US" sz="1800" b="1" i="1" u="none" strike="noStrike" baseline="0" dirty="0">
                <a:latin typeface="Times New Roman" panose="02020603050405020304" pitchFamily="18" charset="0"/>
                <a:cs typeface="Times New Roman" panose="02020603050405020304" pitchFamily="18" charset="0"/>
              </a:rPr>
              <a:t>2. Acid-fast Smears </a:t>
            </a:r>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MTB can be detected microscopically in smears of clinical specimens using one of the acid-fast staining procedures. </a:t>
            </a:r>
          </a:p>
          <a:p>
            <a:pPr algn="just"/>
            <a:r>
              <a:rPr lang="en-US" sz="1800" b="0" i="0" u="none" strike="noStrike" baseline="0" dirty="0">
                <a:latin typeface="Times New Roman" panose="02020603050405020304" pitchFamily="18" charset="0"/>
                <a:cs typeface="Times New Roman" panose="02020603050405020304" pitchFamily="18" charset="0"/>
              </a:rPr>
              <a:t>specimens such as sputum and cerebrospinal fluid are concentrated by centrifugation before staining to improve the sensitivity of detection.</a:t>
            </a:r>
          </a:p>
          <a:p>
            <a:pPr algn="just"/>
            <a:endParaRPr lang="en-US" sz="1800" dirty="0">
              <a:latin typeface="Times New Roman" panose="02020603050405020304" pitchFamily="18" charset="0"/>
              <a:cs typeface="Times New Roman" panose="02020603050405020304" pitchFamily="18" charset="0"/>
            </a:endParaRPr>
          </a:p>
          <a:p>
            <a:pPr marL="0" indent="0" algn="just">
              <a:buNone/>
            </a:pPr>
            <a:r>
              <a:rPr lang="en-US" sz="1800" b="1" i="1" u="none" strike="noStrike" baseline="0" dirty="0">
                <a:latin typeface="Times New Roman" panose="02020603050405020304" pitchFamily="18" charset="0"/>
                <a:cs typeface="Times New Roman" panose="02020603050405020304" pitchFamily="18" charset="0"/>
              </a:rPr>
              <a:t>3. Culture </a:t>
            </a:r>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Whether the AFB smear is positive or not, culture of the organism is essential for confirmation and for antimicrobial susceptibility testing. </a:t>
            </a:r>
          </a:p>
          <a:p>
            <a:pPr algn="just"/>
            <a:r>
              <a:rPr lang="en-US" sz="1800" b="0" i="0" u="none" strike="noStrike" baseline="0" dirty="0">
                <a:latin typeface="Times New Roman" panose="02020603050405020304" pitchFamily="18" charset="0"/>
                <a:cs typeface="Times New Roman" panose="02020603050405020304" pitchFamily="18" charset="0"/>
              </a:rPr>
              <a:t>Specimens from sites, such as cerebrospinal fluid, bone marrow, and pleural fluid, can be seeded directly to culture media used for MTB isolation.</a:t>
            </a:r>
          </a:p>
          <a:p>
            <a:pPr algn="just"/>
            <a:r>
              <a:rPr lang="en-US" sz="1800" b="0" i="0" u="none" strike="noStrike" baseline="0" dirty="0">
                <a:latin typeface="Times New Roman" panose="02020603050405020304" pitchFamily="18" charset="0"/>
                <a:cs typeface="Times New Roman" panose="02020603050405020304" pitchFamily="18" charset="0"/>
              </a:rPr>
              <a:t>Cultures on solid media usually take 3 weeks or longer to show visible colonies</a:t>
            </a:r>
          </a:p>
          <a:p>
            <a:pPr algn="just"/>
            <a:endParaRPr lang="en-US" sz="1800" dirty="0">
              <a:latin typeface="Times New Roman" panose="02020603050405020304" pitchFamily="18" charset="0"/>
              <a:cs typeface="Times New Roman" panose="02020603050405020304" pitchFamily="18" charset="0"/>
            </a:endParaRPr>
          </a:p>
        </p:txBody>
      </p:sp>
      <p:pic>
        <p:nvPicPr>
          <p:cNvPr id="5" name="Picture 4" descr="A diagram of a medical laboratory&#10;&#10;Description automatically generated with medium confidence">
            <a:extLst>
              <a:ext uri="{FF2B5EF4-FFF2-40B4-BE49-F238E27FC236}">
                <a16:creationId xmlns:a16="http://schemas.microsoft.com/office/drawing/2014/main" id="{09D309A0-4E68-F0A3-5222-08656E87D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004" y="40584"/>
            <a:ext cx="4408090" cy="1931353"/>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187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different colored bacteria&#10;&#10;Description automatically generated">
            <a:extLst>
              <a:ext uri="{FF2B5EF4-FFF2-40B4-BE49-F238E27FC236}">
                <a16:creationId xmlns:a16="http://schemas.microsoft.com/office/drawing/2014/main" id="{459763FC-0D54-F3B6-6982-2342EB29BAF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4036" b="1695"/>
          <a:stretch/>
        </p:blipFill>
        <p:spPr>
          <a:xfrm>
            <a:off x="20" y="10"/>
            <a:ext cx="12191981" cy="6857989"/>
          </a:xfrm>
          <a:prstGeom prst="rect">
            <a:avLst/>
          </a:prstGeom>
        </p:spPr>
      </p:pic>
      <p:sp>
        <p:nvSpPr>
          <p:cNvPr id="2" name="Title 1">
            <a:extLst>
              <a:ext uri="{FF2B5EF4-FFF2-40B4-BE49-F238E27FC236}">
                <a16:creationId xmlns:a16="http://schemas.microsoft.com/office/drawing/2014/main" id="{17E95B59-49F3-FECA-E41C-2AC19249F980}"/>
              </a:ext>
            </a:extLst>
          </p:cNvPr>
          <p:cNvSpPr>
            <a:spLocks noGrp="1"/>
          </p:cNvSpPr>
          <p:nvPr>
            <p:ph type="title"/>
          </p:nvPr>
        </p:nvSpPr>
        <p:spPr>
          <a:xfrm>
            <a:off x="838200" y="365125"/>
            <a:ext cx="10515600" cy="1325563"/>
          </a:xfrm>
        </p:spPr>
        <p:txBody>
          <a:bodyPr>
            <a:normAutofit/>
          </a:bodyPr>
          <a:lstStyle/>
          <a:p>
            <a:r>
              <a:rPr lang="en-US" sz="5400" b="1">
                <a:solidFill>
                  <a:schemeClr val="bg1"/>
                </a:solidFill>
                <a:latin typeface="Times New Roman" panose="02020603050405020304" pitchFamily="18" charset="0"/>
                <a:cs typeface="Times New Roman" panose="02020603050405020304" pitchFamily="18" charset="0"/>
              </a:rPr>
              <a:t>References</a:t>
            </a:r>
          </a:p>
        </p:txBody>
      </p:sp>
      <p:sp>
        <p:nvSpPr>
          <p:cNvPr id="2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C29753-F781-1703-59DF-F29072F6A1AE}"/>
              </a:ext>
            </a:extLst>
          </p:cNvPr>
          <p:cNvSpPr>
            <a:spLocks noGrp="1"/>
          </p:cNvSpPr>
          <p:nvPr>
            <p:ph idx="1"/>
          </p:nvPr>
        </p:nvSpPr>
        <p:spPr>
          <a:xfrm>
            <a:off x="838200" y="2004446"/>
            <a:ext cx="10515600" cy="4176897"/>
          </a:xfrm>
        </p:spPr>
        <p:txBody>
          <a:bodyPr>
            <a:normAutofit/>
          </a:bodyPr>
          <a:lstStyle/>
          <a:p>
            <a:pPr>
              <a:lnSpc>
                <a:spcPct val="150000"/>
              </a:lnSpc>
            </a:pPr>
            <a:r>
              <a:rPr lang="en-US" sz="2200" b="0" i="0" dirty="0">
                <a:solidFill>
                  <a:schemeClr val="bg1"/>
                </a:solidFill>
                <a:effectLst/>
                <a:latin typeface="Times New Roman" panose="02020603050405020304" pitchFamily="18" charset="0"/>
                <a:cs typeface="Times New Roman" panose="02020603050405020304" pitchFamily="18" charset="0"/>
              </a:rPr>
              <a:t>Sherris Medical Microbiology: An Introduction to Infectious Diseases.</a:t>
            </a:r>
          </a:p>
          <a:p>
            <a:pPr>
              <a:lnSpc>
                <a:spcPct val="150000"/>
              </a:lnSpc>
            </a:pPr>
            <a:r>
              <a:rPr lang="en-US" sz="2200" b="0" i="0" dirty="0" err="1">
                <a:solidFill>
                  <a:schemeClr val="bg1"/>
                </a:solidFill>
                <a:effectLst/>
                <a:latin typeface="Times New Roman" panose="02020603050405020304" pitchFamily="18" charset="0"/>
                <a:cs typeface="Times New Roman" panose="02020603050405020304" pitchFamily="18" charset="0"/>
              </a:rPr>
              <a:t>Jawetz</a:t>
            </a:r>
            <a:r>
              <a:rPr lang="en-US" sz="2200" b="0" i="0" dirty="0">
                <a:solidFill>
                  <a:schemeClr val="bg1"/>
                </a:solidFill>
                <a:effectLst/>
                <a:latin typeface="Times New Roman" panose="02020603050405020304" pitchFamily="18" charset="0"/>
                <a:cs typeface="Times New Roman" panose="02020603050405020304" pitchFamily="18" charset="0"/>
              </a:rPr>
              <a:t>, Melnick &amp; </a:t>
            </a:r>
            <a:r>
              <a:rPr lang="en-US" sz="2200" b="0" i="0" dirty="0" err="1">
                <a:solidFill>
                  <a:schemeClr val="bg1"/>
                </a:solidFill>
                <a:effectLst/>
                <a:latin typeface="Times New Roman" panose="02020603050405020304" pitchFamily="18" charset="0"/>
                <a:cs typeface="Times New Roman" panose="02020603050405020304" pitchFamily="18" charset="0"/>
              </a:rPr>
              <a:t>Adelberg's</a:t>
            </a:r>
            <a:r>
              <a:rPr lang="en-US" sz="2200" b="0" i="0" dirty="0">
                <a:solidFill>
                  <a:schemeClr val="bg1"/>
                </a:solidFill>
                <a:effectLst/>
                <a:latin typeface="Times New Roman" panose="02020603050405020304" pitchFamily="18" charset="0"/>
                <a:cs typeface="Times New Roman" panose="02020603050405020304" pitchFamily="18" charset="0"/>
              </a:rPr>
              <a:t> Medical Microbiology by Geo. F. Brooks, Karen C. Carroll, and Janet S. </a:t>
            </a:r>
            <a:r>
              <a:rPr lang="en-US" sz="2200" b="0" i="0" dirty="0" err="1">
                <a:solidFill>
                  <a:schemeClr val="bg1"/>
                </a:solidFill>
                <a:effectLst/>
                <a:latin typeface="Times New Roman" panose="02020603050405020304" pitchFamily="18" charset="0"/>
                <a:cs typeface="Times New Roman" panose="02020603050405020304" pitchFamily="18" charset="0"/>
              </a:rPr>
              <a:t>Butel</a:t>
            </a:r>
            <a:endParaRPr lang="en-US" sz="2200" b="0" i="0" dirty="0">
              <a:solidFill>
                <a:schemeClr val="bg1"/>
              </a:solidFill>
              <a:effectLst/>
              <a:latin typeface="Times New Roman" panose="02020603050405020304" pitchFamily="18" charset="0"/>
              <a:cs typeface="Times New Roman" panose="02020603050405020304" pitchFamily="18" charset="0"/>
            </a:endParaRP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Prescott's Microbiology by Joanne Willey, Linda Sherwood, and Christopher J. Woolverton</a:t>
            </a:r>
          </a:p>
        </p:txBody>
      </p:sp>
    </p:spTree>
    <p:extLst>
      <p:ext uri="{BB962C8B-B14F-4D97-AF65-F5344CB8AC3E}">
        <p14:creationId xmlns:p14="http://schemas.microsoft.com/office/powerpoint/2010/main" val="64991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AF56F-B37C-1527-1128-5779800C7BE9}"/>
              </a:ext>
            </a:extLst>
          </p:cNvPr>
          <p:cNvSpPr>
            <a:spLocks noGrp="1"/>
          </p:cNvSpPr>
          <p:nvPr>
            <p:ph type="title"/>
          </p:nvPr>
        </p:nvSpPr>
        <p:spPr>
          <a:xfrm>
            <a:off x="838200" y="365125"/>
            <a:ext cx="10515600" cy="1325563"/>
          </a:xfrm>
        </p:spPr>
        <p:txBody>
          <a:bodyPr>
            <a:normAutofit/>
          </a:bodyPr>
          <a:lstStyle/>
          <a:p>
            <a:r>
              <a:rPr lang="en-US" sz="5400" dirty="0">
                <a:latin typeface="Times New Roman" panose="02020603050405020304" pitchFamily="18" charset="0"/>
                <a:cs typeface="Times New Roman" panose="02020603050405020304" pitchFamily="18" charset="0"/>
              </a:rPr>
              <a:t>Outline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441062-17ED-B123-1CAB-14006845BFF6}"/>
              </a:ext>
            </a:extLst>
          </p:cNvPr>
          <p:cNvSpPr>
            <a:spLocks noGrp="1"/>
          </p:cNvSpPr>
          <p:nvPr>
            <p:ph idx="1"/>
          </p:nvPr>
        </p:nvSpPr>
        <p:spPr>
          <a:xfrm>
            <a:off x="838200" y="1929384"/>
            <a:ext cx="10515600" cy="4251960"/>
          </a:xfrm>
        </p:spPr>
        <p:txBody>
          <a:bodyPr>
            <a:normAutofit/>
          </a:bodyPr>
          <a:lstStyle/>
          <a:p>
            <a:pPr marR="2400">
              <a:lnSpc>
                <a:spcPct val="100000"/>
              </a:lnSpc>
            </a:pPr>
            <a:r>
              <a:rPr lang="en-US" sz="2400" b="0" i="0" u="none" strike="noStrike" baseline="0" dirty="0">
                <a:latin typeface="Garamond" panose="02020404030301010803" pitchFamily="18" charset="0"/>
              </a:rPr>
              <a:t>Characteristics of the bacteria</a:t>
            </a:r>
          </a:p>
          <a:p>
            <a:pPr marR="2400">
              <a:lnSpc>
                <a:spcPct val="100000"/>
              </a:lnSpc>
            </a:pPr>
            <a:r>
              <a:rPr lang="en-US" sz="2400" dirty="0">
                <a:latin typeface="Garamond" panose="02020404030301010803" pitchFamily="18" charset="0"/>
              </a:rPr>
              <a:t>Epidemiology</a:t>
            </a:r>
          </a:p>
          <a:p>
            <a:pPr marR="2400">
              <a:lnSpc>
                <a:spcPct val="100000"/>
              </a:lnSpc>
            </a:pPr>
            <a:r>
              <a:rPr lang="en-US" sz="2400" dirty="0">
                <a:latin typeface="Garamond" panose="02020404030301010803" pitchFamily="18" charset="0"/>
              </a:rPr>
              <a:t>Pathogenesis</a:t>
            </a:r>
          </a:p>
          <a:p>
            <a:pPr marR="2400">
              <a:lnSpc>
                <a:spcPct val="100000"/>
              </a:lnSpc>
            </a:pPr>
            <a:r>
              <a:rPr lang="en-US" sz="2400" dirty="0">
                <a:latin typeface="Garamond" panose="02020404030301010803" pitchFamily="18" charset="0"/>
              </a:rPr>
              <a:t>Immunity</a:t>
            </a:r>
          </a:p>
          <a:p>
            <a:pPr marR="2400">
              <a:lnSpc>
                <a:spcPct val="100000"/>
              </a:lnSpc>
            </a:pPr>
            <a:r>
              <a:rPr lang="en-US" sz="2400" dirty="0">
                <a:latin typeface="Garamond" panose="02020404030301010803" pitchFamily="18" charset="0"/>
              </a:rPr>
              <a:t>Manifestations</a:t>
            </a:r>
          </a:p>
          <a:p>
            <a:pPr marR="2400">
              <a:lnSpc>
                <a:spcPct val="100000"/>
              </a:lnSpc>
            </a:pPr>
            <a:r>
              <a:rPr lang="en-US" sz="2400" dirty="0">
                <a:latin typeface="Garamond" panose="02020404030301010803" pitchFamily="18" charset="0"/>
              </a:rPr>
              <a:t>Diagnosis</a:t>
            </a:r>
          </a:p>
          <a:p>
            <a:pPr marR="2400">
              <a:lnSpc>
                <a:spcPct val="100000"/>
              </a:lnSpc>
            </a:pPr>
            <a:r>
              <a:rPr lang="en-US" sz="2400" dirty="0">
                <a:latin typeface="Garamond" panose="02020404030301010803" pitchFamily="18" charset="0"/>
              </a:rPr>
              <a:t>Treatment</a:t>
            </a:r>
          </a:p>
          <a:p>
            <a:pPr marR="2400">
              <a:lnSpc>
                <a:spcPct val="100000"/>
              </a:lnSpc>
            </a:pPr>
            <a:endParaRPr lang="en-US" sz="2400" dirty="0">
              <a:latin typeface="Garamond" panose="02020404030301010803" pitchFamily="18" charset="0"/>
            </a:endParaRPr>
          </a:p>
          <a:p>
            <a:pPr marR="2400">
              <a:lnSpc>
                <a:spcPct val="100000"/>
              </a:lnSpc>
            </a:pPr>
            <a:endParaRPr lang="en-US" sz="2400" dirty="0">
              <a:latin typeface="Garamond" panose="02020404030301010803" pitchFamily="18" charset="0"/>
            </a:endParaRPr>
          </a:p>
          <a:p>
            <a:pPr marR="2400">
              <a:lnSpc>
                <a:spcPct val="100000"/>
              </a:lnSpc>
            </a:pPr>
            <a:endParaRPr lang="en-US" sz="2400" dirty="0">
              <a:latin typeface="Garamond" panose="02020404030301010803" pitchFamily="18" charset="0"/>
            </a:endParaRPr>
          </a:p>
          <a:p>
            <a:pPr marR="2400">
              <a:lnSpc>
                <a:spcPct val="100000"/>
              </a:lnSpc>
            </a:pPr>
            <a:endParaRPr lang="en-US" sz="2400" b="0" i="0" u="none" strike="noStrike" baseline="0" dirty="0">
              <a:latin typeface="Garamond" panose="02020404030301010803" pitchFamily="18" charset="0"/>
            </a:endParaRPr>
          </a:p>
        </p:txBody>
      </p:sp>
    </p:spTree>
    <p:extLst>
      <p:ext uri="{BB962C8B-B14F-4D97-AF65-F5344CB8AC3E}">
        <p14:creationId xmlns:p14="http://schemas.microsoft.com/office/powerpoint/2010/main" val="95948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C1FC-3AA7-589A-8038-BB81AA63FDF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DF435780-FBC7-E49A-170D-F1438EA9CA29}"/>
              </a:ext>
            </a:extLst>
          </p:cNvPr>
          <p:cNvSpPr>
            <a:spLocks noGrp="1"/>
          </p:cNvSpPr>
          <p:nvPr>
            <p:ph idx="1"/>
          </p:nvPr>
        </p:nvSpPr>
        <p:spPr/>
        <p:txBody>
          <a:bodyPr>
            <a:normAutofit/>
          </a:bodyPr>
          <a:lstStyle/>
          <a:p>
            <a:pPr marL="0" indent="0" algn="just">
              <a:lnSpc>
                <a:spcPct val="200000"/>
              </a:lnSpc>
              <a:buNone/>
            </a:pPr>
            <a:r>
              <a:rPr lang="en-US" sz="2000" b="0" i="0" dirty="0">
                <a:solidFill>
                  <a:srgbClr val="374151"/>
                </a:solidFill>
                <a:effectLst/>
                <a:latin typeface="Garamond" panose="02020404030301010803" pitchFamily="18" charset="0"/>
              </a:rPr>
              <a:t>1. Introduce Mycobacteria characteristics.</a:t>
            </a:r>
          </a:p>
          <a:p>
            <a:pPr marL="0" indent="0" algn="just">
              <a:lnSpc>
                <a:spcPct val="200000"/>
              </a:lnSpc>
              <a:buNone/>
            </a:pPr>
            <a:r>
              <a:rPr lang="en-US" sz="2000" b="0" i="0" dirty="0">
                <a:solidFill>
                  <a:srgbClr val="374151"/>
                </a:solidFill>
                <a:effectLst/>
                <a:latin typeface="Garamond" panose="02020404030301010803" pitchFamily="18" charset="0"/>
              </a:rPr>
              <a:t>2. Explore species and mechanisms of pathogenesis.</a:t>
            </a:r>
          </a:p>
          <a:p>
            <a:pPr marL="0" indent="0" algn="just">
              <a:lnSpc>
                <a:spcPct val="200000"/>
              </a:lnSpc>
              <a:buNone/>
            </a:pPr>
            <a:r>
              <a:rPr lang="en-US" sz="2000" b="0" i="0" dirty="0">
                <a:solidFill>
                  <a:srgbClr val="374151"/>
                </a:solidFill>
                <a:effectLst/>
                <a:latin typeface="Garamond" panose="02020404030301010803" pitchFamily="18" charset="0"/>
              </a:rPr>
              <a:t>3. Discuss MTB manifestations.</a:t>
            </a:r>
          </a:p>
          <a:p>
            <a:pPr marL="0" indent="0" algn="just">
              <a:lnSpc>
                <a:spcPct val="200000"/>
              </a:lnSpc>
              <a:buNone/>
            </a:pPr>
            <a:r>
              <a:rPr lang="en-US" sz="2000" b="0" i="0" dirty="0">
                <a:solidFill>
                  <a:srgbClr val="374151"/>
                </a:solidFill>
                <a:effectLst/>
                <a:latin typeface="Garamond" panose="02020404030301010803" pitchFamily="18" charset="0"/>
              </a:rPr>
              <a:t>4. Examine MTB diagnostic methods.</a:t>
            </a:r>
          </a:p>
        </p:txBody>
      </p:sp>
    </p:spTree>
    <p:extLst>
      <p:ext uri="{BB962C8B-B14F-4D97-AF65-F5344CB8AC3E}">
        <p14:creationId xmlns:p14="http://schemas.microsoft.com/office/powerpoint/2010/main" val="72798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D535C-27D4-7839-CAF5-5A466AD52164}"/>
              </a:ext>
            </a:extLst>
          </p:cNvPr>
          <p:cNvSpPr>
            <a:spLocks noGrp="1"/>
          </p:cNvSpPr>
          <p:nvPr>
            <p:ph type="title"/>
          </p:nvPr>
        </p:nvSpPr>
        <p:spPr>
          <a:xfrm>
            <a:off x="589560" y="856180"/>
            <a:ext cx="4560584" cy="1128068"/>
          </a:xfrm>
        </p:spPr>
        <p:txBody>
          <a:bodyPr anchor="ctr">
            <a:normAutofit/>
          </a:bodyPr>
          <a:lstStyle/>
          <a:p>
            <a:r>
              <a:rPr lang="en-US" sz="4000">
                <a:latin typeface="Times New Roman" panose="02020603050405020304" pitchFamily="18" charset="0"/>
                <a:cs typeface="Times New Roman" panose="02020603050405020304" pitchFamily="18" charset="0"/>
              </a:rPr>
              <a:t>Characteristics </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D93C8A-14FC-7EA9-BB95-762BEB5BFE0C}"/>
              </a:ext>
            </a:extLst>
          </p:cNvPr>
          <p:cNvSpPr>
            <a:spLocks noGrp="1"/>
          </p:cNvSpPr>
          <p:nvPr>
            <p:ph idx="1"/>
          </p:nvPr>
        </p:nvSpPr>
        <p:spPr>
          <a:xfrm>
            <a:off x="159341" y="2330505"/>
            <a:ext cx="5385425" cy="3979585"/>
          </a:xfrm>
        </p:spPr>
        <p:txBody>
          <a:bodyPr anchor="ctr">
            <a:normAutofit fontScale="92500" lnSpcReduction="10000"/>
          </a:bodyPr>
          <a:lstStyle/>
          <a:p>
            <a:pPr algn="just"/>
            <a:endParaRPr lang="en-US" sz="2400" b="0" i="0" u="none" strike="noStrike" baseline="0" dirty="0">
              <a:latin typeface="Times New Roman" panose="02020603050405020304" pitchFamily="18" charset="0"/>
              <a:cs typeface="Times New Roman" panose="02020603050405020304" pitchFamily="18" charset="0"/>
            </a:endParaRPr>
          </a:p>
          <a:p>
            <a:pPr algn="just"/>
            <a:r>
              <a:rPr lang="en-US" sz="2400" b="0" i="1" u="none" strike="noStrike" baseline="0" dirty="0">
                <a:latin typeface="Times New Roman" panose="02020603050405020304" pitchFamily="18" charset="0"/>
                <a:cs typeface="Times New Roman" panose="02020603050405020304" pitchFamily="18" charset="0"/>
              </a:rPr>
              <a:t>Mycobacterium </a:t>
            </a:r>
            <a:r>
              <a:rPr lang="en-US" sz="2400" b="0" i="0" u="none" strike="noStrike" baseline="0" dirty="0">
                <a:latin typeface="Times New Roman" panose="02020603050405020304" pitchFamily="18" charset="0"/>
                <a:cs typeface="Times New Roman" panose="02020603050405020304" pitchFamily="18" charset="0"/>
              </a:rPr>
              <a:t>is a genus of gram-positive bacilli</a:t>
            </a:r>
          </a:p>
          <a:p>
            <a:pPr algn="just"/>
            <a:r>
              <a:rPr lang="en-US" sz="2400" b="0" i="0" u="none" strike="noStrike" baseline="0" dirty="0">
                <a:latin typeface="Times New Roman" panose="02020603050405020304" pitchFamily="18" charset="0"/>
                <a:cs typeface="Times New Roman" panose="02020603050405020304" pitchFamily="18" charset="0"/>
              </a:rPr>
              <a:t>which all demonstrate the staining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characteristic of acid-fastness. </a:t>
            </a:r>
          </a:p>
          <a:p>
            <a:pPr algn="just"/>
            <a:r>
              <a:rPr lang="en-US" sz="2400" b="0" i="0" u="none" strike="noStrike" baseline="0" dirty="0">
                <a:latin typeface="Times New Roman" panose="02020603050405020304" pitchFamily="18" charset="0"/>
                <a:cs typeface="Times New Roman" panose="02020603050405020304" pitchFamily="18" charset="0"/>
              </a:rPr>
              <a:t>The important species, </a:t>
            </a:r>
            <a:r>
              <a:rPr lang="en-US" sz="2400" b="0" i="1" u="sng" strike="noStrike" baseline="0" dirty="0">
                <a:latin typeface="Times New Roman" panose="02020603050405020304" pitchFamily="18" charset="0"/>
                <a:cs typeface="Times New Roman" panose="02020603050405020304" pitchFamily="18" charset="0"/>
              </a:rPr>
              <a:t>Mycobacterium tuberculosis</a:t>
            </a:r>
            <a:r>
              <a:rPr lang="en-US" sz="2400" b="0" i="1"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is the </a:t>
            </a:r>
            <a:r>
              <a:rPr lang="en-US" sz="2400" b="0" i="0" u="sng" strike="noStrike" baseline="0" dirty="0">
                <a:latin typeface="Times New Roman" panose="02020603050405020304" pitchFamily="18" charset="0"/>
                <a:cs typeface="Times New Roman" panose="02020603050405020304" pitchFamily="18" charset="0"/>
              </a:rPr>
              <a:t>etiologic agent of tuberculosis</a:t>
            </a:r>
            <a:r>
              <a:rPr lang="en-US" sz="2400" b="0" i="0" u="none" strike="noStrike" baseline="0" dirty="0">
                <a:latin typeface="Times New Roman" panose="02020603050405020304" pitchFamily="18" charset="0"/>
                <a:cs typeface="Times New Roman" panose="02020603050405020304" pitchFamily="18" charset="0"/>
              </a:rPr>
              <a:t>.</a:t>
            </a:r>
          </a:p>
          <a:p>
            <a:pPr algn="just"/>
            <a:r>
              <a:rPr lang="en-US" sz="2400" b="0" i="0" u="none" strike="noStrike" baseline="0" dirty="0">
                <a:latin typeface="Times New Roman" panose="02020603050405020304" pitchFamily="18" charset="0"/>
                <a:cs typeface="Times New Roman" panose="02020603050405020304" pitchFamily="18" charset="0"/>
              </a:rPr>
              <a:t>nonmotile,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obligate aerobes </a:t>
            </a:r>
            <a:r>
              <a:rPr lang="en-US" sz="2400" b="0" i="0" u="none" strike="noStrike" baseline="0" dirty="0">
                <a:latin typeface="Times New Roman" panose="02020603050405020304" pitchFamily="18" charset="0"/>
                <a:cs typeface="Times New Roman" panose="02020603050405020304" pitchFamily="18" charset="0"/>
              </a:rPr>
              <a:t>that do not form spores </a:t>
            </a:r>
            <a:endParaRPr lang="en-US" sz="2400" dirty="0">
              <a:latin typeface="Times New Roman" panose="02020603050405020304" pitchFamily="18" charset="0"/>
              <a:cs typeface="Times New Roman" panose="02020603050405020304" pitchFamily="18" charset="0"/>
            </a:endParaRPr>
          </a:p>
          <a:p>
            <a:pPr algn="just"/>
            <a:r>
              <a:rPr lang="en-US" sz="2400" b="0" i="0" u="none" strike="noStrike" baseline="0" dirty="0">
                <a:latin typeface="Times New Roman" panose="02020603050405020304" pitchFamily="18" charset="0"/>
                <a:cs typeface="Times New Roman" panose="02020603050405020304" pitchFamily="18" charset="0"/>
              </a:rPr>
              <a:t>The cell wall contains peptidoglycan similar to that of other gram-positive organisms, </a:t>
            </a:r>
          </a:p>
          <a:p>
            <a:pPr algn="just"/>
            <a:endParaRPr lang="en-US" sz="2400" b="0" i="0" u="none" strike="noStrike" baseline="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of a cell membrane&#10;&#10;Description automatically generated">
            <a:extLst>
              <a:ext uri="{FF2B5EF4-FFF2-40B4-BE49-F238E27FC236}">
                <a16:creationId xmlns:a16="http://schemas.microsoft.com/office/drawing/2014/main" id="{28877625-7804-F624-FF64-88C9CAF3F098}"/>
              </a:ext>
            </a:extLst>
          </p:cNvPr>
          <p:cNvPicPr>
            <a:picLocks noChangeAspect="1"/>
          </p:cNvPicPr>
          <p:nvPr/>
        </p:nvPicPr>
        <p:blipFill rotWithShape="1">
          <a:blip r:embed="rId2">
            <a:extLst>
              <a:ext uri="{28A0092B-C50C-407E-A947-70E740481C1C}">
                <a14:useLocalDpi xmlns:a14="http://schemas.microsoft.com/office/drawing/2010/main" val="0"/>
              </a:ext>
            </a:extLst>
          </a:blip>
          <a:srcRect l="27707" t="-3719" r="-2105" b="162"/>
          <a:stretch/>
        </p:blipFill>
        <p:spPr>
          <a:xfrm>
            <a:off x="5815229" y="1250528"/>
            <a:ext cx="5893549" cy="4356308"/>
          </a:xfrm>
          <a:prstGeom prst="rect">
            <a:avLst/>
          </a:prstGeom>
        </p:spPr>
      </p:pic>
    </p:spTree>
    <p:extLst>
      <p:ext uri="{BB962C8B-B14F-4D97-AF65-F5344CB8AC3E}">
        <p14:creationId xmlns:p14="http://schemas.microsoft.com/office/powerpoint/2010/main" val="82504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CC474-7C58-502B-A13E-19E1C364507A}"/>
              </a:ext>
            </a:extLst>
          </p:cNvPr>
          <p:cNvSpPr>
            <a:spLocks noGrp="1"/>
          </p:cNvSpPr>
          <p:nvPr>
            <p:ph type="title"/>
          </p:nvPr>
        </p:nvSpPr>
        <p:spPr>
          <a:xfrm>
            <a:off x="1043631" y="809898"/>
            <a:ext cx="9942716" cy="1554480"/>
          </a:xfrm>
        </p:spPr>
        <p:txBody>
          <a:bodyPr anchor="ctr">
            <a:normAutofit/>
          </a:bodyPr>
          <a:lstStyle/>
          <a:p>
            <a:r>
              <a:rPr lang="en-US" sz="4800">
                <a:latin typeface="Times New Roman" panose="02020603050405020304" pitchFamily="18" charset="0"/>
                <a:cs typeface="Times New Roman" panose="02020603050405020304" pitchFamily="18" charset="0"/>
              </a:rPr>
              <a:t>Characteristics </a:t>
            </a:r>
          </a:p>
        </p:txBody>
      </p:sp>
      <p:sp>
        <p:nvSpPr>
          <p:cNvPr id="3" name="Content Placeholder 2">
            <a:extLst>
              <a:ext uri="{FF2B5EF4-FFF2-40B4-BE49-F238E27FC236}">
                <a16:creationId xmlns:a16="http://schemas.microsoft.com/office/drawing/2014/main" id="{5DF686ED-6640-1C50-C056-1046E0005A38}"/>
              </a:ext>
            </a:extLst>
          </p:cNvPr>
          <p:cNvSpPr>
            <a:spLocks noGrp="1"/>
          </p:cNvSpPr>
          <p:nvPr>
            <p:ph idx="1"/>
          </p:nvPr>
        </p:nvSpPr>
        <p:spPr>
          <a:xfrm>
            <a:off x="389106" y="2508070"/>
            <a:ext cx="11563409" cy="3634110"/>
          </a:xfrm>
        </p:spPr>
        <p:txBody>
          <a:bodyPr anchor="ctr">
            <a:normAutofit fontScale="92500"/>
          </a:bodyPr>
          <a:lstStyle/>
          <a:p>
            <a:r>
              <a:rPr lang="en-US" b="0" i="0" u="none" strike="noStrike" baseline="0" dirty="0">
                <a:highlight>
                  <a:srgbClr val="FFFF00"/>
                </a:highlight>
                <a:latin typeface="Times New Roman" panose="02020603050405020304" pitchFamily="18" charset="0"/>
                <a:cs typeface="Times New Roman" panose="02020603050405020304" pitchFamily="18" charset="0"/>
              </a:rPr>
              <a:t>Specific to mycobacteria is the presence of:</a:t>
            </a:r>
          </a:p>
          <a:p>
            <a:pPr lvl="1"/>
            <a:r>
              <a:rPr lang="en-US" sz="2800" b="0" i="0" u="none" strike="noStrike" baseline="0" dirty="0">
                <a:latin typeface="Times New Roman" panose="02020603050405020304" pitchFamily="18" charset="0"/>
                <a:cs typeface="Times New Roman" panose="02020603050405020304" pitchFamily="18" charset="0"/>
              </a:rPr>
              <a:t> long-chain fatty acids called </a:t>
            </a:r>
            <a:r>
              <a:rPr lang="en-US" sz="2800" b="0" i="0" u="none" strike="noStrike" baseline="0" dirty="0">
                <a:solidFill>
                  <a:srgbClr val="FF0000"/>
                </a:solidFill>
                <a:latin typeface="Times New Roman" panose="02020603050405020304" pitchFamily="18" charset="0"/>
                <a:cs typeface="Times New Roman" panose="02020603050405020304" pitchFamily="18" charset="0"/>
              </a:rPr>
              <a:t>mycolic acids</a:t>
            </a:r>
            <a:r>
              <a:rPr lang="en-US" sz="2800" b="0" i="0" u="none" strike="noStrike" baseline="0" dirty="0">
                <a:latin typeface="Times New Roman" panose="02020603050405020304" pitchFamily="18" charset="0"/>
                <a:cs typeface="Times New Roman" panose="02020603050405020304" pitchFamily="18" charset="0"/>
              </a:rPr>
              <a:t> (for which the mycobacteria are named) and</a:t>
            </a:r>
          </a:p>
          <a:p>
            <a:pPr lvl="1"/>
            <a:r>
              <a:rPr lang="en-US" sz="2800" b="0" i="0" u="none" strike="noStrike" baseline="0" dirty="0">
                <a:solidFill>
                  <a:srgbClr val="FF0000"/>
                </a:solidFill>
                <a:latin typeface="Times New Roman" panose="02020603050405020304" pitchFamily="18" charset="0"/>
                <a:cs typeface="Times New Roman" panose="02020603050405020304" pitchFamily="18" charset="0"/>
              </a:rPr>
              <a:t>lipoarabinomannan</a:t>
            </a:r>
            <a:r>
              <a:rPr lang="en-US" sz="2800" b="0" i="0" u="none" strike="noStrike" baseline="0" dirty="0">
                <a:latin typeface="Times New Roman" panose="02020603050405020304" pitchFamily="18" charset="0"/>
                <a:cs typeface="Times New Roman" panose="02020603050405020304" pitchFamily="18" charset="0"/>
              </a:rPr>
              <a:t> (LAM), a lipid polysaccharide complex extending from the plasma membrane to the surface. </a:t>
            </a:r>
          </a:p>
          <a:p>
            <a:r>
              <a:rPr lang="en-US" b="0" i="0" u="none" strike="noStrike" baseline="0" dirty="0">
                <a:latin typeface="Times New Roman" panose="02020603050405020304" pitchFamily="18" charset="0"/>
                <a:cs typeface="Times New Roman" panose="02020603050405020304" pitchFamily="18" charset="0"/>
              </a:rPr>
              <a:t>LAM is structurally and functionally analogous to</a:t>
            </a:r>
          </a:p>
          <a:p>
            <a:r>
              <a:rPr lang="en-US" b="0" i="0" u="none" strike="noStrike" baseline="0" dirty="0">
                <a:latin typeface="Times New Roman" panose="02020603050405020304" pitchFamily="18" charset="0"/>
                <a:cs typeface="Times New Roman" panose="02020603050405020304" pitchFamily="18" charset="0"/>
              </a:rPr>
              <a:t>the LPS of G-. </a:t>
            </a:r>
          </a:p>
          <a:p>
            <a:r>
              <a:rPr lang="en-US" b="0" i="0" u="none" strike="noStrike" baseline="0" dirty="0">
                <a:latin typeface="Times New Roman" panose="02020603050405020304" pitchFamily="18" charset="0"/>
                <a:cs typeface="Times New Roman" panose="02020603050405020304" pitchFamily="18" charset="0"/>
              </a:rPr>
              <a:t>These elements give the mycobacteria a cell wall with unusually high lipid content.</a:t>
            </a:r>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34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E2BB-42C0-C2D2-373A-68F942E5B09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Characteristics</a:t>
            </a:r>
          </a:p>
        </p:txBody>
      </p:sp>
      <p:sp>
        <p:nvSpPr>
          <p:cNvPr id="3" name="Content Placeholder 2">
            <a:extLst>
              <a:ext uri="{FF2B5EF4-FFF2-40B4-BE49-F238E27FC236}">
                <a16:creationId xmlns:a16="http://schemas.microsoft.com/office/drawing/2014/main" id="{997A468E-03D3-4405-C08D-556602DCEC23}"/>
              </a:ext>
            </a:extLst>
          </p:cNvPr>
          <p:cNvSpPr>
            <a:spLocks noGrp="1"/>
          </p:cNvSpPr>
          <p:nvPr>
            <p:ph idx="1"/>
          </p:nvPr>
        </p:nvSpPr>
        <p:spPr/>
        <p:txBody>
          <a:bodyPr>
            <a:normAutofit lnSpcReduction="10000"/>
          </a:bodyPr>
          <a:lstStyle/>
          <a:p>
            <a:pPr algn="just">
              <a:lnSpc>
                <a:spcPct val="150000"/>
              </a:lnSpc>
            </a:pPr>
            <a:r>
              <a:rPr lang="en-US" sz="2200" dirty="0">
                <a:latin typeface="Times New Roman" panose="02020603050405020304" pitchFamily="18" charset="0"/>
                <a:cs typeface="Times New Roman" panose="02020603050405020304" pitchFamily="18" charset="0"/>
              </a:rPr>
              <a:t>The high lipid content </a:t>
            </a:r>
            <a:r>
              <a:rPr lang="en-US" sz="2200" b="0" i="0" u="none" strike="noStrike" baseline="0" dirty="0">
                <a:latin typeface="Times New Roman" panose="02020603050405020304" pitchFamily="18" charset="0"/>
                <a:cs typeface="Times New Roman" panose="02020603050405020304" pitchFamily="18" charset="0"/>
              </a:rPr>
              <a:t>accounts for many of their biologic characteristics. </a:t>
            </a:r>
          </a:p>
          <a:p>
            <a:pPr algn="just">
              <a:lnSpc>
                <a:spcPct val="150000"/>
              </a:lnSpc>
            </a:pPr>
            <a:r>
              <a:rPr lang="en-US" sz="2200" b="0" i="0" u="none" strike="noStrike" baseline="0" dirty="0">
                <a:latin typeface="Times New Roman" panose="02020603050405020304" pitchFamily="18" charset="0"/>
                <a:cs typeface="Times New Roman" panose="02020603050405020304" pitchFamily="18" charset="0"/>
              </a:rPr>
              <a:t>It can be thought of as a </a:t>
            </a:r>
            <a:r>
              <a:rPr lang="en-US" sz="2200" b="0" i="0" u="none" strike="noStrike" baseline="0" dirty="0">
                <a:highlight>
                  <a:srgbClr val="FFFF00"/>
                </a:highlight>
                <a:latin typeface="Times New Roman" panose="02020603050405020304" pitchFamily="18" charset="0"/>
                <a:cs typeface="Times New Roman" panose="02020603050405020304" pitchFamily="18" charset="0"/>
              </a:rPr>
              <a:t>waxy coat </a:t>
            </a:r>
            <a:r>
              <a:rPr lang="en-US" sz="2200" b="0" i="0" u="none" strike="noStrike" baseline="0" dirty="0">
                <a:latin typeface="Times New Roman" panose="02020603050405020304" pitchFamily="18" charset="0"/>
                <a:cs typeface="Times New Roman" panose="02020603050405020304" pitchFamily="18" charset="0"/>
              </a:rPr>
              <a:t>that makes them </a:t>
            </a:r>
            <a:r>
              <a:rPr lang="en-US" sz="2200" b="1" i="0" u="none" strike="noStrike" baseline="0" dirty="0">
                <a:latin typeface="Times New Roman" panose="02020603050405020304" pitchFamily="18" charset="0"/>
                <a:cs typeface="Times New Roman" panose="02020603050405020304" pitchFamily="18" charset="0"/>
              </a:rPr>
              <a:t>hardy, impenetrable, and hydrophobic.</a:t>
            </a:r>
          </a:p>
          <a:p>
            <a:pPr algn="just">
              <a:lnSpc>
                <a:spcPct val="150000"/>
              </a:lnSpc>
            </a:pPr>
            <a:r>
              <a:rPr lang="en-US" sz="2200" b="0" i="0" u="none" strike="noStrike" baseline="0" dirty="0">
                <a:latin typeface="Times New Roman" panose="02020603050405020304" pitchFamily="18" charset="0"/>
                <a:cs typeface="Times New Roman" panose="02020603050405020304" pitchFamily="18" charset="0"/>
              </a:rPr>
              <a:t> The staining characteristic of </a:t>
            </a:r>
            <a:r>
              <a:rPr lang="en-US" sz="2200" b="0" i="0" u="sng" strike="noStrike" baseline="0" dirty="0">
                <a:latin typeface="Times New Roman" panose="02020603050405020304" pitchFamily="18" charset="0"/>
                <a:cs typeface="Times New Roman" panose="02020603050405020304" pitchFamily="18" charset="0"/>
              </a:rPr>
              <a:t>acid-fastness</a:t>
            </a:r>
            <a:r>
              <a:rPr lang="en-US" sz="2200" b="0" i="0" u="none" strike="noStrike" baseline="0" dirty="0">
                <a:latin typeface="Times New Roman" panose="02020603050405020304" pitchFamily="18" charset="0"/>
                <a:cs typeface="Times New Roman" panose="02020603050405020304" pitchFamily="18" charset="0"/>
              </a:rPr>
              <a:t> is the most frequently observed of these features. </a:t>
            </a:r>
          </a:p>
          <a:p>
            <a:pPr algn="just">
              <a:lnSpc>
                <a:spcPct val="150000"/>
              </a:lnSpc>
            </a:pPr>
            <a:r>
              <a:rPr lang="en-US" sz="2200" b="0" i="0" u="none" strike="noStrike" baseline="0" dirty="0">
                <a:latin typeface="Times New Roman" panose="02020603050405020304" pitchFamily="18" charset="0"/>
                <a:cs typeface="Times New Roman" panose="02020603050405020304" pitchFamily="18" charset="0"/>
              </a:rPr>
              <a:t>The mycobacterial cell wall can be stained only through the use of </a:t>
            </a:r>
            <a:r>
              <a:rPr lang="en-US" sz="2200" b="0" i="0" u="none" strike="noStrike" baseline="0" dirty="0">
                <a:solidFill>
                  <a:srgbClr val="FF0000"/>
                </a:solidFill>
                <a:latin typeface="Times New Roman" panose="02020603050405020304" pitchFamily="18" charset="0"/>
                <a:cs typeface="Times New Roman" panose="02020603050405020304" pitchFamily="18" charset="0"/>
              </a:rPr>
              <a:t>extreme measures </a:t>
            </a:r>
            <a:r>
              <a:rPr lang="en-US" sz="2200" b="0" i="0" u="none" strike="noStrike" baseline="0" dirty="0">
                <a:latin typeface="Times New Roman" panose="02020603050405020304" pitchFamily="18" charset="0"/>
                <a:cs typeface="Times New Roman" panose="02020603050405020304" pitchFamily="18" charset="0"/>
              </a:rPr>
              <a:t>(</a:t>
            </a:r>
            <a:r>
              <a:rPr lang="en-US" sz="2200" b="1" i="0" u="none" strike="noStrike" baseline="0" dirty="0">
                <a:latin typeface="Times New Roman" panose="02020603050405020304" pitchFamily="18" charset="0"/>
                <a:cs typeface="Times New Roman" panose="02020603050405020304" pitchFamily="18" charset="0"/>
              </a:rPr>
              <a:t>prolonged time, heat, and penetrating agents</a:t>
            </a:r>
            <a:r>
              <a:rPr lang="en-US" sz="2200" b="0" i="0" u="none" strike="noStrike" baseline="0" dirty="0">
                <a:latin typeface="Times New Roman" panose="02020603050405020304" pitchFamily="18" charset="0"/>
                <a:cs typeface="Times New Roman" panose="02020603050405020304" pitchFamily="18" charset="0"/>
              </a:rPr>
              <a:t>) but once in, the stain is </a:t>
            </a:r>
            <a:r>
              <a:rPr lang="en-US" sz="2200" b="1" i="1" u="none" strike="noStrike" baseline="0" dirty="0">
                <a:latin typeface="Times New Roman" panose="02020603050405020304" pitchFamily="18" charset="0"/>
                <a:cs typeface="Times New Roman" panose="02020603050405020304" pitchFamily="18" charset="0"/>
              </a:rPr>
              <a:t>fast</a:t>
            </a:r>
            <a:r>
              <a:rPr lang="en-US" sz="2200" b="0" i="0" u="none" strike="noStrike" baseline="0" dirty="0">
                <a:latin typeface="Times New Roman" panose="02020603050405020304" pitchFamily="18" charset="0"/>
                <a:cs typeface="Times New Roman" panose="02020603050405020304" pitchFamily="18" charset="0"/>
              </a:rPr>
              <a:t>. Even the strongest of decolorizing agents (acid and alcohol) do not wash it out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720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4"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D4AAD-70FD-41C3-EB72-B9F75535905D}"/>
              </a:ext>
            </a:extLst>
          </p:cNvPr>
          <p:cNvSpPr>
            <a:spLocks noGrp="1"/>
          </p:cNvSpPr>
          <p:nvPr>
            <p:ph type="title"/>
          </p:nvPr>
        </p:nvSpPr>
        <p:spPr>
          <a:xfrm>
            <a:off x="1043631" y="873940"/>
            <a:ext cx="5052369" cy="1035781"/>
          </a:xfrm>
        </p:spPr>
        <p:txBody>
          <a:bodyPr anchor="ctr">
            <a:normAutofit/>
          </a:bodyPr>
          <a:lstStyle/>
          <a:p>
            <a:r>
              <a:rPr lang="en-US" sz="3300">
                <a:latin typeface="Times New Roman" panose="02020603050405020304" pitchFamily="18" charset="0"/>
                <a:cs typeface="Times New Roman" panose="02020603050405020304" pitchFamily="18" charset="0"/>
              </a:rPr>
              <a:t>Mycobacterium Tuberculosis</a:t>
            </a:r>
          </a:p>
        </p:txBody>
      </p:sp>
      <p:sp>
        <p:nvSpPr>
          <p:cNvPr id="3" name="Content Placeholder 2">
            <a:extLst>
              <a:ext uri="{FF2B5EF4-FFF2-40B4-BE49-F238E27FC236}">
                <a16:creationId xmlns:a16="http://schemas.microsoft.com/office/drawing/2014/main" id="{9AC6BFA1-26A9-3475-4BE1-97E47C0CC9B1}"/>
              </a:ext>
            </a:extLst>
          </p:cNvPr>
          <p:cNvSpPr>
            <a:spLocks noGrp="1"/>
          </p:cNvSpPr>
          <p:nvPr>
            <p:ph idx="1"/>
          </p:nvPr>
        </p:nvSpPr>
        <p:spPr>
          <a:xfrm>
            <a:off x="195859" y="2143008"/>
            <a:ext cx="6520440" cy="4171209"/>
          </a:xfrm>
        </p:spPr>
        <p:txBody>
          <a:bodyPr anchor="ctr">
            <a:normAutofit fontScale="92500"/>
          </a:bodyPr>
          <a:lstStyle/>
          <a:p>
            <a:pPr algn="just"/>
            <a:r>
              <a:rPr lang="en-US" sz="2400" b="0" i="0" u="none" strike="noStrike" baseline="0" dirty="0">
                <a:latin typeface="Times New Roman" panose="02020603050405020304" pitchFamily="18" charset="0"/>
                <a:cs typeface="Times New Roman" panose="02020603050405020304" pitchFamily="18" charset="0"/>
              </a:rPr>
              <a:t>MTB is a </a:t>
            </a:r>
            <a:r>
              <a:rPr lang="en-US" sz="2400" b="1" i="0" u="none" strike="noStrike" baseline="0" dirty="0">
                <a:latin typeface="Times New Roman" panose="02020603050405020304" pitchFamily="18" charset="0"/>
                <a:cs typeface="Times New Roman" panose="02020603050405020304" pitchFamily="18" charset="0"/>
              </a:rPr>
              <a:t>slim,</a:t>
            </a:r>
            <a:r>
              <a:rPr lang="en-US" sz="2400" b="0" i="0" u="none" strike="noStrike" baseline="0" dirty="0">
                <a:latin typeface="Times New Roman" panose="02020603050405020304" pitchFamily="18" charset="0"/>
                <a:cs typeface="Times New Roman" panose="02020603050405020304" pitchFamily="18" charset="0"/>
              </a:rPr>
              <a:t> </a:t>
            </a:r>
            <a:r>
              <a:rPr lang="en-US" sz="2400" b="1" i="0" u="none" strike="noStrike" baseline="0" dirty="0">
                <a:latin typeface="Times New Roman" panose="02020603050405020304" pitchFamily="18" charset="0"/>
                <a:cs typeface="Times New Roman" panose="02020603050405020304" pitchFamily="18" charset="0"/>
              </a:rPr>
              <a:t>strongly acid–alcohol</a:t>
            </a:r>
            <a:r>
              <a:rPr lang="en-US" sz="2400" b="0" i="0" u="none" strike="noStrike" baseline="0" dirty="0">
                <a:latin typeface="Times New Roman" panose="02020603050405020304" pitchFamily="18" charset="0"/>
                <a:cs typeface="Times New Roman" panose="02020603050405020304" pitchFamily="18" charset="0"/>
              </a:rPr>
              <a:t>–fast rod.</a:t>
            </a:r>
          </a:p>
          <a:p>
            <a:pPr algn="just"/>
            <a:r>
              <a:rPr lang="en-US" sz="2400" b="0" i="0" u="none" strike="noStrike" baseline="0" dirty="0">
                <a:latin typeface="Times New Roman" panose="02020603050405020304" pitchFamily="18" charset="0"/>
                <a:cs typeface="Times New Roman" panose="02020603050405020304" pitchFamily="18" charset="0"/>
              </a:rPr>
              <a:t>It frequently shows irregular beading in its staining. </a:t>
            </a:r>
          </a:p>
          <a:p>
            <a:pPr algn="just"/>
            <a:r>
              <a:rPr lang="en-US" sz="2400" b="0" i="0" u="none" strike="noStrike" baseline="0" dirty="0">
                <a:latin typeface="Times New Roman" panose="02020603050405020304" pitchFamily="18" charset="0"/>
                <a:cs typeface="Times New Roman" panose="02020603050405020304" pitchFamily="18" charset="0"/>
              </a:rPr>
              <a:t>It grows at 37°C, but not at room temperature, </a:t>
            </a:r>
          </a:p>
          <a:p>
            <a:pPr algn="just"/>
            <a:r>
              <a:rPr lang="en-US" sz="2400" b="0" i="0" u="none" strike="noStrike" baseline="0" dirty="0">
                <a:latin typeface="Times New Roman" panose="02020603050405020304" pitchFamily="18" charset="0"/>
                <a:cs typeface="Times New Roman" panose="02020603050405020304" pitchFamily="18" charset="0"/>
              </a:rPr>
              <a:t>The classic medium, </a:t>
            </a:r>
            <a:r>
              <a:rPr lang="en-US" sz="2400" b="0" i="0" u="none" strike="noStrike" baseline="0" dirty="0">
                <a:highlight>
                  <a:srgbClr val="FFFF00"/>
                </a:highlight>
                <a:latin typeface="Times New Roman" panose="02020603050405020304" pitchFamily="18" charset="0"/>
                <a:cs typeface="Times New Roman" panose="02020603050405020304" pitchFamily="18" charset="0"/>
              </a:rPr>
              <a:t>Löwenstein-Jensen</a:t>
            </a:r>
            <a:r>
              <a:rPr lang="en-US" sz="2400" b="0" i="0" u="none" strike="noStrike" baseline="0" dirty="0">
                <a:latin typeface="Times New Roman" panose="02020603050405020304" pitchFamily="18" charset="0"/>
                <a:cs typeface="Times New Roman" panose="02020603050405020304" pitchFamily="18" charset="0"/>
              </a:rPr>
              <a:t>, contains homogenized egg in nutrient base with dyes to inhibit the growth of non-mycobacterial contaminants. </a:t>
            </a:r>
          </a:p>
          <a:p>
            <a:pPr algn="just"/>
            <a:r>
              <a:rPr lang="en-US" sz="2400" b="0" i="0" u="none" strike="noStrike" baseline="0" dirty="0">
                <a:latin typeface="Times New Roman" panose="02020603050405020304" pitchFamily="18" charset="0"/>
                <a:cs typeface="Times New Roman" panose="02020603050405020304" pitchFamily="18" charset="0"/>
              </a:rPr>
              <a:t>Because of its lipid surface, MTB is unusually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resistant to: </a:t>
            </a:r>
            <a:r>
              <a:rPr lang="en-US" sz="2400" b="0" i="0" u="none" strike="noStrike" baseline="0" dirty="0">
                <a:latin typeface="Times New Roman" panose="02020603050405020304" pitchFamily="18" charset="0"/>
                <a:cs typeface="Times New Roman" panose="02020603050405020304" pitchFamily="18" charset="0"/>
              </a:rPr>
              <a:t>drying, disinfectants, and to acids and alkalis.</a:t>
            </a:r>
          </a:p>
          <a:p>
            <a:pPr algn="just"/>
            <a:r>
              <a:rPr lang="en-US" sz="2400" b="0" i="0" u="none" strike="noStrike" baseline="0" dirty="0">
                <a:latin typeface="Times New Roman" panose="02020603050405020304" pitchFamily="18" charset="0"/>
                <a:cs typeface="Times New Roman" panose="02020603050405020304" pitchFamily="18" charset="0"/>
              </a:rPr>
              <a:t>Tubercle bacilli are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sensitive to </a:t>
            </a:r>
            <a:r>
              <a:rPr lang="en-US" sz="2400" b="0" i="0" u="none" strike="noStrike" baseline="0" dirty="0">
                <a:latin typeface="Times New Roman" panose="02020603050405020304" pitchFamily="18" charset="0"/>
                <a:cs typeface="Times New Roman" panose="02020603050405020304" pitchFamily="18" charset="0"/>
              </a:rPr>
              <a:t>heat, including pasteurization, and ultraviolet light</a:t>
            </a: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A close-up of a microscope&#10;&#10;Description automatically generated">
            <a:extLst>
              <a:ext uri="{FF2B5EF4-FFF2-40B4-BE49-F238E27FC236}">
                <a16:creationId xmlns:a16="http://schemas.microsoft.com/office/drawing/2014/main" id="{982C1D65-D4D5-13C4-29CD-344D6DEB5AFF}"/>
              </a:ext>
            </a:extLst>
          </p:cNvPr>
          <p:cNvPicPr>
            <a:picLocks noChangeAspect="1"/>
          </p:cNvPicPr>
          <p:nvPr/>
        </p:nvPicPr>
        <p:blipFill rotWithShape="1">
          <a:blip r:embed="rId2">
            <a:extLst>
              <a:ext uri="{28A0092B-C50C-407E-A947-70E740481C1C}">
                <a14:useLocalDpi xmlns:a14="http://schemas.microsoft.com/office/drawing/2010/main" val="0"/>
              </a:ext>
            </a:extLst>
          </a:blip>
          <a:srcRect r="32844"/>
          <a:stretch/>
        </p:blipFill>
        <p:spPr>
          <a:xfrm>
            <a:off x="6913428" y="1358712"/>
            <a:ext cx="4243243" cy="4072128"/>
          </a:xfrm>
          <a:prstGeom prst="rect">
            <a:avLst/>
          </a:prstGeom>
        </p:spPr>
      </p:pic>
    </p:spTree>
    <p:extLst>
      <p:ext uri="{BB962C8B-B14F-4D97-AF65-F5344CB8AC3E}">
        <p14:creationId xmlns:p14="http://schemas.microsoft.com/office/powerpoint/2010/main" val="111697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3E15B-8A83-367F-E770-B81BA32CE687}"/>
              </a:ext>
            </a:extLst>
          </p:cNvPr>
          <p:cNvSpPr>
            <a:spLocks noGrp="1"/>
          </p:cNvSpPr>
          <p:nvPr>
            <p:ph type="title"/>
          </p:nvPr>
        </p:nvSpPr>
        <p:spPr>
          <a:xfrm>
            <a:off x="1043631" y="873940"/>
            <a:ext cx="5052369" cy="1035781"/>
          </a:xfrm>
        </p:spPr>
        <p:txBody>
          <a:bodyPr anchor="ctr">
            <a:normAutofit/>
          </a:bodyPr>
          <a:lstStyle/>
          <a:p>
            <a:r>
              <a:rPr lang="en-US" sz="3600" b="1">
                <a:latin typeface="Times New Roman" panose="02020603050405020304" pitchFamily="18" charset="0"/>
                <a:cs typeface="Times New Roman" panose="02020603050405020304" pitchFamily="18" charset="0"/>
              </a:rPr>
              <a:t>Pathogenesis</a:t>
            </a:r>
          </a:p>
        </p:txBody>
      </p:sp>
      <p:sp>
        <p:nvSpPr>
          <p:cNvPr id="3" name="Content Placeholder 2">
            <a:extLst>
              <a:ext uri="{FF2B5EF4-FFF2-40B4-BE49-F238E27FC236}">
                <a16:creationId xmlns:a16="http://schemas.microsoft.com/office/drawing/2014/main" id="{D54F753E-3084-EE63-E378-B6D61419554D}"/>
              </a:ext>
            </a:extLst>
          </p:cNvPr>
          <p:cNvSpPr>
            <a:spLocks noGrp="1"/>
          </p:cNvSpPr>
          <p:nvPr>
            <p:ph idx="1"/>
          </p:nvPr>
        </p:nvSpPr>
        <p:spPr>
          <a:xfrm>
            <a:off x="195859" y="2305531"/>
            <a:ext cx="6448132" cy="4008678"/>
          </a:xfrm>
        </p:spPr>
        <p:txBody>
          <a:bodyPr anchor="ctr">
            <a:normAutofit fontScale="92500" lnSpcReduction="20000"/>
          </a:bodyPr>
          <a:lstStyle/>
          <a:p>
            <a:pPr marL="514350" indent="-514350" algn="just">
              <a:buAutoNum type="alphaUcPeriod"/>
            </a:pPr>
            <a:r>
              <a:rPr lang="en-US" sz="2000" dirty="0">
                <a:highlight>
                  <a:srgbClr val="FFFF00"/>
                </a:highlight>
                <a:latin typeface="Times New Roman" panose="02020603050405020304" pitchFamily="18" charset="0"/>
                <a:cs typeface="Times New Roman" panose="02020603050405020304" pitchFamily="18" charset="0"/>
              </a:rPr>
              <a:t>Primary Tuberculosis</a:t>
            </a:r>
          </a:p>
          <a:p>
            <a:pPr marL="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b="0" i="0" u="none" strike="noStrike" baseline="0" dirty="0">
                <a:latin typeface="Times New Roman" panose="02020603050405020304" pitchFamily="18" charset="0"/>
                <a:cs typeface="Times New Roman" panose="02020603050405020304" pitchFamily="18" charset="0"/>
              </a:rPr>
              <a:t>MTB is a facultative intracellular pathogen.</a:t>
            </a:r>
          </a:p>
          <a:p>
            <a:pPr algn="just"/>
            <a:r>
              <a:rPr lang="en-US" sz="2000" b="0" i="0" u="none" strike="noStrike" baseline="0" dirty="0">
                <a:latin typeface="Times New Roman" panose="02020603050405020304" pitchFamily="18" charset="0"/>
                <a:cs typeface="Times New Roman" panose="02020603050405020304" pitchFamily="18" charset="0"/>
              </a:rPr>
              <a:t>Primary tuberculosis is the initial infection in which </a:t>
            </a:r>
            <a:r>
              <a:rPr lang="en-US" sz="2000" b="1" i="0" u="none" strike="noStrike" baseline="0" dirty="0">
                <a:latin typeface="Times New Roman" panose="02020603050405020304" pitchFamily="18" charset="0"/>
                <a:cs typeface="Times New Roman" panose="02020603050405020304" pitchFamily="18" charset="0"/>
              </a:rPr>
              <a:t>inhaled</a:t>
            </a:r>
            <a:r>
              <a:rPr lang="en-US" sz="2000" b="0" i="0" u="none" strike="noStrike" baseline="0" dirty="0">
                <a:latin typeface="Times New Roman" panose="02020603050405020304" pitchFamily="18" charset="0"/>
                <a:cs typeface="Times New Roman" panose="02020603050405020304" pitchFamily="18" charset="0"/>
              </a:rPr>
              <a:t> tubercle bacilli are deposited in the </a:t>
            </a:r>
            <a:r>
              <a:rPr lang="en-US" sz="2000" b="0" i="0" u="sng" strike="noStrike" baseline="0" dirty="0">
                <a:latin typeface="Times New Roman" panose="02020603050405020304" pitchFamily="18" charset="0"/>
                <a:cs typeface="Times New Roman" panose="02020603050405020304" pitchFamily="18" charset="0"/>
              </a:rPr>
              <a:t>peripheral respiratory alveoli</a:t>
            </a:r>
            <a:r>
              <a:rPr lang="en-US" sz="2000" b="0" i="0" u="none" strike="noStrike" baseline="0" dirty="0">
                <a:latin typeface="Times New Roman" panose="02020603050405020304" pitchFamily="18" charset="0"/>
                <a:cs typeface="Times New Roman" panose="02020603050405020304" pitchFamily="18" charset="0"/>
              </a:rPr>
              <a:t>, </a:t>
            </a:r>
          </a:p>
          <a:p>
            <a:pPr algn="just"/>
            <a:r>
              <a:rPr lang="en-US" sz="2000" b="0" i="0" u="none" strike="noStrike" baseline="0" dirty="0">
                <a:latin typeface="Times New Roman" panose="02020603050405020304" pitchFamily="18" charset="0"/>
                <a:cs typeface="Times New Roman" panose="02020603050405020304" pitchFamily="18" charset="0"/>
              </a:rPr>
              <a:t>most frequently it targets the </a:t>
            </a:r>
            <a:r>
              <a:rPr lang="en-US" sz="2000" b="1" i="0" u="none" strike="noStrike" baseline="0" dirty="0">
                <a:latin typeface="Times New Roman" panose="02020603050405020304" pitchFamily="18" charset="0"/>
                <a:cs typeface="Times New Roman" panose="02020603050405020304" pitchFamily="18" charset="0"/>
              </a:rPr>
              <a:t>midlung zones </a:t>
            </a:r>
            <a:r>
              <a:rPr lang="en-US" sz="2000" b="0" i="0" u="none" strike="noStrike" baseline="0" dirty="0">
                <a:latin typeface="Times New Roman" panose="02020603050405020304" pitchFamily="18" charset="0"/>
                <a:cs typeface="Times New Roman" panose="02020603050405020304" pitchFamily="18" charset="0"/>
              </a:rPr>
              <a:t>of the </a:t>
            </a:r>
            <a:r>
              <a:rPr lang="en-US" sz="2000" b="0" i="0" u="sng" strike="noStrike" baseline="0" dirty="0">
                <a:latin typeface="Times New Roman" panose="02020603050405020304" pitchFamily="18" charset="0"/>
                <a:cs typeface="Times New Roman" panose="02020603050405020304" pitchFamily="18" charset="0"/>
              </a:rPr>
              <a:t>middle and lower lobes</a:t>
            </a:r>
            <a:r>
              <a:rPr lang="en-US" sz="2000" b="0" i="0" u="none" strike="noStrike" baseline="0" dirty="0">
                <a:latin typeface="Times New Roman" panose="02020603050405020304" pitchFamily="18" charset="0"/>
                <a:cs typeface="Times New Roman" panose="02020603050405020304" pitchFamily="18" charset="0"/>
              </a:rPr>
              <a:t>. </a:t>
            </a:r>
          </a:p>
          <a:p>
            <a:pPr algn="just"/>
            <a:r>
              <a:rPr lang="en-US" sz="2000" b="0" i="0" u="none" strike="noStrike" baseline="0" dirty="0">
                <a:latin typeface="Times New Roman" panose="02020603050405020304" pitchFamily="18" charset="0"/>
                <a:cs typeface="Times New Roman" panose="02020603050405020304" pitchFamily="18" charset="0"/>
              </a:rPr>
              <a:t>At the earliest stages surface proteins may facilitate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binding to </a:t>
            </a:r>
            <a:r>
              <a:rPr lang="en-US" sz="2000" b="0" i="0" u="none" strike="noStrike" baseline="0" dirty="0">
                <a:latin typeface="Times New Roman" panose="02020603050405020304" pitchFamily="18" charset="0"/>
                <a:cs typeface="Times New Roman" panose="02020603050405020304" pitchFamily="18" charset="0"/>
              </a:rPr>
              <a:t>the basement membrane of alveolar epithelial cells. </a:t>
            </a:r>
          </a:p>
          <a:p>
            <a:pPr algn="just"/>
            <a:r>
              <a:rPr lang="en-US" sz="2000" b="0" i="0" u="none" strike="noStrike" baseline="0" dirty="0">
                <a:latin typeface="Times New Roman" panose="02020603050405020304" pitchFamily="18" charset="0"/>
                <a:cs typeface="Times New Roman" panose="02020603050405020304" pitchFamily="18" charset="0"/>
              </a:rPr>
              <a:t>In the alveoli the bacteria are recognized by alveolar macrophage complement receptors and </a:t>
            </a:r>
            <a:r>
              <a:rPr lang="en-US" sz="2000" b="0" i="0" u="none" strike="noStrike" baseline="0" dirty="0">
                <a:highlight>
                  <a:srgbClr val="FFFF00"/>
                </a:highlight>
                <a:latin typeface="Times New Roman" panose="02020603050405020304" pitchFamily="18" charset="0"/>
                <a:cs typeface="Times New Roman" panose="02020603050405020304" pitchFamily="18" charset="0"/>
              </a:rPr>
              <a:t>phagocytosed. </a:t>
            </a:r>
          </a:p>
          <a:p>
            <a:pPr algn="just"/>
            <a:r>
              <a:rPr lang="en-US" sz="2000" b="0" i="0" u="none" strike="noStrike" baseline="0" dirty="0">
                <a:latin typeface="Times New Roman" panose="02020603050405020304" pitchFamily="18" charset="0"/>
                <a:cs typeface="Times New Roman" panose="02020603050405020304" pitchFamily="18" charset="0"/>
              </a:rPr>
              <a:t>This initiates a two-stage battle within the macrophage, which may be resolved in </a:t>
            </a:r>
            <a:r>
              <a:rPr lang="en-US" sz="2000" b="0" i="0" u="none" strike="noStrike" baseline="0" dirty="0">
                <a:solidFill>
                  <a:srgbClr val="FF0000"/>
                </a:solidFill>
                <a:latin typeface="Times New Roman" panose="02020603050405020304" pitchFamily="18" charset="0"/>
                <a:cs typeface="Times New Roman" panose="02020603050405020304" pitchFamily="18" charset="0"/>
              </a:rPr>
              <a:t>weeks or last for decades</a:t>
            </a:r>
            <a:r>
              <a:rPr lang="en-US" sz="2000" b="0" i="0" u="none" strike="noStrike" baseline="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person's lungs&#10;&#10;Description automatically generated">
            <a:extLst>
              <a:ext uri="{FF2B5EF4-FFF2-40B4-BE49-F238E27FC236}">
                <a16:creationId xmlns:a16="http://schemas.microsoft.com/office/drawing/2014/main" id="{5BCD998C-3C28-9C02-358D-C3759183B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493" y="1502295"/>
            <a:ext cx="4223252" cy="3913694"/>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678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B323FB-7087-B95A-A7B1-88C4CCB6360C}"/>
              </a:ext>
            </a:extLst>
          </p:cNvPr>
          <p:cNvSpPr>
            <a:spLocks noGrp="1"/>
          </p:cNvSpPr>
          <p:nvPr>
            <p:ph type="title"/>
          </p:nvPr>
        </p:nvSpPr>
        <p:spPr>
          <a:xfrm>
            <a:off x="1043631" y="873940"/>
            <a:ext cx="5052369" cy="1035781"/>
          </a:xfrm>
        </p:spPr>
        <p:txBody>
          <a:bodyPr anchor="ctr">
            <a:normAutofit/>
          </a:bodyPr>
          <a:lstStyle/>
          <a:p>
            <a:r>
              <a:rPr lang="en-US" sz="3600" b="1">
                <a:latin typeface="Times New Roman" panose="02020603050405020304" pitchFamily="18" charset="0"/>
                <a:cs typeface="Times New Roman" panose="02020603050405020304" pitchFamily="18" charset="0"/>
              </a:rPr>
              <a:t>Pathogenesis</a:t>
            </a:r>
          </a:p>
        </p:txBody>
      </p:sp>
      <p:sp>
        <p:nvSpPr>
          <p:cNvPr id="3" name="Content Placeholder 2">
            <a:extLst>
              <a:ext uri="{FF2B5EF4-FFF2-40B4-BE49-F238E27FC236}">
                <a16:creationId xmlns:a16="http://schemas.microsoft.com/office/drawing/2014/main" id="{1A41EDB9-D976-D8C0-057F-FDEE890F7297}"/>
              </a:ext>
            </a:extLst>
          </p:cNvPr>
          <p:cNvSpPr>
            <a:spLocks noGrp="1"/>
          </p:cNvSpPr>
          <p:nvPr>
            <p:ph idx="1"/>
          </p:nvPr>
        </p:nvSpPr>
        <p:spPr>
          <a:xfrm>
            <a:off x="267837" y="2316420"/>
            <a:ext cx="6248406" cy="3997779"/>
          </a:xfrm>
        </p:spPr>
        <p:txBody>
          <a:bodyPr anchor="ctr">
            <a:normAutofit lnSpcReduction="10000"/>
          </a:bodyPr>
          <a:lstStyle/>
          <a:p>
            <a:pPr marL="0" indent="0">
              <a:buNone/>
            </a:pPr>
            <a:r>
              <a:rPr lang="en-US" sz="2400" b="1" dirty="0">
                <a:highlight>
                  <a:srgbClr val="FFFF00"/>
                </a:highlight>
                <a:latin typeface="Times New Roman" panose="02020603050405020304" pitchFamily="18" charset="0"/>
                <a:cs typeface="Times New Roman" panose="02020603050405020304" pitchFamily="18" charset="0"/>
              </a:rPr>
              <a:t>A. Primary Tuberculosis</a:t>
            </a:r>
          </a:p>
          <a:p>
            <a:pPr marL="0" indent="0">
              <a:buNone/>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just">
              <a:buAutoNum type="arabicPeriod"/>
            </a:pPr>
            <a:r>
              <a:rPr lang="en-US" sz="2400" b="0" i="0" u="none" strike="noStrike" baseline="0" dirty="0">
                <a:latin typeface="Times New Roman" panose="02020603050405020304" pitchFamily="18" charset="0"/>
                <a:cs typeface="Times New Roman" panose="02020603050405020304" pitchFamily="18" charset="0"/>
              </a:rPr>
              <a:t>The first stage: In this process, MTB has the upper hand by stopping the fusion of lysosome with the phagosome. These actions allow the bacteria to multiply freely in the phagosome of the nonactivated macrophage</a:t>
            </a:r>
            <a:endParaRPr lang="en-US" sz="2400" dirty="0">
              <a:latin typeface="Times New Roman" panose="02020603050405020304" pitchFamily="18" charset="0"/>
              <a:cs typeface="Times New Roman" panose="02020603050405020304" pitchFamily="18" charset="0"/>
            </a:endParaRPr>
          </a:p>
          <a:p>
            <a:pPr marL="342900" indent="-342900" algn="just">
              <a:buAutoNum type="arabicPeriod"/>
            </a:pPr>
            <a:r>
              <a:rPr lang="en-US" sz="2400" b="0" i="0" u="none" strike="noStrike" baseline="0" dirty="0">
                <a:latin typeface="Times New Roman" panose="02020603050405020304" pitchFamily="18" charset="0"/>
                <a:cs typeface="Times New Roman" panose="02020603050405020304" pitchFamily="18" charset="0"/>
              </a:rPr>
              <a:t>The second stage is the triggering of TH1 immune responses, beginning with digestion and surface presentation of mycobacterial components and ending with cytokine activation of the macrophages. </a:t>
            </a:r>
            <a:endParaRPr lang="en-US" sz="24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cell&#10;&#10;Description automatically generated">
            <a:extLst>
              <a:ext uri="{FF2B5EF4-FFF2-40B4-BE49-F238E27FC236}">
                <a16:creationId xmlns:a16="http://schemas.microsoft.com/office/drawing/2014/main" id="{C1007F2D-3595-FA2A-8E62-6BA098CD1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493" y="1356065"/>
            <a:ext cx="4223252" cy="4206153"/>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928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6103</TotalTime>
  <Words>1308</Words>
  <Application>Microsoft Office PowerPoint</Application>
  <PresentationFormat>Widescreen</PresentationFormat>
  <Paragraphs>119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Franklin Gothic Book</vt:lpstr>
      <vt:lpstr>Garamond</vt:lpstr>
      <vt:lpstr>Myriad Pro</vt:lpstr>
      <vt:lpstr>Times New Roman</vt:lpstr>
      <vt:lpstr>Office Theme</vt:lpstr>
      <vt:lpstr>Mycobacteria</vt:lpstr>
      <vt:lpstr>Outline</vt:lpstr>
      <vt:lpstr>Objectives</vt:lpstr>
      <vt:lpstr>Characteristics </vt:lpstr>
      <vt:lpstr>Characteristics </vt:lpstr>
      <vt:lpstr>Characteristics</vt:lpstr>
      <vt:lpstr>Mycobacterium Tuberculosis</vt:lpstr>
      <vt:lpstr>Pathogenesis</vt:lpstr>
      <vt:lpstr>Pathogenesis</vt:lpstr>
      <vt:lpstr>A. Primary Tuberculosis</vt:lpstr>
      <vt:lpstr>A. Primary Tuberculosis</vt:lpstr>
      <vt:lpstr>B. Latent Tuberculosis </vt:lpstr>
      <vt:lpstr>C. Reactivation (Adult) Tuberculosis </vt:lpstr>
      <vt:lpstr>MANIFESTATIONS </vt:lpstr>
      <vt:lpstr>DIAGNOSIS </vt:lpstr>
      <vt:lpstr>Diagnosis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Reminders!!</dc:title>
  <dc:creator>Heshu Jalal</dc:creator>
  <cp:lastModifiedBy>Heshu Jalal</cp:lastModifiedBy>
  <cp:revision>31</cp:revision>
  <dcterms:created xsi:type="dcterms:W3CDTF">2024-01-28T18:34:39Z</dcterms:created>
  <dcterms:modified xsi:type="dcterms:W3CDTF">2024-03-25T07:46:04Z</dcterms:modified>
</cp:coreProperties>
</file>