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4" r:id="rId6"/>
    <p:sldId id="260" r:id="rId7"/>
    <p:sldId id="262" r:id="rId8"/>
    <p:sldId id="263" r:id="rId9"/>
    <p:sldId id="264" r:id="rId10"/>
    <p:sldId id="285" r:id="rId11"/>
    <p:sldId id="265" r:id="rId12"/>
    <p:sldId id="286" r:id="rId13"/>
    <p:sldId id="266" r:id="rId14"/>
    <p:sldId id="287" r:id="rId15"/>
    <p:sldId id="268" r:id="rId16"/>
    <p:sldId id="288" r:id="rId17"/>
    <p:sldId id="282" r:id="rId18"/>
    <p:sldId id="272" r:id="rId19"/>
    <p:sldId id="289" r:id="rId20"/>
    <p:sldId id="273" r:id="rId21"/>
    <p:sldId id="290" r:id="rId22"/>
    <p:sldId id="276" r:id="rId23"/>
    <p:sldId id="277" r:id="rId24"/>
    <p:sldId id="281" r:id="rId25"/>
    <p:sldId id="278" r:id="rId26"/>
    <p:sldId id="279" r:id="rId27"/>
    <p:sldId id="280" r:id="rId28"/>
    <p:sldId id="283" r:id="rId29"/>
    <p:sldId id="27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1" d="100"/>
          <a:sy n="81" d="100"/>
        </p:scale>
        <p:origin x="860"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1"/>
            <a:ext cx="8077200" cy="2914650"/>
          </a:xfrm>
        </p:spPr>
        <p:txBody>
          <a:bodyPr>
            <a:normAutofit/>
          </a:bodyPr>
          <a:lstStyle/>
          <a:p>
            <a:r>
              <a:rPr lang="en-US" sz="7200" b="1" dirty="0">
                <a:solidFill>
                  <a:srgbClr val="00B0F0"/>
                </a:solidFill>
              </a:rPr>
              <a:t>Psychological defense mechanism</a:t>
            </a:r>
          </a:p>
        </p:txBody>
      </p:sp>
      <p:sp>
        <p:nvSpPr>
          <p:cNvPr id="3" name="Subtitle 2"/>
          <p:cNvSpPr>
            <a:spLocks noGrp="1"/>
          </p:cNvSpPr>
          <p:nvPr>
            <p:ph type="subTitle" idx="1"/>
          </p:nvPr>
        </p:nvSpPr>
        <p:spPr>
          <a:xfrm>
            <a:off x="1371600" y="3600451"/>
            <a:ext cx="6400800" cy="2038349"/>
          </a:xfrm>
        </p:spPr>
        <p:txBody>
          <a:bodyPr>
            <a:normAutofit fontScale="92500" lnSpcReduction="10000"/>
          </a:bodyPr>
          <a:lstStyle/>
          <a:p>
            <a:r>
              <a:rPr lang="en-US" sz="5800" b="1" dirty="0">
                <a:solidFill>
                  <a:srgbClr val="00B050"/>
                </a:solidFill>
              </a:rPr>
              <a:t>Dr. Mosleh S. Kareem</a:t>
            </a:r>
          </a:p>
          <a:p>
            <a:r>
              <a:rPr lang="en-US" sz="4000" b="1" dirty="0">
                <a:solidFill>
                  <a:srgbClr val="00B050"/>
                </a:solidFill>
              </a:rPr>
              <a:t>PhD in psych. Nursing and Senior psychotherapist </a:t>
            </a:r>
          </a:p>
        </p:txBody>
      </p:sp>
    </p:spTree>
    <p:extLst>
      <p:ext uri="{BB962C8B-B14F-4D97-AF65-F5344CB8AC3E}">
        <p14:creationId xmlns:p14="http://schemas.microsoft.com/office/powerpoint/2010/main" val="412697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F027D-EE8A-451E-AC03-82F6B5828DE8}"/>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a:ea typeface="+mj-ea"/>
                <a:cs typeface="+mj-cs"/>
              </a:rPr>
              <a:t>Regression</a:t>
            </a:r>
            <a:endParaRPr lang="en-US" dirty="0"/>
          </a:p>
        </p:txBody>
      </p:sp>
      <p:sp>
        <p:nvSpPr>
          <p:cNvPr id="3" name="Content Placeholder 2">
            <a:extLst>
              <a:ext uri="{FF2B5EF4-FFF2-40B4-BE49-F238E27FC236}">
                <a16:creationId xmlns:a16="http://schemas.microsoft.com/office/drawing/2014/main" id="{E05BA88F-BDF0-4FAC-BEB6-3E30384BCB74}"/>
              </a:ext>
            </a:extLst>
          </p:cNvPr>
          <p:cNvSpPr>
            <a:spLocks noGrp="1"/>
          </p:cNvSpPr>
          <p:nvPr>
            <p:ph idx="1"/>
          </p:nvPr>
        </p:nvSpPr>
        <p:spPr/>
        <p:txBody>
          <a:bodyPr>
            <a:normAutofit/>
          </a:bodyPr>
          <a:lstStyle/>
          <a:p>
            <a:pPr marL="0" marR="0" lvl="0" indent="0" algn="l" defTabSz="914400" rtl="0" eaLnBrk="1" fontAlgn="auto" latinLnBrk="0" hangingPunct="1">
              <a:lnSpc>
                <a:spcPct val="100000"/>
              </a:lnSpc>
              <a:spcBef>
                <a:spcPct val="20000"/>
              </a:spcBef>
              <a:spcAft>
                <a:spcPts val="0"/>
              </a:spcAft>
              <a:buClrTx/>
              <a:buSzTx/>
              <a:buNone/>
              <a:tabLst/>
              <a:defRPr/>
            </a:pPr>
            <a:r>
              <a:rPr kumimoji="0" lang="en-US" sz="4000" b="0" i="0" u="none" strike="noStrike" kern="1200" cap="none" spc="0" normalizeH="0" baseline="0" noProof="0" dirty="0" err="1">
                <a:ln>
                  <a:noFill/>
                </a:ln>
                <a:solidFill>
                  <a:prstClr val="black"/>
                </a:solidFill>
                <a:effectLst/>
                <a:uLnTx/>
                <a:uFillTx/>
                <a:latin typeface="Calibri"/>
                <a:ea typeface="+mn-ea"/>
                <a:cs typeface="+mn-cs"/>
              </a:rPr>
              <a:t>e.g</a:t>
            </a:r>
            <a:r>
              <a:rPr kumimoji="0" lang="en-US" sz="4000" b="0" i="0" u="none" strike="noStrike" kern="1200" cap="none" spc="0" normalizeH="0" baseline="0" noProof="0" dirty="0">
                <a:ln>
                  <a:noFill/>
                </a:ln>
                <a:solidFill>
                  <a:prstClr val="black"/>
                </a:solidFill>
                <a:effectLst/>
                <a:uLnTx/>
                <a:uFillTx/>
                <a:latin typeface="Calibri"/>
                <a:ea typeface="+mn-ea"/>
                <a:cs typeface="+mn-cs"/>
              </a:rPr>
              <a:t>; An adult may regress when under a great deal of stress, refusing to leave their bed and engage in normal, everyday activities.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dirty="0" err="1">
                <a:solidFill>
                  <a:prstClr val="black"/>
                </a:solidFill>
                <a:latin typeface="Calibri"/>
              </a:rPr>
              <a:t>e.g</a:t>
            </a:r>
            <a:r>
              <a:rPr lang="en-US" sz="4000" dirty="0">
                <a:solidFill>
                  <a:prstClr val="black"/>
                </a:solidFill>
                <a:latin typeface="Calibri"/>
              </a:rPr>
              <a:t>; The stress of caring for her crying baby prompts Sara to start smoking again. </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endParaRPr lang="en-US" sz="4400" dirty="0"/>
          </a:p>
        </p:txBody>
      </p:sp>
    </p:spTree>
    <p:extLst>
      <p:ext uri="{BB962C8B-B14F-4D97-AF65-F5344CB8AC3E}">
        <p14:creationId xmlns:p14="http://schemas.microsoft.com/office/powerpoint/2010/main" val="2125840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Acting out </a:t>
            </a:r>
          </a:p>
        </p:txBody>
      </p:sp>
      <p:sp>
        <p:nvSpPr>
          <p:cNvPr id="3" name="Content Placeholder 2"/>
          <p:cNvSpPr>
            <a:spLocks noGrp="1"/>
          </p:cNvSpPr>
          <p:nvPr>
            <p:ph idx="1"/>
          </p:nvPr>
        </p:nvSpPr>
        <p:spPr/>
        <p:txBody>
          <a:bodyPr>
            <a:noAutofit/>
          </a:bodyPr>
          <a:lstStyle/>
          <a:p>
            <a:r>
              <a:rPr lang="en-US" dirty="0"/>
              <a:t>Acting Out is performing an extreme behavior in order to express thoughts or feelings the person feels incapable of otherwise expressing. </a:t>
            </a:r>
          </a:p>
          <a:p>
            <a:r>
              <a:rPr lang="en-US" dirty="0"/>
              <a:t>Instead of saying, “I’m angry with you,” a person who acts out may instead throw a book at the person, or punch a hole through a wall. </a:t>
            </a:r>
          </a:p>
        </p:txBody>
      </p:sp>
    </p:spTree>
    <p:extLst>
      <p:ext uri="{BB962C8B-B14F-4D97-AF65-F5344CB8AC3E}">
        <p14:creationId xmlns:p14="http://schemas.microsoft.com/office/powerpoint/2010/main" val="38534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3D973-9261-407B-A805-D46772211FA6}"/>
              </a:ext>
            </a:extLst>
          </p:cNvPr>
          <p:cNvSpPr>
            <a:spLocks noGrp="1"/>
          </p:cNvSpPr>
          <p:nvPr>
            <p:ph type="title"/>
          </p:nvPr>
        </p:nvSpPr>
        <p:spPr>
          <a:xfrm>
            <a:off x="457200" y="274638"/>
            <a:ext cx="8229600" cy="457199"/>
          </a:xfrm>
        </p:spPr>
        <p:txBody>
          <a:bodyPr>
            <a:normAutofit fontScale="90000"/>
          </a:bodyPr>
          <a:lstStyle/>
          <a:p>
            <a:r>
              <a:rPr kumimoji="0" lang="en-US" sz="4000" b="0" i="0" u="none" strike="noStrike" kern="1200" cap="none" spc="0" normalizeH="0" baseline="0" noProof="0" dirty="0">
                <a:ln>
                  <a:noFill/>
                </a:ln>
                <a:solidFill>
                  <a:prstClr val="black"/>
                </a:solidFill>
                <a:effectLst/>
                <a:uLnTx/>
                <a:uFillTx/>
                <a:latin typeface="Calibri"/>
                <a:ea typeface="+mj-ea"/>
                <a:cs typeface="+mj-cs"/>
              </a:rPr>
              <a:t>Acting out </a:t>
            </a:r>
            <a:endParaRPr lang="en-US" dirty="0"/>
          </a:p>
        </p:txBody>
      </p:sp>
      <p:sp>
        <p:nvSpPr>
          <p:cNvPr id="3" name="Content Placeholder 2">
            <a:extLst>
              <a:ext uri="{FF2B5EF4-FFF2-40B4-BE49-F238E27FC236}">
                <a16:creationId xmlns:a16="http://schemas.microsoft.com/office/drawing/2014/main" id="{67D61D2A-FE0D-4E90-9F73-32395106760A}"/>
              </a:ext>
            </a:extLst>
          </p:cNvPr>
          <p:cNvSpPr>
            <a:spLocks noGrp="1"/>
          </p:cNvSpPr>
          <p:nvPr>
            <p:ph idx="1"/>
          </p:nvPr>
        </p:nvSpPr>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When a person acts out, it can act as a pressure release, and often helps the individual feel calmer and peaceful once again.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a:ea typeface="+mn-ea"/>
                <a:cs typeface="+mn-cs"/>
              </a:rPr>
              <a:t>For instance, a child’s temper tantrum is a form of acting out when he or she doesn’t get his or her way with a parent. Self-injury may also be a form of acting-out, expressing in physical pain what one cannot stand to feel emotionally</a:t>
            </a:r>
          </a:p>
          <a:p>
            <a:endParaRPr lang="en-US" dirty="0"/>
          </a:p>
        </p:txBody>
      </p:sp>
    </p:spTree>
    <p:extLst>
      <p:ext uri="{BB962C8B-B14F-4D97-AF65-F5344CB8AC3E}">
        <p14:creationId xmlns:p14="http://schemas.microsoft.com/office/powerpoint/2010/main" val="3202936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Dissociate </a:t>
            </a:r>
          </a:p>
        </p:txBody>
      </p:sp>
      <p:sp>
        <p:nvSpPr>
          <p:cNvPr id="3" name="Content Placeholder 2"/>
          <p:cNvSpPr>
            <a:spLocks noGrp="1"/>
          </p:cNvSpPr>
          <p:nvPr>
            <p:ph idx="1"/>
          </p:nvPr>
        </p:nvSpPr>
        <p:spPr/>
        <p:txBody>
          <a:bodyPr>
            <a:noAutofit/>
          </a:bodyPr>
          <a:lstStyle/>
          <a:p>
            <a:r>
              <a:rPr lang="en-US" dirty="0"/>
              <a:t>Dissociation is when a person loses track of time and/or person, and instead finds another representation of themself in order to continue at the moment. </a:t>
            </a:r>
          </a:p>
          <a:p>
            <a:r>
              <a:rPr lang="en-US" dirty="0"/>
              <a:t>People who have a history of any kind of childhood abuse often suffer from some form of dissociation. Time and their own self-image may not flow continuously, as it does for most people. </a:t>
            </a:r>
          </a:p>
        </p:txBody>
      </p:sp>
    </p:spTree>
    <p:extLst>
      <p:ext uri="{BB962C8B-B14F-4D97-AF65-F5344CB8AC3E}">
        <p14:creationId xmlns:p14="http://schemas.microsoft.com/office/powerpoint/2010/main" val="263285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02E1F-A1F4-4B0E-AE83-CBA87DEB4406}"/>
              </a:ext>
            </a:extLst>
          </p:cNvPr>
          <p:cNvSpPr>
            <a:spLocks noGrp="1"/>
          </p:cNvSpPr>
          <p:nvPr>
            <p:ph type="title"/>
          </p:nvPr>
        </p:nvSpPr>
        <p:spPr>
          <a:xfrm>
            <a:off x="457200" y="274638"/>
            <a:ext cx="8229600" cy="457199"/>
          </a:xfrm>
        </p:spPr>
        <p:txBody>
          <a:bodyPr>
            <a:normAutofit fontScale="90000"/>
          </a:bodyPr>
          <a:lstStyle/>
          <a:p>
            <a:r>
              <a:rPr kumimoji="0" lang="en-US" sz="4000" b="0" i="0" u="none" strike="noStrike" kern="1200" cap="none" spc="0" normalizeH="0" baseline="0" noProof="0" dirty="0">
                <a:ln>
                  <a:noFill/>
                </a:ln>
                <a:solidFill>
                  <a:prstClr val="black"/>
                </a:solidFill>
                <a:effectLst/>
                <a:uLnTx/>
                <a:uFillTx/>
                <a:latin typeface="Calibri"/>
                <a:ea typeface="+mj-ea"/>
                <a:cs typeface="+mj-cs"/>
              </a:rPr>
              <a:t>Dissociate</a:t>
            </a:r>
            <a:endParaRPr lang="en-US" dirty="0"/>
          </a:p>
        </p:txBody>
      </p:sp>
      <p:sp>
        <p:nvSpPr>
          <p:cNvPr id="3" name="Content Placeholder 2">
            <a:extLst>
              <a:ext uri="{FF2B5EF4-FFF2-40B4-BE49-F238E27FC236}">
                <a16:creationId xmlns:a16="http://schemas.microsoft.com/office/drawing/2014/main" id="{B45FD734-58FE-425A-BFC2-8106FFE7CC1A}"/>
              </a:ext>
            </a:extLst>
          </p:cNvPr>
          <p:cNvSpPr>
            <a:spLocks noGrp="1"/>
          </p:cNvSpPr>
          <p:nvPr>
            <p:ph idx="1"/>
          </p:nvPr>
        </p:nvSpPr>
        <p:spPr>
          <a:xfrm>
            <a:off x="457200" y="731838"/>
            <a:ext cx="8229600" cy="5394326"/>
          </a:xfr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0" u="none" strike="noStrike" kern="1200" cap="none" spc="0" normalizeH="0" baseline="0" noProof="0" dirty="0">
                <a:ln>
                  <a:noFill/>
                </a:ln>
                <a:solidFill>
                  <a:prstClr val="black"/>
                </a:solidFill>
                <a:effectLst/>
                <a:uLnTx/>
                <a:uFillTx/>
                <a:latin typeface="Calibri"/>
                <a:ea typeface="+mn-ea"/>
                <a:cs typeface="+mn-cs"/>
              </a:rPr>
              <a:t>In this manner, a person who dissociates can “disconnect” from the real world for a time, and live in a different world that is not cluttered (Regular) with thoughts, feelings, or memories that are unbearable(insupportable).</a:t>
            </a:r>
          </a:p>
          <a:p>
            <a:endParaRPr lang="en-US" sz="4400" dirty="0"/>
          </a:p>
        </p:txBody>
      </p:sp>
    </p:spTree>
    <p:extLst>
      <p:ext uri="{BB962C8B-B14F-4D97-AF65-F5344CB8AC3E}">
        <p14:creationId xmlns:p14="http://schemas.microsoft.com/office/powerpoint/2010/main" val="3979479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Projection </a:t>
            </a:r>
          </a:p>
        </p:txBody>
      </p:sp>
      <p:sp>
        <p:nvSpPr>
          <p:cNvPr id="3" name="Content Placeholder 2"/>
          <p:cNvSpPr>
            <a:spLocks noGrp="1"/>
          </p:cNvSpPr>
          <p:nvPr>
            <p:ph idx="1"/>
          </p:nvPr>
        </p:nvSpPr>
        <p:spPr>
          <a:xfrm>
            <a:off x="533400" y="990600"/>
            <a:ext cx="8229600" cy="5105400"/>
          </a:xfrm>
        </p:spPr>
        <p:txBody>
          <a:bodyPr>
            <a:noAutofit/>
          </a:bodyPr>
          <a:lstStyle/>
          <a:p>
            <a:r>
              <a:rPr lang="en-US" dirty="0"/>
              <a:t>Projection is the miss-attribution of a person’s undesired thoughts, feelings, or impulses onto another person who does not have those thoughts, feelings, or impulses. </a:t>
            </a:r>
          </a:p>
          <a:p>
            <a:r>
              <a:rPr lang="en-US" dirty="0"/>
              <a:t>For example, a spouse may be angry at their significant other for not listening, when in fact it is the angry spouse who does not listen. </a:t>
            </a:r>
          </a:p>
          <a:p>
            <a:r>
              <a:rPr lang="en-US" dirty="0">
                <a:solidFill>
                  <a:prstClr val="black"/>
                </a:solidFill>
              </a:rPr>
              <a:t>For example, I do not like you because you do not like me.</a:t>
            </a:r>
            <a:endParaRPr lang="en-US" dirty="0"/>
          </a:p>
        </p:txBody>
      </p:sp>
    </p:spTree>
    <p:extLst>
      <p:ext uri="{BB962C8B-B14F-4D97-AF65-F5344CB8AC3E}">
        <p14:creationId xmlns:p14="http://schemas.microsoft.com/office/powerpoint/2010/main" val="123524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1A2A2-3405-446F-99DE-02BBE9142543}"/>
              </a:ext>
            </a:extLst>
          </p:cNvPr>
          <p:cNvSpPr>
            <a:spLocks noGrp="1"/>
          </p:cNvSpPr>
          <p:nvPr>
            <p:ph type="title"/>
          </p:nvPr>
        </p:nvSpPr>
        <p:spPr>
          <a:xfrm>
            <a:off x="457200" y="274638"/>
            <a:ext cx="8229600" cy="792162"/>
          </a:xfrm>
        </p:spPr>
        <p:txBody>
          <a:bodyPr/>
          <a:lstStyle/>
          <a:p>
            <a:r>
              <a:rPr kumimoji="0" lang="en-US" sz="4400" b="0" i="0" u="none" strike="noStrike" kern="1200" cap="none" spc="0" normalizeH="0" baseline="0" noProof="0" dirty="0">
                <a:ln>
                  <a:noFill/>
                </a:ln>
                <a:solidFill>
                  <a:prstClr val="black"/>
                </a:solidFill>
                <a:effectLst/>
                <a:uLnTx/>
                <a:uFillTx/>
                <a:latin typeface="Calibri"/>
                <a:ea typeface="+mj-ea"/>
                <a:cs typeface="+mj-cs"/>
              </a:rPr>
              <a:t>Reaction formation</a:t>
            </a:r>
            <a:endParaRPr lang="en-US" dirty="0"/>
          </a:p>
        </p:txBody>
      </p:sp>
      <p:sp>
        <p:nvSpPr>
          <p:cNvPr id="3" name="Content Placeholder 2">
            <a:extLst>
              <a:ext uri="{FF2B5EF4-FFF2-40B4-BE49-F238E27FC236}">
                <a16:creationId xmlns:a16="http://schemas.microsoft.com/office/drawing/2014/main" id="{4BE8459E-71E1-44B0-B542-616322E527B1}"/>
              </a:ext>
            </a:extLst>
          </p:cNvPr>
          <p:cNvSpPr>
            <a:spLocks noGrp="1"/>
          </p:cNvSpPr>
          <p:nvPr>
            <p:ph idx="1"/>
          </p:nvPr>
        </p:nvSpPr>
        <p:spPr>
          <a:xfrm>
            <a:off x="457200" y="1066800"/>
            <a:ext cx="8229600" cy="5059363"/>
          </a:xfrm>
        </p:spPr>
        <p:txBody>
          <a:bodyPr/>
          <a:lstStyle/>
          <a:p>
            <a:pPr marL="0" indent="0">
              <a:buNone/>
            </a:pPr>
            <a:r>
              <a:rPr lang="en-US" dirty="0"/>
              <a:t>Reacting in a way that is opposite to one’s actual feelings and impulses.</a:t>
            </a:r>
          </a:p>
          <a:p>
            <a:pPr marL="0" indent="0">
              <a:buNone/>
            </a:pPr>
            <a:r>
              <a:rPr lang="en-US" dirty="0"/>
              <a:t>For example; </a:t>
            </a:r>
            <a:r>
              <a:rPr lang="en-US" dirty="0" err="1"/>
              <a:t>Sozan</a:t>
            </a:r>
            <a:r>
              <a:rPr lang="en-US" dirty="0"/>
              <a:t> resents and dislike her manager  but acts in a friendly warm way toward her. </a:t>
            </a:r>
          </a:p>
        </p:txBody>
      </p:sp>
    </p:spTree>
    <p:extLst>
      <p:ext uri="{BB962C8B-B14F-4D97-AF65-F5344CB8AC3E}">
        <p14:creationId xmlns:p14="http://schemas.microsoft.com/office/powerpoint/2010/main" val="3340352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Less Primitive, More Mature Defense Mechanisms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Repression</a:t>
            </a:r>
          </a:p>
          <a:p>
            <a:pPr marL="514350" indent="-514350">
              <a:buFont typeface="+mj-lt"/>
              <a:buAutoNum type="arabicPeriod"/>
            </a:pPr>
            <a:r>
              <a:rPr lang="en-US" dirty="0"/>
              <a:t>Displacement</a:t>
            </a:r>
          </a:p>
          <a:p>
            <a:pPr marL="514350" indent="-514350">
              <a:buFont typeface="+mj-lt"/>
              <a:buAutoNum type="arabicPeriod"/>
            </a:pPr>
            <a:r>
              <a:rPr lang="en-US" dirty="0"/>
              <a:t>Intellectualization</a:t>
            </a:r>
          </a:p>
          <a:p>
            <a:pPr marL="514350" indent="-514350">
              <a:buFont typeface="+mj-lt"/>
              <a:buAutoNum type="arabicPeriod"/>
            </a:pPr>
            <a:r>
              <a:rPr lang="en-US" dirty="0"/>
              <a:t>Rationalization</a:t>
            </a:r>
          </a:p>
          <a:p>
            <a:pPr marL="514350" indent="-514350">
              <a:buFont typeface="+mj-lt"/>
              <a:buAutoNum type="arabicPeriod"/>
            </a:pPr>
            <a:r>
              <a:rPr lang="en-US" dirty="0"/>
              <a:t>Undoing </a:t>
            </a:r>
          </a:p>
          <a:p>
            <a:pPr marL="0" indent="0">
              <a:buNone/>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49383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Repression</a:t>
            </a:r>
            <a:br>
              <a:rPr lang="en-US" dirty="0"/>
            </a:br>
            <a:endParaRPr lang="en-US" dirty="0"/>
          </a:p>
        </p:txBody>
      </p:sp>
      <p:sp>
        <p:nvSpPr>
          <p:cNvPr id="3" name="Content Placeholder 2"/>
          <p:cNvSpPr>
            <a:spLocks noGrp="1"/>
          </p:cNvSpPr>
          <p:nvPr>
            <p:ph idx="1"/>
          </p:nvPr>
        </p:nvSpPr>
        <p:spPr/>
        <p:txBody>
          <a:bodyPr>
            <a:normAutofit/>
          </a:bodyPr>
          <a:lstStyle/>
          <a:p>
            <a:r>
              <a:rPr lang="en-US" dirty="0"/>
              <a:t>Repression is the unconscious blocking of unacceptable thoughts, feelings, and impulses. The key to repression is that people do it unconsciously, so they often have very little control over it.</a:t>
            </a:r>
          </a:p>
          <a:p>
            <a:pPr marL="0" indent="0">
              <a:buNone/>
            </a:pPr>
            <a:r>
              <a:rPr lang="en-US" dirty="0"/>
              <a:t> </a:t>
            </a:r>
          </a:p>
          <a:p>
            <a:endParaRPr lang="en-US" dirty="0"/>
          </a:p>
        </p:txBody>
      </p:sp>
    </p:spTree>
    <p:extLst>
      <p:ext uri="{BB962C8B-B14F-4D97-AF65-F5344CB8AC3E}">
        <p14:creationId xmlns:p14="http://schemas.microsoft.com/office/powerpoint/2010/main" val="107942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CB894-4984-410E-A838-A05B57F9E058}"/>
              </a:ext>
            </a:extLst>
          </p:cNvPr>
          <p:cNvSpPr>
            <a:spLocks noGrp="1"/>
          </p:cNvSpPr>
          <p:nvPr>
            <p:ph type="title"/>
          </p:nvPr>
        </p:nvSpPr>
        <p:spPr>
          <a:xfrm>
            <a:off x="457200" y="274638"/>
            <a:ext cx="8229600" cy="563562"/>
          </a:xfrm>
        </p:spPr>
        <p:txBody>
          <a:bodyPr>
            <a:normAutofit fontScale="90000"/>
          </a:bodyPr>
          <a:lstStyle/>
          <a:p>
            <a:r>
              <a:rPr kumimoji="0" lang="en-US" sz="4000" b="0" i="0" u="none" strike="noStrike" kern="1200" cap="none" spc="0" normalizeH="0" baseline="0" noProof="0" dirty="0">
                <a:ln>
                  <a:noFill/>
                </a:ln>
                <a:solidFill>
                  <a:prstClr val="black"/>
                </a:solidFill>
                <a:effectLst/>
                <a:uLnTx/>
                <a:uFillTx/>
                <a:latin typeface="Calibri"/>
                <a:ea typeface="+mj-ea"/>
                <a:cs typeface="+mj-cs"/>
              </a:rPr>
              <a:t>Repression</a:t>
            </a:r>
            <a:endParaRPr lang="en-US" dirty="0"/>
          </a:p>
        </p:txBody>
      </p:sp>
      <p:sp>
        <p:nvSpPr>
          <p:cNvPr id="3" name="Content Placeholder 2">
            <a:extLst>
              <a:ext uri="{FF2B5EF4-FFF2-40B4-BE49-F238E27FC236}">
                <a16:creationId xmlns:a16="http://schemas.microsoft.com/office/drawing/2014/main" id="{3B9B282F-D4C4-4805-A974-37AA9503C220}"/>
              </a:ext>
            </a:extLst>
          </p:cNvPr>
          <p:cNvSpPr>
            <a:spLocks noGrp="1"/>
          </p:cNvSpPr>
          <p:nvPr>
            <p:ph idx="1"/>
          </p:nvPr>
        </p:nvSpPr>
        <p:spPr>
          <a:xfrm>
            <a:off x="457200" y="838200"/>
            <a:ext cx="8229600" cy="5287963"/>
          </a:xfr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 “Repressed memories” are memories that have been unconsciously blocked from access or view.</a:t>
            </a:r>
          </a:p>
          <a:p>
            <a:pPr marL="0" marR="0" lvl="0" indent="0" algn="l" defTabSz="914400" rtl="0" eaLnBrk="1" fontAlgn="auto" latinLnBrk="0" hangingPunct="1">
              <a:lnSpc>
                <a:spcPct val="100000"/>
              </a:lnSpc>
              <a:spcBef>
                <a:spcPct val="20000"/>
              </a:spcBef>
              <a:spcAft>
                <a:spcPts val="0"/>
              </a:spcAft>
              <a:buClrTx/>
              <a:buSzTx/>
              <a:buNone/>
              <a:tabLst/>
              <a:defRPr/>
            </a:pPr>
            <a:r>
              <a:rPr lang="en-US" sz="4000" dirty="0">
                <a:solidFill>
                  <a:prstClr val="black"/>
                </a:solidFill>
                <a:latin typeface="Calibri"/>
              </a:rPr>
              <a:t>For example; during his booking interview, Ahmad fails to remember that he was abused as a child.</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endParaRPr lang="en-US" sz="4000" dirty="0"/>
          </a:p>
        </p:txBody>
      </p:sp>
    </p:spTree>
    <p:extLst>
      <p:ext uri="{BB962C8B-B14F-4D97-AF65-F5344CB8AC3E}">
        <p14:creationId xmlns:p14="http://schemas.microsoft.com/office/powerpoint/2010/main" val="12323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304800"/>
            <a:ext cx="8987018" cy="5029200"/>
          </a:xfrm>
        </p:spPr>
      </p:pic>
    </p:spTree>
    <p:extLst>
      <p:ext uri="{BB962C8B-B14F-4D97-AF65-F5344CB8AC3E}">
        <p14:creationId xmlns:p14="http://schemas.microsoft.com/office/powerpoint/2010/main" val="26426143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normAutofit fontScale="90000"/>
          </a:bodyPr>
          <a:lstStyle/>
          <a:p>
            <a:br>
              <a:rPr lang="en-US" dirty="0"/>
            </a:br>
            <a:r>
              <a:rPr lang="en-US" sz="4900" b="1" dirty="0"/>
              <a:t>Displacement</a:t>
            </a:r>
            <a:br>
              <a:rPr lang="en-US" dirty="0"/>
            </a:br>
            <a:endParaRPr lang="en-US" dirty="0"/>
          </a:p>
        </p:txBody>
      </p:sp>
      <p:sp>
        <p:nvSpPr>
          <p:cNvPr id="3" name="Content Placeholder 2"/>
          <p:cNvSpPr>
            <a:spLocks noGrp="1"/>
          </p:cNvSpPr>
          <p:nvPr>
            <p:ph idx="1"/>
          </p:nvPr>
        </p:nvSpPr>
        <p:spPr>
          <a:xfrm>
            <a:off x="457200" y="753352"/>
            <a:ext cx="8229600" cy="5668962"/>
          </a:xfrm>
        </p:spPr>
        <p:txBody>
          <a:bodyPr>
            <a:noAutofit/>
          </a:bodyPr>
          <a:lstStyle/>
          <a:p>
            <a:r>
              <a:rPr lang="en-US" b="1" dirty="0"/>
              <a:t> Displacement is the redirecting of thoughts feelings and impulses directed at one person or object but taken out upon another person or object. </a:t>
            </a:r>
          </a:p>
          <a:p>
            <a:r>
              <a:rPr lang="en-US" b="1" dirty="0"/>
              <a:t>The classic example is the man who gets angry at his boss but can’t express his anger to his boss for fear of being fired (expelled from the job).</a:t>
            </a:r>
          </a:p>
          <a:p>
            <a:r>
              <a:rPr lang="en-US" b="1" dirty="0"/>
              <a:t>He instead comes home and kicks the dog or starts an argument with his wife. The man is redirecting his anger from his boss to his dog or wife. </a:t>
            </a:r>
          </a:p>
          <a:p>
            <a:endParaRPr lang="en-US" b="1" dirty="0"/>
          </a:p>
        </p:txBody>
      </p:sp>
    </p:spTree>
    <p:extLst>
      <p:ext uri="{BB962C8B-B14F-4D97-AF65-F5344CB8AC3E}">
        <p14:creationId xmlns:p14="http://schemas.microsoft.com/office/powerpoint/2010/main" val="187711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1FD42-21F5-4A59-8760-629231DFC3E6}"/>
              </a:ext>
            </a:extLst>
          </p:cNvPr>
          <p:cNvSpPr>
            <a:spLocks noGrp="1"/>
          </p:cNvSpPr>
          <p:nvPr>
            <p:ph type="title"/>
          </p:nvPr>
        </p:nvSpPr>
        <p:spPr>
          <a:xfrm>
            <a:off x="457200" y="274638"/>
            <a:ext cx="8229600" cy="868362"/>
          </a:xfrm>
        </p:spPr>
        <p:txBody>
          <a:bodyPr>
            <a:normAutofit fontScale="90000"/>
          </a:bodyPr>
          <a:lstStyle/>
          <a:p>
            <a:r>
              <a:rPr kumimoji="0" lang="en-US" sz="6000" b="1" i="0" u="none" strike="noStrike" kern="1200" cap="none" spc="0" normalizeH="0" baseline="0" noProof="0" dirty="0">
                <a:ln>
                  <a:noFill/>
                </a:ln>
                <a:solidFill>
                  <a:prstClr val="black"/>
                </a:solidFill>
                <a:effectLst/>
                <a:uLnTx/>
                <a:uFillTx/>
                <a:latin typeface="Calibri"/>
                <a:ea typeface="+mj-ea"/>
                <a:cs typeface="+mj-cs"/>
              </a:rPr>
              <a:t>Rationalization</a:t>
            </a:r>
            <a:endParaRPr lang="en-US" b="1" dirty="0"/>
          </a:p>
        </p:txBody>
      </p:sp>
      <p:sp>
        <p:nvSpPr>
          <p:cNvPr id="3" name="Content Placeholder 2">
            <a:extLst>
              <a:ext uri="{FF2B5EF4-FFF2-40B4-BE49-F238E27FC236}">
                <a16:creationId xmlns:a16="http://schemas.microsoft.com/office/drawing/2014/main" id="{6CFA1446-FED0-4767-8D39-96178FFFC46A}"/>
              </a:ext>
            </a:extLst>
          </p:cNvPr>
          <p:cNvSpPr>
            <a:spLocks noGrp="1"/>
          </p:cNvSpPr>
          <p:nvPr>
            <p:ph idx="1"/>
          </p:nvPr>
        </p:nvSpPr>
        <p:spPr>
          <a:xfrm>
            <a:off x="457200" y="1143000"/>
            <a:ext cx="8229600" cy="4983163"/>
          </a:xfrm>
        </p:spPr>
        <p:txBody>
          <a:bodyPr>
            <a:normAutofit/>
          </a:bodyPr>
          <a:lstStyle/>
          <a:p>
            <a:pPr marL="0" indent="0">
              <a:buNone/>
            </a:pPr>
            <a:r>
              <a:rPr lang="en-US" sz="4000" b="1" dirty="0"/>
              <a:t>Explaining one’s behavior by offering an acceptable reason instead of the true reason.</a:t>
            </a:r>
          </a:p>
          <a:p>
            <a:pPr marL="0" indent="0">
              <a:buNone/>
            </a:pPr>
            <a:r>
              <a:rPr kumimoji="0" lang="en-US" sz="3600" b="1" i="0" u="none" strike="noStrike" kern="1200" cap="none" spc="0" normalizeH="0" baseline="0" noProof="0" dirty="0">
                <a:ln>
                  <a:noFill/>
                </a:ln>
                <a:solidFill>
                  <a:prstClr val="black"/>
                </a:solidFill>
                <a:effectLst/>
                <a:uLnTx/>
                <a:uFillTx/>
                <a:latin typeface="Calibri"/>
                <a:ea typeface="+mn-ea"/>
                <a:cs typeface="+mn-cs"/>
              </a:rPr>
              <a:t>For instance; I am sorry I am later than expected, t</a:t>
            </a:r>
            <a:r>
              <a:rPr lang="en-US" sz="3600" b="1" dirty="0">
                <a:solidFill>
                  <a:prstClr val="black"/>
                </a:solidFill>
                <a:latin typeface="Calibri"/>
              </a:rPr>
              <a:t>here has been an emergency’ (the true reason the student was chatting to a colleague )</a:t>
            </a:r>
            <a:r>
              <a:rPr kumimoji="0" lang="en-US" sz="3600" b="1" i="0" u="none" strike="noStrike" kern="1200" cap="none" spc="0" normalizeH="0" baseline="0" noProof="0" dirty="0">
                <a:ln>
                  <a:noFill/>
                </a:ln>
                <a:solidFill>
                  <a:prstClr val="black"/>
                </a:solidFill>
                <a:effectLst/>
                <a:uLnTx/>
                <a:uFillTx/>
                <a:latin typeface="Calibri"/>
                <a:ea typeface="+mn-ea"/>
                <a:cs typeface="+mn-cs"/>
              </a:rPr>
              <a:t>.</a:t>
            </a:r>
            <a:endParaRPr lang="en-US" sz="4000" b="1" dirty="0"/>
          </a:p>
        </p:txBody>
      </p:sp>
    </p:spTree>
    <p:extLst>
      <p:ext uri="{BB962C8B-B14F-4D97-AF65-F5344CB8AC3E}">
        <p14:creationId xmlns:p14="http://schemas.microsoft.com/office/powerpoint/2010/main" val="4065240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a:t>Undoing (go back or  to retreat)</a:t>
            </a:r>
            <a:br>
              <a:rPr lang="en-US"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 Undoing is the attempt to take back an unconscious behavior or thought that is unacceptable or hurtful. </a:t>
            </a:r>
          </a:p>
          <a:p>
            <a:r>
              <a:rPr lang="en-US" dirty="0"/>
              <a:t>For instance, after realizing you just insulted your significant other unintentionally, you might spend the next hour praising their beauty, charm, and intellect. </a:t>
            </a:r>
          </a:p>
          <a:p>
            <a:r>
              <a:rPr lang="en-US" dirty="0"/>
              <a:t>By “undoing” the previous action, the person is attempting to counteract the damage done by the original comment, hoping the two will balance one another out. Example; when the man separated from her wife he compensated through taking money or contact with her weekly.</a:t>
            </a:r>
            <a:endParaRPr lang="en-US" dirty="0">
              <a:solidFill>
                <a:srgbClr val="FF0000"/>
              </a:solidFill>
            </a:endParaRPr>
          </a:p>
        </p:txBody>
      </p:sp>
    </p:spTree>
    <p:extLst>
      <p:ext uri="{BB962C8B-B14F-4D97-AF65-F5344CB8AC3E}">
        <p14:creationId xmlns:p14="http://schemas.microsoft.com/office/powerpoint/2010/main" val="344364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Mature Defense Mechanisms</a:t>
            </a:r>
          </a:p>
        </p:txBody>
      </p:sp>
      <p:sp>
        <p:nvSpPr>
          <p:cNvPr id="3" name="Content Placeholder 2"/>
          <p:cNvSpPr>
            <a:spLocks noGrp="1"/>
          </p:cNvSpPr>
          <p:nvPr>
            <p:ph idx="1"/>
          </p:nvPr>
        </p:nvSpPr>
        <p:spPr/>
        <p:txBody>
          <a:bodyPr>
            <a:normAutofit/>
          </a:bodyPr>
          <a:lstStyle/>
          <a:p>
            <a:r>
              <a:rPr lang="en-US" b="1" dirty="0"/>
              <a:t>Mature defense mechanisms are often the most constructive and helpful to most adults but may require practice and effort to put into daily use. </a:t>
            </a:r>
          </a:p>
          <a:p>
            <a:r>
              <a:rPr lang="en-US" b="1" dirty="0"/>
              <a:t>People with more mature defenses tend to be more at peace with themselves and those around them.</a:t>
            </a:r>
          </a:p>
          <a:p>
            <a:endParaRPr lang="en-US" b="1" dirty="0"/>
          </a:p>
        </p:txBody>
      </p:sp>
    </p:spTree>
    <p:extLst>
      <p:ext uri="{BB962C8B-B14F-4D97-AF65-F5344CB8AC3E}">
        <p14:creationId xmlns:p14="http://schemas.microsoft.com/office/powerpoint/2010/main" val="120990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Mature Defense Mechanisms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Sublimation</a:t>
            </a:r>
          </a:p>
          <a:p>
            <a:pPr marL="514350" indent="-514350">
              <a:buFont typeface="+mj-lt"/>
              <a:buAutoNum type="arabicPeriod"/>
            </a:pPr>
            <a:r>
              <a:rPr lang="en-US" dirty="0"/>
              <a:t>Compensation</a:t>
            </a:r>
          </a:p>
          <a:p>
            <a:pPr marL="514350" indent="-514350">
              <a:buFont typeface="+mj-lt"/>
              <a:buAutoNum type="arabicPeriod"/>
            </a:pPr>
            <a:r>
              <a:rPr lang="en-US" dirty="0"/>
              <a:t>Assertiveness  </a:t>
            </a:r>
          </a:p>
        </p:txBody>
      </p:sp>
    </p:spTree>
    <p:extLst>
      <p:ext uri="{BB962C8B-B14F-4D97-AF65-F5344CB8AC3E}">
        <p14:creationId xmlns:p14="http://schemas.microsoft.com/office/powerpoint/2010/main" val="137133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br>
              <a:rPr lang="en-US" b="1" dirty="0"/>
            </a:br>
            <a:r>
              <a:rPr lang="en-US" b="1" dirty="0"/>
              <a:t>Sublimation</a:t>
            </a:r>
            <a:br>
              <a:rPr lang="en-US" b="1" dirty="0"/>
            </a:br>
            <a:endParaRPr lang="en-US" b="1" dirty="0"/>
          </a:p>
        </p:txBody>
      </p:sp>
      <p:sp>
        <p:nvSpPr>
          <p:cNvPr id="3" name="Content Placeholder 2"/>
          <p:cNvSpPr>
            <a:spLocks noGrp="1"/>
          </p:cNvSpPr>
          <p:nvPr>
            <p:ph idx="1"/>
          </p:nvPr>
        </p:nvSpPr>
        <p:spPr>
          <a:xfrm>
            <a:off x="457200" y="990600"/>
            <a:ext cx="8229600" cy="5592762"/>
          </a:xfrm>
        </p:spPr>
        <p:txBody>
          <a:bodyPr>
            <a:normAutofit fontScale="92500" lnSpcReduction="10000"/>
          </a:bodyPr>
          <a:lstStyle/>
          <a:p>
            <a:r>
              <a:rPr lang="en-US" sz="3400" dirty="0"/>
              <a:t>Sublimation is simply the channeling of unacceptable impulses, thoughts, and emotions into more acceptable ones. </a:t>
            </a:r>
          </a:p>
          <a:p>
            <a:r>
              <a:rPr lang="en-US" sz="3400" dirty="0"/>
              <a:t>Sublimation can also be done with humor or fantasy. </a:t>
            </a:r>
          </a:p>
          <a:p>
            <a:r>
              <a:rPr lang="en-US" sz="3400" dirty="0"/>
              <a:t>Humor, when used as a defense mechanism, is the channeling of unacceptable impulses or thoughts into a light-hearted (fear) story or joke. </a:t>
            </a:r>
          </a:p>
          <a:p>
            <a:r>
              <a:rPr lang="en-US" sz="3400" dirty="0"/>
              <a:t>Fantasy, when used as a defense mechanism, is the channeling of unacceptable or unattainable desires into imagination. </a:t>
            </a:r>
          </a:p>
          <a:p>
            <a:endParaRPr lang="en-US" dirty="0"/>
          </a:p>
        </p:txBody>
      </p:sp>
    </p:spTree>
    <p:extLst>
      <p:ext uri="{BB962C8B-B14F-4D97-AF65-F5344CB8AC3E}">
        <p14:creationId xmlns:p14="http://schemas.microsoft.com/office/powerpoint/2010/main" val="265237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Compensation</a:t>
            </a:r>
          </a:p>
        </p:txBody>
      </p:sp>
      <p:sp>
        <p:nvSpPr>
          <p:cNvPr id="3" name="Content Placeholder 2"/>
          <p:cNvSpPr>
            <a:spLocks noGrp="1"/>
          </p:cNvSpPr>
          <p:nvPr>
            <p:ph idx="1"/>
          </p:nvPr>
        </p:nvSpPr>
        <p:spPr/>
        <p:txBody>
          <a:bodyPr>
            <a:normAutofit fontScale="77500" lnSpcReduction="20000"/>
          </a:bodyPr>
          <a:lstStyle/>
          <a:p>
            <a:r>
              <a:rPr lang="en-US" dirty="0"/>
              <a:t>Compensation is a process of psychologically counterbalancing perceived weaknesses by emphasizing strength in other arenas. </a:t>
            </a:r>
          </a:p>
          <a:p>
            <a:r>
              <a:rPr lang="en-US" dirty="0"/>
              <a:t>By emphasizing and focusing on one’s strengths, a person is recognizing they cannot be strong at all things and in all areas in their lives. </a:t>
            </a:r>
          </a:p>
          <a:p>
            <a:r>
              <a:rPr lang="en-US" dirty="0"/>
              <a:t>For instance, when a person says, “I may not know how to cook, but I can sure do the dishes!,” they’re trying to compensate for their lack of cooking skills by emphasizing their cleaning skills instead. </a:t>
            </a:r>
          </a:p>
          <a:p>
            <a:r>
              <a:rPr lang="en-US" dirty="0"/>
              <a:t>When done appropriately and not in an attempt to over-compensate, compensation is defense mechanism that helps reinforce a person’s self-esteem and self-image.</a:t>
            </a:r>
          </a:p>
          <a:p>
            <a:endParaRPr lang="en-US" dirty="0"/>
          </a:p>
        </p:txBody>
      </p:sp>
    </p:spTree>
    <p:extLst>
      <p:ext uri="{BB962C8B-B14F-4D97-AF65-F5344CB8AC3E}">
        <p14:creationId xmlns:p14="http://schemas.microsoft.com/office/powerpoint/2010/main" val="390043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Assertiveness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You can be clear and assertive in your communication, without needing to be aggressive and blunt.</a:t>
            </a:r>
          </a:p>
          <a:p>
            <a:r>
              <a:rPr lang="en-US" dirty="0"/>
              <a:t>Assertiveness is the emphasis of a person’s needs or thoughts in a manner that is respectful, direct and firm.  </a:t>
            </a:r>
          </a:p>
          <a:p>
            <a:r>
              <a:rPr lang="en-US" dirty="0"/>
              <a:t>People who are assertive strike a balance where they speak up for themselves, express their opinions or needs in a respectful yet firm manner, and listen when they are being spoken to. </a:t>
            </a:r>
          </a:p>
          <a:p>
            <a:r>
              <a:rPr lang="en-US" dirty="0"/>
              <a:t>Becoming more assertive is one of the most desired communication skills and helpful defense mechanisms most people want to learn, and would benefit in doing so.</a:t>
            </a:r>
          </a:p>
          <a:p>
            <a:endParaRPr lang="en-US" dirty="0"/>
          </a:p>
        </p:txBody>
      </p:sp>
    </p:spTree>
    <p:extLst>
      <p:ext uri="{BB962C8B-B14F-4D97-AF65-F5344CB8AC3E}">
        <p14:creationId xmlns:p14="http://schemas.microsoft.com/office/powerpoint/2010/main" val="146889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79F44-1586-47A3-8D91-54B19650CA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A05122-C002-45B4-A848-B245622E25FB}"/>
              </a:ext>
            </a:extLst>
          </p:cNvPr>
          <p:cNvSpPr>
            <a:spLocks noGrp="1"/>
          </p:cNvSpPr>
          <p:nvPr>
            <p:ph idx="1"/>
          </p:nvPr>
        </p:nvSpPr>
        <p:spPr/>
        <p:txBody>
          <a:bodyPr/>
          <a:lstStyle/>
          <a:p>
            <a:endParaRPr lang="en-US" dirty="0"/>
          </a:p>
        </p:txBody>
      </p:sp>
      <p:pic>
        <p:nvPicPr>
          <p:cNvPr id="6" name="Picture 5">
            <a:extLst>
              <a:ext uri="{FF2B5EF4-FFF2-40B4-BE49-F238E27FC236}">
                <a16:creationId xmlns:a16="http://schemas.microsoft.com/office/drawing/2014/main" id="{1E239CAF-1DC5-4306-AE67-7E8F6FDF0FCA}"/>
              </a:ext>
            </a:extLst>
          </p:cNvPr>
          <p:cNvPicPr>
            <a:picLocks noChangeAspect="1"/>
          </p:cNvPicPr>
          <p:nvPr/>
        </p:nvPicPr>
        <p:blipFill>
          <a:blip r:embed="rId2"/>
          <a:stretch>
            <a:fillRect/>
          </a:stretch>
        </p:blipFill>
        <p:spPr>
          <a:xfrm>
            <a:off x="228600" y="0"/>
            <a:ext cx="8458200" cy="6781800"/>
          </a:xfrm>
          <a:prstGeom prst="rect">
            <a:avLst/>
          </a:prstGeom>
        </p:spPr>
      </p:pic>
    </p:spTree>
    <p:extLst>
      <p:ext uri="{BB962C8B-B14F-4D97-AF65-F5344CB8AC3E}">
        <p14:creationId xmlns:p14="http://schemas.microsoft.com/office/powerpoint/2010/main" val="4279947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9900" b="1" dirty="0"/>
          </a:p>
          <a:p>
            <a:pPr marL="0" indent="0" algn="ctr">
              <a:buNone/>
            </a:pPr>
            <a:r>
              <a:rPr lang="en-US" sz="9900" b="1" dirty="0"/>
              <a:t>Did you get it </a:t>
            </a:r>
          </a:p>
        </p:txBody>
      </p:sp>
    </p:spTree>
    <p:extLst>
      <p:ext uri="{BB962C8B-B14F-4D97-AF65-F5344CB8AC3E}">
        <p14:creationId xmlns:p14="http://schemas.microsoft.com/office/powerpoint/2010/main" val="122467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600200"/>
            <a:ext cx="8785327" cy="3505200"/>
          </a:xfrm>
        </p:spPr>
      </p:pic>
    </p:spTree>
    <p:extLst>
      <p:ext uri="{BB962C8B-B14F-4D97-AF65-F5344CB8AC3E}">
        <p14:creationId xmlns:p14="http://schemas.microsoft.com/office/powerpoint/2010/main" val="164842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normAutofit fontScale="90000"/>
          </a:bodyPr>
          <a:lstStyle/>
          <a:p>
            <a:r>
              <a:rPr lang="en-US" dirty="0"/>
              <a:t>Psychological analysis</a:t>
            </a:r>
          </a:p>
        </p:txBody>
      </p:sp>
      <p:sp>
        <p:nvSpPr>
          <p:cNvPr id="3" name="Content Placeholder 2"/>
          <p:cNvSpPr>
            <a:spLocks noGrp="1"/>
          </p:cNvSpPr>
          <p:nvPr>
            <p:ph idx="1"/>
          </p:nvPr>
        </p:nvSpPr>
        <p:spPr>
          <a:xfrm>
            <a:off x="457200" y="731838"/>
            <a:ext cx="8229600" cy="5745162"/>
          </a:xfrm>
        </p:spPr>
        <p:txBody>
          <a:bodyPr>
            <a:normAutofit/>
          </a:bodyPr>
          <a:lstStyle/>
          <a:p>
            <a:r>
              <a:rPr lang="en-US" dirty="0"/>
              <a:t>Psychologists have categorized defense mechanisms based upon how primitive they are. The more primitive a defense mechanism, the less effective it works for a person over the long term. </a:t>
            </a:r>
          </a:p>
          <a:p>
            <a:r>
              <a:rPr lang="en-US" dirty="0"/>
              <a:t>However, more primitive defense mechanisms are usually very effective short-term, and hence are favored by many people and children especially (when such primitive defense mechanisms are first learned). </a:t>
            </a:r>
          </a:p>
        </p:txBody>
      </p:sp>
    </p:spTree>
    <p:extLst>
      <p:ext uri="{BB962C8B-B14F-4D97-AF65-F5344CB8AC3E}">
        <p14:creationId xmlns:p14="http://schemas.microsoft.com/office/powerpoint/2010/main" val="321841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D929-38C2-4173-8E23-CDD0D1B28D66}"/>
              </a:ext>
            </a:extLst>
          </p:cNvPr>
          <p:cNvSpPr>
            <a:spLocks noGrp="1"/>
          </p:cNvSpPr>
          <p:nvPr>
            <p:ph type="title"/>
          </p:nvPr>
        </p:nvSpPr>
        <p:spPr/>
        <p:txBody>
          <a:bodyPr/>
          <a:lstStyle/>
          <a:p>
            <a:r>
              <a:rPr kumimoji="0" lang="en-US" sz="4400" b="0" i="0" u="none" strike="noStrike" kern="1200" cap="none" spc="0" normalizeH="0" baseline="0" noProof="0" dirty="0">
                <a:ln>
                  <a:noFill/>
                </a:ln>
                <a:solidFill>
                  <a:prstClr val="black"/>
                </a:solidFill>
                <a:effectLst/>
                <a:uLnTx/>
                <a:uFillTx/>
                <a:latin typeface="Calibri"/>
                <a:ea typeface="+mj-ea"/>
                <a:cs typeface="+mj-cs"/>
              </a:rPr>
              <a:t>Psychological analysis</a:t>
            </a:r>
            <a:endParaRPr lang="en-US" dirty="0"/>
          </a:p>
        </p:txBody>
      </p:sp>
      <p:sp>
        <p:nvSpPr>
          <p:cNvPr id="3" name="Content Placeholder 2">
            <a:extLst>
              <a:ext uri="{FF2B5EF4-FFF2-40B4-BE49-F238E27FC236}">
                <a16:creationId xmlns:a16="http://schemas.microsoft.com/office/drawing/2014/main" id="{EC7A30CE-95E8-4E42-83D0-CC4EFB33EEB2}"/>
              </a:ext>
            </a:extLst>
          </p:cNvPr>
          <p:cNvSpPr>
            <a:spLocks noGrp="1"/>
          </p:cNvSpPr>
          <p:nvPr>
            <p:ph idx="1"/>
          </p:nvPr>
        </p:nvSpPr>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4000" b="1" i="0" u="none" strike="noStrike" kern="1200" cap="none" spc="0" normalizeH="0" baseline="0" noProof="0" dirty="0">
                <a:ln>
                  <a:noFill/>
                </a:ln>
                <a:solidFill>
                  <a:prstClr val="black"/>
                </a:solidFill>
                <a:effectLst/>
                <a:uLnTx/>
                <a:uFillTx/>
                <a:latin typeface="Calibri"/>
                <a:ea typeface="+mn-ea"/>
                <a:cs typeface="+mn-cs"/>
              </a:rPr>
              <a:t>Adults who don’t learn better ways of coping with stress or traumatic events in their lives will often resort to such primitive defense mechanisms as well.</a:t>
            </a:r>
          </a:p>
          <a:p>
            <a:pPr marL="0" indent="0">
              <a:buNone/>
            </a:pPr>
            <a:endParaRPr lang="en-US" sz="4800" b="1" dirty="0"/>
          </a:p>
        </p:txBody>
      </p:sp>
    </p:spTree>
    <p:extLst>
      <p:ext uri="{BB962C8B-B14F-4D97-AF65-F5344CB8AC3E}">
        <p14:creationId xmlns:p14="http://schemas.microsoft.com/office/powerpoint/2010/main" val="2262324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kumimoji="0" lang="en-US" sz="4400" b="0" i="0" u="none" strike="noStrike" kern="1200" cap="none" spc="0" normalizeH="0" baseline="0" noProof="0" dirty="0">
                <a:ln>
                  <a:noFill/>
                </a:ln>
                <a:solidFill>
                  <a:prstClr val="black"/>
                </a:solidFill>
                <a:effectLst/>
                <a:uLnTx/>
                <a:uFillTx/>
                <a:latin typeface="Calibri"/>
                <a:ea typeface="+mj-ea"/>
                <a:cs typeface="+mj-cs"/>
              </a:rPr>
              <a:t>Psychological analysis</a:t>
            </a:r>
            <a:endParaRPr lang="en-US" dirty="0"/>
          </a:p>
        </p:txBody>
      </p:sp>
      <p:sp>
        <p:nvSpPr>
          <p:cNvPr id="3" name="Content Placeholder 2"/>
          <p:cNvSpPr>
            <a:spLocks noGrp="1"/>
          </p:cNvSpPr>
          <p:nvPr>
            <p:ph idx="1"/>
          </p:nvPr>
        </p:nvSpPr>
        <p:spPr>
          <a:xfrm>
            <a:off x="457200" y="762000"/>
            <a:ext cx="8229600" cy="5364163"/>
          </a:xfrm>
        </p:spPr>
        <p:txBody>
          <a:bodyPr>
            <a:noAutofit/>
          </a:bodyPr>
          <a:lstStyle/>
          <a:p>
            <a:r>
              <a:rPr lang="en-US" sz="3600" b="1" dirty="0"/>
              <a:t>Most defense mechanisms are fairly unconscious – that means most of us don’t realize we’re using them at the moment.</a:t>
            </a:r>
          </a:p>
          <a:p>
            <a:r>
              <a:rPr lang="en-US" sz="3600" b="1" dirty="0"/>
              <a:t> Some types of psychotherapy can help a person become aware of what defense mechanisms they are using, how effective they are, and how to use less primitive and more effective mechanisms in the future.</a:t>
            </a:r>
          </a:p>
        </p:txBody>
      </p:sp>
    </p:spTree>
    <p:extLst>
      <p:ext uri="{BB962C8B-B14F-4D97-AF65-F5344CB8AC3E}">
        <p14:creationId xmlns:p14="http://schemas.microsoft.com/office/powerpoint/2010/main" val="218913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z="3600" b="1" i="0" u="none" strike="noStrike" kern="1200" cap="none" spc="0" normalizeH="0" baseline="0" noProof="0" dirty="0">
                <a:ln>
                  <a:noFill/>
                </a:ln>
                <a:solidFill>
                  <a:prstClr val="black"/>
                </a:solidFill>
                <a:effectLst/>
                <a:uLnTx/>
                <a:uFillTx/>
                <a:latin typeface="Calibri"/>
                <a:ea typeface="+mn-ea"/>
                <a:cs typeface="+mn-cs"/>
              </a:rPr>
              <a:t>Types of primitive defense mechanisms</a:t>
            </a:r>
            <a:r>
              <a:rPr lang="en-US" dirty="0"/>
              <a:t> </a:t>
            </a: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a:t>Denial </a:t>
            </a:r>
          </a:p>
          <a:p>
            <a:pPr marL="514350" indent="-514350">
              <a:buFont typeface="+mj-lt"/>
              <a:buAutoNum type="arabicPeriod"/>
            </a:pPr>
            <a:r>
              <a:rPr lang="en-US" dirty="0"/>
              <a:t>Regression</a:t>
            </a:r>
          </a:p>
          <a:p>
            <a:pPr marL="514350" indent="-514350">
              <a:buFont typeface="+mj-lt"/>
              <a:buAutoNum type="arabicPeriod"/>
            </a:pPr>
            <a:r>
              <a:rPr lang="en-US" dirty="0"/>
              <a:t>Acting out</a:t>
            </a:r>
          </a:p>
          <a:p>
            <a:pPr marL="514350" indent="-514350">
              <a:buFont typeface="+mj-lt"/>
              <a:buAutoNum type="arabicPeriod"/>
            </a:pPr>
            <a:r>
              <a:rPr lang="en-US" dirty="0"/>
              <a:t>Disassociate</a:t>
            </a:r>
          </a:p>
          <a:p>
            <a:pPr marL="514350" indent="-514350">
              <a:buFont typeface="+mj-lt"/>
              <a:buAutoNum type="arabicPeriod"/>
            </a:pPr>
            <a:r>
              <a:rPr lang="en-US" dirty="0"/>
              <a:t>Compart mentalization </a:t>
            </a:r>
            <a:r>
              <a:rPr lang="en-US" sz="3000" dirty="0"/>
              <a:t>(</a:t>
            </a:r>
            <a:r>
              <a:rPr lang="en-US" sz="3000" b="0" i="0" dirty="0">
                <a:solidFill>
                  <a:srgbClr val="040C28"/>
                </a:solidFill>
                <a:effectLst/>
                <a:latin typeface="Google Sans"/>
              </a:rPr>
              <a:t>separate something into parts and not allow those parts to mix together</a:t>
            </a:r>
            <a:r>
              <a:rPr lang="en-US" sz="3000" dirty="0"/>
              <a:t>).</a:t>
            </a:r>
          </a:p>
          <a:p>
            <a:pPr marL="514350" indent="-514350">
              <a:buFont typeface="+mj-lt"/>
              <a:buAutoNum type="arabicPeriod"/>
            </a:pPr>
            <a:r>
              <a:rPr lang="en-US" dirty="0"/>
              <a:t>Projection</a:t>
            </a:r>
          </a:p>
          <a:p>
            <a:pPr marL="514350" indent="-514350">
              <a:buFont typeface="+mj-lt"/>
              <a:buAutoNum type="arabicPeriod"/>
            </a:pPr>
            <a:r>
              <a:rPr lang="en-US" dirty="0"/>
              <a:t>Reaction formation </a:t>
            </a:r>
          </a:p>
        </p:txBody>
      </p:sp>
    </p:spTree>
    <p:extLst>
      <p:ext uri="{BB962C8B-B14F-4D97-AF65-F5344CB8AC3E}">
        <p14:creationId xmlns:p14="http://schemas.microsoft.com/office/powerpoint/2010/main" val="1435721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9"/>
          </a:xfrm>
        </p:spPr>
        <p:txBody>
          <a:bodyPr>
            <a:normAutofit fontScale="90000"/>
          </a:bodyPr>
          <a:lstStyle/>
          <a:p>
            <a:r>
              <a:rPr lang="en-US" dirty="0"/>
              <a:t>Denial </a:t>
            </a:r>
          </a:p>
        </p:txBody>
      </p:sp>
      <p:sp>
        <p:nvSpPr>
          <p:cNvPr id="3" name="Content Placeholder 2"/>
          <p:cNvSpPr>
            <a:spLocks noGrp="1"/>
          </p:cNvSpPr>
          <p:nvPr>
            <p:ph idx="1"/>
          </p:nvPr>
        </p:nvSpPr>
        <p:spPr>
          <a:xfrm>
            <a:off x="533400" y="729116"/>
            <a:ext cx="8229600" cy="5854246"/>
          </a:xfrm>
        </p:spPr>
        <p:txBody>
          <a:bodyPr>
            <a:normAutofit fontScale="85000" lnSpcReduction="20000"/>
          </a:bodyPr>
          <a:lstStyle/>
          <a:p>
            <a:r>
              <a:rPr lang="en-US" sz="2800" dirty="0"/>
              <a:t>Denial is the refusal to accept reality or fact, acting as if a painful event, </a:t>
            </a:r>
          </a:p>
          <a:p>
            <a:endParaRPr lang="en-US" sz="2800" dirty="0"/>
          </a:p>
          <a:p>
            <a:r>
              <a:rPr lang="en-US" sz="2800" dirty="0"/>
              <a:t>thought or feeling did not exist. </a:t>
            </a:r>
          </a:p>
          <a:p>
            <a:endParaRPr lang="en-US" sz="2800" dirty="0"/>
          </a:p>
          <a:p>
            <a:r>
              <a:rPr lang="en-US" sz="2800" dirty="0"/>
              <a:t>It is considered one of the most primitive of the defense mechanisms </a:t>
            </a:r>
          </a:p>
          <a:p>
            <a:endParaRPr lang="en-US" sz="2800" dirty="0"/>
          </a:p>
          <a:p>
            <a:r>
              <a:rPr lang="en-US" sz="2800" dirty="0"/>
              <a:t>because it is characteristic of early childhood development. </a:t>
            </a:r>
          </a:p>
          <a:p>
            <a:endParaRPr lang="en-US" sz="2800" dirty="0"/>
          </a:p>
          <a:p>
            <a:r>
              <a:rPr lang="en-US" sz="2800" dirty="0"/>
              <a:t>Many people use denial in their everyday lives to avoid dealing with painful feelings or areas of their life they don’t wish to admit. </a:t>
            </a:r>
          </a:p>
          <a:p>
            <a:endParaRPr lang="en-US" sz="2800" dirty="0"/>
          </a:p>
          <a:p>
            <a:r>
              <a:rPr lang="en-US" sz="2800" dirty="0"/>
              <a:t>For example; Vana refused to accept that she was pregnant until she saw her baby on the ultrasound Scan.</a:t>
            </a:r>
          </a:p>
          <a:p>
            <a:endParaRPr lang="en-US" dirty="0"/>
          </a:p>
        </p:txBody>
      </p:sp>
    </p:spTree>
    <p:extLst>
      <p:ext uri="{BB962C8B-B14F-4D97-AF65-F5344CB8AC3E}">
        <p14:creationId xmlns:p14="http://schemas.microsoft.com/office/powerpoint/2010/main" val="303125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Regression </a:t>
            </a:r>
          </a:p>
        </p:txBody>
      </p:sp>
      <p:sp>
        <p:nvSpPr>
          <p:cNvPr id="3" name="Content Placeholder 2"/>
          <p:cNvSpPr>
            <a:spLocks noGrp="1"/>
          </p:cNvSpPr>
          <p:nvPr>
            <p:ph idx="1"/>
          </p:nvPr>
        </p:nvSpPr>
        <p:spPr/>
        <p:txBody>
          <a:bodyPr>
            <a:normAutofit fontScale="92500" lnSpcReduction="20000"/>
          </a:bodyPr>
          <a:lstStyle/>
          <a:p>
            <a:r>
              <a:rPr lang="en-US" dirty="0"/>
              <a:t>Regression is the reversion to an earlier stage of development in the face of unacceptable thoughts or impulses. </a:t>
            </a:r>
          </a:p>
          <a:p>
            <a:r>
              <a:rPr lang="en-US" dirty="0"/>
              <a:t>For an example an adolescent who is overwhelmed with fear, anger and growing sexual impulses might become clingy and start exhibiting earlier childhood behaviors he has long since overcome, such as bed-wetting. </a:t>
            </a:r>
          </a:p>
          <a:p>
            <a:r>
              <a:rPr lang="en-US" dirty="0"/>
              <a:t>An adult may regress when under a great deal of stress, refusing to leave their bed and engage in normal, everyday activities.</a:t>
            </a:r>
          </a:p>
        </p:txBody>
      </p:sp>
    </p:spTree>
    <p:extLst>
      <p:ext uri="{BB962C8B-B14F-4D97-AF65-F5344CB8AC3E}">
        <p14:creationId xmlns:p14="http://schemas.microsoft.com/office/powerpoint/2010/main" val="204131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1455</Words>
  <Application>Microsoft Office PowerPoint</Application>
  <PresentationFormat>On-screen Show (4:3)</PresentationFormat>
  <Paragraphs>105</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Google Sans</vt:lpstr>
      <vt:lpstr>Office Theme</vt:lpstr>
      <vt:lpstr>Psychological defense mechanism</vt:lpstr>
      <vt:lpstr>PowerPoint Presentation</vt:lpstr>
      <vt:lpstr>Definition </vt:lpstr>
      <vt:lpstr>Psychological analysis</vt:lpstr>
      <vt:lpstr>Psychological analysis</vt:lpstr>
      <vt:lpstr>Psychological analysis</vt:lpstr>
      <vt:lpstr>Types of primitive defense mechanisms </vt:lpstr>
      <vt:lpstr>Denial </vt:lpstr>
      <vt:lpstr>Regression </vt:lpstr>
      <vt:lpstr>Regression</vt:lpstr>
      <vt:lpstr>Acting out </vt:lpstr>
      <vt:lpstr>Acting out </vt:lpstr>
      <vt:lpstr>Dissociate </vt:lpstr>
      <vt:lpstr>Dissociate</vt:lpstr>
      <vt:lpstr>Projection </vt:lpstr>
      <vt:lpstr>Reaction formation</vt:lpstr>
      <vt:lpstr>Less Primitive, More Mature Defense Mechanisms</vt:lpstr>
      <vt:lpstr>Repression </vt:lpstr>
      <vt:lpstr>Repression</vt:lpstr>
      <vt:lpstr> Displacement </vt:lpstr>
      <vt:lpstr>Rationalization</vt:lpstr>
      <vt:lpstr>Undoing (go back or  to retreat) </vt:lpstr>
      <vt:lpstr>Mature Defense Mechanisms</vt:lpstr>
      <vt:lpstr>Mature Defense Mechanisms</vt:lpstr>
      <vt:lpstr> Sublimation </vt:lpstr>
      <vt:lpstr>Compensation</vt:lpstr>
      <vt:lpstr>Assertiveness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defense mechanism</dc:title>
  <dc:creator>sidra</dc:creator>
  <cp:lastModifiedBy>mosleh saber</cp:lastModifiedBy>
  <cp:revision>28</cp:revision>
  <dcterms:created xsi:type="dcterms:W3CDTF">2006-08-16T00:00:00Z</dcterms:created>
  <dcterms:modified xsi:type="dcterms:W3CDTF">2024-02-12T06:08:18Z</dcterms:modified>
</cp:coreProperties>
</file>