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0"/>
  </p:notesMasterIdLst>
  <p:sldIdLst>
    <p:sldId id="256" r:id="rId2"/>
    <p:sldId id="289" r:id="rId3"/>
    <p:sldId id="290" r:id="rId4"/>
    <p:sldId id="291" r:id="rId5"/>
    <p:sldId id="267" r:id="rId6"/>
    <p:sldId id="265" r:id="rId7"/>
    <p:sldId id="277" r:id="rId8"/>
    <p:sldId id="268" r:id="rId9"/>
    <p:sldId id="266" r:id="rId10"/>
    <p:sldId id="278" r:id="rId11"/>
    <p:sldId id="287" r:id="rId12"/>
    <p:sldId id="288" r:id="rId13"/>
    <p:sldId id="269" r:id="rId14"/>
    <p:sldId id="280" r:id="rId15"/>
    <p:sldId id="281" r:id="rId16"/>
    <p:sldId id="284" r:id="rId17"/>
    <p:sldId id="282" r:id="rId18"/>
    <p:sldId id="283" r:id="rId19"/>
    <p:sldId id="286" r:id="rId20"/>
    <p:sldId id="259" r:id="rId21"/>
    <p:sldId id="275" r:id="rId22"/>
    <p:sldId id="276" r:id="rId23"/>
    <p:sldId id="260" r:id="rId24"/>
    <p:sldId id="270" r:id="rId25"/>
    <p:sldId id="257" r:id="rId26"/>
    <p:sldId id="258" r:id="rId27"/>
    <p:sldId id="272" r:id="rId28"/>
    <p:sldId id="274" r:id="rId2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62" autoAdjust="0"/>
  </p:normalViewPr>
  <p:slideViewPr>
    <p:cSldViewPr>
      <p:cViewPr varScale="1">
        <p:scale>
          <a:sx n="49" d="100"/>
          <a:sy n="49" d="100"/>
        </p:scale>
        <p:origin x="1313" y="27"/>
      </p:cViewPr>
      <p:guideLst>
        <p:guide orient="horz" pos="2160"/>
        <p:guide pos="2880"/>
      </p:guideLst>
    </p:cSldViewPr>
  </p:slideViewPr>
  <p:outlineViewPr>
    <p:cViewPr>
      <p:scale>
        <a:sx n="33" d="100"/>
        <a:sy n="33" d="100"/>
      </p:scale>
      <p:origin x="12" y="176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869267-A3B3-4EE7-AA39-E2CE4202F7A8}" type="datetimeFigureOut">
              <a:rPr lang="ar-IQ" smtClean="0"/>
              <a:t>16/03/1443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A820661-7FEF-4A31-8AEC-CF0225FC265A}" type="slidenum">
              <a:rPr lang="ar-IQ" smtClean="0"/>
              <a:t>‹#›</a:t>
            </a:fld>
            <a:endParaRPr lang="ar-IQ"/>
          </a:p>
        </p:txBody>
      </p:sp>
    </p:spTree>
    <p:extLst>
      <p:ext uri="{BB962C8B-B14F-4D97-AF65-F5344CB8AC3E}">
        <p14:creationId xmlns:p14="http://schemas.microsoft.com/office/powerpoint/2010/main" val="17685221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6A820661-7FEF-4A31-8AEC-CF0225FC265A}" type="slidenum">
              <a:rPr lang="ar-IQ" smtClean="0"/>
              <a:t>9</a:t>
            </a:fld>
            <a:endParaRPr lang="ar-IQ"/>
          </a:p>
        </p:txBody>
      </p:sp>
    </p:spTree>
    <p:extLst>
      <p:ext uri="{BB962C8B-B14F-4D97-AF65-F5344CB8AC3E}">
        <p14:creationId xmlns:p14="http://schemas.microsoft.com/office/powerpoint/2010/main" val="286622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2118833F-EE1A-4735-B1CB-8B2576669E58}"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BC341399-6FD2-4BAB-BD56-69B47890EEEE}"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5A240E7B-4EB3-478A-9F00-6CD09608460D}"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8F2D2-49C2-481D-A7BE-E65FBDDE0273}"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42824C81-B684-4C4F-870F-8A14AEC73097}" type="datetime8">
              <a:rPr lang="ar-IQ" smtClean="0"/>
              <a:t>22 تشرين الأول، 21</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
        <p:nvSpPr>
          <p:cNvPr id="7" name="Slide Number Placeholder 6"/>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68C2348E-2AC7-4C7C-A4B3-7DD36985598D}" type="datetime8">
              <a:rPr lang="ar-IQ" smtClean="0"/>
              <a:t>22 تشرين الأول، 21</a:t>
            </a:fld>
            <a:endParaRPr lang="ar-IQ"/>
          </a:p>
        </p:txBody>
      </p:sp>
      <p:sp>
        <p:nvSpPr>
          <p:cNvPr id="8" name="Footer Placeholder 7"/>
          <p:cNvSpPr>
            <a:spLocks noGrp="1"/>
          </p:cNvSpPr>
          <p:nvPr>
            <p:ph type="ftr" sz="quarter" idx="11"/>
          </p:nvPr>
        </p:nvSpPr>
        <p:spPr/>
        <p:txBody>
          <a:bodyPr/>
          <a:lstStyle/>
          <a:p>
            <a:r>
              <a:rPr lang="en-US"/>
              <a:t>psychairic nursing</a:t>
            </a:r>
            <a:endParaRPr lang="ar-IQ"/>
          </a:p>
        </p:txBody>
      </p:sp>
      <p:sp>
        <p:nvSpPr>
          <p:cNvPr id="9" name="Slide Number Placeholder 8"/>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F56B1242-0E0A-4C8B-8105-AC4B453DD741}" type="datetime8">
              <a:rPr lang="ar-IQ" smtClean="0"/>
              <a:t>22 تشرين الأول، 21</a:t>
            </a:fld>
            <a:endParaRPr lang="ar-IQ"/>
          </a:p>
        </p:txBody>
      </p:sp>
      <p:sp>
        <p:nvSpPr>
          <p:cNvPr id="4" name="Footer Placeholder 3"/>
          <p:cNvSpPr>
            <a:spLocks noGrp="1"/>
          </p:cNvSpPr>
          <p:nvPr>
            <p:ph type="ftr" sz="quarter" idx="11"/>
          </p:nvPr>
        </p:nvSpPr>
        <p:spPr/>
        <p:txBody>
          <a:bodyPr/>
          <a:lstStyle/>
          <a:p>
            <a:r>
              <a:rPr lang="en-US"/>
              <a:t>psychairic nursing</a:t>
            </a:r>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003E6-3925-4022-A9CF-77F6F7E597A5}" type="datetime8">
              <a:rPr lang="ar-IQ" smtClean="0"/>
              <a:t>22 تشرين الأول، 21</a:t>
            </a:fld>
            <a:endParaRPr lang="ar-IQ"/>
          </a:p>
        </p:txBody>
      </p:sp>
      <p:sp>
        <p:nvSpPr>
          <p:cNvPr id="3" name="Footer Placeholder 2"/>
          <p:cNvSpPr>
            <a:spLocks noGrp="1"/>
          </p:cNvSpPr>
          <p:nvPr>
            <p:ph type="ftr" sz="quarter" idx="11"/>
          </p:nvPr>
        </p:nvSpPr>
        <p:spPr/>
        <p:txBody>
          <a:bodyPr/>
          <a:lstStyle/>
          <a:p>
            <a:r>
              <a:rPr lang="en-US"/>
              <a:t>psychairic nursing</a:t>
            </a:r>
            <a:endParaRPr lang="ar-IQ"/>
          </a:p>
        </p:txBody>
      </p:sp>
      <p:sp>
        <p:nvSpPr>
          <p:cNvPr id="4" name="Slide Number Placeholder 3"/>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54378C-4CAD-4249-91A7-D523BD0001AB}" type="datetime8">
              <a:rPr lang="ar-IQ" smtClean="0"/>
              <a:t>22 تشرين الأول، 21</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
        <p:nvSpPr>
          <p:cNvPr id="7" name="Slide Number Placeholder 6"/>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DA6CEC-6664-460D-9624-B0E92D5E875A}" type="datetime8">
              <a:rPr lang="ar-IQ" smtClean="0"/>
              <a:t>22 تشرين الأول، 21</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
        <p:nvSpPr>
          <p:cNvPr id="7" name="Slide Number Placeholder 6"/>
          <p:cNvSpPr>
            <a:spLocks noGrp="1"/>
          </p:cNvSpPr>
          <p:nvPr>
            <p:ph type="sldNum" sz="quarter" idx="12"/>
          </p:nvPr>
        </p:nvSpPr>
        <p:spPr/>
        <p:txBody>
          <a:bodyPr/>
          <a:lstStyle/>
          <a:p>
            <a:fld id="{D7960363-2A67-4F4B-827B-2D81E7B8C1B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C0B599-C294-447C-9625-9A2DCDBD15D8}" type="datetime8">
              <a:rPr lang="ar-IQ" smtClean="0"/>
              <a:t>22 تشرين الأول، 21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a:t>psychairic nursing</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960363-2A67-4F4B-827B-2D81E7B8C1B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a:solidFill>
                  <a:srgbClr val="002060"/>
                </a:solidFill>
              </a:rPr>
              <a:t>Schizophrenia</a:t>
            </a:r>
            <a:endParaRPr lang="ar-IQ" sz="9600" b="1" dirty="0">
              <a:solidFill>
                <a:srgbClr val="002060"/>
              </a:solidFill>
            </a:endParaRPr>
          </a:p>
        </p:txBody>
      </p:sp>
      <p:sp>
        <p:nvSpPr>
          <p:cNvPr id="3" name="Subtitle 2"/>
          <p:cNvSpPr>
            <a:spLocks noGrp="1"/>
          </p:cNvSpPr>
          <p:nvPr>
            <p:ph type="subTitle" idx="1"/>
          </p:nvPr>
        </p:nvSpPr>
        <p:spPr>
          <a:xfrm>
            <a:off x="1115616" y="3861048"/>
            <a:ext cx="6728792" cy="1752600"/>
          </a:xfrm>
        </p:spPr>
        <p:txBody>
          <a:bodyPr>
            <a:normAutofit fontScale="85000" lnSpcReduction="20000"/>
          </a:bodyPr>
          <a:lstStyle/>
          <a:p>
            <a:pPr algn="l" rtl="0"/>
            <a:r>
              <a:rPr lang="en-US" sz="4300" dirty="0">
                <a:solidFill>
                  <a:schemeClr val="tx2">
                    <a:tint val="100000"/>
                    <a:shade val="90000"/>
                    <a:satMod val="250000"/>
                    <a:alpha val="100000"/>
                  </a:schemeClr>
                </a:solidFill>
              </a:rPr>
              <a:t>Prepared by </a:t>
            </a:r>
          </a:p>
          <a:p>
            <a:pPr algn="l" rtl="0"/>
            <a:r>
              <a:rPr lang="en-US" sz="4300" b="1" dirty="0">
                <a:solidFill>
                  <a:schemeClr val="tx2">
                    <a:tint val="100000"/>
                    <a:shade val="90000"/>
                    <a:satMod val="250000"/>
                    <a:alpha val="100000"/>
                  </a:schemeClr>
                </a:solidFill>
              </a:rPr>
              <a:t>Lecturer: Muslih S. Kareem</a:t>
            </a:r>
          </a:p>
          <a:p>
            <a:pPr algn="l" rtl="0"/>
            <a:r>
              <a:rPr lang="en-US" sz="4300" b="1" dirty="0">
                <a:solidFill>
                  <a:schemeClr val="tx2">
                    <a:tint val="100000"/>
                    <a:shade val="90000"/>
                    <a:satMod val="250000"/>
                    <a:alpha val="100000"/>
                  </a:schemeClr>
                </a:solidFill>
              </a:rPr>
              <a:t>MSc. in Psychiatric Nursing </a:t>
            </a:r>
            <a:endParaRPr lang="ar-IQ" sz="4300" b="1" dirty="0"/>
          </a:p>
          <a:p>
            <a:endParaRPr lang="ar-IQ" dirty="0"/>
          </a:p>
        </p:txBody>
      </p:sp>
      <p:sp>
        <p:nvSpPr>
          <p:cNvPr id="4" name="Date Placeholder 3"/>
          <p:cNvSpPr>
            <a:spLocks noGrp="1"/>
          </p:cNvSpPr>
          <p:nvPr>
            <p:ph type="dt" sz="half" idx="10"/>
          </p:nvPr>
        </p:nvSpPr>
        <p:spPr/>
        <p:txBody>
          <a:bodyPr/>
          <a:lstStyle/>
          <a:p>
            <a:fld id="{729AF9F0-FC02-43FE-A93A-998A0F055C9C}"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1</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20080"/>
          </a:xfrm>
        </p:spPr>
        <p:txBody>
          <a:bodyPr>
            <a:normAutofit fontScale="90000"/>
          </a:bodyPr>
          <a:lstStyle/>
          <a:p>
            <a:pPr algn="l"/>
            <a:r>
              <a:rPr lang="en-US" b="1" dirty="0"/>
              <a:t>Typical stages of schizophrenia:</a:t>
            </a:r>
            <a:br>
              <a:rPr lang="en-US" dirty="0"/>
            </a:br>
            <a:endParaRPr lang="en-US" dirty="0"/>
          </a:p>
        </p:txBody>
      </p:sp>
      <p:sp>
        <p:nvSpPr>
          <p:cNvPr id="3" name="Content Placeholder 2"/>
          <p:cNvSpPr>
            <a:spLocks noGrp="1"/>
          </p:cNvSpPr>
          <p:nvPr>
            <p:ph idx="1"/>
          </p:nvPr>
        </p:nvSpPr>
        <p:spPr>
          <a:xfrm>
            <a:off x="323528" y="1412776"/>
            <a:ext cx="8568952" cy="4713387"/>
          </a:xfrm>
        </p:spPr>
        <p:txBody>
          <a:bodyPr>
            <a:normAutofit/>
          </a:bodyPr>
          <a:lstStyle/>
          <a:p>
            <a:pPr lvl="1" algn="l" rtl="0">
              <a:lnSpc>
                <a:spcPct val="150000"/>
              </a:lnSpc>
              <a:buFont typeface="Wingdings" pitchFamily="2" charset="2"/>
              <a:buChar char="Ø"/>
              <a:defRPr/>
            </a:pPr>
            <a:r>
              <a:rPr lang="en-US" sz="3600" b="1" dirty="0"/>
              <a:t> Phase I: The schizoid personality </a:t>
            </a:r>
          </a:p>
          <a:p>
            <a:pPr lvl="1" algn="l" rtl="0">
              <a:lnSpc>
                <a:spcPct val="150000"/>
              </a:lnSpc>
              <a:buFont typeface="Wingdings" pitchFamily="2" charset="2"/>
              <a:buChar char="Ø"/>
              <a:defRPr/>
            </a:pPr>
            <a:r>
              <a:rPr lang="en-US" sz="3600" b="1" dirty="0"/>
              <a:t> Phase II: The Prodromal phase</a:t>
            </a:r>
          </a:p>
          <a:p>
            <a:pPr lvl="1" algn="l" rtl="0">
              <a:lnSpc>
                <a:spcPct val="150000"/>
              </a:lnSpc>
              <a:buFont typeface="Wingdings" pitchFamily="2" charset="2"/>
              <a:buChar char="Ø"/>
              <a:defRPr/>
            </a:pPr>
            <a:r>
              <a:rPr lang="en-US" sz="3600" b="1" dirty="0"/>
              <a:t> Phase III: The Active or schizophrenia</a:t>
            </a:r>
          </a:p>
          <a:p>
            <a:pPr lvl="1" algn="l" rtl="0">
              <a:lnSpc>
                <a:spcPct val="150000"/>
              </a:lnSpc>
              <a:buFont typeface="Wingdings" pitchFamily="2" charset="2"/>
              <a:buChar char="Ø"/>
              <a:defRPr/>
            </a:pPr>
            <a:r>
              <a:rPr lang="en-US" sz="3600" b="1" dirty="0"/>
              <a:t> Phase IV: The Residual phase</a:t>
            </a:r>
          </a:p>
          <a:p>
            <a:pPr algn="l" rtl="0"/>
            <a:endParaRPr lang="en-US" sz="4400" b="1"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10</a:t>
            </a:fld>
            <a:endParaRPr lang="ar-IQ"/>
          </a:p>
        </p:txBody>
      </p:sp>
    </p:spTree>
    <p:extLst>
      <p:ext uri="{BB962C8B-B14F-4D97-AF65-F5344CB8AC3E}">
        <p14:creationId xmlns:p14="http://schemas.microsoft.com/office/powerpoint/2010/main" val="2911467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11</a:t>
            </a:fld>
            <a:endParaRPr lang="ar-IQ"/>
          </a:p>
        </p:txBody>
      </p:sp>
      <p:sp>
        <p:nvSpPr>
          <p:cNvPr id="7" name="Rectangle 6"/>
          <p:cNvSpPr/>
          <p:nvPr/>
        </p:nvSpPr>
        <p:spPr>
          <a:xfrm>
            <a:off x="395536" y="476672"/>
            <a:ext cx="8280920" cy="5632311"/>
          </a:xfrm>
          <a:prstGeom prst="rect">
            <a:avLst/>
          </a:prstGeom>
        </p:spPr>
        <p:txBody>
          <a:bodyPr wrap="square">
            <a:spAutoFit/>
          </a:bodyPr>
          <a:lstStyle/>
          <a:p>
            <a:pPr lvl="1" algn="l" rtl="0">
              <a:lnSpc>
                <a:spcPct val="150000"/>
              </a:lnSpc>
              <a:buFont typeface="Wingdings" pitchFamily="2" charset="2"/>
              <a:buChar char="Ø"/>
              <a:defRPr/>
            </a:pPr>
            <a:r>
              <a:rPr lang="en-US" sz="3600" b="1" dirty="0"/>
              <a:t> Phase I: The schizoid personality</a:t>
            </a:r>
          </a:p>
          <a:p>
            <a:pPr lvl="1" algn="l" rtl="0">
              <a:lnSpc>
                <a:spcPct val="150000"/>
              </a:lnSpc>
              <a:defRPr/>
            </a:pPr>
            <a:r>
              <a:rPr lang="en-US" sz="2400" b="1" dirty="0"/>
              <a:t>(aloof, cold, limited of emotional expression and lack of social relationships) </a:t>
            </a:r>
          </a:p>
          <a:p>
            <a:pPr lvl="1" algn="l" rtl="0">
              <a:lnSpc>
                <a:spcPct val="150000"/>
              </a:lnSpc>
              <a:buFont typeface="Wingdings" pitchFamily="2" charset="2"/>
              <a:buChar char="Ø"/>
              <a:defRPr/>
            </a:pPr>
            <a:r>
              <a:rPr lang="en-US" sz="3600" b="1" dirty="0"/>
              <a:t> Phase II: The Prodromal phase</a:t>
            </a:r>
          </a:p>
          <a:p>
            <a:pPr lvl="1" algn="l" rtl="0">
              <a:lnSpc>
                <a:spcPct val="150000"/>
              </a:lnSpc>
              <a:defRPr/>
            </a:pPr>
            <a:r>
              <a:rPr lang="en-US" sz="2400" b="1" dirty="0"/>
              <a:t>(peculiar behavior, neglect of personal hygiene and grooming, functional, social and  communication impairment, bizarre idea, lack interests and energy, length of this phase may last for many years before deteriorating to the schizophrenic state ).</a:t>
            </a:r>
          </a:p>
        </p:txBody>
      </p:sp>
    </p:spTree>
    <p:extLst>
      <p:ext uri="{BB962C8B-B14F-4D97-AF65-F5344CB8AC3E}">
        <p14:creationId xmlns:p14="http://schemas.microsoft.com/office/powerpoint/2010/main" val="24281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Autofit/>
          </a:bodyPr>
          <a:lstStyle/>
          <a:p>
            <a:pPr lvl="1" algn="l" rtl="0">
              <a:lnSpc>
                <a:spcPct val="150000"/>
              </a:lnSpc>
              <a:buFont typeface="Wingdings" pitchFamily="2" charset="2"/>
              <a:buChar char="Ø"/>
              <a:defRPr/>
            </a:pPr>
            <a:r>
              <a:rPr lang="en-US" b="1" dirty="0"/>
              <a:t> Phase III: The Active or schizophrenia</a:t>
            </a:r>
          </a:p>
          <a:p>
            <a:pPr lvl="1" algn="l" rtl="0">
              <a:lnSpc>
                <a:spcPct val="150000"/>
              </a:lnSpc>
              <a:defRPr/>
            </a:pPr>
            <a:r>
              <a:rPr lang="en-US" sz="2400" b="1" dirty="0"/>
              <a:t>(two or more of the following symptoms for 6 months period must be include at least 1 month of symptoms : positive symptoms {Delusion, hallucination, disorganized speech and behavior} and  negative symptoms {affective flat or loss of emotional expression, </a:t>
            </a:r>
            <a:r>
              <a:rPr lang="en-US" sz="2400" b="1" dirty="0" err="1"/>
              <a:t>alogia</a:t>
            </a:r>
            <a:r>
              <a:rPr lang="en-US" sz="2400" b="1" dirty="0"/>
              <a:t> or poverty of speech and </a:t>
            </a:r>
            <a:r>
              <a:rPr lang="en-US" sz="2400" b="1" dirty="0" err="1"/>
              <a:t>avolition</a:t>
            </a:r>
            <a:r>
              <a:rPr lang="en-US" sz="2400" b="1" dirty="0"/>
              <a:t> or lack of motivation} ).</a:t>
            </a:r>
          </a:p>
          <a:p>
            <a:pPr lvl="1" algn="l" rtl="0">
              <a:lnSpc>
                <a:spcPct val="150000"/>
              </a:lnSpc>
              <a:buFont typeface="Wingdings" pitchFamily="2" charset="2"/>
              <a:buChar char="Ø"/>
              <a:defRPr/>
            </a:pPr>
            <a:r>
              <a:rPr lang="en-US" b="1" dirty="0"/>
              <a:t> Phase IV: The Residual phase</a:t>
            </a:r>
          </a:p>
          <a:p>
            <a:pPr lvl="1" algn="l" rtl="0">
              <a:lnSpc>
                <a:spcPct val="150000"/>
              </a:lnSpc>
              <a:defRPr/>
            </a:pPr>
            <a:r>
              <a:rPr lang="en-US" sz="2400" b="1" dirty="0"/>
              <a:t>(is traits by period of remission and exacerbation, are similar to the prodromal phase, with flat affect and impairment in role functioning).</a:t>
            </a:r>
          </a:p>
          <a:p>
            <a:pPr algn="l" rtl="0"/>
            <a:endParaRPr lang="en-US" sz="2800" b="1"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12</a:t>
            </a:fld>
            <a:endParaRPr lang="ar-IQ"/>
          </a:p>
        </p:txBody>
      </p:sp>
    </p:spTree>
    <p:extLst>
      <p:ext uri="{BB962C8B-B14F-4D97-AF65-F5344CB8AC3E}">
        <p14:creationId xmlns:p14="http://schemas.microsoft.com/office/powerpoint/2010/main" val="4201600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b="1" dirty="0"/>
              <a:t> </a:t>
            </a:r>
            <a:br>
              <a:rPr lang="en-US" b="1" dirty="0"/>
            </a:br>
            <a:r>
              <a:rPr lang="en-US" b="1" dirty="0"/>
              <a:t>Types of schizophrenia:</a:t>
            </a:r>
            <a:br>
              <a:rPr lang="en-US" dirty="0"/>
            </a:br>
            <a:endParaRPr lang="ar-IQ" dirty="0"/>
          </a:p>
        </p:txBody>
      </p:sp>
      <p:sp>
        <p:nvSpPr>
          <p:cNvPr id="3" name="Content Placeholder 2"/>
          <p:cNvSpPr>
            <a:spLocks noGrp="1"/>
          </p:cNvSpPr>
          <p:nvPr>
            <p:ph idx="1"/>
          </p:nvPr>
        </p:nvSpPr>
        <p:spPr>
          <a:xfrm>
            <a:off x="457200" y="836712"/>
            <a:ext cx="8229600" cy="5289451"/>
          </a:xfrm>
        </p:spPr>
        <p:txBody>
          <a:bodyPr>
            <a:normAutofit/>
          </a:bodyPr>
          <a:lstStyle/>
          <a:p>
            <a:pPr algn="l" rtl="0">
              <a:lnSpc>
                <a:spcPct val="150000"/>
              </a:lnSpc>
              <a:buNone/>
            </a:pPr>
            <a:r>
              <a:rPr lang="en-US" b="1" dirty="0"/>
              <a:t>1-Paranoid Schizophrenia</a:t>
            </a:r>
            <a:endParaRPr lang="en-US" dirty="0"/>
          </a:p>
          <a:p>
            <a:pPr lvl="0" algn="l" rtl="0">
              <a:lnSpc>
                <a:spcPct val="150000"/>
              </a:lnSpc>
              <a:buNone/>
            </a:pPr>
            <a:r>
              <a:rPr lang="en-US" b="1" dirty="0"/>
              <a:t>2-Disorganized Schizophrenia(</a:t>
            </a:r>
            <a:r>
              <a:rPr lang="en-US" dirty="0"/>
              <a:t>Hebephrenic)</a:t>
            </a:r>
          </a:p>
          <a:p>
            <a:pPr algn="l" rtl="0">
              <a:lnSpc>
                <a:spcPct val="150000"/>
              </a:lnSpc>
              <a:buNone/>
            </a:pPr>
            <a:r>
              <a:rPr lang="en-US" b="1" dirty="0"/>
              <a:t>3-Residual Schizophrenia</a:t>
            </a:r>
            <a:endParaRPr lang="en-US" dirty="0"/>
          </a:p>
          <a:p>
            <a:pPr algn="l" rtl="0">
              <a:lnSpc>
                <a:spcPct val="150000"/>
              </a:lnSpc>
              <a:buNone/>
            </a:pPr>
            <a:r>
              <a:rPr lang="en-US" b="1" dirty="0"/>
              <a:t>4-Catatonic Schizophrenia</a:t>
            </a:r>
          </a:p>
          <a:p>
            <a:pPr lvl="0" algn="l" rtl="0">
              <a:lnSpc>
                <a:spcPct val="150000"/>
              </a:lnSpc>
              <a:buNone/>
            </a:pPr>
            <a:r>
              <a:rPr lang="en-US" b="1" dirty="0"/>
              <a:t>5-Undifferentiated Schizophrenia</a:t>
            </a:r>
          </a:p>
          <a:p>
            <a:pPr lvl="0" algn="l" rtl="0">
              <a:lnSpc>
                <a:spcPct val="150000"/>
              </a:lnSpc>
              <a:buNone/>
            </a:pPr>
            <a:endParaRPr lang="en-US" dirty="0"/>
          </a:p>
          <a:p>
            <a:pPr algn="l" rtl="0">
              <a:lnSpc>
                <a:spcPct val="150000"/>
              </a:lnSpc>
              <a:buNone/>
            </a:pPr>
            <a:endParaRPr lang="ar-IQ" dirty="0"/>
          </a:p>
        </p:txBody>
      </p:sp>
      <p:sp>
        <p:nvSpPr>
          <p:cNvPr id="4" name="Date Placeholder 3"/>
          <p:cNvSpPr>
            <a:spLocks noGrp="1"/>
          </p:cNvSpPr>
          <p:nvPr>
            <p:ph type="dt" sz="half" idx="10"/>
          </p:nvPr>
        </p:nvSpPr>
        <p:spPr/>
        <p:txBody>
          <a:bodyPr/>
          <a:lstStyle/>
          <a:p>
            <a:fld id="{98D57989-E9A2-441F-BAE1-6C31C34B5001}" type="datetime8">
              <a:rPr lang="ar-IQ" smtClean="0"/>
              <a:t>22 تشرين الأول، 21</a:t>
            </a:fld>
            <a:endParaRPr lang="ar-IQ" dirty="0"/>
          </a:p>
        </p:txBody>
      </p:sp>
      <p:sp>
        <p:nvSpPr>
          <p:cNvPr id="5" name="Slide Number Placeholder 4"/>
          <p:cNvSpPr>
            <a:spLocks noGrp="1"/>
          </p:cNvSpPr>
          <p:nvPr>
            <p:ph type="sldNum" sz="quarter" idx="12"/>
          </p:nvPr>
        </p:nvSpPr>
        <p:spPr/>
        <p:txBody>
          <a:bodyPr/>
          <a:lstStyle/>
          <a:p>
            <a:fld id="{D7960363-2A67-4F4B-827B-2D81E7B8C1BD}" type="slidenum">
              <a:rPr lang="ar-IQ" smtClean="0"/>
              <a:t>13</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115888"/>
            <a:ext cx="8229600" cy="919162"/>
          </a:xfrm>
        </p:spPr>
        <p:txBody>
          <a:bodyPr/>
          <a:lstStyle/>
          <a:p>
            <a:pPr eaLnBrk="1" hangingPunct="1">
              <a:defRPr/>
            </a:pPr>
            <a:r>
              <a:rPr lang="en-US" b="1" dirty="0"/>
              <a:t>Paranoid Schizophrenia</a:t>
            </a:r>
            <a:r>
              <a:rPr lang="en-US" dirty="0"/>
              <a:t> </a:t>
            </a:r>
          </a:p>
        </p:txBody>
      </p:sp>
      <p:sp>
        <p:nvSpPr>
          <p:cNvPr id="58371" name="Rectangle 3"/>
          <p:cNvSpPr>
            <a:spLocks noGrp="1" noChangeArrowheads="1"/>
          </p:cNvSpPr>
          <p:nvPr>
            <p:ph type="body" idx="1"/>
          </p:nvPr>
        </p:nvSpPr>
        <p:spPr>
          <a:xfrm>
            <a:off x="457200" y="980728"/>
            <a:ext cx="8229600" cy="5145435"/>
          </a:xfrm>
        </p:spPr>
        <p:txBody>
          <a:bodyPr>
            <a:normAutofit/>
          </a:bodyPr>
          <a:lstStyle/>
          <a:p>
            <a:pPr marL="0" indent="0" algn="l" rtl="0" eaLnBrk="1" hangingPunct="1">
              <a:lnSpc>
                <a:spcPct val="90000"/>
              </a:lnSpc>
              <a:spcBef>
                <a:spcPct val="40000"/>
              </a:spcBef>
              <a:buNone/>
              <a:defRPr/>
            </a:pPr>
            <a:endParaRPr lang="en-US" sz="3600" b="1" dirty="0"/>
          </a:p>
          <a:p>
            <a:pPr marL="0" indent="0" algn="l" rtl="0" eaLnBrk="1" hangingPunct="1">
              <a:lnSpc>
                <a:spcPct val="90000"/>
              </a:lnSpc>
              <a:spcBef>
                <a:spcPct val="40000"/>
              </a:spcBef>
              <a:buNone/>
              <a:defRPr/>
            </a:pPr>
            <a:r>
              <a:rPr lang="en-US" sz="3600" b="1" dirty="0"/>
              <a:t>        is characterized mainly by </a:t>
            </a:r>
          </a:p>
          <a:p>
            <a:pPr algn="l" rtl="0" eaLnBrk="1" hangingPunct="1">
              <a:lnSpc>
                <a:spcPct val="90000"/>
              </a:lnSpc>
              <a:spcBef>
                <a:spcPct val="40000"/>
              </a:spcBef>
              <a:buFont typeface="Wingdings" pitchFamily="2" charset="2"/>
              <a:buChar char="ü"/>
              <a:defRPr/>
            </a:pPr>
            <a:r>
              <a:rPr lang="en-US" sz="3600" b="1" dirty="0"/>
              <a:t>delusions (persecution or grandeur).</a:t>
            </a:r>
          </a:p>
          <a:p>
            <a:pPr algn="l" rtl="0">
              <a:lnSpc>
                <a:spcPct val="90000"/>
              </a:lnSpc>
              <a:spcBef>
                <a:spcPct val="40000"/>
              </a:spcBef>
              <a:buFont typeface="Wingdings" pitchFamily="2" charset="2"/>
              <a:buChar char="ü"/>
              <a:defRPr/>
            </a:pPr>
            <a:r>
              <a:rPr lang="en-US" sz="3600" b="1" dirty="0"/>
              <a:t>Hallucinations(</a:t>
            </a:r>
            <a:r>
              <a:rPr lang="en-US" sz="3600" b="1" dirty="0" err="1"/>
              <a:t>auditoryHallucination</a:t>
            </a:r>
            <a:r>
              <a:rPr lang="en-US" sz="3600" b="1" dirty="0"/>
              <a:t> ).</a:t>
            </a:r>
          </a:p>
          <a:p>
            <a:pPr algn="l" rtl="0">
              <a:lnSpc>
                <a:spcPct val="90000"/>
              </a:lnSpc>
              <a:spcBef>
                <a:spcPct val="40000"/>
              </a:spcBef>
              <a:buFont typeface="Wingdings" pitchFamily="2" charset="2"/>
              <a:buChar char="ü"/>
              <a:defRPr/>
            </a:pPr>
            <a:r>
              <a:rPr lang="en-US" sz="3600" b="1" dirty="0"/>
              <a:t>Argumentative, guarded, suspicious, hostile and aggressive.</a:t>
            </a:r>
          </a:p>
        </p:txBody>
      </p:sp>
    </p:spTree>
    <p:extLst>
      <p:ext uri="{BB962C8B-B14F-4D97-AF65-F5344CB8AC3E}">
        <p14:creationId xmlns:p14="http://schemas.microsoft.com/office/powerpoint/2010/main" val="351639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50825" y="115888"/>
            <a:ext cx="8713788" cy="919162"/>
          </a:xfrm>
        </p:spPr>
        <p:txBody>
          <a:bodyPr>
            <a:normAutofit/>
          </a:bodyPr>
          <a:lstStyle/>
          <a:p>
            <a:pPr algn="l">
              <a:defRPr/>
            </a:pPr>
            <a:r>
              <a:rPr lang="en-US" sz="3600" b="1" dirty="0"/>
              <a:t>Hebephrenic</a:t>
            </a:r>
            <a:r>
              <a:rPr lang="en-US" sz="3600" dirty="0">
                <a:solidFill>
                  <a:schemeClr val="hlink"/>
                </a:solidFill>
              </a:rPr>
              <a:t> (disorganized)</a:t>
            </a:r>
            <a:r>
              <a:rPr lang="en-US" sz="3600" b="1" dirty="0"/>
              <a:t> Schizophrenia</a:t>
            </a:r>
          </a:p>
        </p:txBody>
      </p:sp>
      <p:sp>
        <p:nvSpPr>
          <p:cNvPr id="61443" name="Rectangle 3"/>
          <p:cNvSpPr>
            <a:spLocks noGrp="1" noChangeArrowheads="1"/>
          </p:cNvSpPr>
          <p:nvPr>
            <p:ph type="body" idx="1"/>
          </p:nvPr>
        </p:nvSpPr>
        <p:spPr>
          <a:xfrm>
            <a:off x="323850" y="1196975"/>
            <a:ext cx="8507413" cy="5661025"/>
          </a:xfrm>
        </p:spPr>
        <p:txBody>
          <a:bodyPr>
            <a:normAutofit/>
          </a:bodyPr>
          <a:lstStyle/>
          <a:p>
            <a:pPr algn="l" rtl="0" eaLnBrk="1" hangingPunct="1">
              <a:lnSpc>
                <a:spcPct val="85000"/>
              </a:lnSpc>
              <a:defRPr/>
            </a:pPr>
            <a:r>
              <a:rPr lang="en-US" sz="2800" dirty="0"/>
              <a:t>is characterized by disorganized thinking with blunted and inappropriate emotions. It begins mostly in adolescent age, the behavior is often bizarre. There could appear mannerisms, grimacing, inappropriate laugh and joking, personal neglected and social isolation.</a:t>
            </a:r>
            <a:endParaRPr lang="cs-CZ" sz="2800" dirty="0"/>
          </a:p>
          <a:p>
            <a:pPr algn="l" rtl="0" eaLnBrk="1" hangingPunct="1">
              <a:lnSpc>
                <a:spcPct val="85000"/>
              </a:lnSpc>
              <a:defRPr/>
            </a:pPr>
            <a:endParaRPr lang="en-US" sz="2800" dirty="0"/>
          </a:p>
          <a:p>
            <a:pPr algn="l" rtl="0" eaLnBrk="1" hangingPunct="1">
              <a:lnSpc>
                <a:spcPct val="85000"/>
              </a:lnSpc>
              <a:defRPr/>
            </a:pPr>
            <a:r>
              <a:rPr lang="en-US" sz="2800" dirty="0"/>
              <a:t>Usually the prognosis is poor because of the rapid development of "negative" symptoms, particularly flattening of affect and loss of volition. Course is commonly chronic, communication is incoherent, </a:t>
            </a:r>
          </a:p>
        </p:txBody>
      </p:sp>
    </p:spTree>
    <p:extLst>
      <p:ext uri="{BB962C8B-B14F-4D97-AF65-F5344CB8AC3E}">
        <p14:creationId xmlns:p14="http://schemas.microsoft.com/office/powerpoint/2010/main" val="1533914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95536" y="116632"/>
            <a:ext cx="8229600" cy="864096"/>
          </a:xfrm>
        </p:spPr>
        <p:txBody>
          <a:bodyPr/>
          <a:lstStyle/>
          <a:p>
            <a:pPr eaLnBrk="1" hangingPunct="1">
              <a:defRPr/>
            </a:pPr>
            <a:r>
              <a:rPr lang="en-US" dirty="0"/>
              <a:t> </a:t>
            </a:r>
            <a:r>
              <a:rPr lang="en-US" sz="4000" b="1" dirty="0"/>
              <a:t>Residual Schizophrenia</a:t>
            </a:r>
            <a:endParaRPr lang="en-US" b="1" dirty="0"/>
          </a:p>
        </p:txBody>
      </p:sp>
      <p:sp>
        <p:nvSpPr>
          <p:cNvPr id="89091" name="Rectangle 3"/>
          <p:cNvSpPr>
            <a:spLocks noGrp="1" noChangeArrowheads="1"/>
          </p:cNvSpPr>
          <p:nvPr>
            <p:ph type="body" idx="1"/>
          </p:nvPr>
        </p:nvSpPr>
        <p:spPr/>
        <p:txBody>
          <a:bodyPr>
            <a:normAutofit/>
          </a:bodyPr>
          <a:lstStyle/>
          <a:p>
            <a:pPr algn="l" rtl="0" eaLnBrk="1" hangingPunct="1">
              <a:defRPr/>
            </a:pPr>
            <a:r>
              <a:rPr lang="cs-CZ" dirty="0"/>
              <a:t>A</a:t>
            </a:r>
            <a:r>
              <a:rPr lang="en-US" dirty="0"/>
              <a:t> chronic stage in the development of schizophrenia with clear succession from the initial stage with one or more episodes characterized by general criteria of schizophrenia to the late stage with long-lasting negative symptoms and deterioration).</a:t>
            </a:r>
          </a:p>
        </p:txBody>
      </p:sp>
    </p:spTree>
    <p:extLst>
      <p:ext uri="{BB962C8B-B14F-4D97-AF65-F5344CB8AC3E}">
        <p14:creationId xmlns:p14="http://schemas.microsoft.com/office/powerpoint/2010/main" val="4287279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60648"/>
            <a:ext cx="8229600" cy="648072"/>
          </a:xfrm>
        </p:spPr>
        <p:txBody>
          <a:bodyPr>
            <a:normAutofit fontScale="90000"/>
          </a:bodyPr>
          <a:lstStyle/>
          <a:p>
            <a:pPr eaLnBrk="1" hangingPunct="1">
              <a:defRPr/>
            </a:pPr>
            <a:r>
              <a:rPr lang="en-US" sz="4000" b="1" dirty="0"/>
              <a:t> Catatonic Schizophrenia</a:t>
            </a:r>
          </a:p>
        </p:txBody>
      </p:sp>
      <p:sp>
        <p:nvSpPr>
          <p:cNvPr id="62467" name="Rectangle 3"/>
          <p:cNvSpPr>
            <a:spLocks noGrp="1" noChangeArrowheads="1"/>
          </p:cNvSpPr>
          <p:nvPr>
            <p:ph type="body" idx="1"/>
          </p:nvPr>
        </p:nvSpPr>
        <p:spPr>
          <a:xfrm>
            <a:off x="457200" y="1052513"/>
            <a:ext cx="8507413" cy="5805487"/>
          </a:xfrm>
        </p:spPr>
        <p:txBody>
          <a:bodyPr>
            <a:normAutofit/>
          </a:bodyPr>
          <a:lstStyle/>
          <a:p>
            <a:pPr algn="l" rtl="0">
              <a:lnSpc>
                <a:spcPct val="90000"/>
              </a:lnSpc>
              <a:defRPr/>
            </a:pPr>
            <a:r>
              <a:rPr lang="en-US" dirty="0">
                <a:solidFill>
                  <a:schemeClr val="hlink"/>
                </a:solidFill>
              </a:rPr>
              <a:t>Catatonic schizophrenia</a:t>
            </a:r>
            <a:r>
              <a:rPr lang="en-US" dirty="0"/>
              <a:t> is characterized mainly by motoric activity, which might be strongly increased (catatonic excitement)or decreased (catatonic stupor). </a:t>
            </a:r>
            <a:endParaRPr lang="cs-CZ" dirty="0"/>
          </a:p>
          <a:p>
            <a:pPr algn="l" rtl="0" eaLnBrk="1" hangingPunct="1">
              <a:lnSpc>
                <a:spcPct val="90000"/>
              </a:lnSpc>
              <a:defRPr/>
            </a:pPr>
            <a:r>
              <a:rPr lang="en-US" dirty="0"/>
              <a:t>We recognize two forms:</a:t>
            </a:r>
          </a:p>
          <a:p>
            <a:pPr lvl="1" algn="l" rtl="0" eaLnBrk="1" hangingPunct="1">
              <a:lnSpc>
                <a:spcPct val="90000"/>
              </a:lnSpc>
              <a:defRPr/>
            </a:pPr>
            <a:r>
              <a:rPr lang="en-US" dirty="0">
                <a:solidFill>
                  <a:schemeClr val="hlink"/>
                </a:solidFill>
              </a:rPr>
              <a:t>productive form</a:t>
            </a:r>
            <a:r>
              <a:rPr lang="en-US" dirty="0"/>
              <a:t> (catatonic excitement) extreme and often aggressive activity. </a:t>
            </a:r>
            <a:r>
              <a:rPr lang="cs-CZ" dirty="0"/>
              <a:t>Treatment</a:t>
            </a:r>
            <a:r>
              <a:rPr lang="en-US" dirty="0"/>
              <a:t> by neuroleptics or by electroconvulsive therapy.</a:t>
            </a:r>
          </a:p>
          <a:p>
            <a:pPr lvl="1" algn="l" rtl="0">
              <a:lnSpc>
                <a:spcPct val="90000"/>
              </a:lnSpc>
              <a:defRPr/>
            </a:pPr>
            <a:r>
              <a:rPr lang="en-US" dirty="0">
                <a:solidFill>
                  <a:schemeClr val="hlink"/>
                </a:solidFill>
              </a:rPr>
              <a:t>stupor form</a:t>
            </a:r>
            <a:r>
              <a:rPr lang="en-US" dirty="0"/>
              <a:t> (catatonic stupor) characterized by general inhibition of patient’s behavior or at least by retardation and slowness, followed often by </a:t>
            </a:r>
            <a:r>
              <a:rPr lang="en-US" dirty="0" err="1"/>
              <a:t>mutism</a:t>
            </a:r>
            <a:r>
              <a:rPr lang="en-US" dirty="0"/>
              <a:t>, negativism(motiveless) and waxy flexibility. </a:t>
            </a:r>
          </a:p>
        </p:txBody>
      </p:sp>
    </p:spTree>
    <p:extLst>
      <p:ext uri="{BB962C8B-B14F-4D97-AF65-F5344CB8AC3E}">
        <p14:creationId xmlns:p14="http://schemas.microsoft.com/office/powerpoint/2010/main" val="375361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79388" y="404663"/>
            <a:ext cx="8713092" cy="720081"/>
          </a:xfrm>
        </p:spPr>
        <p:txBody>
          <a:bodyPr>
            <a:normAutofit fontScale="90000"/>
          </a:bodyPr>
          <a:lstStyle/>
          <a:p>
            <a:pPr>
              <a:defRPr/>
            </a:pPr>
            <a:r>
              <a:rPr lang="en-US" dirty="0"/>
              <a:t> </a:t>
            </a:r>
            <a:r>
              <a:rPr lang="en-US" sz="3600" b="1" dirty="0"/>
              <a:t>Undifferentiated (</a:t>
            </a:r>
            <a:r>
              <a:rPr lang="en-US" sz="3600" b="1" dirty="0">
                <a:solidFill>
                  <a:schemeClr val="hlink"/>
                </a:solidFill>
              </a:rPr>
              <a:t>atypical) </a:t>
            </a:r>
            <a:r>
              <a:rPr lang="en-US" sz="3600" b="1" dirty="0"/>
              <a:t>Schizophrenia</a:t>
            </a:r>
            <a:endParaRPr lang="en-US" b="1" dirty="0"/>
          </a:p>
        </p:txBody>
      </p:sp>
      <p:sp>
        <p:nvSpPr>
          <p:cNvPr id="87043" name="Rectangle 3"/>
          <p:cNvSpPr>
            <a:spLocks noGrp="1" noChangeArrowheads="1"/>
          </p:cNvSpPr>
          <p:nvPr>
            <p:ph type="body" idx="1"/>
          </p:nvPr>
        </p:nvSpPr>
        <p:spPr>
          <a:xfrm>
            <a:off x="457200" y="1412875"/>
            <a:ext cx="8229600" cy="5329238"/>
          </a:xfrm>
        </p:spPr>
        <p:txBody>
          <a:bodyPr>
            <a:normAutofit/>
          </a:bodyPr>
          <a:lstStyle/>
          <a:p>
            <a:pPr algn="l" rtl="0" eaLnBrk="1" hangingPunct="1">
              <a:defRPr/>
            </a:pPr>
            <a:r>
              <a:rPr lang="en-US" dirty="0"/>
              <a:t>Psychotic conditions meeting the general diagnostic criteria for schizophrenia but not conforming to any of the subtypes, or exhibiting the features of more than one of them without a clear predominance of a particular set of diagnostic characteristics.</a:t>
            </a:r>
          </a:p>
          <a:p>
            <a:pPr algn="l" rtl="0" eaLnBrk="1" hangingPunct="1">
              <a:defRPr/>
            </a:pPr>
            <a:endParaRPr lang="en-US" dirty="0"/>
          </a:p>
          <a:p>
            <a:pPr algn="l" rtl="0" eaLnBrk="1" hangingPunct="1">
              <a:defRPr/>
            </a:pPr>
            <a:r>
              <a:rPr lang="en-US" dirty="0"/>
              <a:t>This subgroup represents also the former diagnosis of </a:t>
            </a:r>
            <a:r>
              <a:rPr lang="en-US" dirty="0">
                <a:solidFill>
                  <a:schemeClr val="hlink"/>
                </a:solidFill>
              </a:rPr>
              <a:t>atypical schizophrenia</a:t>
            </a:r>
            <a:r>
              <a:rPr lang="en-US" dirty="0"/>
              <a:t>.</a:t>
            </a:r>
          </a:p>
        </p:txBody>
      </p:sp>
    </p:spTree>
    <p:extLst>
      <p:ext uri="{BB962C8B-B14F-4D97-AF65-F5344CB8AC3E}">
        <p14:creationId xmlns:p14="http://schemas.microsoft.com/office/powerpoint/2010/main" val="1729280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115888"/>
            <a:ext cx="8229600" cy="919162"/>
          </a:xfrm>
        </p:spPr>
        <p:txBody>
          <a:bodyPr/>
          <a:lstStyle/>
          <a:p>
            <a:pPr algn="l" eaLnBrk="1" hangingPunct="1">
              <a:defRPr/>
            </a:pPr>
            <a:r>
              <a:rPr lang="en-US" b="1" dirty="0"/>
              <a:t> Simple Schizophrenia</a:t>
            </a:r>
          </a:p>
        </p:txBody>
      </p:sp>
      <p:sp>
        <p:nvSpPr>
          <p:cNvPr id="63491" name="Rectangle 3"/>
          <p:cNvSpPr>
            <a:spLocks noGrp="1" noChangeArrowheads="1"/>
          </p:cNvSpPr>
          <p:nvPr>
            <p:ph type="body" idx="1"/>
          </p:nvPr>
        </p:nvSpPr>
        <p:spPr>
          <a:xfrm>
            <a:off x="457200" y="1052736"/>
            <a:ext cx="8229600" cy="5073427"/>
          </a:xfrm>
        </p:spPr>
        <p:txBody>
          <a:bodyPr>
            <a:normAutofit/>
          </a:bodyPr>
          <a:lstStyle/>
          <a:p>
            <a:pPr algn="l" rtl="0" eaLnBrk="1" hangingPunct="1">
              <a:defRPr/>
            </a:pPr>
            <a:r>
              <a:rPr lang="en-US" dirty="0"/>
              <a:t>Simple schizophrenia is characterized by early and slowly developing initial stage with growing social isolation, withdrawal, small activity, passivity, </a:t>
            </a:r>
            <a:r>
              <a:rPr lang="en-US" dirty="0" err="1"/>
              <a:t>avolition</a:t>
            </a:r>
            <a:r>
              <a:rPr lang="en-US" dirty="0"/>
              <a:t> and dependence on the others.</a:t>
            </a:r>
            <a:endParaRPr lang="cs-CZ" dirty="0"/>
          </a:p>
          <a:p>
            <a:pPr algn="l" rtl="0" eaLnBrk="1" hangingPunct="1">
              <a:defRPr/>
            </a:pPr>
            <a:r>
              <a:rPr lang="en-US" dirty="0"/>
              <a:t>The patients are indifferent, without any initiative and volition. There is not expressed the presence of hallucinations and delusions.</a:t>
            </a:r>
          </a:p>
        </p:txBody>
      </p:sp>
    </p:spTree>
    <p:extLst>
      <p:ext uri="{BB962C8B-B14F-4D97-AF65-F5344CB8AC3E}">
        <p14:creationId xmlns:p14="http://schemas.microsoft.com/office/powerpoint/2010/main" val="1871076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2</a:t>
            </a:fld>
            <a:endParaRPr lang="ar-IQ"/>
          </a:p>
        </p:txBody>
      </p:sp>
      <p:pic>
        <p:nvPicPr>
          <p:cNvPr id="1026" name="Picture 2" descr="https://encrypted-tbn2.gstatic.com/images?q=tbn:ANd9GcR3stFPIXvgPPun_rT935VEHBpft_hZ2-Jj7Bng1Lt1fSGk05hj-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2060848"/>
            <a:ext cx="6048672"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916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472608"/>
          </a:xfrm>
        </p:spPr>
        <p:txBody>
          <a:bodyPr>
            <a:noAutofit/>
          </a:bodyPr>
          <a:lstStyle/>
          <a:p>
            <a:pPr algn="l" rtl="0">
              <a:buNone/>
            </a:pPr>
            <a:r>
              <a:rPr lang="en-US" sz="2400" dirty="0"/>
              <a:t>1-</a:t>
            </a:r>
            <a:r>
              <a:rPr lang="en-US" sz="2400" b="1" dirty="0"/>
              <a:t>Positive symptoms:</a:t>
            </a:r>
            <a:endParaRPr lang="en-US" sz="2400" dirty="0"/>
          </a:p>
          <a:p>
            <a:pPr lvl="0" algn="l" rtl="0"/>
            <a:r>
              <a:rPr lang="en-US" sz="2400" dirty="0"/>
              <a:t>Delusion</a:t>
            </a:r>
          </a:p>
          <a:p>
            <a:pPr lvl="0" algn="l" rtl="0"/>
            <a:r>
              <a:rPr lang="en-US" sz="2400" dirty="0"/>
              <a:t>Hallucination</a:t>
            </a:r>
          </a:p>
          <a:p>
            <a:pPr lvl="0" algn="l" rtl="0"/>
            <a:r>
              <a:rPr lang="en-US" sz="2400" dirty="0"/>
              <a:t>Disorganized speech</a:t>
            </a:r>
          </a:p>
          <a:p>
            <a:pPr lvl="0" algn="l" rtl="0"/>
            <a:r>
              <a:rPr lang="en-US" sz="2400" dirty="0"/>
              <a:t>Bizarre behavior</a:t>
            </a:r>
          </a:p>
          <a:p>
            <a:pPr algn="l" rtl="0">
              <a:buNone/>
            </a:pPr>
            <a:r>
              <a:rPr lang="en-US" sz="2400" b="1" dirty="0"/>
              <a:t>2-Negative symptoms</a:t>
            </a:r>
            <a:endParaRPr lang="en-US" sz="2400" dirty="0"/>
          </a:p>
          <a:p>
            <a:pPr algn="l" rtl="0"/>
            <a:r>
              <a:rPr lang="en-US" sz="2400" dirty="0"/>
              <a:t>Blunted affect (reduced range of emotion).</a:t>
            </a:r>
            <a:endParaRPr lang="ar-IQ" sz="2400" dirty="0"/>
          </a:p>
          <a:p>
            <a:pPr lvl="0" algn="l" rtl="0"/>
            <a:r>
              <a:rPr lang="en-US" sz="2400" dirty="0" err="1"/>
              <a:t>Anhedonia</a:t>
            </a:r>
            <a:r>
              <a:rPr lang="en-US" sz="2400" dirty="0"/>
              <a:t> (inability to experience pleasure).</a:t>
            </a:r>
          </a:p>
          <a:p>
            <a:pPr lvl="0" algn="l" rtl="0"/>
            <a:r>
              <a:rPr lang="en-US" sz="2400" dirty="0" err="1"/>
              <a:t>Alogia</a:t>
            </a:r>
            <a:r>
              <a:rPr lang="en-US" sz="2400" dirty="0"/>
              <a:t>  (reduced fluency and productivity of language and thought).</a:t>
            </a:r>
          </a:p>
          <a:p>
            <a:pPr lvl="0" algn="l" rtl="0"/>
            <a:r>
              <a:rPr lang="en-US" sz="2400" dirty="0" err="1"/>
              <a:t>Avolition</a:t>
            </a:r>
            <a:r>
              <a:rPr lang="en-US" sz="2400" dirty="0"/>
              <a:t> (Loss of motivation)</a:t>
            </a:r>
          </a:p>
          <a:p>
            <a:pPr lvl="0" algn="l" rtl="0"/>
            <a:r>
              <a:rPr lang="en-US" sz="2400" dirty="0" err="1"/>
              <a:t>Attentional</a:t>
            </a:r>
            <a:r>
              <a:rPr lang="en-US" sz="2400" dirty="0"/>
              <a:t> impairment</a:t>
            </a:r>
          </a:p>
          <a:p>
            <a:pPr lvl="0" algn="l" rtl="0"/>
            <a:endParaRPr lang="en-US" sz="2400" dirty="0"/>
          </a:p>
          <a:p>
            <a:pPr lvl="0" algn="l" rtl="0"/>
            <a:endParaRPr lang="en-US" sz="2400" dirty="0"/>
          </a:p>
        </p:txBody>
      </p:sp>
      <p:sp>
        <p:nvSpPr>
          <p:cNvPr id="4" name="Rectangle 3"/>
          <p:cNvSpPr/>
          <p:nvPr/>
        </p:nvSpPr>
        <p:spPr>
          <a:xfrm>
            <a:off x="1403648" y="188641"/>
            <a:ext cx="5913224" cy="646331"/>
          </a:xfrm>
          <a:prstGeom prst="rect">
            <a:avLst/>
          </a:prstGeom>
        </p:spPr>
        <p:txBody>
          <a:bodyPr wrap="square">
            <a:spAutoFit/>
          </a:bodyPr>
          <a:lstStyle/>
          <a:p>
            <a:pPr algn="ctr"/>
            <a:r>
              <a:rPr lang="en-US" sz="3600" b="1" dirty="0"/>
              <a:t>Clinical features:</a:t>
            </a:r>
          </a:p>
        </p:txBody>
      </p:sp>
      <p:sp>
        <p:nvSpPr>
          <p:cNvPr id="5" name="Date Placeholder 4"/>
          <p:cNvSpPr>
            <a:spLocks noGrp="1"/>
          </p:cNvSpPr>
          <p:nvPr>
            <p:ph type="dt" sz="half" idx="10"/>
          </p:nvPr>
        </p:nvSpPr>
        <p:spPr/>
        <p:txBody>
          <a:bodyPr/>
          <a:lstStyle/>
          <a:p>
            <a:fld id="{14DBB8DF-D1F7-4AB1-94CD-B22B6011C500}" type="datetime8">
              <a:rPr lang="ar-IQ" smtClean="0"/>
              <a:t>22 تشرين الأول، 21</a:t>
            </a:fld>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20</a:t>
            </a:fld>
            <a:endParaRPr lang="ar-IQ"/>
          </a:p>
        </p:txBody>
      </p:sp>
      <p:sp>
        <p:nvSpPr>
          <p:cNvPr id="7" name="Footer Placeholder 6"/>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br>
              <a:rPr lang="en-US" b="1" dirty="0"/>
            </a:br>
            <a:r>
              <a:rPr lang="en-US" b="1" dirty="0"/>
              <a:t>Diagnosis of schizophrenia</a:t>
            </a:r>
            <a:br>
              <a:rPr lang="en-US" b="1" dirty="0"/>
            </a:br>
            <a:endParaRPr lang="ar-IQ" b="1" dirty="0"/>
          </a:p>
        </p:txBody>
      </p:sp>
      <p:sp>
        <p:nvSpPr>
          <p:cNvPr id="3" name="Content Placeholder 2"/>
          <p:cNvSpPr>
            <a:spLocks noGrp="1"/>
          </p:cNvSpPr>
          <p:nvPr>
            <p:ph idx="1"/>
          </p:nvPr>
        </p:nvSpPr>
        <p:spPr>
          <a:xfrm>
            <a:off x="457200" y="908720"/>
            <a:ext cx="8229600" cy="5217443"/>
          </a:xfrm>
        </p:spPr>
        <p:txBody>
          <a:bodyPr>
            <a:normAutofit/>
          </a:bodyPr>
          <a:lstStyle/>
          <a:p>
            <a:pPr algn="l">
              <a:buNone/>
            </a:pPr>
            <a:r>
              <a:rPr lang="en-US" dirty="0"/>
              <a:t>A: two or more of the following, each for significant period of time (1 month)</a:t>
            </a:r>
          </a:p>
          <a:p>
            <a:pPr algn="l">
              <a:buNone/>
            </a:pPr>
            <a:r>
              <a:rPr lang="en-US" dirty="0"/>
              <a:t>1- delusions</a:t>
            </a:r>
          </a:p>
          <a:p>
            <a:pPr algn="l">
              <a:buNone/>
            </a:pPr>
            <a:r>
              <a:rPr lang="en-US" dirty="0"/>
              <a:t>2-hallucinations</a:t>
            </a:r>
          </a:p>
          <a:p>
            <a:pPr algn="l">
              <a:buNone/>
            </a:pPr>
            <a:r>
              <a:rPr lang="en-US" dirty="0"/>
              <a:t>3- disorganized speech</a:t>
            </a:r>
          </a:p>
          <a:p>
            <a:pPr algn="l">
              <a:buNone/>
            </a:pPr>
            <a:r>
              <a:rPr lang="en-US" dirty="0"/>
              <a:t>4- grossly disorganized behavior</a:t>
            </a:r>
          </a:p>
          <a:p>
            <a:pPr algn="l">
              <a:buNone/>
            </a:pPr>
            <a:r>
              <a:rPr lang="en-US" dirty="0"/>
              <a:t>5- negative symptoms</a:t>
            </a:r>
            <a:endParaRPr lang="ar-IQ" dirty="0"/>
          </a:p>
        </p:txBody>
      </p:sp>
      <p:sp>
        <p:nvSpPr>
          <p:cNvPr id="4" name="Date Placeholder 3"/>
          <p:cNvSpPr>
            <a:spLocks noGrp="1"/>
          </p:cNvSpPr>
          <p:nvPr>
            <p:ph type="dt" sz="half" idx="10"/>
          </p:nvPr>
        </p:nvSpPr>
        <p:spPr/>
        <p:txBody>
          <a:bodyPr/>
          <a:lstStyle/>
          <a:p>
            <a:fld id="{A76C28EB-0DE8-4C13-8A2A-F8294C50EA1D}"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21</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 </a:t>
            </a:r>
            <a:r>
              <a:rPr lang="en-US" b="1" dirty="0" err="1"/>
              <a:t>Dx.Schio.Cont</a:t>
            </a:r>
            <a:r>
              <a:rPr lang="en-US" b="1" dirty="0"/>
              <a:t>…………………</a:t>
            </a:r>
            <a:endParaRPr lang="ar-IQ" dirty="0"/>
          </a:p>
        </p:txBody>
      </p:sp>
      <p:sp>
        <p:nvSpPr>
          <p:cNvPr id="3" name="Content Placeholder 2"/>
          <p:cNvSpPr>
            <a:spLocks noGrp="1"/>
          </p:cNvSpPr>
          <p:nvPr>
            <p:ph idx="1"/>
          </p:nvPr>
        </p:nvSpPr>
        <p:spPr/>
        <p:txBody>
          <a:bodyPr/>
          <a:lstStyle/>
          <a:p>
            <a:pPr algn="l">
              <a:buNone/>
            </a:pPr>
            <a:r>
              <a:rPr lang="en-US" dirty="0"/>
              <a:t>B- socio-cultural dysfunction( work, interpersonal, or self care) for a significant period of time</a:t>
            </a:r>
          </a:p>
          <a:p>
            <a:pPr algn="l">
              <a:buNone/>
            </a:pPr>
            <a:r>
              <a:rPr lang="en-US" dirty="0"/>
              <a:t>* whole duration is 6 month</a:t>
            </a:r>
            <a:endParaRPr lang="ar-IQ" dirty="0"/>
          </a:p>
        </p:txBody>
      </p:sp>
      <p:sp>
        <p:nvSpPr>
          <p:cNvPr id="4" name="Date Placeholder 3"/>
          <p:cNvSpPr>
            <a:spLocks noGrp="1"/>
          </p:cNvSpPr>
          <p:nvPr>
            <p:ph type="dt" sz="half" idx="10"/>
          </p:nvPr>
        </p:nvSpPr>
        <p:spPr/>
        <p:txBody>
          <a:bodyPr/>
          <a:lstStyle/>
          <a:p>
            <a:fld id="{D66FDB1E-0980-47A7-A468-6228E4571D2F}"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22</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a:t>Prognosis</a:t>
            </a:r>
            <a:endParaRPr lang="ar-IQ"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30212606"/>
              </p:ext>
            </p:extLst>
          </p:nvPr>
        </p:nvGraphicFramePr>
        <p:xfrm>
          <a:off x="395536" y="908720"/>
          <a:ext cx="8280920" cy="5287463"/>
        </p:xfrm>
        <a:graphic>
          <a:graphicData uri="http://schemas.openxmlformats.org/drawingml/2006/table">
            <a:tbl>
              <a:tblPr/>
              <a:tblGrid>
                <a:gridCol w="4140460">
                  <a:extLst>
                    <a:ext uri="{9D8B030D-6E8A-4147-A177-3AD203B41FA5}">
                      <a16:colId xmlns:a16="http://schemas.microsoft.com/office/drawing/2014/main" val="20000"/>
                    </a:ext>
                  </a:extLst>
                </a:gridCol>
                <a:gridCol w="4140460">
                  <a:extLst>
                    <a:ext uri="{9D8B030D-6E8A-4147-A177-3AD203B41FA5}">
                      <a16:colId xmlns:a16="http://schemas.microsoft.com/office/drawing/2014/main" val="20001"/>
                    </a:ext>
                  </a:extLst>
                </a:gridCol>
              </a:tblGrid>
              <a:tr h="520791">
                <a:tc>
                  <a:txBody>
                    <a:bodyPr/>
                    <a:lstStyle/>
                    <a:p>
                      <a:pPr algn="l" rtl="0">
                        <a:spcAft>
                          <a:spcPts val="0"/>
                        </a:spcAft>
                      </a:pPr>
                      <a:r>
                        <a:rPr lang="en-US" sz="2400" b="1" dirty="0">
                          <a:solidFill>
                            <a:srgbClr val="FF0000"/>
                          </a:solidFill>
                          <a:latin typeface="Times New Roman"/>
                          <a:ea typeface="Times New Roman"/>
                        </a:rPr>
                        <a:t>Good  prognosis</a:t>
                      </a:r>
                      <a:endParaRPr lang="en-US" sz="2000" b="1" dirty="0">
                        <a:solidFill>
                          <a:srgbClr val="FF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dirty="0">
                          <a:solidFill>
                            <a:srgbClr val="FF0000"/>
                          </a:solidFill>
                          <a:latin typeface="Times New Roman"/>
                          <a:ea typeface="Times New Roman"/>
                        </a:rPr>
                        <a:t>Poor prognosis</a:t>
                      </a:r>
                      <a:endParaRPr lang="en-US" sz="2000" b="1" dirty="0">
                        <a:solidFill>
                          <a:srgbClr val="FF0000"/>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20791">
                <a:tc>
                  <a:txBody>
                    <a:bodyPr/>
                    <a:lstStyle/>
                    <a:p>
                      <a:pPr algn="l" rtl="0">
                        <a:spcAft>
                          <a:spcPts val="0"/>
                        </a:spcAft>
                      </a:pPr>
                      <a:r>
                        <a:rPr lang="en-US" sz="2400" b="1">
                          <a:latin typeface="Times New Roman"/>
                          <a:ea typeface="Times New Roman"/>
                        </a:rPr>
                        <a:t>Later onset</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Younger onset</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20791">
                <a:tc>
                  <a:txBody>
                    <a:bodyPr/>
                    <a:lstStyle/>
                    <a:p>
                      <a:pPr algn="l" rtl="0">
                        <a:spcAft>
                          <a:spcPts val="0"/>
                        </a:spcAft>
                      </a:pPr>
                      <a:r>
                        <a:rPr lang="en-US" sz="2400" b="1">
                          <a:latin typeface="Times New Roman"/>
                          <a:ea typeface="Times New Roman"/>
                        </a:rPr>
                        <a:t>Acute  onset</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Insidious onset</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20963">
                <a:tc>
                  <a:txBody>
                    <a:bodyPr/>
                    <a:lstStyle/>
                    <a:p>
                      <a:pPr algn="l" rtl="0">
                        <a:spcAft>
                          <a:spcPts val="0"/>
                        </a:spcAft>
                      </a:pPr>
                      <a:r>
                        <a:rPr lang="en-US" sz="2400" b="1">
                          <a:latin typeface="Times New Roman"/>
                          <a:ea typeface="Times New Roman"/>
                        </a:rPr>
                        <a:t>Good social, sexual and work history</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Poor social, sexual and work history</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0791">
                <a:tc>
                  <a:txBody>
                    <a:bodyPr/>
                    <a:lstStyle/>
                    <a:p>
                      <a:pPr algn="l" rtl="0">
                        <a:spcAft>
                          <a:spcPts val="0"/>
                        </a:spcAft>
                      </a:pPr>
                      <a:r>
                        <a:rPr lang="en-US" sz="2400" b="1" dirty="0">
                          <a:latin typeface="Times New Roman"/>
                          <a:ea typeface="Times New Roman"/>
                        </a:rPr>
                        <a:t>Depression</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Withdrawn behavior </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20963">
                <a:tc>
                  <a:txBody>
                    <a:bodyPr/>
                    <a:lstStyle/>
                    <a:p>
                      <a:pPr algn="l" rtl="0">
                        <a:spcAft>
                          <a:spcPts val="0"/>
                        </a:spcAft>
                      </a:pPr>
                      <a:r>
                        <a:rPr lang="en-US" sz="2400" b="1">
                          <a:latin typeface="Times New Roman"/>
                          <a:ea typeface="Times New Roman"/>
                        </a:rPr>
                        <a:t>Catatonic or paranoid features</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Disorganized </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20791">
                <a:tc>
                  <a:txBody>
                    <a:bodyPr/>
                    <a:lstStyle/>
                    <a:p>
                      <a:pPr algn="l" rtl="0">
                        <a:spcAft>
                          <a:spcPts val="0"/>
                        </a:spcAft>
                      </a:pPr>
                      <a:r>
                        <a:rPr lang="en-US" sz="2400" b="1">
                          <a:latin typeface="Times New Roman"/>
                          <a:ea typeface="Times New Roman"/>
                        </a:rPr>
                        <a:t>Married</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Single, divorced, widowed</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0791">
                <a:tc>
                  <a:txBody>
                    <a:bodyPr/>
                    <a:lstStyle/>
                    <a:p>
                      <a:pPr algn="l" rtl="0">
                        <a:spcAft>
                          <a:spcPts val="0"/>
                        </a:spcAft>
                      </a:pPr>
                      <a:r>
                        <a:rPr lang="en-US" sz="2400" b="1">
                          <a:latin typeface="Times New Roman"/>
                          <a:ea typeface="Times New Roman"/>
                        </a:rPr>
                        <a:t>Good support systems</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a:latin typeface="Times New Roman"/>
                          <a:ea typeface="Times New Roman"/>
                        </a:rPr>
                        <a:t>Poor support systems</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20791">
                <a:tc>
                  <a:txBody>
                    <a:bodyPr/>
                    <a:lstStyle/>
                    <a:p>
                      <a:pPr algn="l" rtl="0">
                        <a:spcAft>
                          <a:spcPts val="0"/>
                        </a:spcAft>
                      </a:pPr>
                      <a:r>
                        <a:rPr lang="en-US" sz="2400" b="1">
                          <a:latin typeface="Times New Roman"/>
                          <a:ea typeface="Times New Roman"/>
                        </a:rPr>
                        <a:t>Positive symptoms</a:t>
                      </a:r>
                      <a:endParaRPr lang="en-US" sz="2000" b="1">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spcAft>
                          <a:spcPts val="0"/>
                        </a:spcAft>
                      </a:pPr>
                      <a:r>
                        <a:rPr lang="en-US" sz="2400" b="1" dirty="0">
                          <a:latin typeface="Times New Roman"/>
                          <a:ea typeface="Times New Roman"/>
                        </a:rPr>
                        <a:t>Negative symptoms</a:t>
                      </a:r>
                      <a:endParaRPr lang="en-US"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6" name="Date Placeholder 5"/>
          <p:cNvSpPr>
            <a:spLocks noGrp="1"/>
          </p:cNvSpPr>
          <p:nvPr>
            <p:ph type="dt" sz="half" idx="10"/>
          </p:nvPr>
        </p:nvSpPr>
        <p:spPr/>
        <p:txBody>
          <a:bodyPr/>
          <a:lstStyle/>
          <a:p>
            <a:fld id="{F848D9F7-3F60-4260-871F-F7DAE87A1100}" type="datetime8">
              <a:rPr lang="ar-IQ" smtClean="0"/>
              <a:t>22 تشرين الأول، 21</a:t>
            </a:fld>
            <a:endParaRPr lang="ar-IQ"/>
          </a:p>
        </p:txBody>
      </p:sp>
      <p:sp>
        <p:nvSpPr>
          <p:cNvPr id="7" name="Slide Number Placeholder 6"/>
          <p:cNvSpPr>
            <a:spLocks noGrp="1"/>
          </p:cNvSpPr>
          <p:nvPr>
            <p:ph type="sldNum" sz="quarter" idx="12"/>
          </p:nvPr>
        </p:nvSpPr>
        <p:spPr/>
        <p:txBody>
          <a:bodyPr/>
          <a:lstStyle/>
          <a:p>
            <a:fld id="{D7960363-2A67-4F4B-827B-2D81E7B8C1BD}" type="slidenum">
              <a:rPr lang="ar-IQ" smtClean="0"/>
              <a:t>23</a:t>
            </a:fld>
            <a:endParaRPr lang="ar-IQ"/>
          </a:p>
        </p:txBody>
      </p:sp>
      <p:sp>
        <p:nvSpPr>
          <p:cNvPr id="8" name="Footer Placeholder 7"/>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US" b="1" dirty="0"/>
            </a:br>
            <a:r>
              <a:rPr lang="en-US" b="1" dirty="0"/>
              <a:t>Treatment: </a:t>
            </a:r>
            <a:br>
              <a:rPr lang="en-US" dirty="0"/>
            </a:br>
            <a:endParaRPr lang="ar-IQ" dirty="0"/>
          </a:p>
        </p:txBody>
      </p:sp>
      <p:sp>
        <p:nvSpPr>
          <p:cNvPr id="3" name="Content Placeholder 2"/>
          <p:cNvSpPr>
            <a:spLocks noGrp="1"/>
          </p:cNvSpPr>
          <p:nvPr>
            <p:ph idx="1"/>
          </p:nvPr>
        </p:nvSpPr>
        <p:spPr>
          <a:xfrm>
            <a:off x="457200" y="980728"/>
            <a:ext cx="8229600" cy="5544616"/>
          </a:xfrm>
        </p:spPr>
        <p:txBody>
          <a:bodyPr/>
          <a:lstStyle/>
          <a:p>
            <a:pPr lvl="0" algn="l" rtl="0"/>
            <a:endParaRPr lang="en-US" dirty="0">
              <a:cs typeface="+mj-cs"/>
            </a:endParaRPr>
          </a:p>
          <a:p>
            <a:pPr lvl="0" algn="l" rtl="0"/>
            <a:r>
              <a:rPr lang="en-US" dirty="0">
                <a:cs typeface="+mj-cs"/>
              </a:rPr>
              <a:t>Hospitalization</a:t>
            </a:r>
          </a:p>
          <a:p>
            <a:pPr lvl="0" algn="l" rtl="0"/>
            <a:r>
              <a:rPr lang="en-US" dirty="0">
                <a:cs typeface="+mj-cs"/>
              </a:rPr>
              <a:t>Antipsychotic medication</a:t>
            </a:r>
          </a:p>
          <a:p>
            <a:pPr lvl="0" algn="l" rtl="0"/>
            <a:r>
              <a:rPr lang="en-US" dirty="0">
                <a:cs typeface="+mj-cs"/>
              </a:rPr>
              <a:t> ECT </a:t>
            </a:r>
          </a:p>
          <a:p>
            <a:pPr lvl="0" algn="l" rtl="0"/>
            <a:r>
              <a:rPr lang="en-US" dirty="0">
                <a:cs typeface="+mj-cs"/>
              </a:rPr>
              <a:t> Psychotherapy </a:t>
            </a:r>
          </a:p>
          <a:p>
            <a:pPr lvl="0" algn="l" rtl="0"/>
            <a:r>
              <a:rPr lang="en-US" dirty="0">
                <a:cs typeface="+mj-cs"/>
              </a:rPr>
              <a:t>Education about disease for patient and family</a:t>
            </a:r>
          </a:p>
          <a:p>
            <a:pPr lvl="0" algn="l" rtl="0"/>
            <a:r>
              <a:rPr lang="en-US" dirty="0">
                <a:cs typeface="+mj-cs"/>
              </a:rPr>
              <a:t>  Rehabilitation.</a:t>
            </a:r>
          </a:p>
          <a:p>
            <a:pPr algn="l" rtl="0"/>
            <a:endParaRPr lang="ar-IQ" dirty="0">
              <a:cs typeface="+mj-cs"/>
            </a:endParaRPr>
          </a:p>
        </p:txBody>
      </p:sp>
      <p:sp>
        <p:nvSpPr>
          <p:cNvPr id="4" name="Date Placeholder 3"/>
          <p:cNvSpPr>
            <a:spLocks noGrp="1"/>
          </p:cNvSpPr>
          <p:nvPr>
            <p:ph type="dt" sz="half" idx="10"/>
          </p:nvPr>
        </p:nvSpPr>
        <p:spPr/>
        <p:txBody>
          <a:bodyPr/>
          <a:lstStyle/>
          <a:p>
            <a:fld id="{07ABCA92-1EC3-4B83-810A-5305A04B2ECC}"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24</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US" b="1" dirty="0"/>
              <a:t>Nursing care of schizophrenia</a:t>
            </a:r>
          </a:p>
        </p:txBody>
      </p:sp>
      <p:sp>
        <p:nvSpPr>
          <p:cNvPr id="3" name="Content Placeholder 2"/>
          <p:cNvSpPr>
            <a:spLocks noGrp="1"/>
          </p:cNvSpPr>
          <p:nvPr>
            <p:ph idx="1"/>
          </p:nvPr>
        </p:nvSpPr>
        <p:spPr>
          <a:xfrm>
            <a:off x="467544" y="836712"/>
            <a:ext cx="8229600" cy="5616624"/>
          </a:xfrm>
        </p:spPr>
        <p:txBody>
          <a:bodyPr>
            <a:normAutofit/>
          </a:bodyPr>
          <a:lstStyle/>
          <a:p>
            <a:pPr algn="l">
              <a:buNone/>
            </a:pPr>
            <a:endParaRPr lang="en-US" dirty="0"/>
          </a:p>
          <a:p>
            <a:pPr algn="l">
              <a:buNone/>
            </a:pPr>
            <a:r>
              <a:rPr lang="en-US" dirty="0"/>
              <a:t>1-try to decrease stimuli of surrounding rooms (T.V, stereo)</a:t>
            </a:r>
          </a:p>
          <a:p>
            <a:pPr algn="l">
              <a:buNone/>
            </a:pPr>
            <a:r>
              <a:rPr lang="en-US" dirty="0"/>
              <a:t> 2- giving small responsibilities to the patient   </a:t>
            </a:r>
          </a:p>
          <a:p>
            <a:pPr algn="l">
              <a:buNone/>
            </a:pPr>
            <a:r>
              <a:rPr lang="en-US" dirty="0"/>
              <a:t>3- use concrete, specific verbal communications, avoid gestures, abstract ideas</a:t>
            </a:r>
          </a:p>
          <a:p>
            <a:pPr algn="l">
              <a:buNone/>
            </a:pPr>
            <a:r>
              <a:rPr lang="en-US" dirty="0"/>
              <a:t>4- avoid asking the client to make </a:t>
            </a:r>
            <a:r>
              <a:rPr lang="en-US" dirty="0" err="1"/>
              <a:t>chioces</a:t>
            </a:r>
            <a:r>
              <a:rPr lang="en-US" dirty="0"/>
              <a:t>, don’t  ask” would like to talk or be alone”</a:t>
            </a:r>
          </a:p>
          <a:p>
            <a:pPr algn="l">
              <a:buNone/>
            </a:pPr>
            <a:r>
              <a:rPr lang="en-US" dirty="0"/>
              <a:t>5-  encourage the client to tell staff members about hallucination</a:t>
            </a:r>
          </a:p>
        </p:txBody>
      </p:sp>
      <p:sp>
        <p:nvSpPr>
          <p:cNvPr id="4" name="Date Placeholder 3"/>
          <p:cNvSpPr>
            <a:spLocks noGrp="1"/>
          </p:cNvSpPr>
          <p:nvPr>
            <p:ph type="dt" sz="half" idx="10"/>
          </p:nvPr>
        </p:nvSpPr>
        <p:spPr/>
        <p:txBody>
          <a:bodyPr/>
          <a:lstStyle/>
          <a:p>
            <a:fld id="{9935BE4F-A461-4DDF-83CD-062CA42BD669}"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7" name="Slide Number Placeholder 6"/>
          <p:cNvSpPr>
            <a:spLocks noGrp="1"/>
          </p:cNvSpPr>
          <p:nvPr>
            <p:ph type="sldNum" sz="quarter" idx="12"/>
          </p:nvPr>
        </p:nvSpPr>
        <p:spPr/>
        <p:txBody>
          <a:bodyPr/>
          <a:lstStyle/>
          <a:p>
            <a:fld id="{D7960363-2A67-4F4B-827B-2D81E7B8C1BD}" type="slidenum">
              <a:rPr lang="ar-IQ" smtClean="0"/>
              <a:t>25</a:t>
            </a:fld>
            <a:endParaRPr lang="ar-IQ"/>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gn="l">
              <a:buNone/>
            </a:pPr>
            <a:endParaRPr lang="en-US" dirty="0"/>
          </a:p>
          <a:p>
            <a:pPr algn="l">
              <a:buNone/>
            </a:pPr>
            <a:r>
              <a:rPr lang="en-US" dirty="0"/>
              <a:t>6- protect the client from harming himself or others</a:t>
            </a:r>
          </a:p>
          <a:p>
            <a:pPr algn="l">
              <a:buNone/>
            </a:pPr>
            <a:r>
              <a:rPr lang="en-US" dirty="0"/>
              <a:t>7-remove the client from the group, if his behavior becomes </a:t>
            </a:r>
            <a:r>
              <a:rPr lang="en-US" dirty="0" err="1"/>
              <a:t>disturbing,too</a:t>
            </a:r>
            <a:r>
              <a:rPr lang="en-US" dirty="0"/>
              <a:t> </a:t>
            </a:r>
            <a:r>
              <a:rPr lang="en-US" dirty="0" err="1"/>
              <a:t>bizarre,or</a:t>
            </a:r>
            <a:r>
              <a:rPr lang="en-US" dirty="0"/>
              <a:t> dangerous to others</a:t>
            </a:r>
          </a:p>
          <a:p>
            <a:pPr algn="l">
              <a:buNone/>
            </a:pPr>
            <a:r>
              <a:rPr lang="en-US" dirty="0"/>
              <a:t>8- reorient the client to </a:t>
            </a:r>
            <a:r>
              <a:rPr lang="en-US" dirty="0" err="1"/>
              <a:t>person,place</a:t>
            </a:r>
            <a:r>
              <a:rPr lang="en-US" dirty="0"/>
              <a:t> and time.</a:t>
            </a:r>
          </a:p>
          <a:p>
            <a:pPr algn="l">
              <a:buNone/>
            </a:pPr>
            <a:r>
              <a:rPr lang="en-US" dirty="0"/>
              <a:t>9-make only promises that you can keep</a:t>
            </a:r>
          </a:p>
          <a:p>
            <a:pPr algn="l">
              <a:buNone/>
            </a:pPr>
            <a:r>
              <a:rPr lang="en-US" dirty="0"/>
              <a:t>10- stay with the client when she or he is frightened. touching the client can sometime be </a:t>
            </a:r>
            <a:r>
              <a:rPr lang="en-US" dirty="0" err="1"/>
              <a:t>theraputic</a:t>
            </a:r>
            <a:r>
              <a:rPr lang="en-US" dirty="0"/>
              <a:t>.  </a:t>
            </a:r>
          </a:p>
          <a:p>
            <a:pPr algn="l">
              <a:buNone/>
            </a:pPr>
            <a:endParaRPr lang="en-US" dirty="0"/>
          </a:p>
        </p:txBody>
      </p:sp>
      <p:sp>
        <p:nvSpPr>
          <p:cNvPr id="4" name="Date Placeholder 3"/>
          <p:cNvSpPr>
            <a:spLocks noGrp="1"/>
          </p:cNvSpPr>
          <p:nvPr>
            <p:ph type="dt" sz="half" idx="10"/>
          </p:nvPr>
        </p:nvSpPr>
        <p:spPr/>
        <p:txBody>
          <a:bodyPr/>
          <a:lstStyle/>
          <a:p>
            <a:fld id="{6B0A92C7-7C5B-4E79-A8EC-B5DB0F467B2F}"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2F723F51-C13E-4D01-A45D-A4CBF39F623E}" type="slidenum">
              <a:rPr lang="ar-IQ" smtClean="0"/>
              <a:pPr/>
              <a:t>26</a:t>
            </a:fld>
            <a:endParaRPr lang="ar-IQ"/>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US" b="1" dirty="0"/>
              <a:t>References</a:t>
            </a:r>
            <a:endParaRPr lang="ar-IQ" b="1" dirty="0"/>
          </a:p>
        </p:txBody>
      </p:sp>
      <p:sp>
        <p:nvSpPr>
          <p:cNvPr id="3" name="Content Placeholder 2"/>
          <p:cNvSpPr>
            <a:spLocks noGrp="1"/>
          </p:cNvSpPr>
          <p:nvPr>
            <p:ph idx="1"/>
          </p:nvPr>
        </p:nvSpPr>
        <p:spPr>
          <a:xfrm>
            <a:off x="457200" y="1124744"/>
            <a:ext cx="8229600" cy="5001419"/>
          </a:xfrm>
        </p:spPr>
        <p:txBody>
          <a:bodyPr/>
          <a:lstStyle/>
          <a:p>
            <a:pPr algn="l" rtl="0"/>
            <a:r>
              <a:rPr lang="en-US" dirty="0"/>
              <a:t>Townsend, C., Mary DSN. And APRN, BC. (2008). </a:t>
            </a:r>
            <a:r>
              <a:rPr lang="en-US" i="1" dirty="0"/>
              <a:t>Essentials of Psychiatric Mental Health Nursing.</a:t>
            </a:r>
            <a:r>
              <a:rPr lang="en-US" dirty="0"/>
              <a:t> 4</a:t>
            </a:r>
            <a:r>
              <a:rPr lang="en-US" baseline="30000" dirty="0"/>
              <a:t>th</a:t>
            </a:r>
            <a:r>
              <a:rPr lang="en-US" dirty="0"/>
              <a:t> ed. Philadelphia. F.A. Davis Company. USA. P.305-309.</a:t>
            </a:r>
          </a:p>
          <a:p>
            <a:pPr algn="l" rtl="0"/>
            <a:endParaRPr lang="en-US" dirty="0"/>
          </a:p>
          <a:p>
            <a:pPr algn="l" rtl="0"/>
            <a:r>
              <a:rPr lang="en-US" dirty="0"/>
              <a:t> </a:t>
            </a:r>
            <a:r>
              <a:rPr lang="en-US" dirty="0" err="1"/>
              <a:t>Varcarolis</a:t>
            </a:r>
            <a:r>
              <a:rPr lang="en-US" dirty="0"/>
              <a:t>, E. M., </a:t>
            </a:r>
            <a:r>
              <a:rPr lang="en-US" i="1" dirty="0"/>
              <a:t>et al</a:t>
            </a:r>
            <a:r>
              <a:rPr lang="en-US" dirty="0"/>
              <a:t>.(2006). Foundations of Psychiatric Mental Health Nursing A Clinical Approach. 5</a:t>
            </a:r>
            <a:r>
              <a:rPr lang="en-US" baseline="30000" dirty="0"/>
              <a:t>th</a:t>
            </a:r>
            <a:r>
              <a:rPr lang="en-US" dirty="0"/>
              <a:t> ed. Saunders Elsevier. P.390.</a:t>
            </a:r>
          </a:p>
          <a:p>
            <a:pPr algn="l" rtl="0"/>
            <a:endParaRPr lang="ar-IQ" dirty="0"/>
          </a:p>
        </p:txBody>
      </p:sp>
      <p:sp>
        <p:nvSpPr>
          <p:cNvPr id="4" name="Date Placeholder 3"/>
          <p:cNvSpPr>
            <a:spLocks noGrp="1"/>
          </p:cNvSpPr>
          <p:nvPr>
            <p:ph type="dt" sz="half" idx="10"/>
          </p:nvPr>
        </p:nvSpPr>
        <p:spPr/>
        <p:txBody>
          <a:bodyPr/>
          <a:lstStyle/>
          <a:p>
            <a:fld id="{F2A0D3B4-F1AD-4248-B15F-253C3C805FA5}"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27</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WordArt 4"/>
          <p:cNvSpPr>
            <a:spLocks noChangeArrowheads="1" noChangeShapeType="1" noTextEdit="1"/>
          </p:cNvSpPr>
          <p:nvPr/>
        </p:nvSpPr>
        <p:spPr bwMode="auto">
          <a:xfrm>
            <a:off x="287338" y="0"/>
            <a:ext cx="8532812" cy="6308725"/>
          </a:xfrm>
          <a:prstGeom prst="rect">
            <a:avLst/>
          </a:prstGeom>
        </p:spPr>
        <p:txBody>
          <a:bodyPr wrap="none" fromWordArt="1">
            <a:prstTxWarp prst="textSlantUp">
              <a:avLst>
                <a:gd name="adj" fmla="val 55556"/>
              </a:avLst>
            </a:prstTxWarp>
          </a:bodyPr>
          <a:lstStyle/>
          <a:p>
            <a:pPr algn="ctr" rtl="0"/>
            <a:r>
              <a:rPr lang="en-US" sz="9600" b="1" kern="10" dirty="0">
                <a:ln w="9525">
                  <a:solidFill>
                    <a:srgbClr val="000000"/>
                  </a:solidFill>
                  <a:round/>
                  <a:headEnd/>
                  <a:tailEnd/>
                </a:ln>
                <a:solidFill>
                  <a:srgbClr val="000000"/>
                </a:solidFill>
                <a:effectLst>
                  <a:prstShdw prst="shdw13" dist="53882" dir="13500000">
                    <a:srgbClr val="868686">
                      <a:alpha val="50000"/>
                    </a:srgbClr>
                  </a:prstShdw>
                </a:effectLst>
                <a:latin typeface="Book Jacket"/>
              </a:rPr>
              <a:t>thank you..</a:t>
            </a:r>
            <a:endParaRPr lang="ar-IQ" sz="9600" b="1" kern="10" dirty="0">
              <a:ln w="9525">
                <a:solidFill>
                  <a:srgbClr val="000000"/>
                </a:solidFill>
                <a:round/>
                <a:headEnd/>
                <a:tailEnd/>
              </a:ln>
              <a:solidFill>
                <a:srgbClr val="000000"/>
              </a:solidFill>
              <a:effectLst>
                <a:prstShdw prst="shdw13" dist="53882" dir="13500000">
                  <a:srgbClr val="868686">
                    <a:alpha val="50000"/>
                  </a:srgbClr>
                </a:prstShdw>
              </a:effectLst>
              <a:latin typeface="Book Jacket"/>
            </a:endParaRPr>
          </a:p>
        </p:txBody>
      </p:sp>
      <p:sp>
        <p:nvSpPr>
          <p:cNvPr id="3" name="Date Placeholder 2"/>
          <p:cNvSpPr>
            <a:spLocks noGrp="1"/>
          </p:cNvSpPr>
          <p:nvPr>
            <p:ph type="dt" sz="half" idx="10"/>
          </p:nvPr>
        </p:nvSpPr>
        <p:spPr/>
        <p:txBody>
          <a:bodyPr/>
          <a:lstStyle/>
          <a:p>
            <a:fld id="{5C64D4CC-0BA6-4D47-A07F-67CB73214B68}" type="datetime8">
              <a:rPr lang="ar-IQ" smtClean="0"/>
              <a:t>22 تشرين الأول، 21</a:t>
            </a:fld>
            <a:endParaRPr lang="ar-IQ"/>
          </a:p>
        </p:txBody>
      </p:sp>
      <p:sp>
        <p:nvSpPr>
          <p:cNvPr id="4" name="Slide Number Placeholder 3"/>
          <p:cNvSpPr>
            <a:spLocks noGrp="1"/>
          </p:cNvSpPr>
          <p:nvPr>
            <p:ph type="sldNum" sz="quarter" idx="12"/>
          </p:nvPr>
        </p:nvSpPr>
        <p:spPr/>
        <p:txBody>
          <a:bodyPr/>
          <a:lstStyle/>
          <a:p>
            <a:fld id="{D7960363-2A67-4F4B-827B-2D81E7B8C1BD}" type="slidenum">
              <a:rPr lang="ar-IQ" smtClean="0"/>
              <a:t>28</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3</a:t>
            </a:fld>
            <a:endParaRPr lang="ar-IQ"/>
          </a:p>
        </p:txBody>
      </p:sp>
      <p:pic>
        <p:nvPicPr>
          <p:cNvPr id="2050" name="Picture 2" descr="http://www.genengnews.com/media/images/AnalysisAndInsight/Feb28_2014_3924822_BrainwithGearsTurning_SchizophreniaBeautifulMind858319715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40768"/>
            <a:ext cx="4762500" cy="3876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61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4</a:t>
            </a:fld>
            <a:endParaRPr lang="ar-IQ"/>
          </a:p>
        </p:txBody>
      </p:sp>
      <p:pic>
        <p:nvPicPr>
          <p:cNvPr id="3074" name="Picture 2" descr="https://i.ytimg.com/vi/GA78gAPymMo/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204864"/>
            <a:ext cx="45720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15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subTitle" idx="1"/>
          </p:nvPr>
        </p:nvSpPr>
        <p:spPr>
          <a:xfrm>
            <a:off x="381000" y="457200"/>
            <a:ext cx="8458200" cy="5715000"/>
          </a:xfrm>
        </p:spPr>
        <p:txBody>
          <a:bodyPr/>
          <a:lstStyle/>
          <a:p>
            <a:endParaRPr lang="ar-IQ"/>
          </a:p>
        </p:txBody>
      </p:sp>
      <p:sp>
        <p:nvSpPr>
          <p:cNvPr id="41988" name="WordArt 4"/>
          <p:cNvSpPr>
            <a:spLocks noChangeArrowheads="1" noChangeShapeType="1" noTextEdit="1"/>
          </p:cNvSpPr>
          <p:nvPr/>
        </p:nvSpPr>
        <p:spPr bwMode="auto">
          <a:xfrm rot="-1765263">
            <a:off x="1612900" y="1027113"/>
            <a:ext cx="8659813" cy="3873500"/>
          </a:xfrm>
          <a:prstGeom prst="rect">
            <a:avLst/>
          </a:prstGeom>
        </p:spPr>
        <p:txBody>
          <a:bodyPr wrap="none" fromWordArt="1">
            <a:prstTxWarp prst="textDeflateBottom">
              <a:avLst>
                <a:gd name="adj" fmla="val 37625"/>
              </a:avLst>
            </a:prstTxWarp>
            <a:scene3d>
              <a:camera prst="legacyPerspectiveFront">
                <a:rot lat="19799999" lon="19439998" rev="0"/>
              </a:camera>
              <a:lightRig rig="legacyNormal2" dir="t"/>
            </a:scene3d>
            <a:sp3d extrusionH="354000" prstMaterial="legacyMatte">
              <a:extrusionClr>
                <a:srgbClr val="939676"/>
              </a:extrusionClr>
            </a:sp3d>
          </a:bodyPr>
          <a:lstStyle/>
          <a:p>
            <a:pPr algn="ctr"/>
            <a:r>
              <a:rPr lang="en-US" sz="3600" kern="10" dirty="0">
                <a:ln w="9525">
                  <a:round/>
                  <a:headEnd/>
                  <a:tailEnd/>
                </a:ln>
                <a:gradFill rotWithShape="0">
                  <a:gsLst>
                    <a:gs pos="0">
                      <a:srgbClr val="707070"/>
                    </a:gs>
                    <a:gs pos="50000">
                      <a:srgbClr val="FFFFFF"/>
                    </a:gs>
                    <a:gs pos="100000">
                      <a:srgbClr val="707070"/>
                    </a:gs>
                  </a:gsLst>
                  <a:lin ang="4465263" scaled="1"/>
                </a:gradFill>
                <a:latin typeface="Impact"/>
              </a:rPr>
              <a:t>SCHIZOPHRENIA</a:t>
            </a:r>
            <a:endParaRPr lang="ar-IQ" sz="3600" kern="10" dirty="0">
              <a:ln w="9525">
                <a:round/>
                <a:headEnd/>
                <a:tailEnd/>
              </a:ln>
              <a:gradFill rotWithShape="0">
                <a:gsLst>
                  <a:gs pos="0">
                    <a:srgbClr val="707070"/>
                  </a:gs>
                  <a:gs pos="50000">
                    <a:srgbClr val="FFFFFF"/>
                  </a:gs>
                  <a:gs pos="100000">
                    <a:srgbClr val="707070"/>
                  </a:gs>
                </a:gsLst>
                <a:lin ang="4465263" scaled="1"/>
              </a:gradFill>
              <a:latin typeface="Impact"/>
            </a:endParaRPr>
          </a:p>
        </p:txBody>
      </p:sp>
      <p:sp>
        <p:nvSpPr>
          <p:cNvPr id="4" name="Date Placeholder 3"/>
          <p:cNvSpPr>
            <a:spLocks noGrp="1"/>
          </p:cNvSpPr>
          <p:nvPr>
            <p:ph type="dt" sz="half" idx="10"/>
          </p:nvPr>
        </p:nvSpPr>
        <p:spPr/>
        <p:txBody>
          <a:bodyPr/>
          <a:lstStyle/>
          <a:p>
            <a:fld id="{0487F271-759F-46C0-A834-3AFAC7BF8B25}"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5</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490066"/>
          </a:xfrm>
        </p:spPr>
        <p:txBody>
          <a:bodyPr>
            <a:noAutofit/>
          </a:bodyPr>
          <a:lstStyle/>
          <a:p>
            <a:br>
              <a:rPr lang="en-US" sz="5400" b="1" dirty="0"/>
            </a:br>
            <a:r>
              <a:rPr lang="en-US" sz="5400" b="1" dirty="0"/>
              <a:t>Schizophrenia</a:t>
            </a:r>
            <a:br>
              <a:rPr lang="en-US" sz="5400" b="1" dirty="0"/>
            </a:br>
            <a:endParaRPr lang="ar-IQ" sz="5400" b="1" dirty="0"/>
          </a:p>
        </p:txBody>
      </p:sp>
      <p:sp>
        <p:nvSpPr>
          <p:cNvPr id="3" name="Content Placeholder 2"/>
          <p:cNvSpPr>
            <a:spLocks noGrp="1"/>
          </p:cNvSpPr>
          <p:nvPr>
            <p:ph idx="1"/>
          </p:nvPr>
        </p:nvSpPr>
        <p:spPr>
          <a:xfrm>
            <a:off x="457200" y="1484784"/>
            <a:ext cx="8363272" cy="5040559"/>
          </a:xfrm>
        </p:spPr>
        <p:txBody>
          <a:bodyPr>
            <a:noAutofit/>
          </a:bodyPr>
          <a:lstStyle/>
          <a:p>
            <a:pPr algn="l" rtl="0">
              <a:buNone/>
            </a:pPr>
            <a:r>
              <a:rPr lang="en-US" b="1" dirty="0"/>
              <a:t>    Is a </a:t>
            </a:r>
            <a:r>
              <a:rPr lang="en-US" sz="3600" b="1" dirty="0"/>
              <a:t>functional psychosis characterized by disturbances in thinking, emotion, mood, behavior and perception. </a:t>
            </a:r>
          </a:p>
          <a:p>
            <a:pPr algn="l" rtl="0">
              <a:buNone/>
            </a:pPr>
            <a:endParaRPr lang="en-US" sz="3600" b="1" dirty="0"/>
          </a:p>
          <a:p>
            <a:pPr algn="l" rtl="0">
              <a:buNone/>
            </a:pPr>
            <a:r>
              <a:rPr lang="en-US" sz="3600" b="1" dirty="0"/>
              <a:t>    Finally, it leads on to personality deterioration and distortion of reality, for at least 6 months.</a:t>
            </a:r>
          </a:p>
          <a:p>
            <a:pPr algn="l" rtl="0">
              <a:buNone/>
            </a:pPr>
            <a:r>
              <a:rPr lang="en-US" sz="3600" b="1" dirty="0"/>
              <a:t> </a:t>
            </a:r>
          </a:p>
        </p:txBody>
      </p:sp>
      <p:sp>
        <p:nvSpPr>
          <p:cNvPr id="5" name="Date Placeholder 4"/>
          <p:cNvSpPr>
            <a:spLocks noGrp="1"/>
          </p:cNvSpPr>
          <p:nvPr>
            <p:ph type="dt" sz="half" idx="10"/>
          </p:nvPr>
        </p:nvSpPr>
        <p:spPr/>
        <p:txBody>
          <a:bodyPr/>
          <a:lstStyle/>
          <a:p>
            <a:fld id="{EA5E3B46-6254-49BD-BB18-CB71D6176AAA}" type="datetime8">
              <a:rPr lang="ar-IQ" smtClean="0"/>
              <a:t>22 تشرين الأول، 21</a:t>
            </a:fld>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6</a:t>
            </a:fld>
            <a:endParaRPr lang="ar-IQ"/>
          </a:p>
        </p:txBody>
      </p:sp>
      <p:sp>
        <p:nvSpPr>
          <p:cNvPr id="7" name="Footer Placeholder 6"/>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l" rtl="0">
              <a:buNone/>
            </a:pPr>
            <a:r>
              <a:rPr lang="en-US" b="1" dirty="0"/>
              <a:t>              Historical background</a:t>
            </a:r>
          </a:p>
          <a:p>
            <a:pPr algn="l" rtl="0"/>
            <a:r>
              <a:rPr lang="en-US" dirty="0"/>
              <a:t>The term </a:t>
            </a:r>
            <a:r>
              <a:rPr lang="en-US" i="1" dirty="0"/>
              <a:t>schizophrenia was coined in 1908 by the Swiss </a:t>
            </a:r>
            <a:r>
              <a:rPr lang="en-US" dirty="0"/>
              <a:t>psychiatrist </a:t>
            </a:r>
            <a:r>
              <a:rPr lang="en-US" dirty="0" err="1"/>
              <a:t>Eugen</a:t>
            </a:r>
            <a:r>
              <a:rPr lang="en-US" dirty="0"/>
              <a:t> </a:t>
            </a:r>
            <a:r>
              <a:rPr lang="en-US" dirty="0" err="1"/>
              <a:t>Bleuler</a:t>
            </a:r>
            <a:r>
              <a:rPr lang="en-US" dirty="0"/>
              <a:t>. The word was derived from the Greek “</a:t>
            </a:r>
            <a:r>
              <a:rPr lang="en-US" dirty="0" err="1"/>
              <a:t>skhizo</a:t>
            </a:r>
            <a:r>
              <a:rPr lang="en-US" dirty="0"/>
              <a:t>” (split) and “</a:t>
            </a:r>
            <a:r>
              <a:rPr lang="en-US" dirty="0" err="1"/>
              <a:t>phren</a:t>
            </a:r>
            <a:r>
              <a:rPr lang="en-US" dirty="0"/>
              <a:t>” (mind).</a:t>
            </a:r>
            <a:endParaRPr lang="en-US" b="1" dirty="0">
              <a:solidFill>
                <a:schemeClr val="hlink"/>
              </a:solidFill>
            </a:endParaRPr>
          </a:p>
          <a:p>
            <a:pPr algn="l" rtl="0"/>
            <a:r>
              <a:rPr lang="en-US" b="1" dirty="0">
                <a:solidFill>
                  <a:schemeClr val="hlink"/>
                </a:solidFill>
              </a:rPr>
              <a:t>Kurt Schneider</a:t>
            </a:r>
            <a:r>
              <a:rPr lang="en-US" dirty="0"/>
              <a:t>: He emphasized the role of psychotic symptoms, as hallucinations, delusions and gave them the privilege of </a:t>
            </a:r>
            <a:r>
              <a:rPr lang="en-US" dirty="0">
                <a:solidFill>
                  <a:schemeClr val="hlink"/>
                </a:solidFill>
              </a:rPr>
              <a:t>„the first rank symptoms”</a:t>
            </a:r>
            <a:r>
              <a:rPr lang="en-US" dirty="0"/>
              <a:t> even in the concept of the diagnosis of schizophrenia. </a:t>
            </a:r>
          </a:p>
          <a:p>
            <a:pPr algn="l" rtl="0"/>
            <a:endParaRPr lang="en-US" dirty="0"/>
          </a:p>
        </p:txBody>
      </p:sp>
      <p:sp>
        <p:nvSpPr>
          <p:cNvPr id="4" name="Date Placeholder 3"/>
          <p:cNvSpPr>
            <a:spLocks noGrp="1"/>
          </p:cNvSpPr>
          <p:nvPr>
            <p:ph type="dt" sz="half" idx="10"/>
          </p:nvPr>
        </p:nvSpPr>
        <p:spPr/>
        <p:txBody>
          <a:bodyPr/>
          <a:lstStyle/>
          <a:p>
            <a:fld id="{43313661-3959-4C9E-9AE9-B8B539C7F160}" type="datetime8">
              <a:rPr lang="ar-IQ" smtClean="0"/>
              <a:t>22 تشرين الأول، 21</a:t>
            </a:fld>
            <a:endParaRPr lang="ar-IQ"/>
          </a:p>
        </p:txBody>
      </p:sp>
      <p:sp>
        <p:nvSpPr>
          <p:cNvPr id="5" name="Footer Placeholder 4"/>
          <p:cNvSpPr>
            <a:spLocks noGrp="1"/>
          </p:cNvSpPr>
          <p:nvPr>
            <p:ph type="ftr" sz="quarter" idx="11"/>
          </p:nvPr>
        </p:nvSpPr>
        <p:spPr/>
        <p:txBody>
          <a:bodyPr/>
          <a:lstStyle/>
          <a:p>
            <a:r>
              <a:rPr lang="en-US"/>
              <a:t>psychairic nursing</a:t>
            </a:r>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7</a:t>
            </a:fld>
            <a:endParaRPr lang="ar-IQ"/>
          </a:p>
        </p:txBody>
      </p:sp>
    </p:spTree>
    <p:extLst>
      <p:ext uri="{BB962C8B-B14F-4D97-AF65-F5344CB8AC3E}">
        <p14:creationId xmlns:p14="http://schemas.microsoft.com/office/powerpoint/2010/main" val="280105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US" b="1" dirty="0"/>
            </a:br>
            <a:r>
              <a:rPr lang="en-US" sz="4900" b="1" dirty="0"/>
              <a:t>Etiology:</a:t>
            </a:r>
            <a:br>
              <a:rPr lang="en-US" sz="4900" dirty="0"/>
            </a:br>
            <a:endParaRPr lang="ar-IQ" dirty="0"/>
          </a:p>
        </p:txBody>
      </p:sp>
      <p:sp>
        <p:nvSpPr>
          <p:cNvPr id="3" name="Content Placeholder 2"/>
          <p:cNvSpPr>
            <a:spLocks noGrp="1"/>
          </p:cNvSpPr>
          <p:nvPr>
            <p:ph idx="1"/>
          </p:nvPr>
        </p:nvSpPr>
        <p:spPr>
          <a:xfrm>
            <a:off x="457200" y="980728"/>
            <a:ext cx="8435280" cy="5145435"/>
          </a:xfrm>
        </p:spPr>
        <p:txBody>
          <a:bodyPr>
            <a:normAutofit/>
          </a:bodyPr>
          <a:lstStyle/>
          <a:p>
            <a:pPr lvl="1" algn="l" rtl="0">
              <a:defRPr/>
            </a:pPr>
            <a:r>
              <a:rPr lang="en-US" sz="3200" dirty="0"/>
              <a:t>Internal factors – genetic, inborn, biochemical</a:t>
            </a:r>
          </a:p>
          <a:p>
            <a:pPr lvl="1" algn="l" rtl="0">
              <a:defRPr/>
            </a:pPr>
            <a:r>
              <a:rPr lang="en-US" sz="3200" dirty="0"/>
              <a:t>External factors – trauma, infection of CNS, stress</a:t>
            </a:r>
          </a:p>
          <a:p>
            <a:pPr lvl="0" algn="l" rtl="0">
              <a:buNone/>
            </a:pPr>
            <a:endParaRPr lang="ar-IQ" sz="3600" dirty="0"/>
          </a:p>
        </p:txBody>
      </p:sp>
      <p:sp>
        <p:nvSpPr>
          <p:cNvPr id="4" name="Date Placeholder 3"/>
          <p:cNvSpPr>
            <a:spLocks noGrp="1"/>
          </p:cNvSpPr>
          <p:nvPr>
            <p:ph type="dt" sz="half" idx="10"/>
          </p:nvPr>
        </p:nvSpPr>
        <p:spPr/>
        <p:txBody>
          <a:bodyPr/>
          <a:lstStyle/>
          <a:p>
            <a:fld id="{B31FE81E-3903-4B59-8BBF-E6C9A525F878}" type="datetime8">
              <a:rPr lang="ar-IQ" smtClean="0"/>
              <a:t>22 تشرين الأول، 21</a:t>
            </a:fld>
            <a:endParaRPr lang="ar-IQ"/>
          </a:p>
        </p:txBody>
      </p:sp>
      <p:sp>
        <p:nvSpPr>
          <p:cNvPr id="5" name="Slide Number Placeholder 4"/>
          <p:cNvSpPr>
            <a:spLocks noGrp="1"/>
          </p:cNvSpPr>
          <p:nvPr>
            <p:ph type="sldNum" sz="quarter" idx="12"/>
          </p:nvPr>
        </p:nvSpPr>
        <p:spPr/>
        <p:txBody>
          <a:bodyPr/>
          <a:lstStyle/>
          <a:p>
            <a:fld id="{D7960363-2A67-4F4B-827B-2D81E7B8C1BD}" type="slidenum">
              <a:rPr lang="ar-IQ" smtClean="0"/>
              <a:t>8</a:t>
            </a:fld>
            <a:endParaRPr lang="ar-IQ"/>
          </a:p>
        </p:txBody>
      </p:sp>
      <p:sp>
        <p:nvSpPr>
          <p:cNvPr id="6" name="Footer Placeholder 5"/>
          <p:cNvSpPr>
            <a:spLocks noGrp="1"/>
          </p:cNvSpPr>
          <p:nvPr>
            <p:ph type="ftr" sz="quarter" idx="11"/>
          </p:nvPr>
        </p:nvSpPr>
        <p:spPr/>
        <p:txBody>
          <a:bodyPr/>
          <a:lstStyle/>
          <a:p>
            <a:r>
              <a:rPr lang="en-US"/>
              <a:t>psychairic nursing</a:t>
            </a:r>
            <a:endParaRPr lang="ar-IQ"/>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Epidemiology:</a:t>
            </a:r>
            <a:br>
              <a:rPr lang="en-US" dirty="0"/>
            </a:br>
            <a:endParaRPr lang="ar-IQ" dirty="0"/>
          </a:p>
        </p:txBody>
      </p:sp>
      <p:sp>
        <p:nvSpPr>
          <p:cNvPr id="3" name="Content Placeholder 2"/>
          <p:cNvSpPr>
            <a:spLocks noGrp="1"/>
          </p:cNvSpPr>
          <p:nvPr>
            <p:ph idx="1"/>
          </p:nvPr>
        </p:nvSpPr>
        <p:spPr>
          <a:xfrm>
            <a:off x="457200" y="692696"/>
            <a:ext cx="8229600" cy="5433467"/>
          </a:xfrm>
        </p:spPr>
        <p:txBody>
          <a:bodyPr>
            <a:normAutofit/>
          </a:bodyPr>
          <a:lstStyle/>
          <a:p>
            <a:pPr algn="l" rtl="0">
              <a:buNone/>
            </a:pPr>
            <a:endParaRPr lang="en-US" dirty="0"/>
          </a:p>
          <a:p>
            <a:pPr algn="l" rtl="0">
              <a:buNone/>
            </a:pPr>
            <a:r>
              <a:rPr lang="en-US" dirty="0"/>
              <a:t>   Is a common disease prevalent in all cultures and in all parts of world. 3-4 per 1000 in any community suffer from schizophrenia.</a:t>
            </a:r>
          </a:p>
          <a:p>
            <a:pPr algn="l" rtl="0">
              <a:buNone/>
            </a:pPr>
            <a:r>
              <a:rPr lang="en-US" dirty="0"/>
              <a:t>  1% of general population have risk of disease in their life time.</a:t>
            </a:r>
          </a:p>
          <a:p>
            <a:pPr algn="l" rtl="0">
              <a:buNone/>
            </a:pPr>
            <a:r>
              <a:rPr lang="en-US" dirty="0"/>
              <a:t>Two-thirds of cases are in the 15-30 years age group.</a:t>
            </a:r>
          </a:p>
          <a:p>
            <a:pPr algn="l" rtl="0">
              <a:buNone/>
            </a:pPr>
            <a:r>
              <a:rPr lang="en-US" dirty="0"/>
              <a:t> the disease is more common in lower social classes.</a:t>
            </a:r>
          </a:p>
          <a:p>
            <a:pPr algn="l" rtl="0">
              <a:buNone/>
            </a:pPr>
            <a:endParaRPr lang="ar-IQ" dirty="0"/>
          </a:p>
        </p:txBody>
      </p:sp>
      <p:sp>
        <p:nvSpPr>
          <p:cNvPr id="5" name="Date Placeholder 4"/>
          <p:cNvSpPr>
            <a:spLocks noGrp="1"/>
          </p:cNvSpPr>
          <p:nvPr>
            <p:ph type="dt" sz="half" idx="10"/>
          </p:nvPr>
        </p:nvSpPr>
        <p:spPr/>
        <p:txBody>
          <a:bodyPr/>
          <a:lstStyle/>
          <a:p>
            <a:fld id="{12A5097B-2FEF-4EA0-B8A1-CE78925C8457}" type="datetime8">
              <a:rPr lang="ar-IQ" smtClean="0"/>
              <a:t>22 تشرين الأول، 21</a:t>
            </a:fld>
            <a:endParaRPr lang="ar-IQ"/>
          </a:p>
        </p:txBody>
      </p:sp>
      <p:sp>
        <p:nvSpPr>
          <p:cNvPr id="6" name="Slide Number Placeholder 5"/>
          <p:cNvSpPr>
            <a:spLocks noGrp="1"/>
          </p:cNvSpPr>
          <p:nvPr>
            <p:ph type="sldNum" sz="quarter" idx="12"/>
          </p:nvPr>
        </p:nvSpPr>
        <p:spPr/>
        <p:txBody>
          <a:bodyPr/>
          <a:lstStyle/>
          <a:p>
            <a:fld id="{D7960363-2A67-4F4B-827B-2D81E7B8C1BD}" type="slidenum">
              <a:rPr lang="ar-IQ" smtClean="0"/>
              <a:t>9</a:t>
            </a:fld>
            <a:endParaRPr lang="ar-IQ"/>
          </a:p>
        </p:txBody>
      </p:sp>
      <p:sp>
        <p:nvSpPr>
          <p:cNvPr id="7" name="Footer Placeholder 6"/>
          <p:cNvSpPr>
            <a:spLocks noGrp="1"/>
          </p:cNvSpPr>
          <p:nvPr>
            <p:ph type="ftr" sz="quarter" idx="11"/>
          </p:nvPr>
        </p:nvSpPr>
        <p:spPr/>
        <p:txBody>
          <a:bodyPr/>
          <a:lstStyle/>
          <a:p>
            <a:r>
              <a:rPr lang="en-US"/>
              <a:t>psychairic nursing</a:t>
            </a:r>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696</TotalTime>
  <Words>1281</Words>
  <Application>Microsoft Office PowerPoint</Application>
  <PresentationFormat>On-screen Show (4:3)</PresentationFormat>
  <Paragraphs>199</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Book Jacket</vt:lpstr>
      <vt:lpstr>Calibri</vt:lpstr>
      <vt:lpstr>Impact</vt:lpstr>
      <vt:lpstr>Times New Roman</vt:lpstr>
      <vt:lpstr>Wingdings</vt:lpstr>
      <vt:lpstr>Office Theme</vt:lpstr>
      <vt:lpstr>Schizophrenia</vt:lpstr>
      <vt:lpstr>PowerPoint Presentation</vt:lpstr>
      <vt:lpstr>PowerPoint Presentation</vt:lpstr>
      <vt:lpstr>PowerPoint Presentation</vt:lpstr>
      <vt:lpstr>PowerPoint Presentation</vt:lpstr>
      <vt:lpstr> Schizophrenia </vt:lpstr>
      <vt:lpstr>PowerPoint Presentation</vt:lpstr>
      <vt:lpstr> Etiology: </vt:lpstr>
      <vt:lpstr>Epidemiology: </vt:lpstr>
      <vt:lpstr>Typical stages of schizophrenia: </vt:lpstr>
      <vt:lpstr>PowerPoint Presentation</vt:lpstr>
      <vt:lpstr>PowerPoint Presentation</vt:lpstr>
      <vt:lpstr>  Types of schizophrenia: </vt:lpstr>
      <vt:lpstr>Paranoid Schizophrenia </vt:lpstr>
      <vt:lpstr>Hebephrenic (disorganized) Schizophrenia</vt:lpstr>
      <vt:lpstr> Residual Schizophrenia</vt:lpstr>
      <vt:lpstr> Catatonic Schizophrenia</vt:lpstr>
      <vt:lpstr> Undifferentiated (atypical) Schizophrenia</vt:lpstr>
      <vt:lpstr> Simple Schizophrenia</vt:lpstr>
      <vt:lpstr>PowerPoint Presentation</vt:lpstr>
      <vt:lpstr> Diagnosis of schizophrenia </vt:lpstr>
      <vt:lpstr> Dx.Schio.Cont…………………</vt:lpstr>
      <vt:lpstr>Prognosis</vt:lpstr>
      <vt:lpstr> Treatment:  </vt:lpstr>
      <vt:lpstr>Nursing care of schizophrenia</vt:lpstr>
      <vt:lpstr>PowerPoint Presentation</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sartip center</dc:creator>
  <cp:lastModifiedBy>Muslih S. Kareem</cp:lastModifiedBy>
  <cp:revision>91</cp:revision>
  <dcterms:created xsi:type="dcterms:W3CDTF">2013-12-14T05:57:12Z</dcterms:created>
  <dcterms:modified xsi:type="dcterms:W3CDTF">2021-10-22T15:09:47Z</dcterms:modified>
</cp:coreProperties>
</file>